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0" r:id="rId3"/>
    <p:sldId id="275" r:id="rId4"/>
    <p:sldId id="310" r:id="rId5"/>
    <p:sldId id="286" r:id="rId6"/>
    <p:sldId id="294" r:id="rId7"/>
    <p:sldId id="302" r:id="rId8"/>
    <p:sldId id="301" r:id="rId9"/>
    <p:sldId id="309" r:id="rId10"/>
    <p:sldId id="303" r:id="rId11"/>
    <p:sldId id="308" r:id="rId12"/>
    <p:sldId id="306" r:id="rId13"/>
    <p:sldId id="307" r:id="rId14"/>
    <p:sldId id="264" r:id="rId15"/>
    <p:sldId id="300" r:id="rId16"/>
    <p:sldId id="298" r:id="rId17"/>
    <p:sldId id="304" r:id="rId18"/>
    <p:sldId id="263" r:id="rId19"/>
    <p:sldId id="258" r:id="rId20"/>
    <p:sldId id="284" r:id="rId21"/>
    <p:sldId id="293" r:id="rId2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33CC"/>
    <a:srgbClr val="FC7404"/>
    <a:srgbClr val="FF5050"/>
    <a:srgbClr val="C98643"/>
    <a:srgbClr val="99FF66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8" autoAdjust="0"/>
    <p:restoredTop sz="97441" autoAdjust="0"/>
  </p:normalViewPr>
  <p:slideViewPr>
    <p:cSldViewPr snapToGrid="0">
      <p:cViewPr varScale="1">
        <p:scale>
          <a:sx n="66" d="100"/>
          <a:sy n="66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259A4-CF62-47CB-8C10-201FF2946998}" type="datetimeFigureOut">
              <a:rPr lang="en-GB" smtClean="0"/>
              <a:pPr/>
              <a:t>09/12/2013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FB5E-AFD9-4393-B65C-91555B37E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867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BEAE5-ED8F-4597-928E-E8228501D01A}" type="datetimeFigureOut">
              <a:rPr lang="en-GB" smtClean="0"/>
              <a:pPr/>
              <a:t>09/12/2013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0FA86-7D9B-4290-B0DF-BE60E5E8DA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645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1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Just an example of temperature evolution in time</a:t>
            </a:r>
          </a:p>
          <a:p>
            <a:r>
              <a:rPr lang="en-GB" smtClean="0"/>
              <a:t>Fillin</a:t>
            </a:r>
            <a:r>
              <a:rPr lang="en-GB" baseline="0" smtClean="0"/>
              <a:t>g of cavities, gas coolind of coupler, 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642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Numerical</a:t>
            </a:r>
            <a:r>
              <a:rPr lang="en-GB" baseline="0" smtClean="0"/>
              <a:t> estimations vs measurements</a:t>
            </a:r>
          </a:p>
          <a:p>
            <a:r>
              <a:rPr lang="en-GB" baseline="0" smtClean="0"/>
              <a:t>Agreement in the sense that no difformity is measured</a:t>
            </a:r>
          </a:p>
          <a:p>
            <a:r>
              <a:rPr lang="en-GB" baseline="0" smtClean="0"/>
              <a:t>And cooling rates are comparable to those of other components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908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Despite the difficulty of finding</a:t>
            </a:r>
            <a:r>
              <a:rPr lang="en-GB" baseline="0" smtClean="0"/>
              <a:t> steady conditions during test,</a:t>
            </a:r>
          </a:p>
          <a:p>
            <a:r>
              <a:rPr lang="en-GB" baseline="0" smtClean="0"/>
              <a:t>We have v</a:t>
            </a:r>
            <a:r>
              <a:rPr lang="en-GB" smtClean="0"/>
              <a:t>ery good</a:t>
            </a:r>
            <a:r>
              <a:rPr lang="en-GB" baseline="0" smtClean="0"/>
              <a:t> agreement btw analytical and measurements,</a:t>
            </a:r>
          </a:p>
          <a:p>
            <a:r>
              <a:rPr lang="en-GB" baseline="0" smtClean="0"/>
              <a:t>For both cooled and not cooled cases\</a:t>
            </a:r>
          </a:p>
          <a:p>
            <a:r>
              <a:rPr lang="en-GB" baseline="0" smtClean="0"/>
              <a:t>We needed to make few assumptions on the inlet gas temperature based on the other registered temperatures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334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Estimation</a:t>
            </a:r>
            <a:r>
              <a:rPr lang="en-GB" baseline="0" smtClean="0"/>
              <a:t> from analytical, LHC measurements etc</a:t>
            </a:r>
            <a:endParaRPr lang="en-GB" smtClean="0"/>
          </a:p>
          <a:p>
            <a:r>
              <a:rPr lang="en-GB" smtClean="0"/>
              <a:t>Biggest</a:t>
            </a:r>
            <a:r>
              <a:rPr lang="en-GB" baseline="0" smtClean="0"/>
              <a:t> contribution is due to conduction when no DWT cooling !!</a:t>
            </a:r>
          </a:p>
          <a:p>
            <a:r>
              <a:rPr lang="en-GB" baseline="0" smtClean="0"/>
              <a:t>Great difference btw cool/no cool of couplers =&gt; necessary active cooling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957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619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Cosa e’ stato fatto e cosa no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013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Cosa</a:t>
            </a:r>
            <a:r>
              <a:rPr lang="en-GB" baseline="0" smtClean="0"/>
              <a:t> stiamo cambiando</a:t>
            </a:r>
          </a:p>
          <a:p>
            <a:r>
              <a:rPr lang="en-GB" baseline="0" smtClean="0"/>
              <a:t>Cosi prevediamo di aggiungere in futuro (reservoir? OWPM?)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01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Short recall on the SPL</a:t>
            </a:r>
            <a:r>
              <a:rPr lang="en-GB" baseline="0" smtClean="0"/>
              <a:t> SCM = </a:t>
            </a:r>
          </a:p>
          <a:p>
            <a:r>
              <a:rPr lang="en-GB" baseline="0" smtClean="0"/>
              <a:t>Dropped as a project by cern but kept as a R&amp;D study</a:t>
            </a:r>
          </a:p>
          <a:p>
            <a:r>
              <a:rPr lang="en-GB" baseline="0" smtClean="0"/>
              <a:t>SC linac high power for </a:t>
            </a:r>
            <a:r>
              <a:rPr lang="en-GB" b="1" baseline="0" smtClean="0"/>
              <a:t>neutrino factory </a:t>
            </a:r>
            <a:r>
              <a:rPr lang="en-GB" baseline="0" smtClean="0"/>
              <a:t>and </a:t>
            </a:r>
            <a:r>
              <a:rPr lang="en-GB" b="1" baseline="0" smtClean="0"/>
              <a:t>neutron science</a:t>
            </a:r>
          </a:p>
          <a:p>
            <a:r>
              <a:rPr lang="en-GB" b="1" baseline="0" smtClean="0"/>
              <a:t>Representative</a:t>
            </a:r>
            <a:r>
              <a:rPr lang="en-GB" baseline="0" smtClean="0"/>
              <a:t> of half high-beta cryomodule</a:t>
            </a:r>
          </a:p>
          <a:p>
            <a:endParaRPr lang="en-GB" baseline="0" smtClean="0"/>
          </a:p>
          <a:p>
            <a:r>
              <a:rPr lang="en-GB" baseline="0" smtClean="0"/>
              <a:t>Some </a:t>
            </a:r>
            <a:r>
              <a:rPr lang="en-GB" b="1" baseline="0" smtClean="0"/>
              <a:t>critical parts </a:t>
            </a:r>
            <a:r>
              <a:rPr lang="en-GB" baseline="0" smtClean="0"/>
              <a:t>for what concerns the thermal management have to be tested before construction 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71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SPL Project status</a:t>
            </a:r>
          </a:p>
          <a:p>
            <a:r>
              <a:rPr lang="en-GB" smtClean="0"/>
              <a:t>Upgrades of infrastructure</a:t>
            </a:r>
            <a:r>
              <a:rPr lang="en-GB" baseline="0" smtClean="0"/>
              <a:t> at cern for assembly/test</a:t>
            </a:r>
          </a:p>
          <a:p>
            <a:r>
              <a:rPr lang="en-GB" baseline="0" smtClean="0"/>
              <a:t>Assembly tooling being study by CNRS in the framework of the french collaboration</a:t>
            </a:r>
          </a:p>
          <a:p>
            <a:r>
              <a:rPr lang="en-GB" baseline="0" smtClean="0"/>
              <a:t>First cavity in Nb received recently (Nuria+Nacho)</a:t>
            </a:r>
          </a:p>
          <a:p>
            <a:endParaRPr lang="en-GB" baseline="0" smtClean="0"/>
          </a:p>
          <a:p>
            <a:r>
              <a:rPr lang="en-GB" baseline="0" smtClean="0"/>
              <a:t>Overall </a:t>
            </a:r>
            <a:r>
              <a:rPr lang="en-GB" b="1" baseline="0" smtClean="0"/>
              <a:t>schedule</a:t>
            </a:r>
            <a:r>
              <a:rPr lang="en-GB" baseline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GB" baseline="0" smtClean="0"/>
              <a:t>Clean room ready in 2014</a:t>
            </a:r>
          </a:p>
          <a:p>
            <a:pPr marL="171450" indent="-171450">
              <a:buFontTx/>
              <a:buChar char="-"/>
            </a:pPr>
            <a:r>
              <a:rPr lang="en-GB" baseline="0" smtClean="0"/>
              <a:t>Start production of tooling</a:t>
            </a:r>
          </a:p>
          <a:p>
            <a:pPr marL="171450" indent="-171450">
              <a:buFontTx/>
              <a:buChar char="-"/>
            </a:pPr>
            <a:r>
              <a:rPr lang="en-GB" baseline="0" smtClean="0"/>
              <a:t>Cavity testing in 2014</a:t>
            </a:r>
          </a:p>
          <a:p>
            <a:pPr marL="171450" indent="-171450">
              <a:buFontTx/>
              <a:buChar char="-"/>
            </a:pPr>
            <a:r>
              <a:rPr lang="en-GB" baseline="0" smtClean="0"/>
              <a:t>Cavity assembly beginning 2015</a:t>
            </a:r>
          </a:p>
          <a:p>
            <a:pPr marL="171450" indent="-171450">
              <a:buFontTx/>
              <a:buChar char="-"/>
            </a:pPr>
            <a:r>
              <a:rPr lang="en-GB" baseline="0" smtClean="0"/>
              <a:t>Cryomodule assembly end of 2015</a:t>
            </a:r>
          </a:p>
          <a:p>
            <a:pPr marL="171450" indent="-171450">
              <a:buFontTx/>
              <a:buChar char="-"/>
            </a:pPr>
            <a:endParaRPr lang="en-GB" baseline="0" smtClean="0"/>
          </a:p>
          <a:p>
            <a:pPr marL="171450" indent="-171450">
              <a:buFontTx/>
              <a:buChar char="-"/>
            </a:pPr>
            <a:endParaRPr lang="en-GB" baseline="0" smtClean="0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71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Critical parts to be tested:</a:t>
            </a:r>
            <a:endParaRPr lang="en-GB" baseline="0" smtClean="0"/>
          </a:p>
          <a:p>
            <a:r>
              <a:rPr lang="en-GB" baseline="0" smtClean="0"/>
              <a:t>Supporting scheme</a:t>
            </a:r>
          </a:p>
          <a:p>
            <a:r>
              <a:rPr lang="en-GB" baseline="0" smtClean="0"/>
              <a:t>Alignment </a:t>
            </a:r>
            <a:r>
              <a:rPr lang="en-GB" baseline="0" smtClean="0"/>
              <a:t>system</a:t>
            </a:r>
          </a:p>
          <a:p>
            <a:r>
              <a:rPr lang="en-GB" baseline="0" smtClean="0"/>
              <a:t>Concerning the thermo-mech performance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41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List of principal</a:t>
            </a:r>
            <a:r>
              <a:rPr lang="en-GB" baseline="0" smtClean="0"/>
              <a:t> components with external view and internal schematics 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0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Instrumentation list:</a:t>
            </a:r>
          </a:p>
          <a:p>
            <a:pPr marL="171450" indent="-171450">
              <a:buFontTx/>
              <a:buChar char="-"/>
            </a:pPr>
            <a:r>
              <a:rPr lang="en-GB" smtClean="0"/>
              <a:t>Thermal</a:t>
            </a:r>
          </a:p>
          <a:p>
            <a:pPr marL="171450" indent="-171450">
              <a:buFontTx/>
              <a:buChar char="-"/>
            </a:pPr>
            <a:r>
              <a:rPr lang="en-GB" smtClean="0"/>
              <a:t>Mechanical </a:t>
            </a:r>
          </a:p>
          <a:p>
            <a:pPr marL="171450" indent="-171450">
              <a:buFontTx/>
              <a:buChar char="-"/>
            </a:pPr>
            <a:r>
              <a:rPr lang="en-GB" smtClean="0"/>
              <a:t>Levels LN2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0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Components</a:t>
            </a:r>
            <a:r>
              <a:rPr lang="en-GB" baseline="0" smtClean="0"/>
              <a:t> for control</a:t>
            </a:r>
            <a:r>
              <a:rPr lang="en-GB" smtClean="0"/>
              <a:t>:</a:t>
            </a:r>
            <a:endParaRPr lang="en-GB" smtClean="0"/>
          </a:p>
          <a:p>
            <a:pPr marL="171450" indent="-171450">
              <a:buFontTx/>
              <a:buChar char="-"/>
            </a:pPr>
            <a:r>
              <a:rPr lang="en-GB" smtClean="0"/>
              <a:t>Flow-controllers for GN2</a:t>
            </a:r>
          </a:p>
          <a:p>
            <a:pPr marL="171450" indent="-171450">
              <a:buFontTx/>
              <a:buChar char="-"/>
            </a:pPr>
            <a:r>
              <a:rPr lang="en-GB" smtClean="0"/>
              <a:t>Heaters manual for DWT flanges</a:t>
            </a:r>
          </a:p>
          <a:p>
            <a:pPr marL="171450" indent="-171450">
              <a:buFontTx/>
              <a:buChar char="-"/>
            </a:pPr>
            <a:endParaRPr lang="en-GB" smtClean="0"/>
          </a:p>
          <a:p>
            <a:pPr marL="0" indent="0">
              <a:buFontTx/>
              <a:buNone/>
            </a:pPr>
            <a:r>
              <a:rPr lang="en-GB" smtClean="0"/>
              <a:t>Safety devices</a:t>
            </a:r>
          </a:p>
        </p:txBody>
      </p:sp>
    </p:spTree>
    <p:extLst>
      <p:ext uri="{BB962C8B-B14F-4D97-AF65-F5344CB8AC3E}">
        <p14:creationId xmlns:p14="http://schemas.microsoft.com/office/powerpoint/2010/main" val="65880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04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What we did</a:t>
            </a:r>
          </a:p>
          <a:p>
            <a:r>
              <a:rPr lang="en-GB" smtClean="0"/>
              <a:t>Acquisition systems recorded</a:t>
            </a:r>
            <a:r>
              <a:rPr lang="en-GB" baseline="0" smtClean="0"/>
              <a:t> at 1 Hz</a:t>
            </a:r>
            <a:endParaRPr lang="en-GB" smtClean="0"/>
          </a:p>
          <a:p>
            <a:r>
              <a:rPr lang="en-GB" smtClean="0"/>
              <a:t>And</a:t>
            </a:r>
            <a:r>
              <a:rPr lang="en-GB" baseline="0" smtClean="0"/>
              <a:t> the program agreed before starting the test in october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61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>
            <a:lvl1pPr marL="36576" indent="0">
              <a:buNone/>
              <a:defRPr/>
            </a:lvl1pPr>
          </a:lstStyle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6949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5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95" y="986583"/>
            <a:ext cx="6480000" cy="4860000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1205799" y="906518"/>
            <a:ext cx="6676116" cy="50070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 fontScale="90000"/>
          </a:bodyPr>
          <a:lstStyle/>
          <a:p>
            <a:pPr>
              <a:tabLst>
                <a:tab pos="180975" algn="l"/>
              </a:tabLst>
            </a:pPr>
            <a:r>
              <a:rPr lang="en-GB" smtClean="0"/>
              <a:t>SPL Mock-up:</a:t>
            </a:r>
            <a:br>
              <a:rPr lang="en-GB" smtClean="0"/>
            </a:br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Thermo-Mechanical Results of the First Test</a:t>
            </a:r>
            <a:endParaRPr lang="en-GB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3418305" cy="1066688"/>
          </a:xfrm>
        </p:spPr>
        <p:txBody>
          <a:bodyPr/>
          <a:lstStyle/>
          <a:p>
            <a:r>
              <a:rPr lang="en-GB" dirty="0" err="1" smtClean="0"/>
              <a:t>Rossana</a:t>
            </a:r>
            <a:r>
              <a:rPr lang="en-GB" dirty="0" smtClean="0"/>
              <a:t> </a:t>
            </a:r>
            <a:r>
              <a:rPr lang="en-GB" dirty="0" err="1" smtClean="0"/>
              <a:t>Bonomi</a:t>
            </a:r>
            <a:r>
              <a:rPr lang="en-GB" dirty="0" smtClean="0"/>
              <a:t> </a:t>
            </a:r>
          </a:p>
          <a:p>
            <a:r>
              <a:rPr lang="en-GB" sz="1200" dirty="0" smtClean="0">
                <a:solidFill>
                  <a:schemeClr val="accent6"/>
                </a:solidFill>
              </a:rPr>
              <a:t>Rossana.Bonomi@cern.ch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5606"/>
            <a:ext cx="4114800" cy="4667421"/>
          </a:xfrm>
        </p:spPr>
        <p:txBody>
          <a:bodyPr>
            <a:normAutofit fontScale="92500"/>
          </a:bodyPr>
          <a:lstStyle/>
          <a:p>
            <a:r>
              <a:rPr lang="en-GB" sz="2400" smtClean="0"/>
              <a:t>Approximatively </a:t>
            </a:r>
            <a:r>
              <a:rPr lang="en-GB" sz="2400" b="1" smtClean="0"/>
              <a:t>3 weeks </a:t>
            </a:r>
            <a:r>
              <a:rPr lang="en-GB" sz="2400" smtClean="0"/>
              <a:t>of testing between October-November 2013</a:t>
            </a:r>
          </a:p>
          <a:p>
            <a:r>
              <a:rPr lang="en-GB" sz="2400" b="1" smtClean="0"/>
              <a:t>Various configurations </a:t>
            </a:r>
            <a:r>
              <a:rPr lang="en-GB" sz="2400" smtClean="0"/>
              <a:t>of cooling conditions </a:t>
            </a:r>
            <a:r>
              <a:rPr lang="en-GB" sz="2400" smtClean="0"/>
              <a:t>tested</a:t>
            </a:r>
          </a:p>
          <a:p>
            <a:r>
              <a:rPr lang="en-GB" sz="2400" smtClean="0"/>
              <a:t>No RF power</a:t>
            </a:r>
            <a:endParaRPr lang="en-GB" sz="2400" smtClean="0"/>
          </a:p>
          <a:p>
            <a:endParaRPr lang="en-GB" sz="2400" smtClean="0"/>
          </a:p>
          <a:p>
            <a:endParaRPr lang="en-GB" sz="2400"/>
          </a:p>
          <a:p>
            <a:r>
              <a:rPr lang="en-GB" sz="2400" smtClean="0">
                <a:solidFill>
                  <a:srgbClr val="FF0000"/>
                </a:solidFill>
              </a:rPr>
              <a:t>Temperatures, stresses and displacements were recorded continuously </a:t>
            </a:r>
          </a:p>
          <a:p>
            <a:pPr marL="36576" indent="0">
              <a:buNone/>
            </a:pPr>
            <a:r>
              <a:rPr lang="en-GB" sz="2400" smtClean="0">
                <a:solidFill>
                  <a:srgbClr val="FF0000"/>
                </a:solidFill>
              </a:rPr>
              <a:t>     (1 Hz rate)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09" y="0"/>
            <a:ext cx="4609591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Test Performed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8419" y="6205701"/>
            <a:ext cx="249074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Test Program as of 10/2013</a:t>
            </a:r>
            <a:endParaRPr lang="fr-FR" b="1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Results</a:t>
            </a:r>
            <a: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Temperatures Evolution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5675" y="1387741"/>
            <a:ext cx="8166220" cy="5389771"/>
            <a:chOff x="475675" y="1387741"/>
            <a:chExt cx="8166220" cy="53897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95" y="1387741"/>
              <a:ext cx="7920000" cy="53897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18338" y="3663932"/>
              <a:ext cx="1160895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smtClean="0">
                  <a:solidFill>
                    <a:schemeClr val="accent6">
                      <a:lumMod val="50000"/>
                    </a:schemeClr>
                  </a:solidFill>
                </a:rPr>
                <a:t>Temperature [ºC]</a:t>
              </a:r>
              <a:endParaRPr lang="fr-FR" sz="10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2147" y="6431826"/>
              <a:ext cx="1271502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smtClean="0">
                  <a:solidFill>
                    <a:schemeClr val="accent6">
                      <a:lumMod val="50000"/>
                    </a:schemeClr>
                  </a:solidFill>
                </a:rPr>
                <a:t>Cumulative time [s]</a:t>
              </a:r>
              <a:endParaRPr lang="fr-FR" sz="10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030424" y="1387741"/>
              <a:ext cx="611471" cy="2315126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896019" y="5649054"/>
            <a:ext cx="1477108" cy="1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8191" y="5633925"/>
            <a:ext cx="720069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smtClean="0">
                <a:solidFill>
                  <a:schemeClr val="accent6">
                    <a:lumMod val="50000"/>
                  </a:schemeClr>
                </a:solidFill>
              </a:rPr>
              <a:t>~ 3 </a:t>
            </a:r>
            <a:r>
              <a:rPr lang="en-GB" sz="1000" smtClean="0">
                <a:solidFill>
                  <a:schemeClr val="accent6">
                    <a:lumMod val="50000"/>
                  </a:schemeClr>
                </a:solidFill>
              </a:rPr>
              <a:t>hours</a:t>
            </a:r>
            <a:endParaRPr lang="fr-FR" sz="1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26502" y="4348441"/>
            <a:ext cx="0" cy="1204634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0390" y="4827647"/>
            <a:ext cx="821059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smtClean="0">
                <a:solidFill>
                  <a:schemeClr val="accent6">
                    <a:lumMod val="50000"/>
                  </a:schemeClr>
                </a:solidFill>
              </a:rPr>
              <a:t>50 degrees</a:t>
            </a:r>
            <a:endParaRPr lang="fr-FR" sz="1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569" y="594008"/>
            <a:ext cx="1099981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Measured</a:t>
            </a:r>
          </a:p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31/10/2013</a:t>
            </a:r>
            <a:endParaRPr lang="fr-FR" b="1">
              <a:solidFill>
                <a:schemeClr val="bg1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211" y="2560264"/>
            <a:ext cx="2427267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CC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23 temperature sensors</a:t>
            </a:r>
          </a:p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+ 4 level sensors</a:t>
            </a:r>
            <a:endParaRPr lang="en-GB" smtClean="0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Example of cold mass filling</a:t>
            </a:r>
            <a:endParaRPr lang="fr-FR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Results </a:t>
            </a:r>
            <a:br>
              <a:rPr lang="en-GB" smtClean="0"/>
            </a:br>
            <a: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Intercavity Supports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89" y="122173"/>
            <a:ext cx="3740626" cy="280547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"/>
          <a:stretch/>
        </p:blipFill>
        <p:spPr>
          <a:xfrm>
            <a:off x="182879" y="1426134"/>
            <a:ext cx="3931921" cy="3603984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73" y="3013123"/>
            <a:ext cx="4680000" cy="3342857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53778" y="467691"/>
            <a:ext cx="45397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T8</a:t>
            </a:r>
            <a:endParaRPr lang="fr-FR" b="1"/>
          </a:p>
        </p:txBody>
      </p:sp>
      <p:sp>
        <p:nvSpPr>
          <p:cNvPr id="9" name="TextBox 8"/>
          <p:cNvSpPr txBox="1"/>
          <p:nvPr/>
        </p:nvSpPr>
        <p:spPr>
          <a:xfrm>
            <a:off x="6939543" y="575967"/>
            <a:ext cx="45397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T9</a:t>
            </a:r>
            <a:endParaRPr lang="fr-FR" b="1"/>
          </a:p>
        </p:txBody>
      </p:sp>
      <p:sp>
        <p:nvSpPr>
          <p:cNvPr id="11" name="TextBox 10"/>
          <p:cNvSpPr txBox="1"/>
          <p:nvPr/>
        </p:nvSpPr>
        <p:spPr>
          <a:xfrm>
            <a:off x="5261000" y="2491872"/>
            <a:ext cx="58221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T12</a:t>
            </a:r>
            <a:endParaRPr lang="fr-FR" b="1"/>
          </a:p>
        </p:txBody>
      </p:sp>
      <p:sp>
        <p:nvSpPr>
          <p:cNvPr id="12" name="TextBox 11"/>
          <p:cNvSpPr txBox="1"/>
          <p:nvPr/>
        </p:nvSpPr>
        <p:spPr>
          <a:xfrm>
            <a:off x="6810646" y="2466529"/>
            <a:ext cx="58221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T13</a:t>
            </a:r>
            <a:endParaRPr lang="fr-FR" b="1"/>
          </a:p>
        </p:txBody>
      </p:sp>
      <p:sp>
        <p:nvSpPr>
          <p:cNvPr id="14" name="TextBox 13"/>
          <p:cNvSpPr txBox="1"/>
          <p:nvPr/>
        </p:nvSpPr>
        <p:spPr>
          <a:xfrm>
            <a:off x="8118503" y="2286062"/>
            <a:ext cx="58221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T14</a:t>
            </a:r>
            <a:endParaRPr lang="fr-FR" b="1"/>
          </a:p>
        </p:txBody>
      </p:sp>
      <p:cxnSp>
        <p:nvCxnSpPr>
          <p:cNvPr id="15" name="Straight Connector 14"/>
          <p:cNvCxnSpPr>
            <a:endCxn id="11" idx="0"/>
          </p:cNvCxnSpPr>
          <p:nvPr/>
        </p:nvCxnSpPr>
        <p:spPr>
          <a:xfrm flipH="1">
            <a:off x="5552106" y="1946607"/>
            <a:ext cx="425182" cy="545265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2" idx="0"/>
          </p:cNvCxnSpPr>
          <p:nvPr/>
        </p:nvCxnSpPr>
        <p:spPr>
          <a:xfrm flipH="1">
            <a:off x="7101752" y="1964892"/>
            <a:ext cx="291105" cy="501637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4" idx="0"/>
          </p:cNvCxnSpPr>
          <p:nvPr/>
        </p:nvCxnSpPr>
        <p:spPr>
          <a:xfrm>
            <a:off x="8032055" y="1607152"/>
            <a:ext cx="377554" cy="67891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49844" y="283025"/>
            <a:ext cx="58221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smtClean="0"/>
              <a:t>T10</a:t>
            </a:r>
            <a:endParaRPr lang="fr-FR" b="1"/>
          </a:p>
        </p:txBody>
      </p:sp>
      <p:cxnSp>
        <p:nvCxnSpPr>
          <p:cNvPr id="25" name="Straight Connector 24"/>
          <p:cNvCxnSpPr>
            <a:stCxn id="6" idx="2"/>
          </p:cNvCxnSpPr>
          <p:nvPr/>
        </p:nvCxnSpPr>
        <p:spPr>
          <a:xfrm>
            <a:off x="6380763" y="837023"/>
            <a:ext cx="0" cy="61772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2"/>
          </p:cNvCxnSpPr>
          <p:nvPr/>
        </p:nvCxnSpPr>
        <p:spPr>
          <a:xfrm>
            <a:off x="7166528" y="945299"/>
            <a:ext cx="139047" cy="66185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4" idx="2"/>
          </p:cNvCxnSpPr>
          <p:nvPr/>
        </p:nvCxnSpPr>
        <p:spPr>
          <a:xfrm flipH="1">
            <a:off x="7594333" y="652357"/>
            <a:ext cx="146617" cy="87255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175010" y="1524908"/>
            <a:ext cx="1765228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Numeric Estimation</a:t>
            </a:r>
            <a:endParaRPr lang="fr-FR" b="1">
              <a:solidFill>
                <a:schemeClr val="bg1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23491" y="3479769"/>
            <a:ext cx="1099981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Measured</a:t>
            </a:r>
          </a:p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31/10/2013</a:t>
            </a:r>
            <a:endParaRPr lang="fr-FR" b="1">
              <a:solidFill>
                <a:schemeClr val="bg1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4093" y="5170140"/>
            <a:ext cx="4027064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CC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Agreement between estimations and measures</a:t>
            </a:r>
          </a:p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As expected, no thermal difformity</a:t>
            </a:r>
          </a:p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Cooling rates comparable to other components</a:t>
            </a:r>
            <a:endParaRPr lang="fr-FR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4087" y="5631805"/>
            <a:ext cx="391657" cy="777660"/>
          </a:xfrm>
          <a:prstGeom prst="ellipse">
            <a:avLst/>
          </a:prstGeom>
          <a:noFill/>
          <a:ln w="38100">
            <a:solidFill>
              <a:srgbClr val="CC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22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Results</a:t>
            </a:r>
            <a:br>
              <a:rPr lang="en-GB" smtClean="0"/>
            </a:br>
            <a: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Double-walled Tube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\\cern.ch\dfs\Users\r\robonomi\Desktop\dwt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5" y="1987386"/>
            <a:ext cx="3960000" cy="2545056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RosSaNa\RoSSaNa_C\BONOMIfellow\MYrep\^meetings_e_co\Lund\2013-RetreatMeeting-Lund\dwt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00" y="1987386"/>
            <a:ext cx="3960000" cy="2551203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0773" y="2299289"/>
            <a:ext cx="2597891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Temperature profiles of DWT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05305" y="1225221"/>
            <a:ext cx="1160895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Measured</a:t>
            </a:r>
          </a:p>
          <a:p>
            <a:pPr algn="ctr"/>
            <a:r>
              <a:rPr lang="en-GB" b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30/10/2013</a:t>
            </a:r>
            <a:endParaRPr lang="fr-FR" b="1">
              <a:solidFill>
                <a:schemeClr val="bg1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6827" y="4950807"/>
            <a:ext cx="6290505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CC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Good agreement between estimations (semi-analytical model) and measures</a:t>
            </a:r>
          </a:p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T</a:t>
            </a:r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emperature difference is within expectations</a:t>
            </a:r>
            <a:endParaRPr lang="fr-FR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3636" y="3683006"/>
            <a:ext cx="1370888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No gas cooling</a:t>
            </a:r>
            <a:endParaRPr lang="en-GB" smtClean="0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4797" y="3729172"/>
            <a:ext cx="1963999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300 mg/s gas cooling</a:t>
            </a:r>
          </a:p>
          <a:p>
            <a:pPr algn="ctr"/>
            <a:r>
              <a: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(220K inlet temp)</a:t>
            </a:r>
            <a:endParaRPr lang="en-GB" smtClean="0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Results</a:t>
            </a:r>
            <a:br>
              <a:rPr lang="en-GB" smtClean="0"/>
            </a:br>
            <a: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Heat Loads Estimation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6272" y="6428174"/>
            <a:ext cx="679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* </a:t>
            </a:r>
            <a:r>
              <a:rPr lang="en-GB" sz="900" i="1">
                <a:solidFill>
                  <a:schemeClr val="tx2">
                    <a:lumMod val="40000"/>
                    <a:lumOff val="60000"/>
                  </a:schemeClr>
                </a:solidFill>
              </a:rPr>
              <a:t>C. Maglioni, V. Parma’s technical note: “Assessment of static heat loads in the LHC arc, from the commissioning of sector 7-8”, LHC Project Note 409, 2008 (VV</a:t>
            </a:r>
            <a:r>
              <a:rPr lang="en-GB" sz="900" i="1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 TS </a:t>
            </a:r>
            <a:r>
              <a:rPr lang="en-GB" sz="900" i="1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1.7 </a:t>
            </a:r>
            <a:r>
              <a:rPr lang="en-GB" sz="900" i="1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W/m</a:t>
            </a:r>
            <a:r>
              <a:rPr lang="en-GB" sz="900" i="1" baseline="3000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2 </a:t>
            </a:r>
            <a:r>
              <a:rPr lang="en-GB" sz="900" i="1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 - TS  CM </a:t>
            </a:r>
            <a:r>
              <a:rPr lang="en-GB" sz="900" i="1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0.1 </a:t>
            </a:r>
            <a:r>
              <a:rPr lang="en-GB" sz="900" i="1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W/m</a:t>
            </a:r>
            <a:r>
              <a:rPr lang="en-GB" sz="900" i="1" baseline="3000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2</a:t>
            </a:r>
            <a:r>
              <a:rPr lang="en-GB" sz="900" i="1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)</a:t>
            </a:r>
            <a:endParaRPr lang="en-GB" sz="900" i="1">
              <a:solidFill>
                <a:schemeClr val="tx2">
                  <a:lumMod val="40000"/>
                  <a:lumOff val="60000"/>
                </a:schemeClr>
              </a:solidFill>
              <a:sym typeface="Wingdings" pitchFamily="2" charset="2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756199"/>
              </p:ext>
            </p:extLst>
          </p:nvPr>
        </p:nvGraphicFramePr>
        <p:xfrm>
          <a:off x="301561" y="1395933"/>
          <a:ext cx="8608978" cy="493842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41639"/>
                <a:gridCol w="1057275"/>
                <a:gridCol w="4000934"/>
                <a:gridCol w="1109130"/>
              </a:tblGrid>
              <a:tr h="572872"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/>
                        <a:t>Subassembly</a:t>
                      </a:r>
                      <a:endParaRPr lang="en-GB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/>
                        <a:t>Heat</a:t>
                      </a:r>
                      <a:r>
                        <a:rPr lang="en-GB" sz="1200" baseline="0" smtClean="0"/>
                        <a:t> load </a:t>
                      </a:r>
                      <a:r>
                        <a:rPr lang="en-GB" sz="1200" smtClean="0"/>
                        <a:t>@ 77 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/>
                        <a:t>[W]</a:t>
                      </a:r>
                      <a:endParaRPr lang="en-GB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/>
                        <a:t>Analsyis</a:t>
                      </a:r>
                      <a:r>
                        <a:rPr lang="en-GB" sz="1200" baseline="0" smtClean="0"/>
                        <a:t> d</a:t>
                      </a:r>
                      <a:r>
                        <a:rPr lang="en-GB" sz="1200" smtClean="0"/>
                        <a:t>etails 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/>
                        <a:t>Comments 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2872">
                <a:tc rowSpan="2">
                  <a:txBody>
                    <a:bodyPr/>
                    <a:lstStyle/>
                    <a:p>
                      <a:pPr algn="l"/>
                      <a:r>
                        <a:rPr lang="en-GB" sz="1200" u="sng" smtClean="0"/>
                        <a:t>Double-walled</a:t>
                      </a:r>
                      <a:r>
                        <a:rPr lang="en-GB" sz="1200" u="sng" baseline="0" smtClean="0"/>
                        <a:t> tubes (2x)</a:t>
                      </a:r>
                    </a:p>
                    <a:p>
                      <a:pPr algn="l"/>
                      <a:endParaRPr lang="en-GB" sz="1200" baseline="0" smtClean="0"/>
                    </a:p>
                    <a:p>
                      <a:pPr algn="l"/>
                      <a:r>
                        <a:rPr lang="en-GB" sz="1200" baseline="0" smtClean="0"/>
                        <a:t>D = 100 mm</a:t>
                      </a:r>
                    </a:p>
                    <a:p>
                      <a:pPr algn="l"/>
                      <a:r>
                        <a:rPr lang="en-GB" sz="1200" baseline="0" smtClean="0"/>
                        <a:t>L = 300 mm</a:t>
                      </a:r>
                    </a:p>
                    <a:p>
                      <a:pPr algn="l"/>
                      <a:r>
                        <a:rPr lang="en-GB" sz="1200" baseline="0" smtClean="0"/>
                        <a:t>1.5 and 2 mm thick walls </a:t>
                      </a:r>
                    </a:p>
                    <a:p>
                      <a:pPr algn="l"/>
                      <a:endParaRPr lang="en-GB" sz="1200" baseline="0" smtClean="0"/>
                    </a:p>
                    <a:p>
                      <a:pPr algn="l"/>
                      <a:r>
                        <a:rPr lang="en-GB" sz="1200" baseline="0" smtClean="0"/>
                        <a:t>Copper on stainless steel</a:t>
                      </a:r>
                      <a:endParaRPr lang="en-GB" sz="120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/>
                        <a:t>21.4 / 1.4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smtClean="0"/>
                        <a:t>Conduction through wall (300-77 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smtClean="0"/>
                        <a:t>No gas cooling / With gas cooling (18 l/min)</a:t>
                      </a:r>
                      <a:endParaRPr lang="en-GB" sz="1200" smtClean="0"/>
                    </a:p>
                    <a:p>
                      <a:pPr algn="l"/>
                      <a:r>
                        <a:rPr lang="en-GB" sz="1200" baseline="0" smtClean="0"/>
                        <a:t>No RF power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/>
                        <a:t>Semi-analytical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2872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chemeClr val="tx1"/>
                          </a:solidFill>
                        </a:rPr>
                        <a:t>0.2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smtClean="0"/>
                        <a:t>Radiation from  300K DWTs surfaces (blackbodies)</a:t>
                      </a:r>
                    </a:p>
                    <a:p>
                      <a:pPr algn="l"/>
                      <a:r>
                        <a:rPr lang="en-GB" sz="1200" smtClean="0"/>
                        <a:t>View</a:t>
                      </a:r>
                      <a:r>
                        <a:rPr lang="en-GB" sz="1200" baseline="0" smtClean="0"/>
                        <a:t> factor 0.026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/>
                        <a:t>Analytical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912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sng" smtClean="0"/>
                        <a:t>L</a:t>
                      </a:r>
                      <a:r>
                        <a:rPr lang="en-GB" sz="1200" u="sng" baseline="0" smtClean="0"/>
                        <a:t>ines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u="none" baseline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smtClean="0"/>
                        <a:t>Gas and liquid lines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smtClean="0"/>
                        <a:t>Inlet-outlet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smtClean="0"/>
                        <a:t>DN = 20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smtClean="0"/>
                        <a:t>Various lengths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u="none" baseline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smtClean="0"/>
                        <a:t>Stainless steel</a:t>
                      </a:r>
                      <a:endParaRPr lang="en-GB" sz="1200" u="none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chemeClr val="tx1"/>
                          </a:solidFill>
                        </a:rPr>
                        <a:t>0.3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smtClean="0"/>
                        <a:t>Conduction through</a:t>
                      </a:r>
                      <a:r>
                        <a:rPr lang="en-GB" sz="1200" baseline="0" smtClean="0"/>
                        <a:t> lines (300-77 K)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smtClean="0">
                          <a:solidFill>
                            <a:schemeClr val="tx1"/>
                          </a:solidFill>
                        </a:rPr>
                        <a:t>Analytical</a:t>
                      </a:r>
                      <a:r>
                        <a:rPr lang="en-GB" sz="1200" b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09194">
                <a:tc>
                  <a:txBody>
                    <a:bodyPr/>
                    <a:lstStyle/>
                    <a:p>
                      <a:pPr algn="l"/>
                      <a:r>
                        <a:rPr lang="en-GB" sz="1200" u="sng" smtClean="0"/>
                        <a:t>Vacuum vessel</a:t>
                      </a:r>
                      <a:endParaRPr lang="en-GB" sz="12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/>
                        <a:t>6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/>
                        <a:t>Radiation vacuum vessel – cold mass (MLI)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smtClean="0"/>
                        <a:t>Rescaled from LHC measurements*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smtClean="0"/>
                        <a:t>3.5 m2 cold mass</a:t>
                      </a:r>
                      <a:endParaRPr lang="en-GB" sz="1200" b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smtClean="0">
                          <a:solidFill>
                            <a:schemeClr val="tx1"/>
                          </a:solidFill>
                        </a:rPr>
                        <a:t>Analytical 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22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sng" smtClean="0">
                          <a:solidFill>
                            <a:schemeClr val="tx1"/>
                          </a:solidFill>
                        </a:rPr>
                        <a:t>Instrumentation</a:t>
                      </a:r>
                      <a:r>
                        <a:rPr lang="en-GB" sz="1200" u="sng" baseline="0" smtClean="0">
                          <a:solidFill>
                            <a:schemeClr val="tx1"/>
                          </a:solidFill>
                        </a:rPr>
                        <a:t> cables</a:t>
                      </a:r>
                      <a:endParaRPr lang="en-GB" sz="1200" u="sng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mtClean="0">
                          <a:solidFill>
                            <a:schemeClr val="tx1"/>
                          </a:solidFill>
                        </a:rPr>
                        <a:t>&lt; 2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smtClean="0">
                          <a:solidFill>
                            <a:schemeClr val="tx1"/>
                          </a:solidFill>
                        </a:rPr>
                        <a:t>Educated guess</a:t>
                      </a:r>
                      <a:endParaRPr lang="en-GB" sz="12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0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TOT for SPL Mock-up [W]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30 / 10</a:t>
                      </a:r>
                      <a:endParaRPr lang="en-GB" sz="1400" b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No gas cooling / With gas cooling</a:t>
                      </a:r>
                      <a:endParaRPr lang="en-GB" sz="140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885658" y="2243881"/>
            <a:ext cx="760440" cy="199957"/>
          </a:xfrm>
          <a:prstGeom prst="rect">
            <a:avLst/>
          </a:prstGeom>
          <a:noFill/>
          <a:ln w="28575">
            <a:solidFill>
              <a:srgbClr val="FC74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885658" y="4096970"/>
            <a:ext cx="760440" cy="199957"/>
          </a:xfrm>
          <a:prstGeom prst="rect">
            <a:avLst/>
          </a:prstGeom>
          <a:noFill/>
          <a:ln w="28575">
            <a:solidFill>
              <a:srgbClr val="FC740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 rot="839205">
            <a:off x="6222611" y="3347113"/>
            <a:ext cx="1093569" cy="646331"/>
          </a:xfrm>
          <a:prstGeom prst="rect">
            <a:avLst/>
          </a:prstGeom>
          <a:solidFill>
            <a:schemeClr val="bg1"/>
          </a:solidFill>
          <a:ln>
            <a:solidFill>
              <a:srgbClr val="FC740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smtClean="0">
                <a:solidFill>
                  <a:srgbClr val="FC7404"/>
                </a:solidFill>
                <a:latin typeface="Buxton Sketch" panose="03080500000500000004" pitchFamily="66" charset="0"/>
              </a:rPr>
              <a:t>Conduction</a:t>
            </a:r>
          </a:p>
          <a:p>
            <a:pPr algn="ctr"/>
            <a:r>
              <a:rPr lang="en-GB" b="1">
                <a:solidFill>
                  <a:srgbClr val="FC7404"/>
                </a:solidFill>
                <a:latin typeface="Buxton Sketch" panose="03080500000500000004" pitchFamily="66" charset="0"/>
              </a:rPr>
              <a:t>22 / 2 W</a:t>
            </a:r>
            <a:endParaRPr lang="fr-FR" b="1">
              <a:solidFill>
                <a:srgbClr val="FC7404"/>
              </a:solidFill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Results</a:t>
            </a:r>
            <a:br>
              <a:rPr lang="en-GB" smtClean="0"/>
            </a:br>
            <a:r>
              <a:rPr lang="en-GB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Mechanical Measurements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25606"/>
            <a:ext cx="4391025" cy="4667421"/>
          </a:xfrm>
        </p:spPr>
        <p:txBody>
          <a:bodyPr>
            <a:normAutofit fontScale="92500" lnSpcReduction="10000"/>
          </a:bodyPr>
          <a:lstStyle/>
          <a:p>
            <a:r>
              <a:rPr lang="en-GB" sz="2400" smtClean="0"/>
              <a:t>No </a:t>
            </a:r>
            <a:r>
              <a:rPr lang="en-GB" sz="2400" b="1" smtClean="0"/>
              <a:t>constraints</a:t>
            </a:r>
            <a:r>
              <a:rPr lang="en-GB" sz="2400" smtClean="0"/>
              <a:t> appearing on ICSs during cool-down</a:t>
            </a:r>
          </a:p>
          <a:p>
            <a:r>
              <a:rPr lang="en-GB" sz="2400" smtClean="0"/>
              <a:t>Max </a:t>
            </a:r>
            <a:r>
              <a:rPr lang="en-GB" sz="2400" b="1" smtClean="0"/>
              <a:t>displacement</a:t>
            </a:r>
            <a:r>
              <a:rPr lang="en-GB" sz="2400" smtClean="0"/>
              <a:t> between cold masses 4 mm as expected</a:t>
            </a:r>
          </a:p>
          <a:p>
            <a:r>
              <a:rPr lang="en-GB" sz="2400" smtClean="0"/>
              <a:t>Max </a:t>
            </a:r>
            <a:r>
              <a:rPr lang="en-GB" sz="2400" b="1" smtClean="0"/>
              <a:t>bending stress </a:t>
            </a:r>
            <a:r>
              <a:rPr lang="en-GB" sz="2400" smtClean="0"/>
              <a:t>measured on coupler 20 MPa correspondent to expected friction in ICSs</a:t>
            </a:r>
          </a:p>
          <a:p>
            <a:endParaRPr lang="en-GB" sz="2400"/>
          </a:p>
          <a:p>
            <a:r>
              <a:rPr lang="en-GB" sz="2400" smtClean="0">
                <a:solidFill>
                  <a:srgbClr val="FF0000"/>
                </a:solidFill>
              </a:rPr>
              <a:t>Work in progress ..</a:t>
            </a:r>
          </a:p>
          <a:p>
            <a:pPr marL="36576" indent="0">
              <a:buNone/>
            </a:pPr>
            <a:r>
              <a:rPr lang="en-GB" sz="2400" smtClean="0">
                <a:solidFill>
                  <a:srgbClr val="FF0000"/>
                </a:solidFill>
              </a:rPr>
              <a:t>(all </a:t>
            </a:r>
            <a:r>
              <a:rPr lang="en-GB" sz="2400" smtClean="0">
                <a:solidFill>
                  <a:srgbClr val="FF0000"/>
                </a:solidFill>
              </a:rPr>
              <a:t>mechanical results </a:t>
            </a:r>
            <a:r>
              <a:rPr lang="en-GB" sz="2400" smtClean="0">
                <a:solidFill>
                  <a:srgbClr val="FF0000"/>
                </a:solidFill>
              </a:rPr>
              <a:t>seem to be </a:t>
            </a:r>
            <a:r>
              <a:rPr lang="en-GB" sz="2400" smtClean="0">
                <a:solidFill>
                  <a:srgbClr val="FF0000"/>
                </a:solidFill>
              </a:rPr>
              <a:t>as </a:t>
            </a:r>
            <a:r>
              <a:rPr lang="en-GB" sz="2400" smtClean="0">
                <a:solidFill>
                  <a:srgbClr val="FF0000"/>
                </a:solidFill>
              </a:rPr>
              <a:t>expected)</a:t>
            </a:r>
            <a:endParaRPr lang="en-GB" sz="2400" smtClean="0">
              <a:solidFill>
                <a:srgbClr val="FF0000"/>
              </a:solidFill>
            </a:endParaRPr>
          </a:p>
          <a:p>
            <a:endParaRPr lang="en-GB" sz="240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t="4471" r="15926" b="10998"/>
          <a:stretch/>
        </p:blipFill>
        <p:spPr bwMode="auto">
          <a:xfrm>
            <a:off x="5572125" y="3738514"/>
            <a:ext cx="3274626" cy="247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564" r="14263" b="9077"/>
          <a:stretch/>
        </p:blipFill>
        <p:spPr bwMode="auto">
          <a:xfrm>
            <a:off x="4903626" y="1317117"/>
            <a:ext cx="3523800" cy="268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Summary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smtClean="0"/>
              <a:t>Validation </a:t>
            </a:r>
            <a:r>
              <a:rPr lang="en-GB" sz="2400"/>
              <a:t>of:</a:t>
            </a:r>
          </a:p>
          <a:p>
            <a:pPr lvl="1"/>
            <a:r>
              <a:rPr lang="en-GB" sz="2400"/>
              <a:t>Cavity supporting system</a:t>
            </a:r>
          </a:p>
          <a:p>
            <a:pPr lvl="1"/>
            <a:r>
              <a:rPr lang="en-GB" sz="2400"/>
              <a:t>Assembly-realignment of cavities via vessel interface</a:t>
            </a:r>
          </a:p>
          <a:p>
            <a:pPr lvl="1"/>
            <a:r>
              <a:rPr lang="en-GB" sz="2400">
                <a:solidFill>
                  <a:schemeClr val="accent1">
                    <a:lumMod val="90000"/>
                  </a:schemeClr>
                </a:solidFill>
              </a:rPr>
              <a:t>Alignment measuring device (OWPM)</a:t>
            </a:r>
          </a:p>
          <a:p>
            <a:pPr lvl="1"/>
            <a:r>
              <a:rPr lang="en-GB" sz="2400"/>
              <a:t>Thermal contractions</a:t>
            </a:r>
          </a:p>
          <a:p>
            <a:pPr lvl="1"/>
            <a:r>
              <a:rPr lang="en-GB" sz="2400">
                <a:solidFill>
                  <a:schemeClr val="accent1">
                    <a:lumMod val="90000"/>
                  </a:schemeClr>
                </a:solidFill>
              </a:rPr>
              <a:t>DWT active </a:t>
            </a:r>
            <a:r>
              <a:rPr lang="en-GB" sz="2400" smtClean="0">
                <a:solidFill>
                  <a:schemeClr val="accent1">
                    <a:lumMod val="90000"/>
                  </a:schemeClr>
                </a:solidFill>
              </a:rPr>
              <a:t>cooling</a:t>
            </a:r>
          </a:p>
          <a:p>
            <a:endParaRPr lang="en-GB" sz="2400" smtClean="0"/>
          </a:p>
          <a:p>
            <a:r>
              <a:rPr lang="en-GB" sz="2400" smtClean="0">
                <a:solidFill>
                  <a:srgbClr val="FF0000"/>
                </a:solidFill>
              </a:rPr>
              <a:t>..Further testing is </a:t>
            </a:r>
            <a:r>
              <a:rPr lang="en-GB" sz="2400" smtClean="0">
                <a:solidFill>
                  <a:srgbClr val="FF0000"/>
                </a:solidFill>
              </a:rPr>
              <a:t>needed !</a:t>
            </a:r>
          </a:p>
          <a:p>
            <a:pPr marL="448056" lvl="1" indent="0">
              <a:buNone/>
            </a:pPr>
            <a:endParaRPr lang="en-GB" sz="2400">
              <a:solidFill>
                <a:schemeClr val="accent1">
                  <a:lumMod val="90000"/>
                </a:schemeClr>
              </a:solidFill>
            </a:endParaRPr>
          </a:p>
          <a:p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1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Improvements / Next Steps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400" smtClean="0"/>
              <a:t>Latest improvements </a:t>
            </a:r>
            <a:r>
              <a:rPr lang="en-GB" sz="2400" smtClean="0"/>
              <a:t>put in </a:t>
            </a:r>
            <a:r>
              <a:rPr lang="en-GB" sz="2400" smtClean="0"/>
              <a:t>place</a:t>
            </a:r>
            <a:endParaRPr lang="en-GB" sz="2400" smtClean="0"/>
          </a:p>
          <a:p>
            <a:pPr lvl="1"/>
            <a:r>
              <a:rPr lang="en-GB" sz="2000" smtClean="0"/>
              <a:t>GN2 line</a:t>
            </a:r>
          </a:p>
          <a:p>
            <a:pPr lvl="2"/>
            <a:r>
              <a:rPr lang="en-GB" sz="1800" smtClean="0"/>
              <a:t>Smaller, better insulated line</a:t>
            </a:r>
          </a:p>
          <a:p>
            <a:pPr lvl="2"/>
            <a:r>
              <a:rPr lang="en-GB" sz="1800" smtClean="0"/>
              <a:t>Temperature sensor on gas inlet line</a:t>
            </a:r>
          </a:p>
          <a:p>
            <a:pPr lvl="2"/>
            <a:r>
              <a:rPr lang="en-GB" sz="1800" smtClean="0"/>
              <a:t>Second dewar to extract colder GN2</a:t>
            </a:r>
          </a:p>
          <a:p>
            <a:pPr lvl="1"/>
            <a:r>
              <a:rPr lang="en-GB" sz="2000" smtClean="0"/>
              <a:t>Targets </a:t>
            </a:r>
          </a:p>
          <a:p>
            <a:pPr lvl="2"/>
            <a:r>
              <a:rPr lang="en-GB" sz="1800" smtClean="0"/>
              <a:t>Further cleaning </a:t>
            </a:r>
            <a:r>
              <a:rPr lang="en-GB" sz="1800" smtClean="0"/>
              <a:t>to avoid condensing </a:t>
            </a:r>
            <a:r>
              <a:rPr lang="en-GB" sz="1800" smtClean="0"/>
              <a:t>gases</a:t>
            </a:r>
            <a:endParaRPr lang="en-GB" sz="1800" smtClean="0"/>
          </a:p>
          <a:p>
            <a:pPr lvl="1"/>
            <a:r>
              <a:rPr lang="en-GB" sz="2000" smtClean="0"/>
              <a:t>Vacuum leaks </a:t>
            </a:r>
            <a:r>
              <a:rPr lang="en-GB" sz="2000" smtClean="0"/>
              <a:t>fixed</a:t>
            </a:r>
            <a:endParaRPr lang="en-GB" sz="2000" smtClean="0"/>
          </a:p>
          <a:p>
            <a:r>
              <a:rPr lang="en-GB" sz="2400" smtClean="0"/>
              <a:t>Other possible improvements / modif</a:t>
            </a:r>
          </a:p>
          <a:p>
            <a:pPr lvl="1"/>
            <a:r>
              <a:rPr lang="en-GB" sz="2000" smtClean="0"/>
              <a:t>Separator inside the cryostat</a:t>
            </a:r>
          </a:p>
          <a:p>
            <a:pPr lvl="1"/>
            <a:r>
              <a:rPr lang="en-GB" sz="2000" smtClean="0"/>
              <a:t>Flowmeters on vent line for accurate </a:t>
            </a:r>
            <a:r>
              <a:rPr lang="en-GB" sz="2000"/>
              <a:t>measurement</a:t>
            </a:r>
            <a:r>
              <a:rPr lang="en-GB" sz="2000" smtClean="0"/>
              <a:t> of static </a:t>
            </a:r>
            <a:r>
              <a:rPr lang="en-GB" sz="2000" smtClean="0"/>
              <a:t>loads</a:t>
            </a:r>
          </a:p>
          <a:p>
            <a:pPr lvl="1"/>
            <a:r>
              <a:rPr lang="en-GB" sz="2000" smtClean="0"/>
              <a:t>..</a:t>
            </a:r>
            <a:endParaRPr lang="en-GB" sz="2000" smtClean="0"/>
          </a:p>
          <a:p>
            <a:endParaRPr lang="en-GB" sz="2400" smtClean="0"/>
          </a:p>
          <a:p>
            <a:r>
              <a:rPr lang="en-GB" sz="2400" smtClean="0">
                <a:solidFill>
                  <a:srgbClr val="FF0000"/>
                </a:solidFill>
              </a:rPr>
              <a:t>..Possible mitigations to experienced problems</a:t>
            </a:r>
          </a:p>
          <a:p>
            <a:pPr lvl="1"/>
            <a:endParaRPr lang="en-GB" sz="2000" smtClean="0"/>
          </a:p>
          <a:p>
            <a:endParaRPr lang="en-GB" sz="240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16476" r="30434" b="20070"/>
          <a:stretch/>
        </p:blipFill>
        <p:spPr bwMode="auto">
          <a:xfrm>
            <a:off x="6443764" y="1940555"/>
            <a:ext cx="2211840" cy="221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95" y="986583"/>
            <a:ext cx="6480000" cy="4860000"/>
          </a:xfrm>
          <a:prstGeom prst="rect">
            <a:avLst/>
          </a:prstGeom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1205799" y="906518"/>
            <a:ext cx="6676116" cy="50070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20295" y="986583"/>
            <a:ext cx="2757929" cy="16286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smtClean="0">
                <a:latin typeface="Buxton Sketch" panose="03080500000500000004" pitchFamily="66" charset="0"/>
              </a:rPr>
              <a:t>Thank you</a:t>
            </a:r>
          </a:p>
          <a:p>
            <a:r>
              <a:rPr lang="en-GB" sz="3200" b="1" i="1" smtClean="0">
                <a:solidFill>
                  <a:schemeClr val="bg1">
                    <a:lumMod val="50000"/>
                  </a:schemeClr>
                </a:solidFill>
                <a:latin typeface="Buxton Sketch" panose="03080500000500000004" pitchFamily="66" charset="0"/>
              </a:rPr>
              <a:t>Tack för din uppmärksamhet !</a:t>
            </a:r>
            <a:endParaRPr lang="en-GB" sz="3200" b="1" i="1" dirty="0">
              <a:solidFill>
                <a:schemeClr val="bg1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11880" y="2501958"/>
            <a:ext cx="4236925" cy="36381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Acknowledgements</a:t>
            </a:r>
          </a:p>
          <a:p>
            <a:endParaRPr lang="en-GB" sz="1800" b="1" smtClean="0">
              <a:solidFill>
                <a:schemeClr val="tx1">
                  <a:lumMod val="60000"/>
                  <a:lumOff val="40000"/>
                </a:schemeClr>
              </a:solidFill>
              <a:latin typeface="Buxton Sketch" panose="03080500000500000004" pitchFamily="66" charset="0"/>
            </a:endParaRP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A. Vande Craen, W. Zak, M. Souchet, 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A. Guimet, J.B. Deschamps, A. Bastard, P. Coelho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M. Guinchard + team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L. Dufay, F. Girardot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C. Charrondiere, E. Rasoaseheno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C. </a:t>
            </a:r>
            <a:r>
              <a:rPr lang="en-GB" sz="180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Parente, D. Gonnard</a:t>
            </a:r>
          </a:p>
          <a:p>
            <a:r>
              <a:rPr lang="en-GB" sz="180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J. Bjorklund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T</a:t>
            </a:r>
            <a:r>
              <a:rPr lang="en-GB" sz="180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. Koettig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S. Le Naour, D. Duarte</a:t>
            </a:r>
          </a:p>
          <a:p>
            <a:r>
              <a:rPr lang="en-GB" sz="1800" smtClean="0">
                <a:solidFill>
                  <a:schemeClr val="tx1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rPr>
              <a:t>E. Montesinos, R. Wegner</a:t>
            </a:r>
            <a:endParaRPr lang="en-GB" sz="1800" dirty="0">
              <a:solidFill>
                <a:schemeClr val="tx1">
                  <a:lumMod val="60000"/>
                  <a:lumOff val="40000"/>
                </a:schemeClr>
              </a:solidFill>
              <a:latin typeface="Buxton Sketch" panose="030805000005000000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4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 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Intro</a:t>
            </a:r>
          </a:p>
          <a:p>
            <a:r>
              <a:rPr lang="en-GB" smtClean="0"/>
              <a:t>SPL Mock-up Test: Motivations</a:t>
            </a:r>
          </a:p>
          <a:p>
            <a:r>
              <a:rPr lang="en-GB" smtClean="0"/>
              <a:t>Test Set-up</a:t>
            </a:r>
          </a:p>
          <a:p>
            <a:r>
              <a:rPr lang="en-GB" smtClean="0"/>
              <a:t>Preliminary Results</a:t>
            </a:r>
          </a:p>
          <a:p>
            <a:r>
              <a:rPr lang="en-GB" smtClean="0"/>
              <a:t>Improvements / Next steps</a:t>
            </a:r>
          </a:p>
          <a:p>
            <a:endParaRPr lang="en-GB" smtClean="0"/>
          </a:p>
          <a:p>
            <a:endParaRPr lang="en-GB" smtClean="0"/>
          </a:p>
        </p:txBody>
      </p:sp>
      <p:pic>
        <p:nvPicPr>
          <p:cNvPr id="10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LHC Multi layer insulation (MLI)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92371" y="1034983"/>
            <a:ext cx="8256396" cy="5620441"/>
            <a:chOff x="27443" y="765175"/>
            <a:chExt cx="8811756" cy="5969515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6" t="12277" r="8208" b="6166"/>
            <a:stretch>
              <a:fillRect/>
            </a:stretch>
          </p:blipFill>
          <p:spPr bwMode="auto">
            <a:xfrm>
              <a:off x="28575" y="796925"/>
              <a:ext cx="2951163" cy="2000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5" t="11833" r="7875" b="3111"/>
            <a:stretch>
              <a:fillRect/>
            </a:stretch>
          </p:blipFill>
          <p:spPr bwMode="auto">
            <a:xfrm>
              <a:off x="28575" y="4752975"/>
              <a:ext cx="2963863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1" t="12909" r="6740" b="3268"/>
            <a:stretch>
              <a:fillRect/>
            </a:stretch>
          </p:blipFill>
          <p:spPr bwMode="auto">
            <a:xfrm>
              <a:off x="28575" y="2809875"/>
              <a:ext cx="2951163" cy="189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2" descr="Pic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405" y="2211622"/>
              <a:ext cx="4637858" cy="404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3430822" y="765175"/>
              <a:ext cx="5408377" cy="2114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77800" indent="-177800" algn="just">
                <a:buFontTx/>
                <a:buNone/>
              </a:pPr>
              <a:r>
                <a:rPr lang="en-US" sz="1400" b="1" dirty="0">
                  <a:solidFill>
                    <a:schemeClr val="tx1"/>
                  </a:solidFill>
                </a:rPr>
                <a:t>Features: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1 blanket (10 reflective layers) on cold masses (1.9 K)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2 blankets (15 reflective layers each) on Thermal Shields (50-65 K)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Reflective layer: double aluminized polyester film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Spacer: polyester net</a:t>
              </a:r>
            </a:p>
            <a:p>
              <a:pPr marL="177800" indent="-177800" algn="just"/>
              <a:r>
                <a:rPr lang="en-US" sz="1400" dirty="0">
                  <a:solidFill>
                    <a:schemeClr val="tx1"/>
                  </a:solidFill>
                </a:rPr>
                <a:t>Stitched Velcro™ fasteners for rapid mounting and quality closing</a:t>
              </a: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27443" y="2239852"/>
              <a:ext cx="2938443" cy="555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</a:rPr>
                <a:t>Interleaved reflectors and spacers</a:t>
              </a:r>
            </a:p>
          </p:txBody>
        </p:sp>
        <p:sp>
          <p:nvSpPr>
            <p:cNvPr id="39" name="Rectangle 18"/>
            <p:cNvSpPr>
              <a:spLocks noChangeArrowheads="1"/>
            </p:cNvSpPr>
            <p:nvPr/>
          </p:nvSpPr>
          <p:spPr bwMode="auto">
            <a:xfrm>
              <a:off x="5243538" y="5881561"/>
              <a:ext cx="3505827" cy="32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 dirty="0">
                  <a:solidFill>
                    <a:srgbClr val="FFFF00"/>
                  </a:solidFill>
                </a:rPr>
                <a:t>1 blanket on CM, 2 on thermal shield</a:t>
              </a: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395288" y="4426391"/>
              <a:ext cx="2051050" cy="326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</a:rPr>
                <a:t>Velcro™ fasteners</a:t>
              </a:r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479038" y="6178974"/>
              <a:ext cx="2051050" cy="555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sz="1400" b="1">
                  <a:solidFill>
                    <a:srgbClr val="FFFF00"/>
                  </a:solidFill>
                </a:rPr>
                <a:t>Blanket manufacturing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5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8796" y="1746406"/>
            <a:ext cx="4220894" cy="3469608"/>
            <a:chOff x="3147646" y="1993900"/>
            <a:chExt cx="4220894" cy="34696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2500" t="12500" r="10156" b="8333"/>
            <a:stretch>
              <a:fillRect/>
            </a:stretch>
          </p:blipFill>
          <p:spPr bwMode="auto">
            <a:xfrm>
              <a:off x="3340434" y="1993900"/>
              <a:ext cx="3854116" cy="2900217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147646" y="5232676"/>
              <a:ext cx="422089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i="1" dirty="0" smtClean="0"/>
                <a:t>(Figure </a:t>
              </a:r>
              <a:r>
                <a:rPr lang="fr-FR" sz="900" i="1" dirty="0" err="1" smtClean="0"/>
                <a:t>from</a:t>
              </a:r>
              <a:r>
                <a:rPr lang="fr-FR" sz="900" i="1" dirty="0" smtClean="0"/>
                <a:t>: « An Introduction to </a:t>
              </a:r>
              <a:r>
                <a:rPr lang="fr-FR" sz="900" i="1" dirty="0" err="1" smtClean="0"/>
                <a:t>Cryogenics</a:t>
              </a:r>
              <a:r>
                <a:rPr lang="fr-FR" sz="900" i="1" dirty="0" smtClean="0"/>
                <a:t> », </a:t>
              </a:r>
              <a:r>
                <a:rPr lang="fr-FR" sz="900" i="1" dirty="0" err="1" smtClean="0"/>
                <a:t>Ph.Lebrun</a:t>
              </a:r>
              <a:r>
                <a:rPr lang="fr-FR" sz="900" i="1" dirty="0" smtClean="0"/>
                <a:t>, CERN/AT 2007-1)</a:t>
              </a:r>
              <a:endParaRPr lang="fr-FR" sz="900" i="1" dirty="0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418840" y="4965976"/>
              <a:ext cx="3683000" cy="3048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tabLst/>
                <a:defRPr/>
              </a:pPr>
              <a:r>
                <a:rPr kumimoji="0" lang="fr-FR" sz="16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He refrigeration	He Liquefaction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Thermodynamic efficiency of DWT gas cooling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5606"/>
            <a:ext cx="4393097" cy="4667421"/>
          </a:xfrm>
        </p:spPr>
        <p:txBody>
          <a:bodyPr>
            <a:normAutofit/>
          </a:bodyPr>
          <a:lstStyle/>
          <a:p>
            <a:r>
              <a:rPr lang="en-GB"/>
              <a:t>Electrical </a:t>
            </a:r>
            <a:r>
              <a:rPr lang="en-GB" smtClean="0"/>
              <a:t>power </a:t>
            </a:r>
            <a:r>
              <a:rPr lang="en-GB"/>
              <a:t>for liquefaction </a:t>
            </a:r>
            <a:r>
              <a:rPr lang="en-GB" smtClean="0"/>
              <a:t>of </a:t>
            </a:r>
            <a:r>
              <a:rPr lang="en-GB" b="1" smtClean="0"/>
              <a:t>1 </a:t>
            </a:r>
            <a:r>
              <a:rPr lang="en-GB" b="1"/>
              <a:t>g/s helium</a:t>
            </a:r>
            <a:r>
              <a:rPr lang="en-GB"/>
              <a:t>: </a:t>
            </a:r>
            <a:r>
              <a:rPr lang="en-GB" smtClean="0"/>
              <a:t>6200 </a:t>
            </a:r>
            <a:r>
              <a:rPr lang="en-GB"/>
              <a:t>W</a:t>
            </a:r>
            <a:r>
              <a:rPr lang="en-GB" baseline="-25000" smtClean="0"/>
              <a:t>el</a:t>
            </a:r>
          </a:p>
          <a:p>
            <a:r>
              <a:rPr lang="en-GB" smtClean="0"/>
              <a:t>Carnot COP @ 4.5 K: 66 W</a:t>
            </a:r>
            <a:r>
              <a:rPr lang="en-GB" baseline="-25000" smtClean="0"/>
              <a:t>el</a:t>
            </a:r>
            <a:r>
              <a:rPr lang="en-GB" smtClean="0"/>
              <a:t>/W</a:t>
            </a:r>
            <a:r>
              <a:rPr lang="en-GB" baseline="-25000" smtClean="0"/>
              <a:t>th</a:t>
            </a:r>
          </a:p>
          <a:p>
            <a:r>
              <a:rPr lang="en-GB" smtClean="0">
                <a:solidFill>
                  <a:srgbClr val="FF0000"/>
                </a:solidFill>
              </a:rPr>
              <a:t>1 g/s liquid helium is equivalent to         100 W</a:t>
            </a:r>
            <a:r>
              <a:rPr lang="en-GB" baseline="-25000" smtClean="0">
                <a:solidFill>
                  <a:srgbClr val="FF0000"/>
                </a:solidFill>
              </a:rPr>
              <a:t>th</a:t>
            </a:r>
            <a:r>
              <a:rPr lang="en-GB" smtClean="0">
                <a:solidFill>
                  <a:srgbClr val="FF00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@ 4.5 </a:t>
            </a:r>
            <a:r>
              <a:rPr lang="en-GB" smtClean="0">
                <a:solidFill>
                  <a:srgbClr val="FF0000"/>
                </a:solidFill>
              </a:rPr>
              <a:t>K </a:t>
            </a:r>
            <a:r>
              <a:rPr lang="en-GB" smtClean="0"/>
              <a:t>*</a:t>
            </a:r>
            <a:endParaRPr lang="en-GB"/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95533" y="6345590"/>
            <a:ext cx="50571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i="1" dirty="0" smtClean="0"/>
              <a:t>* U. Wagner s </a:t>
            </a:r>
            <a:r>
              <a:rPr lang="en-GB" sz="900" i="1" dirty="0"/>
              <a:t>presentation: </a:t>
            </a:r>
            <a:r>
              <a:rPr lang="en-GB" sz="900" i="1" dirty="0" smtClean="0"/>
              <a:t>http://cdsweb.cern.ch/record/808372/files/p295.pdf 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902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The SPL </a:t>
            </a:r>
            <a:r>
              <a:rPr lang="en-GB" smtClean="0"/>
              <a:t>Short Cryomodule</a:t>
            </a:r>
            <a:endParaRPr lang="en-GB"/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4" y="2085317"/>
            <a:ext cx="8562294" cy="27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1188" y="4167205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smtClean="0">
                <a:solidFill>
                  <a:schemeClr val="accent6"/>
                </a:solidFill>
              </a:rPr>
              <a:t>Courtesy of CNRS</a:t>
            </a:r>
            <a:endParaRPr lang="fr-FR" sz="8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1798" y="1340651"/>
            <a:ext cx="4885198" cy="1951403"/>
            <a:chOff x="111798" y="1382649"/>
            <a:chExt cx="4885198" cy="1951403"/>
          </a:xfrm>
        </p:grpSpPr>
        <p:pic>
          <p:nvPicPr>
            <p:cNvPr id="8" name="Picture 2" descr="C:\Users\smikulas\Dropbox\diploma\CERN\CleanRoom\Files\pic2\Névtelen_panorámafelvétel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" t="7606" r="9565"/>
            <a:stretch/>
          </p:blipFill>
          <p:spPr bwMode="auto">
            <a:xfrm>
              <a:off x="111798" y="1382649"/>
              <a:ext cx="4885198" cy="19514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50866" y="1434546"/>
              <a:ext cx="3983783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smtClean="0">
                  <a:solidFill>
                    <a:schemeClr val="accent6">
                      <a:lumMod val="50000"/>
                    </a:schemeClr>
                  </a:solidFill>
                  <a:latin typeface="Buxton Sketch" panose="03080500000500000004" pitchFamily="66" charset="0"/>
                </a:rPr>
                <a:t>SM18 at CERN - </a:t>
              </a:r>
              <a:r>
                <a:rPr lang="en-GB" smtClean="0">
                  <a:solidFill>
                    <a:schemeClr val="accent6">
                      <a:lumMod val="50000"/>
                    </a:schemeClr>
                  </a:solidFill>
                  <a:latin typeface="Buxton Sketch" panose="03080500000500000004" pitchFamily="66" charset="0"/>
                </a:rPr>
                <a:t>Clean room upgrade (class 10)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SPL Short </a:t>
            </a:r>
            <a:r>
              <a:rPr lang="en-GB" smtClean="0"/>
              <a:t>Cryomodule</a:t>
            </a:r>
            <a:br>
              <a:rPr lang="en-GB" smtClean="0"/>
            </a:br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Status</a:t>
            </a:r>
            <a:endParaRPr lang="en-GB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8421" y="3416033"/>
            <a:ext cx="4956895" cy="3207398"/>
            <a:chOff x="4093071" y="1829419"/>
            <a:chExt cx="4956895" cy="320739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6" t="23274" r="13662" b="13265"/>
            <a:stretch/>
          </p:blipFill>
          <p:spPr bwMode="auto">
            <a:xfrm>
              <a:off x="4093071" y="1829419"/>
              <a:ext cx="4951827" cy="319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318569" y="3623646"/>
              <a:ext cx="157767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smtClean="0">
                  <a:solidFill>
                    <a:schemeClr val="accent6">
                      <a:lumMod val="50000"/>
                    </a:schemeClr>
                  </a:solidFill>
                  <a:latin typeface="Buxton Sketch" panose="03080500000500000004" pitchFamily="66" charset="0"/>
                </a:rPr>
                <a:t>Assembly tooling</a:t>
              </a:r>
              <a:endPara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18915" y="4821373"/>
              <a:ext cx="10310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smtClean="0">
                  <a:solidFill>
                    <a:schemeClr val="accent6"/>
                  </a:solidFill>
                </a:rPr>
                <a:t>Courtesy of CNRS</a:t>
              </a:r>
              <a:endParaRPr lang="fr-FR" sz="800">
                <a:solidFill>
                  <a:schemeClr val="accent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9739" y="1344384"/>
            <a:ext cx="3729377" cy="4972502"/>
            <a:chOff x="5079723" y="1687284"/>
            <a:chExt cx="3729377" cy="4972502"/>
          </a:xfrm>
        </p:grpSpPr>
        <p:grpSp>
          <p:nvGrpSpPr>
            <p:cNvPr id="9" name="Group 8"/>
            <p:cNvGrpSpPr/>
            <p:nvPr/>
          </p:nvGrpSpPr>
          <p:grpSpPr>
            <a:xfrm>
              <a:off x="5079723" y="1687284"/>
              <a:ext cx="3729377" cy="4972502"/>
              <a:chOff x="626598" y="1785760"/>
              <a:chExt cx="3729377" cy="4972502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598" y="1785760"/>
                <a:ext cx="3729377" cy="49725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040387" y="6494862"/>
                <a:ext cx="12923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smtClean="0">
                    <a:solidFill>
                      <a:schemeClr val="bg1"/>
                    </a:solidFill>
                  </a:rPr>
                  <a:t>Courtesy of O. Capatina</a:t>
                </a:r>
                <a:endParaRPr lang="fr-FR" sz="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863627" y="1744503"/>
              <a:ext cx="2885726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smtClean="0">
                  <a:solidFill>
                    <a:schemeClr val="accent6">
                      <a:lumMod val="50000"/>
                    </a:schemeClr>
                  </a:solidFill>
                  <a:latin typeface="Buxton Sketch" panose="03080500000500000004" pitchFamily="66" charset="0"/>
                </a:rPr>
                <a:t>First SC RF 5-cell cavity from RI</a:t>
              </a:r>
              <a:endParaRPr lang="en-GB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1949" y="2259784"/>
            <a:ext cx="8831326" cy="3685388"/>
            <a:chOff x="161949" y="2259784"/>
            <a:chExt cx="8831326" cy="3685388"/>
          </a:xfrm>
        </p:grpSpPr>
        <p:grpSp>
          <p:nvGrpSpPr>
            <p:cNvPr id="6" name="Group 5"/>
            <p:cNvGrpSpPr/>
            <p:nvPr/>
          </p:nvGrpSpPr>
          <p:grpSpPr>
            <a:xfrm>
              <a:off x="161949" y="2259784"/>
              <a:ext cx="8806488" cy="3685388"/>
              <a:chOff x="111798" y="3376256"/>
              <a:chExt cx="8806488" cy="3685388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" t="11247" r="6992" b="45606"/>
              <a:stretch/>
            </p:blipFill>
            <p:spPr bwMode="auto">
              <a:xfrm>
                <a:off x="111798" y="3376256"/>
                <a:ext cx="8806488" cy="368538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281760" y="6819025"/>
                <a:ext cx="119936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smtClean="0">
                    <a:solidFill>
                      <a:schemeClr val="accent6"/>
                    </a:solidFill>
                  </a:rPr>
                  <a:t>Courtesy of V. Parma </a:t>
                </a:r>
                <a:endParaRPr lang="fr-FR" sz="8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727939" y="2259784"/>
              <a:ext cx="5265336" cy="3685388"/>
              <a:chOff x="3727939" y="2259784"/>
              <a:chExt cx="5265336" cy="368538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727939" y="2259784"/>
                <a:ext cx="2612572" cy="368538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380703" y="2259784"/>
                <a:ext cx="2612572" cy="3685388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96272" y="2649273"/>
                <a:ext cx="601448" cy="36933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smtClean="0">
                    <a:solidFill>
                      <a:srgbClr val="FF0000"/>
                    </a:solidFill>
                    <a:latin typeface="Buxton Sketch" panose="03080500000500000004" pitchFamily="66" charset="0"/>
                  </a:rPr>
                  <a:t>2014</a:t>
                </a:r>
                <a:endParaRPr lang="en-GB" smtClean="0">
                  <a:solidFill>
                    <a:srgbClr val="FF0000"/>
                  </a:solidFill>
                  <a:latin typeface="Buxton Sketch" panose="03080500000500000004" pitchFamily="66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389471" y="2649273"/>
                <a:ext cx="595036" cy="36933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smtClean="0">
                    <a:solidFill>
                      <a:srgbClr val="00B050"/>
                    </a:solidFill>
                    <a:latin typeface="Buxton Sketch" panose="03080500000500000004" pitchFamily="66" charset="0"/>
                  </a:rPr>
                  <a:t>2015</a:t>
                </a:r>
                <a:endParaRPr lang="en-GB" smtClean="0">
                  <a:solidFill>
                    <a:srgbClr val="00B050"/>
                  </a:solidFill>
                  <a:latin typeface="Buxton Sketch" panose="03080500000500000004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41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31516" r="60515" b="3234"/>
          <a:stretch/>
        </p:blipFill>
        <p:spPr bwMode="auto">
          <a:xfrm>
            <a:off x="4702629" y="2962682"/>
            <a:ext cx="4368975" cy="286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smtClean="0"/>
              <a:t>Need validation </a:t>
            </a:r>
            <a:r>
              <a:rPr lang="en-GB" sz="2400" smtClean="0"/>
              <a:t>of:</a:t>
            </a:r>
          </a:p>
          <a:p>
            <a:pPr lvl="1"/>
            <a:r>
              <a:rPr lang="en-GB" sz="2400" b="1" smtClean="0"/>
              <a:t>Cavity supporting system</a:t>
            </a:r>
          </a:p>
          <a:p>
            <a:pPr lvl="1"/>
            <a:r>
              <a:rPr lang="en-GB" sz="2400" smtClean="0"/>
              <a:t>Assembly </a:t>
            </a:r>
            <a:r>
              <a:rPr lang="en-GB" sz="2400" b="1" smtClean="0"/>
              <a:t>realignment</a:t>
            </a:r>
            <a:r>
              <a:rPr lang="en-GB" sz="2400" smtClean="0"/>
              <a:t> of cold mass via vessel interface</a:t>
            </a:r>
          </a:p>
          <a:p>
            <a:pPr lvl="1"/>
            <a:r>
              <a:rPr lang="en-GB" sz="2400" smtClean="0"/>
              <a:t>Alignment measuring device (OWPM)</a:t>
            </a:r>
          </a:p>
          <a:p>
            <a:pPr lvl="1"/>
            <a:r>
              <a:rPr lang="en-GB" sz="2400" smtClean="0"/>
              <a:t>Thermal contractions</a:t>
            </a:r>
          </a:p>
          <a:p>
            <a:pPr lvl="1"/>
            <a:r>
              <a:rPr lang="en-GB" sz="2400" smtClean="0"/>
              <a:t>DWT active cooling</a:t>
            </a:r>
          </a:p>
          <a:p>
            <a:endParaRPr lang="en-GB" sz="2400" b="1" smtClean="0">
              <a:solidFill>
                <a:srgbClr val="FF0000"/>
              </a:solidFill>
            </a:endParaRPr>
          </a:p>
          <a:p>
            <a:r>
              <a:rPr lang="en-GB" sz="2400" b="1" smtClean="0">
                <a:solidFill>
                  <a:srgbClr val="FF0000"/>
                </a:solidFill>
              </a:rPr>
              <a:t>..a mock-up has been </a:t>
            </a:r>
          </a:p>
          <a:p>
            <a:pPr marL="36576" indent="0">
              <a:buNone/>
            </a:pPr>
            <a:r>
              <a:rPr lang="en-GB" sz="2400" b="1" smtClean="0">
                <a:solidFill>
                  <a:srgbClr val="FF0000"/>
                </a:solidFill>
              </a:rPr>
              <a:t>built for </a:t>
            </a:r>
            <a:r>
              <a:rPr lang="en-GB" sz="2400" b="1" smtClean="0">
                <a:solidFill>
                  <a:srgbClr val="FF0000"/>
                </a:solidFill>
              </a:rPr>
              <a:t>this testing purposes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SPL </a:t>
            </a:r>
            <a:r>
              <a:rPr lang="en-GB" smtClean="0"/>
              <a:t>Mock-up</a:t>
            </a:r>
            <a:br>
              <a:rPr lang="en-GB" smtClean="0"/>
            </a:br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</a:t>
            </a:r>
            <a:r>
              <a:rPr lang="en-GB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otivation </a:t>
            </a:r>
            <a:endParaRPr lang="en-GB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Principal Components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325606"/>
            <a:ext cx="8686801" cy="3354549"/>
          </a:xfrm>
        </p:spPr>
        <p:txBody>
          <a:bodyPr>
            <a:normAutofit/>
          </a:bodyPr>
          <a:lstStyle/>
          <a:p>
            <a:r>
              <a:rPr lang="en-GB" sz="2400" smtClean="0"/>
              <a:t>Cold mass </a:t>
            </a:r>
            <a:r>
              <a:rPr lang="en-GB" sz="2400"/>
              <a:t>filled with </a:t>
            </a:r>
            <a:r>
              <a:rPr lang="en-GB" sz="2400" smtClean="0"/>
              <a:t>LN2</a:t>
            </a:r>
            <a:endParaRPr lang="en-GB" sz="2400"/>
          </a:p>
          <a:p>
            <a:r>
              <a:rPr lang="en-GB" sz="2400" smtClean="0"/>
              <a:t>Double-walled </a:t>
            </a:r>
            <a:r>
              <a:rPr lang="en-GB" sz="2400"/>
              <a:t>tubes cooled by </a:t>
            </a:r>
            <a:r>
              <a:rPr lang="en-GB" sz="2400" smtClean="0"/>
              <a:t>GN2</a:t>
            </a:r>
            <a:endParaRPr lang="en-GB" sz="2400"/>
          </a:p>
          <a:p>
            <a:r>
              <a:rPr lang="en-GB" sz="2400" smtClean="0"/>
              <a:t>Intercavity </a:t>
            </a:r>
            <a:r>
              <a:rPr lang="en-GB" sz="2400"/>
              <a:t>supports (spherical bearings + sliding cylinders</a:t>
            </a:r>
            <a:r>
              <a:rPr lang="en-GB" sz="2400" smtClean="0"/>
              <a:t>)</a:t>
            </a:r>
          </a:p>
          <a:p>
            <a:r>
              <a:rPr lang="en-GB" sz="2400" smtClean="0"/>
              <a:t>Vacuum vessel</a:t>
            </a:r>
          </a:p>
          <a:p>
            <a:r>
              <a:rPr lang="en-GB" sz="2400" smtClean="0"/>
              <a:t>LN2 dewar, vacuum pumps</a:t>
            </a:r>
          </a:p>
          <a:p>
            <a:r>
              <a:rPr lang="en-GB" sz="2400" smtClean="0"/>
              <a:t>Acquisition systems</a:t>
            </a: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0" t="46333" r="23542" b="32167"/>
          <a:stretch/>
        </p:blipFill>
        <p:spPr bwMode="auto">
          <a:xfrm>
            <a:off x="77707" y="4277504"/>
            <a:ext cx="6419950" cy="22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G:\Workspaces\m\msc-ci\SPL_mock-up\images\assem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2" b="11304"/>
          <a:stretch/>
        </p:blipFill>
        <p:spPr bwMode="auto">
          <a:xfrm>
            <a:off x="4818811" y="2930235"/>
            <a:ext cx="4151739" cy="2137654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0" t="14510" r="37270" b="14653"/>
          <a:stretch/>
        </p:blipFill>
        <p:spPr bwMode="auto">
          <a:xfrm>
            <a:off x="7030515" y="3166709"/>
            <a:ext cx="2042379" cy="3244539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3" descr="\\cern.ch\dfs\Users\r\robonomi\Desktop\inst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" y="2916374"/>
            <a:ext cx="4942620" cy="20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Instrumentation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25607"/>
            <a:ext cx="4603004" cy="2125516"/>
          </a:xfrm>
        </p:spPr>
        <p:txBody>
          <a:bodyPr>
            <a:normAutofit/>
          </a:bodyPr>
          <a:lstStyle/>
          <a:p>
            <a:r>
              <a:rPr lang="en-GB" sz="2400" smtClean="0"/>
              <a:t>Thermal</a:t>
            </a:r>
            <a:r>
              <a:rPr lang="en-GB" sz="2400" smtClean="0"/>
              <a:t>:</a:t>
            </a:r>
          </a:p>
          <a:p>
            <a:pPr lvl="1"/>
            <a:r>
              <a:rPr lang="en-GB" sz="2000" smtClean="0"/>
              <a:t>Temperature sensors (Pt100)</a:t>
            </a:r>
          </a:p>
          <a:p>
            <a:pPr lvl="1"/>
            <a:r>
              <a:rPr lang="en-GB" sz="2000" smtClean="0"/>
              <a:t>Heaters (65 W)</a:t>
            </a:r>
          </a:p>
          <a:p>
            <a:pPr marL="493776" lvl="1">
              <a:buSzPct val="80000"/>
            </a:pPr>
            <a:r>
              <a:rPr lang="en-GB" sz="2400" smtClean="0"/>
              <a:t>Level gauges (Pt100)</a:t>
            </a:r>
            <a:endParaRPr lang="en-GB" sz="2400"/>
          </a:p>
        </p:txBody>
      </p:sp>
      <p:sp>
        <p:nvSpPr>
          <p:cNvPr id="73" name="Content Placeholder 4"/>
          <p:cNvSpPr txBox="1">
            <a:spLocks/>
          </p:cNvSpPr>
          <p:nvPr/>
        </p:nvSpPr>
        <p:spPr>
          <a:xfrm>
            <a:off x="4915234" y="1314151"/>
            <a:ext cx="4212288" cy="29439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smtClean="0"/>
              <a:t>Mechanical:</a:t>
            </a:r>
          </a:p>
          <a:p>
            <a:pPr lvl="1"/>
            <a:r>
              <a:rPr lang="en-GB" sz="2000" smtClean="0"/>
              <a:t>Displacement sensors</a:t>
            </a:r>
          </a:p>
          <a:p>
            <a:pPr lvl="1"/>
            <a:r>
              <a:rPr lang="en-GB" sz="2000" smtClean="0"/>
              <a:t>Strain gauges</a:t>
            </a:r>
          </a:p>
          <a:p>
            <a:pPr lvl="1"/>
            <a:r>
              <a:rPr lang="en-GB" sz="2000" smtClean="0"/>
              <a:t>Targets for laser tracker</a:t>
            </a:r>
          </a:p>
        </p:txBody>
      </p:sp>
      <p:cxnSp>
        <p:nvCxnSpPr>
          <p:cNvPr id="2056" name="Straight Connector 2055"/>
          <p:cNvCxnSpPr>
            <a:stCxn id="4100" idx="0"/>
            <a:endCxn id="2067" idx="3"/>
          </p:cNvCxnSpPr>
          <p:nvPr/>
        </p:nvCxnSpPr>
        <p:spPr>
          <a:xfrm flipH="1" flipV="1">
            <a:off x="1559738" y="4355667"/>
            <a:ext cx="1424390" cy="37070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4099" idx="1"/>
            <a:endCxn id="122" idx="3"/>
          </p:cNvCxnSpPr>
          <p:nvPr/>
        </p:nvCxnSpPr>
        <p:spPr>
          <a:xfrm flipH="1" flipV="1">
            <a:off x="3410657" y="3983340"/>
            <a:ext cx="862709" cy="1769028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4098" idx="1"/>
            <a:endCxn id="119" idx="3"/>
          </p:cNvCxnSpPr>
          <p:nvPr/>
        </p:nvCxnSpPr>
        <p:spPr>
          <a:xfrm flipH="1" flipV="1">
            <a:off x="3783307" y="3697855"/>
            <a:ext cx="394806" cy="2143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7" name="Rectangle 2066"/>
          <p:cNvSpPr/>
          <p:nvPr/>
        </p:nvSpPr>
        <p:spPr>
          <a:xfrm>
            <a:off x="1358490" y="4113284"/>
            <a:ext cx="201248" cy="484766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Rectangle 118"/>
          <p:cNvSpPr/>
          <p:nvPr/>
        </p:nvSpPr>
        <p:spPr>
          <a:xfrm>
            <a:off x="1209124" y="3664618"/>
            <a:ext cx="2574183" cy="66473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/>
          <p:cNvSpPr/>
          <p:nvPr/>
        </p:nvSpPr>
        <p:spPr>
          <a:xfrm>
            <a:off x="3026515" y="3793224"/>
            <a:ext cx="384142" cy="380232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8" name="Straight Connector 127"/>
          <p:cNvCxnSpPr>
            <a:stCxn id="4101" idx="0"/>
            <a:endCxn id="129" idx="2"/>
          </p:cNvCxnSpPr>
          <p:nvPr/>
        </p:nvCxnSpPr>
        <p:spPr>
          <a:xfrm flipV="1">
            <a:off x="1037741" y="4621548"/>
            <a:ext cx="411142" cy="58524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1208307" y="4545348"/>
            <a:ext cx="481152" cy="7620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15940" r="12754" b="9011"/>
          <a:stretch/>
        </p:blipFill>
        <p:spPr bwMode="auto">
          <a:xfrm>
            <a:off x="4178113" y="2855691"/>
            <a:ext cx="2978705" cy="1688614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4995" r="14288" b="8170"/>
          <a:stretch/>
        </p:blipFill>
        <p:spPr bwMode="auto">
          <a:xfrm>
            <a:off x="4273366" y="4726368"/>
            <a:ext cx="2704250" cy="205200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9719" r="24745" b="8759"/>
          <a:stretch/>
        </p:blipFill>
        <p:spPr bwMode="auto">
          <a:xfrm>
            <a:off x="1755711" y="4726368"/>
            <a:ext cx="2456833" cy="205200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20526" r="23451" b="18354"/>
          <a:stretch/>
        </p:blipFill>
        <p:spPr bwMode="auto">
          <a:xfrm>
            <a:off x="74878" y="5206790"/>
            <a:ext cx="1925726" cy="1319257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Control / </a:t>
            </a:r>
            <a:r>
              <a:rPr lang="en-GB" smtClean="0">
                <a:solidFill>
                  <a:schemeClr val="bg1">
                    <a:lumMod val="50000"/>
                  </a:schemeClr>
                </a:solidFill>
              </a:rPr>
              <a:t>Safety Devices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325606"/>
            <a:ext cx="5273643" cy="4667421"/>
          </a:xfrm>
        </p:spPr>
        <p:txBody>
          <a:bodyPr>
            <a:normAutofit fontScale="92500"/>
          </a:bodyPr>
          <a:lstStyle/>
          <a:p>
            <a:r>
              <a:rPr lang="en-GB" sz="2000" smtClean="0"/>
              <a:t>GN2 flow rate varied via </a:t>
            </a:r>
            <a:r>
              <a:rPr lang="en-GB" sz="2000" b="1" smtClean="0"/>
              <a:t>flow-controllers </a:t>
            </a:r>
            <a:r>
              <a:rPr lang="en-GB" sz="2000" smtClean="0"/>
              <a:t>(30 l/min max) at the gas line outlet</a:t>
            </a:r>
          </a:p>
          <a:p>
            <a:r>
              <a:rPr lang="en-GB" sz="2000" smtClean="0"/>
              <a:t>Heating resistance on external DWT flanges controlled via </a:t>
            </a:r>
            <a:r>
              <a:rPr lang="en-GB" sz="2000" b="1" smtClean="0"/>
              <a:t>rheostats</a:t>
            </a:r>
            <a:r>
              <a:rPr lang="en-GB" sz="2000" smtClean="0"/>
              <a:t> manually</a:t>
            </a:r>
          </a:p>
          <a:p>
            <a:r>
              <a:rPr lang="en-GB" sz="2000" smtClean="0"/>
              <a:t>LN2 flow rate controlled manually and independently via </a:t>
            </a:r>
            <a:r>
              <a:rPr lang="en-GB" sz="2000" b="1" smtClean="0"/>
              <a:t>on-off valves </a:t>
            </a:r>
          </a:p>
          <a:p>
            <a:endParaRPr lang="en-GB" sz="2000" smtClean="0"/>
          </a:p>
          <a:p>
            <a:endParaRPr lang="en-GB" sz="2000" smtClean="0"/>
          </a:p>
          <a:p>
            <a:endParaRPr lang="en-GB" sz="2000"/>
          </a:p>
          <a:p>
            <a:r>
              <a:rPr lang="en-GB" sz="2000" b="1" smtClean="0">
                <a:solidFill>
                  <a:schemeClr val="bg1">
                    <a:lumMod val="50000"/>
                  </a:schemeClr>
                </a:solidFill>
              </a:rPr>
              <a:t>Safety valves </a:t>
            </a:r>
            <a:r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t>on inlet-outlet lines, cold mass</a:t>
            </a:r>
          </a:p>
          <a:p>
            <a:r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t>Relief plate on vacuum vessel</a:t>
            </a:r>
          </a:p>
          <a:p>
            <a:r>
              <a:rPr lang="en-GB" sz="2000" b="1" smtClean="0">
                <a:solidFill>
                  <a:schemeClr val="bg1">
                    <a:lumMod val="50000"/>
                  </a:schemeClr>
                </a:solidFill>
              </a:rPr>
              <a:t>Non-return valve </a:t>
            </a:r>
            <a:r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t>on vent line</a:t>
            </a:r>
          </a:p>
          <a:p>
            <a:endParaRPr lang="en-GB" sz="2000" smtClean="0"/>
          </a:p>
          <a:p>
            <a:endParaRPr lang="fr-FR" sz="2000"/>
          </a:p>
        </p:txBody>
      </p:sp>
      <p:grpSp>
        <p:nvGrpSpPr>
          <p:cNvPr id="4" name="Group 3"/>
          <p:cNvGrpSpPr/>
          <p:nvPr/>
        </p:nvGrpSpPr>
        <p:grpSpPr>
          <a:xfrm>
            <a:off x="5656227" y="1140735"/>
            <a:ext cx="3133453" cy="2018924"/>
            <a:chOff x="5656227" y="1140735"/>
            <a:chExt cx="3133453" cy="201892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8" t="23971" r="19813" b="21260"/>
            <a:stretch/>
          </p:blipFill>
          <p:spPr bwMode="auto">
            <a:xfrm>
              <a:off x="5656227" y="1140735"/>
              <a:ext cx="3133453" cy="2018924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 rot="20846769">
              <a:off x="6026740" y="1793778"/>
              <a:ext cx="381496" cy="242316"/>
            </a:xfrm>
            <a:prstGeom prst="rightArrow">
              <a:avLst/>
            </a:prstGeom>
            <a:solidFill>
              <a:srgbClr val="FF33CC">
                <a:alpha val="80000"/>
              </a:srgbClr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ight Arrow 10"/>
            <p:cNvSpPr/>
            <p:nvPr/>
          </p:nvSpPr>
          <p:spPr>
            <a:xfrm rot="9752852">
              <a:off x="5958741" y="2484436"/>
              <a:ext cx="374227" cy="242316"/>
            </a:xfrm>
            <a:prstGeom prst="rightArrow">
              <a:avLst/>
            </a:prstGeom>
            <a:solidFill>
              <a:srgbClr val="FF33CC">
                <a:alpha val="80000"/>
              </a:srgbClr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16520" y="4553893"/>
            <a:ext cx="3373160" cy="2129792"/>
            <a:chOff x="5416520" y="4553893"/>
            <a:chExt cx="3373160" cy="21297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7" t="13149" r="21335" b="16744"/>
            <a:stretch/>
          </p:blipFill>
          <p:spPr bwMode="auto">
            <a:xfrm>
              <a:off x="5416520" y="4553893"/>
              <a:ext cx="3373160" cy="2129792"/>
            </a:xfrm>
            <a:prstGeom prst="rect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Right Arrow 12"/>
            <p:cNvSpPr/>
            <p:nvPr/>
          </p:nvSpPr>
          <p:spPr>
            <a:xfrm rot="5940494">
              <a:off x="7577645" y="5091383"/>
              <a:ext cx="447388" cy="242316"/>
            </a:xfrm>
            <a:prstGeom prst="rightArrow">
              <a:avLst/>
            </a:prstGeom>
            <a:solidFill>
              <a:srgbClr val="CC66FF">
                <a:alpha val="80000"/>
              </a:srgbClr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ight Arrow 13"/>
            <p:cNvSpPr/>
            <p:nvPr/>
          </p:nvSpPr>
          <p:spPr>
            <a:xfrm rot="6381054">
              <a:off x="6063211" y="4841024"/>
              <a:ext cx="427005" cy="242316"/>
            </a:xfrm>
            <a:prstGeom prst="rightArrow">
              <a:avLst/>
            </a:prstGeom>
            <a:solidFill>
              <a:srgbClr val="FF33CC">
                <a:alpha val="80000"/>
              </a:srgbClr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ight Arrow 14"/>
            <p:cNvSpPr/>
            <p:nvPr/>
          </p:nvSpPr>
          <p:spPr>
            <a:xfrm rot="11425681">
              <a:off x="6555557" y="5498110"/>
              <a:ext cx="289932" cy="242316"/>
            </a:xfrm>
            <a:prstGeom prst="rightArrow">
              <a:avLst/>
            </a:prstGeom>
            <a:solidFill>
              <a:srgbClr val="CC66FF">
                <a:alpha val="80000"/>
              </a:srgbClr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ight Arrow 15"/>
            <p:cNvSpPr/>
            <p:nvPr/>
          </p:nvSpPr>
          <p:spPr>
            <a:xfrm rot="11425681">
              <a:off x="6457701" y="5846563"/>
              <a:ext cx="319691" cy="242316"/>
            </a:xfrm>
            <a:prstGeom prst="rightArrow">
              <a:avLst/>
            </a:prstGeom>
            <a:solidFill>
              <a:srgbClr val="CC66FF">
                <a:alpha val="80000"/>
              </a:srgbClr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8" t="50000" r="23375" b="25000"/>
          <a:stretch/>
        </p:blipFill>
        <p:spPr bwMode="auto">
          <a:xfrm>
            <a:off x="6233527" y="2795954"/>
            <a:ext cx="2759183" cy="1625830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9932" y="401216"/>
            <a:ext cx="2105611" cy="67180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98406" y="4217990"/>
            <a:ext cx="4892051" cy="15466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9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26520" y="6349762"/>
            <a:ext cx="3722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Bonomi, ESS Retreat Meeting, Lund, 10-11/12/2013</a:t>
            </a:r>
            <a:endParaRPr lang="en-GB" sz="1200" i="1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18955" r="16274" b="32257"/>
          <a:stretch/>
        </p:blipFill>
        <p:spPr bwMode="auto">
          <a:xfrm>
            <a:off x="3424575" y="4360562"/>
            <a:ext cx="5400000" cy="239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18262"/>
            <a:ext cx="101045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Test Set-up</a:t>
            </a:r>
            <a:endParaRPr lang="en-GB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28101" r="17320" b="31259"/>
          <a:stretch/>
        </p:blipFill>
        <p:spPr bwMode="auto">
          <a:xfrm>
            <a:off x="3648750" y="3831543"/>
            <a:ext cx="5400000" cy="201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t="31541" r="24374" b="12015"/>
          <a:stretch/>
        </p:blipFill>
        <p:spPr bwMode="auto">
          <a:xfrm>
            <a:off x="2653050" y="2592338"/>
            <a:ext cx="4320000" cy="247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11750" r="4680" b="10733"/>
          <a:stretch/>
        </p:blipFill>
        <p:spPr bwMode="auto">
          <a:xfrm>
            <a:off x="3648750" y="1355057"/>
            <a:ext cx="5400000" cy="282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18660" r="13841" b="8527"/>
          <a:stretch/>
        </p:blipFill>
        <p:spPr bwMode="auto">
          <a:xfrm>
            <a:off x="4504575" y="211695"/>
            <a:ext cx="4320000" cy="279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1960" r="4196" b="9689"/>
          <a:stretch/>
        </p:blipFill>
        <p:spPr bwMode="auto">
          <a:xfrm>
            <a:off x="478850" y="95554"/>
            <a:ext cx="5400000" cy="291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24549" r="16348" b="9318"/>
          <a:stretch/>
        </p:blipFill>
        <p:spPr bwMode="auto">
          <a:xfrm>
            <a:off x="173432" y="1552194"/>
            <a:ext cx="5400000" cy="320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6070" r="14000" b="8698"/>
          <a:stretch/>
        </p:blipFill>
        <p:spPr bwMode="auto">
          <a:xfrm>
            <a:off x="241600" y="3473247"/>
            <a:ext cx="4320000" cy="319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t="15889" r="14628" b="15034"/>
          <a:stretch/>
        </p:blipFill>
        <p:spPr bwMode="auto">
          <a:xfrm>
            <a:off x="1703100" y="1848459"/>
            <a:ext cx="6480000" cy="3965173"/>
          </a:xfrm>
          <a:prstGeom prst="rect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4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NPre╠ü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CERNPre╠üsentation2</Template>
  <TotalTime>6483</TotalTime>
  <Words>1326</Words>
  <Application>Microsoft Office PowerPoint</Application>
  <PresentationFormat>On-screen Show (4:3)</PresentationFormat>
  <Paragraphs>272</Paragraphs>
  <Slides>21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CERNPre╠üsentation2</vt:lpstr>
      <vt:lpstr>SPL Mock-up: Thermo-Mechanical Results of the First Test</vt:lpstr>
      <vt:lpstr>Outline </vt:lpstr>
      <vt:lpstr>The SPL Short Cryomodule</vt:lpstr>
      <vt:lpstr>SPL Short Cryomodule Status</vt:lpstr>
      <vt:lpstr>SPL Mock-up Motivation </vt:lpstr>
      <vt:lpstr>Principal Components</vt:lpstr>
      <vt:lpstr>Instrumentation</vt:lpstr>
      <vt:lpstr>Control / Safety Devices</vt:lpstr>
      <vt:lpstr>Test Set-up</vt:lpstr>
      <vt:lpstr>Test Performed</vt:lpstr>
      <vt:lpstr>Results Temperatures Evolution</vt:lpstr>
      <vt:lpstr>Results  Intercavity Supports</vt:lpstr>
      <vt:lpstr>Results Double-walled Tube</vt:lpstr>
      <vt:lpstr>Results Heat Loads Estimation</vt:lpstr>
      <vt:lpstr>Results Mechanical Measurements</vt:lpstr>
      <vt:lpstr>Summary</vt:lpstr>
      <vt:lpstr>Improvements / Next Steps</vt:lpstr>
      <vt:lpstr>PowerPoint Presentation</vt:lpstr>
      <vt:lpstr>PowerPoint Presentation</vt:lpstr>
      <vt:lpstr>LHC Multi layer insulation (MLI)</vt:lpstr>
      <vt:lpstr>Thermodynamic efficiency of DWT gas cooling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Rossana Bonomi</dc:creator>
  <cp:lastModifiedBy>Rossana Bonomi</cp:lastModifiedBy>
  <cp:revision>393</cp:revision>
  <cp:lastPrinted>2012-11-27T15:40:11Z</cp:lastPrinted>
  <dcterms:created xsi:type="dcterms:W3CDTF">2012-11-14T08:58:35Z</dcterms:created>
  <dcterms:modified xsi:type="dcterms:W3CDTF">2013-12-09T21:56:11Z</dcterms:modified>
</cp:coreProperties>
</file>