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7" r:id="rId2"/>
  </p:sldMasterIdLst>
  <p:notesMasterIdLst>
    <p:notesMasterId r:id="rId17"/>
  </p:notesMasterIdLst>
  <p:handoutMasterIdLst>
    <p:handoutMasterId r:id="rId18"/>
  </p:handoutMasterIdLst>
  <p:sldIdLst>
    <p:sldId id="286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D00"/>
    <a:srgbClr val="00E1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9518" autoAdjust="0"/>
  </p:normalViewPr>
  <p:slideViewPr>
    <p:cSldViewPr snapToGrid="0" snapToObjects="1">
      <p:cViewPr varScale="1">
        <p:scale>
          <a:sx n="88" d="100"/>
          <a:sy n="88" d="100"/>
        </p:scale>
        <p:origin x="-1368" y="-108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167-117F-420C-9F45-458E836B1790}" type="datetime1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1B5-19A1-41D4-B931-AF48A1AC2F9B}" type="datetime1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124A-1269-4A82-9CD6-F217771AACC3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26A2-1382-4128-A41F-7A0D58C65048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8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1EA-695A-4791-9DA2-DD0D5A8D94C6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A4C5-CD3F-419F-9FAF-8131295A15F1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8640-21E4-4DF7-82E4-489CAFEF9DED}" type="datetime1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515100"/>
            <a:ext cx="1046285" cy="281354"/>
          </a:xfrm>
        </p:spPr>
        <p:txBody>
          <a:bodyPr/>
          <a:lstStyle/>
          <a:p>
            <a:fld id="{779B4711-C7EC-4FCD-B532-1DF72AC9585E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655277" y="6515100"/>
            <a:ext cx="3897923" cy="281354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Confidential: For ESS internal restricted usage only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036168" y="6515100"/>
            <a:ext cx="650631" cy="281354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0EB3-1275-490F-86ED-24C4C2BB1B85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6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80C9-C9BE-4098-B06A-E91382C3258D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73A-2386-472F-A860-E3421B6157F0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6B2-1083-4668-8764-A3C4D41FED4E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E4E0-BDD5-4662-A004-134C0E4ABA08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515B-C211-4A0B-A0EA-E8995A75CF00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89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EB99-AC6E-48D2-952D-3D83B6391950}" type="datetime1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A36-D68D-4694-87DB-DFA8FA4CFE26}" type="datetime1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22C4-E157-4E53-9EF8-232316FE09CC}" type="datetime1">
              <a:rPr lang="sv-SE" smtClean="0"/>
              <a:t>2013-12-10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3802-762A-4A6E-A1BC-2EB1229795D8}" type="datetime1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932-36F6-4388-A044-AA7A78DE8FDE}" type="datetime1">
              <a:rPr lang="sv-SE" smtClean="0"/>
              <a:t>2013-12-10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2D74-2346-4358-902A-DA156CC04F9A}" type="datetime1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F66-422D-4DAE-AE18-D60629C43F89}" type="datetime1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B55F-3AE4-4AA8-BBE5-D2F4D522B413}" type="datetime1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64DD356A-05C0-4661-BD85-91B68063E911}" type="datetime1">
              <a:rPr lang="sv-SE" smtClean="0">
                <a:latin typeface="Calibri"/>
              </a:rPr>
              <a:t>2013-12-10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2" y="1600562"/>
            <a:ext cx="91440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Long Pulse Klystron Modulators </a:t>
            </a:r>
          </a:p>
          <a:p>
            <a:pPr marL="57150" algn="ctr"/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and</a:t>
            </a:r>
          </a:p>
          <a:p>
            <a:pPr marL="57150" algn="ctr"/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IOT Power Supplies</a:t>
            </a:r>
          </a:p>
          <a:p>
            <a:pPr marL="57150" algn="ctr"/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based on the</a:t>
            </a:r>
          </a:p>
          <a:p>
            <a:pPr marL="57150" algn="ctr"/>
            <a:r>
              <a:rPr lang="en-US" sz="2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SML (Stacked Multi-Level) topology</a:t>
            </a:r>
          </a:p>
          <a:p>
            <a:pPr marL="57150" algn="ctr"/>
            <a:endParaRPr lang="en-US" sz="26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  <a:p>
            <a:pPr marL="57150" algn="ctr"/>
            <a:r>
              <a:rPr lang="en-US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advantages and challenges over conventional topologies </a:t>
            </a:r>
          </a:p>
        </p:txBody>
      </p:sp>
      <p:sp>
        <p:nvSpPr>
          <p:cNvPr id="8" name="textruta 3"/>
          <p:cNvSpPr txBox="1"/>
          <p:nvPr/>
        </p:nvSpPr>
        <p:spPr>
          <a:xfrm>
            <a:off x="-2" y="4712973"/>
            <a:ext cx="914400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Carlos A. Martins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RF Electrical Power Systems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December 11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>
                <a:solidFill>
                  <a:srgbClr val="FFFFFF"/>
                </a:solidFill>
              </a:rPr>
              <a:t>2013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525" y="154989"/>
            <a:ext cx="7751989" cy="467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Simulation Results: AC grid front end (1 module)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carlosmartins\Documents\KLYS_MOD - Proto Develop\SimulationsSimonTobias\14Hz_14Hz-DC_DC_VdclnkIpulseVcIL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4742" r="7794" b="7593"/>
          <a:stretch/>
        </p:blipFill>
        <p:spPr bwMode="auto">
          <a:xfrm>
            <a:off x="0" y="775078"/>
            <a:ext cx="4953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91075" y="4108828"/>
            <a:ext cx="4352925" cy="2768230"/>
            <a:chOff x="4648200" y="4042145"/>
            <a:chExt cx="4491475" cy="2768230"/>
          </a:xfrm>
        </p:grpSpPr>
        <p:pic>
          <p:nvPicPr>
            <p:cNvPr id="1028" name="Picture 4" descr="C:\Users\carlosmartins\Documents\KLYS_MOD - Proto Develop\SimulationsSimonTobias\14Hz_14Hz-IgridVgridPQgrid-Zoo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042145"/>
              <a:ext cx="4491475" cy="276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934325" y="4110036"/>
              <a:ext cx="7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ZOOM</a:t>
              </a:r>
              <a:endParaRPr lang="sv-SE" dirty="0"/>
            </a:p>
          </p:txBody>
        </p:sp>
      </p:grpSp>
      <p:pic>
        <p:nvPicPr>
          <p:cNvPr id="1027" name="Picture 3" descr="C:\Users\carlosmartins\Documents\KLYS_MOD - Proto Develop\SimulationsSimonTobias\14Hz_14Hz-IgridVgridPQgri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3110" r="7766" b="5526"/>
          <a:stretch/>
        </p:blipFill>
        <p:spPr bwMode="auto">
          <a:xfrm>
            <a:off x="9525" y="4156453"/>
            <a:ext cx="4943475" cy="26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lineImag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17" y="929741"/>
            <a:ext cx="4824183" cy="23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0" y="1146580"/>
            <a:ext cx="9012690" cy="29625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9345"/>
            <a:ext cx="7293429" cy="71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Power circuit schematics (in Dec. 9</a:t>
            </a:r>
            <a:r>
              <a:rPr lang="en-US" sz="2500" baseline="30000" dirty="0" smtClean="0">
                <a:solidFill>
                  <a:schemeClr val="bg1"/>
                </a:solidFill>
              </a:rPr>
              <a:t>th</a:t>
            </a:r>
            <a:r>
              <a:rPr lang="en-US" sz="2500" dirty="0" smtClean="0">
                <a:solidFill>
                  <a:schemeClr val="bg1"/>
                </a:solidFill>
              </a:rPr>
              <a:t> 2013)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55" y="4170041"/>
            <a:ext cx="3778352" cy="26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/>
          <p:cNvSpPr/>
          <p:nvPr/>
        </p:nvSpPr>
        <p:spPr>
          <a:xfrm rot="10800000" flipH="1">
            <a:off x="3370218" y="4170040"/>
            <a:ext cx="1201782" cy="156674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954" y="5182400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 be detailed into something like this…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(wiring diagram)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arlosmartins\Documents\KLYS_MOD - Proto Develop\Specs\LV power electronics\General Mechanical Layout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1" y="1453313"/>
            <a:ext cx="7165522" cy="54124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9743" y="239486"/>
            <a:ext cx="7195457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Mechanical layout of the reduced scale prototype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(preliminary)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224" y="2091229"/>
            <a:ext cx="3575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For the full scale system, the different blocks shown would expand naturally, keeping the same mechanical layout arrangement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71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" y="998332"/>
            <a:ext cx="6221898" cy="17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244727"/>
            <a:ext cx="7315200" cy="71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The Controller: Compact RIO from National Instruments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" y="3704643"/>
            <a:ext cx="4987176" cy="17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098" y="2883668"/>
            <a:ext cx="168283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NI cRIO-9082 Real Time</a:t>
            </a:r>
            <a:endParaRPr lang="sv-SE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43272" y="3036101"/>
            <a:ext cx="229404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Volt. Meas. NI-9220, with </a:t>
            </a:r>
            <a:r>
              <a:rPr lang="en-US" sz="1200" b="1" dirty="0" err="1" smtClean="0"/>
              <a:t>Dsub</a:t>
            </a:r>
            <a:endParaRPr lang="en-US" sz="1200" b="1" dirty="0" smtClean="0"/>
          </a:p>
          <a:p>
            <a:r>
              <a:rPr lang="en-US" sz="1200" b="1" dirty="0" smtClean="0"/>
              <a:t>- 100 </a:t>
            </a:r>
            <a:r>
              <a:rPr lang="en-US" sz="1200" b="1" dirty="0" err="1" smtClean="0"/>
              <a:t>kS</a:t>
            </a:r>
            <a:r>
              <a:rPr lang="en-US" sz="1200" b="1" dirty="0" smtClean="0"/>
              <a:t>/s, 16 bit, per channel</a:t>
            </a:r>
          </a:p>
          <a:p>
            <a:r>
              <a:rPr lang="en-US" sz="1200" b="1" dirty="0" smtClean="0"/>
              <a:t>- 3 x 16 channels</a:t>
            </a:r>
            <a:endParaRPr lang="sv-SE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64447" y="3036100"/>
            <a:ext cx="300644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Digital Output NI-9401, with </a:t>
            </a:r>
            <a:r>
              <a:rPr lang="en-US" sz="1200" b="1" dirty="0" err="1" smtClean="0"/>
              <a:t>DSub</a:t>
            </a:r>
            <a:r>
              <a:rPr lang="en-US" sz="1200" b="1" dirty="0" smtClean="0"/>
              <a:t> terminals</a:t>
            </a:r>
          </a:p>
          <a:p>
            <a:r>
              <a:rPr lang="en-US" sz="1200" b="1" dirty="0" smtClean="0"/>
              <a:t>- 100ns, 5V/TTL, per channel (SE)</a:t>
            </a:r>
          </a:p>
          <a:p>
            <a:r>
              <a:rPr lang="en-US" sz="1200" b="1" dirty="0" smtClean="0"/>
              <a:t>- 4 x 8 channels</a:t>
            </a:r>
            <a:endParaRPr lang="sv-SE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0629" y="5526989"/>
            <a:ext cx="129757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NI 9155</a:t>
            </a:r>
          </a:p>
          <a:p>
            <a:r>
              <a:rPr lang="en-US" sz="1200" b="1" dirty="0" smtClean="0"/>
              <a:t>MXI-Express RIO</a:t>
            </a:r>
            <a:endParaRPr lang="sv-SE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752" y="6191182"/>
            <a:ext cx="22883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Digital Input. NI-9401, with </a:t>
            </a:r>
            <a:r>
              <a:rPr lang="en-US" sz="1200" b="1" dirty="0" err="1" smtClean="0"/>
              <a:t>DSub</a:t>
            </a:r>
            <a:endParaRPr lang="en-US" sz="1200" b="1" dirty="0" smtClean="0"/>
          </a:p>
          <a:p>
            <a:r>
              <a:rPr lang="en-US" sz="1200" b="1" dirty="0"/>
              <a:t>- 100ns, 5V/TTL, per channel (SE)</a:t>
            </a:r>
          </a:p>
          <a:p>
            <a:r>
              <a:rPr lang="en-US" sz="1200" b="1" dirty="0"/>
              <a:t>- </a:t>
            </a:r>
            <a:r>
              <a:rPr lang="en-US" sz="1200" b="1" dirty="0" smtClean="0"/>
              <a:t>2 </a:t>
            </a:r>
            <a:r>
              <a:rPr lang="en-US" sz="1200" b="1" dirty="0"/>
              <a:t>x 8 channels</a:t>
            </a:r>
            <a:endParaRPr lang="sv-SE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43271" y="5544851"/>
            <a:ext cx="1244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Relay NI-9481</a:t>
            </a:r>
          </a:p>
          <a:p>
            <a:r>
              <a:rPr lang="en-US" sz="1200" b="1" dirty="0" smtClean="0"/>
              <a:t>- 250Vac/2A</a:t>
            </a:r>
          </a:p>
          <a:p>
            <a:r>
              <a:rPr lang="en-US" sz="1200" b="1" dirty="0" smtClean="0"/>
              <a:t>- 2 x 4 channels</a:t>
            </a:r>
            <a:endParaRPr lang="sv-SE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13760" y="6210620"/>
            <a:ext cx="20009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Voltage Output NI-9269</a:t>
            </a:r>
          </a:p>
          <a:p>
            <a:r>
              <a:rPr lang="en-US" sz="1200" b="1" dirty="0" smtClean="0"/>
              <a:t>- 100 </a:t>
            </a:r>
            <a:r>
              <a:rPr lang="en-US" sz="1200" b="1" dirty="0" err="1" smtClean="0"/>
              <a:t>kS</a:t>
            </a:r>
            <a:r>
              <a:rPr lang="en-US" sz="1200" b="1" dirty="0" smtClean="0"/>
              <a:t>/s/channel (+/-10V)</a:t>
            </a:r>
          </a:p>
          <a:p>
            <a:r>
              <a:rPr lang="en-US" sz="1200" b="1" dirty="0" smtClean="0"/>
              <a:t>- 4 channels, 16 bit</a:t>
            </a:r>
            <a:endParaRPr lang="sv-SE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77147" y="5544850"/>
            <a:ext cx="217383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Digital Output NI-9474</a:t>
            </a:r>
          </a:p>
          <a:p>
            <a:r>
              <a:rPr lang="en-US" sz="1200" b="1" dirty="0" smtClean="0"/>
              <a:t>- 1us</a:t>
            </a:r>
            <a:r>
              <a:rPr lang="en-US" sz="1200" b="1" dirty="0"/>
              <a:t>, 5 to 30V</a:t>
            </a:r>
            <a:r>
              <a:rPr lang="en-US" sz="1200" b="1" dirty="0" smtClean="0"/>
              <a:t>,</a:t>
            </a:r>
          </a:p>
          <a:p>
            <a:r>
              <a:rPr lang="en-US" sz="1200" b="1" dirty="0" smtClean="0"/>
              <a:t>- 8 channels, </a:t>
            </a:r>
            <a:r>
              <a:rPr lang="en-US" sz="1200" b="1" dirty="0"/>
              <a:t>sourcing </a:t>
            </a:r>
            <a:r>
              <a:rPr lang="en-US" sz="1200" b="1" dirty="0" smtClean="0"/>
              <a:t>output</a:t>
            </a:r>
            <a:endParaRPr lang="en-US" sz="1200" b="1" dirty="0"/>
          </a:p>
        </p:txBody>
      </p:sp>
      <p:cxnSp>
        <p:nvCxnSpPr>
          <p:cNvPr id="8" name="Straight Arrow Connector 7"/>
          <p:cNvCxnSpPr>
            <a:stCxn id="11" idx="0"/>
          </p:cNvCxnSpPr>
          <p:nvPr/>
        </p:nvCxnSpPr>
        <p:spPr>
          <a:xfrm flipH="1" flipV="1">
            <a:off x="3413760" y="2757439"/>
            <a:ext cx="76533" cy="278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20344" y="2731235"/>
            <a:ext cx="989138" cy="318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</p:cNvCxnSpPr>
          <p:nvPr/>
        </p:nvCxnSpPr>
        <p:spPr>
          <a:xfrm flipH="1" flipV="1">
            <a:off x="3004849" y="2731235"/>
            <a:ext cx="485444" cy="304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 flipV="1">
            <a:off x="3490293" y="2731235"/>
            <a:ext cx="332770" cy="304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714914" y="2731235"/>
            <a:ext cx="494568" cy="318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122552" y="2724231"/>
            <a:ext cx="86930" cy="325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209482" y="2727733"/>
            <a:ext cx="354580" cy="32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0"/>
          </p:cNvCxnSpPr>
          <p:nvPr/>
        </p:nvCxnSpPr>
        <p:spPr>
          <a:xfrm flipH="1" flipV="1">
            <a:off x="1656211" y="5452937"/>
            <a:ext cx="242723" cy="738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</p:cNvCxnSpPr>
          <p:nvPr/>
        </p:nvCxnSpPr>
        <p:spPr>
          <a:xfrm flipV="1">
            <a:off x="1898934" y="5452937"/>
            <a:ext cx="199059" cy="738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639361" y="5441164"/>
            <a:ext cx="129965" cy="91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69326" y="5441164"/>
            <a:ext cx="235523" cy="91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1"/>
          </p:cNvCxnSpPr>
          <p:nvPr/>
        </p:nvCxnSpPr>
        <p:spPr>
          <a:xfrm flipH="1" flipV="1">
            <a:off x="3933140" y="5452937"/>
            <a:ext cx="544007" cy="415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0"/>
          </p:cNvCxnSpPr>
          <p:nvPr/>
        </p:nvCxnSpPr>
        <p:spPr>
          <a:xfrm flipH="1" flipV="1">
            <a:off x="3452026" y="5441164"/>
            <a:ext cx="962229" cy="769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516080">
            <a:off x="5564062" y="4293806"/>
            <a:ext cx="30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Arrival at ESS by now !!!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0628" y="3229116"/>
            <a:ext cx="9013371" cy="728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Thank you.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7796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3914" y="192001"/>
            <a:ext cx="8229600" cy="71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Introduction</a:t>
            </a:r>
          </a:p>
          <a:p>
            <a:r>
              <a:rPr lang="en-US" sz="2500" i="1" dirty="0" smtClean="0">
                <a:solidFill>
                  <a:schemeClr val="bg1"/>
                </a:solidFill>
              </a:rPr>
              <a:t>Klystron / IOT modulator strategy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311331" y="2281646"/>
            <a:ext cx="8521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parallel </a:t>
            </a:r>
            <a:r>
              <a:rPr lang="en-US" dirty="0" smtClean="0"/>
              <a:t>paths: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1.- Use commercial klystron modulators (without imposing the topology)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	330 kVA (2 klystrons in parallel);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2.- Develop a new topology that could be used to power IOT’s and klystrons (with minimal modifications)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660 kVA (4 klystrons / IOT’s in parallel)</a:t>
            </a:r>
          </a:p>
        </p:txBody>
      </p:sp>
    </p:spTree>
    <p:extLst>
      <p:ext uri="{BB962C8B-B14F-4D97-AF65-F5344CB8AC3E}">
        <p14:creationId xmlns:p14="http://schemas.microsoft.com/office/powerpoint/2010/main" val="7041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87945"/>
            <a:ext cx="7611776" cy="71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The Stacked Multi-Level (SML) topology</a:t>
            </a:r>
          </a:p>
          <a:p>
            <a:r>
              <a:rPr lang="en-US" sz="2500" i="1" dirty="0" smtClean="0">
                <a:solidFill>
                  <a:schemeClr val="bg1"/>
                </a:solidFill>
              </a:rPr>
              <a:t>- Principle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cxnSp>
        <p:nvCxnSpPr>
          <p:cNvPr id="299" name="Straight Connector 298"/>
          <p:cNvCxnSpPr/>
          <p:nvPr/>
        </p:nvCxnSpPr>
        <p:spPr>
          <a:xfrm flipH="1">
            <a:off x="262434" y="2540604"/>
            <a:ext cx="719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4" name="Group 303"/>
          <p:cNvGrpSpPr/>
          <p:nvPr/>
        </p:nvGrpSpPr>
        <p:grpSpPr>
          <a:xfrm>
            <a:off x="241506" y="1718912"/>
            <a:ext cx="623259" cy="522713"/>
            <a:chOff x="1792560" y="5330282"/>
            <a:chExt cx="1187604" cy="1045427"/>
          </a:xfrm>
        </p:grpSpPr>
        <p:sp>
          <p:nvSpPr>
            <p:cNvPr id="407" name="Arc 406"/>
            <p:cNvSpPr/>
            <p:nvPr/>
          </p:nvSpPr>
          <p:spPr>
            <a:xfrm rot="16200000">
              <a:off x="1566747" y="5556095"/>
              <a:ext cx="1045427" cy="593802"/>
            </a:xfrm>
            <a:prstGeom prst="arc">
              <a:avLst>
                <a:gd name="adj1" fmla="val 16200000"/>
                <a:gd name="adj2" fmla="val 5532155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8" name="Arc 407"/>
            <p:cNvSpPr/>
            <p:nvPr/>
          </p:nvSpPr>
          <p:spPr>
            <a:xfrm rot="5400000">
              <a:off x="2160549" y="5556095"/>
              <a:ext cx="1045427" cy="593802"/>
            </a:xfrm>
            <a:prstGeom prst="arc">
              <a:avLst>
                <a:gd name="adj1" fmla="val 16200000"/>
                <a:gd name="adj2" fmla="val 5532155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8082568" y="1701660"/>
            <a:ext cx="402212" cy="522038"/>
            <a:chOff x="8409956" y="1907404"/>
            <a:chExt cx="402212" cy="522038"/>
          </a:xfrm>
        </p:grpSpPr>
        <p:cxnSp>
          <p:nvCxnSpPr>
            <p:cNvPr id="352" name="Straight Connector 351"/>
            <p:cNvCxnSpPr/>
            <p:nvPr/>
          </p:nvCxnSpPr>
          <p:spPr>
            <a:xfrm>
              <a:off x="8424422" y="1907404"/>
              <a:ext cx="3877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8409956" y="2429442"/>
              <a:ext cx="4022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Connector 320"/>
          <p:cNvCxnSpPr>
            <a:endCxn id="1035" idx="3"/>
          </p:cNvCxnSpPr>
          <p:nvPr/>
        </p:nvCxnSpPr>
        <p:spPr>
          <a:xfrm flipH="1">
            <a:off x="7548198" y="2517256"/>
            <a:ext cx="93658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/>
          <p:nvPr/>
        </p:nvSpPr>
        <p:spPr>
          <a:xfrm>
            <a:off x="137436" y="2655735"/>
            <a:ext cx="707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 grid</a:t>
            </a:r>
          </a:p>
          <a:p>
            <a:r>
              <a:rPr lang="en-US" sz="1400" dirty="0" smtClean="0"/>
              <a:t>50Hz</a:t>
            </a:r>
          </a:p>
          <a:p>
            <a:r>
              <a:rPr lang="en-US" sz="1400" dirty="0" smtClean="0"/>
              <a:t>400V</a:t>
            </a:r>
            <a:endParaRPr lang="sv-SE" sz="1400" dirty="0"/>
          </a:p>
        </p:txBody>
      </p:sp>
      <p:sp>
        <p:nvSpPr>
          <p:cNvPr id="1035" name="Rectangle 1034"/>
          <p:cNvSpPr/>
          <p:nvPr/>
        </p:nvSpPr>
        <p:spPr>
          <a:xfrm>
            <a:off x="981688" y="1718912"/>
            <a:ext cx="6566510" cy="1596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5" name="TextBox 334"/>
          <p:cNvSpPr txBox="1"/>
          <p:nvPr/>
        </p:nvSpPr>
        <p:spPr>
          <a:xfrm>
            <a:off x="7548196" y="2561975"/>
            <a:ext cx="14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Voltage</a:t>
            </a:r>
          </a:p>
          <a:p>
            <a:r>
              <a:rPr lang="en-US" sz="1400" dirty="0" smtClean="0"/>
              <a:t>DC or long pulsed</a:t>
            </a:r>
            <a:endParaRPr lang="sv-SE" sz="1400" dirty="0"/>
          </a:p>
        </p:txBody>
      </p:sp>
      <p:sp>
        <p:nvSpPr>
          <p:cNvPr id="432" name="TextBox 431"/>
          <p:cNvSpPr txBox="1"/>
          <p:nvPr/>
        </p:nvSpPr>
        <p:spPr>
          <a:xfrm>
            <a:off x="3670294" y="228688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One module</a:t>
            </a:r>
            <a:endParaRPr lang="sv-SE" b="1" u="sng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319" y="3315601"/>
            <a:ext cx="8949100" cy="3320242"/>
            <a:chOff x="160319" y="3315601"/>
            <a:chExt cx="8949100" cy="3320242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160319" y="4227668"/>
              <a:ext cx="8949100" cy="2408175"/>
              <a:chOff x="353130" y="1450365"/>
              <a:chExt cx="8949100" cy="240817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97382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" name="Straight Connector 6"/>
              <p:cNvCxnSpPr>
                <a:stCxn id="4" idx="1"/>
              </p:cNvCxnSpPr>
              <p:nvPr/>
            </p:nvCxnSpPr>
            <p:spPr>
              <a:xfrm flipH="1">
                <a:off x="478128" y="2591080"/>
                <a:ext cx="7192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720453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347200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708627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24" name="Straight Connector 23"/>
              <p:cNvCxnSpPr>
                <a:stCxn id="162" idx="0"/>
                <a:endCxn id="23" idx="3"/>
              </p:cNvCxnSpPr>
              <p:nvPr/>
            </p:nvCxnSpPr>
            <p:spPr>
              <a:xfrm flipH="1" flipV="1">
                <a:off x="7165827" y="2591080"/>
                <a:ext cx="510237" cy="77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457200" y="1907404"/>
                <a:ext cx="623259" cy="522713"/>
                <a:chOff x="1792560" y="5330282"/>
                <a:chExt cx="1187604" cy="1045427"/>
              </a:xfrm>
            </p:grpSpPr>
            <p:sp>
              <p:nvSpPr>
                <p:cNvPr id="13" name="Arc 12"/>
                <p:cNvSpPr/>
                <p:nvPr/>
              </p:nvSpPr>
              <p:spPr>
                <a:xfrm rot="16200000">
                  <a:off x="1566747" y="5556095"/>
                  <a:ext cx="1045427" cy="593802"/>
                </a:xfrm>
                <a:prstGeom prst="arc">
                  <a:avLst>
                    <a:gd name="adj1" fmla="val 16200000"/>
                    <a:gd name="adj2" fmla="val 5532155"/>
                  </a:avLst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 rot="5400000">
                  <a:off x="2160549" y="5556095"/>
                  <a:ext cx="1045427" cy="593802"/>
                </a:xfrm>
                <a:prstGeom prst="arc">
                  <a:avLst>
                    <a:gd name="adj1" fmla="val 16200000"/>
                    <a:gd name="adj2" fmla="val 5532155"/>
                  </a:avLst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1770803" y="2283258"/>
                <a:ext cx="77308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781006" y="2000762"/>
                <a:ext cx="76288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1" idx="1"/>
              </p:cNvCxnSpPr>
              <p:nvPr/>
            </p:nvCxnSpPr>
            <p:spPr>
              <a:xfrm flipH="1">
                <a:off x="1654582" y="2591080"/>
                <a:ext cx="1065871" cy="18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/>
              <p:cNvGrpSpPr/>
              <p:nvPr/>
            </p:nvGrpSpPr>
            <p:grpSpPr>
              <a:xfrm>
                <a:off x="3374718" y="1990711"/>
                <a:ext cx="773089" cy="283952"/>
                <a:chOff x="3450920" y="1468183"/>
                <a:chExt cx="773089" cy="283952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450920" y="1752135"/>
                  <a:ext cx="77308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471243" y="1489801"/>
                  <a:ext cx="129570" cy="1026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3592137" y="1469639"/>
                  <a:ext cx="478058" cy="11383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70195" y="1468183"/>
                  <a:ext cx="129570" cy="1026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>
                <a:stCxn id="22" idx="1"/>
                <a:endCxn id="21" idx="3"/>
              </p:cNvCxnSpPr>
              <p:nvPr/>
            </p:nvCxnSpPr>
            <p:spPr>
              <a:xfrm flipH="1">
                <a:off x="3177653" y="2591080"/>
                <a:ext cx="116954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3536028" y="2841178"/>
                <a:ext cx="533251" cy="185056"/>
                <a:chOff x="3450920" y="3429000"/>
                <a:chExt cx="533251" cy="18505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450920" y="3429000"/>
                  <a:ext cx="533251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450920" y="3614056"/>
                  <a:ext cx="533251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 flipV="1">
                <a:off x="3802653" y="2591081"/>
                <a:ext cx="0" cy="2500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811414" y="2993578"/>
                <a:ext cx="0" cy="2500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/>
              <p:cNvSpPr/>
              <p:nvPr/>
            </p:nvSpPr>
            <p:spPr>
              <a:xfrm flipV="1">
                <a:off x="3699238" y="3243675"/>
                <a:ext cx="206829" cy="174171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5354618" y="2282550"/>
                <a:ext cx="675522" cy="626125"/>
                <a:chOff x="2845759" y="3641196"/>
                <a:chExt cx="1362888" cy="1758914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845759" y="3641196"/>
                  <a:ext cx="605161" cy="1742539"/>
                  <a:chOff x="2845759" y="3641196"/>
                  <a:chExt cx="605161" cy="1742539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 rot="297895">
                    <a:off x="2852057" y="3641196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43" name="Arc 42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46" name="Arc 45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 rot="297895">
                    <a:off x="2852056" y="4207157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49" name="Arc 48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0" name="Arc 49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 rot="297895">
                    <a:off x="2845759" y="4784872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2" name="Arc 51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3" name="Arc 52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55" name="Group 54"/>
                <p:cNvGrpSpPr/>
                <p:nvPr/>
              </p:nvGrpSpPr>
              <p:grpSpPr>
                <a:xfrm rot="10800000">
                  <a:off x="3603486" y="3657571"/>
                  <a:ext cx="605161" cy="1742539"/>
                  <a:chOff x="2845759" y="3641196"/>
                  <a:chExt cx="605161" cy="1742539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 rot="297895">
                    <a:off x="2852057" y="3641196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3" name="Arc 62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4" name="Arc 63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 rot="297895">
                    <a:off x="2852056" y="4207157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1" name="Arc 60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2" name="Arc 61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 rot="297895">
                    <a:off x="2845759" y="4784872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9" name="Arc 58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0" name="Arc 59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</p:grpSp>
          <p:cxnSp>
            <p:nvCxnSpPr>
              <p:cNvPr id="70" name="Straight Connector 69"/>
              <p:cNvCxnSpPr>
                <a:stCxn id="50" idx="0"/>
                <a:endCxn id="22" idx="3"/>
              </p:cNvCxnSpPr>
              <p:nvPr/>
            </p:nvCxnSpPr>
            <p:spPr>
              <a:xfrm flipH="1" flipV="1">
                <a:off x="4804400" y="2591080"/>
                <a:ext cx="849484" cy="225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23" idx="1"/>
                <a:endCxn id="61" idx="2"/>
              </p:cNvCxnSpPr>
              <p:nvPr/>
            </p:nvCxnSpPr>
            <p:spPr>
              <a:xfrm flipH="1" flipV="1">
                <a:off x="5730746" y="2587774"/>
                <a:ext cx="977881" cy="33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/>
            </p:nvGrpSpPr>
            <p:grpSpPr>
              <a:xfrm>
                <a:off x="4972131" y="1828932"/>
                <a:ext cx="394097" cy="621879"/>
                <a:chOff x="2764231" y="3896157"/>
                <a:chExt cx="1009996" cy="6323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77653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9490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776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926754" y="3906578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3624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5910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362475" y="4528457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589405" y="4222728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764231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076876" y="1450365"/>
                <a:ext cx="394097" cy="1436794"/>
                <a:chOff x="2764231" y="3896157"/>
                <a:chExt cx="1009996" cy="632300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177653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490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1776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926754" y="3901516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3624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5910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3362475" y="4528457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589405" y="4222728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764231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7275185" y="1719762"/>
                <a:ext cx="394097" cy="719074"/>
                <a:chOff x="6245767" y="3733678"/>
                <a:chExt cx="394097" cy="71907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07083" y="4452076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317884" y="3733679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07083" y="3733679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309183" y="3751608"/>
                  <a:ext cx="97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567747" y="4452752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45767" y="4452076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70284" y="3733678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559483" y="3733678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61583" y="3751607"/>
                  <a:ext cx="97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6" name="Group 1025"/>
              <p:cNvGrpSpPr/>
              <p:nvPr/>
            </p:nvGrpSpPr>
            <p:grpSpPr>
              <a:xfrm>
                <a:off x="8298262" y="1890152"/>
                <a:ext cx="402212" cy="522038"/>
                <a:chOff x="8409956" y="1907404"/>
                <a:chExt cx="402212" cy="522038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8424422" y="1907404"/>
                  <a:ext cx="38774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8409956" y="2429442"/>
                  <a:ext cx="40221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9" name="Straight Connector 138"/>
              <p:cNvCxnSpPr/>
              <p:nvPr/>
            </p:nvCxnSpPr>
            <p:spPr>
              <a:xfrm flipH="1">
                <a:off x="8095174" y="2580334"/>
                <a:ext cx="6053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8" name="TextBox 1027"/>
              <p:cNvSpPr txBox="1"/>
              <p:nvPr/>
            </p:nvSpPr>
            <p:spPr>
              <a:xfrm>
                <a:off x="353130" y="2706211"/>
                <a:ext cx="7075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 grid</a:t>
                </a:r>
              </a:p>
              <a:p>
                <a:r>
                  <a:rPr lang="en-US" sz="1400" dirty="0" smtClean="0"/>
                  <a:t>50Hz</a:t>
                </a:r>
              </a:p>
              <a:p>
                <a:r>
                  <a:rPr lang="en-US" sz="1400" dirty="0" smtClean="0"/>
                  <a:t>400V</a:t>
                </a:r>
                <a:endParaRPr lang="sv-SE" sz="1400" dirty="0"/>
              </a:p>
            </p:txBody>
          </p:sp>
          <p:sp>
            <p:nvSpPr>
              <p:cNvPr id="1029" name="TextBox 1028"/>
              <p:cNvSpPr txBox="1"/>
              <p:nvPr/>
            </p:nvSpPr>
            <p:spPr>
              <a:xfrm>
                <a:off x="1137892" y="2279782"/>
                <a:ext cx="5821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 rot="16200000">
                <a:off x="7795795" y="2389647"/>
                <a:ext cx="164390" cy="417415"/>
                <a:chOff x="2845759" y="3641196"/>
                <a:chExt cx="605161" cy="174253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 rot="297895">
                  <a:off x="2852057" y="3641196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162" name="Arc 161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63" name="Arc 162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 rot="297895">
                  <a:off x="2852056" y="4207157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160" name="Arc 159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61" name="Arc 160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57" name="Group 156"/>
                <p:cNvGrpSpPr/>
                <p:nvPr/>
              </p:nvGrpSpPr>
              <p:grpSpPr>
                <a:xfrm rot="297895">
                  <a:off x="2845759" y="4784872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158" name="Arc 157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59" name="Arc 158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1031" name="Group 1030"/>
              <p:cNvGrpSpPr/>
              <p:nvPr/>
            </p:nvGrpSpPr>
            <p:grpSpPr>
              <a:xfrm>
                <a:off x="8113598" y="2597499"/>
                <a:ext cx="345704" cy="584053"/>
                <a:chOff x="5034025" y="4494173"/>
                <a:chExt cx="345704" cy="584053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5034025" y="4735903"/>
                  <a:ext cx="345704" cy="107630"/>
                  <a:chOff x="3450920" y="3429000"/>
                  <a:chExt cx="533251" cy="185056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3450920" y="3429000"/>
                    <a:ext cx="533251" cy="0"/>
                  </a:xfrm>
                  <a:prstGeom prst="line">
                    <a:avLst/>
                  </a:prstGeom>
                  <a:ln w="254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3450920" y="3614056"/>
                    <a:ext cx="533251" cy="0"/>
                  </a:xfrm>
                  <a:prstGeom prst="line">
                    <a:avLst/>
                  </a:prstGeom>
                  <a:ln w="254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5212620" y="4494173"/>
                  <a:ext cx="0" cy="2500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5205898" y="4828129"/>
                  <a:ext cx="0" cy="2500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71"/>
              <p:cNvSpPr txBox="1"/>
              <p:nvPr/>
            </p:nvSpPr>
            <p:spPr>
              <a:xfrm>
                <a:off x="1844599" y="2716129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DC-link</a:t>
                </a:r>
              </a:p>
              <a:p>
                <a:r>
                  <a:rPr lang="en-US" sz="1400" dirty="0" smtClean="0"/>
                  <a:t>1.1 kV</a:t>
                </a:r>
                <a:endParaRPr lang="sv-SE" sz="1400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2657979" y="2277453"/>
                <a:ext cx="5934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115269" y="3335320"/>
                <a:ext cx="1279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Capacitor bank</a:t>
                </a:r>
              </a:p>
              <a:p>
                <a:r>
                  <a:rPr lang="en-US" sz="1400" dirty="0" smtClean="0"/>
                  <a:t>1 kV</a:t>
                </a:r>
                <a:endParaRPr lang="sv-SE" sz="1400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279084" y="2274663"/>
                <a:ext cx="5934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C /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C</a:t>
                </a:r>
                <a:endParaRPr lang="sv-SE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799984" y="2667637"/>
                <a:ext cx="6719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1 kV</a:t>
                </a:r>
                <a:endParaRPr lang="sv-SE" sz="1400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5320184" y="1689548"/>
                <a:ext cx="7909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HF</a:t>
                </a:r>
              </a:p>
              <a:p>
                <a:pPr algn="ctr"/>
                <a:r>
                  <a:rPr lang="en-US" dirty="0" smtClean="0"/>
                  <a:t>Transf.</a:t>
                </a:r>
                <a:endParaRPr lang="sv-SE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948084" y="2683881"/>
                <a:ext cx="6719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25 kV</a:t>
                </a:r>
                <a:endParaRPr lang="sv-SE" sz="1400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649137" y="2271867"/>
                <a:ext cx="5821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145304" y="2665236"/>
                <a:ext cx="7604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 + DC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25 kV</a:t>
                </a:r>
                <a:endParaRPr lang="sv-SE" sz="1400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410768" y="2639166"/>
                <a:ext cx="89146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DC</a:t>
                </a:r>
              </a:p>
              <a:p>
                <a:r>
                  <a:rPr lang="en-US" sz="1400" dirty="0" smtClean="0"/>
                  <a:t>(25 kV,</a:t>
                </a:r>
              </a:p>
              <a:p>
                <a:r>
                  <a:rPr lang="en-US" sz="1400" dirty="0" smtClean="0"/>
                  <a:t>klystrons)</a:t>
                </a:r>
              </a:p>
              <a:p>
                <a:r>
                  <a:rPr lang="en-US" sz="1400" dirty="0" smtClean="0"/>
                  <a:t>(12.5 kV,</a:t>
                </a:r>
              </a:p>
              <a:p>
                <a:r>
                  <a:rPr lang="en-US" sz="1400" dirty="0" smtClean="0"/>
                  <a:t>IOT’s</a:t>
                </a:r>
                <a:endParaRPr lang="sv-SE" sz="1400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7679573" y="2051080"/>
                <a:ext cx="66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Filter</a:t>
                </a:r>
                <a:endParaRPr lang="sv-SE" dirty="0"/>
              </a:p>
            </p:txBody>
          </p:sp>
        </p:grpSp>
        <p:sp>
          <p:nvSpPr>
            <p:cNvPr id="410" name="TextBox 409"/>
            <p:cNvSpPr txBox="1"/>
            <p:nvPr/>
          </p:nvSpPr>
          <p:spPr>
            <a:xfrm>
              <a:off x="981688" y="4155966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FF0000"/>
                  </a:solidFill>
                </a:rPr>
                <a:t>One module:</a:t>
              </a:r>
              <a:endParaRPr lang="sv-SE" b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041" name="Straight Connector 1040"/>
            <p:cNvCxnSpPr/>
            <p:nvPr/>
          </p:nvCxnSpPr>
          <p:spPr>
            <a:xfrm flipH="1">
              <a:off x="931264" y="3315601"/>
              <a:ext cx="50424" cy="84036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7548197" y="3315601"/>
              <a:ext cx="742710" cy="83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Rectangle 418"/>
            <p:cNvSpPr/>
            <p:nvPr/>
          </p:nvSpPr>
          <p:spPr>
            <a:xfrm>
              <a:off x="931264" y="4145663"/>
              <a:ext cx="7382526" cy="24901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7900692" y="5979472"/>
              <a:ext cx="3877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7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4027" y="377059"/>
            <a:ext cx="7088072" cy="71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The Stacked Multi-Level (SML) topology</a:t>
            </a:r>
          </a:p>
          <a:p>
            <a:r>
              <a:rPr lang="en-US" sz="2500" i="1" dirty="0" smtClean="0">
                <a:solidFill>
                  <a:schemeClr val="bg1"/>
                </a:solidFill>
              </a:rPr>
              <a:t>- Principle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pSp>
        <p:nvGrpSpPr>
          <p:cNvPr id="74" name="Group 73"/>
          <p:cNvGrpSpPr/>
          <p:nvPr/>
        </p:nvGrpSpPr>
        <p:grpSpPr>
          <a:xfrm>
            <a:off x="84544" y="2119473"/>
            <a:ext cx="8784412" cy="4562785"/>
            <a:chOff x="238809" y="993292"/>
            <a:chExt cx="8784412" cy="4562785"/>
          </a:xfrm>
        </p:grpSpPr>
        <p:grpSp>
          <p:nvGrpSpPr>
            <p:cNvPr id="415" name="Group 414"/>
            <p:cNvGrpSpPr/>
            <p:nvPr/>
          </p:nvGrpSpPr>
          <p:grpSpPr>
            <a:xfrm>
              <a:off x="267558" y="1065080"/>
              <a:ext cx="8676417" cy="1957887"/>
              <a:chOff x="457200" y="1450365"/>
              <a:chExt cx="8676417" cy="2236535"/>
            </a:xfrm>
          </p:grpSpPr>
          <p:sp>
            <p:nvSpPr>
              <p:cNvPr id="420" name="Rectangle 419"/>
              <p:cNvSpPr/>
              <p:nvPr/>
            </p:nvSpPr>
            <p:spPr>
              <a:xfrm>
                <a:off x="1197382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21" name="Straight Connector 420"/>
              <p:cNvCxnSpPr>
                <a:stCxn id="420" idx="1"/>
              </p:cNvCxnSpPr>
              <p:nvPr/>
            </p:nvCxnSpPr>
            <p:spPr>
              <a:xfrm flipH="1">
                <a:off x="478128" y="2591080"/>
                <a:ext cx="7192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2" name="Rectangle 421"/>
              <p:cNvSpPr/>
              <p:nvPr/>
            </p:nvSpPr>
            <p:spPr>
              <a:xfrm>
                <a:off x="2720453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4347200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6708627" y="2262119"/>
                <a:ext cx="457200" cy="6579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25" name="Straight Connector 424"/>
              <p:cNvCxnSpPr>
                <a:stCxn id="472" idx="0"/>
                <a:endCxn id="424" idx="3"/>
              </p:cNvCxnSpPr>
              <p:nvPr/>
            </p:nvCxnSpPr>
            <p:spPr>
              <a:xfrm flipH="1" flipV="1">
                <a:off x="7165827" y="2591080"/>
                <a:ext cx="510237" cy="77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6" name="Group 425"/>
              <p:cNvGrpSpPr/>
              <p:nvPr/>
            </p:nvGrpSpPr>
            <p:grpSpPr>
              <a:xfrm>
                <a:off x="457200" y="1907404"/>
                <a:ext cx="623259" cy="522713"/>
                <a:chOff x="1792560" y="5330282"/>
                <a:chExt cx="1187604" cy="1045427"/>
              </a:xfrm>
            </p:grpSpPr>
            <p:sp>
              <p:nvSpPr>
                <p:cNvPr id="529" name="Arc 528"/>
                <p:cNvSpPr/>
                <p:nvPr/>
              </p:nvSpPr>
              <p:spPr>
                <a:xfrm rot="16200000">
                  <a:off x="1566747" y="5556095"/>
                  <a:ext cx="1045427" cy="593802"/>
                </a:xfrm>
                <a:prstGeom prst="arc">
                  <a:avLst>
                    <a:gd name="adj1" fmla="val 16200000"/>
                    <a:gd name="adj2" fmla="val 5532155"/>
                  </a:avLst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30" name="Arc 529"/>
                <p:cNvSpPr/>
                <p:nvPr/>
              </p:nvSpPr>
              <p:spPr>
                <a:xfrm rot="5400000">
                  <a:off x="2160549" y="5556095"/>
                  <a:ext cx="1045427" cy="593802"/>
                </a:xfrm>
                <a:prstGeom prst="arc">
                  <a:avLst>
                    <a:gd name="adj1" fmla="val 16200000"/>
                    <a:gd name="adj2" fmla="val 5532155"/>
                  </a:avLst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427" name="Straight Connector 426"/>
              <p:cNvCxnSpPr/>
              <p:nvPr/>
            </p:nvCxnSpPr>
            <p:spPr>
              <a:xfrm>
                <a:off x="1770803" y="2283258"/>
                <a:ext cx="77308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1781006" y="2000762"/>
                <a:ext cx="76288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>
                <a:stCxn id="422" idx="1"/>
              </p:cNvCxnSpPr>
              <p:nvPr/>
            </p:nvCxnSpPr>
            <p:spPr>
              <a:xfrm flipH="1">
                <a:off x="1654582" y="2591080"/>
                <a:ext cx="1065871" cy="18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0" name="Group 429"/>
              <p:cNvGrpSpPr/>
              <p:nvPr/>
            </p:nvGrpSpPr>
            <p:grpSpPr>
              <a:xfrm>
                <a:off x="3374718" y="1990711"/>
                <a:ext cx="773089" cy="283952"/>
                <a:chOff x="3450920" y="1468183"/>
                <a:chExt cx="773089" cy="283952"/>
              </a:xfrm>
            </p:grpSpPr>
            <p:cxnSp>
              <p:nvCxnSpPr>
                <p:cNvPr id="525" name="Straight Connector 524"/>
                <p:cNvCxnSpPr/>
                <p:nvPr/>
              </p:nvCxnSpPr>
              <p:spPr>
                <a:xfrm>
                  <a:off x="3450920" y="1752135"/>
                  <a:ext cx="77308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/>
                <p:cNvCxnSpPr/>
                <p:nvPr/>
              </p:nvCxnSpPr>
              <p:spPr>
                <a:xfrm>
                  <a:off x="3471243" y="1489801"/>
                  <a:ext cx="129570" cy="1026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flipV="1">
                  <a:off x="3592137" y="1469639"/>
                  <a:ext cx="478058" cy="11383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/>
                <p:nvPr/>
              </p:nvCxnSpPr>
              <p:spPr>
                <a:xfrm>
                  <a:off x="4070195" y="1468183"/>
                  <a:ext cx="129570" cy="1026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1" name="Straight Connector 430"/>
              <p:cNvCxnSpPr>
                <a:stCxn id="423" idx="1"/>
                <a:endCxn id="422" idx="3"/>
              </p:cNvCxnSpPr>
              <p:nvPr/>
            </p:nvCxnSpPr>
            <p:spPr>
              <a:xfrm flipH="1">
                <a:off x="3177653" y="2591080"/>
                <a:ext cx="116954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2" name="Group 431"/>
              <p:cNvGrpSpPr/>
              <p:nvPr/>
            </p:nvGrpSpPr>
            <p:grpSpPr>
              <a:xfrm>
                <a:off x="3536028" y="2841178"/>
                <a:ext cx="533251" cy="185056"/>
                <a:chOff x="3450920" y="3429000"/>
                <a:chExt cx="533251" cy="185056"/>
              </a:xfrm>
            </p:grpSpPr>
            <p:cxnSp>
              <p:nvCxnSpPr>
                <p:cNvPr id="523" name="Straight Connector 522"/>
                <p:cNvCxnSpPr/>
                <p:nvPr/>
              </p:nvCxnSpPr>
              <p:spPr>
                <a:xfrm>
                  <a:off x="3450920" y="3429000"/>
                  <a:ext cx="533251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>
                  <a:off x="3450920" y="3614056"/>
                  <a:ext cx="533251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3" name="Straight Connector 432"/>
              <p:cNvCxnSpPr/>
              <p:nvPr/>
            </p:nvCxnSpPr>
            <p:spPr>
              <a:xfrm flipV="1">
                <a:off x="3802653" y="2591081"/>
                <a:ext cx="0" cy="2500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3811414" y="2993578"/>
                <a:ext cx="0" cy="2500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Isosceles Triangle 434"/>
              <p:cNvSpPr/>
              <p:nvPr/>
            </p:nvSpPr>
            <p:spPr>
              <a:xfrm flipV="1">
                <a:off x="3699238" y="3243675"/>
                <a:ext cx="206829" cy="174171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36" name="Group 435"/>
              <p:cNvGrpSpPr/>
              <p:nvPr/>
            </p:nvGrpSpPr>
            <p:grpSpPr>
              <a:xfrm>
                <a:off x="5354618" y="2282550"/>
                <a:ext cx="675522" cy="626125"/>
                <a:chOff x="2845759" y="3641196"/>
                <a:chExt cx="1362888" cy="1758914"/>
              </a:xfrm>
            </p:grpSpPr>
            <p:grpSp>
              <p:nvGrpSpPr>
                <p:cNvPr id="503" name="Group 502"/>
                <p:cNvGrpSpPr/>
                <p:nvPr/>
              </p:nvGrpSpPr>
              <p:grpSpPr>
                <a:xfrm>
                  <a:off x="2845759" y="3641196"/>
                  <a:ext cx="605161" cy="1742539"/>
                  <a:chOff x="2845759" y="3641196"/>
                  <a:chExt cx="605161" cy="1742539"/>
                </a:xfrm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 rot="297895">
                    <a:off x="2852057" y="3641196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21" name="Arc 520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22" name="Arc 521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15" name="Group 514"/>
                  <p:cNvGrpSpPr/>
                  <p:nvPr/>
                </p:nvGrpSpPr>
                <p:grpSpPr>
                  <a:xfrm rot="297895">
                    <a:off x="2852056" y="4207157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19" name="Arc 518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20" name="Arc 519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16" name="Group 515"/>
                  <p:cNvGrpSpPr/>
                  <p:nvPr/>
                </p:nvGrpSpPr>
                <p:grpSpPr>
                  <a:xfrm rot="297895">
                    <a:off x="2845759" y="4784872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17" name="Arc 516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18" name="Arc 517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504" name="Group 503"/>
                <p:cNvGrpSpPr/>
                <p:nvPr/>
              </p:nvGrpSpPr>
              <p:grpSpPr>
                <a:xfrm rot="10800000">
                  <a:off x="3603486" y="3657571"/>
                  <a:ext cx="605161" cy="1742539"/>
                  <a:chOff x="2845759" y="3641196"/>
                  <a:chExt cx="605161" cy="1742539"/>
                </a:xfrm>
              </p:grpSpPr>
              <p:grpSp>
                <p:nvGrpSpPr>
                  <p:cNvPr id="505" name="Group 504"/>
                  <p:cNvGrpSpPr/>
                  <p:nvPr/>
                </p:nvGrpSpPr>
                <p:grpSpPr>
                  <a:xfrm rot="297895">
                    <a:off x="2852057" y="3641196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12" name="Arc 511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13" name="Arc 512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06" name="Group 505"/>
                  <p:cNvGrpSpPr/>
                  <p:nvPr/>
                </p:nvGrpSpPr>
                <p:grpSpPr>
                  <a:xfrm rot="297895">
                    <a:off x="2852056" y="4207157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10" name="Arc 509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11" name="Arc 510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07" name="Group 506"/>
                  <p:cNvGrpSpPr/>
                  <p:nvPr/>
                </p:nvGrpSpPr>
                <p:grpSpPr>
                  <a:xfrm rot="297895">
                    <a:off x="2845759" y="4784872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508" name="Arc 507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09" name="Arc 508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</p:grpSp>
          <p:cxnSp>
            <p:nvCxnSpPr>
              <p:cNvPr id="437" name="Straight Connector 436"/>
              <p:cNvCxnSpPr>
                <a:stCxn id="520" idx="0"/>
                <a:endCxn id="423" idx="3"/>
              </p:cNvCxnSpPr>
              <p:nvPr/>
            </p:nvCxnSpPr>
            <p:spPr>
              <a:xfrm flipH="1" flipV="1">
                <a:off x="4804400" y="2591080"/>
                <a:ext cx="849484" cy="225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>
                <a:stCxn id="424" idx="1"/>
                <a:endCxn id="510" idx="2"/>
              </p:cNvCxnSpPr>
              <p:nvPr/>
            </p:nvCxnSpPr>
            <p:spPr>
              <a:xfrm flipH="1" flipV="1">
                <a:off x="5730746" y="2587774"/>
                <a:ext cx="977881" cy="33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9" name="Group 438"/>
              <p:cNvGrpSpPr/>
              <p:nvPr/>
            </p:nvGrpSpPr>
            <p:grpSpPr>
              <a:xfrm>
                <a:off x="4972131" y="1828932"/>
                <a:ext cx="394097" cy="621879"/>
                <a:chOff x="2764231" y="3896157"/>
                <a:chExt cx="1009996" cy="632300"/>
              </a:xfrm>
            </p:grpSpPr>
            <p:cxnSp>
              <p:nvCxnSpPr>
                <p:cNvPr id="494" name="Straight Connector 493"/>
                <p:cNvCxnSpPr/>
                <p:nvPr/>
              </p:nvCxnSpPr>
              <p:spPr>
                <a:xfrm>
                  <a:off x="3177653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>
                  <a:off x="29490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>
                  <a:off x="31776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/>
                <p:nvPr/>
              </p:nvCxnSpPr>
              <p:spPr>
                <a:xfrm>
                  <a:off x="2926754" y="3906578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>
                  <a:off x="33624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35910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3362475" y="4528457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>
                  <a:off x="3589405" y="4222728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>
                  <a:off x="2764231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0" name="Group 439"/>
              <p:cNvGrpSpPr/>
              <p:nvPr/>
            </p:nvGrpSpPr>
            <p:grpSpPr>
              <a:xfrm>
                <a:off x="6076876" y="1450365"/>
                <a:ext cx="394097" cy="1436794"/>
                <a:chOff x="2764231" y="3896157"/>
                <a:chExt cx="1009996" cy="632300"/>
              </a:xfrm>
            </p:grpSpPr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3177653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>
                  <a:off x="29490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>
                  <a:off x="31776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>
                  <a:off x="2926754" y="3901516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/>
                <p:cNvCxnSpPr/>
                <p:nvPr/>
              </p:nvCxnSpPr>
              <p:spPr>
                <a:xfrm>
                  <a:off x="33624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/>
                <p:cNvCxnSpPr/>
                <p:nvPr/>
              </p:nvCxnSpPr>
              <p:spPr>
                <a:xfrm>
                  <a:off x="35910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>
                  <a:off x="3362475" y="4528457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>
                  <a:off x="3589405" y="4222728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>
                  <a:off x="2764231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440"/>
              <p:cNvGrpSpPr/>
              <p:nvPr/>
            </p:nvGrpSpPr>
            <p:grpSpPr>
              <a:xfrm>
                <a:off x="7275185" y="1719762"/>
                <a:ext cx="394097" cy="719074"/>
                <a:chOff x="6245767" y="3733678"/>
                <a:chExt cx="394097" cy="719074"/>
              </a:xfrm>
            </p:grpSpPr>
            <p:cxnSp>
              <p:nvCxnSpPr>
                <p:cNvPr id="476" name="Straight Connector 475"/>
                <p:cNvCxnSpPr/>
                <p:nvPr/>
              </p:nvCxnSpPr>
              <p:spPr>
                <a:xfrm>
                  <a:off x="6407083" y="4452076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>
                  <a:off x="6317884" y="3733679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6407083" y="3733679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6309183" y="3751608"/>
                  <a:ext cx="97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/>
                <p:nvPr/>
              </p:nvCxnSpPr>
              <p:spPr>
                <a:xfrm>
                  <a:off x="6567747" y="4452752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/>
                <p:nvPr/>
              </p:nvCxnSpPr>
              <p:spPr>
                <a:xfrm>
                  <a:off x="6245767" y="4452076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/>
                <p:nvPr/>
              </p:nvCxnSpPr>
              <p:spPr>
                <a:xfrm>
                  <a:off x="6470284" y="3733678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/>
                <p:cNvCxnSpPr/>
                <p:nvPr/>
              </p:nvCxnSpPr>
              <p:spPr>
                <a:xfrm>
                  <a:off x="6559483" y="3733678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6461583" y="3751607"/>
                  <a:ext cx="97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" name="Group 441"/>
              <p:cNvGrpSpPr/>
              <p:nvPr/>
            </p:nvGrpSpPr>
            <p:grpSpPr>
              <a:xfrm>
                <a:off x="8298262" y="1890152"/>
                <a:ext cx="402212" cy="522038"/>
                <a:chOff x="8409956" y="1907404"/>
                <a:chExt cx="402212" cy="522038"/>
              </a:xfrm>
            </p:grpSpPr>
            <p:cxnSp>
              <p:nvCxnSpPr>
                <p:cNvPr id="474" name="Straight Connector 473"/>
                <p:cNvCxnSpPr/>
                <p:nvPr/>
              </p:nvCxnSpPr>
              <p:spPr>
                <a:xfrm>
                  <a:off x="8424422" y="1907404"/>
                  <a:ext cx="38774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>
                  <a:off x="8409956" y="2429442"/>
                  <a:ext cx="40221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3" name="Straight Connector 442"/>
              <p:cNvCxnSpPr/>
              <p:nvPr/>
            </p:nvCxnSpPr>
            <p:spPr>
              <a:xfrm flipH="1">
                <a:off x="8095174" y="2580334"/>
                <a:ext cx="1038443" cy="0"/>
              </a:xfrm>
              <a:prstGeom prst="line">
                <a:avLst/>
              </a:prstGeom>
              <a:ln>
                <a:headEnd type="oval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TextBox 444"/>
              <p:cNvSpPr txBox="1"/>
              <p:nvPr/>
            </p:nvSpPr>
            <p:spPr>
              <a:xfrm>
                <a:off x="1137892" y="2279782"/>
                <a:ext cx="5821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grpSp>
            <p:nvGrpSpPr>
              <p:cNvPr id="446" name="Group 445"/>
              <p:cNvGrpSpPr/>
              <p:nvPr/>
            </p:nvGrpSpPr>
            <p:grpSpPr>
              <a:xfrm rot="16200000">
                <a:off x="7795795" y="2389647"/>
                <a:ext cx="164390" cy="417415"/>
                <a:chOff x="2845759" y="3641196"/>
                <a:chExt cx="605161" cy="1742539"/>
              </a:xfrm>
            </p:grpSpPr>
            <p:grpSp>
              <p:nvGrpSpPr>
                <p:cNvPr id="465" name="Group 464"/>
                <p:cNvGrpSpPr/>
                <p:nvPr/>
              </p:nvGrpSpPr>
              <p:grpSpPr>
                <a:xfrm rot="297895">
                  <a:off x="2852057" y="3641196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472" name="Arc 471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473" name="Arc 472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466" name="Group 465"/>
                <p:cNvGrpSpPr/>
                <p:nvPr/>
              </p:nvGrpSpPr>
              <p:grpSpPr>
                <a:xfrm rot="297895">
                  <a:off x="2852056" y="4207157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470" name="Arc 469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471" name="Arc 470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467" name="Group 466"/>
                <p:cNvGrpSpPr/>
                <p:nvPr/>
              </p:nvGrpSpPr>
              <p:grpSpPr>
                <a:xfrm rot="297895">
                  <a:off x="2845759" y="4784872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468" name="Arc 467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469" name="Arc 468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447" name="Group 446"/>
              <p:cNvGrpSpPr/>
              <p:nvPr/>
            </p:nvGrpSpPr>
            <p:grpSpPr>
              <a:xfrm>
                <a:off x="8113598" y="2597499"/>
                <a:ext cx="345704" cy="737821"/>
                <a:chOff x="5034025" y="4494173"/>
                <a:chExt cx="345704" cy="737821"/>
              </a:xfrm>
            </p:grpSpPr>
            <p:grpSp>
              <p:nvGrpSpPr>
                <p:cNvPr id="459" name="Group 458"/>
                <p:cNvGrpSpPr/>
                <p:nvPr/>
              </p:nvGrpSpPr>
              <p:grpSpPr>
                <a:xfrm>
                  <a:off x="5034025" y="4735903"/>
                  <a:ext cx="345704" cy="107630"/>
                  <a:chOff x="3450920" y="3429000"/>
                  <a:chExt cx="533251" cy="185056"/>
                </a:xfrm>
              </p:grpSpPr>
              <p:cxnSp>
                <p:nvCxnSpPr>
                  <p:cNvPr id="463" name="Straight Connector 462"/>
                  <p:cNvCxnSpPr/>
                  <p:nvPr/>
                </p:nvCxnSpPr>
                <p:spPr>
                  <a:xfrm>
                    <a:off x="3450920" y="3429000"/>
                    <a:ext cx="533251" cy="0"/>
                  </a:xfrm>
                  <a:prstGeom prst="line">
                    <a:avLst/>
                  </a:prstGeom>
                  <a:ln w="254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/>
                  <p:cNvCxnSpPr/>
                  <p:nvPr/>
                </p:nvCxnSpPr>
                <p:spPr>
                  <a:xfrm>
                    <a:off x="3450920" y="3614056"/>
                    <a:ext cx="533251" cy="0"/>
                  </a:xfrm>
                  <a:prstGeom prst="line">
                    <a:avLst/>
                  </a:prstGeom>
                  <a:ln w="254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0" name="Straight Connector 459"/>
                <p:cNvCxnSpPr/>
                <p:nvPr/>
              </p:nvCxnSpPr>
              <p:spPr>
                <a:xfrm flipV="1">
                  <a:off x="5212620" y="4494173"/>
                  <a:ext cx="0" cy="2500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flipV="1">
                  <a:off x="5205898" y="4828131"/>
                  <a:ext cx="0" cy="40386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extBox 447"/>
              <p:cNvSpPr txBox="1"/>
              <p:nvPr/>
            </p:nvSpPr>
            <p:spPr>
              <a:xfrm>
                <a:off x="1844599" y="2716129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DC-link</a:t>
                </a:r>
              </a:p>
              <a:p>
                <a:r>
                  <a:rPr lang="en-US" sz="1400" dirty="0" smtClean="0"/>
                  <a:t>1.1 kV</a:t>
                </a:r>
                <a:endParaRPr lang="sv-SE" sz="1400" dirty="0"/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2657979" y="2277453"/>
                <a:ext cx="5934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3080765" y="3335320"/>
                <a:ext cx="1646373" cy="35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Capacitor bank 1 kV</a:t>
                </a:r>
                <a:endParaRPr lang="sv-SE" sz="1400" dirty="0"/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4279084" y="2274663"/>
                <a:ext cx="5934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C /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C</a:t>
                </a:r>
                <a:endParaRPr lang="sv-SE" dirty="0"/>
              </a:p>
            </p:txBody>
          </p:sp>
          <p:sp>
            <p:nvSpPr>
              <p:cNvPr id="452" name="TextBox 451"/>
              <p:cNvSpPr txBox="1"/>
              <p:nvPr/>
            </p:nvSpPr>
            <p:spPr>
              <a:xfrm>
                <a:off x="4799984" y="2667637"/>
                <a:ext cx="6719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1 kV</a:t>
                </a:r>
                <a:endParaRPr lang="sv-SE" sz="1400" dirty="0"/>
              </a:p>
            </p:txBody>
          </p:sp>
          <p:sp>
            <p:nvSpPr>
              <p:cNvPr id="453" name="TextBox 452"/>
              <p:cNvSpPr txBox="1"/>
              <p:nvPr/>
            </p:nvSpPr>
            <p:spPr>
              <a:xfrm>
                <a:off x="5320184" y="1689548"/>
                <a:ext cx="7909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HF</a:t>
                </a:r>
              </a:p>
              <a:p>
                <a:pPr algn="ctr"/>
                <a:r>
                  <a:rPr lang="en-US" dirty="0" smtClean="0"/>
                  <a:t>Transf.</a:t>
                </a:r>
                <a:endParaRPr lang="sv-SE" dirty="0"/>
              </a:p>
            </p:txBody>
          </p:sp>
          <p:sp>
            <p:nvSpPr>
              <p:cNvPr id="454" name="TextBox 453"/>
              <p:cNvSpPr txBox="1"/>
              <p:nvPr/>
            </p:nvSpPr>
            <p:spPr>
              <a:xfrm>
                <a:off x="5948084" y="2683881"/>
                <a:ext cx="6719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25 kV</a:t>
                </a:r>
                <a:endParaRPr lang="sv-SE" sz="1400" dirty="0"/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6649137" y="2271867"/>
                <a:ext cx="5821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sp>
            <p:nvSpPr>
              <p:cNvPr id="456" name="TextBox 455"/>
              <p:cNvSpPr txBox="1"/>
              <p:nvPr/>
            </p:nvSpPr>
            <p:spPr>
              <a:xfrm>
                <a:off x="7145304" y="2665236"/>
                <a:ext cx="7604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 + DC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25 kV</a:t>
                </a:r>
                <a:endParaRPr lang="sv-SE" sz="1400" dirty="0"/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7679573" y="2051080"/>
                <a:ext cx="66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Filter</a:t>
                </a:r>
                <a:endParaRPr lang="sv-SE" dirty="0"/>
              </a:p>
            </p:txBody>
          </p:sp>
        </p:grpSp>
        <p:sp>
          <p:nvSpPr>
            <p:cNvPr id="416" name="TextBox 415"/>
            <p:cNvSpPr txBox="1"/>
            <p:nvPr/>
          </p:nvSpPr>
          <p:spPr>
            <a:xfrm>
              <a:off x="984857" y="1002311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FF0000"/>
                  </a:solidFill>
                </a:rPr>
                <a:t>Module #1</a:t>
              </a:r>
              <a:endParaRPr lang="sv-SE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934433" y="993292"/>
              <a:ext cx="7382526" cy="20296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44" name="Straight Connector 643"/>
            <p:cNvCxnSpPr/>
            <p:nvPr/>
          </p:nvCxnSpPr>
          <p:spPr>
            <a:xfrm flipV="1">
              <a:off x="552344" y="2074064"/>
              <a:ext cx="0" cy="9554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H="1">
              <a:off x="7616944" y="2706167"/>
              <a:ext cx="10380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8650711" y="2715190"/>
              <a:ext cx="0" cy="592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>
              <a:off x="8637985" y="3307519"/>
              <a:ext cx="0" cy="67060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>
              <a:off x="550439" y="3029479"/>
              <a:ext cx="0" cy="6259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238809" y="3521635"/>
              <a:ext cx="8784412" cy="2034442"/>
              <a:chOff x="238809" y="3931210"/>
              <a:chExt cx="8784412" cy="2034442"/>
            </a:xfrm>
          </p:grpSpPr>
          <p:sp>
            <p:nvSpPr>
              <p:cNvPr id="532" name="Rectangle 531"/>
              <p:cNvSpPr/>
              <p:nvPr/>
            </p:nvSpPr>
            <p:spPr>
              <a:xfrm>
                <a:off x="960523" y="4713327"/>
                <a:ext cx="457200" cy="5759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533" name="Straight Connector 532"/>
              <p:cNvCxnSpPr>
                <a:stCxn id="532" idx="1"/>
              </p:cNvCxnSpPr>
              <p:nvPr/>
            </p:nvCxnSpPr>
            <p:spPr>
              <a:xfrm flipH="1">
                <a:off x="550437" y="5001303"/>
                <a:ext cx="41008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Rectangle 533"/>
              <p:cNvSpPr/>
              <p:nvPr/>
            </p:nvSpPr>
            <p:spPr>
              <a:xfrm>
                <a:off x="2483594" y="4713327"/>
                <a:ext cx="457200" cy="5759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110341" y="4713327"/>
                <a:ext cx="457200" cy="5759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6471768" y="4713327"/>
                <a:ext cx="457200" cy="5759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537" name="Straight Connector 536"/>
              <p:cNvCxnSpPr>
                <a:stCxn id="582" idx="0"/>
                <a:endCxn id="536" idx="3"/>
              </p:cNvCxnSpPr>
              <p:nvPr/>
            </p:nvCxnSpPr>
            <p:spPr>
              <a:xfrm flipH="1" flipV="1">
                <a:off x="6928968" y="5001303"/>
                <a:ext cx="510237" cy="68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8" name="Group 537"/>
              <p:cNvGrpSpPr/>
              <p:nvPr/>
            </p:nvGrpSpPr>
            <p:grpSpPr>
              <a:xfrm>
                <a:off x="238809" y="5083960"/>
                <a:ext cx="623259" cy="457589"/>
                <a:chOff x="1792560" y="5330282"/>
                <a:chExt cx="1187604" cy="1045427"/>
              </a:xfrm>
            </p:grpSpPr>
            <p:sp>
              <p:nvSpPr>
                <p:cNvPr id="639" name="Arc 638"/>
                <p:cNvSpPr/>
                <p:nvPr/>
              </p:nvSpPr>
              <p:spPr>
                <a:xfrm rot="16200000">
                  <a:off x="1566747" y="5556095"/>
                  <a:ext cx="1045427" cy="593802"/>
                </a:xfrm>
                <a:prstGeom prst="arc">
                  <a:avLst>
                    <a:gd name="adj1" fmla="val 16200000"/>
                    <a:gd name="adj2" fmla="val 5532155"/>
                  </a:avLst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40" name="Arc 639"/>
                <p:cNvSpPr/>
                <p:nvPr/>
              </p:nvSpPr>
              <p:spPr>
                <a:xfrm rot="5400000">
                  <a:off x="2160549" y="5556095"/>
                  <a:ext cx="1045427" cy="593802"/>
                </a:xfrm>
                <a:prstGeom prst="arc">
                  <a:avLst>
                    <a:gd name="adj1" fmla="val 16200000"/>
                    <a:gd name="adj2" fmla="val 5532155"/>
                  </a:avLst>
                </a:prstGeom>
                <a:ln w="381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539" name="Straight Connector 538"/>
              <p:cNvCxnSpPr/>
              <p:nvPr/>
            </p:nvCxnSpPr>
            <p:spPr>
              <a:xfrm>
                <a:off x="1533944" y="4731832"/>
                <a:ext cx="77308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1544147" y="4484532"/>
                <a:ext cx="76288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>
                <a:stCxn id="534" idx="1"/>
              </p:cNvCxnSpPr>
              <p:nvPr/>
            </p:nvCxnSpPr>
            <p:spPr>
              <a:xfrm flipH="1">
                <a:off x="1417723" y="5001303"/>
                <a:ext cx="1065871" cy="16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Group 541"/>
              <p:cNvGrpSpPr/>
              <p:nvPr/>
            </p:nvGrpSpPr>
            <p:grpSpPr>
              <a:xfrm>
                <a:off x="3137859" y="4475734"/>
                <a:ext cx="773089" cy="248575"/>
                <a:chOff x="3450920" y="1468183"/>
                <a:chExt cx="773089" cy="283952"/>
              </a:xfrm>
            </p:grpSpPr>
            <p:cxnSp>
              <p:nvCxnSpPr>
                <p:cNvPr id="635" name="Straight Connector 634"/>
                <p:cNvCxnSpPr/>
                <p:nvPr/>
              </p:nvCxnSpPr>
              <p:spPr>
                <a:xfrm>
                  <a:off x="3450920" y="1752135"/>
                  <a:ext cx="77308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/>
                <p:cNvCxnSpPr/>
                <p:nvPr/>
              </p:nvCxnSpPr>
              <p:spPr>
                <a:xfrm>
                  <a:off x="3471243" y="1489801"/>
                  <a:ext cx="129570" cy="1026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 flipV="1">
                  <a:off x="3592137" y="1469639"/>
                  <a:ext cx="478058" cy="11383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>
                  <a:off x="4070195" y="1468183"/>
                  <a:ext cx="129570" cy="1026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3" name="Straight Connector 542"/>
              <p:cNvCxnSpPr>
                <a:stCxn id="535" idx="1"/>
                <a:endCxn id="534" idx="3"/>
              </p:cNvCxnSpPr>
              <p:nvPr/>
            </p:nvCxnSpPr>
            <p:spPr>
              <a:xfrm flipH="1">
                <a:off x="2940794" y="5001303"/>
                <a:ext cx="116954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4" name="Group 543"/>
              <p:cNvGrpSpPr/>
              <p:nvPr/>
            </p:nvGrpSpPr>
            <p:grpSpPr>
              <a:xfrm>
                <a:off x="3299169" y="5220242"/>
                <a:ext cx="533251" cy="162000"/>
                <a:chOff x="3450920" y="3429000"/>
                <a:chExt cx="533251" cy="185056"/>
              </a:xfrm>
            </p:grpSpPr>
            <p:cxnSp>
              <p:nvCxnSpPr>
                <p:cNvPr id="633" name="Straight Connector 632"/>
                <p:cNvCxnSpPr/>
                <p:nvPr/>
              </p:nvCxnSpPr>
              <p:spPr>
                <a:xfrm>
                  <a:off x="3450920" y="3429000"/>
                  <a:ext cx="533251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/>
                <p:cNvCxnSpPr/>
                <p:nvPr/>
              </p:nvCxnSpPr>
              <p:spPr>
                <a:xfrm>
                  <a:off x="3450920" y="3614056"/>
                  <a:ext cx="533251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5" name="Straight Connector 544"/>
              <p:cNvCxnSpPr/>
              <p:nvPr/>
            </p:nvCxnSpPr>
            <p:spPr>
              <a:xfrm flipV="1">
                <a:off x="3565794" y="5001304"/>
                <a:ext cx="0" cy="2189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flipV="1">
                <a:off x="3574555" y="5353654"/>
                <a:ext cx="0" cy="2189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Isosceles Triangle 546"/>
              <p:cNvSpPr/>
              <p:nvPr/>
            </p:nvSpPr>
            <p:spPr>
              <a:xfrm flipV="1">
                <a:off x="3462379" y="5572592"/>
                <a:ext cx="206829" cy="152471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548" name="Group 547"/>
              <p:cNvGrpSpPr/>
              <p:nvPr/>
            </p:nvGrpSpPr>
            <p:grpSpPr>
              <a:xfrm>
                <a:off x="5117759" y="4731213"/>
                <a:ext cx="675522" cy="548117"/>
                <a:chOff x="2845759" y="3641196"/>
                <a:chExt cx="1362888" cy="1758914"/>
              </a:xfrm>
            </p:grpSpPr>
            <p:grpSp>
              <p:nvGrpSpPr>
                <p:cNvPr id="613" name="Group 612"/>
                <p:cNvGrpSpPr/>
                <p:nvPr/>
              </p:nvGrpSpPr>
              <p:grpSpPr>
                <a:xfrm>
                  <a:off x="2845759" y="3641196"/>
                  <a:ext cx="605161" cy="1742539"/>
                  <a:chOff x="2845759" y="3641196"/>
                  <a:chExt cx="605161" cy="1742539"/>
                </a:xfrm>
              </p:grpSpPr>
              <p:grpSp>
                <p:nvGrpSpPr>
                  <p:cNvPr id="624" name="Group 623"/>
                  <p:cNvGrpSpPr/>
                  <p:nvPr/>
                </p:nvGrpSpPr>
                <p:grpSpPr>
                  <a:xfrm rot="297895">
                    <a:off x="2852057" y="3641196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31" name="Arc 630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32" name="Arc 631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625" name="Group 624"/>
                  <p:cNvGrpSpPr/>
                  <p:nvPr/>
                </p:nvGrpSpPr>
                <p:grpSpPr>
                  <a:xfrm rot="297895">
                    <a:off x="2852056" y="4207157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29" name="Arc 628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30" name="Arc 629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626" name="Group 625"/>
                  <p:cNvGrpSpPr/>
                  <p:nvPr/>
                </p:nvGrpSpPr>
                <p:grpSpPr>
                  <a:xfrm rot="297895">
                    <a:off x="2845759" y="4784872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27" name="Arc 626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28" name="Arc 627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614" name="Group 613"/>
                <p:cNvGrpSpPr/>
                <p:nvPr/>
              </p:nvGrpSpPr>
              <p:grpSpPr>
                <a:xfrm rot="10800000">
                  <a:off x="3603486" y="3657571"/>
                  <a:ext cx="605161" cy="1742539"/>
                  <a:chOff x="2845759" y="3641196"/>
                  <a:chExt cx="605161" cy="1742539"/>
                </a:xfrm>
              </p:grpSpPr>
              <p:grpSp>
                <p:nvGrpSpPr>
                  <p:cNvPr id="615" name="Group 614"/>
                  <p:cNvGrpSpPr/>
                  <p:nvPr/>
                </p:nvGrpSpPr>
                <p:grpSpPr>
                  <a:xfrm rot="297895">
                    <a:off x="2852057" y="3641196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22" name="Arc 621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23" name="Arc 622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616" name="Group 615"/>
                  <p:cNvGrpSpPr/>
                  <p:nvPr/>
                </p:nvGrpSpPr>
                <p:grpSpPr>
                  <a:xfrm rot="297895">
                    <a:off x="2852056" y="4207157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20" name="Arc 619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21" name="Arc 620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617" name="Group 616"/>
                  <p:cNvGrpSpPr/>
                  <p:nvPr/>
                </p:nvGrpSpPr>
                <p:grpSpPr>
                  <a:xfrm rot="297895">
                    <a:off x="2845759" y="4784872"/>
                    <a:ext cx="598863" cy="598863"/>
                    <a:chOff x="2852057" y="3641196"/>
                    <a:chExt cx="598863" cy="598863"/>
                  </a:xfrm>
                </p:grpSpPr>
                <p:sp>
                  <p:nvSpPr>
                    <p:cNvPr id="618" name="Arc 617"/>
                    <p:cNvSpPr/>
                    <p:nvPr/>
                  </p:nvSpPr>
                  <p:spPr>
                    <a:xfrm>
                      <a:off x="2852057" y="3668486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19" name="Arc 618"/>
                    <p:cNvSpPr/>
                    <p:nvPr/>
                  </p:nvSpPr>
                  <p:spPr>
                    <a:xfrm rot="5143251">
                      <a:off x="2878085" y="3668485"/>
                      <a:ext cx="598863" cy="544285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</p:grpSp>
          <p:cxnSp>
            <p:nvCxnSpPr>
              <p:cNvPr id="549" name="Straight Connector 548"/>
              <p:cNvCxnSpPr>
                <a:stCxn id="630" idx="0"/>
                <a:endCxn id="535" idx="3"/>
              </p:cNvCxnSpPr>
              <p:nvPr/>
            </p:nvCxnSpPr>
            <p:spPr>
              <a:xfrm flipH="1" flipV="1">
                <a:off x="4567541" y="5001303"/>
                <a:ext cx="849484" cy="19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>
                <a:stCxn id="536" idx="1"/>
                <a:endCxn id="620" idx="2"/>
              </p:cNvCxnSpPr>
              <p:nvPr/>
            </p:nvCxnSpPr>
            <p:spPr>
              <a:xfrm flipH="1" flipV="1">
                <a:off x="5493887" y="4998409"/>
                <a:ext cx="977881" cy="28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1" name="Group 550"/>
              <p:cNvGrpSpPr/>
              <p:nvPr/>
            </p:nvGrpSpPr>
            <p:grpSpPr>
              <a:xfrm>
                <a:off x="4735272" y="4334111"/>
                <a:ext cx="394097" cy="544400"/>
                <a:chOff x="2764231" y="3896157"/>
                <a:chExt cx="1009996" cy="632300"/>
              </a:xfrm>
            </p:grpSpPr>
            <p:cxnSp>
              <p:nvCxnSpPr>
                <p:cNvPr id="604" name="Straight Connector 603"/>
                <p:cNvCxnSpPr/>
                <p:nvPr/>
              </p:nvCxnSpPr>
              <p:spPr>
                <a:xfrm>
                  <a:off x="3177653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>
                <a:xfrm>
                  <a:off x="29490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/>
                <p:cNvCxnSpPr/>
                <p:nvPr/>
              </p:nvCxnSpPr>
              <p:spPr>
                <a:xfrm>
                  <a:off x="31776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/>
                <p:cNvCxnSpPr/>
                <p:nvPr/>
              </p:nvCxnSpPr>
              <p:spPr>
                <a:xfrm>
                  <a:off x="2926754" y="3906578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/>
                <p:cNvCxnSpPr/>
                <p:nvPr/>
              </p:nvCxnSpPr>
              <p:spPr>
                <a:xfrm>
                  <a:off x="33624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/>
                <p:cNvCxnSpPr/>
                <p:nvPr/>
              </p:nvCxnSpPr>
              <p:spPr>
                <a:xfrm>
                  <a:off x="35910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/>
                <p:cNvCxnSpPr/>
                <p:nvPr/>
              </p:nvCxnSpPr>
              <p:spPr>
                <a:xfrm>
                  <a:off x="3362475" y="4528457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/>
                <p:cNvCxnSpPr/>
                <p:nvPr/>
              </p:nvCxnSpPr>
              <p:spPr>
                <a:xfrm>
                  <a:off x="3589405" y="4222728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>
                  <a:off x="2764231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2" name="Group 551"/>
              <p:cNvGrpSpPr/>
              <p:nvPr/>
            </p:nvGrpSpPr>
            <p:grpSpPr>
              <a:xfrm>
                <a:off x="5840017" y="4002709"/>
                <a:ext cx="394097" cy="1257785"/>
                <a:chOff x="2764231" y="3896157"/>
                <a:chExt cx="1009996" cy="632300"/>
              </a:xfrm>
            </p:grpSpPr>
            <p:cxnSp>
              <p:nvCxnSpPr>
                <p:cNvPr id="595" name="Straight Connector 594"/>
                <p:cNvCxnSpPr/>
                <p:nvPr/>
              </p:nvCxnSpPr>
              <p:spPr>
                <a:xfrm>
                  <a:off x="3177653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Straight Connector 595"/>
                <p:cNvCxnSpPr/>
                <p:nvPr/>
              </p:nvCxnSpPr>
              <p:spPr>
                <a:xfrm>
                  <a:off x="29490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Straight Connector 596"/>
                <p:cNvCxnSpPr/>
                <p:nvPr/>
              </p:nvCxnSpPr>
              <p:spPr>
                <a:xfrm>
                  <a:off x="3177653" y="389615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/>
                <p:cNvCxnSpPr/>
                <p:nvPr/>
              </p:nvCxnSpPr>
              <p:spPr>
                <a:xfrm>
                  <a:off x="2926754" y="3901516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/>
                <p:cNvCxnSpPr/>
                <p:nvPr/>
              </p:nvCxnSpPr>
              <p:spPr>
                <a:xfrm>
                  <a:off x="33624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/>
                <p:cNvCxnSpPr/>
                <p:nvPr/>
              </p:nvCxnSpPr>
              <p:spPr>
                <a:xfrm>
                  <a:off x="3591075" y="4212307"/>
                  <a:ext cx="0" cy="3161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/>
                <p:cNvCxnSpPr/>
                <p:nvPr/>
              </p:nvCxnSpPr>
              <p:spPr>
                <a:xfrm>
                  <a:off x="3362475" y="4528457"/>
                  <a:ext cx="25089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/>
                <p:cNvCxnSpPr/>
                <p:nvPr/>
              </p:nvCxnSpPr>
              <p:spPr>
                <a:xfrm>
                  <a:off x="3589405" y="4222728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/>
                <p:cNvCxnSpPr/>
                <p:nvPr/>
              </p:nvCxnSpPr>
              <p:spPr>
                <a:xfrm>
                  <a:off x="2764231" y="4212307"/>
                  <a:ext cx="18482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3" name="Group 552"/>
              <p:cNvGrpSpPr/>
              <p:nvPr/>
            </p:nvGrpSpPr>
            <p:grpSpPr>
              <a:xfrm>
                <a:off x="7038326" y="4238542"/>
                <a:ext cx="394097" cy="629485"/>
                <a:chOff x="6245767" y="3733678"/>
                <a:chExt cx="394097" cy="719074"/>
              </a:xfrm>
            </p:grpSpPr>
            <p:cxnSp>
              <p:nvCxnSpPr>
                <p:cNvPr id="586" name="Straight Connector 585"/>
                <p:cNvCxnSpPr/>
                <p:nvPr/>
              </p:nvCxnSpPr>
              <p:spPr>
                <a:xfrm>
                  <a:off x="6407083" y="4452076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/>
                <p:cNvCxnSpPr/>
                <p:nvPr/>
              </p:nvCxnSpPr>
              <p:spPr>
                <a:xfrm>
                  <a:off x="6317884" y="3733679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/>
                <p:cNvCxnSpPr/>
                <p:nvPr/>
              </p:nvCxnSpPr>
              <p:spPr>
                <a:xfrm>
                  <a:off x="6407083" y="3733679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/>
                <p:cNvCxnSpPr/>
                <p:nvPr/>
              </p:nvCxnSpPr>
              <p:spPr>
                <a:xfrm>
                  <a:off x="6309183" y="3751608"/>
                  <a:ext cx="97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/>
                <p:cNvCxnSpPr/>
                <p:nvPr/>
              </p:nvCxnSpPr>
              <p:spPr>
                <a:xfrm>
                  <a:off x="6567747" y="4452752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/>
                <p:cNvCxnSpPr/>
                <p:nvPr/>
              </p:nvCxnSpPr>
              <p:spPr>
                <a:xfrm>
                  <a:off x="6245767" y="4452076"/>
                  <a:ext cx="721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6470284" y="3733678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6559483" y="3733678"/>
                  <a:ext cx="0" cy="7183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/>
                <p:cNvCxnSpPr/>
                <p:nvPr/>
              </p:nvCxnSpPr>
              <p:spPr>
                <a:xfrm>
                  <a:off x="6461583" y="3751607"/>
                  <a:ext cx="97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4" name="Group 553"/>
              <p:cNvGrpSpPr/>
              <p:nvPr/>
            </p:nvGrpSpPr>
            <p:grpSpPr>
              <a:xfrm>
                <a:off x="8061403" y="4387703"/>
                <a:ext cx="402212" cy="456998"/>
                <a:chOff x="8409956" y="1907404"/>
                <a:chExt cx="402212" cy="522038"/>
              </a:xfrm>
            </p:grpSpPr>
            <p:cxnSp>
              <p:nvCxnSpPr>
                <p:cNvPr id="584" name="Straight Connector 583"/>
                <p:cNvCxnSpPr/>
                <p:nvPr/>
              </p:nvCxnSpPr>
              <p:spPr>
                <a:xfrm>
                  <a:off x="8424422" y="1907404"/>
                  <a:ext cx="38774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/>
                <p:cNvCxnSpPr/>
                <p:nvPr/>
              </p:nvCxnSpPr>
              <p:spPr>
                <a:xfrm>
                  <a:off x="8409956" y="2429442"/>
                  <a:ext cx="40221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5" name="Straight Connector 554"/>
              <p:cNvCxnSpPr/>
              <p:nvPr/>
            </p:nvCxnSpPr>
            <p:spPr>
              <a:xfrm flipH="1">
                <a:off x="7858315" y="4991896"/>
                <a:ext cx="79559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" name="TextBox 555"/>
              <p:cNvSpPr txBox="1"/>
              <p:nvPr/>
            </p:nvSpPr>
            <p:spPr>
              <a:xfrm>
                <a:off x="901033" y="4728790"/>
                <a:ext cx="582147" cy="565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grpSp>
            <p:nvGrpSpPr>
              <p:cNvPr id="557" name="Group 556"/>
              <p:cNvGrpSpPr/>
              <p:nvPr/>
            </p:nvGrpSpPr>
            <p:grpSpPr>
              <a:xfrm rot="16200000">
                <a:off x="7569177" y="4798964"/>
                <a:ext cx="143909" cy="417415"/>
                <a:chOff x="2845759" y="3641196"/>
                <a:chExt cx="605161" cy="1742539"/>
              </a:xfrm>
            </p:grpSpPr>
            <p:grpSp>
              <p:nvGrpSpPr>
                <p:cNvPr id="575" name="Group 574"/>
                <p:cNvGrpSpPr/>
                <p:nvPr/>
              </p:nvGrpSpPr>
              <p:grpSpPr>
                <a:xfrm rot="297895">
                  <a:off x="2852057" y="3641196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582" name="Arc 581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583" name="Arc 582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576" name="Group 575"/>
                <p:cNvGrpSpPr/>
                <p:nvPr/>
              </p:nvGrpSpPr>
              <p:grpSpPr>
                <a:xfrm rot="297895">
                  <a:off x="2852056" y="4207157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580" name="Arc 579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581" name="Arc 580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577" name="Group 576"/>
                <p:cNvGrpSpPr/>
                <p:nvPr/>
              </p:nvGrpSpPr>
              <p:grpSpPr>
                <a:xfrm rot="297895">
                  <a:off x="2845759" y="4784872"/>
                  <a:ext cx="598863" cy="598863"/>
                  <a:chOff x="2852057" y="3641196"/>
                  <a:chExt cx="598863" cy="598863"/>
                </a:xfrm>
              </p:grpSpPr>
              <p:sp>
                <p:nvSpPr>
                  <p:cNvPr id="578" name="Arc 577"/>
                  <p:cNvSpPr/>
                  <p:nvPr/>
                </p:nvSpPr>
                <p:spPr>
                  <a:xfrm>
                    <a:off x="2852057" y="3668486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579" name="Arc 578"/>
                  <p:cNvSpPr/>
                  <p:nvPr/>
                </p:nvSpPr>
                <p:spPr>
                  <a:xfrm rot="5143251">
                    <a:off x="2878085" y="3668485"/>
                    <a:ext cx="598863" cy="54428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569" name="Group 568"/>
              <p:cNvGrpSpPr/>
              <p:nvPr/>
            </p:nvGrpSpPr>
            <p:grpSpPr>
              <a:xfrm>
                <a:off x="7876739" y="5218535"/>
                <a:ext cx="345704" cy="94220"/>
                <a:chOff x="3450920" y="3429000"/>
                <a:chExt cx="533251" cy="185056"/>
              </a:xfrm>
            </p:grpSpPr>
            <p:cxnSp>
              <p:nvCxnSpPr>
                <p:cNvPr id="573" name="Straight Connector 572"/>
                <p:cNvCxnSpPr/>
                <p:nvPr/>
              </p:nvCxnSpPr>
              <p:spPr>
                <a:xfrm>
                  <a:off x="3450920" y="3429000"/>
                  <a:ext cx="533251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/>
                <p:cNvCxnSpPr/>
                <p:nvPr/>
              </p:nvCxnSpPr>
              <p:spPr>
                <a:xfrm>
                  <a:off x="3450920" y="3614056"/>
                  <a:ext cx="533251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0" name="Straight Connector 569"/>
              <p:cNvCxnSpPr/>
              <p:nvPr/>
            </p:nvCxnSpPr>
            <p:spPr>
              <a:xfrm flipV="1">
                <a:off x="8055334" y="5006922"/>
                <a:ext cx="0" cy="2189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 flipV="1">
                <a:off x="8048612" y="5299271"/>
                <a:ext cx="0" cy="34955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2" name="Isosceles Triangle 571"/>
              <p:cNvSpPr/>
              <p:nvPr/>
            </p:nvSpPr>
            <p:spPr>
              <a:xfrm flipV="1">
                <a:off x="8887801" y="5813181"/>
                <a:ext cx="135420" cy="152471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9" name="TextBox 558"/>
              <p:cNvSpPr txBox="1"/>
              <p:nvPr/>
            </p:nvSpPr>
            <p:spPr>
              <a:xfrm>
                <a:off x="1607740" y="5110772"/>
                <a:ext cx="705642" cy="458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DC-link</a:t>
                </a:r>
              </a:p>
              <a:p>
                <a:r>
                  <a:rPr lang="en-US" sz="1400" dirty="0" smtClean="0"/>
                  <a:t>1.1 kV</a:t>
                </a:r>
                <a:endParaRPr lang="sv-SE" sz="1400" dirty="0"/>
              </a:p>
            </p:txBody>
          </p:sp>
          <p:sp>
            <p:nvSpPr>
              <p:cNvPr id="560" name="TextBox 559"/>
              <p:cNvSpPr txBox="1"/>
              <p:nvPr/>
            </p:nvSpPr>
            <p:spPr>
              <a:xfrm>
                <a:off x="2421120" y="4726751"/>
                <a:ext cx="593432" cy="565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sp>
            <p:nvSpPr>
              <p:cNvPr id="561" name="TextBox 560"/>
              <p:cNvSpPr txBox="1"/>
              <p:nvPr/>
            </p:nvSpPr>
            <p:spPr>
              <a:xfrm>
                <a:off x="2843906" y="5652819"/>
                <a:ext cx="1646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Capacitor bank 1 kV</a:t>
                </a:r>
                <a:endParaRPr lang="sv-SE" sz="1400" dirty="0"/>
              </a:p>
            </p:txBody>
          </p:sp>
          <p:sp>
            <p:nvSpPr>
              <p:cNvPr id="562" name="TextBox 561"/>
              <p:cNvSpPr txBox="1"/>
              <p:nvPr/>
            </p:nvSpPr>
            <p:spPr>
              <a:xfrm>
                <a:off x="4042225" y="4724308"/>
                <a:ext cx="593432" cy="565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C /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C</a:t>
                </a:r>
                <a:endParaRPr lang="sv-SE" dirty="0"/>
              </a:p>
            </p:txBody>
          </p:sp>
          <p:sp>
            <p:nvSpPr>
              <p:cNvPr id="563" name="TextBox 562"/>
              <p:cNvSpPr txBox="1"/>
              <p:nvPr/>
            </p:nvSpPr>
            <p:spPr>
              <a:xfrm>
                <a:off x="4563125" y="5068322"/>
                <a:ext cx="671979" cy="646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1 kV</a:t>
                </a:r>
                <a:endParaRPr lang="sv-SE" sz="1400" dirty="0"/>
              </a:p>
            </p:txBody>
          </p:sp>
          <p:sp>
            <p:nvSpPr>
              <p:cNvPr id="564" name="TextBox 563"/>
              <p:cNvSpPr txBox="1"/>
              <p:nvPr/>
            </p:nvSpPr>
            <p:spPr>
              <a:xfrm>
                <a:off x="5083325" y="4212092"/>
                <a:ext cx="790986" cy="565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HF</a:t>
                </a:r>
              </a:p>
              <a:p>
                <a:pPr algn="ctr"/>
                <a:r>
                  <a:rPr lang="en-US" dirty="0" smtClean="0"/>
                  <a:t>Transf.</a:t>
                </a:r>
                <a:endParaRPr lang="sv-SE" dirty="0"/>
              </a:p>
            </p:txBody>
          </p:sp>
          <p:sp>
            <p:nvSpPr>
              <p:cNvPr id="565" name="TextBox 564"/>
              <p:cNvSpPr txBox="1"/>
              <p:nvPr/>
            </p:nvSpPr>
            <p:spPr>
              <a:xfrm>
                <a:off x="5711225" y="5082542"/>
                <a:ext cx="671979" cy="646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25 kV</a:t>
                </a:r>
                <a:endParaRPr lang="sv-SE" sz="1400" dirty="0"/>
              </a:p>
            </p:txBody>
          </p:sp>
          <p:sp>
            <p:nvSpPr>
              <p:cNvPr id="566" name="TextBox 565"/>
              <p:cNvSpPr txBox="1"/>
              <p:nvPr/>
            </p:nvSpPr>
            <p:spPr>
              <a:xfrm>
                <a:off x="6412278" y="4721861"/>
                <a:ext cx="582147" cy="565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 /</a:t>
                </a:r>
              </a:p>
              <a:p>
                <a:r>
                  <a:rPr lang="en-US" dirty="0" smtClean="0"/>
                  <a:t>DC</a:t>
                </a:r>
                <a:endParaRPr lang="sv-SE" dirty="0"/>
              </a:p>
            </p:txBody>
          </p:sp>
          <p:sp>
            <p:nvSpPr>
              <p:cNvPr id="567" name="TextBox 566"/>
              <p:cNvSpPr txBox="1"/>
              <p:nvPr/>
            </p:nvSpPr>
            <p:spPr>
              <a:xfrm>
                <a:off x="6908445" y="5066220"/>
                <a:ext cx="760401" cy="646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 + DC</a:t>
                </a:r>
              </a:p>
              <a:p>
                <a:r>
                  <a:rPr lang="en-US" sz="1400" dirty="0" smtClean="0"/>
                  <a:t>15 kHz</a:t>
                </a:r>
              </a:p>
              <a:p>
                <a:r>
                  <a:rPr lang="en-US" sz="1400" dirty="0" smtClean="0"/>
                  <a:t>25 kV</a:t>
                </a:r>
                <a:endParaRPr lang="sv-SE" sz="1400" dirty="0"/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7442714" y="4528581"/>
                <a:ext cx="666273" cy="323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Filter</a:t>
                </a:r>
                <a:endParaRPr lang="sv-SE" dirty="0"/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887216" y="3931210"/>
                <a:ext cx="7382526" cy="20296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2" name="TextBox 641"/>
              <p:cNvSpPr txBox="1"/>
              <p:nvPr/>
            </p:nvSpPr>
            <p:spPr>
              <a:xfrm>
                <a:off x="923500" y="3954924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Module #N</a:t>
                </a:r>
                <a:endParaRPr lang="sv-SE" b="1" u="sng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43" name="Straight Connector 642"/>
              <p:cNvCxnSpPr/>
              <p:nvPr/>
            </p:nvCxnSpPr>
            <p:spPr>
              <a:xfrm flipH="1">
                <a:off x="7615832" y="5652819"/>
                <a:ext cx="13396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8955511" y="5648827"/>
                <a:ext cx="0" cy="1643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8637985" y="4387703"/>
                <a:ext cx="0" cy="6130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V="1">
                <a:off x="552344" y="4065043"/>
                <a:ext cx="0" cy="9554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2" name="TextBox 651"/>
          <p:cNvSpPr txBox="1"/>
          <p:nvPr/>
        </p:nvSpPr>
        <p:spPr>
          <a:xfrm>
            <a:off x="8252538" y="1913048"/>
            <a:ext cx="891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DC</a:t>
            </a:r>
          </a:p>
          <a:p>
            <a:r>
              <a:rPr lang="en-US" sz="1400" dirty="0" smtClean="0"/>
              <a:t>(115 kV,</a:t>
            </a:r>
          </a:p>
          <a:p>
            <a:r>
              <a:rPr lang="en-US" sz="1400" dirty="0" smtClean="0"/>
              <a:t>klystrons)</a:t>
            </a:r>
          </a:p>
          <a:p>
            <a:r>
              <a:rPr lang="en-US" sz="1400" dirty="0" smtClean="0"/>
              <a:t>(50 kV,</a:t>
            </a:r>
          </a:p>
          <a:p>
            <a:r>
              <a:rPr lang="en-US" sz="1400" dirty="0" smtClean="0"/>
              <a:t>IOT’s</a:t>
            </a:r>
            <a:endParaRPr lang="sv-SE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382931" y="1473142"/>
            <a:ext cx="802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Complete system. Multiple stacked modules connected:</a:t>
            </a:r>
          </a:p>
          <a:p>
            <a:pPr marL="285750" indent="-285750" algn="ctr"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In parallel at the input (grid) side;          -     In series at the output (HV) side;</a:t>
            </a:r>
            <a:endParaRPr lang="sv-S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1449" y="279087"/>
            <a:ext cx="7045780" cy="75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The Stacked Multi-Level (SML) topology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pSp>
        <p:nvGrpSpPr>
          <p:cNvPr id="3" name="Group 2"/>
          <p:cNvGrpSpPr/>
          <p:nvPr/>
        </p:nvGrpSpPr>
        <p:grpSpPr>
          <a:xfrm>
            <a:off x="57150" y="1706360"/>
            <a:ext cx="8981782" cy="3412263"/>
            <a:chOff x="81109" y="756345"/>
            <a:chExt cx="8981782" cy="34122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9" y="756345"/>
              <a:ext cx="8981782" cy="341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" name="TextBox 1024"/>
            <p:cNvSpPr txBox="1"/>
            <p:nvPr/>
          </p:nvSpPr>
          <p:spPr>
            <a:xfrm>
              <a:off x="81109" y="1012430"/>
              <a:ext cx="8534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400V,</a:t>
              </a:r>
            </a:p>
            <a:p>
              <a:r>
                <a:rPr lang="en-US" sz="1400" dirty="0" smtClean="0"/>
                <a:t>3-phase, 50Hz</a:t>
              </a:r>
              <a:endParaRPr lang="sv-SE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41124" y="1561741"/>
              <a:ext cx="589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~1 kV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0921" y="2462476"/>
              <a:ext cx="589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~1 kV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4667" y="3657145"/>
              <a:ext cx="589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~1 kV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1945" y="4708875"/>
            <a:ext cx="8079104" cy="1991863"/>
            <a:chOff x="321945" y="3783565"/>
            <a:chExt cx="8079104" cy="19918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724025" y="3820349"/>
              <a:ext cx="514350" cy="523051"/>
            </a:xfrm>
            <a:prstGeom prst="straightConnector1">
              <a:avLst/>
            </a:prstGeom>
            <a:ln>
              <a:solidFill>
                <a:srgbClr val="612A8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1945" y="4241256"/>
              <a:ext cx="20593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Sinusoidal current absorption;</a:t>
              </a:r>
            </a:p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Power factor correction;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5255" y="4243569"/>
              <a:ext cx="22653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Precise capacitor charging;</a:t>
              </a:r>
            </a:p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Regulation of charging power (flicker free);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057525" y="3825294"/>
              <a:ext cx="247650" cy="415962"/>
            </a:xfrm>
            <a:prstGeom prst="straightConnector1">
              <a:avLst/>
            </a:prstGeom>
            <a:ln>
              <a:solidFill>
                <a:srgbClr val="612A8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548041" y="4241256"/>
              <a:ext cx="18622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Pulse forming;</a:t>
              </a:r>
            </a:p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Droop compensation;</a:t>
              </a:r>
            </a:p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Arc protection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4772025" y="3958850"/>
              <a:ext cx="247650" cy="284719"/>
            </a:xfrm>
            <a:prstGeom prst="straightConnector1">
              <a:avLst/>
            </a:prstGeom>
            <a:ln>
              <a:solidFill>
                <a:srgbClr val="612A8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410324" y="4212363"/>
              <a:ext cx="1990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Galvanic isolation;</a:t>
              </a:r>
            </a:p>
            <a:p>
              <a:pPr marL="104775" indent="-104775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612A8A"/>
                  </a:solidFill>
                </a:rPr>
                <a:t>Voltage amplification;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038850" y="3783565"/>
              <a:ext cx="904875" cy="428798"/>
            </a:xfrm>
            <a:prstGeom prst="straightConnector1">
              <a:avLst/>
            </a:prstGeom>
            <a:ln>
              <a:solidFill>
                <a:srgbClr val="612A8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/>
            <p:cNvSpPr/>
            <p:nvPr/>
          </p:nvSpPr>
          <p:spPr>
            <a:xfrm rot="16200000">
              <a:off x="4120992" y="1240335"/>
              <a:ext cx="423863" cy="7907658"/>
            </a:xfrm>
            <a:prstGeom prst="leftBrace">
              <a:avLst/>
            </a:prstGeom>
            <a:ln>
              <a:solidFill>
                <a:srgbClr val="612A8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52407" y="5406096"/>
              <a:ext cx="401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612A8A"/>
                  </a:solidFill>
                </a:rPr>
                <a:t>Modulator main functions by sub-system</a:t>
              </a:r>
              <a:endParaRPr lang="sv-SE" dirty="0">
                <a:solidFill>
                  <a:srgbClr val="612A8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4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81109" y="4337641"/>
            <a:ext cx="90628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Key points</a:t>
            </a:r>
            <a:r>
              <a:rPr lang="en-US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Modular concept, allowing increasing the power by adapting the number of modules, keeping their size and weight under control;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Compatible </a:t>
            </a:r>
            <a:r>
              <a:rPr lang="en-US" sz="1400" dirty="0"/>
              <a:t>both with PULSED and CW operations and with different types of RF amplifiers (Klystrons, IOT’s, </a:t>
            </a:r>
            <a:r>
              <a:rPr lang="en-US" sz="1400" dirty="0" err="1"/>
              <a:t>tetrodes</a:t>
            </a:r>
            <a:r>
              <a:rPr lang="en-US" sz="1400" dirty="0"/>
              <a:t>, etc.);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Up to 660 kVA average power possible, allowing the supply of 4 x 1.2MW klystrons / IOT’s in parallel;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Lower cost due to usage of standard LV components into a great extent (price target: ~500 €/</a:t>
            </a:r>
            <a:r>
              <a:rPr lang="en-US" sz="1400" dirty="0" err="1" smtClean="0"/>
              <a:t>kWav</a:t>
            </a:r>
            <a:r>
              <a:rPr lang="en-US" sz="14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No active power electronic devices placed inside oil tanks (facilitates maintenance);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Reduced footprint/volume due to minimal sub-systems count (sub-systems integrate multiple functions);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Improved efficiency (~94%), due to minimal number of </a:t>
            </a:r>
            <a:r>
              <a:rPr lang="en-US" sz="1400" dirty="0"/>
              <a:t>conversion </a:t>
            </a:r>
            <a:r>
              <a:rPr lang="en-US" sz="1400" dirty="0" smtClean="0"/>
              <a:t>stages;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Excellent AC grid power quality (flicker-free, sinusoidal current absorption, unitary power factor);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7978" y="1485971"/>
            <a:ext cx="7397785" cy="3181878"/>
            <a:chOff x="-87359" y="756345"/>
            <a:chExt cx="9150250" cy="4341242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9" y="756345"/>
              <a:ext cx="8981782" cy="341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87359" y="846244"/>
              <a:ext cx="1126778" cy="100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400V,</a:t>
              </a:r>
            </a:p>
            <a:p>
              <a:r>
                <a:rPr lang="en-US" sz="1400" dirty="0" smtClean="0"/>
                <a:t>3-phase, 50Hz</a:t>
              </a:r>
              <a:endParaRPr lang="sv-SE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29422" y="4358130"/>
              <a:ext cx="3738412" cy="41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Standard 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“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of-the-shelf” LV components</a:t>
              </a:r>
              <a:endParaRPr lang="sv-SE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508069" y="3795645"/>
              <a:ext cx="182880" cy="562485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690949" y="3795645"/>
              <a:ext cx="400594" cy="562485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690949" y="3630183"/>
              <a:ext cx="2176886" cy="727948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087039" y="3795645"/>
              <a:ext cx="290887" cy="372963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61879" y="4089780"/>
              <a:ext cx="3580937" cy="100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Special HV components &amp; assembly: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n an oil tank: klystrons;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n a dry HV deck: IOT’s</a:t>
              </a:r>
              <a:endParaRPr lang="sv-SE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41122" y="1561740"/>
              <a:ext cx="737049" cy="35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~1 kV</a:t>
              </a:r>
              <a:endParaRPr lang="sv-S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0922" y="2462476"/>
              <a:ext cx="747250" cy="35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~1 kV</a:t>
              </a:r>
              <a:endParaRPr lang="sv-S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4667" y="3630183"/>
              <a:ext cx="693505" cy="35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~1 kV</a:t>
              </a:r>
              <a:endParaRPr lang="sv-SE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690949" y="3630183"/>
              <a:ext cx="1227908" cy="727947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171449" y="279087"/>
            <a:ext cx="7045780" cy="75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The Stacked Multi-Level (SML) topology</a:t>
            </a:r>
          </a:p>
        </p:txBody>
      </p:sp>
    </p:spTree>
    <p:extLst>
      <p:ext uri="{BB962C8B-B14F-4D97-AF65-F5344CB8AC3E}">
        <p14:creationId xmlns:p14="http://schemas.microsoft.com/office/powerpoint/2010/main" val="16782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63969"/>
            <a:ext cx="7053943" cy="43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Other important advantages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43" name="TextBox 1042"/>
          <p:cNvSpPr txBox="1"/>
          <p:nvPr/>
        </p:nvSpPr>
        <p:spPr>
          <a:xfrm>
            <a:off x="243840" y="1711508"/>
            <a:ext cx="890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u="sng" dirty="0" smtClean="0"/>
              <a:t>ESS will be able to specify an open topology and assure full technical competence on the topology:</a:t>
            </a:r>
          </a:p>
          <a:p>
            <a:pPr marL="198438" indent="-198438">
              <a:buFontTx/>
              <a:buChar char="-"/>
            </a:pPr>
            <a:r>
              <a:rPr lang="en-US" sz="1400" dirty="0" smtClean="0"/>
              <a:t>facilitates maintenance;</a:t>
            </a:r>
          </a:p>
          <a:p>
            <a:pPr marL="198438" indent="-198438">
              <a:buFontTx/>
              <a:buChar char="-"/>
            </a:pPr>
            <a:r>
              <a:rPr lang="en-US" sz="1400" dirty="0" smtClean="0"/>
              <a:t>construction of the full scale prototype and series production could be undertaken by a much broader number of companies (even with limited past experience in designing of modulators);</a:t>
            </a:r>
          </a:p>
        </p:txBody>
      </p:sp>
    </p:spTree>
    <p:extLst>
      <p:ext uri="{BB962C8B-B14F-4D97-AF65-F5344CB8AC3E}">
        <p14:creationId xmlns:p14="http://schemas.microsoft.com/office/powerpoint/2010/main" val="23114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920" y="370942"/>
            <a:ext cx="7127966" cy="71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Development of a reduced </a:t>
            </a:r>
            <a:r>
              <a:rPr lang="en-US" sz="2500" dirty="0">
                <a:solidFill>
                  <a:schemeClr val="bg1"/>
                </a:solidFill>
              </a:rPr>
              <a:t>s</a:t>
            </a:r>
            <a:r>
              <a:rPr lang="en-US" sz="2500" dirty="0" smtClean="0">
                <a:solidFill>
                  <a:schemeClr val="bg1"/>
                </a:solidFill>
              </a:rPr>
              <a:t>cale prototype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i</a:t>
            </a:r>
            <a:r>
              <a:rPr lang="en-US" sz="1800" i="1" dirty="0" smtClean="0">
                <a:solidFill>
                  <a:schemeClr val="bg1"/>
                </a:solidFill>
              </a:rPr>
              <a:t>n collaboration with Lund Technical University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43" name="TextBox 1042"/>
          <p:cNvSpPr txBox="1"/>
          <p:nvPr/>
        </p:nvSpPr>
        <p:spPr>
          <a:xfrm>
            <a:off x="324526" y="2254425"/>
            <a:ext cx="32285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Pulse voltage:			115 kV;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current:			20 A;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power (elect):		2.3 MW;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width:			3.5 </a:t>
            </a:r>
            <a:r>
              <a:rPr lang="en-US" sz="1400" dirty="0" err="1" smtClean="0"/>
              <a:t>ms</a:t>
            </a:r>
            <a:r>
              <a:rPr lang="en-US" sz="1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repetition rate:		14 Hz;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Average power output:	115 kW;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Average power grid:		126 kVA;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813" y="2259266"/>
            <a:ext cx="3711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DC (or slow pulsed) voltage:</a:t>
            </a:r>
            <a:r>
              <a:rPr lang="en-US" sz="1400" dirty="0"/>
              <a:t>	</a:t>
            </a:r>
            <a:r>
              <a:rPr lang="en-US" sz="1400" dirty="0" smtClean="0"/>
              <a:t>50 kV;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current:				34 A;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Pulse power (elect):		</a:t>
            </a:r>
            <a:r>
              <a:rPr lang="en-US" sz="1400" dirty="0" smtClean="0"/>
              <a:t>	1.95 </a:t>
            </a:r>
            <a:r>
              <a:rPr lang="en-US" sz="1400" dirty="0"/>
              <a:t>MW;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width:				3.5 </a:t>
            </a:r>
            <a:r>
              <a:rPr lang="en-US" sz="1400" dirty="0" err="1" smtClean="0"/>
              <a:t>ms</a:t>
            </a:r>
            <a:r>
              <a:rPr lang="en-US" sz="1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Pulse repetition rate:			14 Hz;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Average power output:		98 kW;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Average power grid:			104 kVA;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473" y="1552918"/>
            <a:ext cx="87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Developed to serve both as a klystron modulator and as an IOT HV Pulsed power supply(*)</a:t>
            </a:r>
            <a:endParaRPr lang="sv-SE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36320" y="19388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Klystron modulator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915295"/>
            <a:ext cx="290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IOT HV pulsed power supply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40" y="4219197"/>
            <a:ext cx="249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</a:t>
            </a:r>
          </a:p>
          <a:p>
            <a:r>
              <a:rPr lang="en-US" dirty="0"/>
              <a:t>-</a:t>
            </a:r>
            <a:r>
              <a:rPr lang="en-US" dirty="0" smtClean="0"/>
              <a:t> Same LV power electronics in air insulated cabinets;</a:t>
            </a:r>
          </a:p>
          <a:p>
            <a:r>
              <a:rPr lang="en-US" dirty="0" smtClean="0"/>
              <a:t>- Different HV tank assembly;</a:t>
            </a:r>
            <a:endParaRPr lang="sv-SE" dirty="0"/>
          </a:p>
        </p:txBody>
      </p:sp>
      <p:grpSp>
        <p:nvGrpSpPr>
          <p:cNvPr id="10" name="Group 9"/>
          <p:cNvGrpSpPr/>
          <p:nvPr/>
        </p:nvGrpSpPr>
        <p:grpSpPr>
          <a:xfrm>
            <a:off x="2539914" y="4080698"/>
            <a:ext cx="6101977" cy="2687530"/>
            <a:chOff x="1521011" y="3483428"/>
            <a:chExt cx="6101977" cy="268753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11" y="3483428"/>
              <a:ext cx="6101977" cy="23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521011" y="3580655"/>
              <a:ext cx="60388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400V,</a:t>
              </a:r>
            </a:p>
            <a:p>
              <a:r>
                <a:rPr lang="en-US" sz="900" b="1" dirty="0" smtClean="0"/>
                <a:t>3-phase, 50Hz</a:t>
              </a:r>
              <a:endParaRPr lang="sv-SE" sz="9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6223" y="5801626"/>
              <a:ext cx="21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LV power electronics</a:t>
              </a:r>
              <a:endParaRPr lang="sv-S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5801626"/>
              <a:ext cx="1846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HV tank assembly</a:t>
              </a:r>
              <a:endParaRPr lang="sv-S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3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219075" y="1724054"/>
            <a:ext cx="88030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 smtClean="0">
                <a:solidFill>
                  <a:srgbClr val="FF0000"/>
                </a:solidFill>
              </a:rPr>
              <a:t>Done (by Dec. 9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b="1" u="sng" dirty="0" smtClean="0">
                <a:solidFill>
                  <a:srgbClr val="FF0000"/>
                </a:solidFill>
              </a:rPr>
              <a:t> 2013):</a:t>
            </a:r>
          </a:p>
          <a:p>
            <a:pPr>
              <a:spcAft>
                <a:spcPts val="300"/>
              </a:spcAft>
            </a:pPr>
            <a:r>
              <a:rPr lang="en-US" sz="1500" dirty="0" smtClean="0"/>
              <a:t>-     Detailed thermal calculations and selection of main components;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Power circuit schematics;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Preliminary mechanical layout;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Control </a:t>
            </a:r>
            <a:r>
              <a:rPr lang="en-US" sz="1500" dirty="0"/>
              <a:t>loop studies and </a:t>
            </a:r>
            <a:r>
              <a:rPr lang="en-US" sz="1500" dirty="0" smtClean="0"/>
              <a:t>simulation for the LV stage (AC grid side + cap. charger);</a:t>
            </a:r>
            <a:endParaRPr lang="en-US" sz="1500" dirty="0"/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Selection and purchase of digital controller;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Purchase of power converter stacks; Contact of a local assembly company 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First meeting with Stangenes held on Sept. 10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for discussions on </a:t>
            </a:r>
            <a:r>
              <a:rPr lang="en-US" sz="1500" b="1" dirty="0" smtClean="0"/>
              <a:t>HV oil tank assembly</a:t>
            </a:r>
            <a:r>
              <a:rPr lang="en-US" sz="1500" dirty="0" smtClean="0"/>
              <a:t>;</a:t>
            </a:r>
          </a:p>
          <a:p>
            <a:pPr>
              <a:spcAft>
                <a:spcPts val="300"/>
              </a:spcAft>
            </a:pPr>
            <a:r>
              <a:rPr lang="en-US" b="1" u="sng" dirty="0" smtClean="0">
                <a:solidFill>
                  <a:srgbClr val="FF0000"/>
                </a:solidFill>
              </a:rPr>
              <a:t>To be done (from Jan. 2014 to end 2014):</a:t>
            </a:r>
            <a:endParaRPr lang="en-US" b="1" u="sng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/>
              <a:t>Launch call for tenders for: </a:t>
            </a:r>
            <a:r>
              <a:rPr lang="en-US" sz="1500" dirty="0" smtClean="0"/>
              <a:t> 1)- </a:t>
            </a:r>
            <a:r>
              <a:rPr lang="en-US" sz="1500" dirty="0"/>
              <a:t>HV tank assembly; </a:t>
            </a:r>
            <a:r>
              <a:rPr lang="en-US" sz="1500" dirty="0" smtClean="0"/>
              <a:t>2)- </a:t>
            </a:r>
            <a:r>
              <a:rPr lang="en-US" sz="1500" dirty="0"/>
              <a:t>HV dummy </a:t>
            </a:r>
            <a:r>
              <a:rPr lang="en-US" sz="1500" dirty="0" smtClean="0"/>
              <a:t>load;</a:t>
            </a:r>
            <a:endParaRPr lang="en-US" sz="1500" dirty="0"/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Detailed mechanical layout and cabling;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dirty="0" smtClean="0"/>
              <a:t>Control loop studies and simulation of the HV stage (Max Collins, consultant);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b="1" dirty="0" smtClean="0"/>
              <a:t>Modeling of parasitic elements in HV tank assembly and mitigation;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b="1" dirty="0" smtClean="0"/>
              <a:t>Simulation of the entire circuit with controls</a:t>
            </a:r>
            <a:r>
              <a:rPr lang="en-US" sz="1500" dirty="0" smtClean="0"/>
              <a:t>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b="1" dirty="0" smtClean="0"/>
              <a:t>Programming of the controller;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b="1" dirty="0" smtClean="0"/>
              <a:t>Testing and validation;</a:t>
            </a:r>
            <a:endParaRPr lang="en-US" sz="1500" dirty="0"/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sz="1500" b="1" dirty="0" smtClean="0"/>
              <a:t>Construction </a:t>
            </a:r>
            <a:r>
              <a:rPr lang="en-US" sz="1500" b="1" dirty="0"/>
              <a:t>and equipment of a HV power electronics lab at LTH</a:t>
            </a:r>
            <a:r>
              <a:rPr lang="en-US" sz="1500" dirty="0"/>
              <a:t>;</a:t>
            </a:r>
            <a:endParaRPr lang="en-US" sz="15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283029"/>
            <a:ext cx="7326086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Status of the reduced </a:t>
            </a:r>
            <a:r>
              <a:rPr lang="en-US" sz="2500" dirty="0">
                <a:solidFill>
                  <a:schemeClr val="bg1"/>
                </a:solidFill>
              </a:rPr>
              <a:t>s</a:t>
            </a:r>
            <a:r>
              <a:rPr lang="en-US" sz="2500" dirty="0" smtClean="0">
                <a:solidFill>
                  <a:schemeClr val="bg1"/>
                </a:solidFill>
              </a:rPr>
              <a:t>cale prototype development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32479</TotalTime>
  <Words>1033</Words>
  <Application>Microsoft Office PowerPoint</Application>
  <PresentationFormat>On-screen Show (4:3)</PresentationFormat>
  <Paragraphs>237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Anpassad formgivning</vt:lpstr>
      <vt:lpstr>1_Office-tema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Carlos Martins</cp:lastModifiedBy>
  <cp:revision>379</cp:revision>
  <cp:lastPrinted>2013-11-06T14:19:55Z</cp:lastPrinted>
  <dcterms:created xsi:type="dcterms:W3CDTF">2013-09-21T18:00:17Z</dcterms:created>
  <dcterms:modified xsi:type="dcterms:W3CDTF">2013-12-10T23:07:33Z</dcterms:modified>
</cp:coreProperties>
</file>