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759" r:id="rId3"/>
    <p:sldMasterId id="2147483775" r:id="rId4"/>
  </p:sldMasterIdLst>
  <p:notesMasterIdLst>
    <p:notesMasterId r:id="rId30"/>
  </p:notesMasterIdLst>
  <p:sldIdLst>
    <p:sldId id="256" r:id="rId5"/>
    <p:sldId id="370" r:id="rId6"/>
    <p:sldId id="388" r:id="rId7"/>
    <p:sldId id="373" r:id="rId8"/>
    <p:sldId id="340" r:id="rId9"/>
    <p:sldId id="372" r:id="rId10"/>
    <p:sldId id="390" r:id="rId11"/>
    <p:sldId id="396" r:id="rId12"/>
    <p:sldId id="413" r:id="rId13"/>
    <p:sldId id="399" r:id="rId14"/>
    <p:sldId id="401" r:id="rId15"/>
    <p:sldId id="402" r:id="rId16"/>
    <p:sldId id="415" r:id="rId17"/>
    <p:sldId id="403" r:id="rId18"/>
    <p:sldId id="404" r:id="rId19"/>
    <p:sldId id="405" r:id="rId20"/>
    <p:sldId id="407" r:id="rId21"/>
    <p:sldId id="408" r:id="rId22"/>
    <p:sldId id="409" r:id="rId23"/>
    <p:sldId id="410" r:id="rId24"/>
    <p:sldId id="411" r:id="rId25"/>
    <p:sldId id="414" r:id="rId26"/>
    <p:sldId id="309" r:id="rId27"/>
    <p:sldId id="416" r:id="rId28"/>
    <p:sldId id="417" r:id="rId29"/>
  </p:sldIdLst>
  <p:sldSz cx="9756775" cy="7315200"/>
  <p:notesSz cx="6858000" cy="9144000"/>
  <p:defaultTextStyle>
    <a:defPPr>
      <a:defRPr lang="en-US"/>
    </a:defPPr>
    <a:lvl1pPr marL="0" algn="l" defTabSz="486281" rtl="0" eaLnBrk="1" latinLnBrk="0" hangingPunct="1">
      <a:defRPr sz="1900" kern="1200">
        <a:solidFill>
          <a:schemeClr val="tx1"/>
        </a:solidFill>
        <a:latin typeface="+mn-lt"/>
        <a:ea typeface="+mn-ea"/>
        <a:cs typeface="+mn-cs"/>
      </a:defRPr>
    </a:lvl1pPr>
    <a:lvl2pPr marL="486281" algn="l" defTabSz="486281" rtl="0" eaLnBrk="1" latinLnBrk="0" hangingPunct="1">
      <a:defRPr sz="1900" kern="1200">
        <a:solidFill>
          <a:schemeClr val="tx1"/>
        </a:solidFill>
        <a:latin typeface="+mn-lt"/>
        <a:ea typeface="+mn-ea"/>
        <a:cs typeface="+mn-cs"/>
      </a:defRPr>
    </a:lvl2pPr>
    <a:lvl3pPr marL="972562" algn="l" defTabSz="486281" rtl="0" eaLnBrk="1" latinLnBrk="0" hangingPunct="1">
      <a:defRPr sz="1900" kern="1200">
        <a:solidFill>
          <a:schemeClr val="tx1"/>
        </a:solidFill>
        <a:latin typeface="+mn-lt"/>
        <a:ea typeface="+mn-ea"/>
        <a:cs typeface="+mn-cs"/>
      </a:defRPr>
    </a:lvl3pPr>
    <a:lvl4pPr marL="1458843" algn="l" defTabSz="486281" rtl="0" eaLnBrk="1" latinLnBrk="0" hangingPunct="1">
      <a:defRPr sz="1900" kern="1200">
        <a:solidFill>
          <a:schemeClr val="tx1"/>
        </a:solidFill>
        <a:latin typeface="+mn-lt"/>
        <a:ea typeface="+mn-ea"/>
        <a:cs typeface="+mn-cs"/>
      </a:defRPr>
    </a:lvl4pPr>
    <a:lvl5pPr marL="1945122" algn="l" defTabSz="486281" rtl="0" eaLnBrk="1" latinLnBrk="0" hangingPunct="1">
      <a:defRPr sz="1900" kern="1200">
        <a:solidFill>
          <a:schemeClr val="tx1"/>
        </a:solidFill>
        <a:latin typeface="+mn-lt"/>
        <a:ea typeface="+mn-ea"/>
        <a:cs typeface="+mn-cs"/>
      </a:defRPr>
    </a:lvl5pPr>
    <a:lvl6pPr marL="2431399" algn="l" defTabSz="486281" rtl="0" eaLnBrk="1" latinLnBrk="0" hangingPunct="1">
      <a:defRPr sz="1900" kern="1200">
        <a:solidFill>
          <a:schemeClr val="tx1"/>
        </a:solidFill>
        <a:latin typeface="+mn-lt"/>
        <a:ea typeface="+mn-ea"/>
        <a:cs typeface="+mn-cs"/>
      </a:defRPr>
    </a:lvl6pPr>
    <a:lvl7pPr marL="2917686" algn="l" defTabSz="486281" rtl="0" eaLnBrk="1" latinLnBrk="0" hangingPunct="1">
      <a:defRPr sz="1900" kern="1200">
        <a:solidFill>
          <a:schemeClr val="tx1"/>
        </a:solidFill>
        <a:latin typeface="+mn-lt"/>
        <a:ea typeface="+mn-ea"/>
        <a:cs typeface="+mn-cs"/>
      </a:defRPr>
    </a:lvl7pPr>
    <a:lvl8pPr marL="3403965" algn="l" defTabSz="486281" rtl="0" eaLnBrk="1" latinLnBrk="0" hangingPunct="1">
      <a:defRPr sz="1900" kern="1200">
        <a:solidFill>
          <a:schemeClr val="tx1"/>
        </a:solidFill>
        <a:latin typeface="+mn-lt"/>
        <a:ea typeface="+mn-ea"/>
        <a:cs typeface="+mn-cs"/>
      </a:defRPr>
    </a:lvl8pPr>
    <a:lvl9pPr marL="3890252" algn="l" defTabSz="486281"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B9DC"/>
    <a:srgbClr val="496DAC"/>
    <a:srgbClr val="0094CA"/>
    <a:srgbClr val="0084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214" autoAdjust="0"/>
  </p:normalViewPr>
  <p:slideViewPr>
    <p:cSldViewPr snapToGrid="0" snapToObjects="1">
      <p:cViewPr>
        <p:scale>
          <a:sx n="76" d="100"/>
          <a:sy n="76" d="100"/>
        </p:scale>
        <p:origin x="-1024" y="-296"/>
      </p:cViewPr>
      <p:guideLst>
        <p:guide orient="horz" pos="2304"/>
        <p:guide pos="307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johanbrisfors:Documents:ESS:Construction%20Phase:Spend%20profile:In-kind%20and%20cash%20per%20project%20and%20year31OCT2013%20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550363959213993"/>
          <c:y val="0.0878432712179958"/>
          <c:w val="0.911999368134539"/>
          <c:h val="0.84989734743027"/>
        </c:manualLayout>
      </c:layout>
      <c:barChart>
        <c:barDir val="col"/>
        <c:grouping val="stacked"/>
        <c:varyColors val="0"/>
        <c:ser>
          <c:idx val="0"/>
          <c:order val="0"/>
          <c:tx>
            <c:v>Cash</c:v>
          </c:tx>
          <c:spPr>
            <a:solidFill>
              <a:schemeClr val="accent3">
                <a:lumMod val="50000"/>
              </a:schemeClr>
            </a:solidFill>
          </c:spPr>
          <c:invertIfNegative val="0"/>
          <c:cat>
            <c:numRef>
              <c:f>Dia!$E$39:$Q$39</c:f>
              <c:numCache>
                <c:formatCode>General</c:formatCode>
                <c:ptCount val="13"/>
                <c:pt idx="0">
                  <c:v>2013.0</c:v>
                </c:pt>
                <c:pt idx="1">
                  <c:v>2014.0</c:v>
                </c:pt>
                <c:pt idx="2">
                  <c:v>2015.0</c:v>
                </c:pt>
                <c:pt idx="3">
                  <c:v>2016.0</c:v>
                </c:pt>
                <c:pt idx="4">
                  <c:v>2017.0</c:v>
                </c:pt>
                <c:pt idx="5">
                  <c:v>2018.0</c:v>
                </c:pt>
                <c:pt idx="6">
                  <c:v>2019.0</c:v>
                </c:pt>
                <c:pt idx="7">
                  <c:v>2020.0</c:v>
                </c:pt>
                <c:pt idx="8">
                  <c:v>2021.0</c:v>
                </c:pt>
                <c:pt idx="9">
                  <c:v>2022.0</c:v>
                </c:pt>
                <c:pt idx="10">
                  <c:v>2023.0</c:v>
                </c:pt>
                <c:pt idx="11">
                  <c:v>2024.0</c:v>
                </c:pt>
                <c:pt idx="12">
                  <c:v>2025.0</c:v>
                </c:pt>
              </c:numCache>
            </c:numRef>
          </c:cat>
          <c:val>
            <c:numRef>
              <c:f>Dia!$E$42:$Q$42</c:f>
              <c:numCache>
                <c:formatCode>#,##0</c:formatCode>
                <c:ptCount val="13"/>
                <c:pt idx="0">
                  <c:v>61.9</c:v>
                </c:pt>
                <c:pt idx="1">
                  <c:v>150.0</c:v>
                </c:pt>
                <c:pt idx="2">
                  <c:v>272.4762114537442</c:v>
                </c:pt>
                <c:pt idx="3">
                  <c:v>266.2784140969163</c:v>
                </c:pt>
                <c:pt idx="4">
                  <c:v>273.366960352423</c:v>
                </c:pt>
                <c:pt idx="5">
                  <c:v>180.1729515418503</c:v>
                </c:pt>
                <c:pt idx="6">
                  <c:v>89.70546255506611</c:v>
                </c:pt>
                <c:pt idx="7">
                  <c:v>17.4</c:v>
                </c:pt>
                <c:pt idx="8">
                  <c:v>14.2</c:v>
                </c:pt>
                <c:pt idx="9">
                  <c:v>11.8</c:v>
                </c:pt>
                <c:pt idx="10">
                  <c:v>3.4</c:v>
                </c:pt>
                <c:pt idx="11">
                  <c:v>1.8</c:v>
                </c:pt>
                <c:pt idx="12">
                  <c:v>0.6</c:v>
                </c:pt>
              </c:numCache>
            </c:numRef>
          </c:val>
        </c:ser>
        <c:ser>
          <c:idx val="1"/>
          <c:order val="1"/>
          <c:tx>
            <c:v>In-kind planned</c:v>
          </c:tx>
          <c:spPr>
            <a:solidFill>
              <a:schemeClr val="accent4">
                <a:lumMod val="60000"/>
                <a:lumOff val="40000"/>
              </a:schemeClr>
            </a:solidFill>
          </c:spPr>
          <c:invertIfNegative val="0"/>
          <c:cat>
            <c:numRef>
              <c:f>Dia!$E$39:$Q$39</c:f>
              <c:numCache>
                <c:formatCode>General</c:formatCode>
                <c:ptCount val="13"/>
                <c:pt idx="0">
                  <c:v>2013.0</c:v>
                </c:pt>
                <c:pt idx="1">
                  <c:v>2014.0</c:v>
                </c:pt>
                <c:pt idx="2">
                  <c:v>2015.0</c:v>
                </c:pt>
                <c:pt idx="3">
                  <c:v>2016.0</c:v>
                </c:pt>
                <c:pt idx="4">
                  <c:v>2017.0</c:v>
                </c:pt>
                <c:pt idx="5">
                  <c:v>2018.0</c:v>
                </c:pt>
                <c:pt idx="6">
                  <c:v>2019.0</c:v>
                </c:pt>
                <c:pt idx="7">
                  <c:v>2020.0</c:v>
                </c:pt>
                <c:pt idx="8">
                  <c:v>2021.0</c:v>
                </c:pt>
                <c:pt idx="9">
                  <c:v>2022.0</c:v>
                </c:pt>
                <c:pt idx="10">
                  <c:v>2023.0</c:v>
                </c:pt>
                <c:pt idx="11">
                  <c:v>2024.0</c:v>
                </c:pt>
                <c:pt idx="12">
                  <c:v>2025.0</c:v>
                </c:pt>
              </c:numCache>
            </c:numRef>
          </c:cat>
          <c:val>
            <c:numRef>
              <c:f>Dia!$E$40:$Q$40</c:f>
              <c:numCache>
                <c:formatCode>#,##0</c:formatCode>
                <c:ptCount val="13"/>
                <c:pt idx="0">
                  <c:v>0.0</c:v>
                </c:pt>
                <c:pt idx="1">
                  <c:v>3.600000000000001</c:v>
                </c:pt>
                <c:pt idx="2">
                  <c:v>0.0</c:v>
                </c:pt>
                <c:pt idx="3">
                  <c:v>0.0</c:v>
                </c:pt>
                <c:pt idx="4">
                  <c:v>0.0</c:v>
                </c:pt>
                <c:pt idx="5">
                  <c:v>0.0</c:v>
                </c:pt>
                <c:pt idx="6">
                  <c:v>0.0</c:v>
                </c:pt>
                <c:pt idx="7">
                  <c:v>0.0</c:v>
                </c:pt>
                <c:pt idx="8">
                  <c:v>0.0</c:v>
                </c:pt>
                <c:pt idx="9">
                  <c:v>0.0</c:v>
                </c:pt>
                <c:pt idx="10">
                  <c:v>0.0</c:v>
                </c:pt>
                <c:pt idx="11">
                  <c:v>0.0</c:v>
                </c:pt>
                <c:pt idx="12">
                  <c:v>0.0</c:v>
                </c:pt>
              </c:numCache>
            </c:numRef>
          </c:val>
        </c:ser>
        <c:ser>
          <c:idx val="2"/>
          <c:order val="2"/>
          <c:tx>
            <c:v>In-kind potential</c:v>
          </c:tx>
          <c:spPr>
            <a:pattFill prst="ltDnDiag">
              <a:fgClr>
                <a:schemeClr val="bg1"/>
              </a:fgClr>
              <a:bgClr>
                <a:schemeClr val="accent4">
                  <a:lumMod val="40000"/>
                  <a:lumOff val="60000"/>
                </a:schemeClr>
              </a:bgClr>
            </a:pattFill>
          </c:spPr>
          <c:invertIfNegative val="0"/>
          <c:cat>
            <c:numRef>
              <c:f>Dia!$E$39:$Q$39</c:f>
              <c:numCache>
                <c:formatCode>General</c:formatCode>
                <c:ptCount val="13"/>
                <c:pt idx="0">
                  <c:v>2013.0</c:v>
                </c:pt>
                <c:pt idx="1">
                  <c:v>2014.0</c:v>
                </c:pt>
                <c:pt idx="2">
                  <c:v>2015.0</c:v>
                </c:pt>
                <c:pt idx="3">
                  <c:v>2016.0</c:v>
                </c:pt>
                <c:pt idx="4">
                  <c:v>2017.0</c:v>
                </c:pt>
                <c:pt idx="5">
                  <c:v>2018.0</c:v>
                </c:pt>
                <c:pt idx="6">
                  <c:v>2019.0</c:v>
                </c:pt>
                <c:pt idx="7">
                  <c:v>2020.0</c:v>
                </c:pt>
                <c:pt idx="8">
                  <c:v>2021.0</c:v>
                </c:pt>
                <c:pt idx="9">
                  <c:v>2022.0</c:v>
                </c:pt>
                <c:pt idx="10">
                  <c:v>2023.0</c:v>
                </c:pt>
                <c:pt idx="11">
                  <c:v>2024.0</c:v>
                </c:pt>
                <c:pt idx="12">
                  <c:v>2025.0</c:v>
                </c:pt>
              </c:numCache>
            </c:numRef>
          </c:cat>
          <c:val>
            <c:numRef>
              <c:f>Dia!$E$41:$Q$41</c:f>
              <c:numCache>
                <c:formatCode>#,##0</c:formatCode>
                <c:ptCount val="13"/>
                <c:pt idx="1">
                  <c:v>11.0</c:v>
                </c:pt>
                <c:pt idx="2">
                  <c:v>57.1</c:v>
                </c:pt>
                <c:pt idx="3">
                  <c:v>130.9</c:v>
                </c:pt>
                <c:pt idx="4">
                  <c:v>149.7</c:v>
                </c:pt>
                <c:pt idx="5">
                  <c:v>114.7</c:v>
                </c:pt>
                <c:pt idx="6">
                  <c:v>52.8</c:v>
                </c:pt>
                <c:pt idx="7">
                  <c:v>28.2</c:v>
                </c:pt>
                <c:pt idx="8">
                  <c:v>20.9</c:v>
                </c:pt>
                <c:pt idx="9">
                  <c:v>13.9</c:v>
                </c:pt>
                <c:pt idx="10">
                  <c:v>6.4</c:v>
                </c:pt>
                <c:pt idx="11">
                  <c:v>3.1</c:v>
                </c:pt>
                <c:pt idx="12">
                  <c:v>0.6</c:v>
                </c:pt>
              </c:numCache>
            </c:numRef>
          </c:val>
        </c:ser>
        <c:dLbls>
          <c:showLegendKey val="0"/>
          <c:showVal val="0"/>
          <c:showCatName val="0"/>
          <c:showSerName val="0"/>
          <c:showPercent val="0"/>
          <c:showBubbleSize val="0"/>
        </c:dLbls>
        <c:gapWidth val="150"/>
        <c:overlap val="100"/>
        <c:axId val="-2097760072"/>
        <c:axId val="-2097786104"/>
      </c:barChart>
      <c:catAx>
        <c:axId val="-2097760072"/>
        <c:scaling>
          <c:orientation val="minMax"/>
        </c:scaling>
        <c:delete val="0"/>
        <c:axPos val="b"/>
        <c:numFmt formatCode="General" sourceLinked="1"/>
        <c:majorTickMark val="out"/>
        <c:minorTickMark val="none"/>
        <c:tickLblPos val="nextTo"/>
        <c:txPr>
          <a:bodyPr/>
          <a:lstStyle/>
          <a:p>
            <a:pPr>
              <a:defRPr b="1"/>
            </a:pPr>
            <a:endParaRPr lang="en-US"/>
          </a:p>
        </c:txPr>
        <c:crossAx val="-2097786104"/>
        <c:crosses val="autoZero"/>
        <c:auto val="1"/>
        <c:lblAlgn val="ctr"/>
        <c:lblOffset val="100"/>
        <c:noMultiLvlLbl val="0"/>
      </c:catAx>
      <c:valAx>
        <c:axId val="-2097786104"/>
        <c:scaling>
          <c:orientation val="minMax"/>
        </c:scaling>
        <c:delete val="0"/>
        <c:axPos val="l"/>
        <c:majorGridlines/>
        <c:title>
          <c:tx>
            <c:rich>
              <a:bodyPr rot="0" vert="horz"/>
              <a:lstStyle/>
              <a:p>
                <a:pPr>
                  <a:defRPr sz="1200"/>
                </a:pPr>
                <a:r>
                  <a:rPr lang="en-US" sz="1200"/>
                  <a:t>M€</a:t>
                </a:r>
              </a:p>
            </c:rich>
          </c:tx>
          <c:layout>
            <c:manualLayout>
              <c:xMode val="edge"/>
              <c:yMode val="edge"/>
              <c:x val="0.029320987654321"/>
              <c:y val="0.0155542940853324"/>
            </c:manualLayout>
          </c:layout>
          <c:overlay val="0"/>
        </c:title>
        <c:numFmt formatCode="#,##0" sourceLinked="1"/>
        <c:majorTickMark val="out"/>
        <c:minorTickMark val="none"/>
        <c:tickLblPos val="nextTo"/>
        <c:txPr>
          <a:bodyPr/>
          <a:lstStyle/>
          <a:p>
            <a:pPr>
              <a:defRPr b="1"/>
            </a:pPr>
            <a:endParaRPr lang="en-US"/>
          </a:p>
        </c:txPr>
        <c:crossAx val="-2097760072"/>
        <c:crosses val="autoZero"/>
        <c:crossBetween val="between"/>
      </c:valAx>
    </c:plotArea>
    <c:legend>
      <c:legendPos val="r"/>
      <c:layout>
        <c:manualLayout>
          <c:xMode val="edge"/>
          <c:yMode val="edge"/>
          <c:x val="0.079537540201841"/>
          <c:y val="0.124173698436949"/>
          <c:w val="0.154110707552401"/>
          <c:h val="0.130691410319914"/>
        </c:manualLayout>
      </c:layout>
      <c:overlay val="1"/>
      <c:spPr>
        <a:solidFill>
          <a:schemeClr val="bg1"/>
        </a:solidFill>
        <a:ln>
          <a:solidFill>
            <a:schemeClr val="tx1"/>
          </a:solidFill>
        </a:ln>
      </c:sp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E6C1F0-9D40-1248-9255-F3BBE7F223B4}" type="datetimeFigureOut">
              <a:t>12/6/13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9738D3-7715-0C4A-857D-0EED37D056F4}" type="slidenum">
              <a:t>‹#›</a:t>
            </a:fld>
            <a:endParaRPr lang="en-US"/>
          </a:p>
        </p:txBody>
      </p:sp>
    </p:spTree>
    <p:extLst>
      <p:ext uri="{BB962C8B-B14F-4D97-AF65-F5344CB8AC3E}">
        <p14:creationId xmlns:p14="http://schemas.microsoft.com/office/powerpoint/2010/main" val="4038534182"/>
      </p:ext>
    </p:extLst>
  </p:cSld>
  <p:clrMap bg1="lt1" tx1="dk1" bg2="lt2" tx2="dk2" accent1="accent1" accent2="accent2" accent3="accent3" accent4="accent4" accent5="accent5" accent6="accent6" hlink="hlink" folHlink="folHlink"/>
  <p:notesStyle>
    <a:lvl1pPr marL="0" algn="l" defTabSz="455834" rtl="0" eaLnBrk="1" latinLnBrk="0" hangingPunct="1">
      <a:defRPr sz="1200" kern="1200">
        <a:solidFill>
          <a:schemeClr val="tx1"/>
        </a:solidFill>
        <a:latin typeface="+mn-lt"/>
        <a:ea typeface="+mn-ea"/>
        <a:cs typeface="+mn-cs"/>
      </a:defRPr>
    </a:lvl1pPr>
    <a:lvl2pPr marL="455834" algn="l" defTabSz="455834" rtl="0" eaLnBrk="1" latinLnBrk="0" hangingPunct="1">
      <a:defRPr sz="1200" kern="1200">
        <a:solidFill>
          <a:schemeClr val="tx1"/>
        </a:solidFill>
        <a:latin typeface="+mn-lt"/>
        <a:ea typeface="+mn-ea"/>
        <a:cs typeface="+mn-cs"/>
      </a:defRPr>
    </a:lvl2pPr>
    <a:lvl3pPr marL="911677" algn="l" defTabSz="455834" rtl="0" eaLnBrk="1" latinLnBrk="0" hangingPunct="1">
      <a:defRPr sz="1200" kern="1200">
        <a:solidFill>
          <a:schemeClr val="tx1"/>
        </a:solidFill>
        <a:latin typeface="+mn-lt"/>
        <a:ea typeface="+mn-ea"/>
        <a:cs typeface="+mn-cs"/>
      </a:defRPr>
    </a:lvl3pPr>
    <a:lvl4pPr marL="1367494" algn="l" defTabSz="455834" rtl="0" eaLnBrk="1" latinLnBrk="0" hangingPunct="1">
      <a:defRPr sz="1200" kern="1200">
        <a:solidFill>
          <a:schemeClr val="tx1"/>
        </a:solidFill>
        <a:latin typeface="+mn-lt"/>
        <a:ea typeface="+mn-ea"/>
        <a:cs typeface="+mn-cs"/>
      </a:defRPr>
    </a:lvl4pPr>
    <a:lvl5pPr marL="1823328" algn="l" defTabSz="455834" rtl="0" eaLnBrk="1" latinLnBrk="0" hangingPunct="1">
      <a:defRPr sz="1200" kern="1200">
        <a:solidFill>
          <a:schemeClr val="tx1"/>
        </a:solidFill>
        <a:latin typeface="+mn-lt"/>
        <a:ea typeface="+mn-ea"/>
        <a:cs typeface="+mn-cs"/>
      </a:defRPr>
    </a:lvl5pPr>
    <a:lvl6pPr marL="2279157" algn="l" defTabSz="455834" rtl="0" eaLnBrk="1" latinLnBrk="0" hangingPunct="1">
      <a:defRPr sz="1200" kern="1200">
        <a:solidFill>
          <a:schemeClr val="tx1"/>
        </a:solidFill>
        <a:latin typeface="+mn-lt"/>
        <a:ea typeface="+mn-ea"/>
        <a:cs typeface="+mn-cs"/>
      </a:defRPr>
    </a:lvl6pPr>
    <a:lvl7pPr marL="2734991" algn="l" defTabSz="455834" rtl="0" eaLnBrk="1" latinLnBrk="0" hangingPunct="1">
      <a:defRPr sz="1200" kern="1200">
        <a:solidFill>
          <a:schemeClr val="tx1"/>
        </a:solidFill>
        <a:latin typeface="+mn-lt"/>
        <a:ea typeface="+mn-ea"/>
        <a:cs typeface="+mn-cs"/>
      </a:defRPr>
    </a:lvl7pPr>
    <a:lvl8pPr marL="3190819" algn="l" defTabSz="455834" rtl="0" eaLnBrk="1" latinLnBrk="0" hangingPunct="1">
      <a:defRPr sz="1200" kern="1200">
        <a:solidFill>
          <a:schemeClr val="tx1"/>
        </a:solidFill>
        <a:latin typeface="+mn-lt"/>
        <a:ea typeface="+mn-ea"/>
        <a:cs typeface="+mn-cs"/>
      </a:defRPr>
    </a:lvl8pPr>
    <a:lvl9pPr marL="3646655" algn="l" defTabSz="45583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reactor based neutron sources are being phased out = decline in the availability of</a:t>
            </a:r>
            <a:r>
              <a:rPr lang="en-US" baseline="0" dirty="0"/>
              <a:t> neutrons = decline in competence and </a:t>
            </a:r>
            <a:r>
              <a:rPr lang="en-US" baseline="0" dirty="0" smtClean="0"/>
              <a:t>competitiveness</a:t>
            </a:r>
          </a:p>
          <a:p>
            <a:endParaRPr lang="en-US" baseline="0" dirty="0" smtClean="0"/>
          </a:p>
          <a:p>
            <a:pPr marL="285750" lvl="0" indent="-285750">
              <a:buFont typeface="Arial"/>
              <a:buChar char="•"/>
            </a:pPr>
            <a:r>
              <a:rPr lang="en-US" sz="1600" dirty="0" smtClean="0">
                <a:latin typeface="Papyrus" charset="0"/>
                <a:ea typeface="ＭＳ Ｐゴシック" charset="0"/>
              </a:rPr>
              <a:t>The vast majority of users will profit from a pulsed structure</a:t>
            </a:r>
          </a:p>
          <a:p>
            <a:pPr marL="285750" lvl="0" indent="-285750">
              <a:buFont typeface="Arial"/>
              <a:buChar char="•"/>
            </a:pPr>
            <a:r>
              <a:rPr lang="en-US" sz="1600" dirty="0" smtClean="0">
                <a:latin typeface="Papyrus" charset="0"/>
                <a:ea typeface="ＭＳ Ｐゴシック" charset="0"/>
              </a:rPr>
              <a:t>A large fraction of users are fully satisfied by a long pulse source</a:t>
            </a:r>
          </a:p>
          <a:p>
            <a:pPr marL="285750" lvl="0" indent="-285750">
              <a:buFont typeface="Arial"/>
              <a:buChar char="•"/>
            </a:pPr>
            <a:r>
              <a:rPr lang="en-US" sz="1600" dirty="0" smtClean="0">
                <a:latin typeface="Papyrus" charset="0"/>
                <a:ea typeface="ＭＳ Ｐゴシック" charset="0"/>
              </a:rPr>
              <a:t>Existing short pulse sources (ISIS, JPARC and SNS) can supply the present and imminent future need of short pulse users</a:t>
            </a:r>
          </a:p>
          <a:p>
            <a:pPr lvl="1"/>
            <a:endParaRPr lang="en-US" sz="800" dirty="0" smtClean="0">
              <a:latin typeface="Papyrus" charset="0"/>
              <a:ea typeface="ＭＳ Ｐゴシック" charset="0"/>
            </a:endParaRPr>
          </a:p>
          <a:p>
            <a:r>
              <a:rPr lang="en-US" sz="1800" dirty="0" smtClean="0">
                <a:latin typeface="Papyrus" charset="0"/>
                <a:ea typeface="ＭＳ Ｐゴシック" charset="0"/>
              </a:rPr>
              <a:t>Long pulse for physics flexibility (cold and thermal neutrons available)</a:t>
            </a:r>
          </a:p>
          <a:p>
            <a:endParaRPr lang="en-US" dirty="0" smtClean="0"/>
          </a:p>
          <a:p>
            <a:endParaRPr lang="en-US" dirty="0" smtClean="0"/>
          </a:p>
          <a:p>
            <a:r>
              <a:rPr lang="en-US" dirty="0" smtClean="0"/>
              <a:t>++. Keep competency in communities – countries balance in science knowledge</a:t>
            </a:r>
            <a:endParaRPr lang="en-US" dirty="0"/>
          </a:p>
        </p:txBody>
      </p:sp>
      <p:sp>
        <p:nvSpPr>
          <p:cNvPr id="4" name="Slide Number Placeholder 3"/>
          <p:cNvSpPr>
            <a:spLocks noGrp="1"/>
          </p:cNvSpPr>
          <p:nvPr>
            <p:ph type="sldNum" sz="quarter" idx="10"/>
          </p:nvPr>
        </p:nvSpPr>
        <p:spPr/>
        <p:txBody>
          <a:bodyPr/>
          <a:lstStyle/>
          <a:p>
            <a:fld id="{C89738D3-7715-0C4A-857D-0EED37D056F4}" type="slidenum">
              <a:t>3</a:t>
            </a:fld>
            <a:endParaRPr lang="en-US"/>
          </a:p>
        </p:txBody>
      </p:sp>
    </p:spTree>
    <p:extLst>
      <p:ext uri="{BB962C8B-B14F-4D97-AF65-F5344CB8AC3E}">
        <p14:creationId xmlns:p14="http://schemas.microsoft.com/office/powerpoint/2010/main" val="3660363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89738D3-7715-0C4A-857D-0EED37D056F4}" type="slidenum">
              <a:rPr lang="en-US" smtClean="0"/>
              <a:t>5</a:t>
            </a:fld>
            <a:endParaRPr lang="en-US"/>
          </a:p>
        </p:txBody>
      </p:sp>
    </p:spTree>
    <p:extLst>
      <p:ext uri="{BB962C8B-B14F-4D97-AF65-F5344CB8AC3E}">
        <p14:creationId xmlns:p14="http://schemas.microsoft.com/office/powerpoint/2010/main" val="3855192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87848" y="1157627"/>
            <a:ext cx="8781096" cy="4857100"/>
          </a:xfrm>
        </p:spPr>
        <p:txBody>
          <a:bodyPr/>
          <a:lstStyle>
            <a:lvl1pPr marL="0" indent="0" algn="l">
              <a:buNone/>
              <a:defRPr>
                <a:solidFill>
                  <a:schemeClr val="tx1"/>
                </a:solidFill>
              </a:defRPr>
            </a:lvl1pPr>
            <a:lvl2pPr marL="486281" indent="0" algn="ctr">
              <a:buNone/>
              <a:defRPr>
                <a:solidFill>
                  <a:schemeClr val="tx1">
                    <a:tint val="75000"/>
                  </a:schemeClr>
                </a:solidFill>
              </a:defRPr>
            </a:lvl2pPr>
            <a:lvl3pPr marL="972562" indent="0" algn="ctr">
              <a:buNone/>
              <a:defRPr>
                <a:solidFill>
                  <a:schemeClr val="tx1">
                    <a:tint val="75000"/>
                  </a:schemeClr>
                </a:solidFill>
              </a:defRPr>
            </a:lvl3pPr>
            <a:lvl4pPr marL="1458843" indent="0" algn="ctr">
              <a:buNone/>
              <a:defRPr>
                <a:solidFill>
                  <a:schemeClr val="tx1">
                    <a:tint val="75000"/>
                  </a:schemeClr>
                </a:solidFill>
              </a:defRPr>
            </a:lvl4pPr>
            <a:lvl5pPr marL="1945122" indent="0" algn="ctr">
              <a:buNone/>
              <a:defRPr>
                <a:solidFill>
                  <a:schemeClr val="tx1">
                    <a:tint val="75000"/>
                  </a:schemeClr>
                </a:solidFill>
              </a:defRPr>
            </a:lvl5pPr>
            <a:lvl6pPr marL="2431399" indent="0" algn="ctr">
              <a:buNone/>
              <a:defRPr>
                <a:solidFill>
                  <a:schemeClr val="tx1">
                    <a:tint val="75000"/>
                  </a:schemeClr>
                </a:solidFill>
              </a:defRPr>
            </a:lvl6pPr>
            <a:lvl7pPr marL="2917686" indent="0" algn="ctr">
              <a:buNone/>
              <a:defRPr>
                <a:solidFill>
                  <a:schemeClr val="tx1">
                    <a:tint val="75000"/>
                  </a:schemeClr>
                </a:solidFill>
              </a:defRPr>
            </a:lvl7pPr>
            <a:lvl8pPr marL="3403965" indent="0" algn="ctr">
              <a:buNone/>
              <a:defRPr>
                <a:solidFill>
                  <a:schemeClr val="tx1">
                    <a:tint val="75000"/>
                  </a:schemeClr>
                </a:solidFill>
              </a:defRPr>
            </a:lvl8pPr>
            <a:lvl9pPr marL="3890252" indent="0" algn="ctr">
              <a:buNone/>
              <a:defRPr>
                <a:solidFill>
                  <a:schemeClr val="tx1">
                    <a:tint val="75000"/>
                  </a:schemeClr>
                </a:solidFill>
              </a:defRPr>
            </a:lvl9pPr>
          </a:lstStyle>
          <a:p>
            <a:r>
              <a:rPr lang="sv-SE"/>
              <a:t>Click to edit Master subtitle style</a:t>
            </a:r>
            <a:endParaRPr lang="en-US"/>
          </a:p>
        </p:txBody>
      </p:sp>
      <p:sp>
        <p:nvSpPr>
          <p:cNvPr id="7" name="Title Placeholder 1"/>
          <p:cNvSpPr>
            <a:spLocks noGrp="1"/>
          </p:cNvSpPr>
          <p:nvPr>
            <p:ph type="title"/>
          </p:nvPr>
        </p:nvSpPr>
        <p:spPr>
          <a:xfrm>
            <a:off x="487839" y="169329"/>
            <a:ext cx="8781098" cy="785999"/>
          </a:xfrm>
          <a:prstGeom prst="rect">
            <a:avLst/>
          </a:prstGeom>
        </p:spPr>
        <p:txBody>
          <a:bodyPr vert="horz" lIns="97255" tIns="48628" rIns="97255" bIns="48628" rtlCol="0" anchor="ctr">
            <a:normAutofit/>
          </a:bodyPr>
          <a:lstStyle/>
          <a:p>
            <a:r>
              <a:rPr lang="sv-SE"/>
              <a:t>Click to edit Master title style</a:t>
            </a:r>
            <a:endParaRPr lang="en-US"/>
          </a:p>
        </p:txBody>
      </p:sp>
    </p:spTree>
    <p:extLst>
      <p:ext uri="{BB962C8B-B14F-4D97-AF65-F5344CB8AC3E}">
        <p14:creationId xmlns:p14="http://schemas.microsoft.com/office/powerpoint/2010/main" val="1349309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Tree>
    <p:extLst>
      <p:ext uri="{BB962C8B-B14F-4D97-AF65-F5344CB8AC3E}">
        <p14:creationId xmlns:p14="http://schemas.microsoft.com/office/powerpoint/2010/main" val="2549293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3662" y="292982"/>
            <a:ext cx="2195274" cy="6241627"/>
          </a:xfrm>
        </p:spPr>
        <p:txBody>
          <a:bodyPr vert="eaVert"/>
          <a:lstStyle/>
          <a:p>
            <a:r>
              <a:rPr lang="sv-SE"/>
              <a:t>Click to edit Master title style</a:t>
            </a:r>
            <a:endParaRPr lang="en-US"/>
          </a:p>
        </p:txBody>
      </p:sp>
      <p:sp>
        <p:nvSpPr>
          <p:cNvPr id="3" name="Vertical Text Placeholder 2"/>
          <p:cNvSpPr>
            <a:spLocks noGrp="1"/>
          </p:cNvSpPr>
          <p:nvPr>
            <p:ph type="body" orient="vert" idx="1"/>
          </p:nvPr>
        </p:nvSpPr>
        <p:spPr>
          <a:xfrm>
            <a:off x="487839" y="292982"/>
            <a:ext cx="6423210" cy="6241627"/>
          </a:xfrm>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Tree>
    <p:extLst>
      <p:ext uri="{BB962C8B-B14F-4D97-AF65-F5344CB8AC3E}">
        <p14:creationId xmlns:p14="http://schemas.microsoft.com/office/powerpoint/2010/main" val="3345535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Tree>
    <p:extLst>
      <p:ext uri="{BB962C8B-B14F-4D97-AF65-F5344CB8AC3E}">
        <p14:creationId xmlns:p14="http://schemas.microsoft.com/office/powerpoint/2010/main" val="1843640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633285" y="-1"/>
            <a:ext cx="6148800" cy="1537548"/>
          </a:xfrm>
        </p:spPr>
        <p:txBody>
          <a:bodyPr/>
          <a:lstStyle/>
          <a:p>
            <a:r>
              <a:rPr lang="sv-SE" smtClean="0"/>
              <a:t>Klicka här för att ändra format</a:t>
            </a:r>
            <a:endParaRPr lang="sv-SE"/>
          </a:p>
        </p:txBody>
      </p:sp>
      <p:cxnSp>
        <p:nvCxnSpPr>
          <p:cNvPr id="3" name="Rak 7"/>
          <p:cNvCxnSpPr/>
          <p:nvPr userDrawn="1"/>
        </p:nvCxnSpPr>
        <p:spPr>
          <a:xfrm>
            <a:off x="-347918"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1898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633289" y="2086190"/>
            <a:ext cx="5086395" cy="4032661"/>
          </a:xfrm>
        </p:spPr>
        <p:txBody>
          <a:bodyPr lIns="0" tIns="0" rIns="0" bIns="0">
            <a:noAutofit/>
          </a:bodyPr>
          <a:lstStyle>
            <a:lvl1pPr marL="364974" indent="-364974" algn="l">
              <a:lnSpc>
                <a:spcPct val="90000"/>
              </a:lnSpc>
              <a:buFont typeface="Arial"/>
              <a:buChar char="•"/>
              <a:defRPr sz="2600">
                <a:solidFill>
                  <a:schemeClr val="bg1"/>
                </a:solidFill>
              </a:defRPr>
            </a:lvl1pPr>
            <a:lvl2pPr marL="486620" indent="0" algn="ctr">
              <a:buNone/>
              <a:defRPr>
                <a:solidFill>
                  <a:schemeClr val="tx1">
                    <a:tint val="75000"/>
                  </a:schemeClr>
                </a:solidFill>
              </a:defRPr>
            </a:lvl2pPr>
            <a:lvl3pPr marL="973242" indent="0" algn="ctr">
              <a:buNone/>
              <a:defRPr>
                <a:solidFill>
                  <a:schemeClr val="tx1">
                    <a:tint val="75000"/>
                  </a:schemeClr>
                </a:solidFill>
              </a:defRPr>
            </a:lvl3pPr>
            <a:lvl4pPr marL="1459866" indent="0" algn="ctr">
              <a:buNone/>
              <a:defRPr>
                <a:solidFill>
                  <a:schemeClr val="tx1">
                    <a:tint val="75000"/>
                  </a:schemeClr>
                </a:solidFill>
              </a:defRPr>
            </a:lvl4pPr>
            <a:lvl5pPr marL="1946484" indent="0" algn="ctr">
              <a:buNone/>
              <a:defRPr>
                <a:solidFill>
                  <a:schemeClr val="tx1">
                    <a:tint val="75000"/>
                  </a:schemeClr>
                </a:solidFill>
              </a:defRPr>
            </a:lvl5pPr>
            <a:lvl6pPr marL="2433102" indent="0" algn="ctr">
              <a:buNone/>
              <a:defRPr>
                <a:solidFill>
                  <a:schemeClr val="tx1">
                    <a:tint val="75000"/>
                  </a:schemeClr>
                </a:solidFill>
              </a:defRPr>
            </a:lvl6pPr>
            <a:lvl7pPr marL="2919731" indent="0" algn="ctr">
              <a:buNone/>
              <a:defRPr>
                <a:solidFill>
                  <a:schemeClr val="tx1">
                    <a:tint val="75000"/>
                  </a:schemeClr>
                </a:solidFill>
              </a:defRPr>
            </a:lvl7pPr>
            <a:lvl8pPr marL="3406348" indent="0" algn="ctr">
              <a:buNone/>
              <a:defRPr>
                <a:solidFill>
                  <a:schemeClr val="tx1">
                    <a:tint val="75000"/>
                  </a:schemeClr>
                </a:solidFill>
              </a:defRPr>
            </a:lvl8pPr>
            <a:lvl9pPr marL="3892974"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2" name="Rubrik 1"/>
          <p:cNvSpPr>
            <a:spLocks noGrp="1"/>
          </p:cNvSpPr>
          <p:nvPr>
            <p:ph type="title"/>
          </p:nvPr>
        </p:nvSpPr>
        <p:spPr>
          <a:xfrm>
            <a:off x="633285" y="-1"/>
            <a:ext cx="6148800" cy="1537548"/>
          </a:xfrm>
        </p:spPr>
        <p:txBody>
          <a:bodyPr/>
          <a:lstStyle/>
          <a:p>
            <a:r>
              <a:rPr lang="sv-SE" smtClean="0"/>
              <a:t>Klicka här för att ändra format</a:t>
            </a:r>
            <a:endParaRPr lang="sv-SE"/>
          </a:p>
        </p:txBody>
      </p:sp>
      <p:sp>
        <p:nvSpPr>
          <p:cNvPr id="6" name="Rektangel med rundade hörn 5"/>
          <p:cNvSpPr/>
          <p:nvPr userDrawn="1"/>
        </p:nvSpPr>
        <p:spPr>
          <a:xfrm>
            <a:off x="6621736" y="2086190"/>
            <a:ext cx="2645170" cy="2644309"/>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7326" tIns="48663" rIns="97326" bIns="48663" rtlCol="0" anchor="ctr"/>
          <a:lstStyle/>
          <a:p>
            <a:pPr algn="ctr" defTabSz="486620"/>
            <a:endParaRPr lang="sv-SE">
              <a:solidFill>
                <a:prstClr val="white"/>
              </a:solidFill>
              <a:latin typeface="Calibri"/>
            </a:endParaRPr>
          </a:p>
        </p:txBody>
      </p:sp>
      <p:cxnSp>
        <p:nvCxnSpPr>
          <p:cNvPr id="7" name="Rak 5"/>
          <p:cNvCxnSpPr/>
          <p:nvPr userDrawn="1"/>
        </p:nvCxnSpPr>
        <p:spPr>
          <a:xfrm>
            <a:off x="-347918"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0567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633289" y="2086190"/>
            <a:ext cx="5086395" cy="4032661"/>
          </a:xfrm>
        </p:spPr>
        <p:txBody>
          <a:bodyPr lIns="0" tIns="0" rIns="0" bIns="0">
            <a:noAutofit/>
          </a:bodyPr>
          <a:lstStyle>
            <a:lvl1pPr marL="422442" marR="0" indent="-364974" algn="l" defTabSz="486620" rtl="0" eaLnBrk="1" fontAlgn="auto" latinLnBrk="0" hangingPunct="1">
              <a:lnSpc>
                <a:spcPct val="100000"/>
              </a:lnSpc>
              <a:spcBef>
                <a:spcPts val="1280"/>
              </a:spcBef>
              <a:spcAft>
                <a:spcPts val="640"/>
              </a:spcAft>
              <a:buClrTx/>
              <a:buSzTx/>
              <a:buFont typeface="Arial"/>
              <a:buChar char="•"/>
              <a:tabLst/>
              <a:defRPr sz="2600" b="0">
                <a:solidFill>
                  <a:schemeClr val="bg1"/>
                </a:solidFill>
              </a:defRPr>
            </a:lvl1pPr>
            <a:lvl2pPr marL="689701" marR="0" indent="-249058" algn="l" defTabSz="486620" rtl="0" eaLnBrk="1" fontAlgn="auto" latinLnBrk="0" hangingPunct="1">
              <a:lnSpc>
                <a:spcPct val="100000"/>
              </a:lnSpc>
              <a:spcBef>
                <a:spcPts val="213"/>
              </a:spcBef>
              <a:spcAft>
                <a:spcPts val="213"/>
              </a:spcAft>
              <a:buClrTx/>
              <a:buSzPct val="75000"/>
              <a:buFont typeface="Lucida Grande"/>
              <a:buChar char="-"/>
              <a:tabLst/>
              <a:defRPr sz="1900" baseline="0">
                <a:solidFill>
                  <a:srgbClr val="FFFFFF"/>
                </a:solidFill>
              </a:defRPr>
            </a:lvl2pPr>
            <a:lvl3pPr marL="973242" indent="0" algn="ctr">
              <a:buNone/>
              <a:defRPr>
                <a:solidFill>
                  <a:schemeClr val="tx1">
                    <a:tint val="75000"/>
                  </a:schemeClr>
                </a:solidFill>
              </a:defRPr>
            </a:lvl3pPr>
            <a:lvl4pPr marL="1459866" indent="0" algn="ctr">
              <a:buNone/>
              <a:defRPr>
                <a:solidFill>
                  <a:schemeClr val="tx1">
                    <a:tint val="75000"/>
                  </a:schemeClr>
                </a:solidFill>
              </a:defRPr>
            </a:lvl4pPr>
            <a:lvl5pPr marL="1946484" indent="0" algn="ctr">
              <a:buNone/>
              <a:defRPr>
                <a:solidFill>
                  <a:schemeClr val="tx1">
                    <a:tint val="75000"/>
                  </a:schemeClr>
                </a:solidFill>
              </a:defRPr>
            </a:lvl5pPr>
            <a:lvl6pPr marL="2433102" indent="0" algn="ctr">
              <a:buNone/>
              <a:defRPr>
                <a:solidFill>
                  <a:schemeClr val="tx1">
                    <a:tint val="75000"/>
                  </a:schemeClr>
                </a:solidFill>
              </a:defRPr>
            </a:lvl6pPr>
            <a:lvl7pPr marL="2919731" indent="0" algn="ctr">
              <a:buNone/>
              <a:defRPr>
                <a:solidFill>
                  <a:schemeClr val="tx1">
                    <a:tint val="75000"/>
                  </a:schemeClr>
                </a:solidFill>
              </a:defRPr>
            </a:lvl7pPr>
            <a:lvl8pPr marL="3406348" indent="0" algn="ctr">
              <a:buNone/>
              <a:defRPr>
                <a:solidFill>
                  <a:schemeClr val="tx1">
                    <a:tint val="75000"/>
                  </a:schemeClr>
                </a:solidFill>
              </a:defRPr>
            </a:lvl8pPr>
            <a:lvl9pPr marL="3892974"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633285" y="-1"/>
            <a:ext cx="6148800" cy="1537548"/>
          </a:xfrm>
        </p:spPr>
        <p:txBody>
          <a:bodyPr/>
          <a:lstStyle>
            <a:lvl1pPr>
              <a:defRPr baseline="0"/>
            </a:lvl1pPr>
          </a:lstStyle>
          <a:p>
            <a:r>
              <a:rPr lang="sv-SE" smtClean="0"/>
              <a:t>Blue bullet page</a:t>
            </a:r>
            <a:endParaRPr lang="sv-SE"/>
          </a:p>
        </p:txBody>
      </p:sp>
      <p:cxnSp>
        <p:nvCxnSpPr>
          <p:cNvPr id="4" name="Rak 5"/>
          <p:cNvCxnSpPr/>
          <p:nvPr userDrawn="1"/>
        </p:nvCxnSpPr>
        <p:spPr>
          <a:xfrm>
            <a:off x="-347918"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3931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633289" y="2086190"/>
            <a:ext cx="5086395" cy="4032661"/>
          </a:xfrm>
        </p:spPr>
        <p:txBody>
          <a:bodyPr lIns="0" tIns="0" rIns="0" bIns="0">
            <a:noAutofit/>
          </a:bodyPr>
          <a:lstStyle>
            <a:lvl1pPr marL="422442" marR="0" indent="-364974" algn="l" defTabSz="486620" rtl="0" eaLnBrk="1" fontAlgn="auto" latinLnBrk="0" hangingPunct="1">
              <a:lnSpc>
                <a:spcPct val="100000"/>
              </a:lnSpc>
              <a:spcBef>
                <a:spcPts val="1280"/>
              </a:spcBef>
              <a:spcAft>
                <a:spcPts val="640"/>
              </a:spcAft>
              <a:buClrTx/>
              <a:buSzTx/>
              <a:buFont typeface="Arial"/>
              <a:buChar char="•"/>
              <a:tabLst/>
              <a:defRPr sz="2600" b="0">
                <a:solidFill>
                  <a:srgbClr val="0094CA"/>
                </a:solidFill>
              </a:defRPr>
            </a:lvl1pPr>
            <a:lvl2pPr marL="689701" marR="0" indent="-249058" algn="l" defTabSz="486620" rtl="0" eaLnBrk="1" fontAlgn="auto" latinLnBrk="0" hangingPunct="1">
              <a:lnSpc>
                <a:spcPct val="100000"/>
              </a:lnSpc>
              <a:spcBef>
                <a:spcPts val="213"/>
              </a:spcBef>
              <a:spcAft>
                <a:spcPts val="213"/>
              </a:spcAft>
              <a:buClrTx/>
              <a:buSzPct val="75000"/>
              <a:buFont typeface="Lucida Grande"/>
              <a:buChar char="-"/>
              <a:tabLst/>
              <a:defRPr sz="1900" baseline="0">
                <a:solidFill>
                  <a:srgbClr val="0094CA"/>
                </a:solidFill>
              </a:defRPr>
            </a:lvl2pPr>
            <a:lvl3pPr marL="973242" indent="0" algn="ctr">
              <a:buNone/>
              <a:defRPr>
                <a:solidFill>
                  <a:schemeClr val="tx1">
                    <a:tint val="75000"/>
                  </a:schemeClr>
                </a:solidFill>
              </a:defRPr>
            </a:lvl3pPr>
            <a:lvl4pPr marL="1459866" indent="0" algn="ctr">
              <a:buNone/>
              <a:defRPr>
                <a:solidFill>
                  <a:schemeClr val="tx1">
                    <a:tint val="75000"/>
                  </a:schemeClr>
                </a:solidFill>
              </a:defRPr>
            </a:lvl4pPr>
            <a:lvl5pPr marL="1946484" indent="0" algn="ctr">
              <a:buNone/>
              <a:defRPr>
                <a:solidFill>
                  <a:schemeClr val="tx1">
                    <a:tint val="75000"/>
                  </a:schemeClr>
                </a:solidFill>
              </a:defRPr>
            </a:lvl5pPr>
            <a:lvl6pPr marL="2433102" indent="0" algn="ctr">
              <a:buNone/>
              <a:defRPr>
                <a:solidFill>
                  <a:schemeClr val="tx1">
                    <a:tint val="75000"/>
                  </a:schemeClr>
                </a:solidFill>
              </a:defRPr>
            </a:lvl6pPr>
            <a:lvl7pPr marL="2919731" indent="0" algn="ctr">
              <a:buNone/>
              <a:defRPr>
                <a:solidFill>
                  <a:schemeClr val="tx1">
                    <a:tint val="75000"/>
                  </a:schemeClr>
                </a:solidFill>
              </a:defRPr>
            </a:lvl7pPr>
            <a:lvl8pPr marL="3406348" indent="0" algn="ctr">
              <a:buNone/>
              <a:defRPr>
                <a:solidFill>
                  <a:schemeClr val="tx1">
                    <a:tint val="75000"/>
                  </a:schemeClr>
                </a:solidFill>
              </a:defRPr>
            </a:lvl8pPr>
            <a:lvl9pPr marL="3892974"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633285" y="-1"/>
            <a:ext cx="6148800" cy="1537548"/>
          </a:xfrm>
        </p:spPr>
        <p:txBody>
          <a:bodyPr/>
          <a:lstStyle>
            <a:lvl1pPr>
              <a:defRPr baseline="0"/>
            </a:lvl1pPr>
          </a:lstStyle>
          <a:p>
            <a:r>
              <a:rPr lang="sv-SE" smtClean="0"/>
              <a:t>White bullet page</a:t>
            </a:r>
            <a:endParaRPr lang="sv-SE"/>
          </a:p>
        </p:txBody>
      </p:sp>
      <p:cxnSp>
        <p:nvCxnSpPr>
          <p:cNvPr id="4" name="Rak 5"/>
          <p:cNvCxnSpPr/>
          <p:nvPr userDrawn="1"/>
        </p:nvCxnSpPr>
        <p:spPr>
          <a:xfrm>
            <a:off x="-347918"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8623725"/>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17708" y="28"/>
            <a:ext cx="6474028" cy="1537633"/>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608218" y="2095942"/>
            <a:ext cx="6974429" cy="4308246"/>
          </a:xfrm>
        </p:spPr>
        <p:txBody>
          <a:bodyPr/>
          <a:lstStyle>
            <a:lvl1pPr marL="0" indent="0">
              <a:buNone/>
              <a:defRPr/>
            </a:lvl1pPr>
            <a:lvl2pPr marL="486620" indent="0">
              <a:buNone/>
              <a:defRPr/>
            </a:lvl2pPr>
            <a:lvl3pPr marL="973242" indent="0">
              <a:buNone/>
              <a:defRPr/>
            </a:lvl3pPr>
            <a:lvl4pPr marL="1459866" indent="0">
              <a:buNone/>
              <a:defRPr/>
            </a:lvl4pPr>
            <a:lvl5pPr marL="1946484" indent="0">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045A6A15-A2C2-0E41-9DE4-010C0B0B3333}" type="datetime1">
              <a:rPr lang="sv-SE" smtClean="0">
                <a:latin typeface="Calibri"/>
              </a:rPr>
              <a:pPr/>
              <a:t>12/6/13</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47918"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5223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70720" y="4700697"/>
            <a:ext cx="8293259" cy="1452880"/>
          </a:xfrm>
          <a:prstGeom prst="rect">
            <a:avLst/>
          </a:prstGeom>
        </p:spPr>
        <p:txBody>
          <a:bodyPr anchor="t"/>
          <a:lstStyle>
            <a:lvl1pPr algn="l">
              <a:defRPr sz="43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70720" y="3100522"/>
            <a:ext cx="8293259" cy="1600199"/>
          </a:xfrm>
        </p:spPr>
        <p:txBody>
          <a:bodyPr anchor="b"/>
          <a:lstStyle>
            <a:lvl1pPr marL="0" indent="0">
              <a:buNone/>
              <a:defRPr sz="2100">
                <a:solidFill>
                  <a:schemeClr val="tx1">
                    <a:tint val="75000"/>
                  </a:schemeClr>
                </a:solidFill>
              </a:defRPr>
            </a:lvl1pPr>
            <a:lvl2pPr marL="486620" indent="0">
              <a:buNone/>
              <a:defRPr sz="1900">
                <a:solidFill>
                  <a:schemeClr val="tx1">
                    <a:tint val="75000"/>
                  </a:schemeClr>
                </a:solidFill>
              </a:defRPr>
            </a:lvl2pPr>
            <a:lvl3pPr marL="973242" indent="0">
              <a:buNone/>
              <a:defRPr sz="1700">
                <a:solidFill>
                  <a:schemeClr val="tx1">
                    <a:tint val="75000"/>
                  </a:schemeClr>
                </a:solidFill>
              </a:defRPr>
            </a:lvl3pPr>
            <a:lvl4pPr marL="1459866" indent="0">
              <a:buNone/>
              <a:defRPr sz="1500">
                <a:solidFill>
                  <a:schemeClr val="tx1">
                    <a:tint val="75000"/>
                  </a:schemeClr>
                </a:solidFill>
              </a:defRPr>
            </a:lvl4pPr>
            <a:lvl5pPr marL="1946484" indent="0">
              <a:buNone/>
              <a:defRPr sz="1500">
                <a:solidFill>
                  <a:schemeClr val="tx1">
                    <a:tint val="75000"/>
                  </a:schemeClr>
                </a:solidFill>
              </a:defRPr>
            </a:lvl5pPr>
            <a:lvl6pPr marL="2433102" indent="0">
              <a:buNone/>
              <a:defRPr sz="1500">
                <a:solidFill>
                  <a:schemeClr val="tx1">
                    <a:tint val="75000"/>
                  </a:schemeClr>
                </a:solidFill>
              </a:defRPr>
            </a:lvl6pPr>
            <a:lvl7pPr marL="2919731" indent="0">
              <a:buNone/>
              <a:defRPr sz="1500">
                <a:solidFill>
                  <a:schemeClr val="tx1">
                    <a:tint val="75000"/>
                  </a:schemeClr>
                </a:solidFill>
              </a:defRPr>
            </a:lvl7pPr>
            <a:lvl8pPr marL="3406348" indent="0">
              <a:buNone/>
              <a:defRPr sz="1500">
                <a:solidFill>
                  <a:schemeClr val="tx1">
                    <a:tint val="75000"/>
                  </a:schemeClr>
                </a:solidFill>
              </a:defRPr>
            </a:lvl8pPr>
            <a:lvl9pPr marL="3892974" indent="0">
              <a:buNone/>
              <a:defRPr sz="15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74CAB1DA-B944-6140-B7F5-AB5049DAE69B}" type="datetime1">
              <a:rPr lang="sv-SE" smtClean="0">
                <a:latin typeface="Calibri"/>
              </a:rPr>
              <a:pPr/>
              <a:t>12/6/13</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47918"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5200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87839" y="292947"/>
            <a:ext cx="8781098" cy="12192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87839" y="1706880"/>
            <a:ext cx="4309242" cy="4827694"/>
          </a:xfrm>
        </p:spPr>
        <p:txBody>
          <a:bodyPr/>
          <a:lstStyle>
            <a:lvl1pPr>
              <a:defRPr sz="3000"/>
            </a:lvl1pPr>
            <a:lvl2pPr>
              <a:defRPr sz="2600"/>
            </a:lvl2pPr>
            <a:lvl3pPr>
              <a:defRPr sz="2100"/>
            </a:lvl3pPr>
            <a:lvl4pPr>
              <a:defRPr sz="1900"/>
            </a:lvl4pPr>
            <a:lvl5pPr>
              <a:defRPr sz="1900"/>
            </a:lvl5pPr>
            <a:lvl6pPr>
              <a:defRPr sz="1900"/>
            </a:lvl6pPr>
            <a:lvl7pPr>
              <a:defRPr sz="1900"/>
            </a:lvl7pPr>
            <a:lvl8pPr>
              <a:defRPr sz="1900"/>
            </a:lvl8pPr>
            <a:lvl9pPr>
              <a:defRPr sz="19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959694" y="1706880"/>
            <a:ext cx="4309242" cy="4827694"/>
          </a:xfrm>
        </p:spPr>
        <p:txBody>
          <a:bodyPr/>
          <a:lstStyle>
            <a:lvl1pPr>
              <a:defRPr sz="3000"/>
            </a:lvl1pPr>
            <a:lvl2pPr>
              <a:defRPr sz="2600"/>
            </a:lvl2pPr>
            <a:lvl3pPr>
              <a:defRPr sz="2100"/>
            </a:lvl3pPr>
            <a:lvl4pPr>
              <a:defRPr sz="1900"/>
            </a:lvl4pPr>
            <a:lvl5pPr>
              <a:defRPr sz="1900"/>
            </a:lvl5pPr>
            <a:lvl6pPr>
              <a:defRPr sz="1900"/>
            </a:lvl6pPr>
            <a:lvl7pPr>
              <a:defRPr sz="1900"/>
            </a:lvl7pPr>
            <a:lvl8pPr>
              <a:defRPr sz="1900"/>
            </a:lvl8pPr>
            <a:lvl9pPr>
              <a:defRPr sz="19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17569FA7-588D-F242-B226-5AB564D508AA}" type="datetime1">
              <a:rPr lang="sv-SE" smtClean="0">
                <a:latin typeface="Calibri"/>
              </a:rPr>
              <a:pPr/>
              <a:t>12/6/13</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47918"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0858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Content Placeholder 2"/>
          <p:cNvSpPr>
            <a:spLocks noGrp="1"/>
          </p:cNvSpPr>
          <p:nvPr>
            <p:ph idx="1"/>
          </p:nvPr>
        </p:nvSpPr>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Tree>
    <p:extLst>
      <p:ext uri="{BB962C8B-B14F-4D97-AF65-F5344CB8AC3E}">
        <p14:creationId xmlns:p14="http://schemas.microsoft.com/office/powerpoint/2010/main" val="3889016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87839" y="292947"/>
            <a:ext cx="8781098" cy="1219200"/>
          </a:xfrm>
          <a:prstGeom prst="rect">
            <a:avLst/>
          </a:prstGeo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87845" y="1637458"/>
            <a:ext cx="4310937" cy="682413"/>
          </a:xfrm>
        </p:spPr>
        <p:txBody>
          <a:bodyPr anchor="b"/>
          <a:lstStyle>
            <a:lvl1pPr marL="0" indent="0">
              <a:buNone/>
              <a:defRPr sz="2600" b="1"/>
            </a:lvl1pPr>
            <a:lvl2pPr marL="486620" indent="0">
              <a:buNone/>
              <a:defRPr sz="2100" b="1"/>
            </a:lvl2pPr>
            <a:lvl3pPr marL="973242" indent="0">
              <a:buNone/>
              <a:defRPr sz="1900" b="1"/>
            </a:lvl3pPr>
            <a:lvl4pPr marL="1459866" indent="0">
              <a:buNone/>
              <a:defRPr sz="1700" b="1"/>
            </a:lvl4pPr>
            <a:lvl5pPr marL="1946484" indent="0">
              <a:buNone/>
              <a:defRPr sz="1700" b="1"/>
            </a:lvl5pPr>
            <a:lvl6pPr marL="2433102" indent="0">
              <a:buNone/>
              <a:defRPr sz="1700" b="1"/>
            </a:lvl6pPr>
            <a:lvl7pPr marL="2919731" indent="0">
              <a:buNone/>
              <a:defRPr sz="1700" b="1"/>
            </a:lvl7pPr>
            <a:lvl8pPr marL="3406348" indent="0">
              <a:buNone/>
              <a:defRPr sz="1700" b="1"/>
            </a:lvl8pPr>
            <a:lvl9pPr marL="3892974" indent="0">
              <a:buNone/>
              <a:defRPr sz="17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87845" y="2319871"/>
            <a:ext cx="4310937" cy="4214707"/>
          </a:xfrm>
        </p:spPr>
        <p:txBody>
          <a:bodyPr/>
          <a:lstStyle>
            <a:lvl1pPr>
              <a:defRPr sz="26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956311" y="1637458"/>
            <a:ext cx="4312630" cy="682413"/>
          </a:xfrm>
        </p:spPr>
        <p:txBody>
          <a:bodyPr anchor="b"/>
          <a:lstStyle>
            <a:lvl1pPr marL="0" indent="0">
              <a:buNone/>
              <a:defRPr sz="2600" b="1"/>
            </a:lvl1pPr>
            <a:lvl2pPr marL="486620" indent="0">
              <a:buNone/>
              <a:defRPr sz="2100" b="1"/>
            </a:lvl2pPr>
            <a:lvl3pPr marL="973242" indent="0">
              <a:buNone/>
              <a:defRPr sz="1900" b="1"/>
            </a:lvl3pPr>
            <a:lvl4pPr marL="1459866" indent="0">
              <a:buNone/>
              <a:defRPr sz="1700" b="1"/>
            </a:lvl4pPr>
            <a:lvl5pPr marL="1946484" indent="0">
              <a:buNone/>
              <a:defRPr sz="1700" b="1"/>
            </a:lvl5pPr>
            <a:lvl6pPr marL="2433102" indent="0">
              <a:buNone/>
              <a:defRPr sz="1700" b="1"/>
            </a:lvl6pPr>
            <a:lvl7pPr marL="2919731" indent="0">
              <a:buNone/>
              <a:defRPr sz="1700" b="1"/>
            </a:lvl7pPr>
            <a:lvl8pPr marL="3406348" indent="0">
              <a:buNone/>
              <a:defRPr sz="1700" b="1"/>
            </a:lvl8pPr>
            <a:lvl9pPr marL="3892974" indent="0">
              <a:buNone/>
              <a:defRPr sz="17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956311" y="2319871"/>
            <a:ext cx="4312630" cy="4214707"/>
          </a:xfrm>
        </p:spPr>
        <p:txBody>
          <a:bodyPr/>
          <a:lstStyle>
            <a:lvl1pPr>
              <a:defRPr sz="26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3CFDDC82-EAE6-AF49-8201-FFCF32064398}" type="datetime1">
              <a:rPr lang="sv-SE" smtClean="0">
                <a:latin typeface="Calibri"/>
              </a:rPr>
              <a:pPr/>
              <a:t>12/6/13</a:t>
            </a:fld>
            <a:endParaRPr lang="sv-SE">
              <a:latin typeface="Calibri"/>
            </a:endParaRPr>
          </a:p>
        </p:txBody>
      </p:sp>
      <p:sp>
        <p:nvSpPr>
          <p:cNvPr id="8" name="Platshållare för sidfot 7"/>
          <p:cNvSpPr>
            <a:spLocks noGrp="1"/>
          </p:cNvSpPr>
          <p:nvPr>
            <p:ph type="ftr" sz="quarter" idx="11"/>
          </p:nvPr>
        </p:nvSpPr>
        <p:spPr/>
        <p:txBody>
          <a:bodyPr/>
          <a:lstStyle/>
          <a:p>
            <a:endParaRPr lang="sv-SE">
              <a:latin typeface="Calibri"/>
            </a:endParaRPr>
          </a:p>
        </p:txBody>
      </p:sp>
      <p:sp>
        <p:nvSpPr>
          <p:cNvPr id="9" name="Platshållare för bildnummer 8"/>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10" name="Rak 7"/>
          <p:cNvCxnSpPr/>
          <p:nvPr userDrawn="1"/>
        </p:nvCxnSpPr>
        <p:spPr>
          <a:xfrm>
            <a:off x="-347918"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8110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87839" y="292947"/>
            <a:ext cx="8781098" cy="1219200"/>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485DCD4-91F4-4C4C-B804-E8D3D9779EF3}" type="datetime1">
              <a:rPr lang="sv-SE" smtClean="0">
                <a:latin typeface="Calibri"/>
              </a:rPr>
              <a:pPr/>
              <a:t>12/6/13</a:t>
            </a:fld>
            <a:endParaRPr lang="sv-SE">
              <a:latin typeface="Calibri"/>
            </a:endParaRPr>
          </a:p>
        </p:txBody>
      </p:sp>
      <p:sp>
        <p:nvSpPr>
          <p:cNvPr id="4" name="Platshållare för sidfot 3"/>
          <p:cNvSpPr>
            <a:spLocks noGrp="1"/>
          </p:cNvSpPr>
          <p:nvPr>
            <p:ph type="ftr" sz="quarter" idx="11"/>
          </p:nvPr>
        </p:nvSpPr>
        <p:spPr/>
        <p:txBody>
          <a:bodyPr/>
          <a:lstStyle/>
          <a:p>
            <a:endParaRPr lang="sv-SE">
              <a:latin typeface="Calibri"/>
            </a:endParaRPr>
          </a:p>
        </p:txBody>
      </p:sp>
      <p:sp>
        <p:nvSpPr>
          <p:cNvPr id="5" name="Platshållare för bildnummer 4"/>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6" name="Rak 7"/>
          <p:cNvCxnSpPr/>
          <p:nvPr userDrawn="1"/>
        </p:nvCxnSpPr>
        <p:spPr>
          <a:xfrm>
            <a:off x="-347918"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9038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1AB6FA8-2747-8B48-B875-7188D7D52357}" type="datetime1">
              <a:rPr lang="sv-SE" smtClean="0">
                <a:latin typeface="Calibri"/>
              </a:rPr>
              <a:pPr/>
              <a:t>12/6/13</a:t>
            </a:fld>
            <a:endParaRPr lang="sv-SE">
              <a:latin typeface="Calibri"/>
            </a:endParaRPr>
          </a:p>
        </p:txBody>
      </p:sp>
      <p:sp>
        <p:nvSpPr>
          <p:cNvPr id="3" name="Platshållare för sidfot 2"/>
          <p:cNvSpPr>
            <a:spLocks noGrp="1"/>
          </p:cNvSpPr>
          <p:nvPr>
            <p:ph type="ftr" sz="quarter" idx="11"/>
          </p:nvPr>
        </p:nvSpPr>
        <p:spPr/>
        <p:txBody>
          <a:bodyPr/>
          <a:lstStyle/>
          <a:p>
            <a:endParaRPr lang="sv-SE">
              <a:latin typeface="Calibri"/>
            </a:endParaRPr>
          </a:p>
        </p:txBody>
      </p:sp>
      <p:sp>
        <p:nvSpPr>
          <p:cNvPr id="4" name="Platshållare för bildnummer 3"/>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3895609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87839" y="291253"/>
            <a:ext cx="3209912" cy="1239520"/>
          </a:xfrm>
          <a:prstGeom prst="rect">
            <a:avLst/>
          </a:prstGeom>
        </p:spPr>
        <p:txBody>
          <a:bodyPr anchor="b"/>
          <a:lstStyle>
            <a:lvl1pPr algn="l">
              <a:defRPr sz="2100" b="1"/>
            </a:lvl1pPr>
          </a:lstStyle>
          <a:p>
            <a:r>
              <a:rPr lang="sv-SE" smtClean="0"/>
              <a:t>Klicka här för att ändra format</a:t>
            </a:r>
            <a:endParaRPr lang="sv-SE"/>
          </a:p>
        </p:txBody>
      </p:sp>
      <p:sp>
        <p:nvSpPr>
          <p:cNvPr id="3" name="Platshållare för innehåll 2"/>
          <p:cNvSpPr>
            <a:spLocks noGrp="1"/>
          </p:cNvSpPr>
          <p:nvPr>
            <p:ph idx="1"/>
          </p:nvPr>
        </p:nvSpPr>
        <p:spPr>
          <a:xfrm>
            <a:off x="3814628" y="291281"/>
            <a:ext cx="5454308" cy="6243321"/>
          </a:xfrm>
        </p:spPr>
        <p:txBody>
          <a:bodyPr/>
          <a:lstStyle>
            <a:lvl1pPr>
              <a:defRPr sz="3400"/>
            </a:lvl1pPr>
            <a:lvl2pPr>
              <a:defRPr sz="3000"/>
            </a:lvl2pPr>
            <a:lvl3pPr>
              <a:defRPr sz="2600"/>
            </a:lvl3pPr>
            <a:lvl4pPr>
              <a:defRPr sz="2100"/>
            </a:lvl4pPr>
            <a:lvl5pPr>
              <a:defRPr sz="2100"/>
            </a:lvl5pPr>
            <a:lvl6pPr>
              <a:defRPr sz="2100"/>
            </a:lvl6pPr>
            <a:lvl7pPr>
              <a:defRPr sz="2100"/>
            </a:lvl7pPr>
            <a:lvl8pPr>
              <a:defRPr sz="2100"/>
            </a:lvl8pPr>
            <a:lvl9pPr>
              <a:defRPr sz="21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87839" y="1530787"/>
            <a:ext cx="3209912" cy="5003801"/>
          </a:xfrm>
        </p:spPr>
        <p:txBody>
          <a:bodyPr/>
          <a:lstStyle>
            <a:lvl1pPr marL="0" indent="0">
              <a:buNone/>
              <a:defRPr sz="1500"/>
            </a:lvl1pPr>
            <a:lvl2pPr marL="486620" indent="0">
              <a:buNone/>
              <a:defRPr sz="1300"/>
            </a:lvl2pPr>
            <a:lvl3pPr marL="973242" indent="0">
              <a:buNone/>
              <a:defRPr sz="1100"/>
            </a:lvl3pPr>
            <a:lvl4pPr marL="1459866" indent="0">
              <a:buNone/>
              <a:defRPr sz="1000"/>
            </a:lvl4pPr>
            <a:lvl5pPr marL="1946484" indent="0">
              <a:buNone/>
              <a:defRPr sz="1000"/>
            </a:lvl5pPr>
            <a:lvl6pPr marL="2433102" indent="0">
              <a:buNone/>
              <a:defRPr sz="1000"/>
            </a:lvl6pPr>
            <a:lvl7pPr marL="2919731" indent="0">
              <a:buNone/>
              <a:defRPr sz="1000"/>
            </a:lvl7pPr>
            <a:lvl8pPr marL="3406348" indent="0">
              <a:buNone/>
              <a:defRPr sz="1000"/>
            </a:lvl8pPr>
            <a:lvl9pPr marL="3892974"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968581D5-AA54-714D-95DB-FC2D521B139D}" type="datetime1">
              <a:rPr lang="sv-SE" smtClean="0">
                <a:latin typeface="Calibri"/>
              </a:rPr>
              <a:pPr/>
              <a:t>12/6/13</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1676275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912396" y="5120644"/>
            <a:ext cx="5854065" cy="604521"/>
          </a:xfrm>
          <a:prstGeom prst="rect">
            <a:avLst/>
          </a:prstGeom>
        </p:spPr>
        <p:txBody>
          <a:bodyPr anchor="b"/>
          <a:lstStyle>
            <a:lvl1pPr algn="l">
              <a:defRPr sz="2100" b="1"/>
            </a:lvl1pPr>
          </a:lstStyle>
          <a:p>
            <a:r>
              <a:rPr lang="sv-SE" smtClean="0"/>
              <a:t>Klicka här för att ändra format</a:t>
            </a:r>
            <a:endParaRPr lang="sv-SE"/>
          </a:p>
        </p:txBody>
      </p:sp>
      <p:sp>
        <p:nvSpPr>
          <p:cNvPr id="3" name="Platshållare för bild 2"/>
          <p:cNvSpPr>
            <a:spLocks noGrp="1"/>
          </p:cNvSpPr>
          <p:nvPr>
            <p:ph type="pic" idx="1"/>
          </p:nvPr>
        </p:nvSpPr>
        <p:spPr>
          <a:xfrm>
            <a:off x="1912396" y="653627"/>
            <a:ext cx="5854065" cy="4389120"/>
          </a:xfrm>
        </p:spPr>
        <p:txBody>
          <a:bodyPr/>
          <a:lstStyle>
            <a:lvl1pPr marL="0" indent="0">
              <a:buNone/>
              <a:defRPr sz="3400"/>
            </a:lvl1pPr>
            <a:lvl2pPr marL="486620" indent="0">
              <a:buNone/>
              <a:defRPr sz="3000"/>
            </a:lvl2pPr>
            <a:lvl3pPr marL="973242" indent="0">
              <a:buNone/>
              <a:defRPr sz="2600"/>
            </a:lvl3pPr>
            <a:lvl4pPr marL="1459866" indent="0">
              <a:buNone/>
              <a:defRPr sz="2100"/>
            </a:lvl4pPr>
            <a:lvl5pPr marL="1946484" indent="0">
              <a:buNone/>
              <a:defRPr sz="2100"/>
            </a:lvl5pPr>
            <a:lvl6pPr marL="2433102" indent="0">
              <a:buNone/>
              <a:defRPr sz="2100"/>
            </a:lvl6pPr>
            <a:lvl7pPr marL="2919731" indent="0">
              <a:buNone/>
              <a:defRPr sz="2100"/>
            </a:lvl7pPr>
            <a:lvl8pPr marL="3406348" indent="0">
              <a:buNone/>
              <a:defRPr sz="2100"/>
            </a:lvl8pPr>
            <a:lvl9pPr marL="3892974" indent="0">
              <a:buNone/>
              <a:defRPr sz="2100"/>
            </a:lvl9pPr>
          </a:lstStyle>
          <a:p>
            <a:endParaRPr lang="sv-SE"/>
          </a:p>
        </p:txBody>
      </p:sp>
      <p:sp>
        <p:nvSpPr>
          <p:cNvPr id="4" name="Platshållare för text 3"/>
          <p:cNvSpPr>
            <a:spLocks noGrp="1"/>
          </p:cNvSpPr>
          <p:nvPr>
            <p:ph type="body" sz="half" idx="2"/>
          </p:nvPr>
        </p:nvSpPr>
        <p:spPr>
          <a:xfrm>
            <a:off x="1912396" y="5725165"/>
            <a:ext cx="5854065" cy="858519"/>
          </a:xfrm>
        </p:spPr>
        <p:txBody>
          <a:bodyPr/>
          <a:lstStyle>
            <a:lvl1pPr marL="0" indent="0">
              <a:buNone/>
              <a:defRPr sz="1500"/>
            </a:lvl1pPr>
            <a:lvl2pPr marL="486620" indent="0">
              <a:buNone/>
              <a:defRPr sz="1300"/>
            </a:lvl2pPr>
            <a:lvl3pPr marL="973242" indent="0">
              <a:buNone/>
              <a:defRPr sz="1100"/>
            </a:lvl3pPr>
            <a:lvl4pPr marL="1459866" indent="0">
              <a:buNone/>
              <a:defRPr sz="1000"/>
            </a:lvl4pPr>
            <a:lvl5pPr marL="1946484" indent="0">
              <a:buNone/>
              <a:defRPr sz="1000"/>
            </a:lvl5pPr>
            <a:lvl6pPr marL="2433102" indent="0">
              <a:buNone/>
              <a:defRPr sz="1000"/>
            </a:lvl6pPr>
            <a:lvl7pPr marL="2919731" indent="0">
              <a:buNone/>
              <a:defRPr sz="1000"/>
            </a:lvl7pPr>
            <a:lvl8pPr marL="3406348" indent="0">
              <a:buNone/>
              <a:defRPr sz="1000"/>
            </a:lvl8pPr>
            <a:lvl9pPr marL="3892974"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8DB87EBA-003E-894C-98C0-8C1EF1E9C0CE}" type="datetime1">
              <a:rPr lang="sv-SE" smtClean="0">
                <a:latin typeface="Calibri"/>
              </a:rPr>
              <a:pPr/>
              <a:t>12/6/13</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47918"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4843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87839" y="292947"/>
            <a:ext cx="8781098" cy="1219200"/>
          </a:xfrm>
          <a:prstGeom prst="rect">
            <a:avLst/>
          </a:prstGeom>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BFF401DC-9CB6-C94C-A035-AE4D557374BC}" type="datetime1">
              <a:rPr lang="sv-SE" smtClean="0">
                <a:latin typeface="Calibri"/>
              </a:rPr>
              <a:pPr/>
              <a:t>12/6/13</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21455693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7073662" y="292975"/>
            <a:ext cx="2195274" cy="6241627"/>
          </a:xfrm>
          <a:prstGeom prst="rect">
            <a:avLst/>
          </a:prstGeo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87839" y="292975"/>
            <a:ext cx="6423210" cy="6241627"/>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F5BB0AE-5A3A-F04D-A9F3-EAE846CBBB6B}" type="datetime1">
              <a:rPr lang="sv-SE" smtClean="0">
                <a:latin typeface="Calibri"/>
              </a:rPr>
              <a:pPr/>
              <a:t>12/6/13</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3206122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7"/>
            <a:ext cx="9756775" cy="1794932"/>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lIns="97326" tIns="48663" rIns="97326" bIns="48663" rtlCol="0" anchor="ctr"/>
          <a:lstStyle/>
          <a:p>
            <a:pPr algn="ctr" defTabSz="486620"/>
            <a:endParaRPr lang="sv-SE">
              <a:solidFill>
                <a:srgbClr val="0094CA"/>
              </a:solidFill>
              <a:latin typeface="Calibri"/>
            </a:endParaRPr>
          </a:p>
        </p:txBody>
      </p:sp>
      <p:pic>
        <p:nvPicPr>
          <p:cNvPr id="11" name="Bildobjekt 10" descr="ESS-logga-bl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65337" y="386996"/>
            <a:ext cx="1843800" cy="986112"/>
          </a:xfrm>
          <a:prstGeom prst="rect">
            <a:avLst/>
          </a:prstGeom>
        </p:spPr>
      </p:pic>
      <p:sp>
        <p:nvSpPr>
          <p:cNvPr id="3" name="Underrubrik 2"/>
          <p:cNvSpPr>
            <a:spLocks noGrp="1"/>
          </p:cNvSpPr>
          <p:nvPr>
            <p:ph type="subTitle" idx="1"/>
          </p:nvPr>
        </p:nvSpPr>
        <p:spPr>
          <a:xfrm>
            <a:off x="1463516" y="4145280"/>
            <a:ext cx="6829743" cy="1869440"/>
          </a:xfrm>
        </p:spPr>
        <p:txBody>
          <a:bodyPr/>
          <a:lstStyle>
            <a:lvl1pPr marL="0" indent="0" algn="ctr">
              <a:buNone/>
              <a:defRPr>
                <a:solidFill>
                  <a:schemeClr val="tx1">
                    <a:tint val="75000"/>
                  </a:schemeClr>
                </a:solidFill>
              </a:defRPr>
            </a:lvl1pPr>
            <a:lvl2pPr marL="486620" indent="0" algn="ctr">
              <a:buNone/>
              <a:defRPr>
                <a:solidFill>
                  <a:schemeClr val="tx1">
                    <a:tint val="75000"/>
                  </a:schemeClr>
                </a:solidFill>
              </a:defRPr>
            </a:lvl2pPr>
            <a:lvl3pPr marL="973242" indent="0" algn="ctr">
              <a:buNone/>
              <a:defRPr>
                <a:solidFill>
                  <a:schemeClr val="tx1">
                    <a:tint val="75000"/>
                  </a:schemeClr>
                </a:solidFill>
              </a:defRPr>
            </a:lvl3pPr>
            <a:lvl4pPr marL="1459866" indent="0" algn="ctr">
              <a:buNone/>
              <a:defRPr>
                <a:solidFill>
                  <a:schemeClr val="tx1">
                    <a:tint val="75000"/>
                  </a:schemeClr>
                </a:solidFill>
              </a:defRPr>
            </a:lvl4pPr>
            <a:lvl5pPr marL="1946484" indent="0" algn="ctr">
              <a:buNone/>
              <a:defRPr>
                <a:solidFill>
                  <a:schemeClr val="tx1">
                    <a:tint val="75000"/>
                  </a:schemeClr>
                </a:solidFill>
              </a:defRPr>
            </a:lvl5pPr>
            <a:lvl6pPr marL="2433102" indent="0" algn="ctr">
              <a:buNone/>
              <a:defRPr>
                <a:solidFill>
                  <a:schemeClr val="tx1">
                    <a:tint val="75000"/>
                  </a:schemeClr>
                </a:solidFill>
              </a:defRPr>
            </a:lvl6pPr>
            <a:lvl7pPr marL="2919731" indent="0" algn="ctr">
              <a:buNone/>
              <a:defRPr>
                <a:solidFill>
                  <a:schemeClr val="tx1">
                    <a:tint val="75000"/>
                  </a:schemeClr>
                </a:solidFill>
              </a:defRPr>
            </a:lvl7pPr>
            <a:lvl8pPr marL="3406348" indent="0" algn="ctr">
              <a:buNone/>
              <a:defRPr>
                <a:solidFill>
                  <a:schemeClr val="tx1">
                    <a:tint val="75000"/>
                  </a:schemeClr>
                </a:solidFill>
              </a:defRPr>
            </a:lvl8pPr>
            <a:lvl9pPr marL="3892974"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CEA79773-FC84-AC4D-9D28-F5B786E3C95F}" type="datetime1">
              <a:rPr lang="sv-SE" smtClean="0">
                <a:latin typeface="Calibri"/>
              </a:rPr>
              <a:pPr/>
              <a:t>12/6/13</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
        <p:nvSpPr>
          <p:cNvPr id="9" name="Rubrik 1"/>
          <p:cNvSpPr>
            <a:spLocks noGrp="1"/>
          </p:cNvSpPr>
          <p:nvPr>
            <p:ph type="ctrTitle"/>
          </p:nvPr>
        </p:nvSpPr>
        <p:spPr>
          <a:xfrm>
            <a:off x="663830" y="139442"/>
            <a:ext cx="6711606" cy="1568027"/>
          </a:xfrm>
          <a:prstGeom prst="rect">
            <a:avLst/>
          </a:prstGeom>
          <a:noFill/>
        </p:spPr>
        <p:txBody>
          <a:bodyPr>
            <a:normAutofit/>
          </a:bodyPr>
          <a:lstStyle>
            <a:lvl1pPr algn="l">
              <a:defRPr sz="4300">
                <a:solidFill>
                  <a:srgbClr val="0094CA"/>
                </a:solidFill>
              </a:defRPr>
            </a:lvl1pPr>
          </a:lstStyle>
          <a:p>
            <a:r>
              <a:rPr lang="sv-SE" dirty="0" smtClean="0"/>
              <a:t>Klicka här för att ändra format</a:t>
            </a:r>
            <a:endParaRPr lang="sv-SE" dirty="0"/>
          </a:p>
        </p:txBody>
      </p:sp>
    </p:spTree>
    <p:extLst>
      <p:ext uri="{BB962C8B-B14F-4D97-AF65-F5344CB8AC3E}">
        <p14:creationId xmlns:p14="http://schemas.microsoft.com/office/powerpoint/2010/main" val="15360847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633285" y="-1"/>
            <a:ext cx="6148800" cy="1537548"/>
          </a:xfrm>
        </p:spPr>
        <p:txBody>
          <a:bodyPr/>
          <a:lstStyle/>
          <a:p>
            <a:r>
              <a:rPr lang="sv-SE" smtClean="0"/>
              <a:t>Klicka här för att ändra format</a:t>
            </a:r>
            <a:endParaRPr lang="sv-SE"/>
          </a:p>
        </p:txBody>
      </p:sp>
      <p:cxnSp>
        <p:nvCxnSpPr>
          <p:cNvPr id="3" name="Rak 7"/>
          <p:cNvCxnSpPr/>
          <p:nvPr userDrawn="1"/>
        </p:nvCxnSpPr>
        <p:spPr>
          <a:xfrm>
            <a:off x="-347918"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6445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633289" y="2086190"/>
            <a:ext cx="5086395" cy="4032661"/>
          </a:xfrm>
        </p:spPr>
        <p:txBody>
          <a:bodyPr lIns="0" tIns="0" rIns="0" bIns="0">
            <a:noAutofit/>
          </a:bodyPr>
          <a:lstStyle>
            <a:lvl1pPr marL="365582" indent="-365582" algn="l">
              <a:lnSpc>
                <a:spcPct val="90000"/>
              </a:lnSpc>
              <a:buFont typeface="Arial"/>
              <a:buChar char="•"/>
              <a:defRPr sz="2600">
                <a:solidFill>
                  <a:schemeClr val="bg1"/>
                </a:solidFill>
              </a:defRPr>
            </a:lvl1pPr>
            <a:lvl2pPr marL="487439" indent="0" algn="ctr">
              <a:buNone/>
              <a:defRPr>
                <a:solidFill>
                  <a:schemeClr val="tx1">
                    <a:tint val="75000"/>
                  </a:schemeClr>
                </a:solidFill>
              </a:defRPr>
            </a:lvl2pPr>
            <a:lvl3pPr marL="974879" indent="0" algn="ctr">
              <a:buNone/>
              <a:defRPr>
                <a:solidFill>
                  <a:schemeClr val="tx1">
                    <a:tint val="75000"/>
                  </a:schemeClr>
                </a:solidFill>
              </a:defRPr>
            </a:lvl3pPr>
            <a:lvl4pPr marL="1462318" indent="0" algn="ctr">
              <a:buNone/>
              <a:defRPr>
                <a:solidFill>
                  <a:schemeClr val="tx1">
                    <a:tint val="75000"/>
                  </a:schemeClr>
                </a:solidFill>
              </a:defRPr>
            </a:lvl4pPr>
            <a:lvl5pPr marL="1949757" indent="0" algn="ctr">
              <a:buNone/>
              <a:defRPr>
                <a:solidFill>
                  <a:schemeClr val="tx1">
                    <a:tint val="75000"/>
                  </a:schemeClr>
                </a:solidFill>
              </a:defRPr>
            </a:lvl5pPr>
            <a:lvl6pPr marL="2437196" indent="0" algn="ctr">
              <a:buNone/>
              <a:defRPr>
                <a:solidFill>
                  <a:schemeClr val="tx1">
                    <a:tint val="75000"/>
                  </a:schemeClr>
                </a:solidFill>
              </a:defRPr>
            </a:lvl6pPr>
            <a:lvl7pPr marL="2924636" indent="0" algn="ctr">
              <a:buNone/>
              <a:defRPr>
                <a:solidFill>
                  <a:schemeClr val="tx1">
                    <a:tint val="75000"/>
                  </a:schemeClr>
                </a:solidFill>
              </a:defRPr>
            </a:lvl7pPr>
            <a:lvl8pPr marL="3412073" indent="0" algn="ctr">
              <a:buNone/>
              <a:defRPr>
                <a:solidFill>
                  <a:schemeClr val="tx1">
                    <a:tint val="75000"/>
                  </a:schemeClr>
                </a:solidFill>
              </a:defRPr>
            </a:lvl8pPr>
            <a:lvl9pPr marL="3899516"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2" name="Rubrik 1"/>
          <p:cNvSpPr>
            <a:spLocks noGrp="1"/>
          </p:cNvSpPr>
          <p:nvPr>
            <p:ph type="title"/>
          </p:nvPr>
        </p:nvSpPr>
        <p:spPr>
          <a:xfrm>
            <a:off x="633285" y="-1"/>
            <a:ext cx="6148800" cy="1537548"/>
          </a:xfrm>
        </p:spPr>
        <p:txBody>
          <a:bodyPr/>
          <a:lstStyle/>
          <a:p>
            <a:r>
              <a:rPr lang="sv-SE" smtClean="0"/>
              <a:t>Klicka här för att ändra format</a:t>
            </a:r>
            <a:endParaRPr lang="sv-SE"/>
          </a:p>
        </p:txBody>
      </p:sp>
      <p:sp>
        <p:nvSpPr>
          <p:cNvPr id="6" name="Rektangel med rundade hörn 5"/>
          <p:cNvSpPr/>
          <p:nvPr userDrawn="1"/>
        </p:nvSpPr>
        <p:spPr>
          <a:xfrm>
            <a:off x="6621736" y="2086190"/>
            <a:ext cx="2645170" cy="2644309"/>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7488" tIns="48744" rIns="97488" bIns="48744" rtlCol="0" anchor="ctr"/>
          <a:lstStyle/>
          <a:p>
            <a:pPr algn="ctr" defTabSz="487439"/>
            <a:endParaRPr lang="sv-SE">
              <a:solidFill>
                <a:prstClr val="white"/>
              </a:solidFill>
              <a:latin typeface="Calibri"/>
            </a:endParaRPr>
          </a:p>
        </p:txBody>
      </p:sp>
      <p:cxnSp>
        <p:nvCxnSpPr>
          <p:cNvPr id="7" name="Rak 5"/>
          <p:cNvCxnSpPr/>
          <p:nvPr userDrawn="1"/>
        </p:nvCxnSpPr>
        <p:spPr>
          <a:xfrm>
            <a:off x="-347918"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3831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70720" y="4700697"/>
            <a:ext cx="8293259" cy="1452880"/>
          </a:xfrm>
        </p:spPr>
        <p:txBody>
          <a:bodyPr anchor="t"/>
          <a:lstStyle>
            <a:lvl1pPr algn="l">
              <a:defRPr sz="4300" b="1" cap="all"/>
            </a:lvl1pPr>
          </a:lstStyle>
          <a:p>
            <a:r>
              <a:rPr lang="sv-SE"/>
              <a:t>Click to edit Master title style</a:t>
            </a:r>
            <a:endParaRPr lang="en-US"/>
          </a:p>
        </p:txBody>
      </p:sp>
      <p:sp>
        <p:nvSpPr>
          <p:cNvPr id="3" name="Text Placeholder 2"/>
          <p:cNvSpPr>
            <a:spLocks noGrp="1"/>
          </p:cNvSpPr>
          <p:nvPr>
            <p:ph type="body" idx="1"/>
          </p:nvPr>
        </p:nvSpPr>
        <p:spPr>
          <a:xfrm>
            <a:off x="770720" y="3100524"/>
            <a:ext cx="8293259" cy="1600199"/>
          </a:xfrm>
        </p:spPr>
        <p:txBody>
          <a:bodyPr anchor="b"/>
          <a:lstStyle>
            <a:lvl1pPr marL="0" indent="0">
              <a:buNone/>
              <a:defRPr sz="2100">
                <a:solidFill>
                  <a:schemeClr val="tx1">
                    <a:tint val="75000"/>
                  </a:schemeClr>
                </a:solidFill>
              </a:defRPr>
            </a:lvl1pPr>
            <a:lvl2pPr marL="486281" indent="0">
              <a:buNone/>
              <a:defRPr sz="1900">
                <a:solidFill>
                  <a:schemeClr val="tx1">
                    <a:tint val="75000"/>
                  </a:schemeClr>
                </a:solidFill>
              </a:defRPr>
            </a:lvl2pPr>
            <a:lvl3pPr marL="972562" indent="0">
              <a:buNone/>
              <a:defRPr sz="1700">
                <a:solidFill>
                  <a:schemeClr val="tx1">
                    <a:tint val="75000"/>
                  </a:schemeClr>
                </a:solidFill>
              </a:defRPr>
            </a:lvl3pPr>
            <a:lvl4pPr marL="1458843" indent="0">
              <a:buNone/>
              <a:defRPr sz="1500">
                <a:solidFill>
                  <a:schemeClr val="tx1">
                    <a:tint val="75000"/>
                  </a:schemeClr>
                </a:solidFill>
              </a:defRPr>
            </a:lvl4pPr>
            <a:lvl5pPr marL="1945122" indent="0">
              <a:buNone/>
              <a:defRPr sz="1500">
                <a:solidFill>
                  <a:schemeClr val="tx1">
                    <a:tint val="75000"/>
                  </a:schemeClr>
                </a:solidFill>
              </a:defRPr>
            </a:lvl5pPr>
            <a:lvl6pPr marL="2431399" indent="0">
              <a:buNone/>
              <a:defRPr sz="1500">
                <a:solidFill>
                  <a:schemeClr val="tx1">
                    <a:tint val="75000"/>
                  </a:schemeClr>
                </a:solidFill>
              </a:defRPr>
            </a:lvl6pPr>
            <a:lvl7pPr marL="2917686" indent="0">
              <a:buNone/>
              <a:defRPr sz="1500">
                <a:solidFill>
                  <a:schemeClr val="tx1">
                    <a:tint val="75000"/>
                  </a:schemeClr>
                </a:solidFill>
              </a:defRPr>
            </a:lvl7pPr>
            <a:lvl8pPr marL="3403965" indent="0">
              <a:buNone/>
              <a:defRPr sz="1500">
                <a:solidFill>
                  <a:schemeClr val="tx1">
                    <a:tint val="75000"/>
                  </a:schemeClr>
                </a:solidFill>
              </a:defRPr>
            </a:lvl8pPr>
            <a:lvl9pPr marL="3890252" indent="0">
              <a:buNone/>
              <a:defRPr sz="1500">
                <a:solidFill>
                  <a:schemeClr val="tx1">
                    <a:tint val="75000"/>
                  </a:schemeClr>
                </a:solidFill>
              </a:defRPr>
            </a:lvl9pPr>
          </a:lstStyle>
          <a:p>
            <a:pPr lvl="0"/>
            <a:r>
              <a:rPr lang="sv-SE"/>
              <a:t>Click to edit Master text styles</a:t>
            </a:r>
          </a:p>
        </p:txBody>
      </p:sp>
    </p:spTree>
    <p:extLst>
      <p:ext uri="{BB962C8B-B14F-4D97-AF65-F5344CB8AC3E}">
        <p14:creationId xmlns:p14="http://schemas.microsoft.com/office/powerpoint/2010/main" val="969267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633289" y="2086190"/>
            <a:ext cx="5086395" cy="4032661"/>
          </a:xfrm>
        </p:spPr>
        <p:txBody>
          <a:bodyPr lIns="0" tIns="0" rIns="0" bIns="0">
            <a:noAutofit/>
          </a:bodyPr>
          <a:lstStyle>
            <a:lvl1pPr marL="423152" marR="0" indent="-365582" algn="l" defTabSz="487439" rtl="0" eaLnBrk="1" fontAlgn="auto" latinLnBrk="0" hangingPunct="1">
              <a:lnSpc>
                <a:spcPct val="100000"/>
              </a:lnSpc>
              <a:spcBef>
                <a:spcPts val="1280"/>
              </a:spcBef>
              <a:spcAft>
                <a:spcPts val="640"/>
              </a:spcAft>
              <a:buClrTx/>
              <a:buSzTx/>
              <a:buFont typeface="Arial"/>
              <a:buChar char="•"/>
              <a:tabLst/>
              <a:defRPr sz="2600" b="0">
                <a:solidFill>
                  <a:schemeClr val="bg1"/>
                </a:solidFill>
              </a:defRPr>
            </a:lvl1pPr>
            <a:lvl2pPr marL="690858" marR="0" indent="-249477" algn="l" defTabSz="487439" rtl="0" eaLnBrk="1" fontAlgn="auto" latinLnBrk="0" hangingPunct="1">
              <a:lnSpc>
                <a:spcPct val="100000"/>
              </a:lnSpc>
              <a:spcBef>
                <a:spcPts val="213"/>
              </a:spcBef>
              <a:spcAft>
                <a:spcPts val="213"/>
              </a:spcAft>
              <a:buClrTx/>
              <a:buSzPct val="75000"/>
              <a:buFont typeface="Lucida Grande"/>
              <a:buChar char="-"/>
              <a:tabLst/>
              <a:defRPr sz="1900" baseline="0">
                <a:solidFill>
                  <a:srgbClr val="FFFFFF"/>
                </a:solidFill>
              </a:defRPr>
            </a:lvl2pPr>
            <a:lvl3pPr marL="974879" indent="0" algn="ctr">
              <a:buNone/>
              <a:defRPr>
                <a:solidFill>
                  <a:schemeClr val="tx1">
                    <a:tint val="75000"/>
                  </a:schemeClr>
                </a:solidFill>
              </a:defRPr>
            </a:lvl3pPr>
            <a:lvl4pPr marL="1462318" indent="0" algn="ctr">
              <a:buNone/>
              <a:defRPr>
                <a:solidFill>
                  <a:schemeClr val="tx1">
                    <a:tint val="75000"/>
                  </a:schemeClr>
                </a:solidFill>
              </a:defRPr>
            </a:lvl4pPr>
            <a:lvl5pPr marL="1949757" indent="0" algn="ctr">
              <a:buNone/>
              <a:defRPr>
                <a:solidFill>
                  <a:schemeClr val="tx1">
                    <a:tint val="75000"/>
                  </a:schemeClr>
                </a:solidFill>
              </a:defRPr>
            </a:lvl5pPr>
            <a:lvl6pPr marL="2437196" indent="0" algn="ctr">
              <a:buNone/>
              <a:defRPr>
                <a:solidFill>
                  <a:schemeClr val="tx1">
                    <a:tint val="75000"/>
                  </a:schemeClr>
                </a:solidFill>
              </a:defRPr>
            </a:lvl6pPr>
            <a:lvl7pPr marL="2924636" indent="0" algn="ctr">
              <a:buNone/>
              <a:defRPr>
                <a:solidFill>
                  <a:schemeClr val="tx1">
                    <a:tint val="75000"/>
                  </a:schemeClr>
                </a:solidFill>
              </a:defRPr>
            </a:lvl7pPr>
            <a:lvl8pPr marL="3412073" indent="0" algn="ctr">
              <a:buNone/>
              <a:defRPr>
                <a:solidFill>
                  <a:schemeClr val="tx1">
                    <a:tint val="75000"/>
                  </a:schemeClr>
                </a:solidFill>
              </a:defRPr>
            </a:lvl8pPr>
            <a:lvl9pPr marL="3899516"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633285" y="-1"/>
            <a:ext cx="6148800" cy="1537548"/>
          </a:xfrm>
        </p:spPr>
        <p:txBody>
          <a:bodyPr/>
          <a:lstStyle>
            <a:lvl1pPr>
              <a:defRPr baseline="0"/>
            </a:lvl1pPr>
          </a:lstStyle>
          <a:p>
            <a:r>
              <a:rPr lang="sv-SE" smtClean="0"/>
              <a:t>Blue bullet page</a:t>
            </a:r>
            <a:endParaRPr lang="sv-SE"/>
          </a:p>
        </p:txBody>
      </p:sp>
      <p:cxnSp>
        <p:nvCxnSpPr>
          <p:cNvPr id="4" name="Rak 5"/>
          <p:cNvCxnSpPr/>
          <p:nvPr userDrawn="1"/>
        </p:nvCxnSpPr>
        <p:spPr>
          <a:xfrm>
            <a:off x="-347918"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64717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633289" y="2086190"/>
            <a:ext cx="5086395" cy="4032661"/>
          </a:xfrm>
        </p:spPr>
        <p:txBody>
          <a:bodyPr lIns="0" tIns="0" rIns="0" bIns="0">
            <a:noAutofit/>
          </a:bodyPr>
          <a:lstStyle>
            <a:lvl1pPr marL="423152" marR="0" indent="-365582" algn="l" defTabSz="487439" rtl="0" eaLnBrk="1" fontAlgn="auto" latinLnBrk="0" hangingPunct="1">
              <a:lnSpc>
                <a:spcPct val="100000"/>
              </a:lnSpc>
              <a:spcBef>
                <a:spcPts val="1280"/>
              </a:spcBef>
              <a:spcAft>
                <a:spcPts val="640"/>
              </a:spcAft>
              <a:buClrTx/>
              <a:buSzTx/>
              <a:buFont typeface="Arial"/>
              <a:buChar char="•"/>
              <a:tabLst/>
              <a:defRPr sz="2600" b="0">
                <a:solidFill>
                  <a:srgbClr val="0094CA"/>
                </a:solidFill>
              </a:defRPr>
            </a:lvl1pPr>
            <a:lvl2pPr marL="690858" marR="0" indent="-249477" algn="l" defTabSz="487439" rtl="0" eaLnBrk="1" fontAlgn="auto" latinLnBrk="0" hangingPunct="1">
              <a:lnSpc>
                <a:spcPct val="100000"/>
              </a:lnSpc>
              <a:spcBef>
                <a:spcPts val="213"/>
              </a:spcBef>
              <a:spcAft>
                <a:spcPts val="213"/>
              </a:spcAft>
              <a:buClrTx/>
              <a:buSzPct val="75000"/>
              <a:buFont typeface="Lucida Grande"/>
              <a:buChar char="-"/>
              <a:tabLst/>
              <a:defRPr sz="1900" baseline="0">
                <a:solidFill>
                  <a:srgbClr val="0094CA"/>
                </a:solidFill>
              </a:defRPr>
            </a:lvl2pPr>
            <a:lvl3pPr marL="974879" indent="0" algn="ctr">
              <a:buNone/>
              <a:defRPr>
                <a:solidFill>
                  <a:schemeClr val="tx1">
                    <a:tint val="75000"/>
                  </a:schemeClr>
                </a:solidFill>
              </a:defRPr>
            </a:lvl3pPr>
            <a:lvl4pPr marL="1462318" indent="0" algn="ctr">
              <a:buNone/>
              <a:defRPr>
                <a:solidFill>
                  <a:schemeClr val="tx1">
                    <a:tint val="75000"/>
                  </a:schemeClr>
                </a:solidFill>
              </a:defRPr>
            </a:lvl4pPr>
            <a:lvl5pPr marL="1949757" indent="0" algn="ctr">
              <a:buNone/>
              <a:defRPr>
                <a:solidFill>
                  <a:schemeClr val="tx1">
                    <a:tint val="75000"/>
                  </a:schemeClr>
                </a:solidFill>
              </a:defRPr>
            </a:lvl5pPr>
            <a:lvl6pPr marL="2437196" indent="0" algn="ctr">
              <a:buNone/>
              <a:defRPr>
                <a:solidFill>
                  <a:schemeClr val="tx1">
                    <a:tint val="75000"/>
                  </a:schemeClr>
                </a:solidFill>
              </a:defRPr>
            </a:lvl6pPr>
            <a:lvl7pPr marL="2924636" indent="0" algn="ctr">
              <a:buNone/>
              <a:defRPr>
                <a:solidFill>
                  <a:schemeClr val="tx1">
                    <a:tint val="75000"/>
                  </a:schemeClr>
                </a:solidFill>
              </a:defRPr>
            </a:lvl7pPr>
            <a:lvl8pPr marL="3412073" indent="0" algn="ctr">
              <a:buNone/>
              <a:defRPr>
                <a:solidFill>
                  <a:schemeClr val="tx1">
                    <a:tint val="75000"/>
                  </a:schemeClr>
                </a:solidFill>
              </a:defRPr>
            </a:lvl8pPr>
            <a:lvl9pPr marL="3899516"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633285" y="-1"/>
            <a:ext cx="6148800" cy="1537548"/>
          </a:xfrm>
        </p:spPr>
        <p:txBody>
          <a:bodyPr/>
          <a:lstStyle>
            <a:lvl1pPr>
              <a:defRPr baseline="0"/>
            </a:lvl1pPr>
          </a:lstStyle>
          <a:p>
            <a:r>
              <a:rPr lang="sv-SE" smtClean="0"/>
              <a:t>White bullet page</a:t>
            </a:r>
            <a:endParaRPr lang="sv-SE"/>
          </a:p>
        </p:txBody>
      </p:sp>
      <p:cxnSp>
        <p:nvCxnSpPr>
          <p:cNvPr id="4" name="Rak 5"/>
          <p:cNvCxnSpPr/>
          <p:nvPr userDrawn="1"/>
        </p:nvCxnSpPr>
        <p:spPr>
          <a:xfrm>
            <a:off x="-347918"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0036698"/>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17708" y="8"/>
            <a:ext cx="6474028" cy="1537633"/>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608198" y="2095942"/>
            <a:ext cx="6974429" cy="4308246"/>
          </a:xfrm>
        </p:spPr>
        <p:txBody>
          <a:bodyPr/>
          <a:lstStyle>
            <a:lvl1pPr marL="0" indent="0">
              <a:buNone/>
              <a:defRPr/>
            </a:lvl1pPr>
            <a:lvl2pPr marL="487439" indent="0">
              <a:buNone/>
              <a:defRPr/>
            </a:lvl2pPr>
            <a:lvl3pPr marL="974879" indent="0">
              <a:buNone/>
              <a:defRPr/>
            </a:lvl3pPr>
            <a:lvl4pPr marL="1462318" indent="0">
              <a:buNone/>
              <a:defRPr/>
            </a:lvl4pPr>
            <a:lvl5pPr marL="1949757" indent="0">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9CC0C22-9EDB-E14B-9D1D-02359A0D0385}" type="datetime1">
              <a:rPr lang="en-US" smtClean="0">
                <a:latin typeface="Calibri"/>
              </a:rPr>
              <a:pPr/>
              <a:t>12/6/13</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47918"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96517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70720" y="4700697"/>
            <a:ext cx="8293259" cy="1452880"/>
          </a:xfrm>
          <a:prstGeom prst="rect">
            <a:avLst/>
          </a:prstGeom>
        </p:spPr>
        <p:txBody>
          <a:bodyPr anchor="t"/>
          <a:lstStyle>
            <a:lvl1pPr algn="l">
              <a:defRPr sz="43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70720" y="3100502"/>
            <a:ext cx="8293259" cy="1600199"/>
          </a:xfrm>
        </p:spPr>
        <p:txBody>
          <a:bodyPr anchor="b"/>
          <a:lstStyle>
            <a:lvl1pPr marL="0" indent="0">
              <a:buNone/>
              <a:defRPr sz="2100">
                <a:solidFill>
                  <a:schemeClr val="tx1">
                    <a:tint val="75000"/>
                  </a:schemeClr>
                </a:solidFill>
              </a:defRPr>
            </a:lvl1pPr>
            <a:lvl2pPr marL="487439" indent="0">
              <a:buNone/>
              <a:defRPr sz="1900">
                <a:solidFill>
                  <a:schemeClr val="tx1">
                    <a:tint val="75000"/>
                  </a:schemeClr>
                </a:solidFill>
              </a:defRPr>
            </a:lvl2pPr>
            <a:lvl3pPr marL="974879" indent="0">
              <a:buNone/>
              <a:defRPr sz="1700">
                <a:solidFill>
                  <a:schemeClr val="tx1">
                    <a:tint val="75000"/>
                  </a:schemeClr>
                </a:solidFill>
              </a:defRPr>
            </a:lvl3pPr>
            <a:lvl4pPr marL="1462318" indent="0">
              <a:buNone/>
              <a:defRPr sz="1500">
                <a:solidFill>
                  <a:schemeClr val="tx1">
                    <a:tint val="75000"/>
                  </a:schemeClr>
                </a:solidFill>
              </a:defRPr>
            </a:lvl4pPr>
            <a:lvl5pPr marL="1949757" indent="0">
              <a:buNone/>
              <a:defRPr sz="1500">
                <a:solidFill>
                  <a:schemeClr val="tx1">
                    <a:tint val="75000"/>
                  </a:schemeClr>
                </a:solidFill>
              </a:defRPr>
            </a:lvl5pPr>
            <a:lvl6pPr marL="2437196" indent="0">
              <a:buNone/>
              <a:defRPr sz="1500">
                <a:solidFill>
                  <a:schemeClr val="tx1">
                    <a:tint val="75000"/>
                  </a:schemeClr>
                </a:solidFill>
              </a:defRPr>
            </a:lvl6pPr>
            <a:lvl7pPr marL="2924636" indent="0">
              <a:buNone/>
              <a:defRPr sz="1500">
                <a:solidFill>
                  <a:schemeClr val="tx1">
                    <a:tint val="75000"/>
                  </a:schemeClr>
                </a:solidFill>
              </a:defRPr>
            </a:lvl7pPr>
            <a:lvl8pPr marL="3412073" indent="0">
              <a:buNone/>
              <a:defRPr sz="1500">
                <a:solidFill>
                  <a:schemeClr val="tx1">
                    <a:tint val="75000"/>
                  </a:schemeClr>
                </a:solidFill>
              </a:defRPr>
            </a:lvl8pPr>
            <a:lvl9pPr marL="3899516" indent="0">
              <a:buNone/>
              <a:defRPr sz="15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0FA5BB91-6E5D-4E44-A313-B74B25380F86}" type="datetime1">
              <a:rPr lang="en-US" smtClean="0">
                <a:latin typeface="Calibri"/>
              </a:rPr>
              <a:pPr/>
              <a:t>12/6/13</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47918"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83819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87839" y="292947"/>
            <a:ext cx="8781098" cy="12192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87839" y="1706880"/>
            <a:ext cx="4309242" cy="4827694"/>
          </a:xfrm>
        </p:spPr>
        <p:txBody>
          <a:bodyPr/>
          <a:lstStyle>
            <a:lvl1pPr>
              <a:defRPr sz="3000"/>
            </a:lvl1pPr>
            <a:lvl2pPr>
              <a:defRPr sz="2600"/>
            </a:lvl2pPr>
            <a:lvl3pPr>
              <a:defRPr sz="2100"/>
            </a:lvl3pPr>
            <a:lvl4pPr>
              <a:defRPr sz="1900"/>
            </a:lvl4pPr>
            <a:lvl5pPr>
              <a:defRPr sz="1900"/>
            </a:lvl5pPr>
            <a:lvl6pPr>
              <a:defRPr sz="1900"/>
            </a:lvl6pPr>
            <a:lvl7pPr>
              <a:defRPr sz="1900"/>
            </a:lvl7pPr>
            <a:lvl8pPr>
              <a:defRPr sz="1900"/>
            </a:lvl8pPr>
            <a:lvl9pPr>
              <a:defRPr sz="19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959694" y="1706880"/>
            <a:ext cx="4309242" cy="4827694"/>
          </a:xfrm>
        </p:spPr>
        <p:txBody>
          <a:bodyPr/>
          <a:lstStyle>
            <a:lvl1pPr>
              <a:defRPr sz="3000"/>
            </a:lvl1pPr>
            <a:lvl2pPr>
              <a:defRPr sz="2600"/>
            </a:lvl2pPr>
            <a:lvl3pPr>
              <a:defRPr sz="2100"/>
            </a:lvl3pPr>
            <a:lvl4pPr>
              <a:defRPr sz="1900"/>
            </a:lvl4pPr>
            <a:lvl5pPr>
              <a:defRPr sz="1900"/>
            </a:lvl5pPr>
            <a:lvl6pPr>
              <a:defRPr sz="1900"/>
            </a:lvl6pPr>
            <a:lvl7pPr>
              <a:defRPr sz="1900"/>
            </a:lvl7pPr>
            <a:lvl8pPr>
              <a:defRPr sz="1900"/>
            </a:lvl8pPr>
            <a:lvl9pPr>
              <a:defRPr sz="19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84C0FE33-BB3B-F54C-A8F8-03B587A53342}" type="datetime1">
              <a:rPr lang="en-US" smtClean="0">
                <a:latin typeface="Calibri"/>
              </a:rPr>
              <a:pPr/>
              <a:t>12/6/13</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47918"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43260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87839" y="292947"/>
            <a:ext cx="8781098" cy="1219200"/>
          </a:xfrm>
          <a:prstGeom prst="rect">
            <a:avLst/>
          </a:prstGeo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87845" y="1637458"/>
            <a:ext cx="4310937" cy="682413"/>
          </a:xfrm>
        </p:spPr>
        <p:txBody>
          <a:bodyPr anchor="b"/>
          <a:lstStyle>
            <a:lvl1pPr marL="0" indent="0">
              <a:buNone/>
              <a:defRPr sz="2600" b="1"/>
            </a:lvl1pPr>
            <a:lvl2pPr marL="487439" indent="0">
              <a:buNone/>
              <a:defRPr sz="2100" b="1"/>
            </a:lvl2pPr>
            <a:lvl3pPr marL="974879" indent="0">
              <a:buNone/>
              <a:defRPr sz="1900" b="1"/>
            </a:lvl3pPr>
            <a:lvl4pPr marL="1462318" indent="0">
              <a:buNone/>
              <a:defRPr sz="1700" b="1"/>
            </a:lvl4pPr>
            <a:lvl5pPr marL="1949757" indent="0">
              <a:buNone/>
              <a:defRPr sz="1700" b="1"/>
            </a:lvl5pPr>
            <a:lvl6pPr marL="2437196" indent="0">
              <a:buNone/>
              <a:defRPr sz="1700" b="1"/>
            </a:lvl6pPr>
            <a:lvl7pPr marL="2924636" indent="0">
              <a:buNone/>
              <a:defRPr sz="1700" b="1"/>
            </a:lvl7pPr>
            <a:lvl8pPr marL="3412073" indent="0">
              <a:buNone/>
              <a:defRPr sz="1700" b="1"/>
            </a:lvl8pPr>
            <a:lvl9pPr marL="3899516" indent="0">
              <a:buNone/>
              <a:defRPr sz="17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87845" y="2319871"/>
            <a:ext cx="4310937" cy="4214707"/>
          </a:xfrm>
        </p:spPr>
        <p:txBody>
          <a:bodyPr/>
          <a:lstStyle>
            <a:lvl1pPr>
              <a:defRPr sz="26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956311" y="1637458"/>
            <a:ext cx="4312630" cy="682413"/>
          </a:xfrm>
        </p:spPr>
        <p:txBody>
          <a:bodyPr anchor="b"/>
          <a:lstStyle>
            <a:lvl1pPr marL="0" indent="0">
              <a:buNone/>
              <a:defRPr sz="2600" b="1"/>
            </a:lvl1pPr>
            <a:lvl2pPr marL="487439" indent="0">
              <a:buNone/>
              <a:defRPr sz="2100" b="1"/>
            </a:lvl2pPr>
            <a:lvl3pPr marL="974879" indent="0">
              <a:buNone/>
              <a:defRPr sz="1900" b="1"/>
            </a:lvl3pPr>
            <a:lvl4pPr marL="1462318" indent="0">
              <a:buNone/>
              <a:defRPr sz="1700" b="1"/>
            </a:lvl4pPr>
            <a:lvl5pPr marL="1949757" indent="0">
              <a:buNone/>
              <a:defRPr sz="1700" b="1"/>
            </a:lvl5pPr>
            <a:lvl6pPr marL="2437196" indent="0">
              <a:buNone/>
              <a:defRPr sz="1700" b="1"/>
            </a:lvl6pPr>
            <a:lvl7pPr marL="2924636" indent="0">
              <a:buNone/>
              <a:defRPr sz="1700" b="1"/>
            </a:lvl7pPr>
            <a:lvl8pPr marL="3412073" indent="0">
              <a:buNone/>
              <a:defRPr sz="1700" b="1"/>
            </a:lvl8pPr>
            <a:lvl9pPr marL="3899516" indent="0">
              <a:buNone/>
              <a:defRPr sz="17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956311" y="2319871"/>
            <a:ext cx="4312630" cy="4214707"/>
          </a:xfrm>
        </p:spPr>
        <p:txBody>
          <a:bodyPr/>
          <a:lstStyle>
            <a:lvl1pPr>
              <a:defRPr sz="26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8D0B4D03-6436-924D-BD12-1D8F540DD88C}" type="datetime1">
              <a:rPr lang="en-US" smtClean="0">
                <a:latin typeface="Calibri"/>
              </a:rPr>
              <a:pPr/>
              <a:t>12/6/13</a:t>
            </a:fld>
            <a:endParaRPr lang="sv-SE">
              <a:latin typeface="Calibri"/>
            </a:endParaRPr>
          </a:p>
        </p:txBody>
      </p:sp>
      <p:sp>
        <p:nvSpPr>
          <p:cNvPr id="8" name="Platshållare för sidfot 7"/>
          <p:cNvSpPr>
            <a:spLocks noGrp="1"/>
          </p:cNvSpPr>
          <p:nvPr>
            <p:ph type="ftr" sz="quarter" idx="11"/>
          </p:nvPr>
        </p:nvSpPr>
        <p:spPr/>
        <p:txBody>
          <a:bodyPr/>
          <a:lstStyle/>
          <a:p>
            <a:endParaRPr lang="sv-SE">
              <a:latin typeface="Calibri"/>
            </a:endParaRPr>
          </a:p>
        </p:txBody>
      </p:sp>
      <p:sp>
        <p:nvSpPr>
          <p:cNvPr id="9" name="Platshållare för bildnummer 8"/>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10" name="Rak 7"/>
          <p:cNvCxnSpPr/>
          <p:nvPr userDrawn="1"/>
        </p:nvCxnSpPr>
        <p:spPr>
          <a:xfrm>
            <a:off x="-347918"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24116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87839" y="292947"/>
            <a:ext cx="8781098" cy="1219200"/>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88F81278-4430-4444-9D70-1555BC514269}" type="datetime1">
              <a:rPr lang="en-US" smtClean="0">
                <a:latin typeface="Calibri"/>
              </a:rPr>
              <a:pPr/>
              <a:t>12/6/13</a:t>
            </a:fld>
            <a:endParaRPr lang="sv-SE">
              <a:latin typeface="Calibri"/>
            </a:endParaRPr>
          </a:p>
        </p:txBody>
      </p:sp>
      <p:sp>
        <p:nvSpPr>
          <p:cNvPr id="4" name="Platshållare för sidfot 3"/>
          <p:cNvSpPr>
            <a:spLocks noGrp="1"/>
          </p:cNvSpPr>
          <p:nvPr>
            <p:ph type="ftr" sz="quarter" idx="11"/>
          </p:nvPr>
        </p:nvSpPr>
        <p:spPr/>
        <p:txBody>
          <a:bodyPr/>
          <a:lstStyle/>
          <a:p>
            <a:endParaRPr lang="sv-SE">
              <a:latin typeface="Calibri"/>
            </a:endParaRPr>
          </a:p>
        </p:txBody>
      </p:sp>
      <p:sp>
        <p:nvSpPr>
          <p:cNvPr id="5" name="Platshållare för bildnummer 4"/>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6" name="Rak 7"/>
          <p:cNvCxnSpPr/>
          <p:nvPr userDrawn="1"/>
        </p:nvCxnSpPr>
        <p:spPr>
          <a:xfrm>
            <a:off x="-347918"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78755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4B6CE20-AFC7-3F45-B0E0-5A45C0AF0FEF}" type="datetime1">
              <a:rPr lang="en-US" smtClean="0">
                <a:latin typeface="Calibri"/>
              </a:rPr>
              <a:pPr/>
              <a:t>12/6/13</a:t>
            </a:fld>
            <a:endParaRPr lang="sv-SE">
              <a:latin typeface="Calibri"/>
            </a:endParaRPr>
          </a:p>
        </p:txBody>
      </p:sp>
      <p:sp>
        <p:nvSpPr>
          <p:cNvPr id="3" name="Platshållare för sidfot 2"/>
          <p:cNvSpPr>
            <a:spLocks noGrp="1"/>
          </p:cNvSpPr>
          <p:nvPr>
            <p:ph type="ftr" sz="quarter" idx="11"/>
          </p:nvPr>
        </p:nvSpPr>
        <p:spPr/>
        <p:txBody>
          <a:bodyPr/>
          <a:lstStyle/>
          <a:p>
            <a:endParaRPr lang="sv-SE">
              <a:latin typeface="Calibri"/>
            </a:endParaRPr>
          </a:p>
        </p:txBody>
      </p:sp>
      <p:sp>
        <p:nvSpPr>
          <p:cNvPr id="4" name="Platshållare för bildnummer 3"/>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15890815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87839" y="291253"/>
            <a:ext cx="3209912" cy="1239520"/>
          </a:xfrm>
          <a:prstGeom prst="rect">
            <a:avLst/>
          </a:prstGeom>
        </p:spPr>
        <p:txBody>
          <a:bodyPr anchor="b"/>
          <a:lstStyle>
            <a:lvl1pPr algn="l">
              <a:defRPr sz="2100" b="1"/>
            </a:lvl1pPr>
          </a:lstStyle>
          <a:p>
            <a:r>
              <a:rPr lang="sv-SE" smtClean="0"/>
              <a:t>Klicka här för att ändra format</a:t>
            </a:r>
            <a:endParaRPr lang="sv-SE"/>
          </a:p>
        </p:txBody>
      </p:sp>
      <p:sp>
        <p:nvSpPr>
          <p:cNvPr id="3" name="Platshållare för innehåll 2"/>
          <p:cNvSpPr>
            <a:spLocks noGrp="1"/>
          </p:cNvSpPr>
          <p:nvPr>
            <p:ph idx="1"/>
          </p:nvPr>
        </p:nvSpPr>
        <p:spPr>
          <a:xfrm>
            <a:off x="3814628" y="291261"/>
            <a:ext cx="5454308" cy="6243321"/>
          </a:xfrm>
        </p:spPr>
        <p:txBody>
          <a:bodyPr/>
          <a:lstStyle>
            <a:lvl1pPr>
              <a:defRPr sz="3400"/>
            </a:lvl1pPr>
            <a:lvl2pPr>
              <a:defRPr sz="3000"/>
            </a:lvl2pPr>
            <a:lvl3pPr>
              <a:defRPr sz="2600"/>
            </a:lvl3pPr>
            <a:lvl4pPr>
              <a:defRPr sz="2100"/>
            </a:lvl4pPr>
            <a:lvl5pPr>
              <a:defRPr sz="2100"/>
            </a:lvl5pPr>
            <a:lvl6pPr>
              <a:defRPr sz="2100"/>
            </a:lvl6pPr>
            <a:lvl7pPr>
              <a:defRPr sz="2100"/>
            </a:lvl7pPr>
            <a:lvl8pPr>
              <a:defRPr sz="2100"/>
            </a:lvl8pPr>
            <a:lvl9pPr>
              <a:defRPr sz="21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87839" y="1530781"/>
            <a:ext cx="3209912" cy="5003801"/>
          </a:xfrm>
        </p:spPr>
        <p:txBody>
          <a:bodyPr/>
          <a:lstStyle>
            <a:lvl1pPr marL="0" indent="0">
              <a:buNone/>
              <a:defRPr sz="1500"/>
            </a:lvl1pPr>
            <a:lvl2pPr marL="487439" indent="0">
              <a:buNone/>
              <a:defRPr sz="1300"/>
            </a:lvl2pPr>
            <a:lvl3pPr marL="974879" indent="0">
              <a:buNone/>
              <a:defRPr sz="1100"/>
            </a:lvl3pPr>
            <a:lvl4pPr marL="1462318" indent="0">
              <a:buNone/>
              <a:defRPr sz="1000"/>
            </a:lvl4pPr>
            <a:lvl5pPr marL="1949757" indent="0">
              <a:buNone/>
              <a:defRPr sz="1000"/>
            </a:lvl5pPr>
            <a:lvl6pPr marL="2437196" indent="0">
              <a:buNone/>
              <a:defRPr sz="1000"/>
            </a:lvl6pPr>
            <a:lvl7pPr marL="2924636" indent="0">
              <a:buNone/>
              <a:defRPr sz="1000"/>
            </a:lvl7pPr>
            <a:lvl8pPr marL="3412073" indent="0">
              <a:buNone/>
              <a:defRPr sz="1000"/>
            </a:lvl8pPr>
            <a:lvl9pPr marL="3899516"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B3D1E751-A629-5E4A-A202-65D0E0233AA2}" type="datetime1">
              <a:rPr lang="en-US" smtClean="0">
                <a:latin typeface="Calibri"/>
              </a:rPr>
              <a:pPr/>
              <a:t>12/6/13</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27175274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912396" y="5120644"/>
            <a:ext cx="5854065" cy="604521"/>
          </a:xfrm>
          <a:prstGeom prst="rect">
            <a:avLst/>
          </a:prstGeom>
        </p:spPr>
        <p:txBody>
          <a:bodyPr anchor="b"/>
          <a:lstStyle>
            <a:lvl1pPr algn="l">
              <a:defRPr sz="2100" b="1"/>
            </a:lvl1pPr>
          </a:lstStyle>
          <a:p>
            <a:r>
              <a:rPr lang="sv-SE" smtClean="0"/>
              <a:t>Klicka här för att ändra format</a:t>
            </a:r>
            <a:endParaRPr lang="sv-SE"/>
          </a:p>
        </p:txBody>
      </p:sp>
      <p:sp>
        <p:nvSpPr>
          <p:cNvPr id="3" name="Platshållare för bild 2"/>
          <p:cNvSpPr>
            <a:spLocks noGrp="1"/>
          </p:cNvSpPr>
          <p:nvPr>
            <p:ph type="pic" idx="1"/>
          </p:nvPr>
        </p:nvSpPr>
        <p:spPr>
          <a:xfrm>
            <a:off x="1912396" y="653627"/>
            <a:ext cx="5854065" cy="4389120"/>
          </a:xfrm>
        </p:spPr>
        <p:txBody>
          <a:bodyPr/>
          <a:lstStyle>
            <a:lvl1pPr marL="0" indent="0">
              <a:buNone/>
              <a:defRPr sz="3400"/>
            </a:lvl1pPr>
            <a:lvl2pPr marL="487439" indent="0">
              <a:buNone/>
              <a:defRPr sz="3000"/>
            </a:lvl2pPr>
            <a:lvl3pPr marL="974879" indent="0">
              <a:buNone/>
              <a:defRPr sz="2600"/>
            </a:lvl3pPr>
            <a:lvl4pPr marL="1462318" indent="0">
              <a:buNone/>
              <a:defRPr sz="2100"/>
            </a:lvl4pPr>
            <a:lvl5pPr marL="1949757" indent="0">
              <a:buNone/>
              <a:defRPr sz="2100"/>
            </a:lvl5pPr>
            <a:lvl6pPr marL="2437196" indent="0">
              <a:buNone/>
              <a:defRPr sz="2100"/>
            </a:lvl6pPr>
            <a:lvl7pPr marL="2924636" indent="0">
              <a:buNone/>
              <a:defRPr sz="2100"/>
            </a:lvl7pPr>
            <a:lvl8pPr marL="3412073" indent="0">
              <a:buNone/>
              <a:defRPr sz="2100"/>
            </a:lvl8pPr>
            <a:lvl9pPr marL="3899516" indent="0">
              <a:buNone/>
              <a:defRPr sz="2100"/>
            </a:lvl9pPr>
          </a:lstStyle>
          <a:p>
            <a:endParaRPr lang="sv-SE"/>
          </a:p>
        </p:txBody>
      </p:sp>
      <p:sp>
        <p:nvSpPr>
          <p:cNvPr id="4" name="Platshållare för text 3"/>
          <p:cNvSpPr>
            <a:spLocks noGrp="1"/>
          </p:cNvSpPr>
          <p:nvPr>
            <p:ph type="body" sz="half" idx="2"/>
          </p:nvPr>
        </p:nvSpPr>
        <p:spPr>
          <a:xfrm>
            <a:off x="1912396" y="5725165"/>
            <a:ext cx="5854065" cy="858519"/>
          </a:xfrm>
        </p:spPr>
        <p:txBody>
          <a:bodyPr/>
          <a:lstStyle>
            <a:lvl1pPr marL="0" indent="0">
              <a:buNone/>
              <a:defRPr sz="1500"/>
            </a:lvl1pPr>
            <a:lvl2pPr marL="487439" indent="0">
              <a:buNone/>
              <a:defRPr sz="1300"/>
            </a:lvl2pPr>
            <a:lvl3pPr marL="974879" indent="0">
              <a:buNone/>
              <a:defRPr sz="1100"/>
            </a:lvl3pPr>
            <a:lvl4pPr marL="1462318" indent="0">
              <a:buNone/>
              <a:defRPr sz="1000"/>
            </a:lvl4pPr>
            <a:lvl5pPr marL="1949757" indent="0">
              <a:buNone/>
              <a:defRPr sz="1000"/>
            </a:lvl5pPr>
            <a:lvl6pPr marL="2437196" indent="0">
              <a:buNone/>
              <a:defRPr sz="1000"/>
            </a:lvl6pPr>
            <a:lvl7pPr marL="2924636" indent="0">
              <a:buNone/>
              <a:defRPr sz="1000"/>
            </a:lvl7pPr>
            <a:lvl8pPr marL="3412073" indent="0">
              <a:buNone/>
              <a:defRPr sz="1000"/>
            </a:lvl8pPr>
            <a:lvl9pPr marL="3899516"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F3D8524D-C923-984C-AA4B-C3BB39D88DE4}" type="datetime1">
              <a:rPr lang="en-US" smtClean="0">
                <a:latin typeface="Calibri"/>
              </a:rPr>
              <a:pPr/>
              <a:t>12/6/13</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47918"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8160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Content Placeholder 2"/>
          <p:cNvSpPr>
            <a:spLocks noGrp="1"/>
          </p:cNvSpPr>
          <p:nvPr>
            <p:ph sz="half" idx="1"/>
          </p:nvPr>
        </p:nvSpPr>
        <p:spPr>
          <a:xfrm>
            <a:off x="487839" y="1706880"/>
            <a:ext cx="4309242" cy="4827694"/>
          </a:xfrm>
        </p:spPr>
        <p:txBody>
          <a:bodyPr/>
          <a:lstStyle>
            <a:lvl1pPr>
              <a:defRPr sz="3000"/>
            </a:lvl1pPr>
            <a:lvl2pPr>
              <a:defRPr sz="2600"/>
            </a:lvl2pPr>
            <a:lvl3pPr>
              <a:defRPr sz="2100"/>
            </a:lvl3pPr>
            <a:lvl4pPr>
              <a:defRPr sz="1900"/>
            </a:lvl4pPr>
            <a:lvl5pPr>
              <a:defRPr sz="1900"/>
            </a:lvl5pPr>
            <a:lvl6pPr>
              <a:defRPr sz="1900"/>
            </a:lvl6pPr>
            <a:lvl7pPr>
              <a:defRPr sz="1900"/>
            </a:lvl7pPr>
            <a:lvl8pPr>
              <a:defRPr sz="1900"/>
            </a:lvl8pPr>
            <a:lvl9pPr>
              <a:defRPr sz="19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Content Placeholder 3"/>
          <p:cNvSpPr>
            <a:spLocks noGrp="1"/>
          </p:cNvSpPr>
          <p:nvPr>
            <p:ph sz="half" idx="2"/>
          </p:nvPr>
        </p:nvSpPr>
        <p:spPr>
          <a:xfrm>
            <a:off x="4959694" y="1706880"/>
            <a:ext cx="4309242" cy="4827694"/>
          </a:xfrm>
        </p:spPr>
        <p:txBody>
          <a:bodyPr/>
          <a:lstStyle>
            <a:lvl1pPr>
              <a:defRPr sz="3000"/>
            </a:lvl1pPr>
            <a:lvl2pPr>
              <a:defRPr sz="2600"/>
            </a:lvl2pPr>
            <a:lvl3pPr>
              <a:defRPr sz="2100"/>
            </a:lvl3pPr>
            <a:lvl4pPr>
              <a:defRPr sz="1900"/>
            </a:lvl4pPr>
            <a:lvl5pPr>
              <a:defRPr sz="1900"/>
            </a:lvl5pPr>
            <a:lvl6pPr>
              <a:defRPr sz="1900"/>
            </a:lvl6pPr>
            <a:lvl7pPr>
              <a:defRPr sz="1900"/>
            </a:lvl7pPr>
            <a:lvl8pPr>
              <a:defRPr sz="1900"/>
            </a:lvl8pPr>
            <a:lvl9pPr>
              <a:defRPr sz="19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Tree>
    <p:extLst>
      <p:ext uri="{BB962C8B-B14F-4D97-AF65-F5344CB8AC3E}">
        <p14:creationId xmlns:p14="http://schemas.microsoft.com/office/powerpoint/2010/main" val="11666904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87839" y="292947"/>
            <a:ext cx="8781098" cy="1219200"/>
          </a:xfrm>
          <a:prstGeom prst="rect">
            <a:avLst/>
          </a:prstGeom>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B54AD09B-6E0E-F342-90BC-7E5749EEA10B}" type="datetime1">
              <a:rPr lang="en-US" smtClean="0">
                <a:latin typeface="Calibri"/>
              </a:rPr>
              <a:pPr/>
              <a:t>12/6/13</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37879326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7073662" y="292955"/>
            <a:ext cx="2195274" cy="6241627"/>
          </a:xfrm>
          <a:prstGeom prst="rect">
            <a:avLst/>
          </a:prstGeo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87839" y="292955"/>
            <a:ext cx="6423210" cy="6241627"/>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6DBDF2D1-8BC8-2440-AB2E-6BB6C9E19346}" type="datetime1">
              <a:rPr lang="en-US" smtClean="0">
                <a:latin typeface="Calibri"/>
              </a:rPr>
              <a:pPr/>
              <a:t>12/6/13</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4161279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7"/>
            <a:ext cx="9756775" cy="1794932"/>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lIns="97488" tIns="48744" rIns="97488" bIns="48744" rtlCol="0" anchor="ctr"/>
          <a:lstStyle/>
          <a:p>
            <a:pPr algn="ctr" defTabSz="487439"/>
            <a:endParaRPr lang="sv-SE">
              <a:solidFill>
                <a:srgbClr val="0094CA"/>
              </a:solidFill>
              <a:latin typeface="Calibri"/>
            </a:endParaRPr>
          </a:p>
        </p:txBody>
      </p:sp>
      <p:pic>
        <p:nvPicPr>
          <p:cNvPr id="11" name="Bildobjekt 10" descr="ESS-logga-bl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65337" y="386996"/>
            <a:ext cx="1843800" cy="986112"/>
          </a:xfrm>
          <a:prstGeom prst="rect">
            <a:avLst/>
          </a:prstGeom>
        </p:spPr>
      </p:pic>
      <p:sp>
        <p:nvSpPr>
          <p:cNvPr id="3" name="Underrubrik 2"/>
          <p:cNvSpPr>
            <a:spLocks noGrp="1"/>
          </p:cNvSpPr>
          <p:nvPr>
            <p:ph type="subTitle" idx="1"/>
          </p:nvPr>
        </p:nvSpPr>
        <p:spPr>
          <a:xfrm>
            <a:off x="1463516" y="4145280"/>
            <a:ext cx="6829743" cy="1869440"/>
          </a:xfrm>
        </p:spPr>
        <p:txBody>
          <a:bodyPr/>
          <a:lstStyle>
            <a:lvl1pPr marL="0" indent="0" algn="ctr">
              <a:buNone/>
              <a:defRPr>
                <a:solidFill>
                  <a:schemeClr val="tx1">
                    <a:tint val="75000"/>
                  </a:schemeClr>
                </a:solidFill>
              </a:defRPr>
            </a:lvl1pPr>
            <a:lvl2pPr marL="487439" indent="0" algn="ctr">
              <a:buNone/>
              <a:defRPr>
                <a:solidFill>
                  <a:schemeClr val="tx1">
                    <a:tint val="75000"/>
                  </a:schemeClr>
                </a:solidFill>
              </a:defRPr>
            </a:lvl2pPr>
            <a:lvl3pPr marL="974879" indent="0" algn="ctr">
              <a:buNone/>
              <a:defRPr>
                <a:solidFill>
                  <a:schemeClr val="tx1">
                    <a:tint val="75000"/>
                  </a:schemeClr>
                </a:solidFill>
              </a:defRPr>
            </a:lvl3pPr>
            <a:lvl4pPr marL="1462318" indent="0" algn="ctr">
              <a:buNone/>
              <a:defRPr>
                <a:solidFill>
                  <a:schemeClr val="tx1">
                    <a:tint val="75000"/>
                  </a:schemeClr>
                </a:solidFill>
              </a:defRPr>
            </a:lvl4pPr>
            <a:lvl5pPr marL="1949757" indent="0" algn="ctr">
              <a:buNone/>
              <a:defRPr>
                <a:solidFill>
                  <a:schemeClr val="tx1">
                    <a:tint val="75000"/>
                  </a:schemeClr>
                </a:solidFill>
              </a:defRPr>
            </a:lvl5pPr>
            <a:lvl6pPr marL="2437196" indent="0" algn="ctr">
              <a:buNone/>
              <a:defRPr>
                <a:solidFill>
                  <a:schemeClr val="tx1">
                    <a:tint val="75000"/>
                  </a:schemeClr>
                </a:solidFill>
              </a:defRPr>
            </a:lvl6pPr>
            <a:lvl7pPr marL="2924636" indent="0" algn="ctr">
              <a:buNone/>
              <a:defRPr>
                <a:solidFill>
                  <a:schemeClr val="tx1">
                    <a:tint val="75000"/>
                  </a:schemeClr>
                </a:solidFill>
              </a:defRPr>
            </a:lvl7pPr>
            <a:lvl8pPr marL="3412073" indent="0" algn="ctr">
              <a:buNone/>
              <a:defRPr>
                <a:solidFill>
                  <a:schemeClr val="tx1">
                    <a:tint val="75000"/>
                  </a:schemeClr>
                </a:solidFill>
              </a:defRPr>
            </a:lvl8pPr>
            <a:lvl9pPr marL="3899516"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DDF9349A-E89C-B948-9787-66E804B9853F}" type="datetime1">
              <a:rPr lang="en-US" smtClean="0">
                <a:latin typeface="Calibri"/>
              </a:rPr>
              <a:pPr/>
              <a:t>12/6/13</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
        <p:nvSpPr>
          <p:cNvPr id="9" name="Rubrik 1"/>
          <p:cNvSpPr>
            <a:spLocks noGrp="1"/>
          </p:cNvSpPr>
          <p:nvPr>
            <p:ph type="ctrTitle"/>
          </p:nvPr>
        </p:nvSpPr>
        <p:spPr>
          <a:xfrm>
            <a:off x="663830" y="139440"/>
            <a:ext cx="6711606" cy="1568027"/>
          </a:xfrm>
          <a:prstGeom prst="rect">
            <a:avLst/>
          </a:prstGeom>
          <a:noFill/>
        </p:spPr>
        <p:txBody>
          <a:bodyPr>
            <a:normAutofit/>
          </a:bodyPr>
          <a:lstStyle>
            <a:lvl1pPr algn="l">
              <a:defRPr sz="4300">
                <a:solidFill>
                  <a:srgbClr val="0094CA"/>
                </a:solidFill>
              </a:defRPr>
            </a:lvl1pPr>
          </a:lstStyle>
          <a:p>
            <a:r>
              <a:rPr lang="sv-SE" dirty="0" smtClean="0"/>
              <a:t>Klicka här för att ändra format</a:t>
            </a:r>
            <a:endParaRPr lang="sv-SE" dirty="0"/>
          </a:p>
        </p:txBody>
      </p:sp>
    </p:spTree>
    <p:extLst>
      <p:ext uri="{BB962C8B-B14F-4D97-AF65-F5344CB8AC3E}">
        <p14:creationId xmlns:p14="http://schemas.microsoft.com/office/powerpoint/2010/main" val="42659550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633285" y="-1"/>
            <a:ext cx="6148800" cy="1537548"/>
          </a:xfrm>
        </p:spPr>
        <p:txBody>
          <a:bodyPr/>
          <a:lstStyle/>
          <a:p>
            <a:r>
              <a:rPr lang="sv-SE" smtClean="0"/>
              <a:t>Klicka här för att ändra format</a:t>
            </a:r>
            <a:endParaRPr lang="sv-SE"/>
          </a:p>
        </p:txBody>
      </p:sp>
      <p:cxnSp>
        <p:nvCxnSpPr>
          <p:cNvPr id="3" name="Rak 7"/>
          <p:cNvCxnSpPr/>
          <p:nvPr userDrawn="1"/>
        </p:nvCxnSpPr>
        <p:spPr>
          <a:xfrm>
            <a:off x="-347924"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4265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633287" y="2086188"/>
            <a:ext cx="5086395" cy="4032661"/>
          </a:xfrm>
        </p:spPr>
        <p:txBody>
          <a:bodyPr lIns="0" tIns="0" rIns="0" bIns="0">
            <a:noAutofit/>
          </a:bodyPr>
          <a:lstStyle>
            <a:lvl1pPr marL="365806" indent="-365806" algn="l">
              <a:lnSpc>
                <a:spcPct val="90000"/>
              </a:lnSpc>
              <a:buFont typeface="Arial"/>
              <a:buChar char="•"/>
              <a:defRPr sz="2600">
                <a:solidFill>
                  <a:schemeClr val="bg1"/>
                </a:solidFill>
              </a:defRPr>
            </a:lvl1pPr>
            <a:lvl2pPr marL="487741" indent="0" algn="ctr">
              <a:buNone/>
              <a:defRPr>
                <a:solidFill>
                  <a:schemeClr val="tx1">
                    <a:tint val="75000"/>
                  </a:schemeClr>
                </a:solidFill>
              </a:defRPr>
            </a:lvl2pPr>
            <a:lvl3pPr marL="975482" indent="0" algn="ctr">
              <a:buNone/>
              <a:defRPr>
                <a:solidFill>
                  <a:schemeClr val="tx1">
                    <a:tint val="75000"/>
                  </a:schemeClr>
                </a:solidFill>
              </a:defRPr>
            </a:lvl3pPr>
            <a:lvl4pPr marL="1463223" indent="0" algn="ctr">
              <a:buNone/>
              <a:defRPr>
                <a:solidFill>
                  <a:schemeClr val="tx1">
                    <a:tint val="75000"/>
                  </a:schemeClr>
                </a:solidFill>
              </a:defRPr>
            </a:lvl4pPr>
            <a:lvl5pPr marL="1950964" indent="0" algn="ctr">
              <a:buNone/>
              <a:defRPr>
                <a:solidFill>
                  <a:schemeClr val="tx1">
                    <a:tint val="75000"/>
                  </a:schemeClr>
                </a:solidFill>
              </a:defRPr>
            </a:lvl5pPr>
            <a:lvl6pPr marL="2438705" indent="0" algn="ctr">
              <a:buNone/>
              <a:defRPr>
                <a:solidFill>
                  <a:schemeClr val="tx1">
                    <a:tint val="75000"/>
                  </a:schemeClr>
                </a:solidFill>
              </a:defRPr>
            </a:lvl6pPr>
            <a:lvl7pPr marL="2926446" indent="0" algn="ctr">
              <a:buNone/>
              <a:defRPr>
                <a:solidFill>
                  <a:schemeClr val="tx1">
                    <a:tint val="75000"/>
                  </a:schemeClr>
                </a:solidFill>
              </a:defRPr>
            </a:lvl7pPr>
            <a:lvl8pPr marL="3414187" indent="0" algn="ctr">
              <a:buNone/>
              <a:defRPr>
                <a:solidFill>
                  <a:schemeClr val="tx1">
                    <a:tint val="75000"/>
                  </a:schemeClr>
                </a:solidFill>
              </a:defRPr>
            </a:lvl8pPr>
            <a:lvl9pPr marL="3901928"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2" name="Rubrik 1"/>
          <p:cNvSpPr>
            <a:spLocks noGrp="1"/>
          </p:cNvSpPr>
          <p:nvPr>
            <p:ph type="title"/>
          </p:nvPr>
        </p:nvSpPr>
        <p:spPr>
          <a:xfrm>
            <a:off x="633285" y="-1"/>
            <a:ext cx="6148800" cy="1537548"/>
          </a:xfrm>
        </p:spPr>
        <p:txBody>
          <a:bodyPr/>
          <a:lstStyle/>
          <a:p>
            <a:r>
              <a:rPr lang="sv-SE" smtClean="0"/>
              <a:t>Klicka här för att ändra format</a:t>
            </a:r>
            <a:endParaRPr lang="sv-SE"/>
          </a:p>
        </p:txBody>
      </p:sp>
      <p:sp>
        <p:nvSpPr>
          <p:cNvPr id="6" name="Rektangel med rundade hörn 5"/>
          <p:cNvSpPr/>
          <p:nvPr userDrawn="1"/>
        </p:nvSpPr>
        <p:spPr>
          <a:xfrm>
            <a:off x="6621736" y="2086188"/>
            <a:ext cx="2645170" cy="2644309"/>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7548" tIns="48774" rIns="97548" bIns="48774" rtlCol="0" anchor="ctr"/>
          <a:lstStyle/>
          <a:p>
            <a:pPr algn="ctr" defTabSz="487741"/>
            <a:endParaRPr lang="sv-SE">
              <a:solidFill>
                <a:prstClr val="white"/>
              </a:solidFill>
              <a:latin typeface="Calibri"/>
            </a:endParaRPr>
          </a:p>
        </p:txBody>
      </p:sp>
      <p:cxnSp>
        <p:nvCxnSpPr>
          <p:cNvPr id="7" name="Rak 5"/>
          <p:cNvCxnSpPr/>
          <p:nvPr userDrawn="1"/>
        </p:nvCxnSpPr>
        <p:spPr>
          <a:xfrm>
            <a:off x="-347924"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3265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633287" y="2086188"/>
            <a:ext cx="5086395" cy="4032661"/>
          </a:xfrm>
        </p:spPr>
        <p:txBody>
          <a:bodyPr lIns="0" tIns="0" rIns="0" bIns="0">
            <a:noAutofit/>
          </a:bodyPr>
          <a:lstStyle>
            <a:lvl1pPr marL="423413" marR="0" indent="-365806" algn="l" defTabSz="487741" rtl="0" eaLnBrk="1" fontAlgn="auto" latinLnBrk="0" hangingPunct="1">
              <a:lnSpc>
                <a:spcPct val="100000"/>
              </a:lnSpc>
              <a:spcBef>
                <a:spcPts val="1280"/>
              </a:spcBef>
              <a:spcAft>
                <a:spcPts val="640"/>
              </a:spcAft>
              <a:buClrTx/>
              <a:buSzTx/>
              <a:buFont typeface="Arial"/>
              <a:buChar char="•"/>
              <a:tabLst/>
              <a:defRPr sz="2600" b="0">
                <a:solidFill>
                  <a:schemeClr val="bg1"/>
                </a:solidFill>
              </a:defRPr>
            </a:lvl1pPr>
            <a:lvl2pPr marL="691286" marR="0" indent="-249631" algn="l" defTabSz="487741" rtl="0" eaLnBrk="1" fontAlgn="auto" latinLnBrk="0" hangingPunct="1">
              <a:lnSpc>
                <a:spcPct val="100000"/>
              </a:lnSpc>
              <a:spcBef>
                <a:spcPts val="213"/>
              </a:spcBef>
              <a:spcAft>
                <a:spcPts val="213"/>
              </a:spcAft>
              <a:buClrTx/>
              <a:buSzPct val="75000"/>
              <a:buFont typeface="Lucida Grande"/>
              <a:buChar char="-"/>
              <a:tabLst/>
              <a:defRPr sz="1900" baseline="0">
                <a:solidFill>
                  <a:srgbClr val="FFFFFF"/>
                </a:solidFill>
              </a:defRPr>
            </a:lvl2pPr>
            <a:lvl3pPr marL="975482" indent="0" algn="ctr">
              <a:buNone/>
              <a:defRPr>
                <a:solidFill>
                  <a:schemeClr val="tx1">
                    <a:tint val="75000"/>
                  </a:schemeClr>
                </a:solidFill>
              </a:defRPr>
            </a:lvl3pPr>
            <a:lvl4pPr marL="1463223" indent="0" algn="ctr">
              <a:buNone/>
              <a:defRPr>
                <a:solidFill>
                  <a:schemeClr val="tx1">
                    <a:tint val="75000"/>
                  </a:schemeClr>
                </a:solidFill>
              </a:defRPr>
            </a:lvl4pPr>
            <a:lvl5pPr marL="1950964" indent="0" algn="ctr">
              <a:buNone/>
              <a:defRPr>
                <a:solidFill>
                  <a:schemeClr val="tx1">
                    <a:tint val="75000"/>
                  </a:schemeClr>
                </a:solidFill>
              </a:defRPr>
            </a:lvl5pPr>
            <a:lvl6pPr marL="2438705" indent="0" algn="ctr">
              <a:buNone/>
              <a:defRPr>
                <a:solidFill>
                  <a:schemeClr val="tx1">
                    <a:tint val="75000"/>
                  </a:schemeClr>
                </a:solidFill>
              </a:defRPr>
            </a:lvl6pPr>
            <a:lvl7pPr marL="2926446" indent="0" algn="ctr">
              <a:buNone/>
              <a:defRPr>
                <a:solidFill>
                  <a:schemeClr val="tx1">
                    <a:tint val="75000"/>
                  </a:schemeClr>
                </a:solidFill>
              </a:defRPr>
            </a:lvl7pPr>
            <a:lvl8pPr marL="3414187" indent="0" algn="ctr">
              <a:buNone/>
              <a:defRPr>
                <a:solidFill>
                  <a:schemeClr val="tx1">
                    <a:tint val="75000"/>
                  </a:schemeClr>
                </a:solidFill>
              </a:defRPr>
            </a:lvl8pPr>
            <a:lvl9pPr marL="3901928"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633285" y="-1"/>
            <a:ext cx="6148800" cy="1537548"/>
          </a:xfrm>
        </p:spPr>
        <p:txBody>
          <a:bodyPr/>
          <a:lstStyle>
            <a:lvl1pPr>
              <a:defRPr baseline="0"/>
            </a:lvl1pPr>
          </a:lstStyle>
          <a:p>
            <a:r>
              <a:rPr lang="sv-SE" smtClean="0"/>
              <a:t>Blue bullet page</a:t>
            </a:r>
            <a:endParaRPr lang="sv-SE"/>
          </a:p>
        </p:txBody>
      </p:sp>
      <p:cxnSp>
        <p:nvCxnSpPr>
          <p:cNvPr id="4" name="Rak 5"/>
          <p:cNvCxnSpPr/>
          <p:nvPr userDrawn="1"/>
        </p:nvCxnSpPr>
        <p:spPr>
          <a:xfrm>
            <a:off x="-347924"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05612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633287" y="2086188"/>
            <a:ext cx="5086395" cy="4032661"/>
          </a:xfrm>
        </p:spPr>
        <p:txBody>
          <a:bodyPr lIns="0" tIns="0" rIns="0" bIns="0">
            <a:noAutofit/>
          </a:bodyPr>
          <a:lstStyle>
            <a:lvl1pPr marL="423413" marR="0" indent="-365806" algn="l" defTabSz="487741" rtl="0" eaLnBrk="1" fontAlgn="auto" latinLnBrk="0" hangingPunct="1">
              <a:lnSpc>
                <a:spcPct val="100000"/>
              </a:lnSpc>
              <a:spcBef>
                <a:spcPts val="1280"/>
              </a:spcBef>
              <a:spcAft>
                <a:spcPts val="640"/>
              </a:spcAft>
              <a:buClrTx/>
              <a:buSzTx/>
              <a:buFont typeface="Arial"/>
              <a:buChar char="•"/>
              <a:tabLst/>
              <a:defRPr sz="2600" b="0">
                <a:solidFill>
                  <a:srgbClr val="0094CA"/>
                </a:solidFill>
              </a:defRPr>
            </a:lvl1pPr>
            <a:lvl2pPr marL="691286" marR="0" indent="-249631" algn="l" defTabSz="487741" rtl="0" eaLnBrk="1" fontAlgn="auto" latinLnBrk="0" hangingPunct="1">
              <a:lnSpc>
                <a:spcPct val="100000"/>
              </a:lnSpc>
              <a:spcBef>
                <a:spcPts val="213"/>
              </a:spcBef>
              <a:spcAft>
                <a:spcPts val="213"/>
              </a:spcAft>
              <a:buClrTx/>
              <a:buSzPct val="75000"/>
              <a:buFont typeface="Lucida Grande"/>
              <a:buChar char="-"/>
              <a:tabLst/>
              <a:defRPr sz="1900" baseline="0">
                <a:solidFill>
                  <a:srgbClr val="0094CA"/>
                </a:solidFill>
              </a:defRPr>
            </a:lvl2pPr>
            <a:lvl3pPr marL="975482" indent="0" algn="ctr">
              <a:buNone/>
              <a:defRPr>
                <a:solidFill>
                  <a:schemeClr val="tx1">
                    <a:tint val="75000"/>
                  </a:schemeClr>
                </a:solidFill>
              </a:defRPr>
            </a:lvl3pPr>
            <a:lvl4pPr marL="1463223" indent="0" algn="ctr">
              <a:buNone/>
              <a:defRPr>
                <a:solidFill>
                  <a:schemeClr val="tx1">
                    <a:tint val="75000"/>
                  </a:schemeClr>
                </a:solidFill>
              </a:defRPr>
            </a:lvl4pPr>
            <a:lvl5pPr marL="1950964" indent="0" algn="ctr">
              <a:buNone/>
              <a:defRPr>
                <a:solidFill>
                  <a:schemeClr val="tx1">
                    <a:tint val="75000"/>
                  </a:schemeClr>
                </a:solidFill>
              </a:defRPr>
            </a:lvl5pPr>
            <a:lvl6pPr marL="2438705" indent="0" algn="ctr">
              <a:buNone/>
              <a:defRPr>
                <a:solidFill>
                  <a:schemeClr val="tx1">
                    <a:tint val="75000"/>
                  </a:schemeClr>
                </a:solidFill>
              </a:defRPr>
            </a:lvl6pPr>
            <a:lvl7pPr marL="2926446" indent="0" algn="ctr">
              <a:buNone/>
              <a:defRPr>
                <a:solidFill>
                  <a:schemeClr val="tx1">
                    <a:tint val="75000"/>
                  </a:schemeClr>
                </a:solidFill>
              </a:defRPr>
            </a:lvl7pPr>
            <a:lvl8pPr marL="3414187" indent="0" algn="ctr">
              <a:buNone/>
              <a:defRPr>
                <a:solidFill>
                  <a:schemeClr val="tx1">
                    <a:tint val="75000"/>
                  </a:schemeClr>
                </a:solidFill>
              </a:defRPr>
            </a:lvl8pPr>
            <a:lvl9pPr marL="3901928"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633285" y="-1"/>
            <a:ext cx="6148800" cy="1537548"/>
          </a:xfrm>
        </p:spPr>
        <p:txBody>
          <a:bodyPr/>
          <a:lstStyle>
            <a:lvl1pPr>
              <a:defRPr baseline="0"/>
            </a:lvl1pPr>
          </a:lstStyle>
          <a:p>
            <a:r>
              <a:rPr lang="sv-SE" smtClean="0"/>
              <a:t>White bullet page</a:t>
            </a:r>
            <a:endParaRPr lang="sv-SE"/>
          </a:p>
        </p:txBody>
      </p:sp>
      <p:cxnSp>
        <p:nvCxnSpPr>
          <p:cNvPr id="4" name="Rak 5"/>
          <p:cNvCxnSpPr/>
          <p:nvPr userDrawn="1"/>
        </p:nvCxnSpPr>
        <p:spPr>
          <a:xfrm>
            <a:off x="-347924"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696031"/>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17708" y="1"/>
            <a:ext cx="6474028" cy="1537633"/>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608191" y="2095942"/>
            <a:ext cx="6974429" cy="4308246"/>
          </a:xfrm>
        </p:spPr>
        <p:txBody>
          <a:bodyPr/>
          <a:lstStyle>
            <a:lvl1pPr marL="0" indent="0">
              <a:buNone/>
              <a:defRPr/>
            </a:lvl1pPr>
            <a:lvl2pPr marL="487741" indent="0">
              <a:buNone/>
              <a:defRPr/>
            </a:lvl2pPr>
            <a:lvl3pPr marL="975482" indent="0">
              <a:buNone/>
              <a:defRPr/>
            </a:lvl3pPr>
            <a:lvl4pPr marL="1463223" indent="0">
              <a:buNone/>
              <a:defRPr/>
            </a:lvl4pPr>
            <a:lvl5pPr marL="1950964" indent="0">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9CC0C22-9EDB-E14B-9D1D-02359A0D0385}" type="datetime1">
              <a:rPr lang="en-US" smtClean="0">
                <a:latin typeface="Calibri"/>
              </a:rPr>
              <a:pPr/>
              <a:t>12/6/13</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47924"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28628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70718" y="4700694"/>
            <a:ext cx="8293259" cy="1452880"/>
          </a:xfrm>
          <a:prstGeom prst="rect">
            <a:avLst/>
          </a:prstGeom>
        </p:spPr>
        <p:txBody>
          <a:bodyPr anchor="t"/>
          <a:lstStyle>
            <a:lvl1pPr algn="l">
              <a:defRPr sz="43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70718" y="3100495"/>
            <a:ext cx="8293259" cy="1600199"/>
          </a:xfrm>
        </p:spPr>
        <p:txBody>
          <a:bodyPr anchor="b"/>
          <a:lstStyle>
            <a:lvl1pPr marL="0" indent="0">
              <a:buNone/>
              <a:defRPr sz="2100">
                <a:solidFill>
                  <a:schemeClr val="tx1">
                    <a:tint val="75000"/>
                  </a:schemeClr>
                </a:solidFill>
              </a:defRPr>
            </a:lvl1pPr>
            <a:lvl2pPr marL="487741" indent="0">
              <a:buNone/>
              <a:defRPr sz="1900">
                <a:solidFill>
                  <a:schemeClr val="tx1">
                    <a:tint val="75000"/>
                  </a:schemeClr>
                </a:solidFill>
              </a:defRPr>
            </a:lvl2pPr>
            <a:lvl3pPr marL="975482" indent="0">
              <a:buNone/>
              <a:defRPr sz="1700">
                <a:solidFill>
                  <a:schemeClr val="tx1">
                    <a:tint val="75000"/>
                  </a:schemeClr>
                </a:solidFill>
              </a:defRPr>
            </a:lvl3pPr>
            <a:lvl4pPr marL="1463223" indent="0">
              <a:buNone/>
              <a:defRPr sz="1500">
                <a:solidFill>
                  <a:schemeClr val="tx1">
                    <a:tint val="75000"/>
                  </a:schemeClr>
                </a:solidFill>
              </a:defRPr>
            </a:lvl4pPr>
            <a:lvl5pPr marL="1950964" indent="0">
              <a:buNone/>
              <a:defRPr sz="1500">
                <a:solidFill>
                  <a:schemeClr val="tx1">
                    <a:tint val="75000"/>
                  </a:schemeClr>
                </a:solidFill>
              </a:defRPr>
            </a:lvl5pPr>
            <a:lvl6pPr marL="2438705" indent="0">
              <a:buNone/>
              <a:defRPr sz="1500">
                <a:solidFill>
                  <a:schemeClr val="tx1">
                    <a:tint val="75000"/>
                  </a:schemeClr>
                </a:solidFill>
              </a:defRPr>
            </a:lvl6pPr>
            <a:lvl7pPr marL="2926446" indent="0">
              <a:buNone/>
              <a:defRPr sz="1500">
                <a:solidFill>
                  <a:schemeClr val="tx1">
                    <a:tint val="75000"/>
                  </a:schemeClr>
                </a:solidFill>
              </a:defRPr>
            </a:lvl7pPr>
            <a:lvl8pPr marL="3414187" indent="0">
              <a:buNone/>
              <a:defRPr sz="1500">
                <a:solidFill>
                  <a:schemeClr val="tx1">
                    <a:tint val="75000"/>
                  </a:schemeClr>
                </a:solidFill>
              </a:defRPr>
            </a:lvl8pPr>
            <a:lvl9pPr marL="3901928" indent="0">
              <a:buNone/>
              <a:defRPr sz="15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0FA5BB91-6E5D-4E44-A313-B74B25380F86}" type="datetime1">
              <a:rPr lang="en-US" smtClean="0">
                <a:latin typeface="Calibri"/>
              </a:rPr>
              <a:pPr/>
              <a:t>12/6/13</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47924"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82343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87839" y="292947"/>
            <a:ext cx="8781098" cy="12192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87839" y="1706880"/>
            <a:ext cx="4309242" cy="4827694"/>
          </a:xfrm>
        </p:spPr>
        <p:txBody>
          <a:bodyPr/>
          <a:lstStyle>
            <a:lvl1pPr>
              <a:defRPr sz="3000"/>
            </a:lvl1pPr>
            <a:lvl2pPr>
              <a:defRPr sz="2600"/>
            </a:lvl2pPr>
            <a:lvl3pPr>
              <a:defRPr sz="2100"/>
            </a:lvl3pPr>
            <a:lvl4pPr>
              <a:defRPr sz="1900"/>
            </a:lvl4pPr>
            <a:lvl5pPr>
              <a:defRPr sz="1900"/>
            </a:lvl5pPr>
            <a:lvl6pPr>
              <a:defRPr sz="1900"/>
            </a:lvl6pPr>
            <a:lvl7pPr>
              <a:defRPr sz="1900"/>
            </a:lvl7pPr>
            <a:lvl8pPr>
              <a:defRPr sz="1900"/>
            </a:lvl8pPr>
            <a:lvl9pPr>
              <a:defRPr sz="19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959694" y="1706880"/>
            <a:ext cx="4309242" cy="4827694"/>
          </a:xfrm>
        </p:spPr>
        <p:txBody>
          <a:bodyPr/>
          <a:lstStyle>
            <a:lvl1pPr>
              <a:defRPr sz="3000"/>
            </a:lvl1pPr>
            <a:lvl2pPr>
              <a:defRPr sz="2600"/>
            </a:lvl2pPr>
            <a:lvl3pPr>
              <a:defRPr sz="2100"/>
            </a:lvl3pPr>
            <a:lvl4pPr>
              <a:defRPr sz="1900"/>
            </a:lvl4pPr>
            <a:lvl5pPr>
              <a:defRPr sz="1900"/>
            </a:lvl5pPr>
            <a:lvl6pPr>
              <a:defRPr sz="1900"/>
            </a:lvl6pPr>
            <a:lvl7pPr>
              <a:defRPr sz="1900"/>
            </a:lvl7pPr>
            <a:lvl8pPr>
              <a:defRPr sz="1900"/>
            </a:lvl8pPr>
            <a:lvl9pPr>
              <a:defRPr sz="19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84C0FE33-BB3B-F54C-A8F8-03B587A53342}" type="datetime1">
              <a:rPr lang="en-US" smtClean="0">
                <a:latin typeface="Calibri"/>
              </a:rPr>
              <a:pPr/>
              <a:t>12/6/13</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47924"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581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a:t>Click to edit Master title style</a:t>
            </a:r>
            <a:endParaRPr lang="en-US"/>
          </a:p>
        </p:txBody>
      </p:sp>
      <p:sp>
        <p:nvSpPr>
          <p:cNvPr id="3" name="Text Placeholder 2"/>
          <p:cNvSpPr>
            <a:spLocks noGrp="1"/>
          </p:cNvSpPr>
          <p:nvPr>
            <p:ph type="body" idx="1"/>
          </p:nvPr>
        </p:nvSpPr>
        <p:spPr>
          <a:xfrm>
            <a:off x="487845" y="1637458"/>
            <a:ext cx="4310937" cy="682413"/>
          </a:xfrm>
        </p:spPr>
        <p:txBody>
          <a:bodyPr anchor="b"/>
          <a:lstStyle>
            <a:lvl1pPr marL="0" indent="0">
              <a:buNone/>
              <a:defRPr sz="2600" b="1"/>
            </a:lvl1pPr>
            <a:lvl2pPr marL="486281" indent="0">
              <a:buNone/>
              <a:defRPr sz="2100" b="1"/>
            </a:lvl2pPr>
            <a:lvl3pPr marL="972562" indent="0">
              <a:buNone/>
              <a:defRPr sz="1900" b="1"/>
            </a:lvl3pPr>
            <a:lvl4pPr marL="1458843" indent="0">
              <a:buNone/>
              <a:defRPr sz="1700" b="1"/>
            </a:lvl4pPr>
            <a:lvl5pPr marL="1945122" indent="0">
              <a:buNone/>
              <a:defRPr sz="1700" b="1"/>
            </a:lvl5pPr>
            <a:lvl6pPr marL="2431399" indent="0">
              <a:buNone/>
              <a:defRPr sz="1700" b="1"/>
            </a:lvl6pPr>
            <a:lvl7pPr marL="2917686" indent="0">
              <a:buNone/>
              <a:defRPr sz="1700" b="1"/>
            </a:lvl7pPr>
            <a:lvl8pPr marL="3403965" indent="0">
              <a:buNone/>
              <a:defRPr sz="1700" b="1"/>
            </a:lvl8pPr>
            <a:lvl9pPr marL="3890252" indent="0">
              <a:buNone/>
              <a:defRPr sz="1700" b="1"/>
            </a:lvl9pPr>
          </a:lstStyle>
          <a:p>
            <a:pPr lvl="0"/>
            <a:r>
              <a:rPr lang="sv-SE"/>
              <a:t>Click to edit Master text styles</a:t>
            </a:r>
          </a:p>
        </p:txBody>
      </p:sp>
      <p:sp>
        <p:nvSpPr>
          <p:cNvPr id="4" name="Content Placeholder 3"/>
          <p:cNvSpPr>
            <a:spLocks noGrp="1"/>
          </p:cNvSpPr>
          <p:nvPr>
            <p:ph sz="half" idx="2"/>
          </p:nvPr>
        </p:nvSpPr>
        <p:spPr>
          <a:xfrm>
            <a:off x="487845" y="2319873"/>
            <a:ext cx="4310937" cy="4214707"/>
          </a:xfrm>
        </p:spPr>
        <p:txBody>
          <a:bodyPr/>
          <a:lstStyle>
            <a:lvl1pPr>
              <a:defRPr sz="26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5" name="Text Placeholder 4"/>
          <p:cNvSpPr>
            <a:spLocks noGrp="1"/>
          </p:cNvSpPr>
          <p:nvPr>
            <p:ph type="body" sz="quarter" idx="3"/>
          </p:nvPr>
        </p:nvSpPr>
        <p:spPr>
          <a:xfrm>
            <a:off x="4956311" y="1637458"/>
            <a:ext cx="4312630" cy="682413"/>
          </a:xfrm>
        </p:spPr>
        <p:txBody>
          <a:bodyPr anchor="b"/>
          <a:lstStyle>
            <a:lvl1pPr marL="0" indent="0">
              <a:buNone/>
              <a:defRPr sz="2600" b="1"/>
            </a:lvl1pPr>
            <a:lvl2pPr marL="486281" indent="0">
              <a:buNone/>
              <a:defRPr sz="2100" b="1"/>
            </a:lvl2pPr>
            <a:lvl3pPr marL="972562" indent="0">
              <a:buNone/>
              <a:defRPr sz="1900" b="1"/>
            </a:lvl3pPr>
            <a:lvl4pPr marL="1458843" indent="0">
              <a:buNone/>
              <a:defRPr sz="1700" b="1"/>
            </a:lvl4pPr>
            <a:lvl5pPr marL="1945122" indent="0">
              <a:buNone/>
              <a:defRPr sz="1700" b="1"/>
            </a:lvl5pPr>
            <a:lvl6pPr marL="2431399" indent="0">
              <a:buNone/>
              <a:defRPr sz="1700" b="1"/>
            </a:lvl6pPr>
            <a:lvl7pPr marL="2917686" indent="0">
              <a:buNone/>
              <a:defRPr sz="1700" b="1"/>
            </a:lvl7pPr>
            <a:lvl8pPr marL="3403965" indent="0">
              <a:buNone/>
              <a:defRPr sz="1700" b="1"/>
            </a:lvl8pPr>
            <a:lvl9pPr marL="3890252" indent="0">
              <a:buNone/>
              <a:defRPr sz="1700" b="1"/>
            </a:lvl9pPr>
          </a:lstStyle>
          <a:p>
            <a:pPr lvl="0"/>
            <a:r>
              <a:rPr lang="sv-SE"/>
              <a:t>Click to edit Master text styles</a:t>
            </a:r>
          </a:p>
        </p:txBody>
      </p:sp>
      <p:sp>
        <p:nvSpPr>
          <p:cNvPr id="6" name="Content Placeholder 5"/>
          <p:cNvSpPr>
            <a:spLocks noGrp="1"/>
          </p:cNvSpPr>
          <p:nvPr>
            <p:ph sz="quarter" idx="4"/>
          </p:nvPr>
        </p:nvSpPr>
        <p:spPr>
          <a:xfrm>
            <a:off x="4956311" y="2319873"/>
            <a:ext cx="4312630" cy="4214707"/>
          </a:xfrm>
        </p:spPr>
        <p:txBody>
          <a:bodyPr/>
          <a:lstStyle>
            <a:lvl1pPr>
              <a:defRPr sz="26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Tree>
    <p:extLst>
      <p:ext uri="{BB962C8B-B14F-4D97-AF65-F5344CB8AC3E}">
        <p14:creationId xmlns:p14="http://schemas.microsoft.com/office/powerpoint/2010/main" val="35574632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87839" y="292947"/>
            <a:ext cx="8781098" cy="1219200"/>
          </a:xfrm>
          <a:prstGeom prst="rect">
            <a:avLst/>
          </a:prstGeo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87839" y="1637454"/>
            <a:ext cx="4310937" cy="682413"/>
          </a:xfrm>
        </p:spPr>
        <p:txBody>
          <a:bodyPr anchor="b"/>
          <a:lstStyle>
            <a:lvl1pPr marL="0" indent="0">
              <a:buNone/>
              <a:defRPr sz="2600" b="1"/>
            </a:lvl1pPr>
            <a:lvl2pPr marL="487741" indent="0">
              <a:buNone/>
              <a:defRPr sz="2100" b="1"/>
            </a:lvl2pPr>
            <a:lvl3pPr marL="975482" indent="0">
              <a:buNone/>
              <a:defRPr sz="1900" b="1"/>
            </a:lvl3pPr>
            <a:lvl4pPr marL="1463223" indent="0">
              <a:buNone/>
              <a:defRPr sz="1700" b="1"/>
            </a:lvl4pPr>
            <a:lvl5pPr marL="1950964" indent="0">
              <a:buNone/>
              <a:defRPr sz="1700" b="1"/>
            </a:lvl5pPr>
            <a:lvl6pPr marL="2438705" indent="0">
              <a:buNone/>
              <a:defRPr sz="1700" b="1"/>
            </a:lvl6pPr>
            <a:lvl7pPr marL="2926446" indent="0">
              <a:buNone/>
              <a:defRPr sz="1700" b="1"/>
            </a:lvl7pPr>
            <a:lvl8pPr marL="3414187" indent="0">
              <a:buNone/>
              <a:defRPr sz="1700" b="1"/>
            </a:lvl8pPr>
            <a:lvl9pPr marL="3901928" indent="0">
              <a:buNone/>
              <a:defRPr sz="17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87839" y="2319867"/>
            <a:ext cx="4310937" cy="4214707"/>
          </a:xfrm>
        </p:spPr>
        <p:txBody>
          <a:bodyPr/>
          <a:lstStyle>
            <a:lvl1pPr>
              <a:defRPr sz="26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956307" y="1637454"/>
            <a:ext cx="4312630" cy="682413"/>
          </a:xfrm>
        </p:spPr>
        <p:txBody>
          <a:bodyPr anchor="b"/>
          <a:lstStyle>
            <a:lvl1pPr marL="0" indent="0">
              <a:buNone/>
              <a:defRPr sz="2600" b="1"/>
            </a:lvl1pPr>
            <a:lvl2pPr marL="487741" indent="0">
              <a:buNone/>
              <a:defRPr sz="2100" b="1"/>
            </a:lvl2pPr>
            <a:lvl3pPr marL="975482" indent="0">
              <a:buNone/>
              <a:defRPr sz="1900" b="1"/>
            </a:lvl3pPr>
            <a:lvl4pPr marL="1463223" indent="0">
              <a:buNone/>
              <a:defRPr sz="1700" b="1"/>
            </a:lvl4pPr>
            <a:lvl5pPr marL="1950964" indent="0">
              <a:buNone/>
              <a:defRPr sz="1700" b="1"/>
            </a:lvl5pPr>
            <a:lvl6pPr marL="2438705" indent="0">
              <a:buNone/>
              <a:defRPr sz="1700" b="1"/>
            </a:lvl6pPr>
            <a:lvl7pPr marL="2926446" indent="0">
              <a:buNone/>
              <a:defRPr sz="1700" b="1"/>
            </a:lvl7pPr>
            <a:lvl8pPr marL="3414187" indent="0">
              <a:buNone/>
              <a:defRPr sz="1700" b="1"/>
            </a:lvl8pPr>
            <a:lvl9pPr marL="3901928" indent="0">
              <a:buNone/>
              <a:defRPr sz="17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956307" y="2319867"/>
            <a:ext cx="4312630" cy="4214707"/>
          </a:xfrm>
        </p:spPr>
        <p:txBody>
          <a:bodyPr/>
          <a:lstStyle>
            <a:lvl1pPr>
              <a:defRPr sz="26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8D0B4D03-6436-924D-BD12-1D8F540DD88C}" type="datetime1">
              <a:rPr lang="en-US" smtClean="0">
                <a:latin typeface="Calibri"/>
              </a:rPr>
              <a:pPr/>
              <a:t>12/6/13</a:t>
            </a:fld>
            <a:endParaRPr lang="sv-SE">
              <a:latin typeface="Calibri"/>
            </a:endParaRPr>
          </a:p>
        </p:txBody>
      </p:sp>
      <p:sp>
        <p:nvSpPr>
          <p:cNvPr id="8" name="Platshållare för sidfot 7"/>
          <p:cNvSpPr>
            <a:spLocks noGrp="1"/>
          </p:cNvSpPr>
          <p:nvPr>
            <p:ph type="ftr" sz="quarter" idx="11"/>
          </p:nvPr>
        </p:nvSpPr>
        <p:spPr/>
        <p:txBody>
          <a:bodyPr/>
          <a:lstStyle/>
          <a:p>
            <a:endParaRPr lang="sv-SE">
              <a:latin typeface="Calibri"/>
            </a:endParaRPr>
          </a:p>
        </p:txBody>
      </p:sp>
      <p:sp>
        <p:nvSpPr>
          <p:cNvPr id="9" name="Platshållare för bildnummer 8"/>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10" name="Rak 7"/>
          <p:cNvCxnSpPr/>
          <p:nvPr userDrawn="1"/>
        </p:nvCxnSpPr>
        <p:spPr>
          <a:xfrm>
            <a:off x="-347924"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0376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87839" y="292947"/>
            <a:ext cx="8781098" cy="1219200"/>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88F81278-4430-4444-9D70-1555BC514269}" type="datetime1">
              <a:rPr lang="en-US" smtClean="0">
                <a:latin typeface="Calibri"/>
              </a:rPr>
              <a:pPr/>
              <a:t>12/6/13</a:t>
            </a:fld>
            <a:endParaRPr lang="sv-SE">
              <a:latin typeface="Calibri"/>
            </a:endParaRPr>
          </a:p>
        </p:txBody>
      </p:sp>
      <p:sp>
        <p:nvSpPr>
          <p:cNvPr id="4" name="Platshållare för sidfot 3"/>
          <p:cNvSpPr>
            <a:spLocks noGrp="1"/>
          </p:cNvSpPr>
          <p:nvPr>
            <p:ph type="ftr" sz="quarter" idx="11"/>
          </p:nvPr>
        </p:nvSpPr>
        <p:spPr/>
        <p:txBody>
          <a:bodyPr/>
          <a:lstStyle/>
          <a:p>
            <a:endParaRPr lang="sv-SE">
              <a:latin typeface="Calibri"/>
            </a:endParaRPr>
          </a:p>
        </p:txBody>
      </p:sp>
      <p:sp>
        <p:nvSpPr>
          <p:cNvPr id="5" name="Platshållare för bildnummer 4"/>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6" name="Rak 7"/>
          <p:cNvCxnSpPr/>
          <p:nvPr userDrawn="1"/>
        </p:nvCxnSpPr>
        <p:spPr>
          <a:xfrm>
            <a:off x="-347924"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52086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4B6CE20-AFC7-3F45-B0E0-5A45C0AF0FEF}" type="datetime1">
              <a:rPr lang="en-US" smtClean="0">
                <a:latin typeface="Calibri"/>
              </a:rPr>
              <a:pPr/>
              <a:t>12/6/13</a:t>
            </a:fld>
            <a:endParaRPr lang="sv-SE">
              <a:latin typeface="Calibri"/>
            </a:endParaRPr>
          </a:p>
        </p:txBody>
      </p:sp>
      <p:sp>
        <p:nvSpPr>
          <p:cNvPr id="3" name="Platshållare för sidfot 2"/>
          <p:cNvSpPr>
            <a:spLocks noGrp="1"/>
          </p:cNvSpPr>
          <p:nvPr>
            <p:ph type="ftr" sz="quarter" idx="11"/>
          </p:nvPr>
        </p:nvSpPr>
        <p:spPr/>
        <p:txBody>
          <a:bodyPr/>
          <a:lstStyle/>
          <a:p>
            <a:endParaRPr lang="sv-SE">
              <a:latin typeface="Calibri"/>
            </a:endParaRPr>
          </a:p>
        </p:txBody>
      </p:sp>
      <p:sp>
        <p:nvSpPr>
          <p:cNvPr id="4" name="Platshållare för bildnummer 3"/>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30643981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87839" y="291253"/>
            <a:ext cx="3209912" cy="1239520"/>
          </a:xfrm>
          <a:prstGeom prst="rect">
            <a:avLst/>
          </a:prstGeom>
        </p:spPr>
        <p:txBody>
          <a:bodyPr anchor="b"/>
          <a:lstStyle>
            <a:lvl1pPr algn="l">
              <a:defRPr sz="2100" b="1"/>
            </a:lvl1pPr>
          </a:lstStyle>
          <a:p>
            <a:r>
              <a:rPr lang="sv-SE" smtClean="0"/>
              <a:t>Klicka här för att ändra format</a:t>
            </a:r>
            <a:endParaRPr lang="sv-SE"/>
          </a:p>
        </p:txBody>
      </p:sp>
      <p:sp>
        <p:nvSpPr>
          <p:cNvPr id="3" name="Platshållare för innehåll 2"/>
          <p:cNvSpPr>
            <a:spLocks noGrp="1"/>
          </p:cNvSpPr>
          <p:nvPr>
            <p:ph idx="1"/>
          </p:nvPr>
        </p:nvSpPr>
        <p:spPr>
          <a:xfrm>
            <a:off x="3814628" y="291254"/>
            <a:ext cx="5454308" cy="6243321"/>
          </a:xfrm>
        </p:spPr>
        <p:txBody>
          <a:bodyPr/>
          <a:lstStyle>
            <a:lvl1pPr>
              <a:defRPr sz="3400"/>
            </a:lvl1pPr>
            <a:lvl2pPr>
              <a:defRPr sz="3000"/>
            </a:lvl2pPr>
            <a:lvl3pPr>
              <a:defRPr sz="2600"/>
            </a:lvl3pPr>
            <a:lvl4pPr>
              <a:defRPr sz="2100"/>
            </a:lvl4pPr>
            <a:lvl5pPr>
              <a:defRPr sz="2100"/>
            </a:lvl5pPr>
            <a:lvl6pPr>
              <a:defRPr sz="2100"/>
            </a:lvl6pPr>
            <a:lvl7pPr>
              <a:defRPr sz="2100"/>
            </a:lvl7pPr>
            <a:lvl8pPr>
              <a:defRPr sz="2100"/>
            </a:lvl8pPr>
            <a:lvl9pPr>
              <a:defRPr sz="21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87839" y="1530774"/>
            <a:ext cx="3209912" cy="5003801"/>
          </a:xfrm>
        </p:spPr>
        <p:txBody>
          <a:bodyPr/>
          <a:lstStyle>
            <a:lvl1pPr marL="0" indent="0">
              <a:buNone/>
              <a:defRPr sz="1500"/>
            </a:lvl1pPr>
            <a:lvl2pPr marL="487741" indent="0">
              <a:buNone/>
              <a:defRPr sz="1300"/>
            </a:lvl2pPr>
            <a:lvl3pPr marL="975482" indent="0">
              <a:buNone/>
              <a:defRPr sz="1100"/>
            </a:lvl3pPr>
            <a:lvl4pPr marL="1463223" indent="0">
              <a:buNone/>
              <a:defRPr sz="1000"/>
            </a:lvl4pPr>
            <a:lvl5pPr marL="1950964" indent="0">
              <a:buNone/>
              <a:defRPr sz="1000"/>
            </a:lvl5pPr>
            <a:lvl6pPr marL="2438705" indent="0">
              <a:buNone/>
              <a:defRPr sz="1000"/>
            </a:lvl6pPr>
            <a:lvl7pPr marL="2926446" indent="0">
              <a:buNone/>
              <a:defRPr sz="1000"/>
            </a:lvl7pPr>
            <a:lvl8pPr marL="3414187" indent="0">
              <a:buNone/>
              <a:defRPr sz="1000"/>
            </a:lvl8pPr>
            <a:lvl9pPr marL="3901928"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B3D1E751-A629-5E4A-A202-65D0E0233AA2}" type="datetime1">
              <a:rPr lang="en-US" smtClean="0">
                <a:latin typeface="Calibri"/>
              </a:rPr>
              <a:pPr/>
              <a:t>12/6/13</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10519936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912396" y="5120640"/>
            <a:ext cx="5854065" cy="604521"/>
          </a:xfrm>
          <a:prstGeom prst="rect">
            <a:avLst/>
          </a:prstGeom>
        </p:spPr>
        <p:txBody>
          <a:bodyPr anchor="b"/>
          <a:lstStyle>
            <a:lvl1pPr algn="l">
              <a:defRPr sz="2100" b="1"/>
            </a:lvl1pPr>
          </a:lstStyle>
          <a:p>
            <a:r>
              <a:rPr lang="sv-SE" smtClean="0"/>
              <a:t>Klicka här för att ändra format</a:t>
            </a:r>
            <a:endParaRPr lang="sv-SE"/>
          </a:p>
        </p:txBody>
      </p:sp>
      <p:sp>
        <p:nvSpPr>
          <p:cNvPr id="3" name="Platshållare för bild 2"/>
          <p:cNvSpPr>
            <a:spLocks noGrp="1"/>
          </p:cNvSpPr>
          <p:nvPr>
            <p:ph type="pic" idx="1"/>
          </p:nvPr>
        </p:nvSpPr>
        <p:spPr>
          <a:xfrm>
            <a:off x="1912396" y="653627"/>
            <a:ext cx="5854065" cy="4389120"/>
          </a:xfrm>
        </p:spPr>
        <p:txBody>
          <a:bodyPr/>
          <a:lstStyle>
            <a:lvl1pPr marL="0" indent="0">
              <a:buNone/>
              <a:defRPr sz="3400"/>
            </a:lvl1pPr>
            <a:lvl2pPr marL="487741" indent="0">
              <a:buNone/>
              <a:defRPr sz="3000"/>
            </a:lvl2pPr>
            <a:lvl3pPr marL="975482" indent="0">
              <a:buNone/>
              <a:defRPr sz="2600"/>
            </a:lvl3pPr>
            <a:lvl4pPr marL="1463223" indent="0">
              <a:buNone/>
              <a:defRPr sz="2100"/>
            </a:lvl4pPr>
            <a:lvl5pPr marL="1950964" indent="0">
              <a:buNone/>
              <a:defRPr sz="2100"/>
            </a:lvl5pPr>
            <a:lvl6pPr marL="2438705" indent="0">
              <a:buNone/>
              <a:defRPr sz="2100"/>
            </a:lvl6pPr>
            <a:lvl7pPr marL="2926446" indent="0">
              <a:buNone/>
              <a:defRPr sz="2100"/>
            </a:lvl7pPr>
            <a:lvl8pPr marL="3414187" indent="0">
              <a:buNone/>
              <a:defRPr sz="2100"/>
            </a:lvl8pPr>
            <a:lvl9pPr marL="3901928" indent="0">
              <a:buNone/>
              <a:defRPr sz="2100"/>
            </a:lvl9pPr>
          </a:lstStyle>
          <a:p>
            <a:endParaRPr lang="sv-SE"/>
          </a:p>
        </p:txBody>
      </p:sp>
      <p:sp>
        <p:nvSpPr>
          <p:cNvPr id="4" name="Platshållare för text 3"/>
          <p:cNvSpPr>
            <a:spLocks noGrp="1"/>
          </p:cNvSpPr>
          <p:nvPr>
            <p:ph type="body" sz="half" idx="2"/>
          </p:nvPr>
        </p:nvSpPr>
        <p:spPr>
          <a:xfrm>
            <a:off x="1912396" y="5725161"/>
            <a:ext cx="5854065" cy="858519"/>
          </a:xfrm>
        </p:spPr>
        <p:txBody>
          <a:bodyPr/>
          <a:lstStyle>
            <a:lvl1pPr marL="0" indent="0">
              <a:buNone/>
              <a:defRPr sz="1500"/>
            </a:lvl1pPr>
            <a:lvl2pPr marL="487741" indent="0">
              <a:buNone/>
              <a:defRPr sz="1300"/>
            </a:lvl2pPr>
            <a:lvl3pPr marL="975482" indent="0">
              <a:buNone/>
              <a:defRPr sz="1100"/>
            </a:lvl3pPr>
            <a:lvl4pPr marL="1463223" indent="0">
              <a:buNone/>
              <a:defRPr sz="1000"/>
            </a:lvl4pPr>
            <a:lvl5pPr marL="1950964" indent="0">
              <a:buNone/>
              <a:defRPr sz="1000"/>
            </a:lvl5pPr>
            <a:lvl6pPr marL="2438705" indent="0">
              <a:buNone/>
              <a:defRPr sz="1000"/>
            </a:lvl6pPr>
            <a:lvl7pPr marL="2926446" indent="0">
              <a:buNone/>
              <a:defRPr sz="1000"/>
            </a:lvl7pPr>
            <a:lvl8pPr marL="3414187" indent="0">
              <a:buNone/>
              <a:defRPr sz="1000"/>
            </a:lvl8pPr>
            <a:lvl9pPr marL="3901928"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F3D8524D-C923-984C-AA4B-C3BB39D88DE4}" type="datetime1">
              <a:rPr lang="en-US" smtClean="0">
                <a:latin typeface="Calibri"/>
              </a:rPr>
              <a:pPr/>
              <a:t>12/6/13</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47924" y="1549226"/>
            <a:ext cx="1034618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12776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87839" y="292947"/>
            <a:ext cx="8781098" cy="1219200"/>
          </a:xfrm>
          <a:prstGeom prst="rect">
            <a:avLst/>
          </a:prstGeom>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B54AD09B-6E0E-F342-90BC-7E5749EEA10B}" type="datetime1">
              <a:rPr lang="en-US" smtClean="0">
                <a:latin typeface="Calibri"/>
              </a:rPr>
              <a:pPr/>
              <a:t>12/6/13</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29073907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7073662" y="292948"/>
            <a:ext cx="2195274" cy="6241627"/>
          </a:xfrm>
          <a:prstGeom prst="rect">
            <a:avLst/>
          </a:prstGeo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87839" y="292948"/>
            <a:ext cx="6423210" cy="6241627"/>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6DBDF2D1-8BC8-2440-AB2E-6BB6C9E19346}" type="datetime1">
              <a:rPr lang="en-US" smtClean="0">
                <a:latin typeface="Calibri"/>
              </a:rPr>
              <a:pPr/>
              <a:t>12/6/13</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7427032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1"/>
            <a:ext cx="9756775" cy="1794932"/>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lIns="97548" tIns="48774" rIns="97548" bIns="48774" rtlCol="0" anchor="ctr"/>
          <a:lstStyle/>
          <a:p>
            <a:pPr algn="ctr" defTabSz="487741"/>
            <a:endParaRPr lang="sv-SE">
              <a:solidFill>
                <a:srgbClr val="0094CA"/>
              </a:solidFill>
              <a:latin typeface="Calibri"/>
            </a:endParaRPr>
          </a:p>
        </p:txBody>
      </p:sp>
      <p:pic>
        <p:nvPicPr>
          <p:cNvPr id="11" name="Bildobjekt 10" descr="ESS-logga-bl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65337" y="386996"/>
            <a:ext cx="1843800" cy="986112"/>
          </a:xfrm>
          <a:prstGeom prst="rect">
            <a:avLst/>
          </a:prstGeom>
        </p:spPr>
      </p:pic>
      <p:sp>
        <p:nvSpPr>
          <p:cNvPr id="3" name="Underrubrik 2"/>
          <p:cNvSpPr>
            <a:spLocks noGrp="1"/>
          </p:cNvSpPr>
          <p:nvPr>
            <p:ph type="subTitle" idx="1"/>
          </p:nvPr>
        </p:nvSpPr>
        <p:spPr>
          <a:xfrm>
            <a:off x="1463516" y="4145280"/>
            <a:ext cx="6829743" cy="1869440"/>
          </a:xfrm>
        </p:spPr>
        <p:txBody>
          <a:bodyPr/>
          <a:lstStyle>
            <a:lvl1pPr marL="0" indent="0" algn="ctr">
              <a:buNone/>
              <a:defRPr>
                <a:solidFill>
                  <a:schemeClr val="tx1">
                    <a:tint val="75000"/>
                  </a:schemeClr>
                </a:solidFill>
              </a:defRPr>
            </a:lvl1pPr>
            <a:lvl2pPr marL="487741" indent="0" algn="ctr">
              <a:buNone/>
              <a:defRPr>
                <a:solidFill>
                  <a:schemeClr val="tx1">
                    <a:tint val="75000"/>
                  </a:schemeClr>
                </a:solidFill>
              </a:defRPr>
            </a:lvl2pPr>
            <a:lvl3pPr marL="975482" indent="0" algn="ctr">
              <a:buNone/>
              <a:defRPr>
                <a:solidFill>
                  <a:schemeClr val="tx1">
                    <a:tint val="75000"/>
                  </a:schemeClr>
                </a:solidFill>
              </a:defRPr>
            </a:lvl3pPr>
            <a:lvl4pPr marL="1463223" indent="0" algn="ctr">
              <a:buNone/>
              <a:defRPr>
                <a:solidFill>
                  <a:schemeClr val="tx1">
                    <a:tint val="75000"/>
                  </a:schemeClr>
                </a:solidFill>
              </a:defRPr>
            </a:lvl4pPr>
            <a:lvl5pPr marL="1950964" indent="0" algn="ctr">
              <a:buNone/>
              <a:defRPr>
                <a:solidFill>
                  <a:schemeClr val="tx1">
                    <a:tint val="75000"/>
                  </a:schemeClr>
                </a:solidFill>
              </a:defRPr>
            </a:lvl5pPr>
            <a:lvl6pPr marL="2438705" indent="0" algn="ctr">
              <a:buNone/>
              <a:defRPr>
                <a:solidFill>
                  <a:schemeClr val="tx1">
                    <a:tint val="75000"/>
                  </a:schemeClr>
                </a:solidFill>
              </a:defRPr>
            </a:lvl6pPr>
            <a:lvl7pPr marL="2926446" indent="0" algn="ctr">
              <a:buNone/>
              <a:defRPr>
                <a:solidFill>
                  <a:schemeClr val="tx1">
                    <a:tint val="75000"/>
                  </a:schemeClr>
                </a:solidFill>
              </a:defRPr>
            </a:lvl7pPr>
            <a:lvl8pPr marL="3414187" indent="0" algn="ctr">
              <a:buNone/>
              <a:defRPr>
                <a:solidFill>
                  <a:schemeClr val="tx1">
                    <a:tint val="75000"/>
                  </a:schemeClr>
                </a:solidFill>
              </a:defRPr>
            </a:lvl8pPr>
            <a:lvl9pPr marL="390192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DDF9349A-E89C-B948-9787-66E804B9853F}" type="datetime1">
              <a:rPr lang="en-US" smtClean="0">
                <a:latin typeface="Calibri"/>
              </a:rPr>
              <a:pPr/>
              <a:t>12/6/13</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
        <p:nvSpPr>
          <p:cNvPr id="9" name="Rubrik 1"/>
          <p:cNvSpPr>
            <a:spLocks noGrp="1"/>
          </p:cNvSpPr>
          <p:nvPr>
            <p:ph type="ctrTitle"/>
          </p:nvPr>
        </p:nvSpPr>
        <p:spPr>
          <a:xfrm>
            <a:off x="663830" y="139433"/>
            <a:ext cx="6711606" cy="1568027"/>
          </a:xfrm>
          <a:prstGeom prst="rect">
            <a:avLst/>
          </a:prstGeom>
          <a:noFill/>
        </p:spPr>
        <p:txBody>
          <a:bodyPr>
            <a:normAutofit/>
          </a:bodyPr>
          <a:lstStyle>
            <a:lvl1pPr algn="l">
              <a:defRPr sz="4300">
                <a:solidFill>
                  <a:srgbClr val="0094CA"/>
                </a:solidFill>
              </a:defRPr>
            </a:lvl1pPr>
          </a:lstStyle>
          <a:p>
            <a:r>
              <a:rPr lang="sv-SE" dirty="0" smtClean="0"/>
              <a:t>Klicka här för att ändra format</a:t>
            </a:r>
            <a:endParaRPr lang="sv-SE" dirty="0"/>
          </a:p>
        </p:txBody>
      </p:sp>
    </p:spTree>
    <p:extLst>
      <p:ext uri="{BB962C8B-B14F-4D97-AF65-F5344CB8AC3E}">
        <p14:creationId xmlns:p14="http://schemas.microsoft.com/office/powerpoint/2010/main" val="1462107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Tree>
    <p:extLst>
      <p:ext uri="{BB962C8B-B14F-4D97-AF65-F5344CB8AC3E}">
        <p14:creationId xmlns:p14="http://schemas.microsoft.com/office/powerpoint/2010/main" val="400423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04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839" y="291255"/>
            <a:ext cx="3209912" cy="1239520"/>
          </a:xfrm>
        </p:spPr>
        <p:txBody>
          <a:bodyPr anchor="b"/>
          <a:lstStyle>
            <a:lvl1pPr algn="l">
              <a:defRPr sz="2100" b="1"/>
            </a:lvl1pPr>
          </a:lstStyle>
          <a:p>
            <a:r>
              <a:rPr lang="sv-SE"/>
              <a:t>Click to edit Master title style</a:t>
            </a:r>
            <a:endParaRPr lang="en-US"/>
          </a:p>
        </p:txBody>
      </p:sp>
      <p:sp>
        <p:nvSpPr>
          <p:cNvPr id="3" name="Content Placeholder 2"/>
          <p:cNvSpPr>
            <a:spLocks noGrp="1"/>
          </p:cNvSpPr>
          <p:nvPr>
            <p:ph idx="1"/>
          </p:nvPr>
        </p:nvSpPr>
        <p:spPr>
          <a:xfrm>
            <a:off x="3814628" y="291281"/>
            <a:ext cx="5454308" cy="6243321"/>
          </a:xfrm>
        </p:spPr>
        <p:txBody>
          <a:bodyPr/>
          <a:lstStyle>
            <a:lvl1pPr>
              <a:defRPr sz="3400"/>
            </a:lvl1pPr>
            <a:lvl2pPr>
              <a:defRPr sz="3000"/>
            </a:lvl2pPr>
            <a:lvl3pPr>
              <a:defRPr sz="2600"/>
            </a:lvl3pPr>
            <a:lvl4pPr>
              <a:defRPr sz="2100"/>
            </a:lvl4pPr>
            <a:lvl5pPr>
              <a:defRPr sz="2100"/>
            </a:lvl5pPr>
            <a:lvl6pPr>
              <a:defRPr sz="2100"/>
            </a:lvl6pPr>
            <a:lvl7pPr>
              <a:defRPr sz="2100"/>
            </a:lvl7pPr>
            <a:lvl8pPr>
              <a:defRPr sz="2100"/>
            </a:lvl8pPr>
            <a:lvl9pPr>
              <a:defRPr sz="21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Text Placeholder 3"/>
          <p:cNvSpPr>
            <a:spLocks noGrp="1"/>
          </p:cNvSpPr>
          <p:nvPr>
            <p:ph type="body" sz="half" idx="2"/>
          </p:nvPr>
        </p:nvSpPr>
        <p:spPr>
          <a:xfrm>
            <a:off x="487839" y="1530787"/>
            <a:ext cx="3209912" cy="5003801"/>
          </a:xfrm>
        </p:spPr>
        <p:txBody>
          <a:bodyPr/>
          <a:lstStyle>
            <a:lvl1pPr marL="0" indent="0">
              <a:buNone/>
              <a:defRPr sz="1500"/>
            </a:lvl1pPr>
            <a:lvl2pPr marL="486281" indent="0">
              <a:buNone/>
              <a:defRPr sz="1300"/>
            </a:lvl2pPr>
            <a:lvl3pPr marL="972562" indent="0">
              <a:buNone/>
              <a:defRPr sz="1100"/>
            </a:lvl3pPr>
            <a:lvl4pPr marL="1458843" indent="0">
              <a:buNone/>
              <a:defRPr sz="1000"/>
            </a:lvl4pPr>
            <a:lvl5pPr marL="1945122" indent="0">
              <a:buNone/>
              <a:defRPr sz="1000"/>
            </a:lvl5pPr>
            <a:lvl6pPr marL="2431399" indent="0">
              <a:buNone/>
              <a:defRPr sz="1000"/>
            </a:lvl6pPr>
            <a:lvl7pPr marL="2917686" indent="0">
              <a:buNone/>
              <a:defRPr sz="1000"/>
            </a:lvl7pPr>
            <a:lvl8pPr marL="3403965" indent="0">
              <a:buNone/>
              <a:defRPr sz="1000"/>
            </a:lvl8pPr>
            <a:lvl9pPr marL="3890252" indent="0">
              <a:buNone/>
              <a:defRPr sz="1000"/>
            </a:lvl9pPr>
          </a:lstStyle>
          <a:p>
            <a:pPr lvl="0"/>
            <a:r>
              <a:rPr lang="sv-SE"/>
              <a:t>Click to edit Master text styles</a:t>
            </a:r>
          </a:p>
        </p:txBody>
      </p:sp>
    </p:spTree>
    <p:extLst>
      <p:ext uri="{BB962C8B-B14F-4D97-AF65-F5344CB8AC3E}">
        <p14:creationId xmlns:p14="http://schemas.microsoft.com/office/powerpoint/2010/main" val="315777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2396" y="5120644"/>
            <a:ext cx="5854065" cy="604521"/>
          </a:xfrm>
        </p:spPr>
        <p:txBody>
          <a:bodyPr anchor="b"/>
          <a:lstStyle>
            <a:lvl1pPr algn="l">
              <a:defRPr sz="2100" b="1"/>
            </a:lvl1pPr>
          </a:lstStyle>
          <a:p>
            <a:r>
              <a:rPr lang="sv-SE"/>
              <a:t>Click to edit Master title style</a:t>
            </a:r>
            <a:endParaRPr lang="en-US"/>
          </a:p>
        </p:txBody>
      </p:sp>
      <p:sp>
        <p:nvSpPr>
          <p:cNvPr id="3" name="Picture Placeholder 2"/>
          <p:cNvSpPr>
            <a:spLocks noGrp="1"/>
          </p:cNvSpPr>
          <p:nvPr>
            <p:ph type="pic" idx="1"/>
          </p:nvPr>
        </p:nvSpPr>
        <p:spPr>
          <a:xfrm>
            <a:off x="1912396" y="653627"/>
            <a:ext cx="5854065" cy="4389120"/>
          </a:xfrm>
        </p:spPr>
        <p:txBody>
          <a:bodyPr/>
          <a:lstStyle>
            <a:lvl1pPr marL="0" indent="0">
              <a:buNone/>
              <a:defRPr sz="3400"/>
            </a:lvl1pPr>
            <a:lvl2pPr marL="486281" indent="0">
              <a:buNone/>
              <a:defRPr sz="3000"/>
            </a:lvl2pPr>
            <a:lvl3pPr marL="972562" indent="0">
              <a:buNone/>
              <a:defRPr sz="2600"/>
            </a:lvl3pPr>
            <a:lvl4pPr marL="1458843" indent="0">
              <a:buNone/>
              <a:defRPr sz="2100"/>
            </a:lvl4pPr>
            <a:lvl5pPr marL="1945122" indent="0">
              <a:buNone/>
              <a:defRPr sz="2100"/>
            </a:lvl5pPr>
            <a:lvl6pPr marL="2431399" indent="0">
              <a:buNone/>
              <a:defRPr sz="2100"/>
            </a:lvl6pPr>
            <a:lvl7pPr marL="2917686" indent="0">
              <a:buNone/>
              <a:defRPr sz="2100"/>
            </a:lvl7pPr>
            <a:lvl8pPr marL="3403965" indent="0">
              <a:buNone/>
              <a:defRPr sz="2100"/>
            </a:lvl8pPr>
            <a:lvl9pPr marL="3890252" indent="0">
              <a:buNone/>
              <a:defRPr sz="2100"/>
            </a:lvl9pPr>
          </a:lstStyle>
          <a:p>
            <a:endParaRPr lang="en-US"/>
          </a:p>
        </p:txBody>
      </p:sp>
      <p:sp>
        <p:nvSpPr>
          <p:cNvPr id="4" name="Text Placeholder 3"/>
          <p:cNvSpPr>
            <a:spLocks noGrp="1"/>
          </p:cNvSpPr>
          <p:nvPr>
            <p:ph type="body" sz="half" idx="2"/>
          </p:nvPr>
        </p:nvSpPr>
        <p:spPr>
          <a:xfrm>
            <a:off x="1912396" y="5725165"/>
            <a:ext cx="5854065" cy="858519"/>
          </a:xfrm>
        </p:spPr>
        <p:txBody>
          <a:bodyPr/>
          <a:lstStyle>
            <a:lvl1pPr marL="0" indent="0">
              <a:buNone/>
              <a:defRPr sz="1500"/>
            </a:lvl1pPr>
            <a:lvl2pPr marL="486281" indent="0">
              <a:buNone/>
              <a:defRPr sz="1300"/>
            </a:lvl2pPr>
            <a:lvl3pPr marL="972562" indent="0">
              <a:buNone/>
              <a:defRPr sz="1100"/>
            </a:lvl3pPr>
            <a:lvl4pPr marL="1458843" indent="0">
              <a:buNone/>
              <a:defRPr sz="1000"/>
            </a:lvl4pPr>
            <a:lvl5pPr marL="1945122" indent="0">
              <a:buNone/>
              <a:defRPr sz="1000"/>
            </a:lvl5pPr>
            <a:lvl6pPr marL="2431399" indent="0">
              <a:buNone/>
              <a:defRPr sz="1000"/>
            </a:lvl6pPr>
            <a:lvl7pPr marL="2917686" indent="0">
              <a:buNone/>
              <a:defRPr sz="1000"/>
            </a:lvl7pPr>
            <a:lvl8pPr marL="3403965" indent="0">
              <a:buNone/>
              <a:defRPr sz="1000"/>
            </a:lvl8pPr>
            <a:lvl9pPr marL="3890252" indent="0">
              <a:buNone/>
              <a:defRPr sz="1000"/>
            </a:lvl9pPr>
          </a:lstStyle>
          <a:p>
            <a:pPr lvl="0"/>
            <a:r>
              <a:rPr lang="sv-SE"/>
              <a:t>Click to edit Master text styles</a:t>
            </a:r>
          </a:p>
        </p:txBody>
      </p:sp>
    </p:spTree>
    <p:extLst>
      <p:ext uri="{BB962C8B-B14F-4D97-AF65-F5344CB8AC3E}">
        <p14:creationId xmlns:p14="http://schemas.microsoft.com/office/powerpoint/2010/main" val="10133082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slideLayout" Target="../slideLayouts/slideLayout26.xml"/><Relationship Id="rId15" Type="http://schemas.openxmlformats.org/officeDocument/2006/relationships/slideLayout" Target="../slideLayouts/slideLayout27.xml"/><Relationship Id="rId16" Type="http://schemas.openxmlformats.org/officeDocument/2006/relationships/theme" Target="../theme/theme2.xml"/><Relationship Id="rId17" Type="http://schemas.openxmlformats.org/officeDocument/2006/relationships/image" Target="../media/image2.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slideLayout" Target="../slideLayouts/slideLayout40.xml"/><Relationship Id="rId14" Type="http://schemas.openxmlformats.org/officeDocument/2006/relationships/slideLayout" Target="../slideLayouts/slideLayout41.xml"/><Relationship Id="rId15" Type="http://schemas.openxmlformats.org/officeDocument/2006/relationships/slideLayout" Target="../slideLayouts/slideLayout42.xml"/><Relationship Id="rId16" Type="http://schemas.openxmlformats.org/officeDocument/2006/relationships/theme" Target="../theme/theme3.xml"/><Relationship Id="rId17" Type="http://schemas.openxmlformats.org/officeDocument/2006/relationships/image" Target="../media/image2.png"/><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slideLayout" Target="../slideLayouts/slideLayout55.xml"/><Relationship Id="rId14" Type="http://schemas.openxmlformats.org/officeDocument/2006/relationships/slideLayout" Target="../slideLayouts/slideLayout56.xml"/><Relationship Id="rId15" Type="http://schemas.openxmlformats.org/officeDocument/2006/relationships/slideLayout" Target="../slideLayouts/slideLayout57.xml"/><Relationship Id="rId16" Type="http://schemas.openxmlformats.org/officeDocument/2006/relationships/theme" Target="../theme/theme4.xml"/><Relationship Id="rId17" Type="http://schemas.openxmlformats.org/officeDocument/2006/relationships/image" Target="../media/image2.png"/><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7839" y="169319"/>
            <a:ext cx="8781098" cy="643482"/>
          </a:xfrm>
          <a:prstGeom prst="rect">
            <a:avLst/>
          </a:prstGeom>
        </p:spPr>
        <p:txBody>
          <a:bodyPr vert="horz" lIns="97255" tIns="48628" rIns="97255" bIns="48628" rtlCol="0" anchor="ctr">
            <a:normAutofit/>
          </a:bodyPr>
          <a:lstStyle/>
          <a:p>
            <a:r>
              <a:rPr lang="sv-SE"/>
              <a:t>Click to edit Master title style</a:t>
            </a:r>
            <a:endParaRPr lang="en-US"/>
          </a:p>
        </p:txBody>
      </p:sp>
      <p:sp>
        <p:nvSpPr>
          <p:cNvPr id="3" name="Text Placeholder 2"/>
          <p:cNvSpPr>
            <a:spLocks noGrp="1"/>
          </p:cNvSpPr>
          <p:nvPr>
            <p:ph type="body" idx="1"/>
          </p:nvPr>
        </p:nvSpPr>
        <p:spPr>
          <a:xfrm>
            <a:off x="487839" y="1234842"/>
            <a:ext cx="8781098" cy="4827694"/>
          </a:xfrm>
          <a:prstGeom prst="rect">
            <a:avLst/>
          </a:prstGeom>
        </p:spPr>
        <p:txBody>
          <a:bodyPr vert="horz" lIns="97255" tIns="48628" rIns="97255" bIns="48628" rtlCol="0">
            <a:normAutofit/>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Date Placeholder 3"/>
          <p:cNvSpPr>
            <a:spLocks noGrp="1"/>
          </p:cNvSpPr>
          <p:nvPr>
            <p:ph type="dt" sz="half" idx="2"/>
          </p:nvPr>
        </p:nvSpPr>
        <p:spPr>
          <a:xfrm>
            <a:off x="487844" y="6780141"/>
            <a:ext cx="2276581" cy="389467"/>
          </a:xfrm>
          <a:prstGeom prst="rect">
            <a:avLst/>
          </a:prstGeom>
        </p:spPr>
        <p:txBody>
          <a:bodyPr vert="horz" lIns="97255" tIns="48628" rIns="97255" bIns="48628" rtlCol="0" anchor="ctr"/>
          <a:lstStyle>
            <a:lvl1pPr algn="l">
              <a:defRPr sz="1300">
                <a:solidFill>
                  <a:schemeClr val="tx1">
                    <a:tint val="75000"/>
                  </a:schemeClr>
                </a:solidFill>
              </a:defRPr>
            </a:lvl1pPr>
          </a:lstStyle>
          <a:p>
            <a:fld id="{3D8122E6-B24E-3144-9B09-FA6699224100}" type="datetimeFigureOut">
              <a:t>12/6/13</a:t>
            </a:fld>
            <a:endParaRPr lang="en-US"/>
          </a:p>
        </p:txBody>
      </p:sp>
      <p:sp>
        <p:nvSpPr>
          <p:cNvPr id="5" name="Footer Placeholder 4"/>
          <p:cNvSpPr>
            <a:spLocks noGrp="1"/>
          </p:cNvSpPr>
          <p:nvPr>
            <p:ph type="ftr" sz="quarter" idx="3"/>
          </p:nvPr>
        </p:nvSpPr>
        <p:spPr>
          <a:xfrm>
            <a:off x="3333567" y="6780141"/>
            <a:ext cx="3089645" cy="389467"/>
          </a:xfrm>
          <a:prstGeom prst="rect">
            <a:avLst/>
          </a:prstGeom>
        </p:spPr>
        <p:txBody>
          <a:bodyPr vert="horz" lIns="97255" tIns="48628" rIns="97255" bIns="48628"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2357" y="6780141"/>
            <a:ext cx="2276581" cy="389467"/>
          </a:xfrm>
          <a:prstGeom prst="rect">
            <a:avLst/>
          </a:prstGeom>
        </p:spPr>
        <p:txBody>
          <a:bodyPr vert="horz" lIns="97255" tIns="48628" rIns="97255" bIns="48628" rtlCol="0" anchor="ctr"/>
          <a:lstStyle>
            <a:lvl1pPr algn="r">
              <a:defRPr sz="1300">
                <a:solidFill>
                  <a:schemeClr val="tx1">
                    <a:tint val="75000"/>
                  </a:schemeClr>
                </a:solidFill>
              </a:defRPr>
            </a:lvl1pPr>
          </a:lstStyle>
          <a:p>
            <a:fld id="{AC28833C-A449-5240-9838-2D5CFB7CE9FE}" type="slidenum">
              <a:t>‹#›</a:t>
            </a:fld>
            <a:endParaRPr lang="en-US"/>
          </a:p>
        </p:txBody>
      </p:sp>
      <p:pic>
        <p:nvPicPr>
          <p:cNvPr id="7" name="Picture 6" descr="banner_PPT_ess.pdf"/>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 y="6362396"/>
            <a:ext cx="9756775" cy="952810"/>
          </a:xfrm>
          <a:prstGeom prst="rect">
            <a:avLst/>
          </a:prstGeom>
          <a:ln>
            <a:noFill/>
          </a:ln>
          <a:effectLst>
            <a:outerShdw blurRad="82550" dist="50800" dir="16200000" algn="tl" rotWithShape="0">
              <a:srgbClr val="333333">
                <a:alpha val="15000"/>
              </a:srgbClr>
            </a:outerShdw>
          </a:effectLst>
        </p:spPr>
      </p:pic>
      <p:sp>
        <p:nvSpPr>
          <p:cNvPr id="8" name="Slide Number Placeholder 4"/>
          <p:cNvSpPr txBox="1">
            <a:spLocks/>
          </p:cNvSpPr>
          <p:nvPr userDrawn="1"/>
        </p:nvSpPr>
        <p:spPr>
          <a:xfrm>
            <a:off x="6546869" y="6482981"/>
            <a:ext cx="2998127" cy="389467"/>
          </a:xfrm>
          <a:prstGeom prst="rect">
            <a:avLst/>
          </a:prstGeom>
        </p:spPr>
        <p:txBody>
          <a:bodyPr lIns="91169" tIns="45581" rIns="91169" bIns="45581"/>
          <a:lstStyle>
            <a:defPPr>
              <a:defRPr lang="en-US"/>
            </a:defPPr>
            <a:lvl1pPr marL="0" algn="l" defTabSz="487741" rtl="0" eaLnBrk="1" latinLnBrk="0" hangingPunct="1">
              <a:defRPr sz="1900" kern="1200">
                <a:solidFill>
                  <a:schemeClr val="tx1"/>
                </a:solidFill>
                <a:latin typeface="+mn-lt"/>
                <a:ea typeface="+mn-ea"/>
                <a:cs typeface="+mn-cs"/>
              </a:defRPr>
            </a:lvl1pPr>
            <a:lvl2pPr marL="487741" algn="l" defTabSz="487741" rtl="0" eaLnBrk="1" latinLnBrk="0" hangingPunct="1">
              <a:defRPr sz="1900" kern="1200">
                <a:solidFill>
                  <a:schemeClr val="tx1"/>
                </a:solidFill>
                <a:latin typeface="+mn-lt"/>
                <a:ea typeface="+mn-ea"/>
                <a:cs typeface="+mn-cs"/>
              </a:defRPr>
            </a:lvl2pPr>
            <a:lvl3pPr marL="975482" algn="l" defTabSz="487741" rtl="0" eaLnBrk="1" latinLnBrk="0" hangingPunct="1">
              <a:defRPr sz="1900" kern="1200">
                <a:solidFill>
                  <a:schemeClr val="tx1"/>
                </a:solidFill>
                <a:latin typeface="+mn-lt"/>
                <a:ea typeface="+mn-ea"/>
                <a:cs typeface="+mn-cs"/>
              </a:defRPr>
            </a:lvl3pPr>
            <a:lvl4pPr marL="1463223" algn="l" defTabSz="487741" rtl="0" eaLnBrk="1" latinLnBrk="0" hangingPunct="1">
              <a:defRPr sz="1900" kern="1200">
                <a:solidFill>
                  <a:schemeClr val="tx1"/>
                </a:solidFill>
                <a:latin typeface="+mn-lt"/>
                <a:ea typeface="+mn-ea"/>
                <a:cs typeface="+mn-cs"/>
              </a:defRPr>
            </a:lvl4pPr>
            <a:lvl5pPr marL="1950964" algn="l" defTabSz="487741" rtl="0" eaLnBrk="1" latinLnBrk="0" hangingPunct="1">
              <a:defRPr sz="1900" kern="1200">
                <a:solidFill>
                  <a:schemeClr val="tx1"/>
                </a:solidFill>
                <a:latin typeface="+mn-lt"/>
                <a:ea typeface="+mn-ea"/>
                <a:cs typeface="+mn-cs"/>
              </a:defRPr>
            </a:lvl5pPr>
            <a:lvl6pPr marL="2438705" algn="l" defTabSz="487741" rtl="0" eaLnBrk="1" latinLnBrk="0" hangingPunct="1">
              <a:defRPr sz="1900" kern="1200">
                <a:solidFill>
                  <a:schemeClr val="tx1"/>
                </a:solidFill>
                <a:latin typeface="+mn-lt"/>
                <a:ea typeface="+mn-ea"/>
                <a:cs typeface="+mn-cs"/>
              </a:defRPr>
            </a:lvl6pPr>
            <a:lvl7pPr marL="2926446" algn="l" defTabSz="487741" rtl="0" eaLnBrk="1" latinLnBrk="0" hangingPunct="1">
              <a:defRPr sz="1900" kern="1200">
                <a:solidFill>
                  <a:schemeClr val="tx1"/>
                </a:solidFill>
                <a:latin typeface="+mn-lt"/>
                <a:ea typeface="+mn-ea"/>
                <a:cs typeface="+mn-cs"/>
              </a:defRPr>
            </a:lvl7pPr>
            <a:lvl8pPr marL="3414187" algn="l" defTabSz="487741" rtl="0" eaLnBrk="1" latinLnBrk="0" hangingPunct="1">
              <a:defRPr sz="1900" kern="1200">
                <a:solidFill>
                  <a:schemeClr val="tx1"/>
                </a:solidFill>
                <a:latin typeface="+mn-lt"/>
                <a:ea typeface="+mn-ea"/>
                <a:cs typeface="+mn-cs"/>
              </a:defRPr>
            </a:lvl8pPr>
            <a:lvl9pPr marL="3901928" algn="l" defTabSz="487741" rtl="0" eaLnBrk="1" latinLnBrk="0" hangingPunct="1">
              <a:defRPr sz="1900" kern="1200">
                <a:solidFill>
                  <a:schemeClr val="tx1"/>
                </a:solidFill>
                <a:latin typeface="+mn-lt"/>
                <a:ea typeface="+mn-ea"/>
                <a:cs typeface="+mn-cs"/>
              </a:defRPr>
            </a:lvl9pPr>
          </a:lstStyle>
          <a:p>
            <a:pPr algn="r"/>
            <a:r>
              <a:rPr lang="en-US" sz="1400" dirty="0">
                <a:solidFill>
                  <a:schemeClr val="bg1"/>
                </a:solidFill>
                <a:latin typeface="Helvetica"/>
                <a:cs typeface="Helvetica"/>
              </a:rPr>
              <a:t>ESS </a:t>
            </a:r>
            <a:r>
              <a:rPr lang="en-US" sz="1400" dirty="0" smtClean="0">
                <a:solidFill>
                  <a:schemeClr val="bg1"/>
                </a:solidFill>
                <a:latin typeface="Helvetica"/>
                <a:cs typeface="Helvetica"/>
              </a:rPr>
              <a:t>2013-12</a:t>
            </a:r>
            <a:r>
              <a:rPr lang="en-US" sz="1400" dirty="0" smtClean="0">
                <a:solidFill>
                  <a:schemeClr val="bg1"/>
                </a:solidFill>
                <a:latin typeface="Helvetica"/>
                <a:cs typeface="Helvetica"/>
              </a:rPr>
              <a:t>-10</a:t>
            </a:r>
            <a:endParaRPr lang="en-US" sz="1400" dirty="0">
              <a:solidFill>
                <a:schemeClr val="bg1"/>
              </a:solidFill>
              <a:latin typeface="Helvetica"/>
              <a:cs typeface="Helvetica"/>
            </a:endParaRPr>
          </a:p>
        </p:txBody>
      </p:sp>
    </p:spTree>
    <p:extLst>
      <p:ext uri="{BB962C8B-B14F-4D97-AF65-F5344CB8AC3E}">
        <p14:creationId xmlns:p14="http://schemas.microsoft.com/office/powerpoint/2010/main" val="3956199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xmlns:p14="http://schemas.microsoft.com/office/powerpoint/2010/main" id="1" dur="indefinite" restart="never" nodeType="tmRoot"/>
      </p:par>
    </p:tnLst>
  </p:timing>
  <p:txStyles>
    <p:titleStyle>
      <a:lvl1pPr algn="ctr" defTabSz="486281" rtl="0" eaLnBrk="1" latinLnBrk="0" hangingPunct="1">
        <a:spcBef>
          <a:spcPct val="0"/>
        </a:spcBef>
        <a:buNone/>
        <a:defRPr sz="3200" b="1" kern="1200">
          <a:solidFill>
            <a:srgbClr val="0094CA"/>
          </a:solidFill>
          <a:latin typeface="+mn-lt"/>
          <a:ea typeface="+mj-ea"/>
          <a:cs typeface="Helvetica"/>
        </a:defRPr>
      </a:lvl1pPr>
    </p:titleStyle>
    <p:bodyStyle>
      <a:lvl1pPr marL="364717" indent="-364717" algn="l" defTabSz="486281" rtl="0" eaLnBrk="1" latinLnBrk="0" hangingPunct="1">
        <a:spcBef>
          <a:spcPct val="20000"/>
        </a:spcBef>
        <a:buFont typeface="Arial"/>
        <a:buChar char="•"/>
        <a:defRPr sz="2300" kern="1200">
          <a:solidFill>
            <a:schemeClr val="tx1"/>
          </a:solidFill>
          <a:latin typeface="+mn-lt"/>
          <a:ea typeface="+mn-ea"/>
          <a:cs typeface="Helvetica"/>
        </a:defRPr>
      </a:lvl1pPr>
      <a:lvl2pPr marL="790205" indent="-303925" algn="l" defTabSz="486281" rtl="0" eaLnBrk="1" latinLnBrk="0" hangingPunct="1">
        <a:spcBef>
          <a:spcPct val="20000"/>
        </a:spcBef>
        <a:buFont typeface="Arial"/>
        <a:buChar char="–"/>
        <a:defRPr sz="2000" kern="1200">
          <a:solidFill>
            <a:schemeClr val="tx1"/>
          </a:solidFill>
          <a:latin typeface="+mn-lt"/>
          <a:ea typeface="+mn-ea"/>
          <a:cs typeface="Helvetica"/>
        </a:defRPr>
      </a:lvl2pPr>
      <a:lvl3pPr marL="1215699" indent="-243143" algn="l" defTabSz="486281" rtl="0" eaLnBrk="1" latinLnBrk="0" hangingPunct="1">
        <a:spcBef>
          <a:spcPct val="20000"/>
        </a:spcBef>
        <a:buFont typeface="Arial"/>
        <a:buChar char="•"/>
        <a:defRPr sz="1600" kern="1200">
          <a:solidFill>
            <a:schemeClr val="tx1"/>
          </a:solidFill>
          <a:latin typeface="+mn-lt"/>
          <a:ea typeface="+mn-ea"/>
          <a:cs typeface="Helvetica"/>
        </a:defRPr>
      </a:lvl3pPr>
      <a:lvl4pPr marL="1701983" indent="-243143" algn="l" defTabSz="486281" rtl="0" eaLnBrk="1" latinLnBrk="0" hangingPunct="1">
        <a:spcBef>
          <a:spcPct val="20000"/>
        </a:spcBef>
        <a:buFont typeface="Arial"/>
        <a:buChar char="–"/>
        <a:defRPr sz="1400" kern="1200">
          <a:solidFill>
            <a:schemeClr val="tx1"/>
          </a:solidFill>
          <a:latin typeface="+mn-lt"/>
          <a:ea typeface="+mn-ea"/>
          <a:cs typeface="Helvetica"/>
        </a:defRPr>
      </a:lvl4pPr>
      <a:lvl5pPr marL="2188267" indent="-243143" algn="l" defTabSz="486281" rtl="0" eaLnBrk="1" latinLnBrk="0" hangingPunct="1">
        <a:spcBef>
          <a:spcPct val="20000"/>
        </a:spcBef>
        <a:buFont typeface="Arial"/>
        <a:buChar char="»"/>
        <a:defRPr sz="1200" kern="1200">
          <a:solidFill>
            <a:schemeClr val="tx1"/>
          </a:solidFill>
          <a:latin typeface="+mn-lt"/>
          <a:ea typeface="+mn-ea"/>
          <a:cs typeface="Helvetica"/>
        </a:defRPr>
      </a:lvl5pPr>
      <a:lvl6pPr marL="2674543" indent="-243143" algn="l" defTabSz="486281" rtl="0" eaLnBrk="1" latinLnBrk="0" hangingPunct="1">
        <a:spcBef>
          <a:spcPct val="20000"/>
        </a:spcBef>
        <a:buFont typeface="Arial"/>
        <a:buChar char="•"/>
        <a:defRPr sz="2100" kern="1200">
          <a:solidFill>
            <a:schemeClr val="tx1"/>
          </a:solidFill>
          <a:latin typeface="+mn-lt"/>
          <a:ea typeface="+mn-ea"/>
          <a:cs typeface="+mn-cs"/>
        </a:defRPr>
      </a:lvl6pPr>
      <a:lvl7pPr marL="3160829" indent="-243143" algn="l" defTabSz="486281" rtl="0" eaLnBrk="1" latinLnBrk="0" hangingPunct="1">
        <a:spcBef>
          <a:spcPct val="20000"/>
        </a:spcBef>
        <a:buFont typeface="Arial"/>
        <a:buChar char="•"/>
        <a:defRPr sz="2100" kern="1200">
          <a:solidFill>
            <a:schemeClr val="tx1"/>
          </a:solidFill>
          <a:latin typeface="+mn-lt"/>
          <a:ea typeface="+mn-ea"/>
          <a:cs typeface="+mn-cs"/>
        </a:defRPr>
      </a:lvl7pPr>
      <a:lvl8pPr marL="3647110" indent="-243143" algn="l" defTabSz="486281" rtl="0" eaLnBrk="1" latinLnBrk="0" hangingPunct="1">
        <a:spcBef>
          <a:spcPct val="20000"/>
        </a:spcBef>
        <a:buFont typeface="Arial"/>
        <a:buChar char="•"/>
        <a:defRPr sz="2100" kern="1200">
          <a:solidFill>
            <a:schemeClr val="tx1"/>
          </a:solidFill>
          <a:latin typeface="+mn-lt"/>
          <a:ea typeface="+mn-ea"/>
          <a:cs typeface="+mn-cs"/>
        </a:defRPr>
      </a:lvl8pPr>
      <a:lvl9pPr marL="4133389" indent="-243143" algn="l" defTabSz="486281"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n-US"/>
      </a:defPPr>
      <a:lvl1pPr marL="0" algn="l" defTabSz="486281" rtl="0" eaLnBrk="1" latinLnBrk="0" hangingPunct="1">
        <a:defRPr sz="1900" kern="1200">
          <a:solidFill>
            <a:schemeClr val="tx1"/>
          </a:solidFill>
          <a:latin typeface="+mn-lt"/>
          <a:ea typeface="+mn-ea"/>
          <a:cs typeface="+mn-cs"/>
        </a:defRPr>
      </a:lvl1pPr>
      <a:lvl2pPr marL="486281" algn="l" defTabSz="486281" rtl="0" eaLnBrk="1" latinLnBrk="0" hangingPunct="1">
        <a:defRPr sz="1900" kern="1200">
          <a:solidFill>
            <a:schemeClr val="tx1"/>
          </a:solidFill>
          <a:latin typeface="+mn-lt"/>
          <a:ea typeface="+mn-ea"/>
          <a:cs typeface="+mn-cs"/>
        </a:defRPr>
      </a:lvl2pPr>
      <a:lvl3pPr marL="972562" algn="l" defTabSz="486281" rtl="0" eaLnBrk="1" latinLnBrk="0" hangingPunct="1">
        <a:defRPr sz="1900" kern="1200">
          <a:solidFill>
            <a:schemeClr val="tx1"/>
          </a:solidFill>
          <a:latin typeface="+mn-lt"/>
          <a:ea typeface="+mn-ea"/>
          <a:cs typeface="+mn-cs"/>
        </a:defRPr>
      </a:lvl3pPr>
      <a:lvl4pPr marL="1458843" algn="l" defTabSz="486281" rtl="0" eaLnBrk="1" latinLnBrk="0" hangingPunct="1">
        <a:defRPr sz="1900" kern="1200">
          <a:solidFill>
            <a:schemeClr val="tx1"/>
          </a:solidFill>
          <a:latin typeface="+mn-lt"/>
          <a:ea typeface="+mn-ea"/>
          <a:cs typeface="+mn-cs"/>
        </a:defRPr>
      </a:lvl4pPr>
      <a:lvl5pPr marL="1945122" algn="l" defTabSz="486281" rtl="0" eaLnBrk="1" latinLnBrk="0" hangingPunct="1">
        <a:defRPr sz="1900" kern="1200">
          <a:solidFill>
            <a:schemeClr val="tx1"/>
          </a:solidFill>
          <a:latin typeface="+mn-lt"/>
          <a:ea typeface="+mn-ea"/>
          <a:cs typeface="+mn-cs"/>
        </a:defRPr>
      </a:lvl5pPr>
      <a:lvl6pPr marL="2431399" algn="l" defTabSz="486281" rtl="0" eaLnBrk="1" latinLnBrk="0" hangingPunct="1">
        <a:defRPr sz="1900" kern="1200">
          <a:solidFill>
            <a:schemeClr val="tx1"/>
          </a:solidFill>
          <a:latin typeface="+mn-lt"/>
          <a:ea typeface="+mn-ea"/>
          <a:cs typeface="+mn-cs"/>
        </a:defRPr>
      </a:lvl6pPr>
      <a:lvl7pPr marL="2917686" algn="l" defTabSz="486281" rtl="0" eaLnBrk="1" latinLnBrk="0" hangingPunct="1">
        <a:defRPr sz="1900" kern="1200">
          <a:solidFill>
            <a:schemeClr val="tx1"/>
          </a:solidFill>
          <a:latin typeface="+mn-lt"/>
          <a:ea typeface="+mn-ea"/>
          <a:cs typeface="+mn-cs"/>
        </a:defRPr>
      </a:lvl7pPr>
      <a:lvl8pPr marL="3403965" algn="l" defTabSz="486281" rtl="0" eaLnBrk="1" latinLnBrk="0" hangingPunct="1">
        <a:defRPr sz="1900" kern="1200">
          <a:solidFill>
            <a:schemeClr val="tx1"/>
          </a:solidFill>
          <a:latin typeface="+mn-lt"/>
          <a:ea typeface="+mn-ea"/>
          <a:cs typeface="+mn-cs"/>
        </a:defRPr>
      </a:lvl8pPr>
      <a:lvl9pPr marL="3890252" algn="l" defTabSz="486281"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33313" y="2095942"/>
            <a:ext cx="6974429" cy="4308246"/>
          </a:xfrm>
          <a:prstGeom prst="rect">
            <a:avLst/>
          </a:prstGeom>
        </p:spPr>
        <p:txBody>
          <a:bodyPr vert="horz" lIns="0" tIns="0" rIns="0" bIns="0" rtlCol="0">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87844" y="6780135"/>
            <a:ext cx="2276581" cy="389467"/>
          </a:xfrm>
          <a:prstGeom prst="rect">
            <a:avLst/>
          </a:prstGeom>
        </p:spPr>
        <p:txBody>
          <a:bodyPr vert="horz" lIns="97326" tIns="48663" rIns="97326" bIns="48663" rtlCol="0" anchor="ctr"/>
          <a:lstStyle>
            <a:lvl1pPr algn="l">
              <a:defRPr sz="1300">
                <a:solidFill>
                  <a:srgbClr val="0094CA"/>
                </a:solidFill>
              </a:defRPr>
            </a:lvl1pPr>
          </a:lstStyle>
          <a:p>
            <a:pPr defTabSz="486620"/>
            <a:fld id="{536FF277-5E8C-C849-958D-3EBBE89D3841}" type="datetime1">
              <a:rPr lang="sv-SE" smtClean="0">
                <a:latin typeface="Calibri"/>
              </a:rPr>
              <a:pPr defTabSz="486620"/>
              <a:t>12/6/13</a:t>
            </a:fld>
            <a:endParaRPr lang="sv-SE">
              <a:latin typeface="Calibri"/>
            </a:endParaRPr>
          </a:p>
        </p:txBody>
      </p:sp>
      <p:sp>
        <p:nvSpPr>
          <p:cNvPr id="5" name="Platshållare för sidfot 4"/>
          <p:cNvSpPr>
            <a:spLocks noGrp="1"/>
          </p:cNvSpPr>
          <p:nvPr>
            <p:ph type="ftr" sz="quarter" idx="3"/>
          </p:nvPr>
        </p:nvSpPr>
        <p:spPr>
          <a:xfrm>
            <a:off x="3333565" y="6780135"/>
            <a:ext cx="3089645" cy="389467"/>
          </a:xfrm>
          <a:prstGeom prst="rect">
            <a:avLst/>
          </a:prstGeom>
        </p:spPr>
        <p:txBody>
          <a:bodyPr vert="horz" lIns="97326" tIns="48663" rIns="97326" bIns="48663" rtlCol="0" anchor="ctr"/>
          <a:lstStyle>
            <a:lvl1pPr algn="ctr">
              <a:defRPr sz="1300">
                <a:solidFill>
                  <a:srgbClr val="0094CA"/>
                </a:solidFill>
              </a:defRPr>
            </a:lvl1pPr>
          </a:lstStyle>
          <a:p>
            <a:pPr defTabSz="486620"/>
            <a:endParaRPr lang="sv-SE">
              <a:latin typeface="Calibri"/>
            </a:endParaRPr>
          </a:p>
        </p:txBody>
      </p:sp>
      <p:sp>
        <p:nvSpPr>
          <p:cNvPr id="6" name="Platshållare för bildnummer 5"/>
          <p:cNvSpPr>
            <a:spLocks noGrp="1"/>
          </p:cNvSpPr>
          <p:nvPr>
            <p:ph type="sldNum" sz="quarter" idx="4"/>
          </p:nvPr>
        </p:nvSpPr>
        <p:spPr>
          <a:xfrm>
            <a:off x="6992355" y="6780135"/>
            <a:ext cx="2276581" cy="389467"/>
          </a:xfrm>
          <a:prstGeom prst="rect">
            <a:avLst/>
          </a:prstGeom>
        </p:spPr>
        <p:txBody>
          <a:bodyPr vert="horz" lIns="97326" tIns="48663" rIns="97326" bIns="48663" rtlCol="0" anchor="ctr"/>
          <a:lstStyle>
            <a:lvl1pPr algn="r">
              <a:defRPr sz="1300">
                <a:solidFill>
                  <a:srgbClr val="0094CA"/>
                </a:solidFill>
              </a:defRPr>
            </a:lvl1pPr>
          </a:lstStyle>
          <a:p>
            <a:pPr defTabSz="486620"/>
            <a:fld id="{038C62C7-F79B-CD4A-A5DF-5683BBEC4A65}" type="slidenum">
              <a:rPr lang="sv-SE" smtClean="0">
                <a:latin typeface="Calibri"/>
              </a:rPr>
              <a:pPr defTabSz="486620"/>
              <a:t>‹#›</a:t>
            </a:fld>
            <a:endParaRPr lang="sv-SE">
              <a:latin typeface="Calibri"/>
            </a:endParaRPr>
          </a:p>
        </p:txBody>
      </p:sp>
      <p:sp>
        <p:nvSpPr>
          <p:cNvPr id="7" name="Rektangel 6"/>
          <p:cNvSpPr/>
          <p:nvPr userDrawn="1"/>
        </p:nvSpPr>
        <p:spPr>
          <a:xfrm>
            <a:off x="0" y="0"/>
            <a:ext cx="9756775" cy="1529978"/>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7326" tIns="48663" rIns="97326" bIns="48663" rtlCol="0" anchor="ctr"/>
          <a:lstStyle/>
          <a:p>
            <a:pPr algn="ctr" defTabSz="486620"/>
            <a:endParaRPr lang="sv-SE">
              <a:solidFill>
                <a:srgbClr val="0094CA"/>
              </a:solidFill>
              <a:latin typeface="Calibri"/>
            </a:endParaRPr>
          </a:p>
        </p:txBody>
      </p:sp>
      <p:pic>
        <p:nvPicPr>
          <p:cNvPr id="8" name="Bildobjekt 7" descr="ESS-vit-logga.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817983" y="404038"/>
            <a:ext cx="1450953" cy="776007"/>
          </a:xfrm>
          <a:prstGeom prst="rect">
            <a:avLst/>
          </a:prstGeom>
        </p:spPr>
      </p:pic>
      <p:sp>
        <p:nvSpPr>
          <p:cNvPr id="11" name="Platshållare för rubrik 10"/>
          <p:cNvSpPr>
            <a:spLocks noGrp="1"/>
          </p:cNvSpPr>
          <p:nvPr>
            <p:ph type="title"/>
          </p:nvPr>
        </p:nvSpPr>
        <p:spPr>
          <a:xfrm>
            <a:off x="633285" y="-1"/>
            <a:ext cx="6148800" cy="1537548"/>
          </a:xfrm>
          <a:prstGeom prst="rect">
            <a:avLst/>
          </a:prstGeom>
        </p:spPr>
        <p:txBody>
          <a:bodyPr vert="horz" lIns="0" tIns="0" rIns="0" bIns="0" rtlCol="0" anchor="ctr">
            <a:noAutofit/>
          </a:bodyPr>
          <a:lstStyle/>
          <a:p>
            <a:r>
              <a:rPr lang="sv-SE" smtClean="0"/>
              <a:t>Klicka här för att ändra format</a:t>
            </a:r>
            <a:endParaRPr lang="sv-SE"/>
          </a:p>
        </p:txBody>
      </p:sp>
    </p:spTree>
    <p:extLst>
      <p:ext uri="{BB962C8B-B14F-4D97-AF65-F5344CB8AC3E}">
        <p14:creationId xmlns:p14="http://schemas.microsoft.com/office/powerpoint/2010/main" val="294356341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hf hdr="0" ftr="0" dt="0"/>
  <p:txStyles>
    <p:titleStyle>
      <a:lvl1pPr algn="l" defTabSz="486620" rtl="0" eaLnBrk="1" latinLnBrk="0" hangingPunct="1">
        <a:spcBef>
          <a:spcPct val="0"/>
        </a:spcBef>
        <a:buNone/>
        <a:defRPr sz="3000" kern="1200">
          <a:solidFill>
            <a:schemeClr val="bg1"/>
          </a:solidFill>
          <a:latin typeface="+mj-lt"/>
          <a:ea typeface="+mj-ea"/>
          <a:cs typeface="+mj-cs"/>
        </a:defRPr>
      </a:lvl1pPr>
    </p:titleStyle>
    <p:bodyStyle>
      <a:lvl1pPr marL="0" indent="0" algn="l" defTabSz="486620" rtl="0" eaLnBrk="1" latinLnBrk="0" hangingPunct="1">
        <a:lnSpc>
          <a:spcPts val="2559"/>
        </a:lnSpc>
        <a:spcBef>
          <a:spcPct val="20000"/>
        </a:spcBef>
        <a:spcAft>
          <a:spcPts val="1280"/>
        </a:spcAft>
        <a:buFont typeface="Wingdings" charset="2"/>
        <a:buNone/>
        <a:defRPr sz="2100" kern="1200">
          <a:solidFill>
            <a:srgbClr val="0094CA"/>
          </a:solidFill>
          <a:latin typeface="+mn-lt"/>
          <a:ea typeface="+mn-ea"/>
          <a:cs typeface="+mn-cs"/>
        </a:defRPr>
      </a:lvl1pPr>
      <a:lvl2pPr marL="486620" indent="0" algn="l" defTabSz="486620" rtl="0" eaLnBrk="1" latinLnBrk="0" hangingPunct="1">
        <a:spcBef>
          <a:spcPct val="20000"/>
        </a:spcBef>
        <a:buFont typeface="Wingdings" charset="2"/>
        <a:buNone/>
        <a:defRPr sz="2100" kern="1200">
          <a:solidFill>
            <a:srgbClr val="0094CA"/>
          </a:solidFill>
          <a:latin typeface="+mn-lt"/>
          <a:ea typeface="+mn-ea"/>
          <a:cs typeface="+mn-cs"/>
        </a:defRPr>
      </a:lvl2pPr>
      <a:lvl3pPr marL="973242" indent="0" algn="l" defTabSz="486620" rtl="0" eaLnBrk="1" latinLnBrk="0" hangingPunct="1">
        <a:spcBef>
          <a:spcPct val="20000"/>
        </a:spcBef>
        <a:buFont typeface="Wingdings" charset="2"/>
        <a:buNone/>
        <a:defRPr sz="2100" kern="1200">
          <a:solidFill>
            <a:srgbClr val="0094CA"/>
          </a:solidFill>
          <a:latin typeface="+mn-lt"/>
          <a:ea typeface="+mn-ea"/>
          <a:cs typeface="+mn-cs"/>
        </a:defRPr>
      </a:lvl3pPr>
      <a:lvl4pPr marL="1459866" indent="0" algn="l" defTabSz="486620" rtl="0" eaLnBrk="1" latinLnBrk="0" hangingPunct="1">
        <a:spcBef>
          <a:spcPct val="20000"/>
        </a:spcBef>
        <a:buFont typeface="Wingdings" charset="2"/>
        <a:buNone/>
        <a:defRPr sz="2100" kern="1200">
          <a:solidFill>
            <a:srgbClr val="0094CA"/>
          </a:solidFill>
          <a:latin typeface="+mn-lt"/>
          <a:ea typeface="+mn-ea"/>
          <a:cs typeface="+mn-cs"/>
        </a:defRPr>
      </a:lvl4pPr>
      <a:lvl5pPr marL="1946484" indent="0" algn="l" defTabSz="486620" rtl="0" eaLnBrk="1" latinLnBrk="0" hangingPunct="1">
        <a:spcBef>
          <a:spcPct val="20000"/>
        </a:spcBef>
        <a:buFont typeface="Wingdings" charset="2"/>
        <a:buNone/>
        <a:defRPr sz="2100" kern="1200">
          <a:solidFill>
            <a:srgbClr val="0094CA"/>
          </a:solidFill>
          <a:latin typeface="+mn-lt"/>
          <a:ea typeface="+mn-ea"/>
          <a:cs typeface="+mn-cs"/>
        </a:defRPr>
      </a:lvl5pPr>
      <a:lvl6pPr marL="2676419" indent="-243314" algn="l" defTabSz="486620" rtl="0" eaLnBrk="1" latinLnBrk="0" hangingPunct="1">
        <a:spcBef>
          <a:spcPct val="20000"/>
        </a:spcBef>
        <a:buFont typeface="Arial"/>
        <a:buChar char="•"/>
        <a:defRPr sz="2100" kern="1200">
          <a:solidFill>
            <a:schemeClr val="tx1"/>
          </a:solidFill>
          <a:latin typeface="+mn-lt"/>
          <a:ea typeface="+mn-ea"/>
          <a:cs typeface="+mn-cs"/>
        </a:defRPr>
      </a:lvl6pPr>
      <a:lvl7pPr marL="3163046" indent="-243314" algn="l" defTabSz="486620" rtl="0" eaLnBrk="1" latinLnBrk="0" hangingPunct="1">
        <a:spcBef>
          <a:spcPct val="20000"/>
        </a:spcBef>
        <a:buFont typeface="Arial"/>
        <a:buChar char="•"/>
        <a:defRPr sz="2100" kern="1200">
          <a:solidFill>
            <a:schemeClr val="tx1"/>
          </a:solidFill>
          <a:latin typeface="+mn-lt"/>
          <a:ea typeface="+mn-ea"/>
          <a:cs typeface="+mn-cs"/>
        </a:defRPr>
      </a:lvl7pPr>
      <a:lvl8pPr marL="3649663" indent="-243314" algn="l" defTabSz="486620" rtl="0" eaLnBrk="1" latinLnBrk="0" hangingPunct="1">
        <a:spcBef>
          <a:spcPct val="20000"/>
        </a:spcBef>
        <a:buFont typeface="Arial"/>
        <a:buChar char="•"/>
        <a:defRPr sz="2100" kern="1200">
          <a:solidFill>
            <a:schemeClr val="tx1"/>
          </a:solidFill>
          <a:latin typeface="+mn-lt"/>
          <a:ea typeface="+mn-ea"/>
          <a:cs typeface="+mn-cs"/>
        </a:defRPr>
      </a:lvl8pPr>
      <a:lvl9pPr marL="4136278" indent="-243314" algn="l" defTabSz="486620"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sv-SE"/>
      </a:defPPr>
      <a:lvl1pPr marL="0" algn="l" defTabSz="486620" rtl="0" eaLnBrk="1" latinLnBrk="0" hangingPunct="1">
        <a:defRPr sz="1900" kern="1200">
          <a:solidFill>
            <a:schemeClr val="tx1"/>
          </a:solidFill>
          <a:latin typeface="+mn-lt"/>
          <a:ea typeface="+mn-ea"/>
          <a:cs typeface="+mn-cs"/>
        </a:defRPr>
      </a:lvl1pPr>
      <a:lvl2pPr marL="486620" algn="l" defTabSz="486620" rtl="0" eaLnBrk="1" latinLnBrk="0" hangingPunct="1">
        <a:defRPr sz="1900" kern="1200">
          <a:solidFill>
            <a:schemeClr val="tx1"/>
          </a:solidFill>
          <a:latin typeface="+mn-lt"/>
          <a:ea typeface="+mn-ea"/>
          <a:cs typeface="+mn-cs"/>
        </a:defRPr>
      </a:lvl2pPr>
      <a:lvl3pPr marL="973242" algn="l" defTabSz="486620" rtl="0" eaLnBrk="1" latinLnBrk="0" hangingPunct="1">
        <a:defRPr sz="1900" kern="1200">
          <a:solidFill>
            <a:schemeClr val="tx1"/>
          </a:solidFill>
          <a:latin typeface="+mn-lt"/>
          <a:ea typeface="+mn-ea"/>
          <a:cs typeface="+mn-cs"/>
        </a:defRPr>
      </a:lvl3pPr>
      <a:lvl4pPr marL="1459866" algn="l" defTabSz="486620" rtl="0" eaLnBrk="1" latinLnBrk="0" hangingPunct="1">
        <a:defRPr sz="1900" kern="1200">
          <a:solidFill>
            <a:schemeClr val="tx1"/>
          </a:solidFill>
          <a:latin typeface="+mn-lt"/>
          <a:ea typeface="+mn-ea"/>
          <a:cs typeface="+mn-cs"/>
        </a:defRPr>
      </a:lvl4pPr>
      <a:lvl5pPr marL="1946484" algn="l" defTabSz="486620" rtl="0" eaLnBrk="1" latinLnBrk="0" hangingPunct="1">
        <a:defRPr sz="1900" kern="1200">
          <a:solidFill>
            <a:schemeClr val="tx1"/>
          </a:solidFill>
          <a:latin typeface="+mn-lt"/>
          <a:ea typeface="+mn-ea"/>
          <a:cs typeface="+mn-cs"/>
        </a:defRPr>
      </a:lvl5pPr>
      <a:lvl6pPr marL="2433102" algn="l" defTabSz="486620" rtl="0" eaLnBrk="1" latinLnBrk="0" hangingPunct="1">
        <a:defRPr sz="1900" kern="1200">
          <a:solidFill>
            <a:schemeClr val="tx1"/>
          </a:solidFill>
          <a:latin typeface="+mn-lt"/>
          <a:ea typeface="+mn-ea"/>
          <a:cs typeface="+mn-cs"/>
        </a:defRPr>
      </a:lvl6pPr>
      <a:lvl7pPr marL="2919731" algn="l" defTabSz="486620" rtl="0" eaLnBrk="1" latinLnBrk="0" hangingPunct="1">
        <a:defRPr sz="1900" kern="1200">
          <a:solidFill>
            <a:schemeClr val="tx1"/>
          </a:solidFill>
          <a:latin typeface="+mn-lt"/>
          <a:ea typeface="+mn-ea"/>
          <a:cs typeface="+mn-cs"/>
        </a:defRPr>
      </a:lvl7pPr>
      <a:lvl8pPr marL="3406348" algn="l" defTabSz="486620" rtl="0" eaLnBrk="1" latinLnBrk="0" hangingPunct="1">
        <a:defRPr sz="1900" kern="1200">
          <a:solidFill>
            <a:schemeClr val="tx1"/>
          </a:solidFill>
          <a:latin typeface="+mn-lt"/>
          <a:ea typeface="+mn-ea"/>
          <a:cs typeface="+mn-cs"/>
        </a:defRPr>
      </a:lvl8pPr>
      <a:lvl9pPr marL="3892974" algn="l" defTabSz="486620"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33292" y="2095942"/>
            <a:ext cx="6974429" cy="4308246"/>
          </a:xfrm>
          <a:prstGeom prst="rect">
            <a:avLst/>
          </a:prstGeom>
        </p:spPr>
        <p:txBody>
          <a:bodyPr vert="horz" lIns="0" tIns="0" rIns="0" bIns="0" rtlCol="0">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87844" y="6780115"/>
            <a:ext cx="2276581" cy="389467"/>
          </a:xfrm>
          <a:prstGeom prst="rect">
            <a:avLst/>
          </a:prstGeom>
        </p:spPr>
        <p:txBody>
          <a:bodyPr vert="horz" lIns="97488" tIns="48744" rIns="97488" bIns="48744" rtlCol="0" anchor="ctr"/>
          <a:lstStyle>
            <a:lvl1pPr algn="l">
              <a:defRPr sz="1300">
                <a:solidFill>
                  <a:srgbClr val="0094CA"/>
                </a:solidFill>
              </a:defRPr>
            </a:lvl1pPr>
          </a:lstStyle>
          <a:p>
            <a:pPr defTabSz="487439"/>
            <a:fld id="{8F5C681F-1FB5-764D-BC0F-BB7944416E1E}" type="datetime1">
              <a:rPr lang="en-US" smtClean="0">
                <a:latin typeface="Calibri"/>
              </a:rPr>
              <a:pPr defTabSz="487439"/>
              <a:t>12/6/13</a:t>
            </a:fld>
            <a:endParaRPr lang="sv-SE">
              <a:latin typeface="Calibri"/>
            </a:endParaRPr>
          </a:p>
        </p:txBody>
      </p:sp>
      <p:sp>
        <p:nvSpPr>
          <p:cNvPr id="5" name="Platshållare för sidfot 4"/>
          <p:cNvSpPr>
            <a:spLocks noGrp="1"/>
          </p:cNvSpPr>
          <p:nvPr>
            <p:ph type="ftr" sz="quarter" idx="3"/>
          </p:nvPr>
        </p:nvSpPr>
        <p:spPr>
          <a:xfrm>
            <a:off x="3333565" y="6780115"/>
            <a:ext cx="3089645" cy="389467"/>
          </a:xfrm>
          <a:prstGeom prst="rect">
            <a:avLst/>
          </a:prstGeom>
        </p:spPr>
        <p:txBody>
          <a:bodyPr vert="horz" lIns="97488" tIns="48744" rIns="97488" bIns="48744" rtlCol="0" anchor="ctr"/>
          <a:lstStyle>
            <a:lvl1pPr algn="ctr">
              <a:defRPr sz="1300">
                <a:solidFill>
                  <a:srgbClr val="0094CA"/>
                </a:solidFill>
              </a:defRPr>
            </a:lvl1pPr>
          </a:lstStyle>
          <a:p>
            <a:pPr defTabSz="487439"/>
            <a:endParaRPr lang="sv-SE">
              <a:latin typeface="Calibri"/>
            </a:endParaRPr>
          </a:p>
        </p:txBody>
      </p:sp>
      <p:sp>
        <p:nvSpPr>
          <p:cNvPr id="6" name="Platshållare för bildnummer 5"/>
          <p:cNvSpPr>
            <a:spLocks noGrp="1"/>
          </p:cNvSpPr>
          <p:nvPr>
            <p:ph type="sldNum" sz="quarter" idx="4"/>
          </p:nvPr>
        </p:nvSpPr>
        <p:spPr>
          <a:xfrm>
            <a:off x="6992355" y="6780115"/>
            <a:ext cx="2276581" cy="389467"/>
          </a:xfrm>
          <a:prstGeom prst="rect">
            <a:avLst/>
          </a:prstGeom>
        </p:spPr>
        <p:txBody>
          <a:bodyPr vert="horz" lIns="97488" tIns="48744" rIns="97488" bIns="48744" rtlCol="0" anchor="ctr"/>
          <a:lstStyle>
            <a:lvl1pPr algn="r">
              <a:defRPr sz="1300">
                <a:solidFill>
                  <a:srgbClr val="0094CA"/>
                </a:solidFill>
              </a:defRPr>
            </a:lvl1pPr>
          </a:lstStyle>
          <a:p>
            <a:pPr defTabSz="487439"/>
            <a:fld id="{038C62C7-F79B-CD4A-A5DF-5683BBEC4A65}" type="slidenum">
              <a:rPr lang="sv-SE" smtClean="0">
                <a:latin typeface="Calibri"/>
              </a:rPr>
              <a:pPr defTabSz="487439"/>
              <a:t>‹#›</a:t>
            </a:fld>
            <a:endParaRPr lang="sv-SE">
              <a:latin typeface="Calibri"/>
            </a:endParaRPr>
          </a:p>
        </p:txBody>
      </p:sp>
      <p:sp>
        <p:nvSpPr>
          <p:cNvPr id="7" name="Rektangel 6"/>
          <p:cNvSpPr/>
          <p:nvPr userDrawn="1"/>
        </p:nvSpPr>
        <p:spPr>
          <a:xfrm>
            <a:off x="0" y="0"/>
            <a:ext cx="9756775" cy="1529978"/>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7488" tIns="48744" rIns="97488" bIns="48744" rtlCol="0" anchor="ctr"/>
          <a:lstStyle/>
          <a:p>
            <a:pPr algn="ctr" defTabSz="487439"/>
            <a:endParaRPr lang="sv-SE">
              <a:solidFill>
                <a:srgbClr val="0094CA"/>
              </a:solidFill>
              <a:latin typeface="Calibri"/>
            </a:endParaRPr>
          </a:p>
        </p:txBody>
      </p:sp>
      <p:pic>
        <p:nvPicPr>
          <p:cNvPr id="8" name="Bildobjekt 7" descr="ESS-vit-logga.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817983" y="404018"/>
            <a:ext cx="1450953" cy="776007"/>
          </a:xfrm>
          <a:prstGeom prst="rect">
            <a:avLst/>
          </a:prstGeom>
        </p:spPr>
      </p:pic>
      <p:sp>
        <p:nvSpPr>
          <p:cNvPr id="11" name="Platshållare för rubrik 10"/>
          <p:cNvSpPr>
            <a:spLocks noGrp="1"/>
          </p:cNvSpPr>
          <p:nvPr>
            <p:ph type="title"/>
          </p:nvPr>
        </p:nvSpPr>
        <p:spPr>
          <a:xfrm>
            <a:off x="633285" y="-1"/>
            <a:ext cx="6148800" cy="1537548"/>
          </a:xfrm>
          <a:prstGeom prst="rect">
            <a:avLst/>
          </a:prstGeom>
        </p:spPr>
        <p:txBody>
          <a:bodyPr vert="horz" lIns="0" tIns="0" rIns="0" bIns="0" rtlCol="0" anchor="ctr">
            <a:noAutofit/>
          </a:bodyPr>
          <a:lstStyle/>
          <a:p>
            <a:r>
              <a:rPr lang="sv-SE" smtClean="0"/>
              <a:t>Klicka här för att ändra format</a:t>
            </a:r>
            <a:endParaRPr lang="sv-SE"/>
          </a:p>
        </p:txBody>
      </p:sp>
    </p:spTree>
    <p:extLst>
      <p:ext uri="{BB962C8B-B14F-4D97-AF65-F5344CB8AC3E}">
        <p14:creationId xmlns:p14="http://schemas.microsoft.com/office/powerpoint/2010/main" val="88158109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Lst>
  <p:hf sldNum="0" hdr="0" ftr="0" dt="0"/>
  <p:txStyles>
    <p:titleStyle>
      <a:lvl1pPr algn="l" defTabSz="487439" rtl="0" eaLnBrk="1" latinLnBrk="0" hangingPunct="1">
        <a:spcBef>
          <a:spcPct val="0"/>
        </a:spcBef>
        <a:buNone/>
        <a:defRPr sz="3000" kern="1200">
          <a:solidFill>
            <a:schemeClr val="bg1"/>
          </a:solidFill>
          <a:latin typeface="+mj-lt"/>
          <a:ea typeface="+mj-ea"/>
          <a:cs typeface="+mj-cs"/>
        </a:defRPr>
      </a:lvl1pPr>
    </p:titleStyle>
    <p:bodyStyle>
      <a:lvl1pPr marL="0" indent="0" algn="l" defTabSz="487439" rtl="0" eaLnBrk="1" latinLnBrk="0" hangingPunct="1">
        <a:lnSpc>
          <a:spcPts val="2559"/>
        </a:lnSpc>
        <a:spcBef>
          <a:spcPct val="20000"/>
        </a:spcBef>
        <a:spcAft>
          <a:spcPts val="1280"/>
        </a:spcAft>
        <a:buFont typeface="Wingdings" charset="2"/>
        <a:buNone/>
        <a:defRPr sz="2100" kern="1200">
          <a:solidFill>
            <a:srgbClr val="0094CA"/>
          </a:solidFill>
          <a:latin typeface="+mn-lt"/>
          <a:ea typeface="+mn-ea"/>
          <a:cs typeface="+mn-cs"/>
        </a:defRPr>
      </a:lvl1pPr>
      <a:lvl2pPr marL="487439" indent="0" algn="l" defTabSz="487439" rtl="0" eaLnBrk="1" latinLnBrk="0" hangingPunct="1">
        <a:spcBef>
          <a:spcPct val="20000"/>
        </a:spcBef>
        <a:buFont typeface="Wingdings" charset="2"/>
        <a:buNone/>
        <a:defRPr sz="2100" kern="1200">
          <a:solidFill>
            <a:srgbClr val="0094CA"/>
          </a:solidFill>
          <a:latin typeface="+mn-lt"/>
          <a:ea typeface="+mn-ea"/>
          <a:cs typeface="+mn-cs"/>
        </a:defRPr>
      </a:lvl2pPr>
      <a:lvl3pPr marL="974879" indent="0" algn="l" defTabSz="487439" rtl="0" eaLnBrk="1" latinLnBrk="0" hangingPunct="1">
        <a:spcBef>
          <a:spcPct val="20000"/>
        </a:spcBef>
        <a:buFont typeface="Wingdings" charset="2"/>
        <a:buNone/>
        <a:defRPr sz="2100" kern="1200">
          <a:solidFill>
            <a:srgbClr val="0094CA"/>
          </a:solidFill>
          <a:latin typeface="+mn-lt"/>
          <a:ea typeface="+mn-ea"/>
          <a:cs typeface="+mn-cs"/>
        </a:defRPr>
      </a:lvl3pPr>
      <a:lvl4pPr marL="1462318" indent="0" algn="l" defTabSz="487439" rtl="0" eaLnBrk="1" latinLnBrk="0" hangingPunct="1">
        <a:spcBef>
          <a:spcPct val="20000"/>
        </a:spcBef>
        <a:buFont typeface="Wingdings" charset="2"/>
        <a:buNone/>
        <a:defRPr sz="2100" kern="1200">
          <a:solidFill>
            <a:srgbClr val="0094CA"/>
          </a:solidFill>
          <a:latin typeface="+mn-lt"/>
          <a:ea typeface="+mn-ea"/>
          <a:cs typeface="+mn-cs"/>
        </a:defRPr>
      </a:lvl4pPr>
      <a:lvl5pPr marL="1949757" indent="0" algn="l" defTabSz="487439" rtl="0" eaLnBrk="1" latinLnBrk="0" hangingPunct="1">
        <a:spcBef>
          <a:spcPct val="20000"/>
        </a:spcBef>
        <a:buFont typeface="Wingdings" charset="2"/>
        <a:buNone/>
        <a:defRPr sz="2100" kern="1200">
          <a:solidFill>
            <a:srgbClr val="0094CA"/>
          </a:solidFill>
          <a:latin typeface="+mn-lt"/>
          <a:ea typeface="+mn-ea"/>
          <a:cs typeface="+mn-cs"/>
        </a:defRPr>
      </a:lvl5pPr>
      <a:lvl6pPr marL="2680916" indent="-243719" algn="l" defTabSz="487439" rtl="0" eaLnBrk="1" latinLnBrk="0" hangingPunct="1">
        <a:spcBef>
          <a:spcPct val="20000"/>
        </a:spcBef>
        <a:buFont typeface="Arial"/>
        <a:buChar char="•"/>
        <a:defRPr sz="2100" kern="1200">
          <a:solidFill>
            <a:schemeClr val="tx1"/>
          </a:solidFill>
          <a:latin typeface="+mn-lt"/>
          <a:ea typeface="+mn-ea"/>
          <a:cs typeface="+mn-cs"/>
        </a:defRPr>
      </a:lvl6pPr>
      <a:lvl7pPr marL="3168357" indent="-243719" algn="l" defTabSz="487439" rtl="0" eaLnBrk="1" latinLnBrk="0" hangingPunct="1">
        <a:spcBef>
          <a:spcPct val="20000"/>
        </a:spcBef>
        <a:buFont typeface="Arial"/>
        <a:buChar char="•"/>
        <a:defRPr sz="2100" kern="1200">
          <a:solidFill>
            <a:schemeClr val="tx1"/>
          </a:solidFill>
          <a:latin typeface="+mn-lt"/>
          <a:ea typeface="+mn-ea"/>
          <a:cs typeface="+mn-cs"/>
        </a:defRPr>
      </a:lvl7pPr>
      <a:lvl8pPr marL="3655795" indent="-243719" algn="l" defTabSz="487439" rtl="0" eaLnBrk="1" latinLnBrk="0" hangingPunct="1">
        <a:spcBef>
          <a:spcPct val="20000"/>
        </a:spcBef>
        <a:buFont typeface="Arial"/>
        <a:buChar char="•"/>
        <a:defRPr sz="2100" kern="1200">
          <a:solidFill>
            <a:schemeClr val="tx1"/>
          </a:solidFill>
          <a:latin typeface="+mn-lt"/>
          <a:ea typeface="+mn-ea"/>
          <a:cs typeface="+mn-cs"/>
        </a:defRPr>
      </a:lvl8pPr>
      <a:lvl9pPr marL="4143230" indent="-243719" algn="l" defTabSz="487439"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sv-SE"/>
      </a:defPPr>
      <a:lvl1pPr marL="0" algn="l" defTabSz="487439" rtl="0" eaLnBrk="1" latinLnBrk="0" hangingPunct="1">
        <a:defRPr sz="1900" kern="1200">
          <a:solidFill>
            <a:schemeClr val="tx1"/>
          </a:solidFill>
          <a:latin typeface="+mn-lt"/>
          <a:ea typeface="+mn-ea"/>
          <a:cs typeface="+mn-cs"/>
        </a:defRPr>
      </a:lvl1pPr>
      <a:lvl2pPr marL="487439" algn="l" defTabSz="487439" rtl="0" eaLnBrk="1" latinLnBrk="0" hangingPunct="1">
        <a:defRPr sz="1900" kern="1200">
          <a:solidFill>
            <a:schemeClr val="tx1"/>
          </a:solidFill>
          <a:latin typeface="+mn-lt"/>
          <a:ea typeface="+mn-ea"/>
          <a:cs typeface="+mn-cs"/>
        </a:defRPr>
      </a:lvl2pPr>
      <a:lvl3pPr marL="974879" algn="l" defTabSz="487439" rtl="0" eaLnBrk="1" latinLnBrk="0" hangingPunct="1">
        <a:defRPr sz="1900" kern="1200">
          <a:solidFill>
            <a:schemeClr val="tx1"/>
          </a:solidFill>
          <a:latin typeface="+mn-lt"/>
          <a:ea typeface="+mn-ea"/>
          <a:cs typeface="+mn-cs"/>
        </a:defRPr>
      </a:lvl3pPr>
      <a:lvl4pPr marL="1462318" algn="l" defTabSz="487439" rtl="0" eaLnBrk="1" latinLnBrk="0" hangingPunct="1">
        <a:defRPr sz="1900" kern="1200">
          <a:solidFill>
            <a:schemeClr val="tx1"/>
          </a:solidFill>
          <a:latin typeface="+mn-lt"/>
          <a:ea typeface="+mn-ea"/>
          <a:cs typeface="+mn-cs"/>
        </a:defRPr>
      </a:lvl4pPr>
      <a:lvl5pPr marL="1949757" algn="l" defTabSz="487439" rtl="0" eaLnBrk="1" latinLnBrk="0" hangingPunct="1">
        <a:defRPr sz="1900" kern="1200">
          <a:solidFill>
            <a:schemeClr val="tx1"/>
          </a:solidFill>
          <a:latin typeface="+mn-lt"/>
          <a:ea typeface="+mn-ea"/>
          <a:cs typeface="+mn-cs"/>
        </a:defRPr>
      </a:lvl5pPr>
      <a:lvl6pPr marL="2437196" algn="l" defTabSz="487439" rtl="0" eaLnBrk="1" latinLnBrk="0" hangingPunct="1">
        <a:defRPr sz="1900" kern="1200">
          <a:solidFill>
            <a:schemeClr val="tx1"/>
          </a:solidFill>
          <a:latin typeface="+mn-lt"/>
          <a:ea typeface="+mn-ea"/>
          <a:cs typeface="+mn-cs"/>
        </a:defRPr>
      </a:lvl6pPr>
      <a:lvl7pPr marL="2924636" algn="l" defTabSz="487439" rtl="0" eaLnBrk="1" latinLnBrk="0" hangingPunct="1">
        <a:defRPr sz="1900" kern="1200">
          <a:solidFill>
            <a:schemeClr val="tx1"/>
          </a:solidFill>
          <a:latin typeface="+mn-lt"/>
          <a:ea typeface="+mn-ea"/>
          <a:cs typeface="+mn-cs"/>
        </a:defRPr>
      </a:lvl7pPr>
      <a:lvl8pPr marL="3412073" algn="l" defTabSz="487439" rtl="0" eaLnBrk="1" latinLnBrk="0" hangingPunct="1">
        <a:defRPr sz="1900" kern="1200">
          <a:solidFill>
            <a:schemeClr val="tx1"/>
          </a:solidFill>
          <a:latin typeface="+mn-lt"/>
          <a:ea typeface="+mn-ea"/>
          <a:cs typeface="+mn-cs"/>
        </a:defRPr>
      </a:lvl8pPr>
      <a:lvl9pPr marL="3899516" algn="l" defTabSz="487439"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33285" y="2095942"/>
            <a:ext cx="6974429" cy="4308246"/>
          </a:xfrm>
          <a:prstGeom prst="rect">
            <a:avLst/>
          </a:prstGeom>
        </p:spPr>
        <p:txBody>
          <a:bodyPr vert="horz" lIns="0" tIns="0" rIns="0" bIns="0" rtlCol="0">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87839" y="6780107"/>
            <a:ext cx="2276581" cy="389467"/>
          </a:xfrm>
          <a:prstGeom prst="rect">
            <a:avLst/>
          </a:prstGeom>
        </p:spPr>
        <p:txBody>
          <a:bodyPr vert="horz" lIns="97548" tIns="48774" rIns="97548" bIns="48774" rtlCol="0" anchor="ctr"/>
          <a:lstStyle>
            <a:lvl1pPr algn="l">
              <a:defRPr sz="1300">
                <a:solidFill>
                  <a:srgbClr val="0094CA"/>
                </a:solidFill>
              </a:defRPr>
            </a:lvl1pPr>
          </a:lstStyle>
          <a:p>
            <a:pPr defTabSz="487741"/>
            <a:fld id="{8F5C681F-1FB5-764D-BC0F-BB7944416E1E}" type="datetime1">
              <a:rPr lang="en-US" smtClean="0">
                <a:latin typeface="Calibri"/>
              </a:rPr>
              <a:pPr defTabSz="487741"/>
              <a:t>12/6/13</a:t>
            </a:fld>
            <a:endParaRPr lang="sv-SE">
              <a:latin typeface="Calibri"/>
            </a:endParaRPr>
          </a:p>
        </p:txBody>
      </p:sp>
      <p:sp>
        <p:nvSpPr>
          <p:cNvPr id="5" name="Platshållare för sidfot 4"/>
          <p:cNvSpPr>
            <a:spLocks noGrp="1"/>
          </p:cNvSpPr>
          <p:nvPr>
            <p:ph type="ftr" sz="quarter" idx="3"/>
          </p:nvPr>
        </p:nvSpPr>
        <p:spPr>
          <a:xfrm>
            <a:off x="3333565" y="6780107"/>
            <a:ext cx="3089645" cy="389467"/>
          </a:xfrm>
          <a:prstGeom prst="rect">
            <a:avLst/>
          </a:prstGeom>
        </p:spPr>
        <p:txBody>
          <a:bodyPr vert="horz" lIns="97548" tIns="48774" rIns="97548" bIns="48774" rtlCol="0" anchor="ctr"/>
          <a:lstStyle>
            <a:lvl1pPr algn="ctr">
              <a:defRPr sz="1300">
                <a:solidFill>
                  <a:srgbClr val="0094CA"/>
                </a:solidFill>
              </a:defRPr>
            </a:lvl1pPr>
          </a:lstStyle>
          <a:p>
            <a:pPr defTabSz="487741"/>
            <a:endParaRPr lang="sv-SE">
              <a:latin typeface="Calibri"/>
            </a:endParaRPr>
          </a:p>
        </p:txBody>
      </p:sp>
      <p:sp>
        <p:nvSpPr>
          <p:cNvPr id="6" name="Platshållare för bildnummer 5"/>
          <p:cNvSpPr>
            <a:spLocks noGrp="1"/>
          </p:cNvSpPr>
          <p:nvPr>
            <p:ph type="sldNum" sz="quarter" idx="4"/>
          </p:nvPr>
        </p:nvSpPr>
        <p:spPr>
          <a:xfrm>
            <a:off x="6992355" y="6780107"/>
            <a:ext cx="2276581" cy="389467"/>
          </a:xfrm>
          <a:prstGeom prst="rect">
            <a:avLst/>
          </a:prstGeom>
        </p:spPr>
        <p:txBody>
          <a:bodyPr vert="horz" lIns="97548" tIns="48774" rIns="97548" bIns="48774" rtlCol="0" anchor="ctr"/>
          <a:lstStyle>
            <a:lvl1pPr algn="r">
              <a:defRPr sz="1300">
                <a:solidFill>
                  <a:srgbClr val="0094CA"/>
                </a:solidFill>
              </a:defRPr>
            </a:lvl1pPr>
          </a:lstStyle>
          <a:p>
            <a:pPr defTabSz="487741"/>
            <a:fld id="{038C62C7-F79B-CD4A-A5DF-5683BBEC4A65}" type="slidenum">
              <a:rPr lang="sv-SE" smtClean="0">
                <a:latin typeface="Calibri"/>
              </a:rPr>
              <a:pPr defTabSz="487741"/>
              <a:t>‹#›</a:t>
            </a:fld>
            <a:endParaRPr lang="sv-SE">
              <a:latin typeface="Calibri"/>
            </a:endParaRPr>
          </a:p>
        </p:txBody>
      </p:sp>
      <p:sp>
        <p:nvSpPr>
          <p:cNvPr id="7" name="Rektangel 6"/>
          <p:cNvSpPr/>
          <p:nvPr userDrawn="1"/>
        </p:nvSpPr>
        <p:spPr>
          <a:xfrm>
            <a:off x="0" y="0"/>
            <a:ext cx="9756775" cy="1529978"/>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7548" tIns="48774" rIns="97548" bIns="48774" rtlCol="0" anchor="ctr"/>
          <a:lstStyle/>
          <a:p>
            <a:pPr algn="ctr" defTabSz="487741"/>
            <a:endParaRPr lang="sv-SE">
              <a:solidFill>
                <a:srgbClr val="0094CA"/>
              </a:solidFill>
              <a:latin typeface="Calibri"/>
            </a:endParaRPr>
          </a:p>
        </p:txBody>
      </p:sp>
      <p:pic>
        <p:nvPicPr>
          <p:cNvPr id="8" name="Bildobjekt 7" descr="ESS-vit-logga.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817983" y="404010"/>
            <a:ext cx="1450953" cy="776007"/>
          </a:xfrm>
          <a:prstGeom prst="rect">
            <a:avLst/>
          </a:prstGeom>
        </p:spPr>
      </p:pic>
      <p:sp>
        <p:nvSpPr>
          <p:cNvPr id="11" name="Platshållare för rubrik 10"/>
          <p:cNvSpPr>
            <a:spLocks noGrp="1"/>
          </p:cNvSpPr>
          <p:nvPr>
            <p:ph type="title"/>
          </p:nvPr>
        </p:nvSpPr>
        <p:spPr>
          <a:xfrm>
            <a:off x="633285" y="-1"/>
            <a:ext cx="6148800" cy="1537548"/>
          </a:xfrm>
          <a:prstGeom prst="rect">
            <a:avLst/>
          </a:prstGeom>
        </p:spPr>
        <p:txBody>
          <a:bodyPr vert="horz" lIns="0" tIns="0" rIns="0" bIns="0" rtlCol="0" anchor="ctr">
            <a:noAutofit/>
          </a:bodyPr>
          <a:lstStyle/>
          <a:p>
            <a:r>
              <a:rPr lang="sv-SE" smtClean="0"/>
              <a:t>Klicka här för att ändra format</a:t>
            </a:r>
            <a:endParaRPr lang="sv-SE"/>
          </a:p>
        </p:txBody>
      </p:sp>
    </p:spTree>
    <p:extLst>
      <p:ext uri="{BB962C8B-B14F-4D97-AF65-F5344CB8AC3E}">
        <p14:creationId xmlns:p14="http://schemas.microsoft.com/office/powerpoint/2010/main" val="338521713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Lst>
  <p:hf sldNum="0" hdr="0" ftr="0" dt="0"/>
  <p:txStyles>
    <p:titleStyle>
      <a:lvl1pPr algn="l" defTabSz="487741" rtl="0" eaLnBrk="1" latinLnBrk="0" hangingPunct="1">
        <a:spcBef>
          <a:spcPct val="0"/>
        </a:spcBef>
        <a:buNone/>
        <a:defRPr sz="3000" kern="1200">
          <a:solidFill>
            <a:schemeClr val="bg1"/>
          </a:solidFill>
          <a:latin typeface="+mj-lt"/>
          <a:ea typeface="+mj-ea"/>
          <a:cs typeface="+mj-cs"/>
        </a:defRPr>
      </a:lvl1pPr>
    </p:titleStyle>
    <p:bodyStyle>
      <a:lvl1pPr marL="0" indent="0" algn="l" defTabSz="487741" rtl="0" eaLnBrk="1" latinLnBrk="0" hangingPunct="1">
        <a:lnSpc>
          <a:spcPts val="2560"/>
        </a:lnSpc>
        <a:spcBef>
          <a:spcPct val="20000"/>
        </a:spcBef>
        <a:spcAft>
          <a:spcPts val="1280"/>
        </a:spcAft>
        <a:buFont typeface="Wingdings" charset="2"/>
        <a:buNone/>
        <a:defRPr sz="2100" kern="1200">
          <a:solidFill>
            <a:srgbClr val="0094CA"/>
          </a:solidFill>
          <a:latin typeface="+mn-lt"/>
          <a:ea typeface="+mn-ea"/>
          <a:cs typeface="+mn-cs"/>
        </a:defRPr>
      </a:lvl1pPr>
      <a:lvl2pPr marL="487741" indent="0" algn="l" defTabSz="487741" rtl="0" eaLnBrk="1" latinLnBrk="0" hangingPunct="1">
        <a:spcBef>
          <a:spcPct val="20000"/>
        </a:spcBef>
        <a:buFont typeface="Wingdings" charset="2"/>
        <a:buNone/>
        <a:defRPr sz="2100" kern="1200">
          <a:solidFill>
            <a:srgbClr val="0094CA"/>
          </a:solidFill>
          <a:latin typeface="+mn-lt"/>
          <a:ea typeface="+mn-ea"/>
          <a:cs typeface="+mn-cs"/>
        </a:defRPr>
      </a:lvl2pPr>
      <a:lvl3pPr marL="975482" indent="0" algn="l" defTabSz="487741" rtl="0" eaLnBrk="1" latinLnBrk="0" hangingPunct="1">
        <a:spcBef>
          <a:spcPct val="20000"/>
        </a:spcBef>
        <a:buFont typeface="Wingdings" charset="2"/>
        <a:buNone/>
        <a:defRPr sz="2100" kern="1200">
          <a:solidFill>
            <a:srgbClr val="0094CA"/>
          </a:solidFill>
          <a:latin typeface="+mn-lt"/>
          <a:ea typeface="+mn-ea"/>
          <a:cs typeface="+mn-cs"/>
        </a:defRPr>
      </a:lvl3pPr>
      <a:lvl4pPr marL="1463223" indent="0" algn="l" defTabSz="487741" rtl="0" eaLnBrk="1" latinLnBrk="0" hangingPunct="1">
        <a:spcBef>
          <a:spcPct val="20000"/>
        </a:spcBef>
        <a:buFont typeface="Wingdings" charset="2"/>
        <a:buNone/>
        <a:defRPr sz="2100" kern="1200">
          <a:solidFill>
            <a:srgbClr val="0094CA"/>
          </a:solidFill>
          <a:latin typeface="+mn-lt"/>
          <a:ea typeface="+mn-ea"/>
          <a:cs typeface="+mn-cs"/>
        </a:defRPr>
      </a:lvl4pPr>
      <a:lvl5pPr marL="1950964" indent="0" algn="l" defTabSz="487741" rtl="0" eaLnBrk="1" latinLnBrk="0" hangingPunct="1">
        <a:spcBef>
          <a:spcPct val="20000"/>
        </a:spcBef>
        <a:buFont typeface="Wingdings" charset="2"/>
        <a:buNone/>
        <a:defRPr sz="2100" kern="1200">
          <a:solidFill>
            <a:srgbClr val="0094CA"/>
          </a:solidFill>
          <a:latin typeface="+mn-lt"/>
          <a:ea typeface="+mn-ea"/>
          <a:cs typeface="+mn-cs"/>
        </a:defRPr>
      </a:lvl5pPr>
      <a:lvl6pPr marL="2682575" indent="-243870" algn="l" defTabSz="487741" rtl="0" eaLnBrk="1" latinLnBrk="0" hangingPunct="1">
        <a:spcBef>
          <a:spcPct val="20000"/>
        </a:spcBef>
        <a:buFont typeface="Arial"/>
        <a:buChar char="•"/>
        <a:defRPr sz="2100" kern="1200">
          <a:solidFill>
            <a:schemeClr val="tx1"/>
          </a:solidFill>
          <a:latin typeface="+mn-lt"/>
          <a:ea typeface="+mn-ea"/>
          <a:cs typeface="+mn-cs"/>
        </a:defRPr>
      </a:lvl6pPr>
      <a:lvl7pPr marL="3170316" indent="-243870" algn="l" defTabSz="487741" rtl="0" eaLnBrk="1" latinLnBrk="0" hangingPunct="1">
        <a:spcBef>
          <a:spcPct val="20000"/>
        </a:spcBef>
        <a:buFont typeface="Arial"/>
        <a:buChar char="•"/>
        <a:defRPr sz="2100" kern="1200">
          <a:solidFill>
            <a:schemeClr val="tx1"/>
          </a:solidFill>
          <a:latin typeface="+mn-lt"/>
          <a:ea typeface="+mn-ea"/>
          <a:cs typeface="+mn-cs"/>
        </a:defRPr>
      </a:lvl7pPr>
      <a:lvl8pPr marL="3658057" indent="-243870" algn="l" defTabSz="487741" rtl="0" eaLnBrk="1" latinLnBrk="0" hangingPunct="1">
        <a:spcBef>
          <a:spcPct val="20000"/>
        </a:spcBef>
        <a:buFont typeface="Arial"/>
        <a:buChar char="•"/>
        <a:defRPr sz="2100" kern="1200">
          <a:solidFill>
            <a:schemeClr val="tx1"/>
          </a:solidFill>
          <a:latin typeface="+mn-lt"/>
          <a:ea typeface="+mn-ea"/>
          <a:cs typeface="+mn-cs"/>
        </a:defRPr>
      </a:lvl8pPr>
      <a:lvl9pPr marL="4145798" indent="-243870" algn="l" defTabSz="487741"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sv-SE"/>
      </a:defPPr>
      <a:lvl1pPr marL="0" algn="l" defTabSz="487741" rtl="0" eaLnBrk="1" latinLnBrk="0" hangingPunct="1">
        <a:defRPr sz="1900" kern="1200">
          <a:solidFill>
            <a:schemeClr val="tx1"/>
          </a:solidFill>
          <a:latin typeface="+mn-lt"/>
          <a:ea typeface="+mn-ea"/>
          <a:cs typeface="+mn-cs"/>
        </a:defRPr>
      </a:lvl1pPr>
      <a:lvl2pPr marL="487741" algn="l" defTabSz="487741" rtl="0" eaLnBrk="1" latinLnBrk="0" hangingPunct="1">
        <a:defRPr sz="1900" kern="1200">
          <a:solidFill>
            <a:schemeClr val="tx1"/>
          </a:solidFill>
          <a:latin typeface="+mn-lt"/>
          <a:ea typeface="+mn-ea"/>
          <a:cs typeface="+mn-cs"/>
        </a:defRPr>
      </a:lvl2pPr>
      <a:lvl3pPr marL="975482" algn="l" defTabSz="487741" rtl="0" eaLnBrk="1" latinLnBrk="0" hangingPunct="1">
        <a:defRPr sz="1900" kern="1200">
          <a:solidFill>
            <a:schemeClr val="tx1"/>
          </a:solidFill>
          <a:latin typeface="+mn-lt"/>
          <a:ea typeface="+mn-ea"/>
          <a:cs typeface="+mn-cs"/>
        </a:defRPr>
      </a:lvl3pPr>
      <a:lvl4pPr marL="1463223" algn="l" defTabSz="487741" rtl="0" eaLnBrk="1" latinLnBrk="0" hangingPunct="1">
        <a:defRPr sz="1900" kern="1200">
          <a:solidFill>
            <a:schemeClr val="tx1"/>
          </a:solidFill>
          <a:latin typeface="+mn-lt"/>
          <a:ea typeface="+mn-ea"/>
          <a:cs typeface="+mn-cs"/>
        </a:defRPr>
      </a:lvl4pPr>
      <a:lvl5pPr marL="1950964" algn="l" defTabSz="487741" rtl="0" eaLnBrk="1" latinLnBrk="0" hangingPunct="1">
        <a:defRPr sz="1900" kern="1200">
          <a:solidFill>
            <a:schemeClr val="tx1"/>
          </a:solidFill>
          <a:latin typeface="+mn-lt"/>
          <a:ea typeface="+mn-ea"/>
          <a:cs typeface="+mn-cs"/>
        </a:defRPr>
      </a:lvl5pPr>
      <a:lvl6pPr marL="2438705" algn="l" defTabSz="487741" rtl="0" eaLnBrk="1" latinLnBrk="0" hangingPunct="1">
        <a:defRPr sz="1900" kern="1200">
          <a:solidFill>
            <a:schemeClr val="tx1"/>
          </a:solidFill>
          <a:latin typeface="+mn-lt"/>
          <a:ea typeface="+mn-ea"/>
          <a:cs typeface="+mn-cs"/>
        </a:defRPr>
      </a:lvl6pPr>
      <a:lvl7pPr marL="2926446" algn="l" defTabSz="487741" rtl="0" eaLnBrk="1" latinLnBrk="0" hangingPunct="1">
        <a:defRPr sz="1900" kern="1200">
          <a:solidFill>
            <a:schemeClr val="tx1"/>
          </a:solidFill>
          <a:latin typeface="+mn-lt"/>
          <a:ea typeface="+mn-ea"/>
          <a:cs typeface="+mn-cs"/>
        </a:defRPr>
      </a:lvl7pPr>
      <a:lvl8pPr marL="3414187" algn="l" defTabSz="487741" rtl="0" eaLnBrk="1" latinLnBrk="0" hangingPunct="1">
        <a:defRPr sz="1900" kern="1200">
          <a:solidFill>
            <a:schemeClr val="tx1"/>
          </a:solidFill>
          <a:latin typeface="+mn-lt"/>
          <a:ea typeface="+mn-ea"/>
          <a:cs typeface="+mn-cs"/>
        </a:defRPr>
      </a:lvl8pPr>
      <a:lvl9pPr marL="3901928" algn="l" defTabSz="487741"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emf"/><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Excel_Sheet1.xlsx"/><Relationship Id="rId4" Type="http://schemas.openxmlformats.org/officeDocument/2006/relationships/image" Target="../media/image45.png"/><Relationship Id="rId1" Type="http://schemas.openxmlformats.org/officeDocument/2006/relationships/vmlDrawing" Target="../drawings/vmlDrawing1.vml"/><Relationship Id="rId2"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Excel_Sheet2.xlsx"/><Relationship Id="rId4" Type="http://schemas.openxmlformats.org/officeDocument/2006/relationships/image" Target="../media/image47.png"/><Relationship Id="rId5" Type="http://schemas.openxmlformats.org/officeDocument/2006/relationships/chart" Target="../charts/chart1.xml"/><Relationship Id="rId1" Type="http://schemas.openxmlformats.org/officeDocument/2006/relationships/vmlDrawing" Target="../drawings/vmlDrawing2.vml"/><Relationship Id="rId2"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48.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image" Target="../media/image9.png"/><Relationship Id="rId6" Type="http://schemas.openxmlformats.org/officeDocument/2006/relationships/image" Target="../media/image10.jpeg"/><Relationship Id="rId7" Type="http://schemas.openxmlformats.org/officeDocument/2006/relationships/image" Target="../media/image11.png"/><Relationship Id="rId8" Type="http://schemas.openxmlformats.org/officeDocument/2006/relationships/image" Target="../media/image12.jpeg"/><Relationship Id="rId9" Type="http://schemas.microsoft.com/office/2007/relationships/hdphoto" Target="../media/hdphoto1.wdp"/><Relationship Id="rId10"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jpg"/><Relationship Id="rId3"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51.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51.emf"/></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5.xml.rels><?xml version="1.0" encoding="UTF-8" standalone="yes"?>
<Relationships xmlns="http://schemas.openxmlformats.org/package/2006/relationships"><Relationship Id="rId9" Type="http://schemas.openxmlformats.org/officeDocument/2006/relationships/image" Target="../media/image23.png"/><Relationship Id="rId20" Type="http://schemas.openxmlformats.org/officeDocument/2006/relationships/image" Target="../media/image34.png"/><Relationship Id="rId21" Type="http://schemas.openxmlformats.org/officeDocument/2006/relationships/image" Target="../media/image35.png"/><Relationship Id="rId22" Type="http://schemas.openxmlformats.org/officeDocument/2006/relationships/image" Target="../media/image36.png"/><Relationship Id="rId23" Type="http://schemas.openxmlformats.org/officeDocument/2006/relationships/image" Target="../media/image37.png"/><Relationship Id="rId24" Type="http://schemas.openxmlformats.org/officeDocument/2006/relationships/image" Target="../media/image38.png"/><Relationship Id="rId25" Type="http://schemas.openxmlformats.org/officeDocument/2006/relationships/hyperlink" Target="http://irfu-i.cea.fr/Page/474/irfu_signaturesac_der.png" TargetMode="External"/><Relationship Id="rId26" Type="http://schemas.openxmlformats.org/officeDocument/2006/relationships/image" Target="../media/image39.png"/><Relationship Id="rId27" Type="http://schemas.openxmlformats.org/officeDocument/2006/relationships/image" Target="../media/image40.jpeg"/><Relationship Id="rId28" Type="http://schemas.openxmlformats.org/officeDocument/2006/relationships/image" Target="../media/image41.png"/><Relationship Id="rId29" Type="http://schemas.openxmlformats.org/officeDocument/2006/relationships/image" Target="../media/image42.png"/><Relationship Id="rId10" Type="http://schemas.openxmlformats.org/officeDocument/2006/relationships/image" Target="../media/image24.png"/><Relationship Id="rId11" Type="http://schemas.openxmlformats.org/officeDocument/2006/relationships/image" Target="../media/image25.jpeg"/><Relationship Id="rId12" Type="http://schemas.openxmlformats.org/officeDocument/2006/relationships/image" Target="../media/image26.png"/><Relationship Id="rId13" Type="http://schemas.openxmlformats.org/officeDocument/2006/relationships/image" Target="../media/image27.jpeg"/><Relationship Id="rId14" Type="http://schemas.openxmlformats.org/officeDocument/2006/relationships/image" Target="../media/image28.png"/><Relationship Id="rId15" Type="http://schemas.openxmlformats.org/officeDocument/2006/relationships/image" Target="../media/image29.png"/><Relationship Id="rId16" Type="http://schemas.openxmlformats.org/officeDocument/2006/relationships/image" Target="../media/image30.png"/><Relationship Id="rId17" Type="http://schemas.openxmlformats.org/officeDocument/2006/relationships/image" Target="../media/image31.png"/><Relationship Id="rId18" Type="http://schemas.openxmlformats.org/officeDocument/2006/relationships/image" Target="../media/image32.png"/><Relationship Id="rId19"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18.jpe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jpeg"/><Relationship Id="rId8" Type="http://schemas.openxmlformats.org/officeDocument/2006/relationships/image" Target="../media/image2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SS_frugal_PP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 y="-1"/>
            <a:ext cx="9766300" cy="7324725"/>
          </a:xfrm>
          <a:prstGeom prst="rect">
            <a:avLst/>
          </a:prstGeom>
        </p:spPr>
      </p:pic>
      <p:pic>
        <p:nvPicPr>
          <p:cNvPr id="5" name="Picture 4" descr="ESS_outline_logo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2403" y="292101"/>
            <a:ext cx="3006725" cy="1795552"/>
          </a:xfrm>
          <a:prstGeom prst="rect">
            <a:avLst/>
          </a:prstGeom>
        </p:spPr>
      </p:pic>
      <p:sp>
        <p:nvSpPr>
          <p:cNvPr id="6" name="TextBox 5"/>
          <p:cNvSpPr txBox="1"/>
          <p:nvPr/>
        </p:nvSpPr>
        <p:spPr>
          <a:xfrm>
            <a:off x="673100" y="3424774"/>
            <a:ext cx="5115607" cy="1246214"/>
          </a:xfrm>
          <a:prstGeom prst="rect">
            <a:avLst/>
          </a:prstGeom>
          <a:noFill/>
        </p:spPr>
        <p:txBody>
          <a:bodyPr wrap="none" lIns="91169" tIns="45581" rIns="91169" bIns="45581" rtlCol="0">
            <a:spAutoFit/>
          </a:bodyPr>
          <a:lstStyle/>
          <a:p>
            <a:pPr>
              <a:lnSpc>
                <a:spcPct val="130000"/>
              </a:lnSpc>
            </a:pPr>
            <a:r>
              <a:rPr lang="en-US" sz="6000" b="1" dirty="0" smtClean="0">
                <a:solidFill>
                  <a:srgbClr val="FFFFFF"/>
                </a:solidFill>
                <a:cs typeface="Helvetica"/>
              </a:rPr>
              <a:t>ESS ACCSYS</a:t>
            </a:r>
            <a:endParaRPr lang="en-US" sz="6000" b="1" dirty="0">
              <a:solidFill>
                <a:srgbClr val="FFFFFF"/>
              </a:solidFill>
              <a:cs typeface="Helvetica"/>
            </a:endParaRPr>
          </a:p>
        </p:txBody>
      </p:sp>
      <p:sp>
        <p:nvSpPr>
          <p:cNvPr id="2" name="Rectangle 1"/>
          <p:cNvSpPr/>
          <p:nvPr/>
        </p:nvSpPr>
        <p:spPr>
          <a:xfrm>
            <a:off x="673134" y="5586541"/>
            <a:ext cx="7694119" cy="798681"/>
          </a:xfrm>
          <a:prstGeom prst="rect">
            <a:avLst/>
          </a:prstGeom>
        </p:spPr>
        <p:txBody>
          <a:bodyPr wrap="square" lIns="91169" tIns="45581" rIns="91169" bIns="45581">
            <a:spAutoFit/>
          </a:bodyPr>
          <a:lstStyle/>
          <a:p>
            <a:pPr>
              <a:lnSpc>
                <a:spcPct val="130000"/>
              </a:lnSpc>
            </a:pPr>
            <a:r>
              <a:rPr lang="en-US" sz="1800" dirty="0">
                <a:solidFill>
                  <a:srgbClr val="FFFFFF"/>
                </a:solidFill>
                <a:cs typeface="Helvetica"/>
              </a:rPr>
              <a:t>Mats </a:t>
            </a:r>
            <a:r>
              <a:rPr lang="en-US" sz="1800" dirty="0" err="1">
                <a:solidFill>
                  <a:srgbClr val="FFFFFF"/>
                </a:solidFill>
                <a:cs typeface="Helvetica"/>
              </a:rPr>
              <a:t>Lindroos</a:t>
            </a:r>
            <a:r>
              <a:rPr lang="en-US" sz="1800" dirty="0">
                <a:solidFill>
                  <a:srgbClr val="FFFFFF"/>
                </a:solidFill>
                <a:cs typeface="Helvetica"/>
              </a:rPr>
              <a:t> on behalf of the </a:t>
            </a:r>
            <a:r>
              <a:rPr lang="en-US" sz="1800" dirty="0" smtClean="0">
                <a:solidFill>
                  <a:srgbClr val="FFFFFF"/>
                </a:solidFill>
                <a:cs typeface="Helvetica"/>
              </a:rPr>
              <a:t>AD and ACCSYS</a:t>
            </a:r>
            <a:endParaRPr lang="en-US" sz="1800" dirty="0">
              <a:solidFill>
                <a:srgbClr val="FFFFFF"/>
              </a:solidFill>
              <a:cs typeface="Helvetica"/>
            </a:endParaRPr>
          </a:p>
          <a:p>
            <a:pPr>
              <a:lnSpc>
                <a:spcPct val="130000"/>
              </a:lnSpc>
            </a:pPr>
            <a:r>
              <a:rPr lang="en-US" sz="1800" dirty="0">
                <a:solidFill>
                  <a:srgbClr val="FFFFFF"/>
                </a:solidFill>
                <a:cs typeface="Helvetica"/>
              </a:rPr>
              <a:t>Lund, 10 December </a:t>
            </a:r>
            <a:r>
              <a:rPr lang="en-US" sz="1800" dirty="0">
                <a:solidFill>
                  <a:srgbClr val="FFFFFF"/>
                </a:solidFill>
                <a:cs typeface="Helvetica"/>
              </a:rPr>
              <a:t>2013</a:t>
            </a:r>
          </a:p>
        </p:txBody>
      </p:sp>
    </p:spTree>
    <p:extLst>
      <p:ext uri="{BB962C8B-B14F-4D97-AF65-F5344CB8AC3E}">
        <p14:creationId xmlns:p14="http://schemas.microsoft.com/office/powerpoint/2010/main" val="23360269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a:xfrm>
            <a:off x="633292" y="-1"/>
            <a:ext cx="7104379" cy="1537548"/>
          </a:xfrm>
        </p:spPr>
        <p:txBody>
          <a:bodyPr/>
          <a:lstStyle/>
          <a:p>
            <a:r>
              <a:rPr lang="sv-SE" dirty="0" err="1" smtClean="0"/>
              <a:t>Transition</a:t>
            </a:r>
            <a:r>
              <a:rPr lang="sv-SE" dirty="0" smtClean="0"/>
              <a:t> from </a:t>
            </a:r>
            <a:r>
              <a:rPr lang="sv-SE" dirty="0" err="1" smtClean="0"/>
              <a:t>construction</a:t>
            </a:r>
            <a:r>
              <a:rPr lang="sv-SE" dirty="0" smtClean="0"/>
              <a:t> </a:t>
            </a:r>
            <a:r>
              <a:rPr lang="sv-SE" dirty="0" err="1" smtClean="0"/>
              <a:t>to</a:t>
            </a:r>
            <a:r>
              <a:rPr lang="sv-SE" dirty="0" smtClean="0"/>
              <a:t> </a:t>
            </a:r>
            <a:r>
              <a:rPr lang="sv-SE" dirty="0" smtClean="0"/>
              <a:t>operations (JY)</a:t>
            </a:r>
            <a:endParaRPr lang="sv-SE" sz="1900" dirty="0"/>
          </a:p>
        </p:txBody>
      </p:sp>
      <p:sp>
        <p:nvSpPr>
          <p:cNvPr id="4" name="Underrubrik 8"/>
          <p:cNvSpPr>
            <a:spLocks noGrp="1"/>
          </p:cNvSpPr>
          <p:nvPr>
            <p:ph type="subTitle" idx="1"/>
          </p:nvPr>
        </p:nvSpPr>
        <p:spPr>
          <a:xfrm>
            <a:off x="609923" y="1671090"/>
            <a:ext cx="8653310" cy="5018274"/>
          </a:xfrm>
        </p:spPr>
        <p:txBody>
          <a:bodyPr/>
          <a:lstStyle/>
          <a:p>
            <a:pPr marL="57567" indent="0">
              <a:lnSpc>
                <a:spcPct val="90000"/>
              </a:lnSpc>
              <a:buNone/>
            </a:pPr>
            <a:r>
              <a:rPr lang="en-GB" dirty="0" smtClean="0">
                <a:solidFill>
                  <a:srgbClr val="7F7F7F"/>
                </a:solidFill>
              </a:rPr>
              <a:t>ESS </a:t>
            </a:r>
            <a:r>
              <a:rPr lang="en-GB" dirty="0">
                <a:solidFill>
                  <a:srgbClr val="7F7F7F"/>
                </a:solidFill>
              </a:rPr>
              <a:t>Operations can be divided into three distinct phases:</a:t>
            </a:r>
          </a:p>
          <a:p>
            <a:pPr>
              <a:lnSpc>
                <a:spcPct val="90000"/>
              </a:lnSpc>
            </a:pPr>
            <a:r>
              <a:rPr lang="en-US" dirty="0" smtClean="0">
                <a:solidFill>
                  <a:schemeClr val="bg1">
                    <a:lumMod val="50000"/>
                  </a:schemeClr>
                </a:solidFill>
              </a:rPr>
              <a:t>Initial </a:t>
            </a:r>
            <a:r>
              <a:rPr lang="en-US" dirty="0">
                <a:solidFill>
                  <a:schemeClr val="bg1">
                    <a:lumMod val="50000"/>
                  </a:schemeClr>
                </a:solidFill>
              </a:rPr>
              <a:t>Operations Phase (2019 – 2022, 4 years) – Includes </a:t>
            </a:r>
            <a:r>
              <a:rPr lang="en-US" dirty="0" smtClean="0">
                <a:solidFill>
                  <a:schemeClr val="bg1">
                    <a:lumMod val="50000"/>
                  </a:schemeClr>
                </a:solidFill>
              </a:rPr>
              <a:t>one </a:t>
            </a:r>
            <a:r>
              <a:rPr lang="en-US" dirty="0">
                <a:solidFill>
                  <a:schemeClr val="bg1">
                    <a:lumMod val="50000"/>
                  </a:schemeClr>
                </a:solidFill>
              </a:rPr>
              <a:t>year of activities to produce first neutrons (2019) and three years of activities to improve accelerator </a:t>
            </a:r>
            <a:r>
              <a:rPr lang="en-US" dirty="0" smtClean="0">
                <a:solidFill>
                  <a:schemeClr val="bg1">
                    <a:lumMod val="50000"/>
                  </a:schemeClr>
                </a:solidFill>
              </a:rPr>
              <a:t>performance and </a:t>
            </a:r>
            <a:r>
              <a:rPr lang="en-US" dirty="0">
                <a:solidFill>
                  <a:schemeClr val="bg1">
                    <a:lumMod val="50000"/>
                  </a:schemeClr>
                </a:solidFill>
              </a:rPr>
              <a:t>to </a:t>
            </a:r>
            <a:r>
              <a:rPr lang="en-US" dirty="0" smtClean="0">
                <a:solidFill>
                  <a:schemeClr val="bg1">
                    <a:lumMod val="50000"/>
                  </a:schemeClr>
                </a:solidFill>
              </a:rPr>
              <a:t>commission instruments (experiments by friendly users);</a:t>
            </a:r>
          </a:p>
          <a:p>
            <a:pPr>
              <a:lnSpc>
                <a:spcPct val="90000"/>
              </a:lnSpc>
            </a:pPr>
            <a:r>
              <a:rPr lang="en-US" dirty="0" smtClean="0">
                <a:solidFill>
                  <a:schemeClr val="bg1">
                    <a:lumMod val="50000"/>
                  </a:schemeClr>
                </a:solidFill>
              </a:rPr>
              <a:t>Initial </a:t>
            </a:r>
            <a:r>
              <a:rPr lang="en-US" dirty="0">
                <a:solidFill>
                  <a:schemeClr val="bg1">
                    <a:lumMod val="50000"/>
                  </a:schemeClr>
                </a:solidFill>
              </a:rPr>
              <a:t>User Program Operations (2023 – 2025, 3 years) – Includes support necessary for reliable operations with public users and provides the basis for future cost sharing; and,</a:t>
            </a:r>
          </a:p>
          <a:p>
            <a:pPr lvl="0"/>
            <a:r>
              <a:rPr lang="en-US" dirty="0">
                <a:solidFill>
                  <a:schemeClr val="bg1">
                    <a:lumMod val="50000"/>
                  </a:schemeClr>
                </a:solidFill>
              </a:rPr>
              <a:t>User Program Operations (Beginning in 2026 </a:t>
            </a:r>
            <a:r>
              <a:rPr lang="en-US" dirty="0" smtClean="0">
                <a:solidFill>
                  <a:schemeClr val="bg1">
                    <a:lumMod val="50000"/>
                  </a:schemeClr>
                </a:solidFill>
              </a:rPr>
              <a:t>–  ) </a:t>
            </a:r>
            <a:r>
              <a:rPr lang="en-US" dirty="0">
                <a:solidFill>
                  <a:schemeClr val="bg1">
                    <a:lumMod val="50000"/>
                  </a:schemeClr>
                </a:solidFill>
              </a:rPr>
              <a:t>– Routine operations including the completion and </a:t>
            </a:r>
            <a:r>
              <a:rPr lang="en-US" dirty="0" smtClean="0">
                <a:solidFill>
                  <a:schemeClr val="bg1">
                    <a:lumMod val="50000"/>
                  </a:schemeClr>
                </a:solidFill>
              </a:rPr>
              <a:t>commissioning </a:t>
            </a:r>
            <a:r>
              <a:rPr lang="en-US" dirty="0">
                <a:solidFill>
                  <a:schemeClr val="bg1">
                    <a:lumMod val="50000"/>
                  </a:schemeClr>
                </a:solidFill>
              </a:rPr>
              <a:t>of the final 22 public </a:t>
            </a:r>
            <a:r>
              <a:rPr lang="en-US" dirty="0" smtClean="0">
                <a:solidFill>
                  <a:schemeClr val="bg1">
                    <a:lumMod val="50000"/>
                  </a:schemeClr>
                </a:solidFill>
              </a:rPr>
              <a:t>instruments.</a:t>
            </a:r>
            <a:endParaRPr lang="en-GB" dirty="0">
              <a:solidFill>
                <a:schemeClr val="bg1">
                  <a:lumMod val="50000"/>
                </a:schemeClr>
              </a:solidFill>
            </a:endParaRPr>
          </a:p>
        </p:txBody>
      </p:sp>
    </p:spTree>
    <p:extLst>
      <p:ext uri="{BB962C8B-B14F-4D97-AF65-F5344CB8AC3E}">
        <p14:creationId xmlns:p14="http://schemas.microsoft.com/office/powerpoint/2010/main" val="405367212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839" y="479741"/>
            <a:ext cx="8781098" cy="643482"/>
          </a:xfrm>
        </p:spPr>
        <p:txBody>
          <a:bodyPr lIns="91360" tIns="45680" rIns="91360" bIns="45680">
            <a:normAutofit/>
          </a:bodyPr>
          <a:lstStyle/>
          <a:p>
            <a:r>
              <a:rPr lang="en-US" sz="3600" dirty="0"/>
              <a:t>Cost Baseline (JY)</a:t>
            </a:r>
            <a:endParaRPr lang="en-US" sz="3800" dirty="0"/>
          </a:p>
        </p:txBody>
      </p:sp>
      <p:sp>
        <p:nvSpPr>
          <p:cNvPr id="3" name="Content Placeholder 2"/>
          <p:cNvSpPr>
            <a:spLocks noGrp="1"/>
          </p:cNvSpPr>
          <p:nvPr>
            <p:ph idx="1"/>
          </p:nvPr>
        </p:nvSpPr>
        <p:spPr>
          <a:xfrm>
            <a:off x="5718554" y="1801707"/>
            <a:ext cx="3563933" cy="1666240"/>
          </a:xfrm>
        </p:spPr>
        <p:style>
          <a:lnRef idx="1">
            <a:schemeClr val="accent1"/>
          </a:lnRef>
          <a:fillRef idx="2">
            <a:schemeClr val="accent1"/>
          </a:fillRef>
          <a:effectRef idx="1">
            <a:schemeClr val="accent1"/>
          </a:effectRef>
          <a:fontRef idx="minor">
            <a:schemeClr val="dk1"/>
          </a:fontRef>
        </p:style>
        <p:txBody>
          <a:bodyPr lIns="91360" tIns="45680" rIns="91360" bIns="45680">
            <a:normAutofit/>
          </a:bodyPr>
          <a:lstStyle/>
          <a:p>
            <a:pPr marL="189545" indent="-189545">
              <a:lnSpc>
                <a:spcPct val="100000"/>
              </a:lnSpc>
              <a:spcBef>
                <a:spcPts val="0"/>
              </a:spcBef>
              <a:spcAft>
                <a:spcPts val="0"/>
              </a:spcAft>
              <a:buFont typeface="Arial"/>
              <a:buChar char="•"/>
            </a:pPr>
            <a:r>
              <a:rPr lang="en-US" sz="1900" dirty="0">
                <a:solidFill>
                  <a:srgbClr val="000000"/>
                </a:solidFill>
              </a:rPr>
              <a:t>Construction cost is 1843 M€</a:t>
            </a:r>
          </a:p>
          <a:p>
            <a:pPr marL="189545" indent="-189545">
              <a:lnSpc>
                <a:spcPct val="100000"/>
              </a:lnSpc>
              <a:spcBef>
                <a:spcPts val="0"/>
              </a:spcBef>
              <a:spcAft>
                <a:spcPts val="0"/>
              </a:spcAft>
              <a:buFont typeface="Arial"/>
              <a:buChar char="•"/>
            </a:pPr>
            <a:r>
              <a:rPr lang="en-US" sz="1900" dirty="0">
                <a:solidFill>
                  <a:srgbClr val="000000"/>
                </a:solidFill>
              </a:rPr>
              <a:t>C</a:t>
            </a:r>
            <a:r>
              <a:rPr lang="en-US" sz="1900" dirty="0">
                <a:solidFill>
                  <a:srgbClr val="000000"/>
                </a:solidFill>
              </a:rPr>
              <a:t>ontingency budget is 158,5 </a:t>
            </a:r>
            <a:r>
              <a:rPr lang="en-US" sz="1900" dirty="0">
                <a:solidFill>
                  <a:srgbClr val="000000"/>
                </a:solidFill>
              </a:rPr>
              <a:t>M</a:t>
            </a:r>
            <a:r>
              <a:rPr lang="en-US" sz="1900" dirty="0">
                <a:solidFill>
                  <a:srgbClr val="000000"/>
                </a:solidFill>
              </a:rPr>
              <a:t>€</a:t>
            </a:r>
            <a:endParaRPr lang="en-US" sz="1700" dirty="0">
              <a:solidFill>
                <a:srgbClr val="000000"/>
              </a:solidFill>
            </a:endParaRPr>
          </a:p>
          <a:p>
            <a:pPr marL="189545" indent="-189545">
              <a:lnSpc>
                <a:spcPct val="100000"/>
              </a:lnSpc>
              <a:spcBef>
                <a:spcPts val="0"/>
              </a:spcBef>
              <a:spcAft>
                <a:spcPts val="0"/>
              </a:spcAft>
              <a:buFont typeface="Arial"/>
              <a:buChar char="•"/>
            </a:pPr>
            <a:r>
              <a:rPr lang="en-US" sz="1900" dirty="0">
                <a:solidFill>
                  <a:srgbClr val="000000"/>
                </a:solidFill>
              </a:rPr>
              <a:t>January 2013 pricing</a:t>
            </a:r>
          </a:p>
          <a:p>
            <a:pPr marL="189545" indent="-189545">
              <a:lnSpc>
                <a:spcPct val="100000"/>
              </a:lnSpc>
              <a:spcBef>
                <a:spcPts val="0"/>
              </a:spcBef>
              <a:spcAft>
                <a:spcPts val="0"/>
              </a:spcAft>
              <a:buFont typeface="Arial"/>
              <a:buChar char="•"/>
            </a:pPr>
            <a:r>
              <a:rPr lang="en-US" sz="1900" dirty="0">
                <a:solidFill>
                  <a:srgbClr val="000000"/>
                </a:solidFill>
              </a:rPr>
              <a:t>Initial operations in 2019</a:t>
            </a:r>
          </a:p>
          <a:p>
            <a:pPr marL="189545" indent="-189545">
              <a:lnSpc>
                <a:spcPct val="100000"/>
              </a:lnSpc>
              <a:spcBef>
                <a:spcPts val="0"/>
              </a:spcBef>
              <a:spcAft>
                <a:spcPts val="0"/>
              </a:spcAft>
              <a:buFont typeface="Arial"/>
              <a:buChar char="•"/>
            </a:pPr>
            <a:r>
              <a:rPr lang="en-US" sz="1900" dirty="0">
                <a:solidFill>
                  <a:srgbClr val="000000"/>
                </a:solidFill>
              </a:rPr>
              <a:t>Construction complete in 2025</a:t>
            </a:r>
          </a:p>
          <a:p>
            <a:pPr marL="189545" indent="-189545">
              <a:lnSpc>
                <a:spcPct val="100000"/>
              </a:lnSpc>
              <a:spcBef>
                <a:spcPts val="0"/>
              </a:spcBef>
              <a:spcAft>
                <a:spcPts val="0"/>
              </a:spcAft>
              <a:buFont typeface="Arial"/>
              <a:buChar char="•"/>
            </a:pPr>
            <a:endParaRPr lang="en-US" sz="1900" dirty="0">
              <a:solidFill>
                <a:srgbClr val="00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latin typeface="Calibri"/>
              </a:rPr>
              <a:pPr/>
              <a:t>11</a:t>
            </a:fld>
            <a:endParaRPr lang="sv-SE">
              <a:latin typeface="Calibri"/>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392553669"/>
              </p:ext>
            </p:extLst>
          </p:nvPr>
        </p:nvGraphicFramePr>
        <p:xfrm>
          <a:off x="487840" y="1801716"/>
          <a:ext cx="4803455" cy="5329313"/>
        </p:xfrm>
        <a:graphic>
          <a:graphicData uri="http://schemas.openxmlformats.org/presentationml/2006/ole">
            <mc:AlternateContent xmlns:mc="http://schemas.openxmlformats.org/markup-compatibility/2006">
              <mc:Choice xmlns:v="urn:schemas-microsoft-com:vml" Requires="v">
                <p:oleObj spid="_x0000_s5133" name="Worksheet" r:id="rId3" imgW="3873500" imgH="5118100" progId="Excel.Sheet.12">
                  <p:embed/>
                </p:oleObj>
              </mc:Choice>
              <mc:Fallback>
                <p:oleObj name="Worksheet" r:id="rId3" imgW="3873500" imgH="5118100" progId="Excel.Sheet.12">
                  <p:embed/>
                  <p:pic>
                    <p:nvPicPr>
                      <p:cNvPr id="0" name=""/>
                      <p:cNvPicPr/>
                      <p:nvPr/>
                    </p:nvPicPr>
                    <p:blipFill>
                      <a:blip r:embed="rId4"/>
                      <a:stretch>
                        <a:fillRect/>
                      </a:stretch>
                    </p:blipFill>
                    <p:spPr>
                      <a:xfrm>
                        <a:off x="487840" y="1801716"/>
                        <a:ext cx="4803455" cy="5329313"/>
                      </a:xfrm>
                      <a:prstGeom prst="rect">
                        <a:avLst/>
                      </a:prstGeom>
                    </p:spPr>
                  </p:pic>
                </p:oleObj>
              </mc:Fallback>
            </mc:AlternateContent>
          </a:graphicData>
        </a:graphic>
      </p:graphicFrame>
    </p:spTree>
    <p:extLst>
      <p:ext uri="{BB962C8B-B14F-4D97-AF65-F5344CB8AC3E}">
        <p14:creationId xmlns:p14="http://schemas.microsoft.com/office/powerpoint/2010/main" val="346098196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p:nvPr/>
        </p:nvCxnSpPr>
        <p:spPr>
          <a:xfrm>
            <a:off x="1241269" y="1807053"/>
            <a:ext cx="25951" cy="4605852"/>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471519" y="4748401"/>
            <a:ext cx="4426" cy="1728286"/>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87839" y="479741"/>
            <a:ext cx="8781098" cy="643482"/>
          </a:xfrm>
        </p:spPr>
        <p:txBody>
          <a:bodyPr lIns="91360" tIns="45680" rIns="91360" bIns="45680">
            <a:normAutofit/>
          </a:bodyPr>
          <a:lstStyle/>
          <a:p>
            <a:r>
              <a:rPr lang="en-US" sz="3600" dirty="0"/>
              <a:t>Critical </a:t>
            </a:r>
            <a:r>
              <a:rPr lang="en-US" sz="3600" dirty="0"/>
              <a:t>Path (JY)</a:t>
            </a:r>
            <a:endParaRPr lang="en-US" sz="3800" dirty="0"/>
          </a:p>
        </p:txBody>
      </p:sp>
      <p:sp>
        <p:nvSpPr>
          <p:cNvPr id="4" name="Slide Number Placeholder 3"/>
          <p:cNvSpPr>
            <a:spLocks noGrp="1"/>
          </p:cNvSpPr>
          <p:nvPr>
            <p:ph type="sldNum" sz="quarter" idx="12"/>
          </p:nvPr>
        </p:nvSpPr>
        <p:spPr/>
        <p:txBody>
          <a:bodyPr/>
          <a:lstStyle/>
          <a:p>
            <a:fld id="{038C62C7-F79B-CD4A-A5DF-5683BBEC4A65}" type="slidenum">
              <a:rPr lang="sv-SE" smtClean="0">
                <a:latin typeface="Calibri"/>
              </a:rPr>
              <a:pPr/>
              <a:t>12</a:t>
            </a:fld>
            <a:endParaRPr lang="sv-SE">
              <a:latin typeface="Calibri"/>
            </a:endParaRPr>
          </a:p>
        </p:txBody>
      </p:sp>
      <p:sp>
        <p:nvSpPr>
          <p:cNvPr id="8" name="Rectangle 7"/>
          <p:cNvSpPr/>
          <p:nvPr/>
        </p:nvSpPr>
        <p:spPr>
          <a:xfrm>
            <a:off x="1245038" y="1993005"/>
            <a:ext cx="3672892" cy="9217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480" tIns="48740" rIns="97480" bIns="48740" rtlCol="0" anchor="ctr"/>
          <a:lstStyle/>
          <a:p>
            <a:pPr algn="ctr" defTabSz="487396"/>
            <a:r>
              <a:rPr lang="sv-SE" sz="1500" dirty="0">
                <a:solidFill>
                  <a:srgbClr val="002060"/>
                </a:solidFill>
                <a:latin typeface="Calibri"/>
              </a:rPr>
              <a:t>Accelerator Buildings</a:t>
            </a:r>
          </a:p>
        </p:txBody>
      </p:sp>
      <p:sp>
        <p:nvSpPr>
          <p:cNvPr id="9" name="4-Point Star 8"/>
          <p:cNvSpPr/>
          <p:nvPr/>
        </p:nvSpPr>
        <p:spPr>
          <a:xfrm>
            <a:off x="1063336" y="6390943"/>
            <a:ext cx="422584" cy="460851"/>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lIns="97480" tIns="48740" rIns="97480" bIns="48740" rtlCol="0" anchor="ctr"/>
          <a:lstStyle/>
          <a:p>
            <a:pPr algn="ctr" defTabSz="487396"/>
            <a:endParaRPr lang="en-US" sz="1500">
              <a:solidFill>
                <a:prstClr val="white"/>
              </a:solidFill>
              <a:latin typeface="Calibri"/>
            </a:endParaRPr>
          </a:p>
        </p:txBody>
      </p:sp>
      <p:sp>
        <p:nvSpPr>
          <p:cNvPr id="10" name="4-Point Star 9"/>
          <p:cNvSpPr/>
          <p:nvPr/>
        </p:nvSpPr>
        <p:spPr>
          <a:xfrm>
            <a:off x="3430518" y="6314127"/>
            <a:ext cx="422584" cy="460851"/>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lIns="97480" tIns="48740" rIns="97480" bIns="48740" rtlCol="0" anchor="ctr"/>
          <a:lstStyle/>
          <a:p>
            <a:pPr algn="ctr" defTabSz="487396"/>
            <a:endParaRPr lang="en-US" sz="1500">
              <a:solidFill>
                <a:prstClr val="white"/>
              </a:solidFill>
              <a:latin typeface="Calibri"/>
            </a:endParaRPr>
          </a:p>
        </p:txBody>
      </p:sp>
      <p:sp>
        <p:nvSpPr>
          <p:cNvPr id="11" name="4-Point Star 10"/>
          <p:cNvSpPr/>
          <p:nvPr/>
        </p:nvSpPr>
        <p:spPr>
          <a:xfrm>
            <a:off x="5108888" y="6314127"/>
            <a:ext cx="422584" cy="460851"/>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lIns="97480" tIns="48740" rIns="97480" bIns="48740" rtlCol="0" anchor="ctr"/>
          <a:lstStyle/>
          <a:p>
            <a:pPr algn="ctr" defTabSz="487396"/>
            <a:endParaRPr lang="en-US" sz="1500">
              <a:solidFill>
                <a:prstClr val="white"/>
              </a:solidFill>
              <a:latin typeface="Calibri"/>
            </a:endParaRPr>
          </a:p>
        </p:txBody>
      </p:sp>
      <p:sp>
        <p:nvSpPr>
          <p:cNvPr id="12" name="TextBox 11"/>
          <p:cNvSpPr txBox="1"/>
          <p:nvPr/>
        </p:nvSpPr>
        <p:spPr>
          <a:xfrm>
            <a:off x="733846" y="6863564"/>
            <a:ext cx="1186455" cy="298555"/>
          </a:xfrm>
          <a:prstGeom prst="rect">
            <a:avLst/>
          </a:prstGeom>
          <a:noFill/>
        </p:spPr>
        <p:txBody>
          <a:bodyPr wrap="none" lIns="97480" tIns="48740" rIns="97480" bIns="48740" rtlCol="0">
            <a:spAutoFit/>
          </a:bodyPr>
          <a:lstStyle/>
          <a:p>
            <a:pPr defTabSz="487396"/>
            <a:r>
              <a:rPr lang="sv-SE" sz="1300" b="1" i="1" dirty="0">
                <a:solidFill>
                  <a:prstClr val="black"/>
                </a:solidFill>
                <a:latin typeface="Calibri"/>
              </a:rPr>
              <a:t>Ground break </a:t>
            </a:r>
            <a:endParaRPr lang="en-US" sz="1300" b="1" i="1" dirty="0">
              <a:solidFill>
                <a:prstClr val="black"/>
              </a:solidFill>
              <a:latin typeface="Calibri"/>
            </a:endParaRPr>
          </a:p>
        </p:txBody>
      </p:sp>
      <p:sp>
        <p:nvSpPr>
          <p:cNvPr id="13" name="TextBox 12"/>
          <p:cNvSpPr txBox="1"/>
          <p:nvPr/>
        </p:nvSpPr>
        <p:spPr>
          <a:xfrm>
            <a:off x="2880716" y="6774984"/>
            <a:ext cx="1422196" cy="498610"/>
          </a:xfrm>
          <a:prstGeom prst="rect">
            <a:avLst/>
          </a:prstGeom>
          <a:noFill/>
        </p:spPr>
        <p:txBody>
          <a:bodyPr wrap="none" lIns="97480" tIns="48740" rIns="97480" bIns="48740" rtlCol="0">
            <a:spAutoFit/>
          </a:bodyPr>
          <a:lstStyle/>
          <a:p>
            <a:pPr defTabSz="487396"/>
            <a:r>
              <a:rPr lang="sv-SE" sz="1300" b="1" i="1" dirty="0">
                <a:solidFill>
                  <a:prstClr val="black"/>
                </a:solidFill>
                <a:latin typeface="Calibri"/>
              </a:rPr>
              <a:t>First installations </a:t>
            </a:r>
            <a:br>
              <a:rPr lang="sv-SE" sz="1300" b="1" i="1" dirty="0">
                <a:solidFill>
                  <a:prstClr val="black"/>
                </a:solidFill>
                <a:latin typeface="Calibri"/>
              </a:rPr>
            </a:br>
            <a:r>
              <a:rPr lang="sv-SE" sz="1300" b="1" i="1" dirty="0">
                <a:solidFill>
                  <a:prstClr val="black"/>
                </a:solidFill>
                <a:latin typeface="Calibri"/>
              </a:rPr>
              <a:t>on-site (ACCSYS)</a:t>
            </a:r>
            <a:endParaRPr lang="en-US" sz="1300" b="1" i="1" dirty="0">
              <a:solidFill>
                <a:prstClr val="black"/>
              </a:solidFill>
              <a:latin typeface="Calibri"/>
            </a:endParaRPr>
          </a:p>
        </p:txBody>
      </p:sp>
      <p:sp>
        <p:nvSpPr>
          <p:cNvPr id="14" name="TextBox 13"/>
          <p:cNvSpPr txBox="1"/>
          <p:nvPr/>
        </p:nvSpPr>
        <p:spPr>
          <a:xfrm>
            <a:off x="4878388" y="6820200"/>
            <a:ext cx="1664858" cy="498610"/>
          </a:xfrm>
          <a:prstGeom prst="rect">
            <a:avLst/>
          </a:prstGeom>
          <a:noFill/>
        </p:spPr>
        <p:txBody>
          <a:bodyPr wrap="none" lIns="97480" tIns="48740" rIns="97480" bIns="48740" rtlCol="0">
            <a:spAutoFit/>
          </a:bodyPr>
          <a:lstStyle/>
          <a:p>
            <a:pPr defTabSz="487396"/>
            <a:r>
              <a:rPr lang="sv-SE" sz="1300" b="1" i="1" dirty="0">
                <a:solidFill>
                  <a:prstClr val="black"/>
                </a:solidFill>
                <a:latin typeface="Calibri"/>
              </a:rPr>
              <a:t>First Beam </a:t>
            </a:r>
            <a:br>
              <a:rPr lang="sv-SE" sz="1300" b="1" i="1" dirty="0">
                <a:solidFill>
                  <a:prstClr val="black"/>
                </a:solidFill>
                <a:latin typeface="Calibri"/>
              </a:rPr>
            </a:br>
            <a:r>
              <a:rPr lang="sv-SE" sz="1300" b="1" i="1" dirty="0">
                <a:solidFill>
                  <a:prstClr val="black"/>
                </a:solidFill>
                <a:latin typeface="Calibri"/>
              </a:rPr>
              <a:t>on Target (570 MeV)</a:t>
            </a:r>
            <a:endParaRPr lang="en-US" sz="1300" b="1" i="1" dirty="0">
              <a:solidFill>
                <a:prstClr val="black"/>
              </a:solidFill>
              <a:latin typeface="Calibri"/>
            </a:endParaRPr>
          </a:p>
        </p:txBody>
      </p:sp>
      <p:sp>
        <p:nvSpPr>
          <p:cNvPr id="15" name="TextBox 14"/>
          <p:cNvSpPr txBox="1"/>
          <p:nvPr/>
        </p:nvSpPr>
        <p:spPr>
          <a:xfrm>
            <a:off x="6799226" y="6820200"/>
            <a:ext cx="1613504" cy="498610"/>
          </a:xfrm>
          <a:prstGeom prst="rect">
            <a:avLst/>
          </a:prstGeom>
          <a:noFill/>
        </p:spPr>
        <p:txBody>
          <a:bodyPr wrap="square" lIns="97480" tIns="48740" rIns="97480" bIns="48740" rtlCol="0">
            <a:spAutoFit/>
          </a:bodyPr>
          <a:lstStyle/>
          <a:p>
            <a:pPr defTabSz="487396"/>
            <a:r>
              <a:rPr lang="sv-SE" sz="1300" b="1" i="1" dirty="0">
                <a:solidFill>
                  <a:prstClr val="black"/>
                </a:solidFill>
                <a:latin typeface="Calibri"/>
              </a:rPr>
              <a:t>Machine installed </a:t>
            </a:r>
          </a:p>
          <a:p>
            <a:pPr defTabSz="487396"/>
            <a:r>
              <a:rPr lang="sv-SE" sz="1300" b="1" i="1" dirty="0">
                <a:solidFill>
                  <a:prstClr val="black"/>
                </a:solidFill>
                <a:latin typeface="Calibri"/>
              </a:rPr>
              <a:t>for 2.0 GeV</a:t>
            </a:r>
            <a:endParaRPr lang="en-US" sz="1300" b="1" i="1" dirty="0">
              <a:solidFill>
                <a:prstClr val="black"/>
              </a:solidFill>
              <a:latin typeface="Calibri"/>
            </a:endParaRPr>
          </a:p>
        </p:txBody>
      </p:sp>
      <p:sp>
        <p:nvSpPr>
          <p:cNvPr id="16" name="4-Point Star 15"/>
          <p:cNvSpPr/>
          <p:nvPr/>
        </p:nvSpPr>
        <p:spPr>
          <a:xfrm>
            <a:off x="7260227" y="6314127"/>
            <a:ext cx="422584" cy="460851"/>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lIns="97480" tIns="48740" rIns="97480" bIns="48740" rtlCol="0" anchor="ctr"/>
          <a:lstStyle/>
          <a:p>
            <a:pPr algn="ctr" defTabSz="487396"/>
            <a:endParaRPr lang="en-US" sz="1500">
              <a:solidFill>
                <a:prstClr val="white"/>
              </a:solidFill>
              <a:latin typeface="Calibri"/>
            </a:endParaRPr>
          </a:p>
        </p:txBody>
      </p:sp>
      <p:sp>
        <p:nvSpPr>
          <p:cNvPr id="17" name="Rectangle 16"/>
          <p:cNvSpPr/>
          <p:nvPr/>
        </p:nvSpPr>
        <p:spPr>
          <a:xfrm>
            <a:off x="62978" y="1616351"/>
            <a:ext cx="1204393" cy="460851"/>
          </a:xfrm>
          <a:prstGeom prst="rect">
            <a:avLst/>
          </a:prstGeom>
          <a:solidFill>
            <a:srgbClr val="D2DFEE"/>
          </a:solidFill>
          <a:ln>
            <a:noFill/>
          </a:ln>
        </p:spPr>
        <p:style>
          <a:lnRef idx="2">
            <a:schemeClr val="accent1">
              <a:shade val="50000"/>
            </a:schemeClr>
          </a:lnRef>
          <a:fillRef idx="1">
            <a:schemeClr val="accent1"/>
          </a:fillRef>
          <a:effectRef idx="0">
            <a:schemeClr val="accent1"/>
          </a:effectRef>
          <a:fontRef idx="minor">
            <a:schemeClr val="lt1"/>
          </a:fontRef>
        </p:style>
        <p:txBody>
          <a:bodyPr lIns="97480" tIns="48740" rIns="97480" bIns="48740" rtlCol="0" anchor="ctr"/>
          <a:lstStyle/>
          <a:p>
            <a:pPr algn="ctr" defTabSz="487396"/>
            <a:r>
              <a:rPr lang="sv-SE" sz="1500" dirty="0">
                <a:solidFill>
                  <a:srgbClr val="002060"/>
                </a:solidFill>
                <a:latin typeface="Calibri"/>
              </a:rPr>
              <a:t>Licencing</a:t>
            </a:r>
            <a:endParaRPr lang="en-US" sz="1500" dirty="0">
              <a:solidFill>
                <a:srgbClr val="002060"/>
              </a:solidFill>
              <a:latin typeface="Calibri"/>
            </a:endParaRPr>
          </a:p>
        </p:txBody>
      </p:sp>
      <p:cxnSp>
        <p:nvCxnSpPr>
          <p:cNvPr id="19" name="Straight Connector 18"/>
          <p:cNvCxnSpPr/>
          <p:nvPr/>
        </p:nvCxnSpPr>
        <p:spPr>
          <a:xfrm>
            <a:off x="3619109" y="3570995"/>
            <a:ext cx="34803" cy="2850859"/>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2975" y="2029946"/>
            <a:ext cx="12033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62978" y="1592627"/>
            <a:ext cx="1" cy="46979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242268" y="2051240"/>
            <a:ext cx="2770" cy="83167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8436867" y="1916159"/>
            <a:ext cx="1190920" cy="460851"/>
          </a:xfrm>
          <a:prstGeom prst="rect">
            <a:avLst/>
          </a:prstGeom>
          <a:solidFill>
            <a:srgbClr val="D2DFEE"/>
          </a:solidFill>
          <a:ln>
            <a:noFill/>
          </a:ln>
        </p:spPr>
        <p:style>
          <a:lnRef idx="2">
            <a:schemeClr val="accent1">
              <a:shade val="50000"/>
            </a:schemeClr>
          </a:lnRef>
          <a:fillRef idx="1">
            <a:schemeClr val="accent1"/>
          </a:fillRef>
          <a:effectRef idx="0">
            <a:schemeClr val="accent1"/>
          </a:effectRef>
          <a:fontRef idx="minor">
            <a:schemeClr val="lt1"/>
          </a:fontRef>
        </p:style>
        <p:txBody>
          <a:bodyPr lIns="97480" tIns="48740" rIns="97480" bIns="48740" rtlCol="0" anchor="ctr"/>
          <a:lstStyle/>
          <a:p>
            <a:pPr algn="ctr" defTabSz="487396"/>
            <a:r>
              <a:rPr lang="sv-SE" sz="1500" b="1" i="1" dirty="0">
                <a:solidFill>
                  <a:srgbClr val="002060"/>
                </a:solidFill>
                <a:latin typeface="Calibri"/>
              </a:rPr>
              <a:t>Licensing</a:t>
            </a:r>
            <a:endParaRPr lang="en-US" sz="1500" b="1" i="1" dirty="0">
              <a:solidFill>
                <a:srgbClr val="002060"/>
              </a:solidFill>
              <a:latin typeface="Calibri"/>
            </a:endParaRPr>
          </a:p>
        </p:txBody>
      </p:sp>
      <p:sp>
        <p:nvSpPr>
          <p:cNvPr id="24" name="Rectangle 23"/>
          <p:cNvSpPr/>
          <p:nvPr/>
        </p:nvSpPr>
        <p:spPr>
          <a:xfrm>
            <a:off x="8436867" y="2377009"/>
            <a:ext cx="1190920" cy="46085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480" tIns="48740" rIns="97480" bIns="48740" rtlCol="0" anchor="ctr"/>
          <a:lstStyle/>
          <a:p>
            <a:pPr algn="ctr" defTabSz="487396"/>
            <a:r>
              <a:rPr lang="sv-SE" sz="1500" b="1" i="1" dirty="0">
                <a:solidFill>
                  <a:srgbClr val="002060"/>
                </a:solidFill>
                <a:latin typeface="Calibri"/>
              </a:rPr>
              <a:t>ConvF</a:t>
            </a:r>
            <a:endParaRPr lang="en-US" sz="1500" b="1" i="1" dirty="0">
              <a:solidFill>
                <a:srgbClr val="002060"/>
              </a:solidFill>
              <a:latin typeface="Calibri"/>
            </a:endParaRPr>
          </a:p>
        </p:txBody>
      </p:sp>
      <p:sp>
        <p:nvSpPr>
          <p:cNvPr id="25" name="Rectangle 24"/>
          <p:cNvSpPr/>
          <p:nvPr/>
        </p:nvSpPr>
        <p:spPr>
          <a:xfrm>
            <a:off x="8436867" y="2837860"/>
            <a:ext cx="1190920" cy="460851"/>
          </a:xfrm>
          <a:prstGeom prst="rect">
            <a:avLst/>
          </a:prstGeom>
          <a:solidFill>
            <a:srgbClr val="92D05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480" tIns="48740" rIns="97480" bIns="48740" rtlCol="0" anchor="ctr"/>
          <a:lstStyle/>
          <a:p>
            <a:pPr algn="ctr" defTabSz="487396"/>
            <a:r>
              <a:rPr lang="sv-SE" sz="1500" b="1" i="1" dirty="0">
                <a:solidFill>
                  <a:srgbClr val="002060"/>
                </a:solidFill>
                <a:latin typeface="Calibri"/>
              </a:rPr>
              <a:t>AccSys</a:t>
            </a:r>
            <a:endParaRPr lang="en-US" sz="1500" b="1" i="1" dirty="0">
              <a:solidFill>
                <a:srgbClr val="002060"/>
              </a:solidFill>
              <a:latin typeface="Calibri"/>
            </a:endParaRPr>
          </a:p>
        </p:txBody>
      </p:sp>
      <p:cxnSp>
        <p:nvCxnSpPr>
          <p:cNvPr id="29" name="Straight Connector 28"/>
          <p:cNvCxnSpPr/>
          <p:nvPr/>
        </p:nvCxnSpPr>
        <p:spPr>
          <a:xfrm flipH="1">
            <a:off x="1216332" y="2883707"/>
            <a:ext cx="23839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600267" y="2883716"/>
            <a:ext cx="0" cy="100082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3600267" y="3874911"/>
            <a:ext cx="16921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8412730" y="6820200"/>
            <a:ext cx="1478544" cy="498610"/>
          </a:xfrm>
          <a:prstGeom prst="rect">
            <a:avLst/>
          </a:prstGeom>
          <a:solidFill>
            <a:srgbClr val="FFFFFF"/>
          </a:solidFill>
        </p:spPr>
        <p:txBody>
          <a:bodyPr wrap="square" lIns="97480" tIns="48740" rIns="97480" bIns="48740" rtlCol="0">
            <a:spAutoFit/>
          </a:bodyPr>
          <a:lstStyle/>
          <a:p>
            <a:pPr defTabSz="487396"/>
            <a:r>
              <a:rPr lang="sv-SE" sz="1300" b="1" i="1" dirty="0">
                <a:solidFill>
                  <a:prstClr val="black"/>
                </a:solidFill>
                <a:latin typeface="Calibri"/>
              </a:rPr>
              <a:t>Last of Instr Const</a:t>
            </a:r>
          </a:p>
          <a:p>
            <a:pPr defTabSz="487396"/>
            <a:r>
              <a:rPr lang="sv-SE" sz="1300" b="1" i="1" dirty="0">
                <a:solidFill>
                  <a:prstClr val="black"/>
                </a:solidFill>
                <a:latin typeface="Calibri"/>
              </a:rPr>
              <a:t>Instr HO to Op</a:t>
            </a:r>
            <a:endParaRPr lang="en-US" sz="1300" b="1" i="1" dirty="0">
              <a:solidFill>
                <a:prstClr val="black"/>
              </a:solidFill>
              <a:latin typeface="Calibri"/>
            </a:endParaRPr>
          </a:p>
        </p:txBody>
      </p:sp>
      <p:sp>
        <p:nvSpPr>
          <p:cNvPr id="33" name="4-Point Star 32"/>
          <p:cNvSpPr/>
          <p:nvPr/>
        </p:nvSpPr>
        <p:spPr>
          <a:xfrm>
            <a:off x="8903296" y="6314127"/>
            <a:ext cx="422584" cy="460851"/>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lIns="97480" tIns="48740" rIns="97480" bIns="48740" rtlCol="0" anchor="ctr"/>
          <a:lstStyle/>
          <a:p>
            <a:pPr algn="ctr" defTabSz="487396"/>
            <a:endParaRPr lang="en-US" sz="1500">
              <a:solidFill>
                <a:prstClr val="white"/>
              </a:solidFill>
              <a:latin typeface="Calibri"/>
            </a:endParaRPr>
          </a:p>
        </p:txBody>
      </p:sp>
      <p:cxnSp>
        <p:nvCxnSpPr>
          <p:cNvPr id="34" name="Straight Connector 33"/>
          <p:cNvCxnSpPr/>
          <p:nvPr/>
        </p:nvCxnSpPr>
        <p:spPr>
          <a:xfrm>
            <a:off x="9089147" y="6083504"/>
            <a:ext cx="17402" cy="483018"/>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264848" y="3888062"/>
            <a:ext cx="10173" cy="112819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5262557" y="5018191"/>
            <a:ext cx="220896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469547" y="5018191"/>
            <a:ext cx="11473" cy="108747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7468562" y="6124144"/>
            <a:ext cx="163567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8436867" y="3290467"/>
            <a:ext cx="1190920" cy="460851"/>
          </a:xfrm>
          <a:prstGeom prst="rect">
            <a:avLst/>
          </a:prstGeom>
          <a:solidFill>
            <a:schemeClr val="accent3">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480" tIns="48740" rIns="97480" bIns="48740" rtlCol="0" anchor="ctr"/>
          <a:lstStyle/>
          <a:p>
            <a:pPr algn="ctr" defTabSz="487396"/>
            <a:r>
              <a:rPr lang="sv-SE" sz="1500" b="1" i="1" dirty="0">
                <a:solidFill>
                  <a:srgbClr val="002060"/>
                </a:solidFill>
                <a:latin typeface="Calibri"/>
              </a:rPr>
              <a:t>NSS</a:t>
            </a:r>
          </a:p>
        </p:txBody>
      </p:sp>
      <p:cxnSp>
        <p:nvCxnSpPr>
          <p:cNvPr id="41" name="Straight Connector 40"/>
          <p:cNvCxnSpPr/>
          <p:nvPr/>
        </p:nvCxnSpPr>
        <p:spPr>
          <a:xfrm>
            <a:off x="5294625" y="4923987"/>
            <a:ext cx="25562" cy="1565726"/>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650224" y="2914707"/>
            <a:ext cx="2642207" cy="921600"/>
          </a:xfrm>
          <a:prstGeom prst="rect">
            <a:avLst/>
          </a:prstGeom>
          <a:solidFill>
            <a:srgbClr val="92D05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480" tIns="48740" rIns="97480" bIns="48740" rtlCol="0" anchor="ctr"/>
          <a:lstStyle/>
          <a:p>
            <a:pPr algn="ctr" defTabSz="487396"/>
            <a:r>
              <a:rPr lang="sv-SE" sz="1500" dirty="0">
                <a:solidFill>
                  <a:srgbClr val="002060"/>
                </a:solidFill>
                <a:latin typeface="Calibri"/>
              </a:rPr>
              <a:t>Spoke &amp; Medium Beta CM</a:t>
            </a:r>
          </a:p>
          <a:p>
            <a:pPr algn="ctr" defTabSz="487396"/>
            <a:r>
              <a:rPr lang="sv-SE" sz="1500" dirty="0">
                <a:solidFill>
                  <a:srgbClr val="002060"/>
                </a:solidFill>
                <a:latin typeface="Calibri"/>
              </a:rPr>
              <a:t>(Prod&amp;Inst&amp;Comm)</a:t>
            </a:r>
            <a:endParaRPr lang="en-US" sz="1500" dirty="0">
              <a:solidFill>
                <a:srgbClr val="002060"/>
              </a:solidFill>
              <a:latin typeface="Calibri"/>
            </a:endParaRPr>
          </a:p>
        </p:txBody>
      </p:sp>
      <p:sp>
        <p:nvSpPr>
          <p:cNvPr id="27" name="Rectangle 26"/>
          <p:cNvSpPr/>
          <p:nvPr/>
        </p:nvSpPr>
        <p:spPr>
          <a:xfrm>
            <a:off x="3905957" y="4069498"/>
            <a:ext cx="3580621" cy="921600"/>
          </a:xfrm>
          <a:prstGeom prst="rect">
            <a:avLst/>
          </a:prstGeom>
          <a:solidFill>
            <a:srgbClr val="92D05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480" tIns="48740" rIns="97480" bIns="48740" rtlCol="0" anchor="ctr"/>
          <a:lstStyle/>
          <a:p>
            <a:pPr algn="ctr" defTabSz="487396"/>
            <a:r>
              <a:rPr lang="sv-SE" sz="1500" dirty="0">
                <a:solidFill>
                  <a:srgbClr val="002060"/>
                </a:solidFill>
                <a:latin typeface="Calibri"/>
              </a:rPr>
              <a:t>         High Beta CM</a:t>
            </a:r>
          </a:p>
          <a:p>
            <a:pPr algn="ctr" defTabSz="487396"/>
            <a:r>
              <a:rPr lang="sv-SE" sz="1500" dirty="0">
                <a:solidFill>
                  <a:srgbClr val="002060"/>
                </a:solidFill>
                <a:latin typeface="Calibri"/>
              </a:rPr>
              <a:t>                (Prod&amp;Inst&amp;Comm)</a:t>
            </a:r>
            <a:endParaRPr lang="en-US" sz="1500" dirty="0">
              <a:solidFill>
                <a:srgbClr val="002060"/>
              </a:solidFill>
              <a:latin typeface="Calibri"/>
            </a:endParaRPr>
          </a:p>
        </p:txBody>
      </p:sp>
      <p:sp>
        <p:nvSpPr>
          <p:cNvPr id="28" name="Rectangle 27"/>
          <p:cNvSpPr/>
          <p:nvPr/>
        </p:nvSpPr>
        <p:spPr>
          <a:xfrm>
            <a:off x="1909253" y="5177195"/>
            <a:ext cx="7196274" cy="921702"/>
          </a:xfrm>
          <a:prstGeom prst="rect">
            <a:avLst/>
          </a:prstGeom>
          <a:solidFill>
            <a:schemeClr val="accent3">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480" tIns="48740" rIns="97480" bIns="48740" rtlCol="0" anchor="ctr"/>
          <a:lstStyle/>
          <a:p>
            <a:pPr algn="ctr" defTabSz="487396"/>
            <a:r>
              <a:rPr lang="sv-SE" sz="1500" dirty="0">
                <a:solidFill>
                  <a:srgbClr val="002060"/>
                </a:solidFill>
                <a:latin typeface="Calibri"/>
              </a:rPr>
              <a:t>Instrument   Construction</a:t>
            </a:r>
          </a:p>
        </p:txBody>
      </p:sp>
    </p:spTree>
    <p:extLst>
      <p:ext uri="{BB962C8B-B14F-4D97-AF65-F5344CB8AC3E}">
        <p14:creationId xmlns:p14="http://schemas.microsoft.com/office/powerpoint/2010/main" val="417351705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 Critical Path</a:t>
            </a:r>
            <a:endParaRPr lang="en-US" dirty="0"/>
          </a:p>
        </p:txBody>
      </p:sp>
      <p:sp>
        <p:nvSpPr>
          <p:cNvPr id="4" name="Slide Number Placeholder 3"/>
          <p:cNvSpPr>
            <a:spLocks noGrp="1"/>
          </p:cNvSpPr>
          <p:nvPr>
            <p:ph type="sldNum" sz="quarter" idx="12"/>
          </p:nvPr>
        </p:nvSpPr>
        <p:spPr/>
        <p:txBody>
          <a:bodyPr/>
          <a:lstStyle/>
          <a:p>
            <a:fld id="{038C62C7-F79B-CD4A-A5DF-5683BBEC4A65}" type="slidenum">
              <a:rPr lang="sv-SE" smtClean="0"/>
              <a:t>13</a:t>
            </a:fld>
            <a:endParaRPr lang="sv-SE"/>
          </a:p>
        </p:txBody>
      </p:sp>
      <p:pic>
        <p:nvPicPr>
          <p:cNvPr id="5" name="Picture 4"/>
          <p:cNvPicPr>
            <a:picLocks noChangeAspect="1"/>
          </p:cNvPicPr>
          <p:nvPr/>
        </p:nvPicPr>
        <p:blipFill>
          <a:blip r:embed="rId2"/>
          <a:stretch>
            <a:fillRect/>
          </a:stretch>
        </p:blipFill>
        <p:spPr>
          <a:xfrm>
            <a:off x="752811" y="1763521"/>
            <a:ext cx="5243364" cy="5351011"/>
          </a:xfrm>
          <a:prstGeom prst="rect">
            <a:avLst/>
          </a:prstGeom>
        </p:spPr>
      </p:pic>
      <p:sp>
        <p:nvSpPr>
          <p:cNvPr id="6" name="Content Placeholder 2"/>
          <p:cNvSpPr>
            <a:spLocks noGrp="1"/>
          </p:cNvSpPr>
          <p:nvPr>
            <p:ph idx="1"/>
          </p:nvPr>
        </p:nvSpPr>
        <p:spPr>
          <a:xfrm>
            <a:off x="6398915" y="1795135"/>
            <a:ext cx="3061441" cy="5228460"/>
          </a:xfrm>
        </p:spPr>
        <p:txBody>
          <a:bodyPr/>
          <a:lstStyle/>
          <a:p>
            <a:pPr marL="365742" indent="-365742">
              <a:buFont typeface="Arial"/>
              <a:buChar char="•"/>
            </a:pPr>
            <a:r>
              <a:rPr lang="en-US" dirty="0"/>
              <a:t>For first protons to target:</a:t>
            </a:r>
          </a:p>
          <a:p>
            <a:pPr marL="853396" lvl="1" indent="-365742">
              <a:buFont typeface="Wingdings" charset="2"/>
              <a:buChar char="ü"/>
            </a:pPr>
            <a:r>
              <a:rPr lang="en-US" sz="1700" dirty="0"/>
              <a:t>CP is mainly set by </a:t>
            </a:r>
            <a:r>
              <a:rPr lang="en-US" sz="1700" dirty="0" err="1"/>
              <a:t>cryomodule</a:t>
            </a:r>
            <a:r>
              <a:rPr lang="en-US" sz="1700" dirty="0"/>
              <a:t> production</a:t>
            </a:r>
          </a:p>
          <a:p>
            <a:pPr marL="365742" indent="-365742">
              <a:buFont typeface="Arial"/>
              <a:buChar char="•"/>
            </a:pPr>
            <a:r>
              <a:rPr lang="en-US" dirty="0" smtClean="0"/>
              <a:t>For final milestone for 2 </a:t>
            </a:r>
            <a:r>
              <a:rPr lang="en-US" dirty="0" err="1" smtClean="0"/>
              <a:t>GeV</a:t>
            </a:r>
            <a:r>
              <a:rPr lang="en-US" dirty="0" smtClean="0"/>
              <a:t>:</a:t>
            </a:r>
            <a:endParaRPr lang="en-US" dirty="0"/>
          </a:p>
          <a:p>
            <a:pPr marL="853396" lvl="1" indent="-365742">
              <a:buFont typeface="Wingdings" charset="2"/>
              <a:buChar char="ü"/>
            </a:pPr>
            <a:r>
              <a:rPr lang="en-US" sz="1700" dirty="0"/>
              <a:t>CP is mainly set by e</a:t>
            </a:r>
            <a:r>
              <a:rPr lang="en-US" sz="1700" dirty="0"/>
              <a:t>lliptical </a:t>
            </a:r>
            <a:r>
              <a:rPr lang="en-US" sz="1700" dirty="0" err="1"/>
              <a:t>cryomodule</a:t>
            </a:r>
            <a:r>
              <a:rPr lang="en-US" sz="1700" dirty="0"/>
              <a:t> </a:t>
            </a:r>
            <a:r>
              <a:rPr lang="en-US" sz="1700" dirty="0"/>
              <a:t>production</a:t>
            </a:r>
          </a:p>
          <a:p>
            <a:pPr marL="365742" indent="-365742">
              <a:buFont typeface="Arial"/>
              <a:buChar char="•"/>
            </a:pPr>
            <a:r>
              <a:rPr lang="en-US" dirty="0" smtClean="0"/>
              <a:t>Interplay between activities at different labs critical:</a:t>
            </a:r>
            <a:endParaRPr lang="en-US" dirty="0"/>
          </a:p>
          <a:p>
            <a:pPr marL="853396" lvl="1" indent="-365742">
              <a:buFont typeface="Wingdings" charset="2"/>
              <a:buChar char="ü"/>
            </a:pPr>
            <a:r>
              <a:rPr lang="en-US" sz="1700" dirty="0"/>
              <a:t>Transport</a:t>
            </a:r>
          </a:p>
          <a:p>
            <a:pPr marL="853396" lvl="1" indent="-365742">
              <a:buFont typeface="Wingdings" charset="2"/>
              <a:buChar char="ü"/>
            </a:pPr>
            <a:r>
              <a:rPr lang="en-US" sz="1700" dirty="0"/>
              <a:t>“on the same schedule”</a:t>
            </a:r>
            <a:endParaRPr lang="en-US" sz="1700" dirty="0"/>
          </a:p>
          <a:p>
            <a:pPr marL="853396" lvl="1" indent="-365742">
              <a:buFont typeface="Wingdings" charset="2"/>
              <a:buChar char="ü"/>
            </a:pPr>
            <a:endParaRPr lang="en-US" sz="1700" dirty="0"/>
          </a:p>
        </p:txBody>
      </p:sp>
    </p:spTree>
    <p:extLst>
      <p:ext uri="{BB962C8B-B14F-4D97-AF65-F5344CB8AC3E}">
        <p14:creationId xmlns:p14="http://schemas.microsoft.com/office/powerpoint/2010/main" val="115893666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839" y="479741"/>
            <a:ext cx="8781098" cy="643482"/>
          </a:xfrm>
        </p:spPr>
        <p:txBody>
          <a:bodyPr lIns="91360" tIns="45680" rIns="91360" bIns="45680">
            <a:normAutofit/>
          </a:bodyPr>
          <a:lstStyle/>
          <a:p>
            <a:r>
              <a:rPr lang="en-US" sz="3600" dirty="0"/>
              <a:t>Cash vs. In-</a:t>
            </a:r>
            <a:r>
              <a:rPr lang="en-US" sz="3600" dirty="0"/>
              <a:t>kind (JY)</a:t>
            </a:r>
            <a:endParaRPr lang="en-US" sz="3800" dirty="0"/>
          </a:p>
        </p:txBody>
      </p:sp>
      <p:sp>
        <p:nvSpPr>
          <p:cNvPr id="4" name="Slide Number Placeholder 3"/>
          <p:cNvSpPr>
            <a:spLocks noGrp="1"/>
          </p:cNvSpPr>
          <p:nvPr>
            <p:ph type="sldNum" sz="quarter" idx="12"/>
          </p:nvPr>
        </p:nvSpPr>
        <p:spPr/>
        <p:txBody>
          <a:bodyPr/>
          <a:lstStyle/>
          <a:p>
            <a:fld id="{038C62C7-F79B-CD4A-A5DF-5683BBEC4A65}" type="slidenum">
              <a:rPr lang="sv-SE" smtClean="0">
                <a:latin typeface="Calibri"/>
              </a:rPr>
              <a:pPr/>
              <a:t>14</a:t>
            </a:fld>
            <a:endParaRPr lang="sv-SE">
              <a:latin typeface="Calibri"/>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2467928087"/>
              </p:ext>
            </p:extLst>
          </p:nvPr>
        </p:nvGraphicFramePr>
        <p:xfrm>
          <a:off x="158106" y="5942968"/>
          <a:ext cx="9011465" cy="1306770"/>
        </p:xfrm>
        <a:graphic>
          <a:graphicData uri="http://schemas.openxmlformats.org/presentationml/2006/ole">
            <mc:AlternateContent xmlns:mc="http://schemas.openxmlformats.org/markup-compatibility/2006">
              <mc:Choice xmlns:v="urn:schemas-microsoft-com:vml" Requires="v">
                <p:oleObj spid="_x0000_s6157" name="Worksheet" r:id="rId3" imgW="9042400" imgH="1409700" progId="Excel.Sheet.12">
                  <p:embed/>
                </p:oleObj>
              </mc:Choice>
              <mc:Fallback>
                <p:oleObj name="Worksheet" r:id="rId3" imgW="9042400" imgH="1409700" progId="Excel.Sheet.12">
                  <p:embed/>
                  <p:pic>
                    <p:nvPicPr>
                      <p:cNvPr id="0" name=""/>
                      <p:cNvPicPr/>
                      <p:nvPr/>
                    </p:nvPicPr>
                    <p:blipFill>
                      <a:blip r:embed="rId4"/>
                      <a:stretch>
                        <a:fillRect/>
                      </a:stretch>
                    </p:blipFill>
                    <p:spPr>
                      <a:xfrm>
                        <a:off x="158106" y="5942968"/>
                        <a:ext cx="9011465" cy="1306770"/>
                      </a:xfrm>
                      <a:prstGeom prst="rect">
                        <a:avLst/>
                      </a:prstGeom>
                    </p:spPr>
                  </p:pic>
                </p:oleObj>
              </mc:Fallback>
            </mc:AlternateContent>
          </a:graphicData>
        </a:graphic>
      </p:graphicFrame>
      <p:graphicFrame>
        <p:nvGraphicFramePr>
          <p:cNvPr id="7" name="Chart 6"/>
          <p:cNvGraphicFramePr>
            <a:graphicFrameLocks/>
          </p:cNvGraphicFramePr>
          <p:nvPr>
            <p:extLst>
              <p:ext uri="{D42A27DB-BD31-4B8C-83A1-F6EECF244321}">
                <p14:modId xmlns:p14="http://schemas.microsoft.com/office/powerpoint/2010/main" val="188850128"/>
              </p:ext>
            </p:extLst>
          </p:nvPr>
        </p:nvGraphicFramePr>
        <p:xfrm>
          <a:off x="1016332" y="1571422"/>
          <a:ext cx="7697011" cy="453813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645986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derrubrik 8"/>
          <p:cNvSpPr>
            <a:spLocks noGrp="1"/>
          </p:cNvSpPr>
          <p:nvPr>
            <p:ph type="subTitle" idx="1"/>
          </p:nvPr>
        </p:nvSpPr>
        <p:spPr>
          <a:xfrm>
            <a:off x="609931" y="1843352"/>
            <a:ext cx="8753871" cy="5079263"/>
          </a:xfrm>
        </p:spPr>
        <p:txBody>
          <a:bodyPr/>
          <a:lstStyle/>
          <a:p>
            <a:pPr marL="379090" indent="-340161">
              <a:spcBef>
                <a:spcPts val="320"/>
              </a:spcBef>
              <a:spcAft>
                <a:spcPts val="1600"/>
              </a:spcAft>
            </a:pPr>
            <a:r>
              <a:rPr lang="en-GB" sz="2100" dirty="0">
                <a:solidFill>
                  <a:schemeClr val="bg1">
                    <a:lumMod val="50000"/>
                  </a:schemeClr>
                </a:solidFill>
              </a:rPr>
              <a:t>Annual funding requirements derived from the project schedules </a:t>
            </a:r>
            <a:br>
              <a:rPr lang="en-GB" sz="2100" dirty="0">
                <a:solidFill>
                  <a:schemeClr val="bg1">
                    <a:lumMod val="50000"/>
                  </a:schemeClr>
                </a:solidFill>
              </a:rPr>
            </a:br>
            <a:r>
              <a:rPr lang="en-GB" sz="2100" dirty="0">
                <a:solidFill>
                  <a:schemeClr val="bg1">
                    <a:lumMod val="50000"/>
                  </a:schemeClr>
                </a:solidFill>
              </a:rPr>
              <a:t>– Technically limited schedule with limited float</a:t>
            </a:r>
          </a:p>
          <a:p>
            <a:pPr marL="379090" indent="-340161">
              <a:spcBef>
                <a:spcPts val="320"/>
              </a:spcBef>
              <a:spcAft>
                <a:spcPts val="1600"/>
              </a:spcAft>
            </a:pPr>
            <a:r>
              <a:rPr lang="en-GB" sz="2100" dirty="0">
                <a:solidFill>
                  <a:schemeClr val="bg1">
                    <a:lumMod val="50000"/>
                  </a:schemeClr>
                </a:solidFill>
              </a:rPr>
              <a:t>Hosts providing funding in 2013</a:t>
            </a:r>
          </a:p>
          <a:p>
            <a:pPr marL="379090" indent="-340161">
              <a:spcBef>
                <a:spcPts val="320"/>
              </a:spcBef>
              <a:spcAft>
                <a:spcPts val="1600"/>
              </a:spcAft>
            </a:pPr>
            <a:r>
              <a:rPr lang="en-GB" sz="2100" dirty="0">
                <a:solidFill>
                  <a:schemeClr val="bg1">
                    <a:lumMod val="50000"/>
                  </a:schemeClr>
                </a:solidFill>
              </a:rPr>
              <a:t>Hosts will provide funding for 2014, assuming funding agreements with members </a:t>
            </a:r>
            <a:r>
              <a:rPr lang="en-GB" sz="2100" dirty="0">
                <a:solidFill>
                  <a:schemeClr val="bg1">
                    <a:lumMod val="50000"/>
                  </a:schemeClr>
                </a:solidFill>
              </a:rPr>
              <a:t>are </a:t>
            </a:r>
            <a:r>
              <a:rPr lang="en-GB" sz="2100" dirty="0">
                <a:solidFill>
                  <a:schemeClr val="bg1">
                    <a:lumMod val="50000"/>
                  </a:schemeClr>
                </a:solidFill>
              </a:rPr>
              <a:t>formalized</a:t>
            </a:r>
            <a:r>
              <a:rPr lang="en-GB" sz="2100" dirty="0">
                <a:solidFill>
                  <a:schemeClr val="bg1">
                    <a:lumMod val="50000"/>
                  </a:schemeClr>
                </a:solidFill>
              </a:rPr>
              <a:t/>
            </a:r>
            <a:br>
              <a:rPr lang="en-GB" sz="2100" dirty="0">
                <a:solidFill>
                  <a:schemeClr val="bg1">
                    <a:lumMod val="50000"/>
                  </a:schemeClr>
                </a:solidFill>
              </a:rPr>
            </a:br>
            <a:r>
              <a:rPr lang="en-GB" sz="2100" dirty="0">
                <a:solidFill>
                  <a:schemeClr val="bg1">
                    <a:lumMod val="50000"/>
                  </a:schemeClr>
                </a:solidFill>
              </a:rPr>
              <a:t>– </a:t>
            </a:r>
            <a:r>
              <a:rPr lang="en-GB" sz="2100" dirty="0">
                <a:solidFill>
                  <a:schemeClr val="bg1">
                    <a:lumMod val="50000"/>
                  </a:schemeClr>
                </a:solidFill>
              </a:rPr>
              <a:t>Initial in-kind deliverables planned in 2014 with large increase in 2015</a:t>
            </a:r>
            <a:endParaRPr lang="en-GB" sz="2100" dirty="0">
              <a:solidFill>
                <a:schemeClr val="bg1">
                  <a:lumMod val="50000"/>
                </a:schemeClr>
              </a:solidFill>
            </a:endParaRPr>
          </a:p>
          <a:p>
            <a:pPr marL="379090" indent="-340161">
              <a:spcBef>
                <a:spcPts val="320"/>
              </a:spcBef>
              <a:spcAft>
                <a:spcPts val="1600"/>
              </a:spcAft>
            </a:pPr>
            <a:r>
              <a:rPr lang="en-GB" sz="2100" dirty="0">
                <a:solidFill>
                  <a:schemeClr val="bg1">
                    <a:lumMod val="50000"/>
                  </a:schemeClr>
                </a:solidFill>
              </a:rPr>
              <a:t>Two major issues to be resolved:  securing 100% funding and cash flow </a:t>
            </a:r>
            <a:r>
              <a:rPr lang="en-GB" sz="2100" dirty="0">
                <a:solidFill>
                  <a:schemeClr val="bg1">
                    <a:lumMod val="50000"/>
                  </a:schemeClr>
                </a:solidFill>
              </a:rPr>
              <a:t/>
            </a:r>
            <a:br>
              <a:rPr lang="en-GB" sz="2100" dirty="0">
                <a:solidFill>
                  <a:schemeClr val="bg1">
                    <a:lumMod val="50000"/>
                  </a:schemeClr>
                </a:solidFill>
              </a:rPr>
            </a:br>
            <a:r>
              <a:rPr lang="en-GB" sz="2100" dirty="0">
                <a:solidFill>
                  <a:schemeClr val="bg1">
                    <a:lumMod val="50000"/>
                  </a:schemeClr>
                </a:solidFill>
              </a:rPr>
              <a:t>– </a:t>
            </a:r>
            <a:r>
              <a:rPr lang="en-GB" sz="2100" dirty="0">
                <a:solidFill>
                  <a:schemeClr val="bg1">
                    <a:lumMod val="50000"/>
                  </a:schemeClr>
                </a:solidFill>
              </a:rPr>
              <a:t>Expect financial commitment at the 80-85% level in 2014</a:t>
            </a:r>
            <a:r>
              <a:rPr lang="en-GB" sz="2100" dirty="0">
                <a:solidFill>
                  <a:schemeClr val="bg1">
                    <a:lumMod val="50000"/>
                  </a:schemeClr>
                </a:solidFill>
              </a:rPr>
              <a:t/>
            </a:r>
            <a:br>
              <a:rPr lang="en-GB" sz="2100" dirty="0">
                <a:solidFill>
                  <a:schemeClr val="bg1">
                    <a:lumMod val="50000"/>
                  </a:schemeClr>
                </a:solidFill>
              </a:rPr>
            </a:br>
            <a:r>
              <a:rPr lang="en-GB" sz="2100" dirty="0">
                <a:solidFill>
                  <a:schemeClr val="bg1">
                    <a:lumMod val="50000"/>
                  </a:schemeClr>
                </a:solidFill>
              </a:rPr>
              <a:t>– </a:t>
            </a:r>
            <a:r>
              <a:rPr lang="en-GB" sz="2100" dirty="0">
                <a:solidFill>
                  <a:schemeClr val="bg1">
                    <a:lumMod val="50000"/>
                  </a:schemeClr>
                </a:solidFill>
              </a:rPr>
              <a:t>Cash requirements high in early years to enable efficient construction</a:t>
            </a:r>
          </a:p>
          <a:p>
            <a:pPr marL="379090" indent="-340161">
              <a:spcBef>
                <a:spcPts val="320"/>
              </a:spcBef>
              <a:spcAft>
                <a:spcPts val="1600"/>
              </a:spcAft>
            </a:pPr>
            <a:r>
              <a:rPr lang="en-GB" sz="2100" dirty="0">
                <a:solidFill>
                  <a:schemeClr val="bg1">
                    <a:lumMod val="50000"/>
                  </a:schemeClr>
                </a:solidFill>
              </a:rPr>
              <a:t>European Investment Bank loan would address both the temporary gap and the cash flow issue</a:t>
            </a:r>
          </a:p>
        </p:txBody>
      </p:sp>
      <p:sp>
        <p:nvSpPr>
          <p:cNvPr id="8" name="Rubrik 7"/>
          <p:cNvSpPr>
            <a:spLocks noGrp="1"/>
          </p:cNvSpPr>
          <p:nvPr>
            <p:ph type="title"/>
          </p:nvPr>
        </p:nvSpPr>
        <p:spPr/>
        <p:txBody>
          <a:bodyPr/>
          <a:lstStyle/>
          <a:p>
            <a:r>
              <a:rPr lang="sv-SE" dirty="0" err="1" smtClean="0"/>
              <a:t>Host</a:t>
            </a:r>
            <a:r>
              <a:rPr lang="sv-SE" dirty="0" smtClean="0"/>
              <a:t> and </a:t>
            </a:r>
            <a:r>
              <a:rPr lang="sv-SE" dirty="0" err="1" smtClean="0"/>
              <a:t>Member</a:t>
            </a:r>
            <a:r>
              <a:rPr lang="sv-SE" dirty="0" smtClean="0"/>
              <a:t> </a:t>
            </a:r>
            <a:r>
              <a:rPr lang="sv-SE" dirty="0" err="1" smtClean="0"/>
              <a:t>Funding</a:t>
            </a:r>
            <a:r>
              <a:rPr lang="sv-SE" dirty="0" smtClean="0"/>
              <a:t> </a:t>
            </a:r>
            <a:r>
              <a:rPr lang="sv-SE" dirty="0" smtClean="0"/>
              <a:t>Plans (JY)</a:t>
            </a:r>
            <a:endParaRPr lang="sv-SE" dirty="0"/>
          </a:p>
        </p:txBody>
      </p:sp>
    </p:spTree>
    <p:extLst>
      <p:ext uri="{BB962C8B-B14F-4D97-AF65-F5344CB8AC3E}">
        <p14:creationId xmlns:p14="http://schemas.microsoft.com/office/powerpoint/2010/main" val="92763354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derrubrik 8"/>
          <p:cNvSpPr>
            <a:spLocks noGrp="1"/>
          </p:cNvSpPr>
          <p:nvPr>
            <p:ph type="subTitle" idx="1"/>
          </p:nvPr>
        </p:nvSpPr>
        <p:spPr>
          <a:xfrm>
            <a:off x="609931" y="1843352"/>
            <a:ext cx="8753871" cy="5079263"/>
          </a:xfrm>
        </p:spPr>
        <p:txBody>
          <a:bodyPr/>
          <a:lstStyle/>
          <a:p>
            <a:pPr marL="307022" indent="-268645">
              <a:spcBef>
                <a:spcPts val="320"/>
              </a:spcBef>
              <a:spcAft>
                <a:spcPts val="1600"/>
              </a:spcAft>
            </a:pPr>
            <a:r>
              <a:rPr lang="en-GB" sz="2100" b="1" dirty="0">
                <a:solidFill>
                  <a:schemeClr val="bg1">
                    <a:lumMod val="50000"/>
                  </a:schemeClr>
                </a:solidFill>
              </a:rPr>
              <a:t>1</a:t>
            </a:r>
            <a:r>
              <a:rPr lang="en-GB" sz="2100" b="1" baseline="30000" dirty="0">
                <a:solidFill>
                  <a:schemeClr val="bg1">
                    <a:lumMod val="50000"/>
                  </a:schemeClr>
                </a:solidFill>
              </a:rPr>
              <a:t>st</a:t>
            </a:r>
            <a:r>
              <a:rPr lang="en-GB" sz="2100" b="1" dirty="0">
                <a:solidFill>
                  <a:schemeClr val="bg1">
                    <a:lumMod val="50000"/>
                  </a:schemeClr>
                </a:solidFill>
              </a:rPr>
              <a:t> Annual Review and resulting action plans</a:t>
            </a:r>
          </a:p>
          <a:p>
            <a:pPr marL="307022" indent="-268645">
              <a:spcBef>
                <a:spcPts val="320"/>
              </a:spcBef>
              <a:spcAft>
                <a:spcPts val="1600"/>
              </a:spcAft>
            </a:pPr>
            <a:r>
              <a:rPr lang="en-GB" sz="2100" dirty="0">
                <a:solidFill>
                  <a:schemeClr val="bg1">
                    <a:lumMod val="50000"/>
                  </a:schemeClr>
                </a:solidFill>
              </a:rPr>
              <a:t>Letters </a:t>
            </a:r>
            <a:r>
              <a:rPr lang="en-GB" sz="2100" dirty="0">
                <a:solidFill>
                  <a:schemeClr val="bg1">
                    <a:lumMod val="50000"/>
                  </a:schemeClr>
                </a:solidFill>
              </a:rPr>
              <a:t>of Intent or Agreements with Member </a:t>
            </a:r>
            <a:r>
              <a:rPr lang="en-GB" sz="2100" dirty="0">
                <a:solidFill>
                  <a:schemeClr val="bg1">
                    <a:lumMod val="50000"/>
                  </a:schemeClr>
                </a:solidFill>
              </a:rPr>
              <a:t>countries</a:t>
            </a:r>
          </a:p>
          <a:p>
            <a:pPr marL="307022" indent="-268645">
              <a:spcBef>
                <a:spcPts val="320"/>
              </a:spcBef>
              <a:spcAft>
                <a:spcPts val="1600"/>
              </a:spcAft>
            </a:pPr>
            <a:r>
              <a:rPr lang="en-GB" sz="2100" dirty="0">
                <a:solidFill>
                  <a:schemeClr val="bg1">
                    <a:lumMod val="50000"/>
                  </a:schemeClr>
                </a:solidFill>
              </a:rPr>
              <a:t>Demonstrate </a:t>
            </a:r>
            <a:r>
              <a:rPr lang="en-GB" sz="2100" dirty="0">
                <a:solidFill>
                  <a:schemeClr val="bg1">
                    <a:lumMod val="50000"/>
                  </a:schemeClr>
                </a:solidFill>
              </a:rPr>
              <a:t>accelerator and target station technology readiness </a:t>
            </a:r>
            <a:br>
              <a:rPr lang="en-GB" sz="2100" dirty="0">
                <a:solidFill>
                  <a:schemeClr val="bg1">
                    <a:lumMod val="50000"/>
                  </a:schemeClr>
                </a:solidFill>
              </a:rPr>
            </a:br>
            <a:r>
              <a:rPr lang="en-GB" sz="2100" dirty="0">
                <a:solidFill>
                  <a:schemeClr val="bg1">
                    <a:lumMod val="50000"/>
                  </a:schemeClr>
                </a:solidFill>
              </a:rPr>
              <a:t>– </a:t>
            </a:r>
            <a:r>
              <a:rPr lang="en-GB" sz="2100" dirty="0">
                <a:solidFill>
                  <a:schemeClr val="bg1">
                    <a:lumMod val="50000"/>
                  </a:schemeClr>
                </a:solidFill>
              </a:rPr>
              <a:t>key CF, Machine, and NSS interfaces resolved for a civil </a:t>
            </a:r>
            <a:r>
              <a:rPr lang="en-GB" sz="2100" dirty="0">
                <a:solidFill>
                  <a:schemeClr val="bg1">
                    <a:lumMod val="50000"/>
                  </a:schemeClr>
                </a:solidFill>
              </a:rPr>
              <a:t>construction start</a:t>
            </a:r>
          </a:p>
          <a:p>
            <a:pPr marL="307022" indent="-268645">
              <a:spcBef>
                <a:spcPts val="320"/>
              </a:spcBef>
              <a:spcAft>
                <a:spcPts val="1600"/>
              </a:spcAft>
            </a:pPr>
            <a:r>
              <a:rPr lang="en-GB" sz="2100" dirty="0">
                <a:solidFill>
                  <a:schemeClr val="bg1">
                    <a:lumMod val="50000"/>
                  </a:schemeClr>
                </a:solidFill>
              </a:rPr>
              <a:t>Continue engagement of the </a:t>
            </a:r>
            <a:r>
              <a:rPr lang="en-GB" sz="2100" dirty="0">
                <a:solidFill>
                  <a:schemeClr val="bg1">
                    <a:lumMod val="50000"/>
                  </a:schemeClr>
                </a:solidFill>
              </a:rPr>
              <a:t>scientific </a:t>
            </a:r>
            <a:r>
              <a:rPr lang="en-GB" sz="2100" dirty="0">
                <a:solidFill>
                  <a:schemeClr val="bg1">
                    <a:lumMod val="50000"/>
                  </a:schemeClr>
                </a:solidFill>
              </a:rPr>
              <a:t>user community and </a:t>
            </a:r>
            <a:br>
              <a:rPr lang="en-GB" sz="2100" dirty="0">
                <a:solidFill>
                  <a:schemeClr val="bg1">
                    <a:lumMod val="50000"/>
                  </a:schemeClr>
                </a:solidFill>
              </a:rPr>
            </a:br>
            <a:r>
              <a:rPr lang="en-GB" sz="2100" dirty="0">
                <a:solidFill>
                  <a:schemeClr val="bg1">
                    <a:lumMod val="50000"/>
                  </a:schemeClr>
                </a:solidFill>
              </a:rPr>
              <a:t>select initial </a:t>
            </a:r>
            <a:r>
              <a:rPr lang="en-GB" sz="2100" dirty="0">
                <a:solidFill>
                  <a:schemeClr val="bg1">
                    <a:lumMod val="50000"/>
                  </a:schemeClr>
                </a:solidFill>
              </a:rPr>
              <a:t>instruments for engineering development </a:t>
            </a:r>
            <a:r>
              <a:rPr lang="en-GB" sz="2100" dirty="0">
                <a:solidFill>
                  <a:schemeClr val="bg1">
                    <a:lumMod val="50000"/>
                  </a:schemeClr>
                </a:solidFill>
              </a:rPr>
              <a:t/>
            </a:r>
            <a:br>
              <a:rPr lang="en-GB" sz="2100" dirty="0">
                <a:solidFill>
                  <a:schemeClr val="bg1">
                    <a:lumMod val="50000"/>
                  </a:schemeClr>
                </a:solidFill>
              </a:rPr>
            </a:br>
            <a:r>
              <a:rPr lang="en-GB" sz="2100" dirty="0">
                <a:solidFill>
                  <a:schemeClr val="bg1">
                    <a:lumMod val="50000"/>
                  </a:schemeClr>
                </a:solidFill>
              </a:rPr>
              <a:t>– </a:t>
            </a:r>
            <a:r>
              <a:rPr lang="en-GB" sz="2100" dirty="0">
                <a:solidFill>
                  <a:schemeClr val="bg1">
                    <a:lumMod val="50000"/>
                  </a:schemeClr>
                </a:solidFill>
              </a:rPr>
              <a:t>first three </a:t>
            </a:r>
            <a:r>
              <a:rPr lang="en-GB" sz="2100" dirty="0">
                <a:solidFill>
                  <a:schemeClr val="bg1">
                    <a:lumMod val="50000"/>
                  </a:schemeClr>
                </a:solidFill>
              </a:rPr>
              <a:t>instruments in 2013, additional instruments in 2014</a:t>
            </a:r>
            <a:endParaRPr lang="en-GB" sz="2100" dirty="0">
              <a:solidFill>
                <a:schemeClr val="bg1">
                  <a:lumMod val="50000"/>
                </a:schemeClr>
              </a:solidFill>
            </a:endParaRPr>
          </a:p>
          <a:p>
            <a:pPr marL="307022" indent="-268645">
              <a:spcBef>
                <a:spcPts val="320"/>
              </a:spcBef>
              <a:spcAft>
                <a:spcPts val="1600"/>
              </a:spcAft>
            </a:pPr>
            <a:r>
              <a:rPr lang="en-GB" sz="2100" dirty="0">
                <a:solidFill>
                  <a:schemeClr val="bg1">
                    <a:lumMod val="50000"/>
                  </a:schemeClr>
                </a:solidFill>
              </a:rPr>
              <a:t>Select </a:t>
            </a:r>
            <a:r>
              <a:rPr lang="en-GB" sz="2100" dirty="0">
                <a:solidFill>
                  <a:schemeClr val="bg1">
                    <a:lumMod val="50000"/>
                  </a:schemeClr>
                </a:solidFill>
              </a:rPr>
              <a:t>conventional facilities partner company/start final design in Feb 2014</a:t>
            </a:r>
            <a:endParaRPr lang="en-GB" sz="2100" dirty="0">
              <a:solidFill>
                <a:schemeClr val="bg1">
                  <a:lumMod val="50000"/>
                </a:schemeClr>
              </a:solidFill>
            </a:endParaRPr>
          </a:p>
          <a:p>
            <a:pPr marL="307022" indent="-268645">
              <a:spcBef>
                <a:spcPts val="320"/>
              </a:spcBef>
              <a:spcAft>
                <a:spcPts val="1600"/>
              </a:spcAft>
            </a:pPr>
            <a:r>
              <a:rPr lang="en-GB" sz="2100" dirty="0">
                <a:solidFill>
                  <a:schemeClr val="bg1">
                    <a:lumMod val="50000"/>
                  </a:schemeClr>
                </a:solidFill>
              </a:rPr>
              <a:t>Secure license and permits for facility </a:t>
            </a:r>
            <a:r>
              <a:rPr lang="en-GB" sz="2100" dirty="0">
                <a:solidFill>
                  <a:schemeClr val="bg1">
                    <a:lumMod val="50000"/>
                  </a:schemeClr>
                </a:solidFill>
              </a:rPr>
              <a:t>construction and </a:t>
            </a:r>
            <a:r>
              <a:rPr lang="en-GB" sz="2100" dirty="0">
                <a:solidFill>
                  <a:schemeClr val="bg1">
                    <a:lumMod val="50000"/>
                  </a:schemeClr>
                </a:solidFill>
              </a:rPr>
              <a:t>establish </a:t>
            </a:r>
            <a:r>
              <a:rPr lang="en-GB" sz="2100" dirty="0">
                <a:solidFill>
                  <a:schemeClr val="bg1">
                    <a:lumMod val="50000"/>
                  </a:schemeClr>
                </a:solidFill>
              </a:rPr>
              <a:t>Project Performance Measurement Baseline </a:t>
            </a:r>
            <a:r>
              <a:rPr lang="en-GB" sz="2100" dirty="0">
                <a:solidFill>
                  <a:schemeClr val="bg1">
                    <a:lumMod val="50000"/>
                  </a:schemeClr>
                </a:solidFill>
              </a:rPr>
              <a:t>by May 2014</a:t>
            </a:r>
          </a:p>
          <a:p>
            <a:pPr marL="307022" indent="-268645">
              <a:spcBef>
                <a:spcPts val="320"/>
              </a:spcBef>
              <a:spcAft>
                <a:spcPts val="1600"/>
              </a:spcAft>
            </a:pPr>
            <a:r>
              <a:rPr lang="en-GB" sz="2100" b="1" dirty="0">
                <a:solidFill>
                  <a:schemeClr val="bg1">
                    <a:lumMod val="50000"/>
                  </a:schemeClr>
                </a:solidFill>
              </a:rPr>
              <a:t>Start facility construction!</a:t>
            </a:r>
          </a:p>
        </p:txBody>
      </p:sp>
      <p:sp>
        <p:nvSpPr>
          <p:cNvPr id="8" name="Rubrik 7"/>
          <p:cNvSpPr>
            <a:spLocks noGrp="1"/>
          </p:cNvSpPr>
          <p:nvPr>
            <p:ph type="title"/>
          </p:nvPr>
        </p:nvSpPr>
        <p:spPr/>
        <p:txBody>
          <a:bodyPr/>
          <a:lstStyle/>
          <a:p>
            <a:r>
              <a:rPr lang="sv-SE" dirty="0"/>
              <a:t>Next 6 </a:t>
            </a:r>
            <a:r>
              <a:rPr lang="sv-SE" dirty="0" err="1" smtClean="0"/>
              <a:t>months</a:t>
            </a:r>
            <a:r>
              <a:rPr lang="sv-SE" dirty="0" smtClean="0"/>
              <a:t> ESS (JY)</a:t>
            </a:r>
            <a:endParaRPr lang="sv-SE" dirty="0"/>
          </a:p>
        </p:txBody>
      </p:sp>
    </p:spTree>
    <p:extLst>
      <p:ext uri="{BB962C8B-B14F-4D97-AF65-F5344CB8AC3E}">
        <p14:creationId xmlns:p14="http://schemas.microsoft.com/office/powerpoint/2010/main" val="20687427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488326" y="292894"/>
            <a:ext cx="8780145" cy="709559"/>
          </a:xfrm>
        </p:spPr>
        <p:txBody>
          <a:bodyPr lIns="68532" tIns="34266" rIns="68532" bIns="34266"/>
          <a:lstStyle/>
          <a:p>
            <a:r>
              <a:rPr lang="en-US" dirty="0" smtClean="0">
                <a:solidFill>
                  <a:srgbClr val="FFFFFF"/>
                </a:solidFill>
                <a:cs typeface="Arial" charset="0"/>
              </a:rPr>
              <a:t>1</a:t>
            </a:r>
            <a:r>
              <a:rPr lang="en-US" baseline="30000" dirty="0" smtClean="0">
                <a:solidFill>
                  <a:srgbClr val="FFFFFF"/>
                </a:solidFill>
                <a:cs typeface="Arial" charset="0"/>
              </a:rPr>
              <a:t>st</a:t>
            </a:r>
            <a:r>
              <a:rPr lang="en-US" dirty="0" smtClean="0">
                <a:solidFill>
                  <a:srgbClr val="FFFFFF"/>
                </a:solidFill>
                <a:cs typeface="Arial" charset="0"/>
              </a:rPr>
              <a:t> Annual Project Review</a:t>
            </a:r>
            <a:endParaRPr lang="en-US" dirty="0">
              <a:solidFill>
                <a:srgbClr val="FFFFFF"/>
              </a:solidFill>
              <a:cs typeface="Arial" charset="0"/>
            </a:endParaRPr>
          </a:p>
        </p:txBody>
      </p:sp>
      <p:sp>
        <p:nvSpPr>
          <p:cNvPr id="2" name="Slide Number Placeholder 1"/>
          <p:cNvSpPr>
            <a:spLocks noGrp="1"/>
          </p:cNvSpPr>
          <p:nvPr>
            <p:ph type="sldNum" sz="quarter" idx="12"/>
          </p:nvPr>
        </p:nvSpPr>
        <p:spPr/>
        <p:txBody>
          <a:bodyPr/>
          <a:lstStyle/>
          <a:p>
            <a:fld id="{038C62C7-F79B-CD4A-A5DF-5683BBEC4A65}" type="slidenum">
              <a:rPr lang="sv-SE" smtClean="0">
                <a:latin typeface="Calibri"/>
              </a:rPr>
              <a:pPr/>
              <a:t>17</a:t>
            </a:fld>
            <a:endParaRPr lang="sv-SE" dirty="0">
              <a:latin typeface="Calibri"/>
            </a:endParaRPr>
          </a:p>
        </p:txBody>
      </p:sp>
      <p:sp>
        <p:nvSpPr>
          <p:cNvPr id="3" name="TextBox 2"/>
          <p:cNvSpPr txBox="1"/>
          <p:nvPr/>
        </p:nvSpPr>
        <p:spPr>
          <a:xfrm>
            <a:off x="528969" y="1946528"/>
            <a:ext cx="8294507" cy="4924426"/>
          </a:xfrm>
          <a:prstGeom prst="rect">
            <a:avLst/>
          </a:prstGeom>
          <a:noFill/>
        </p:spPr>
        <p:txBody>
          <a:bodyPr wrap="square" lIns="97480" tIns="48740" rIns="97480" bIns="48740" rtlCol="0">
            <a:spAutoFit/>
          </a:bodyPr>
          <a:lstStyle/>
          <a:p>
            <a:pPr marL="304623" indent="-304623" defTabSz="487396">
              <a:buFontTx/>
              <a:buChar char="-"/>
            </a:pPr>
            <a:r>
              <a:rPr lang="en-US" dirty="0">
                <a:solidFill>
                  <a:srgbClr val="7F7F7F"/>
                </a:solidFill>
                <a:latin typeface="Calibri"/>
              </a:rPr>
              <a:t>The first ESS annual review took place at LUND the 12</a:t>
            </a:r>
            <a:r>
              <a:rPr lang="en-US" baseline="30000" dirty="0">
                <a:solidFill>
                  <a:srgbClr val="7F7F7F"/>
                </a:solidFill>
                <a:latin typeface="Calibri"/>
              </a:rPr>
              <a:t>th</a:t>
            </a:r>
            <a:r>
              <a:rPr lang="en-US" dirty="0">
                <a:solidFill>
                  <a:srgbClr val="7F7F7F"/>
                </a:solidFill>
                <a:latin typeface="Calibri"/>
              </a:rPr>
              <a:t>-14</a:t>
            </a:r>
            <a:r>
              <a:rPr lang="en-US" baseline="30000" dirty="0">
                <a:solidFill>
                  <a:srgbClr val="7F7F7F"/>
                </a:solidFill>
                <a:latin typeface="Calibri"/>
              </a:rPr>
              <a:t>th</a:t>
            </a:r>
            <a:r>
              <a:rPr lang="en-US" dirty="0">
                <a:solidFill>
                  <a:srgbClr val="7F7F7F"/>
                </a:solidFill>
                <a:latin typeface="Calibri"/>
              </a:rPr>
              <a:t> November 2013</a:t>
            </a:r>
          </a:p>
          <a:p>
            <a:pPr marL="304623" indent="-304623" defTabSz="487396">
              <a:buFontTx/>
              <a:buChar char="-"/>
            </a:pPr>
            <a:r>
              <a:rPr lang="en-US" dirty="0">
                <a:solidFill>
                  <a:srgbClr val="7F7F7F"/>
                </a:solidFill>
                <a:latin typeface="Calibri"/>
              </a:rPr>
              <a:t>Present : ESS project team, 33 members of the review team organized in 7 subcommittees and 7 observers (see next slide for details)</a:t>
            </a:r>
          </a:p>
          <a:p>
            <a:pPr marL="304623" indent="-304623" defTabSz="487396">
              <a:buFontTx/>
              <a:buChar char="-"/>
            </a:pPr>
            <a:endParaRPr lang="en-US" dirty="0">
              <a:solidFill>
                <a:srgbClr val="7F7F7F"/>
              </a:solidFill>
              <a:latin typeface="Calibri"/>
            </a:endParaRPr>
          </a:p>
          <a:p>
            <a:pPr defTabSz="487396"/>
            <a:r>
              <a:rPr lang="en-US" sz="2600" b="1" dirty="0">
                <a:solidFill>
                  <a:srgbClr val="7F7F7F"/>
                </a:solidFill>
                <a:latin typeface="Calibri"/>
              </a:rPr>
              <a:t>First impressions:</a:t>
            </a:r>
          </a:p>
          <a:p>
            <a:pPr defTabSz="487396"/>
            <a:endParaRPr lang="en-US" dirty="0">
              <a:solidFill>
                <a:srgbClr val="7F7F7F"/>
              </a:solidFill>
              <a:latin typeface="Calibri"/>
            </a:endParaRPr>
          </a:p>
          <a:p>
            <a:pPr marL="304623" indent="-304623" defTabSz="487396">
              <a:buFontTx/>
              <a:buChar char="-"/>
            </a:pPr>
            <a:r>
              <a:rPr lang="en-US" dirty="0">
                <a:solidFill>
                  <a:srgbClr val="7F7F7F"/>
                </a:solidFill>
                <a:latin typeface="Calibri"/>
              </a:rPr>
              <a:t>The review committee congratulates the ESS team and its management for the quality of the material and presentations submitted to the reviewers</a:t>
            </a:r>
          </a:p>
          <a:p>
            <a:pPr marL="304623" indent="-304623" defTabSz="487396">
              <a:buFontTx/>
              <a:buChar char="-"/>
            </a:pPr>
            <a:r>
              <a:rPr lang="en-US" dirty="0">
                <a:solidFill>
                  <a:srgbClr val="7F7F7F"/>
                </a:solidFill>
                <a:latin typeface="Calibri"/>
              </a:rPr>
              <a:t>The ESS is now a real project from all points of view, well shaped and well organized. ESS is now managing to the established baseline.</a:t>
            </a:r>
          </a:p>
          <a:p>
            <a:pPr marL="304623" indent="-304623" defTabSz="487396">
              <a:buFontTx/>
              <a:buChar char="-"/>
            </a:pPr>
            <a:r>
              <a:rPr lang="en-US" dirty="0">
                <a:solidFill>
                  <a:srgbClr val="7F7F7F"/>
                </a:solidFill>
                <a:latin typeface="Calibri"/>
              </a:rPr>
              <a:t>A big effort was made in the last 10 months to build up an organization structure with names and clear responsibilities attached to it</a:t>
            </a:r>
          </a:p>
          <a:p>
            <a:pPr marL="304623" indent="-304623" defTabSz="487396">
              <a:buFontTx/>
              <a:buChar char="-"/>
            </a:pPr>
            <a:r>
              <a:rPr lang="en-US" dirty="0">
                <a:solidFill>
                  <a:srgbClr val="7F7F7F"/>
                </a:solidFill>
                <a:latin typeface="Calibri"/>
              </a:rPr>
              <a:t>The management of the project is strong, well determined, motivated and success oriented. The ESS overall schedule foresees first protons on target in December 2019. The cost cap has been fixed to 1.843 </a:t>
            </a:r>
            <a:r>
              <a:rPr lang="en-US" dirty="0" err="1">
                <a:solidFill>
                  <a:srgbClr val="7F7F7F"/>
                </a:solidFill>
                <a:latin typeface="Calibri"/>
              </a:rPr>
              <a:t>Beuro</a:t>
            </a:r>
            <a:r>
              <a:rPr lang="en-US" dirty="0">
                <a:solidFill>
                  <a:srgbClr val="7F7F7F"/>
                </a:solidFill>
                <a:latin typeface="Calibri"/>
              </a:rPr>
              <a:t> (year 2013).</a:t>
            </a:r>
          </a:p>
          <a:p>
            <a:pPr marL="304623" indent="-304623" defTabSz="487396">
              <a:buFontTx/>
              <a:buChar char="-"/>
            </a:pPr>
            <a:r>
              <a:rPr lang="en-US" dirty="0">
                <a:solidFill>
                  <a:srgbClr val="7F7F7F"/>
                </a:solidFill>
                <a:latin typeface="Calibri"/>
              </a:rPr>
              <a:t>ESS will start real construction work in June 2014 (ground break)</a:t>
            </a:r>
          </a:p>
        </p:txBody>
      </p:sp>
    </p:spTree>
    <p:extLst>
      <p:ext uri="{BB962C8B-B14F-4D97-AF65-F5344CB8AC3E}">
        <p14:creationId xmlns:p14="http://schemas.microsoft.com/office/powerpoint/2010/main" val="257209314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38C62C7-F79B-CD4A-A5DF-5683BBEC4A65}" type="slidenum">
              <a:rPr lang="sv-SE" smtClean="0">
                <a:latin typeface="Calibri"/>
              </a:rPr>
              <a:pPr/>
              <a:t>18</a:t>
            </a:fld>
            <a:endParaRPr lang="sv-SE" dirty="0">
              <a:latin typeface="Calibri"/>
            </a:endParaRPr>
          </a:p>
        </p:txBody>
      </p:sp>
      <p:sp>
        <p:nvSpPr>
          <p:cNvPr id="7" name="Rectangle 6"/>
          <p:cNvSpPr/>
          <p:nvPr/>
        </p:nvSpPr>
        <p:spPr>
          <a:xfrm>
            <a:off x="0" y="326105"/>
            <a:ext cx="9756775" cy="698910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7480" tIns="48740" rIns="97480" bIns="48740" rtlCol="0" anchor="ctr"/>
          <a:lstStyle/>
          <a:p>
            <a:pPr algn="ctr" defTabSz="487396"/>
            <a:endParaRPr lang="en-US" dirty="0">
              <a:solidFill>
                <a:prstClr val="white"/>
              </a:solidFill>
              <a:latin typeface="Calibri"/>
            </a:endParaRPr>
          </a:p>
        </p:txBody>
      </p:sp>
      <p:pic>
        <p:nvPicPr>
          <p:cNvPr id="8" name="Picture 7" descr="Committee Members_13111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855" y="-263381"/>
            <a:ext cx="12990429" cy="9180842"/>
          </a:xfrm>
          <a:prstGeom prst="rect">
            <a:avLst/>
          </a:prstGeom>
        </p:spPr>
      </p:pic>
    </p:spTree>
    <p:extLst>
      <p:ext uri="{BB962C8B-B14F-4D97-AF65-F5344CB8AC3E}">
        <p14:creationId xmlns:p14="http://schemas.microsoft.com/office/powerpoint/2010/main" val="417145036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488324" y="292894"/>
            <a:ext cx="8780145" cy="709559"/>
          </a:xfrm>
        </p:spPr>
        <p:txBody>
          <a:bodyPr lIns="68544" tIns="34272" rIns="68544" bIns="34272"/>
          <a:lstStyle/>
          <a:p>
            <a:r>
              <a:rPr lang="en-US" dirty="0" smtClean="0">
                <a:solidFill>
                  <a:srgbClr val="FFFFFF"/>
                </a:solidFill>
                <a:cs typeface="Arial" charset="0"/>
              </a:rPr>
              <a:t>TOP 10 worries</a:t>
            </a:r>
            <a:endParaRPr lang="en-US" dirty="0">
              <a:solidFill>
                <a:srgbClr val="FFFFFF"/>
              </a:solidFill>
              <a:cs typeface="Arial" charset="0"/>
            </a:endParaRPr>
          </a:p>
        </p:txBody>
      </p:sp>
      <p:sp>
        <p:nvSpPr>
          <p:cNvPr id="2" name="Slide Number Placeholder 1"/>
          <p:cNvSpPr>
            <a:spLocks noGrp="1"/>
          </p:cNvSpPr>
          <p:nvPr>
            <p:ph type="sldNum" sz="quarter" idx="12"/>
          </p:nvPr>
        </p:nvSpPr>
        <p:spPr/>
        <p:txBody>
          <a:bodyPr/>
          <a:lstStyle/>
          <a:p>
            <a:fld id="{038C62C7-F79B-CD4A-A5DF-5683BBEC4A65}" type="slidenum">
              <a:rPr lang="sv-SE" smtClean="0"/>
              <a:t>19</a:t>
            </a:fld>
            <a:endParaRPr lang="sv-SE" dirty="0"/>
          </a:p>
        </p:txBody>
      </p:sp>
      <p:sp>
        <p:nvSpPr>
          <p:cNvPr id="4" name="TextBox 3"/>
          <p:cNvSpPr txBox="1"/>
          <p:nvPr/>
        </p:nvSpPr>
        <p:spPr>
          <a:xfrm>
            <a:off x="363866" y="1818367"/>
            <a:ext cx="9134135" cy="5351210"/>
          </a:xfrm>
          <a:prstGeom prst="rect">
            <a:avLst/>
          </a:prstGeom>
          <a:noFill/>
        </p:spPr>
        <p:txBody>
          <a:bodyPr wrap="square" lIns="97497" tIns="48748" rIns="97497" bIns="48748" rtlCol="0">
            <a:spAutoFit/>
          </a:bodyPr>
          <a:lstStyle/>
          <a:p>
            <a:pPr marL="365614" indent="-365614">
              <a:buFont typeface="+mj-lt"/>
              <a:buAutoNum type="arabicParenR"/>
            </a:pPr>
            <a:r>
              <a:rPr lang="en-US" sz="1700" dirty="0">
                <a:solidFill>
                  <a:srgbClr val="7F7F7F"/>
                </a:solidFill>
              </a:rPr>
              <a:t>Integration and technical overview of the entire project is vital and must be strengthened, in particular areas around interfaces, reviews, configuration control, installation, commissioning and anticipating unforeseen problems. There is a missing key figure in the organization.</a:t>
            </a:r>
          </a:p>
          <a:p>
            <a:pPr marL="365614" indent="-365614">
              <a:buFont typeface="+mj-lt"/>
              <a:buAutoNum type="arabicParenR"/>
            </a:pPr>
            <a:endParaRPr lang="en-US" sz="1700" dirty="0">
              <a:solidFill>
                <a:srgbClr val="7F7F7F"/>
              </a:solidFill>
            </a:endParaRPr>
          </a:p>
          <a:p>
            <a:pPr marL="365614" indent="-365614">
              <a:buFont typeface="+mj-lt"/>
              <a:buAutoNum type="arabicParenR"/>
            </a:pPr>
            <a:r>
              <a:rPr lang="en-US" sz="1700" dirty="0">
                <a:solidFill>
                  <a:srgbClr val="7F7F7F"/>
                </a:solidFill>
              </a:rPr>
              <a:t>The staffing plans are very demanding. Too many positions to be filled in short periods. To be clarified first is the ratio of staff in the various activities. Obtain clarity of rules and taxes when bringing staff from the partner institutions to ESS. Today staffing figures do not mix ESS staff and in-kind staff in a clear way.</a:t>
            </a:r>
          </a:p>
          <a:p>
            <a:pPr marL="365614" indent="-365614">
              <a:buFont typeface="+mj-lt"/>
              <a:buAutoNum type="arabicParenR"/>
            </a:pPr>
            <a:endParaRPr lang="en-US" sz="1700" dirty="0">
              <a:solidFill>
                <a:srgbClr val="7F7F7F"/>
              </a:solidFill>
            </a:endParaRPr>
          </a:p>
          <a:p>
            <a:pPr marL="365614" indent="-365614">
              <a:buFont typeface="+mj-lt"/>
              <a:buAutoNum type="arabicParenR"/>
            </a:pPr>
            <a:r>
              <a:rPr lang="en-US" sz="1700" b="1" dirty="0">
                <a:solidFill>
                  <a:schemeClr val="bg1">
                    <a:lumMod val="50000"/>
                  </a:schemeClr>
                </a:solidFill>
              </a:rPr>
              <a:t>Accelerator: </a:t>
            </a:r>
            <a:r>
              <a:rPr lang="en-GB" sz="1700" b="1" dirty="0">
                <a:solidFill>
                  <a:schemeClr val="bg1">
                    <a:lumMod val="50000"/>
                  </a:schemeClr>
                </a:solidFill>
              </a:rPr>
              <a:t>basic </a:t>
            </a:r>
            <a:r>
              <a:rPr lang="en-GB" sz="1700" b="1" dirty="0">
                <a:solidFill>
                  <a:schemeClr val="bg1">
                    <a:lumMod val="50000"/>
                  </a:schemeClr>
                </a:solidFill>
              </a:rPr>
              <a:t>assumption of 1 W/m used as Level 1 requirement with major implications </a:t>
            </a:r>
            <a:r>
              <a:rPr lang="en-GB" sz="1700" b="1" i="1" dirty="0">
                <a:solidFill>
                  <a:schemeClr val="bg1">
                    <a:lumMod val="50000"/>
                  </a:schemeClr>
                </a:solidFill>
              </a:rPr>
              <a:t>inter alia</a:t>
            </a:r>
            <a:r>
              <a:rPr lang="en-GB" sz="1700" b="1" dirty="0">
                <a:solidFill>
                  <a:schemeClr val="bg1">
                    <a:lumMod val="50000"/>
                  </a:schemeClr>
                </a:solidFill>
              </a:rPr>
              <a:t> on licencing, shielding and operation; needs to be confirmed by realistic end-to-end beam simulations including errors, showing sufficient </a:t>
            </a:r>
            <a:r>
              <a:rPr lang="en-GB" sz="1700" b="1" dirty="0">
                <a:solidFill>
                  <a:schemeClr val="bg1">
                    <a:lumMod val="50000"/>
                  </a:schemeClr>
                </a:solidFill>
              </a:rPr>
              <a:t>margin. Normal operation envelope should include beam loss scenarios. (</a:t>
            </a:r>
            <a:r>
              <a:rPr lang="en-GB" sz="1700" b="1" dirty="0" err="1">
                <a:solidFill>
                  <a:schemeClr val="bg1">
                    <a:lumMod val="50000"/>
                  </a:schemeClr>
                </a:solidFill>
              </a:rPr>
              <a:t>Action:Mamad</a:t>
            </a:r>
            <a:r>
              <a:rPr lang="en-GB" sz="1700" b="1" dirty="0">
                <a:solidFill>
                  <a:schemeClr val="bg1">
                    <a:lumMod val="50000"/>
                  </a:schemeClr>
                </a:solidFill>
              </a:rPr>
              <a:t> </a:t>
            </a:r>
            <a:r>
              <a:rPr lang="en-GB" sz="1700" b="1" dirty="0" err="1">
                <a:solidFill>
                  <a:schemeClr val="bg1">
                    <a:lumMod val="50000"/>
                  </a:schemeClr>
                </a:solidFill>
              </a:rPr>
              <a:t>Eshraqi</a:t>
            </a:r>
            <a:r>
              <a:rPr lang="en-GB" sz="1700" b="1" dirty="0">
                <a:solidFill>
                  <a:schemeClr val="bg1">
                    <a:lumMod val="50000"/>
                  </a:schemeClr>
                </a:solidFill>
              </a:rPr>
              <a:t>)</a:t>
            </a:r>
            <a:endParaRPr lang="en-US" sz="1700" b="1" dirty="0">
              <a:solidFill>
                <a:schemeClr val="bg1">
                  <a:lumMod val="50000"/>
                </a:schemeClr>
              </a:solidFill>
            </a:endParaRPr>
          </a:p>
          <a:p>
            <a:pPr marL="365614" indent="-365614">
              <a:buFont typeface="+mj-lt"/>
              <a:buAutoNum type="arabicParenR"/>
            </a:pPr>
            <a:endParaRPr lang="en-US" sz="1700" dirty="0">
              <a:solidFill>
                <a:schemeClr val="bg1">
                  <a:lumMod val="50000"/>
                </a:schemeClr>
              </a:solidFill>
            </a:endParaRPr>
          </a:p>
          <a:p>
            <a:pPr marL="365614" indent="-365614">
              <a:buFont typeface="+mj-lt"/>
              <a:buAutoNum type="arabicParenR"/>
            </a:pPr>
            <a:r>
              <a:rPr lang="en-US" sz="1700" dirty="0">
                <a:solidFill>
                  <a:srgbClr val="7F7F7F"/>
                </a:solidFill>
              </a:rPr>
              <a:t>Timely </a:t>
            </a:r>
            <a:r>
              <a:rPr lang="en-US" sz="1700" dirty="0">
                <a:solidFill>
                  <a:srgbClr val="7F7F7F"/>
                </a:solidFill>
              </a:rPr>
              <a:t>execution of the EDD activities </a:t>
            </a:r>
            <a:r>
              <a:rPr lang="en-US" sz="1700" dirty="0">
                <a:solidFill>
                  <a:srgbClr val="7F7F7F"/>
                </a:solidFill>
              </a:rPr>
              <a:t>for the target (cooling, …) will </a:t>
            </a:r>
            <a:r>
              <a:rPr lang="en-US" sz="1700" dirty="0">
                <a:solidFill>
                  <a:srgbClr val="7F7F7F"/>
                </a:solidFill>
              </a:rPr>
              <a:t>address most of the identified technical </a:t>
            </a:r>
            <a:r>
              <a:rPr lang="en-US" sz="1700" dirty="0">
                <a:solidFill>
                  <a:srgbClr val="7F7F7F"/>
                </a:solidFill>
              </a:rPr>
              <a:t>risks. Implications on cost and schedule might become a important issue</a:t>
            </a:r>
          </a:p>
          <a:p>
            <a:pPr marL="365614" indent="-365614">
              <a:buFont typeface="+mj-lt"/>
              <a:buAutoNum type="arabicParenR"/>
            </a:pPr>
            <a:endParaRPr lang="en-US" sz="1700" dirty="0">
              <a:solidFill>
                <a:srgbClr val="7F7F7F"/>
              </a:solidFill>
            </a:endParaRPr>
          </a:p>
          <a:p>
            <a:pPr marL="365614" indent="-365614">
              <a:buFont typeface="+mj-lt"/>
              <a:buAutoNum type="arabicParenR"/>
            </a:pPr>
            <a:r>
              <a:rPr lang="en-US" sz="1700" dirty="0">
                <a:solidFill>
                  <a:srgbClr val="7F7F7F"/>
                </a:solidFill>
              </a:rPr>
              <a:t>Planning </a:t>
            </a:r>
            <a:r>
              <a:rPr lang="en-US" sz="1700" dirty="0">
                <a:solidFill>
                  <a:srgbClr val="7F7F7F"/>
                </a:solidFill>
              </a:rPr>
              <a:t>of the remote-handling schemes for target &amp; moderator-reflector replacement needs to be completed.  The two-dimensional move of the MRP should be </a:t>
            </a:r>
            <a:r>
              <a:rPr lang="en-US" sz="1700" dirty="0">
                <a:solidFill>
                  <a:srgbClr val="7F7F7F"/>
                </a:solidFill>
              </a:rPr>
              <a:t>avoided</a:t>
            </a:r>
            <a:endParaRPr lang="en-US" sz="1700" dirty="0">
              <a:solidFill>
                <a:srgbClr val="7F7F7F"/>
              </a:solidFill>
            </a:endParaRPr>
          </a:p>
          <a:p>
            <a:pPr marL="365614" indent="-365614">
              <a:buFont typeface="+mj-lt"/>
              <a:buAutoNum type="arabicParenR"/>
            </a:pPr>
            <a:endParaRPr lang="en-US" sz="1700" dirty="0"/>
          </a:p>
        </p:txBody>
      </p:sp>
    </p:spTree>
    <p:extLst>
      <p:ext uri="{BB962C8B-B14F-4D97-AF65-F5344CB8AC3E}">
        <p14:creationId xmlns:p14="http://schemas.microsoft.com/office/powerpoint/2010/main" val="24840012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Ny omslagsbild, ESS-anlÑggningen, blÜ himmel.jpg"/>
          <p:cNvPicPr>
            <a:picLocks noChangeAspect="1"/>
          </p:cNvPicPr>
          <p:nvPr/>
        </p:nvPicPr>
        <p:blipFill>
          <a:blip r:embed="rId2">
            <a:lum bright="26000"/>
          </a:blip>
          <a:srcRect l="1878" t="9512" r="1648" b="12238"/>
          <a:stretch>
            <a:fillRect/>
          </a:stretch>
        </p:blipFill>
        <p:spPr bwMode="auto">
          <a:xfrm>
            <a:off x="2365506" y="579292"/>
            <a:ext cx="4809572" cy="5481371"/>
          </a:xfrm>
          <a:prstGeom prst="rect">
            <a:avLst/>
          </a:prstGeom>
          <a:noFill/>
          <a:ln w="12700">
            <a:noFill/>
            <a:miter lim="800000"/>
            <a:headEnd/>
            <a:tailEnd/>
          </a:ln>
        </p:spPr>
      </p:pic>
      <p:sp>
        <p:nvSpPr>
          <p:cNvPr id="4" name="Slide Number Placeholder 3"/>
          <p:cNvSpPr>
            <a:spLocks noGrp="1"/>
          </p:cNvSpPr>
          <p:nvPr>
            <p:ph type="sldNum" sz="quarter" idx="4294967295"/>
          </p:nvPr>
        </p:nvSpPr>
        <p:spPr>
          <a:xfrm>
            <a:off x="8682293" y="7035929"/>
            <a:ext cx="462113" cy="409577"/>
          </a:xfrm>
          <a:prstGeom prst="rect">
            <a:avLst/>
          </a:prstGeom>
        </p:spPr>
        <p:txBody>
          <a:bodyPr/>
          <a:lstStyle/>
          <a:p>
            <a:fld id="{EBC1A489-E06D-A94D-983A-07195E472E74}" type="slidenum">
              <a:rPr lang="en-US" smtClean="0"/>
              <a:pPr/>
              <a:t>2</a:t>
            </a:fld>
            <a:endParaRPr lang="en-US"/>
          </a:p>
        </p:txBody>
      </p:sp>
      <p:pic>
        <p:nvPicPr>
          <p:cNvPr id="5" name="Bildobjekt 6" descr="MediconV-logoPms_sto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774" y="1314117"/>
            <a:ext cx="992743" cy="9715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10" descr="ESS_Logo_Expl_Large"/>
          <p:cNvPicPr>
            <a:picLocks noChangeAspect="1" noChangeArrowheads="1"/>
          </p:cNvPicPr>
          <p:nvPr/>
        </p:nvPicPr>
        <p:blipFill>
          <a:blip r:embed="rId4"/>
          <a:srcRect/>
          <a:stretch>
            <a:fillRect/>
          </a:stretch>
        </p:blipFill>
        <p:spPr bwMode="auto">
          <a:xfrm>
            <a:off x="453378" y="4093902"/>
            <a:ext cx="1424735" cy="770748"/>
          </a:xfrm>
          <a:prstGeom prst="rect">
            <a:avLst/>
          </a:prstGeom>
          <a:noFill/>
        </p:spPr>
      </p:pic>
      <p:sp>
        <p:nvSpPr>
          <p:cNvPr id="3" name="TextBox 2"/>
          <p:cNvSpPr txBox="1"/>
          <p:nvPr/>
        </p:nvSpPr>
        <p:spPr>
          <a:xfrm>
            <a:off x="-1982680" y="4631092"/>
            <a:ext cx="196965" cy="390873"/>
          </a:xfrm>
          <a:prstGeom prst="rect">
            <a:avLst/>
          </a:prstGeom>
          <a:noFill/>
        </p:spPr>
        <p:txBody>
          <a:bodyPr wrap="none" lIns="97251" tIns="48625" rIns="97251" bIns="48625" rtlCol="0">
            <a:spAutoFit/>
          </a:bodyPr>
          <a:lstStyle/>
          <a:p>
            <a:endParaRPr lang="en-US" dirty="0"/>
          </a:p>
        </p:txBody>
      </p:sp>
      <p:pic>
        <p:nvPicPr>
          <p:cNvPr id="8" name="Picture 7"/>
          <p:cNvPicPr>
            <a:picLocks noChangeAspect="1"/>
          </p:cNvPicPr>
          <p:nvPr/>
        </p:nvPicPr>
        <p:blipFill>
          <a:blip r:embed="rId5"/>
          <a:stretch>
            <a:fillRect/>
          </a:stretch>
        </p:blipFill>
        <p:spPr>
          <a:xfrm>
            <a:off x="33775" y="5341900"/>
            <a:ext cx="1897151" cy="772160"/>
          </a:xfrm>
          <a:prstGeom prst="rect">
            <a:avLst/>
          </a:prstGeom>
        </p:spPr>
      </p:pic>
      <p:cxnSp>
        <p:nvCxnSpPr>
          <p:cNvPr id="10" name="Straight Arrow Connector 9"/>
          <p:cNvCxnSpPr>
            <a:stCxn id="5" idx="3"/>
          </p:cNvCxnSpPr>
          <p:nvPr/>
        </p:nvCxnSpPr>
        <p:spPr bwMode="auto">
          <a:xfrm>
            <a:off x="1724519" y="1799863"/>
            <a:ext cx="2168790" cy="595268"/>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none" w="med" len="med"/>
            <a:tailEnd type="arrow"/>
          </a:ln>
          <a:effectLst/>
        </p:spPr>
      </p:cxnSp>
      <p:cxnSp>
        <p:nvCxnSpPr>
          <p:cNvPr id="12" name="Straight Arrow Connector 11"/>
          <p:cNvCxnSpPr>
            <a:stCxn id="7" idx="3"/>
          </p:cNvCxnSpPr>
          <p:nvPr/>
        </p:nvCxnSpPr>
        <p:spPr bwMode="auto">
          <a:xfrm>
            <a:off x="1878118" y="4479283"/>
            <a:ext cx="1886931" cy="151787"/>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none" w="med" len="med"/>
            <a:tailEnd type="arrow"/>
          </a:ln>
          <a:effectLst/>
        </p:spPr>
      </p:cxnSp>
      <p:sp>
        <p:nvSpPr>
          <p:cNvPr id="9" name="TextBox 8"/>
          <p:cNvSpPr txBox="1"/>
          <p:nvPr/>
        </p:nvSpPr>
        <p:spPr>
          <a:xfrm>
            <a:off x="453410" y="2779452"/>
            <a:ext cx="1589363" cy="975648"/>
          </a:xfrm>
          <a:prstGeom prst="rect">
            <a:avLst/>
          </a:prstGeom>
          <a:noFill/>
        </p:spPr>
        <p:txBody>
          <a:bodyPr wrap="square" lIns="97251" tIns="48625" rIns="97251" bIns="48625" rtlCol="0">
            <a:spAutoFit/>
          </a:bodyPr>
          <a:lstStyle/>
          <a:p>
            <a:r>
              <a:rPr lang="en-US" dirty="0" smtClean="0"/>
              <a:t>Science village Scandinavia</a:t>
            </a:r>
            <a:endParaRPr lang="en-US" dirty="0"/>
          </a:p>
        </p:txBody>
      </p:sp>
      <p:cxnSp>
        <p:nvCxnSpPr>
          <p:cNvPr id="13" name="Straight Arrow Connector 12"/>
          <p:cNvCxnSpPr/>
          <p:nvPr/>
        </p:nvCxnSpPr>
        <p:spPr bwMode="auto">
          <a:xfrm>
            <a:off x="1724517" y="3345401"/>
            <a:ext cx="1886931" cy="151787"/>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none" w="med" len="med"/>
            <a:tailEnd type="arrow"/>
          </a:ln>
          <a:effectLst/>
        </p:spPr>
      </p:cxnSp>
      <p:cxnSp>
        <p:nvCxnSpPr>
          <p:cNvPr id="15" name="Straight Arrow Connector 14"/>
          <p:cNvCxnSpPr/>
          <p:nvPr/>
        </p:nvCxnSpPr>
        <p:spPr bwMode="auto">
          <a:xfrm flipV="1">
            <a:off x="1930931" y="3345432"/>
            <a:ext cx="2503729" cy="2269823"/>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none" w="med" len="med"/>
            <a:tailEnd type="arrow"/>
          </a:ln>
          <a:effectLst/>
        </p:spPr>
      </p:cxnSp>
      <p:sp>
        <p:nvSpPr>
          <p:cNvPr id="19" name="TextBox 18"/>
          <p:cNvSpPr txBox="1"/>
          <p:nvPr/>
        </p:nvSpPr>
        <p:spPr>
          <a:xfrm>
            <a:off x="7470095" y="2238637"/>
            <a:ext cx="1861015" cy="390873"/>
          </a:xfrm>
          <a:prstGeom prst="rect">
            <a:avLst/>
          </a:prstGeom>
          <a:noFill/>
        </p:spPr>
        <p:txBody>
          <a:bodyPr wrap="square" lIns="97251" tIns="48625" rIns="97251" bIns="48625" rtlCol="0">
            <a:spAutoFit/>
          </a:bodyPr>
          <a:lstStyle/>
          <a:p>
            <a:endParaRPr lang="en-US" dirty="0"/>
          </a:p>
        </p:txBody>
      </p:sp>
      <p:sp>
        <p:nvSpPr>
          <p:cNvPr id="11" name="Title 10"/>
          <p:cNvSpPr>
            <a:spLocks noGrp="1"/>
          </p:cNvSpPr>
          <p:nvPr>
            <p:ph type="title"/>
          </p:nvPr>
        </p:nvSpPr>
        <p:spPr>
          <a:xfrm>
            <a:off x="1704755" y="76531"/>
            <a:ext cx="7393120" cy="650240"/>
          </a:xfrm>
        </p:spPr>
        <p:txBody>
          <a:bodyPr>
            <a:normAutofit/>
          </a:bodyPr>
          <a:lstStyle/>
          <a:p>
            <a:r>
              <a:rPr lang="en-US" sz="3000" dirty="0"/>
              <a:t> A research center for Europe</a:t>
            </a:r>
          </a:p>
        </p:txBody>
      </p:sp>
      <p:pic>
        <p:nvPicPr>
          <p:cNvPr id="14" name="Picture 13"/>
          <p:cNvPicPr>
            <a:picLocks noChangeAspect="1"/>
          </p:cNvPicPr>
          <p:nvPr/>
        </p:nvPicPr>
        <p:blipFill>
          <a:blip r:embed="rId7"/>
          <a:stretch>
            <a:fillRect/>
          </a:stretch>
        </p:blipFill>
        <p:spPr>
          <a:xfrm>
            <a:off x="4529451" y="1133668"/>
            <a:ext cx="5048988" cy="3059953"/>
          </a:xfrm>
          <a:prstGeom prst="rect">
            <a:avLst/>
          </a:prstGeom>
        </p:spPr>
      </p:pic>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4213515" y="2645404"/>
            <a:ext cx="4930891" cy="3668957"/>
          </a:xfrm>
          <a:prstGeom prst="rect">
            <a:avLst/>
          </a:prstGeom>
        </p:spPr>
      </p:pic>
      <p:pic>
        <p:nvPicPr>
          <p:cNvPr id="17" name="Picture 16" descr="MAXLAB-inside-tunnel.jpe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65506" y="879458"/>
            <a:ext cx="4511804" cy="6015739"/>
          </a:xfrm>
          <a:prstGeom prst="rect">
            <a:avLst/>
          </a:prstGeom>
        </p:spPr>
      </p:pic>
    </p:spTree>
    <p:extLst>
      <p:ext uri="{BB962C8B-B14F-4D97-AF65-F5344CB8AC3E}">
        <p14:creationId xmlns:p14="http://schemas.microsoft.com/office/powerpoint/2010/main" val="748710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488324" y="292894"/>
            <a:ext cx="8780145" cy="709559"/>
          </a:xfrm>
        </p:spPr>
        <p:txBody>
          <a:bodyPr lIns="68544" tIns="34272" rIns="68544" bIns="34272"/>
          <a:lstStyle/>
          <a:p>
            <a:r>
              <a:rPr lang="en-US" dirty="0" smtClean="0">
                <a:solidFill>
                  <a:srgbClr val="FFFFFF"/>
                </a:solidFill>
                <a:cs typeface="Arial" charset="0"/>
              </a:rPr>
              <a:t>TOP 10 worries</a:t>
            </a:r>
            <a:endParaRPr lang="en-US" dirty="0">
              <a:solidFill>
                <a:srgbClr val="FFFFFF"/>
              </a:solidFill>
              <a:cs typeface="Arial" charset="0"/>
            </a:endParaRPr>
          </a:p>
        </p:txBody>
      </p:sp>
      <p:sp>
        <p:nvSpPr>
          <p:cNvPr id="2" name="Slide Number Placeholder 1"/>
          <p:cNvSpPr>
            <a:spLocks noGrp="1"/>
          </p:cNvSpPr>
          <p:nvPr>
            <p:ph type="sldNum" sz="quarter" idx="12"/>
          </p:nvPr>
        </p:nvSpPr>
        <p:spPr/>
        <p:txBody>
          <a:bodyPr/>
          <a:lstStyle/>
          <a:p>
            <a:fld id="{038C62C7-F79B-CD4A-A5DF-5683BBEC4A65}" type="slidenum">
              <a:rPr lang="sv-SE" smtClean="0"/>
              <a:t>20</a:t>
            </a:fld>
            <a:endParaRPr lang="sv-SE" dirty="0"/>
          </a:p>
        </p:txBody>
      </p:sp>
      <p:sp>
        <p:nvSpPr>
          <p:cNvPr id="4" name="TextBox 3"/>
          <p:cNvSpPr txBox="1"/>
          <p:nvPr/>
        </p:nvSpPr>
        <p:spPr>
          <a:xfrm>
            <a:off x="363866" y="2019283"/>
            <a:ext cx="9134135" cy="4563300"/>
          </a:xfrm>
          <a:prstGeom prst="rect">
            <a:avLst/>
          </a:prstGeom>
          <a:noFill/>
        </p:spPr>
        <p:txBody>
          <a:bodyPr wrap="square" lIns="97497" tIns="48748" rIns="97497" bIns="48748" rtlCol="0">
            <a:spAutoFit/>
          </a:bodyPr>
          <a:lstStyle/>
          <a:p>
            <a:pPr marL="365614" lvl="1" indent="-365614">
              <a:buFont typeface="+mj-lt"/>
              <a:buAutoNum type="arabicParenR" startAt="6"/>
            </a:pPr>
            <a:r>
              <a:rPr lang="en-US" sz="1700" dirty="0">
                <a:solidFill>
                  <a:schemeClr val="bg1">
                    <a:lumMod val="50000"/>
                  </a:schemeClr>
                </a:solidFill>
              </a:rPr>
              <a:t>ICS mandate need some clarification. ICS must be available in time while components are qualified. </a:t>
            </a:r>
            <a:r>
              <a:rPr lang="en-US" sz="1700" dirty="0">
                <a:solidFill>
                  <a:schemeClr val="bg1">
                    <a:lumMod val="50000"/>
                  </a:schemeClr>
                </a:solidFill>
              </a:rPr>
              <a:t>Be more proactive in defining interfaces and in communication with other systems. </a:t>
            </a:r>
            <a:r>
              <a:rPr lang="en-US" sz="1700" dirty="0">
                <a:solidFill>
                  <a:schemeClr val="bg1">
                    <a:lumMod val="50000"/>
                  </a:schemeClr>
                </a:solidFill>
              </a:rPr>
              <a:t>All safety aspects including interlocks need to have a common approach across the organization.</a:t>
            </a:r>
            <a:r>
              <a:rPr lang="en-US" sz="1700" dirty="0">
                <a:solidFill>
                  <a:schemeClr val="bg1">
                    <a:lumMod val="50000"/>
                  </a:schemeClr>
                </a:solidFill>
              </a:rPr>
              <a:t> </a:t>
            </a:r>
            <a:r>
              <a:rPr lang="en-GB" sz="1700" dirty="0">
                <a:solidFill>
                  <a:schemeClr val="bg1">
                    <a:lumMod val="50000"/>
                  </a:schemeClr>
                </a:solidFill>
              </a:rPr>
              <a:t>It would be </a:t>
            </a:r>
            <a:r>
              <a:rPr lang="en-GB" sz="1700" dirty="0">
                <a:solidFill>
                  <a:schemeClr val="bg1">
                    <a:lumMod val="50000"/>
                  </a:schemeClr>
                </a:solidFill>
              </a:rPr>
              <a:t>advantageous </a:t>
            </a:r>
            <a:r>
              <a:rPr lang="en-GB" sz="1700" dirty="0">
                <a:solidFill>
                  <a:schemeClr val="bg1">
                    <a:lumMod val="50000"/>
                  </a:schemeClr>
                </a:solidFill>
              </a:rPr>
              <a:t>to </a:t>
            </a:r>
            <a:r>
              <a:rPr lang="en-GB" sz="1700" dirty="0">
                <a:solidFill>
                  <a:schemeClr val="bg1">
                    <a:lumMod val="50000"/>
                  </a:schemeClr>
                </a:solidFill>
              </a:rPr>
              <a:t>incorporate ICS into </a:t>
            </a:r>
            <a:r>
              <a:rPr lang="en-GB" sz="1700" dirty="0">
                <a:solidFill>
                  <a:schemeClr val="bg1">
                    <a:lumMod val="50000"/>
                  </a:schemeClr>
                </a:solidFill>
              </a:rPr>
              <a:t>IKCs.</a:t>
            </a:r>
            <a:endParaRPr lang="en-US" sz="1700" dirty="0">
              <a:solidFill>
                <a:schemeClr val="bg1">
                  <a:lumMod val="50000"/>
                </a:schemeClr>
              </a:solidFill>
            </a:endParaRPr>
          </a:p>
          <a:p>
            <a:pPr marL="365614" lvl="1" indent="-365614">
              <a:buFont typeface="+mj-lt"/>
              <a:buAutoNum type="arabicParenR" startAt="6"/>
            </a:pPr>
            <a:endParaRPr lang="en-US" sz="1700" dirty="0">
              <a:solidFill>
                <a:schemeClr val="bg1">
                  <a:lumMod val="50000"/>
                </a:schemeClr>
              </a:solidFill>
            </a:endParaRPr>
          </a:p>
          <a:p>
            <a:pPr marL="365614" lvl="1" indent="-365614">
              <a:buFont typeface="+mj-lt"/>
              <a:buAutoNum type="arabicParenR" startAt="6"/>
            </a:pPr>
            <a:r>
              <a:rPr lang="en-US" sz="1700" dirty="0">
                <a:solidFill>
                  <a:srgbClr val="7F7F7F"/>
                </a:solidFill>
              </a:rPr>
              <a:t>NSS needs a workable breakdown of the budget to deliver an acceptable number and quality </a:t>
            </a:r>
            <a:r>
              <a:rPr lang="en-US" sz="1700" dirty="0">
                <a:solidFill>
                  <a:srgbClr val="7F7F7F"/>
                </a:solidFill>
              </a:rPr>
              <a:t>of </a:t>
            </a:r>
            <a:r>
              <a:rPr lang="en-US" sz="1700" dirty="0">
                <a:solidFill>
                  <a:srgbClr val="7F7F7F"/>
                </a:solidFill>
              </a:rPr>
              <a:t>instruments, including essential support systems.</a:t>
            </a:r>
          </a:p>
          <a:p>
            <a:pPr marL="365614" lvl="1" indent="-365614">
              <a:buFont typeface="+mj-lt"/>
              <a:buAutoNum type="arabicParenR" startAt="6"/>
            </a:pPr>
            <a:endParaRPr lang="en-US" sz="1700" dirty="0">
              <a:solidFill>
                <a:srgbClr val="7F7F7F"/>
              </a:solidFill>
            </a:endParaRPr>
          </a:p>
          <a:p>
            <a:pPr marL="365614" lvl="1" indent="-365614">
              <a:buFont typeface="+mj-lt"/>
              <a:buAutoNum type="arabicParenR" startAt="6"/>
            </a:pPr>
            <a:r>
              <a:rPr lang="en-US" sz="1700" dirty="0">
                <a:solidFill>
                  <a:schemeClr val="bg1">
                    <a:lumMod val="50000"/>
                  </a:schemeClr>
                </a:solidFill>
              </a:rPr>
              <a:t>CF construction is starting in mid-2014.   The project must establish internal milestones for freezing interface requirements between CF and other systems. </a:t>
            </a:r>
          </a:p>
          <a:p>
            <a:pPr marL="365614" lvl="1" indent="-365614">
              <a:buFont typeface="+mj-lt"/>
              <a:buAutoNum type="arabicParenR" startAt="6"/>
            </a:pPr>
            <a:endParaRPr lang="en-US" sz="1700" dirty="0">
              <a:solidFill>
                <a:schemeClr val="bg1">
                  <a:lumMod val="50000"/>
                </a:schemeClr>
              </a:solidFill>
            </a:endParaRPr>
          </a:p>
          <a:p>
            <a:pPr marL="365614" lvl="1" indent="-365614">
              <a:buFont typeface="+mj-lt"/>
              <a:buAutoNum type="arabicParenR" startAt="6"/>
            </a:pPr>
            <a:r>
              <a:rPr lang="en-US" sz="1700" dirty="0">
                <a:solidFill>
                  <a:schemeClr val="bg1">
                    <a:lumMod val="50000"/>
                  </a:schemeClr>
                </a:solidFill>
              </a:rPr>
              <a:t>423 </a:t>
            </a:r>
            <a:r>
              <a:rPr lang="en-US" sz="1700" dirty="0">
                <a:solidFill>
                  <a:schemeClr val="bg1">
                    <a:lumMod val="50000"/>
                  </a:schemeClr>
                </a:solidFill>
              </a:rPr>
              <a:t>to 516 </a:t>
            </a:r>
            <a:r>
              <a:rPr lang="en-US" sz="1700" dirty="0">
                <a:solidFill>
                  <a:schemeClr val="bg1">
                    <a:lumMod val="50000"/>
                  </a:schemeClr>
                </a:solidFill>
              </a:rPr>
              <a:t>M€ for CF, </a:t>
            </a:r>
            <a:r>
              <a:rPr lang="en-US" sz="1700" dirty="0">
                <a:solidFill>
                  <a:schemeClr val="bg1">
                    <a:lumMod val="50000"/>
                  </a:schemeClr>
                </a:solidFill>
              </a:rPr>
              <a:t>need to understand how this is </a:t>
            </a:r>
            <a:r>
              <a:rPr lang="en-US" sz="1700" dirty="0">
                <a:solidFill>
                  <a:schemeClr val="bg1">
                    <a:lumMod val="50000"/>
                  </a:schemeClr>
                </a:solidFill>
              </a:rPr>
              <a:t>handled.</a:t>
            </a:r>
          </a:p>
          <a:p>
            <a:pPr marL="0" lvl="1"/>
            <a:endParaRPr lang="en-US" sz="1700" dirty="0">
              <a:solidFill>
                <a:schemeClr val="bg1">
                  <a:lumMod val="50000"/>
                </a:schemeClr>
              </a:solidFill>
            </a:endParaRPr>
          </a:p>
          <a:p>
            <a:pPr marL="365614" lvl="1" indent="-365614">
              <a:buFont typeface="+mj-lt"/>
              <a:buAutoNum type="arabicParenR" startAt="6"/>
            </a:pPr>
            <a:r>
              <a:rPr lang="en-US" sz="1700" dirty="0">
                <a:solidFill>
                  <a:schemeClr val="bg1">
                    <a:lumMod val="50000"/>
                  </a:schemeClr>
                </a:solidFill>
              </a:rPr>
              <a:t>Management and integration </a:t>
            </a:r>
            <a:r>
              <a:rPr lang="en-US" sz="1700" dirty="0">
                <a:solidFill>
                  <a:schemeClr val="bg1">
                    <a:lumMod val="50000"/>
                  </a:schemeClr>
                </a:solidFill>
              </a:rPr>
              <a:t>of in-kind </a:t>
            </a:r>
            <a:r>
              <a:rPr lang="en-US" sz="1700" dirty="0">
                <a:solidFill>
                  <a:schemeClr val="bg1">
                    <a:lumMod val="50000"/>
                  </a:schemeClr>
                </a:solidFill>
              </a:rPr>
              <a:t>contributions and procurements needs strengthening. </a:t>
            </a:r>
            <a:r>
              <a:rPr lang="en-US" sz="1700" dirty="0">
                <a:solidFill>
                  <a:schemeClr val="bg1">
                    <a:lumMod val="50000"/>
                  </a:schemeClr>
                </a:solidFill>
              </a:rPr>
              <a:t>Timeline for in-kind and </a:t>
            </a:r>
            <a:r>
              <a:rPr lang="en-US" sz="1700" dirty="0">
                <a:solidFill>
                  <a:schemeClr val="bg1">
                    <a:lumMod val="50000"/>
                  </a:schemeClr>
                </a:solidFill>
              </a:rPr>
              <a:t>industrial contracts might be too aggressive. Having the right staff and procedures at the right moment is an issue.</a:t>
            </a:r>
            <a:endParaRPr lang="en-US" sz="1700" dirty="0">
              <a:solidFill>
                <a:schemeClr val="bg1">
                  <a:lumMod val="50000"/>
                </a:schemeClr>
              </a:solidFill>
            </a:endParaRPr>
          </a:p>
          <a:p>
            <a:endParaRPr lang="en-US" sz="1700" dirty="0">
              <a:solidFill>
                <a:schemeClr val="bg1">
                  <a:lumMod val="50000"/>
                </a:schemeClr>
              </a:solidFill>
            </a:endParaRPr>
          </a:p>
        </p:txBody>
      </p:sp>
    </p:spTree>
    <p:extLst>
      <p:ext uri="{BB962C8B-B14F-4D97-AF65-F5344CB8AC3E}">
        <p14:creationId xmlns:p14="http://schemas.microsoft.com/office/powerpoint/2010/main" val="344352417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488322" y="292894"/>
            <a:ext cx="7303847" cy="709559"/>
          </a:xfrm>
        </p:spPr>
        <p:txBody>
          <a:bodyPr lIns="68550" tIns="34275" rIns="68550" bIns="34275"/>
          <a:lstStyle/>
          <a:p>
            <a:r>
              <a:rPr lang="en-US" dirty="0" smtClean="0">
                <a:solidFill>
                  <a:srgbClr val="FFFFFF"/>
                </a:solidFill>
                <a:cs typeface="Arial" charset="0"/>
              </a:rPr>
              <a:t>1</a:t>
            </a:r>
            <a:r>
              <a:rPr lang="en-US" dirty="0">
                <a:solidFill>
                  <a:srgbClr val="FFFFFF"/>
                </a:solidFill>
                <a:cs typeface="Arial" charset="0"/>
              </a:rPr>
              <a:t> </a:t>
            </a:r>
            <a:r>
              <a:rPr lang="en-US" dirty="0" smtClean="0">
                <a:solidFill>
                  <a:srgbClr val="FFFFFF"/>
                </a:solidFill>
                <a:cs typeface="Arial" charset="0"/>
              </a:rPr>
              <a:t>– Accelerator </a:t>
            </a:r>
            <a:r>
              <a:rPr lang="en-US" dirty="0">
                <a:solidFill>
                  <a:srgbClr val="FFFFFF"/>
                </a:solidFill>
                <a:cs typeface="Arial" charset="0"/>
              </a:rPr>
              <a:t>Subcommittee</a:t>
            </a:r>
            <a:br>
              <a:rPr lang="en-US" dirty="0">
                <a:solidFill>
                  <a:srgbClr val="FFFFFF"/>
                </a:solidFill>
                <a:cs typeface="Arial" charset="0"/>
              </a:rPr>
            </a:br>
            <a:r>
              <a:rPr lang="en-US" sz="2100" dirty="0">
                <a:solidFill>
                  <a:srgbClr val="FFFFFF"/>
                </a:solidFill>
                <a:cs typeface="Arial" charset="0"/>
              </a:rPr>
              <a:t>Carlo </a:t>
            </a:r>
            <a:r>
              <a:rPr lang="en-US" sz="2100" dirty="0" err="1">
                <a:solidFill>
                  <a:srgbClr val="FFFFFF"/>
                </a:solidFill>
                <a:cs typeface="Arial" charset="0"/>
              </a:rPr>
              <a:t>Bocchetta</a:t>
            </a:r>
            <a:r>
              <a:rPr lang="en-US" sz="2100" dirty="0">
                <a:solidFill>
                  <a:srgbClr val="FFFFFF"/>
                </a:solidFill>
                <a:cs typeface="Arial" charset="0"/>
              </a:rPr>
              <a:t>, Mikael Eriksson, Francis Perez, Philippe Lebrun, Maurizio </a:t>
            </a:r>
            <a:r>
              <a:rPr lang="en-US" sz="2100" dirty="0" err="1">
                <a:solidFill>
                  <a:srgbClr val="FFFFFF"/>
                </a:solidFill>
                <a:cs typeface="Arial" charset="0"/>
              </a:rPr>
              <a:t>Vretenar</a:t>
            </a:r>
            <a:r>
              <a:rPr lang="en-US" sz="2100" dirty="0">
                <a:solidFill>
                  <a:srgbClr val="FFFFFF"/>
                </a:solidFill>
                <a:cs typeface="Arial" charset="0"/>
              </a:rPr>
              <a:t> </a:t>
            </a:r>
            <a:endParaRPr lang="en-US" dirty="0">
              <a:solidFill>
                <a:srgbClr val="FFFFFF"/>
              </a:solidFill>
              <a:cs typeface="Arial" charset="0"/>
            </a:endParaRPr>
          </a:p>
        </p:txBody>
      </p:sp>
      <p:sp>
        <p:nvSpPr>
          <p:cNvPr id="2" name="Slide Number Placeholder 1"/>
          <p:cNvSpPr>
            <a:spLocks noGrp="1"/>
          </p:cNvSpPr>
          <p:nvPr>
            <p:ph type="sldNum" sz="quarter" idx="12"/>
          </p:nvPr>
        </p:nvSpPr>
        <p:spPr/>
        <p:txBody>
          <a:bodyPr/>
          <a:lstStyle/>
          <a:p>
            <a:fld id="{038C62C7-F79B-CD4A-A5DF-5683BBEC4A65}" type="slidenum">
              <a:rPr lang="sv-SE" smtClean="0"/>
              <a:t>21</a:t>
            </a:fld>
            <a:endParaRPr lang="sv-SE" dirty="0"/>
          </a:p>
        </p:txBody>
      </p:sp>
      <p:sp>
        <p:nvSpPr>
          <p:cNvPr id="5" name="Content Placeholder 2"/>
          <p:cNvSpPr>
            <a:spLocks noGrp="1"/>
          </p:cNvSpPr>
          <p:nvPr>
            <p:ph idx="1"/>
          </p:nvPr>
        </p:nvSpPr>
        <p:spPr>
          <a:xfrm>
            <a:off x="614798" y="1625601"/>
            <a:ext cx="8506792" cy="5323840"/>
          </a:xfrm>
        </p:spPr>
        <p:txBody>
          <a:bodyPr lIns="68550" tIns="34275" rIns="68550" bIns="34275">
            <a:normAutofit lnSpcReduction="10000"/>
          </a:bodyPr>
          <a:lstStyle/>
          <a:p>
            <a:pPr marL="365646" indent="-365646">
              <a:buFont typeface="Arial"/>
              <a:buChar char="•"/>
            </a:pPr>
            <a:r>
              <a:rPr lang="en-US" sz="1600" b="1" dirty="0">
                <a:solidFill>
                  <a:schemeClr val="bg1">
                    <a:lumMod val="50000"/>
                  </a:schemeClr>
                </a:solidFill>
              </a:rPr>
              <a:t>Proposed </a:t>
            </a:r>
            <a:r>
              <a:rPr lang="en-US" sz="1600" b="1" dirty="0">
                <a:solidFill>
                  <a:schemeClr val="bg1">
                    <a:lumMod val="50000"/>
                  </a:schemeClr>
                </a:solidFill>
              </a:rPr>
              <a:t>list of recommendations </a:t>
            </a:r>
          </a:p>
          <a:p>
            <a:pPr marL="853170" lvl="1" indent="-365646">
              <a:buFont typeface="Arial"/>
              <a:buChar char="•"/>
            </a:pPr>
            <a:r>
              <a:rPr lang="en-GB" sz="1600" dirty="0">
                <a:solidFill>
                  <a:schemeClr val="bg1">
                    <a:lumMod val="50000"/>
                  </a:schemeClr>
                </a:solidFill>
              </a:rPr>
              <a:t>Reassess beam instrumentation based </a:t>
            </a:r>
            <a:r>
              <a:rPr lang="en-GB" sz="1600" dirty="0">
                <a:solidFill>
                  <a:schemeClr val="bg1">
                    <a:lumMod val="50000"/>
                  </a:schemeClr>
                </a:solidFill>
              </a:rPr>
              <a:t>on effective </a:t>
            </a:r>
            <a:r>
              <a:rPr lang="en-GB" sz="1600" dirty="0">
                <a:solidFill>
                  <a:schemeClr val="bg1">
                    <a:lumMod val="50000"/>
                  </a:schemeClr>
                </a:solidFill>
              </a:rPr>
              <a:t>strategy of </a:t>
            </a:r>
            <a:r>
              <a:rPr lang="en-GB" sz="1600" dirty="0">
                <a:solidFill>
                  <a:schemeClr val="bg1">
                    <a:lumMod val="50000"/>
                  </a:schemeClr>
                </a:solidFill>
              </a:rPr>
              <a:t>commissioning and </a:t>
            </a:r>
            <a:r>
              <a:rPr lang="en-GB" sz="1600" dirty="0">
                <a:solidFill>
                  <a:schemeClr val="bg1">
                    <a:lumMod val="50000"/>
                  </a:schemeClr>
                </a:solidFill>
              </a:rPr>
              <a:t>needs of operation (Action: Marc Munoz)</a:t>
            </a:r>
          </a:p>
          <a:p>
            <a:pPr marL="853170" lvl="1" indent="-365646">
              <a:buFont typeface="Arial"/>
              <a:buChar char="•"/>
            </a:pPr>
            <a:r>
              <a:rPr lang="en-GB" sz="1600" dirty="0">
                <a:solidFill>
                  <a:schemeClr val="bg1">
                    <a:lumMod val="50000"/>
                  </a:schemeClr>
                </a:solidFill>
              </a:rPr>
              <a:t>Recommend push for faster prototyping of all accelerating </a:t>
            </a:r>
            <a:r>
              <a:rPr lang="en-GB" sz="1600" dirty="0">
                <a:solidFill>
                  <a:schemeClr val="bg1">
                    <a:lumMod val="50000"/>
                  </a:schemeClr>
                </a:solidFill>
              </a:rPr>
              <a:t>structures and raster </a:t>
            </a:r>
            <a:r>
              <a:rPr lang="en-GB" sz="1600" dirty="0">
                <a:solidFill>
                  <a:schemeClr val="bg1">
                    <a:lumMod val="50000"/>
                  </a:schemeClr>
                </a:solidFill>
              </a:rPr>
              <a:t>magnet </a:t>
            </a:r>
            <a:r>
              <a:rPr lang="en-GB" sz="1600" dirty="0">
                <a:solidFill>
                  <a:schemeClr val="bg1">
                    <a:lumMod val="50000"/>
                  </a:schemeClr>
                </a:solidFill>
              </a:rPr>
              <a:t>system (Action: John </a:t>
            </a:r>
            <a:r>
              <a:rPr lang="en-GB" sz="1600" dirty="0" err="1">
                <a:solidFill>
                  <a:schemeClr val="bg1">
                    <a:lumMod val="50000"/>
                  </a:schemeClr>
                </a:solidFill>
              </a:rPr>
              <a:t>Weisend</a:t>
            </a:r>
            <a:r>
              <a:rPr lang="en-GB" sz="1600" dirty="0">
                <a:solidFill>
                  <a:schemeClr val="bg1">
                    <a:lumMod val="50000"/>
                  </a:schemeClr>
                </a:solidFill>
              </a:rPr>
              <a:t>)</a:t>
            </a:r>
            <a:endParaRPr lang="en-GB" sz="1600" dirty="0">
              <a:solidFill>
                <a:schemeClr val="bg1">
                  <a:lumMod val="50000"/>
                </a:schemeClr>
              </a:solidFill>
            </a:endParaRPr>
          </a:p>
          <a:p>
            <a:pPr marL="853170" lvl="1" indent="-365646">
              <a:buFont typeface="Arial"/>
              <a:buChar char="•"/>
            </a:pPr>
            <a:r>
              <a:rPr lang="en-GB" sz="1600" dirty="0">
                <a:solidFill>
                  <a:schemeClr val="bg1">
                    <a:lumMod val="50000"/>
                  </a:schemeClr>
                </a:solidFill>
              </a:rPr>
              <a:t>Establish criteria </a:t>
            </a:r>
            <a:r>
              <a:rPr lang="en-GB" sz="1600" dirty="0">
                <a:solidFill>
                  <a:schemeClr val="bg1">
                    <a:lumMod val="50000"/>
                  </a:schemeClr>
                </a:solidFill>
              </a:rPr>
              <a:t>for success and </a:t>
            </a:r>
            <a:r>
              <a:rPr lang="en-GB" sz="1600" dirty="0">
                <a:solidFill>
                  <a:schemeClr val="bg1">
                    <a:lumMod val="50000"/>
                  </a:schemeClr>
                </a:solidFill>
              </a:rPr>
              <a:t>formalize decision </a:t>
            </a:r>
            <a:r>
              <a:rPr lang="en-GB" sz="1600" dirty="0">
                <a:solidFill>
                  <a:schemeClr val="bg1">
                    <a:lumMod val="50000"/>
                  </a:schemeClr>
                </a:solidFill>
              </a:rPr>
              <a:t>process </a:t>
            </a:r>
            <a:r>
              <a:rPr lang="en-GB" sz="1600" dirty="0">
                <a:solidFill>
                  <a:schemeClr val="bg1">
                    <a:lumMod val="50000"/>
                  </a:schemeClr>
                </a:solidFill>
              </a:rPr>
              <a:t>in </a:t>
            </a:r>
            <a:r>
              <a:rPr lang="en-GB" sz="1600" dirty="0">
                <a:solidFill>
                  <a:schemeClr val="bg1">
                    <a:lumMod val="50000"/>
                  </a:schemeClr>
                </a:solidFill>
              </a:rPr>
              <a:t>advance for </a:t>
            </a:r>
            <a:r>
              <a:rPr lang="en-GB" sz="1600" dirty="0">
                <a:solidFill>
                  <a:schemeClr val="bg1">
                    <a:lumMod val="50000"/>
                  </a:schemeClr>
                </a:solidFill>
              </a:rPr>
              <a:t>decision </a:t>
            </a:r>
            <a:r>
              <a:rPr lang="en-GB" sz="1600" dirty="0">
                <a:solidFill>
                  <a:schemeClr val="bg1">
                    <a:lumMod val="50000"/>
                  </a:schemeClr>
                </a:solidFill>
              </a:rPr>
              <a:t>of IOTs (end 2017</a:t>
            </a:r>
            <a:r>
              <a:rPr lang="en-GB" sz="1600" dirty="0">
                <a:solidFill>
                  <a:schemeClr val="bg1">
                    <a:lumMod val="50000"/>
                  </a:schemeClr>
                </a:solidFill>
              </a:rPr>
              <a:t>) (Action: Anders </a:t>
            </a:r>
            <a:r>
              <a:rPr lang="en-GB" sz="1600" dirty="0" err="1">
                <a:solidFill>
                  <a:schemeClr val="bg1">
                    <a:lumMod val="50000"/>
                  </a:schemeClr>
                </a:solidFill>
              </a:rPr>
              <a:t>Sunesson</a:t>
            </a:r>
            <a:r>
              <a:rPr lang="en-GB" sz="1600" dirty="0">
                <a:solidFill>
                  <a:schemeClr val="bg1">
                    <a:lumMod val="50000"/>
                  </a:schemeClr>
                </a:solidFill>
              </a:rPr>
              <a:t>)</a:t>
            </a:r>
          </a:p>
          <a:p>
            <a:pPr marL="853170" lvl="1" indent="-365646">
              <a:buFont typeface="Arial"/>
              <a:buChar char="•"/>
            </a:pPr>
            <a:r>
              <a:rPr lang="en-GB" sz="1600" dirty="0">
                <a:solidFill>
                  <a:schemeClr val="bg1">
                    <a:lumMod val="50000"/>
                  </a:schemeClr>
                </a:solidFill>
              </a:rPr>
              <a:t>Analyse and develop IKC potential for beam instrumentation (Action: Andreas </a:t>
            </a:r>
            <a:r>
              <a:rPr lang="en-GB" sz="1600" dirty="0" err="1">
                <a:solidFill>
                  <a:schemeClr val="bg1">
                    <a:lumMod val="50000"/>
                  </a:schemeClr>
                </a:solidFill>
              </a:rPr>
              <a:t>Jansson</a:t>
            </a:r>
            <a:r>
              <a:rPr lang="en-GB" sz="1600" dirty="0">
                <a:solidFill>
                  <a:schemeClr val="bg1">
                    <a:lumMod val="50000"/>
                  </a:schemeClr>
                </a:solidFill>
              </a:rPr>
              <a:t>)</a:t>
            </a:r>
            <a:endParaRPr lang="en-GB" sz="1600" dirty="0">
              <a:solidFill>
                <a:schemeClr val="bg1">
                  <a:lumMod val="50000"/>
                </a:schemeClr>
              </a:solidFill>
            </a:endParaRPr>
          </a:p>
          <a:p>
            <a:pPr marL="853170" lvl="1" indent="-365646">
              <a:buFont typeface="Arial"/>
              <a:buChar char="•"/>
            </a:pPr>
            <a:r>
              <a:rPr lang="en-GB" sz="1600" dirty="0">
                <a:solidFill>
                  <a:schemeClr val="bg1">
                    <a:lumMod val="50000"/>
                  </a:schemeClr>
                </a:solidFill>
              </a:rPr>
              <a:t>Be aware of the critical importance </a:t>
            </a:r>
            <a:r>
              <a:rPr lang="en-GB" sz="1600" dirty="0">
                <a:solidFill>
                  <a:schemeClr val="bg1">
                    <a:lumMod val="50000"/>
                  </a:schemeClr>
                </a:solidFill>
              </a:rPr>
              <a:t>and manage properly the communication of </a:t>
            </a:r>
            <a:r>
              <a:rPr lang="en-GB" sz="1600" dirty="0">
                <a:solidFill>
                  <a:schemeClr val="bg1">
                    <a:lumMod val="50000"/>
                  </a:schemeClr>
                </a:solidFill>
              </a:rPr>
              <a:t>radiation-protection issues to the </a:t>
            </a:r>
            <a:r>
              <a:rPr lang="en-GB" sz="1600" dirty="0">
                <a:solidFill>
                  <a:schemeClr val="bg1">
                    <a:lumMod val="50000"/>
                  </a:schemeClr>
                </a:solidFill>
              </a:rPr>
              <a:t>public (To Jim </a:t>
            </a:r>
            <a:r>
              <a:rPr lang="en-GB" sz="1600" dirty="0" err="1">
                <a:solidFill>
                  <a:schemeClr val="bg1">
                    <a:lumMod val="50000"/>
                  </a:schemeClr>
                </a:solidFill>
              </a:rPr>
              <a:t>Yeck</a:t>
            </a:r>
            <a:r>
              <a:rPr lang="en-GB" sz="1600" dirty="0">
                <a:solidFill>
                  <a:schemeClr val="bg1">
                    <a:lumMod val="50000"/>
                  </a:schemeClr>
                </a:solidFill>
              </a:rPr>
              <a:t> and EPG)</a:t>
            </a:r>
          </a:p>
          <a:p>
            <a:pPr marL="853170" lvl="1" indent="-365646">
              <a:buFont typeface="Arial"/>
              <a:buChar char="•"/>
            </a:pPr>
            <a:r>
              <a:rPr lang="en-GB" sz="1600" dirty="0">
                <a:solidFill>
                  <a:schemeClr val="bg1">
                    <a:lumMod val="50000"/>
                  </a:schemeClr>
                </a:solidFill>
              </a:rPr>
              <a:t>Translate high-level requirements for reliability and availability into </a:t>
            </a:r>
            <a:r>
              <a:rPr lang="en-GB" sz="1600" dirty="0">
                <a:solidFill>
                  <a:schemeClr val="bg1">
                    <a:lumMod val="50000"/>
                  </a:schemeClr>
                </a:solidFill>
              </a:rPr>
              <a:t>performance figures for elementary components and </a:t>
            </a:r>
            <a:r>
              <a:rPr lang="en-GB" sz="1600" dirty="0">
                <a:solidFill>
                  <a:schemeClr val="bg1">
                    <a:lumMod val="50000"/>
                  </a:schemeClr>
                </a:solidFill>
              </a:rPr>
              <a:t>systems, identify discrepancies </a:t>
            </a:r>
            <a:r>
              <a:rPr lang="en-GB" sz="1600" dirty="0">
                <a:solidFill>
                  <a:schemeClr val="bg1">
                    <a:lumMod val="50000"/>
                  </a:schemeClr>
                </a:solidFill>
              </a:rPr>
              <a:t>with state-of-the-art </a:t>
            </a:r>
            <a:r>
              <a:rPr lang="en-GB" sz="1600" dirty="0">
                <a:solidFill>
                  <a:schemeClr val="bg1">
                    <a:lumMod val="50000"/>
                  </a:schemeClr>
                </a:solidFill>
              </a:rPr>
              <a:t>and implement corrective / mitigating actions (overcapacity, redundancy, reparability, “hot” spares, etc.) (Action: David McGinnis)</a:t>
            </a:r>
          </a:p>
          <a:p>
            <a:pPr marL="853170" lvl="1" indent="-365646">
              <a:buFont typeface="Arial"/>
              <a:buChar char="•"/>
            </a:pPr>
            <a:r>
              <a:rPr lang="en-GB" sz="1600" dirty="0">
                <a:solidFill>
                  <a:schemeClr val="bg1">
                    <a:lumMod val="50000"/>
                  </a:schemeClr>
                </a:solidFill>
              </a:rPr>
              <a:t>Integrate utilities into reliability/availability studies (Action: Andreas </a:t>
            </a:r>
            <a:r>
              <a:rPr lang="en-GB" sz="1600" dirty="0" err="1">
                <a:solidFill>
                  <a:schemeClr val="bg1">
                    <a:lumMod val="50000"/>
                  </a:schemeClr>
                </a:solidFill>
              </a:rPr>
              <a:t>Jansson</a:t>
            </a:r>
            <a:r>
              <a:rPr lang="en-GB" sz="1600" dirty="0">
                <a:solidFill>
                  <a:schemeClr val="bg1">
                    <a:lumMod val="50000"/>
                  </a:schemeClr>
                </a:solidFill>
              </a:rPr>
              <a:t>)</a:t>
            </a:r>
            <a:endParaRPr lang="en-US" sz="1600" dirty="0">
              <a:solidFill>
                <a:schemeClr val="bg1">
                  <a:lumMod val="50000"/>
                </a:schemeClr>
              </a:solidFill>
            </a:endParaRPr>
          </a:p>
          <a:p>
            <a:pPr marL="342780" indent="-342780">
              <a:buFont typeface="Arial"/>
              <a:buChar char="•"/>
            </a:pPr>
            <a:r>
              <a:rPr lang="en-US" sz="1600" b="1" dirty="0">
                <a:solidFill>
                  <a:schemeClr val="bg1">
                    <a:lumMod val="50000"/>
                  </a:schemeClr>
                </a:solidFill>
              </a:rPr>
              <a:t>Risks, critical items and possible showstoppers [2/2] </a:t>
            </a:r>
          </a:p>
          <a:p>
            <a:pPr marL="799818" lvl="1" indent="-342780">
              <a:buFont typeface="Arial" panose="020B0604020202020204" pitchFamily="34" charset="0"/>
              <a:buChar char="•"/>
            </a:pPr>
            <a:r>
              <a:rPr lang="en-GB" sz="1600" u="sng" dirty="0">
                <a:solidFill>
                  <a:schemeClr val="bg1">
                    <a:lumMod val="50000"/>
                  </a:schemeClr>
                </a:solidFill>
              </a:rPr>
              <a:t>Accidental beam loss</a:t>
            </a:r>
            <a:r>
              <a:rPr lang="en-GB" sz="1600" dirty="0">
                <a:solidFill>
                  <a:schemeClr val="bg1">
                    <a:lumMod val="50000"/>
                  </a:schemeClr>
                </a:solidFill>
              </a:rPr>
              <a:t>: need to establish “worst case” scenarios based on risk analysis and to conduct simulations to determine appropriate shielding (interface with CF) and system interlocks for personnel protection (Action: </a:t>
            </a:r>
            <a:r>
              <a:rPr lang="en-GB" sz="1600" dirty="0" err="1">
                <a:solidFill>
                  <a:schemeClr val="bg1">
                    <a:lumMod val="50000"/>
                  </a:schemeClr>
                </a:solidFill>
              </a:rPr>
              <a:t>Lali</a:t>
            </a:r>
            <a:r>
              <a:rPr lang="en-GB" sz="1600" dirty="0">
                <a:solidFill>
                  <a:schemeClr val="bg1">
                    <a:lumMod val="50000"/>
                  </a:schemeClr>
                </a:solidFill>
              </a:rPr>
              <a:t> </a:t>
            </a:r>
            <a:r>
              <a:rPr lang="en-GB" sz="1600" dirty="0" err="1">
                <a:solidFill>
                  <a:schemeClr val="bg1">
                    <a:lumMod val="50000"/>
                  </a:schemeClr>
                </a:solidFill>
              </a:rPr>
              <a:t>Tchelidze</a:t>
            </a:r>
            <a:r>
              <a:rPr lang="en-GB" sz="1600" dirty="0">
                <a:solidFill>
                  <a:schemeClr val="bg1">
                    <a:lumMod val="50000"/>
                  </a:schemeClr>
                </a:solidFill>
              </a:rPr>
              <a:t>)</a:t>
            </a:r>
          </a:p>
          <a:p>
            <a:pPr marL="86"/>
            <a:endParaRPr lang="en-GB" sz="1600" dirty="0"/>
          </a:p>
        </p:txBody>
      </p:sp>
    </p:spTree>
    <p:extLst>
      <p:ext uri="{BB962C8B-B14F-4D97-AF65-F5344CB8AC3E}">
        <p14:creationId xmlns:p14="http://schemas.microsoft.com/office/powerpoint/2010/main" val="270968458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839" y="391550"/>
            <a:ext cx="8781098" cy="643482"/>
          </a:xfrm>
        </p:spPr>
        <p:txBody>
          <a:bodyPr lIns="91400" tIns="45700" rIns="91400" bIns="45700">
            <a:normAutofit/>
          </a:bodyPr>
          <a:lstStyle/>
          <a:p>
            <a:r>
              <a:rPr lang="en-US" sz="3600" dirty="0"/>
              <a:t>Next Six </a:t>
            </a:r>
            <a:r>
              <a:rPr lang="en-US" sz="3600" dirty="0"/>
              <a:t>Months ACCSYS</a:t>
            </a:r>
            <a:endParaRPr lang="en-US" sz="3800" dirty="0"/>
          </a:p>
        </p:txBody>
      </p:sp>
      <p:sp>
        <p:nvSpPr>
          <p:cNvPr id="3" name="Content Placeholder 2"/>
          <p:cNvSpPr>
            <a:spLocks noGrp="1"/>
          </p:cNvSpPr>
          <p:nvPr>
            <p:ph idx="1"/>
          </p:nvPr>
        </p:nvSpPr>
        <p:spPr>
          <a:xfrm>
            <a:off x="487839" y="2229051"/>
            <a:ext cx="8781098" cy="3816258"/>
          </a:xfrm>
        </p:spPr>
        <p:txBody>
          <a:bodyPr lIns="91400" tIns="45700" rIns="91400" bIns="45700"/>
          <a:lstStyle/>
          <a:p>
            <a:pPr marL="365710" indent="-365710">
              <a:buFont typeface="Arial"/>
              <a:buChar char="•"/>
            </a:pPr>
            <a:r>
              <a:rPr lang="en-US" dirty="0" smtClean="0">
                <a:solidFill>
                  <a:srgbClr val="7F7F7F"/>
                </a:solidFill>
              </a:rPr>
              <a:t>Contracting prototypes for modulators, MB-IOT high power tubes, klystrons and modulators</a:t>
            </a:r>
          </a:p>
          <a:p>
            <a:pPr marL="365710" indent="-365710">
              <a:buFont typeface="Arial"/>
              <a:buChar char="•"/>
            </a:pPr>
            <a:r>
              <a:rPr lang="en-US" dirty="0" smtClean="0">
                <a:solidFill>
                  <a:srgbClr val="7F7F7F"/>
                </a:solidFill>
              </a:rPr>
              <a:t>Agreement and contracts for (early) in-kind for ion-source, MEBT, RFQ, DTL and </a:t>
            </a:r>
            <a:r>
              <a:rPr lang="en-US" dirty="0" err="1" smtClean="0">
                <a:solidFill>
                  <a:srgbClr val="7F7F7F"/>
                </a:solidFill>
              </a:rPr>
              <a:t>cryomodules</a:t>
            </a:r>
            <a:endParaRPr lang="en-US" dirty="0" smtClean="0">
              <a:solidFill>
                <a:srgbClr val="7F7F7F"/>
              </a:solidFill>
            </a:endParaRPr>
          </a:p>
          <a:p>
            <a:pPr marL="365710" indent="-365710">
              <a:buFont typeface="Arial"/>
              <a:buChar char="•"/>
            </a:pPr>
            <a:r>
              <a:rPr lang="en-US" dirty="0" smtClean="0">
                <a:solidFill>
                  <a:srgbClr val="7F7F7F"/>
                </a:solidFill>
              </a:rPr>
              <a:t>Recruitment at ESS accelerator division according to staff plan</a:t>
            </a:r>
          </a:p>
          <a:p>
            <a:pPr marL="365710" indent="-365710">
              <a:buFont typeface="Arial"/>
              <a:buChar char="•"/>
            </a:pPr>
            <a:r>
              <a:rPr lang="en-US" dirty="0" smtClean="0">
                <a:solidFill>
                  <a:srgbClr val="7F7F7F"/>
                </a:solidFill>
              </a:rPr>
              <a:t>Finalizing Level 3 and 4 requirements following CCB process at </a:t>
            </a:r>
            <a:r>
              <a:rPr lang="en-US" dirty="0" smtClean="0">
                <a:solidFill>
                  <a:srgbClr val="7F7F7F"/>
                </a:solidFill>
              </a:rPr>
              <a:t>ESS</a:t>
            </a:r>
          </a:p>
          <a:p>
            <a:pPr marL="365710" indent="-365710">
              <a:buFont typeface="Arial"/>
              <a:buChar char="•"/>
            </a:pPr>
            <a:r>
              <a:rPr lang="en-US" dirty="0" smtClean="0">
                <a:solidFill>
                  <a:srgbClr val="7F7F7F"/>
                </a:solidFill>
              </a:rPr>
              <a:t>Follow up on action plan from annual review</a:t>
            </a:r>
            <a:endParaRPr lang="en-US" dirty="0" smtClean="0">
              <a:solidFill>
                <a:srgbClr val="7F7F7F"/>
              </a:solidFill>
            </a:endParaRPr>
          </a:p>
          <a:p>
            <a:pPr marL="365710" indent="-365710">
              <a:buFont typeface="Arial"/>
              <a:buChar char="•"/>
            </a:pPr>
            <a:r>
              <a:rPr lang="en-US" dirty="0" smtClean="0">
                <a:solidFill>
                  <a:srgbClr val="7F7F7F"/>
                </a:solidFill>
              </a:rPr>
              <a:t>Continued project work including audits, reviews and governing meetings of the existing accelerator collaboration</a:t>
            </a:r>
          </a:p>
        </p:txBody>
      </p:sp>
      <p:sp>
        <p:nvSpPr>
          <p:cNvPr id="4" name="Slide Number Placeholder 3"/>
          <p:cNvSpPr>
            <a:spLocks noGrp="1"/>
          </p:cNvSpPr>
          <p:nvPr>
            <p:ph type="sldNum" sz="quarter" idx="12"/>
          </p:nvPr>
        </p:nvSpPr>
        <p:spPr/>
        <p:txBody>
          <a:bodyPr/>
          <a:lstStyle/>
          <a:p>
            <a:fld id="{038C62C7-F79B-CD4A-A5DF-5683BBEC4A65}" type="slidenum">
              <a:rPr lang="sv-SE" smtClean="0"/>
              <a:t>22</a:t>
            </a:fld>
            <a:endParaRPr lang="sv-SE"/>
          </a:p>
        </p:txBody>
      </p:sp>
    </p:spTree>
    <p:extLst>
      <p:ext uri="{BB962C8B-B14F-4D97-AF65-F5344CB8AC3E}">
        <p14:creationId xmlns:p14="http://schemas.microsoft.com/office/powerpoint/2010/main" val="275548838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freds render_board meet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47131"/>
            <a:ext cx="9783088" cy="6980913"/>
          </a:xfrm>
          <a:prstGeom prst="rect">
            <a:avLst/>
          </a:prstGeom>
        </p:spPr>
      </p:pic>
      <p:sp>
        <p:nvSpPr>
          <p:cNvPr id="6" name="Rectangle 9"/>
          <p:cNvSpPr>
            <a:spLocks/>
          </p:cNvSpPr>
          <p:nvPr/>
        </p:nvSpPr>
        <p:spPr bwMode="auto">
          <a:xfrm>
            <a:off x="1604280" y="6539065"/>
            <a:ext cx="2098082" cy="632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61474" bIns="0"/>
          <a:lstStyle/>
          <a:p>
            <a:pPr marL="60787" algn="r"/>
            <a:r>
              <a:rPr lang="en-US" sz="3400" dirty="0">
                <a:solidFill>
                  <a:srgbClr val="005A7C"/>
                </a:solidFill>
                <a:latin typeface="Arial"/>
                <a:ea typeface="ＭＳ Ｐゴシック" charset="0"/>
                <a:cs typeface="Arial"/>
                <a:sym typeface="Helvetica" charset="0"/>
              </a:rPr>
              <a:t>Welcome</a:t>
            </a:r>
          </a:p>
        </p:txBody>
      </p:sp>
      <p:pic>
        <p:nvPicPr>
          <p:cNvPr id="1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9420" y="-119328"/>
            <a:ext cx="1852219" cy="977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 name="TextBox 1"/>
          <p:cNvSpPr txBox="1"/>
          <p:nvPr/>
        </p:nvSpPr>
        <p:spPr>
          <a:xfrm>
            <a:off x="2773927" y="-33418"/>
            <a:ext cx="5163504" cy="2246737"/>
          </a:xfrm>
          <a:prstGeom prst="rect">
            <a:avLst/>
          </a:prstGeom>
          <a:noFill/>
        </p:spPr>
        <p:txBody>
          <a:bodyPr wrap="square" lIns="91408" tIns="45704" rIns="91408" bIns="45704" rtlCol="0">
            <a:spAutoFit/>
          </a:bodyPr>
          <a:lstStyle/>
          <a:p>
            <a:r>
              <a:rPr lang="en-US" sz="2800" dirty="0">
                <a:solidFill>
                  <a:srgbClr val="FF0000"/>
                </a:solidFill>
              </a:rPr>
              <a:t>Thank you for all </a:t>
            </a:r>
            <a:r>
              <a:rPr lang="en-US" sz="2800" dirty="0" smtClean="0">
                <a:solidFill>
                  <a:srgbClr val="FF0000"/>
                </a:solidFill>
              </a:rPr>
              <a:t>for the </a:t>
            </a:r>
            <a:r>
              <a:rPr lang="en-US" sz="2800" dirty="0">
                <a:solidFill>
                  <a:srgbClr val="FF0000"/>
                </a:solidFill>
              </a:rPr>
              <a:t>hard work in 2013</a:t>
            </a:r>
            <a:r>
              <a:rPr lang="en-US" sz="2800" dirty="0" smtClean="0">
                <a:solidFill>
                  <a:srgbClr val="FF0000"/>
                </a:solidFill>
              </a:rPr>
              <a:t>!</a:t>
            </a:r>
          </a:p>
          <a:p>
            <a:endParaRPr lang="en-US" sz="2800" dirty="0">
              <a:solidFill>
                <a:srgbClr val="FF0000"/>
              </a:solidFill>
            </a:endParaRPr>
          </a:p>
          <a:p>
            <a:r>
              <a:rPr lang="en-US" sz="2800" dirty="0" smtClean="0">
                <a:solidFill>
                  <a:srgbClr val="FF0000"/>
                </a:solidFill>
              </a:rPr>
              <a:t>We only have 1998 days to first beam!</a:t>
            </a:r>
            <a:endParaRPr lang="en-US" sz="2800" dirty="0">
              <a:solidFill>
                <a:srgbClr val="FF0000"/>
              </a:solidFill>
            </a:endParaRPr>
          </a:p>
        </p:txBody>
      </p:sp>
    </p:spTree>
    <p:extLst>
      <p:ext uri="{BB962C8B-B14F-4D97-AF65-F5344CB8AC3E}">
        <p14:creationId xmlns:p14="http://schemas.microsoft.com/office/powerpoint/2010/main" val="368113003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7"/>
          <p:cNvSpPr>
            <a:spLocks noGrp="1"/>
          </p:cNvSpPr>
          <p:nvPr>
            <p:ph type="title"/>
          </p:nvPr>
        </p:nvSpPr>
        <p:spPr/>
        <p:txBody>
          <a:bodyPr/>
          <a:lstStyle/>
          <a:p>
            <a:r>
              <a:rPr lang="sv-SE" dirty="0"/>
              <a:t>ESS organization</a:t>
            </a:r>
          </a:p>
        </p:txBody>
      </p:sp>
      <p:pic>
        <p:nvPicPr>
          <p:cNvPr id="5" name="Picture 1" descr="Visio-ESS Organization Chart DRAFT 10-04-2013 FINAL.pdf"/>
          <p:cNvPicPr>
            <a:picLocks noChangeAspect="1"/>
          </p:cNvPicPr>
          <p:nvPr/>
        </p:nvPicPr>
        <p:blipFill>
          <a:blip r:embed="rId2">
            <a:extLst>
              <a:ext uri="{28A0092B-C50C-407E-A947-70E740481C1C}">
                <a14:useLocalDpi xmlns:a14="http://schemas.microsoft.com/office/drawing/2010/main" val="0"/>
              </a:ext>
            </a:extLst>
          </a:blip>
          <a:srcRect b="20650"/>
          <a:stretch>
            <a:fillRect/>
          </a:stretch>
        </p:blipFill>
        <p:spPr bwMode="auto">
          <a:xfrm>
            <a:off x="-358395" y="1086015"/>
            <a:ext cx="10373165" cy="1271666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784780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7"/>
          <p:cNvSpPr>
            <a:spLocks noGrp="1"/>
          </p:cNvSpPr>
          <p:nvPr>
            <p:ph type="title"/>
          </p:nvPr>
        </p:nvSpPr>
        <p:spPr/>
        <p:txBody>
          <a:bodyPr/>
          <a:lstStyle/>
          <a:p>
            <a:r>
              <a:rPr lang="sv-SE" dirty="0"/>
              <a:t>ESS organization</a:t>
            </a:r>
          </a:p>
        </p:txBody>
      </p:sp>
      <p:pic>
        <p:nvPicPr>
          <p:cNvPr id="10" name="Picture 1" descr="Visio-ESS Organization Chart DRAFT 10-04-2013 FINAL.pdf">
            <a:hlinkClick r:id="" action="ppaction://hlinkshowjump?jump=nextslide"/>
          </p:cNvPr>
          <p:cNvPicPr>
            <a:picLocks noChangeAspect="1"/>
          </p:cNvPicPr>
          <p:nvPr/>
        </p:nvPicPr>
        <p:blipFill rotWithShape="1">
          <a:blip r:embed="rId2">
            <a:extLst>
              <a:ext uri="{28A0092B-C50C-407E-A947-70E740481C1C}">
                <a14:useLocalDpi xmlns:a14="http://schemas.microsoft.com/office/drawing/2010/main" val="0"/>
              </a:ext>
            </a:extLst>
          </a:blip>
          <a:srcRect l="14553" r="10869" b="82932"/>
          <a:stretch/>
        </p:blipFill>
        <p:spPr bwMode="auto">
          <a:xfrm>
            <a:off x="40161" y="1456304"/>
            <a:ext cx="9515868" cy="412492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4082225"/>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854" t="6771" r="2854" b="6249"/>
          <a:stretch/>
        </p:blipFill>
        <p:spPr bwMode="auto">
          <a:xfrm>
            <a:off x="2" y="12700"/>
            <a:ext cx="9756775"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808080"/>
                </a:solidFill>
                <a:round/>
                <a:headEnd/>
                <a:tailEnd/>
              </a14:hiddenLine>
            </a:ext>
          </a:extLst>
        </p:spPr>
      </p:pic>
      <p:sp>
        <p:nvSpPr>
          <p:cNvPr id="109" name="Rectangle 2"/>
          <p:cNvSpPr>
            <a:spLocks/>
          </p:cNvSpPr>
          <p:nvPr/>
        </p:nvSpPr>
        <p:spPr bwMode="auto">
          <a:xfrm flipH="1">
            <a:off x="2" y="-13688"/>
            <a:ext cx="9756775" cy="6351984"/>
          </a:xfrm>
          <a:prstGeom prst="rect">
            <a:avLst/>
          </a:prstGeom>
          <a:gradFill rotWithShape="0">
            <a:gsLst>
              <a:gs pos="0">
                <a:srgbClr val="0084C0">
                  <a:alpha val="0"/>
                </a:srgbClr>
              </a:gs>
              <a:gs pos="100000">
                <a:srgbClr val="0084C0">
                  <a:alpha val="39999"/>
                </a:srgbClr>
              </a:gs>
            </a:gsLst>
            <a:lin ang="16200000" scaled="0"/>
          </a:gradFill>
          <a:ln>
            <a:noFill/>
          </a:ln>
        </p:spPr>
        <p:txBody>
          <a:bodyPr lIns="0" tIns="0" rIns="0" bIns="0"/>
          <a:lstStyle/>
          <a:p>
            <a:endParaRPr lang="en-US"/>
          </a:p>
        </p:txBody>
      </p:sp>
      <p:sp>
        <p:nvSpPr>
          <p:cNvPr id="2050" name="Rectangle 2"/>
          <p:cNvSpPr>
            <a:spLocks/>
          </p:cNvSpPr>
          <p:nvPr/>
        </p:nvSpPr>
        <p:spPr bwMode="auto">
          <a:xfrm>
            <a:off x="2" y="21241"/>
            <a:ext cx="9756775" cy="6351984"/>
          </a:xfrm>
          <a:prstGeom prst="rect">
            <a:avLst/>
          </a:prstGeom>
          <a:gradFill rotWithShape="0">
            <a:gsLst>
              <a:gs pos="0">
                <a:srgbClr val="000000">
                  <a:alpha val="0"/>
                </a:srgbClr>
              </a:gs>
              <a:gs pos="100000">
                <a:srgbClr val="000000">
                  <a:alpha val="39999"/>
                </a:srgbClr>
              </a:gs>
            </a:gsLst>
            <a:lin ang="5400000" scaled="1"/>
          </a:gradFill>
          <a:ln>
            <a:noFill/>
          </a:ln>
          <a:extLst>
            <a:ext uri="{91240B29-F687-4f45-9708-019B960494DF}">
              <a14:hiddenLine xmlns:a14="http://schemas.microsoft.com/office/drawing/2010/main" w="25400" cap="flat">
                <a:solidFill>
                  <a:srgbClr val="808080">
                    <a:alpha val="39999"/>
                  </a:srgbClr>
                </a:solidFill>
                <a:round/>
                <a:headEnd type="none" w="med" len="med"/>
                <a:tailEnd type="none" w="med" len="med"/>
              </a14:hiddenLine>
            </a:ext>
          </a:extLst>
        </p:spPr>
        <p:txBody>
          <a:bodyPr lIns="0" tIns="0" rIns="0" bIns="0"/>
          <a:lstStyle/>
          <a:p>
            <a:endParaRPr lang="en-US"/>
          </a:p>
        </p:txBody>
      </p:sp>
      <p:grpSp>
        <p:nvGrpSpPr>
          <p:cNvPr id="2148" name="Group 100"/>
          <p:cNvGrpSpPr>
            <a:grpSpLocks/>
          </p:cNvGrpSpPr>
          <p:nvPr/>
        </p:nvGrpSpPr>
        <p:grpSpPr bwMode="auto">
          <a:xfrm>
            <a:off x="472832" y="1476386"/>
            <a:ext cx="8499067" cy="4568429"/>
            <a:chOff x="0" y="0"/>
            <a:chExt cx="7135" cy="3837"/>
          </a:xfrm>
        </p:grpSpPr>
        <p:sp>
          <p:nvSpPr>
            <p:cNvPr id="2052" name="Freeform 4"/>
            <p:cNvSpPr>
              <a:spLocks/>
            </p:cNvSpPr>
            <p:nvPr/>
          </p:nvSpPr>
          <p:spPr bwMode="auto">
            <a:xfrm>
              <a:off x="761" y="1786"/>
              <a:ext cx="895" cy="1409"/>
            </a:xfrm>
            <a:custGeom>
              <a:avLst/>
              <a:gdLst>
                <a:gd name="T0" fmla="*/ 0 w 21600"/>
                <a:gd name="T1" fmla="*/ 21600 h 21600"/>
                <a:gd name="T2" fmla="*/ 3580 w 21600"/>
                <a:gd name="T3" fmla="*/ 12118 h 21600"/>
                <a:gd name="T4" fmla="*/ 8906 w 21600"/>
                <a:gd name="T5" fmla="*/ 6452 h 21600"/>
                <a:gd name="T6" fmla="*/ 21600 w 21600"/>
                <a:gd name="T7" fmla="*/ 0 h 21600"/>
              </a:gdLst>
              <a:ahLst/>
              <a:cxnLst>
                <a:cxn ang="0">
                  <a:pos x="T0" y="T1"/>
                </a:cxn>
                <a:cxn ang="0">
                  <a:pos x="T2" y="T3"/>
                </a:cxn>
                <a:cxn ang="0">
                  <a:pos x="T4" y="T5"/>
                </a:cxn>
                <a:cxn ang="0">
                  <a:pos x="T6" y="T7"/>
                </a:cxn>
              </a:cxnLst>
              <a:rect l="0" t="0" r="r" b="b"/>
              <a:pathLst>
                <a:path w="21600" h="21600">
                  <a:moveTo>
                    <a:pt x="0" y="21600"/>
                  </a:moveTo>
                  <a:cubicBezTo>
                    <a:pt x="1036" y="18118"/>
                    <a:pt x="2101" y="14636"/>
                    <a:pt x="3580" y="12118"/>
                  </a:cubicBezTo>
                  <a:cubicBezTo>
                    <a:pt x="5060" y="9600"/>
                    <a:pt x="5918" y="8479"/>
                    <a:pt x="8906" y="6452"/>
                  </a:cubicBezTo>
                  <a:cubicBezTo>
                    <a:pt x="11895" y="4426"/>
                    <a:pt x="16747" y="2203"/>
                    <a:pt x="21600" y="0"/>
                  </a:cubicBezTo>
                </a:path>
              </a:pathLst>
            </a:custGeom>
            <a:noFill/>
            <a:ln w="38100" cap="flat">
              <a:solidFill>
                <a:srgbClr val="47CCF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53" name="Rectangle 5"/>
            <p:cNvSpPr>
              <a:spLocks/>
            </p:cNvSpPr>
            <p:nvPr/>
          </p:nvSpPr>
          <p:spPr bwMode="auto">
            <a:xfrm>
              <a:off x="1165" y="2258"/>
              <a:ext cx="17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marL="42803"/>
              <a:r>
                <a:rPr lang="en-US" sz="1200">
                  <a:solidFill>
                    <a:srgbClr val="47CCFC"/>
                  </a:solidFill>
                  <a:ea typeface="ＭＳ Ｐゴシック" charset="0"/>
                  <a:cs typeface="Arial Bold" charset="0"/>
                </a:rPr>
                <a:t>Berkeley 37-inch cyclotron</a:t>
              </a:r>
            </a:p>
          </p:txBody>
        </p:sp>
        <p:sp>
          <p:nvSpPr>
            <p:cNvPr id="2054" name="Rectangle 6"/>
            <p:cNvSpPr>
              <a:spLocks/>
            </p:cNvSpPr>
            <p:nvPr/>
          </p:nvSpPr>
          <p:spPr bwMode="auto">
            <a:xfrm>
              <a:off x="976" y="2540"/>
              <a:ext cx="15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marL="42803"/>
              <a:r>
                <a:rPr lang="en-US" sz="1200">
                  <a:solidFill>
                    <a:srgbClr val="47CCFC"/>
                  </a:solidFill>
                  <a:ea typeface="ＭＳ Ｐゴシック" charset="0"/>
                  <a:cs typeface="Arial Bold" charset="0"/>
                </a:rPr>
                <a:t>350 mCi Ra-Be source</a:t>
              </a:r>
            </a:p>
          </p:txBody>
        </p:sp>
        <p:sp>
          <p:nvSpPr>
            <p:cNvPr id="2055" name="Rectangle 7"/>
            <p:cNvSpPr>
              <a:spLocks/>
            </p:cNvSpPr>
            <p:nvPr/>
          </p:nvSpPr>
          <p:spPr bwMode="auto">
            <a:xfrm>
              <a:off x="833" y="3071"/>
              <a:ext cx="1792"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marL="42803"/>
              <a:r>
                <a:rPr lang="en-US" sz="1200">
                  <a:solidFill>
                    <a:srgbClr val="47CCFC"/>
                  </a:solidFill>
                  <a:ea typeface="ＭＳ Ｐゴシック" charset="0"/>
                  <a:cs typeface="Arial Bold" charset="0"/>
                </a:rPr>
                <a:t>Chadwick</a:t>
              </a:r>
            </a:p>
          </p:txBody>
        </p:sp>
        <p:sp>
          <p:nvSpPr>
            <p:cNvPr id="2056" name="AutoShape 8"/>
            <p:cNvSpPr>
              <a:spLocks/>
            </p:cNvSpPr>
            <p:nvPr/>
          </p:nvSpPr>
          <p:spPr bwMode="auto">
            <a:xfrm>
              <a:off x="743" y="3124"/>
              <a:ext cx="82" cy="88"/>
            </a:xfrm>
            <a:prstGeom prst="diamond">
              <a:avLst/>
            </a:prstGeom>
            <a:solidFill>
              <a:srgbClr val="47CCFC"/>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057" name="AutoShape 9"/>
            <p:cNvSpPr>
              <a:spLocks/>
            </p:cNvSpPr>
            <p:nvPr/>
          </p:nvSpPr>
          <p:spPr bwMode="auto">
            <a:xfrm>
              <a:off x="873" y="2562"/>
              <a:ext cx="83" cy="87"/>
            </a:xfrm>
            <a:prstGeom prst="diamond">
              <a:avLst/>
            </a:prstGeom>
            <a:solidFill>
              <a:srgbClr val="47CCFC"/>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058" name="AutoShape 10"/>
            <p:cNvSpPr>
              <a:spLocks/>
            </p:cNvSpPr>
            <p:nvPr/>
          </p:nvSpPr>
          <p:spPr bwMode="auto">
            <a:xfrm>
              <a:off x="1098" y="2155"/>
              <a:ext cx="80" cy="88"/>
            </a:xfrm>
            <a:prstGeom prst="diamond">
              <a:avLst/>
            </a:prstGeom>
            <a:solidFill>
              <a:srgbClr val="47CCFC"/>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059" name="Line 11"/>
            <p:cNvSpPr>
              <a:spLocks noChangeShapeType="1"/>
            </p:cNvSpPr>
            <p:nvPr/>
          </p:nvSpPr>
          <p:spPr bwMode="auto">
            <a:xfrm rot="10800000" flipH="1">
              <a:off x="6720" y="239"/>
              <a:ext cx="65"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60" name="Rectangle 12"/>
            <p:cNvSpPr>
              <a:spLocks/>
            </p:cNvSpPr>
            <p:nvPr/>
          </p:nvSpPr>
          <p:spPr bwMode="auto">
            <a:xfrm>
              <a:off x="437"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400" b="1">
                  <a:solidFill>
                    <a:srgbClr val="FFFFFF"/>
                  </a:solidFill>
                  <a:ea typeface="ＭＳ Ｐゴシック" charset="0"/>
                  <a:cs typeface="Helvetica" charset="0"/>
                  <a:sym typeface="Helvetica" charset="0"/>
                </a:rPr>
                <a:t>1930</a:t>
              </a:r>
            </a:p>
          </p:txBody>
        </p:sp>
        <p:sp>
          <p:nvSpPr>
            <p:cNvPr id="2061" name="Rectangle 13"/>
            <p:cNvSpPr>
              <a:spLocks/>
            </p:cNvSpPr>
            <p:nvPr/>
          </p:nvSpPr>
          <p:spPr bwMode="auto">
            <a:xfrm>
              <a:off x="3149"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400" b="1">
                  <a:solidFill>
                    <a:srgbClr val="FFFFFF"/>
                  </a:solidFill>
                  <a:ea typeface="ＭＳ Ｐゴシック" charset="0"/>
                  <a:cs typeface="Helvetica" charset="0"/>
                  <a:sym typeface="Helvetica" charset="0"/>
                </a:rPr>
                <a:t>1970</a:t>
              </a:r>
            </a:p>
          </p:txBody>
        </p:sp>
        <p:sp>
          <p:nvSpPr>
            <p:cNvPr id="2062" name="Rectangle 14"/>
            <p:cNvSpPr>
              <a:spLocks/>
            </p:cNvSpPr>
            <p:nvPr/>
          </p:nvSpPr>
          <p:spPr bwMode="auto">
            <a:xfrm>
              <a:off x="3828"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400" b="1">
                  <a:solidFill>
                    <a:srgbClr val="FFFFFF"/>
                  </a:solidFill>
                  <a:ea typeface="ＭＳ Ｐゴシック" charset="0"/>
                  <a:cs typeface="Helvetica" charset="0"/>
                  <a:sym typeface="Helvetica" charset="0"/>
                </a:rPr>
                <a:t>1980</a:t>
              </a:r>
            </a:p>
          </p:txBody>
        </p:sp>
        <p:sp>
          <p:nvSpPr>
            <p:cNvPr id="2063" name="Rectangle 15"/>
            <p:cNvSpPr>
              <a:spLocks/>
            </p:cNvSpPr>
            <p:nvPr/>
          </p:nvSpPr>
          <p:spPr bwMode="auto">
            <a:xfrm>
              <a:off x="4506"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400" b="1">
                  <a:solidFill>
                    <a:srgbClr val="FFFFFF"/>
                  </a:solidFill>
                  <a:ea typeface="ＭＳ Ｐゴシック" charset="0"/>
                  <a:cs typeface="Helvetica" charset="0"/>
                  <a:sym typeface="Helvetica" charset="0"/>
                </a:rPr>
                <a:t>1990</a:t>
              </a:r>
            </a:p>
          </p:txBody>
        </p:sp>
        <p:sp>
          <p:nvSpPr>
            <p:cNvPr id="2064" name="Rectangle 16"/>
            <p:cNvSpPr>
              <a:spLocks/>
            </p:cNvSpPr>
            <p:nvPr/>
          </p:nvSpPr>
          <p:spPr bwMode="auto">
            <a:xfrm>
              <a:off x="5183"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400" b="1">
                  <a:solidFill>
                    <a:srgbClr val="FFFFFF"/>
                  </a:solidFill>
                  <a:ea typeface="ＭＳ Ｐゴシック" charset="0"/>
                  <a:cs typeface="Helvetica" charset="0"/>
                  <a:sym typeface="Helvetica" charset="0"/>
                </a:rPr>
                <a:t>2000</a:t>
              </a:r>
            </a:p>
          </p:txBody>
        </p:sp>
        <p:sp>
          <p:nvSpPr>
            <p:cNvPr id="2065" name="Rectangle 17"/>
            <p:cNvSpPr>
              <a:spLocks/>
            </p:cNvSpPr>
            <p:nvPr/>
          </p:nvSpPr>
          <p:spPr bwMode="auto">
            <a:xfrm>
              <a:off x="5862"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400" b="1">
                  <a:solidFill>
                    <a:srgbClr val="FFFFFF"/>
                  </a:solidFill>
                  <a:ea typeface="ＭＳ Ｐゴシック" charset="0"/>
                  <a:cs typeface="Helvetica" charset="0"/>
                  <a:sym typeface="Helvetica" charset="0"/>
                </a:rPr>
                <a:t>2010</a:t>
              </a:r>
            </a:p>
          </p:txBody>
        </p:sp>
        <p:sp>
          <p:nvSpPr>
            <p:cNvPr id="2066" name="Rectangle 18"/>
            <p:cNvSpPr>
              <a:spLocks/>
            </p:cNvSpPr>
            <p:nvPr/>
          </p:nvSpPr>
          <p:spPr bwMode="auto">
            <a:xfrm>
              <a:off x="6540"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400" b="1">
                  <a:solidFill>
                    <a:srgbClr val="FFFFFF"/>
                  </a:solidFill>
                  <a:ea typeface="ＭＳ Ｐゴシック" charset="0"/>
                  <a:cs typeface="Helvetica" charset="0"/>
                  <a:sym typeface="Helvetica" charset="0"/>
                </a:rPr>
                <a:t>2020</a:t>
              </a:r>
            </a:p>
          </p:txBody>
        </p:sp>
        <p:sp>
          <p:nvSpPr>
            <p:cNvPr id="2067" name="Line 19"/>
            <p:cNvSpPr>
              <a:spLocks noChangeShapeType="1"/>
            </p:cNvSpPr>
            <p:nvPr/>
          </p:nvSpPr>
          <p:spPr bwMode="auto">
            <a:xfrm>
              <a:off x="1304" y="3249"/>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68" name="Line 20"/>
            <p:cNvSpPr>
              <a:spLocks noChangeShapeType="1"/>
            </p:cNvSpPr>
            <p:nvPr/>
          </p:nvSpPr>
          <p:spPr bwMode="auto">
            <a:xfrm>
              <a:off x="6082" y="3249"/>
              <a:ext cx="0"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69" name="Line 21"/>
            <p:cNvSpPr>
              <a:spLocks noChangeShapeType="1"/>
            </p:cNvSpPr>
            <p:nvPr/>
          </p:nvSpPr>
          <p:spPr bwMode="auto">
            <a:xfrm>
              <a:off x="1985" y="3249"/>
              <a:ext cx="2"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0" name="Line 22"/>
            <p:cNvSpPr>
              <a:spLocks noChangeShapeType="1"/>
            </p:cNvSpPr>
            <p:nvPr/>
          </p:nvSpPr>
          <p:spPr bwMode="auto">
            <a:xfrm>
              <a:off x="2667" y="3249"/>
              <a:ext cx="2"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1" name="Line 23"/>
            <p:cNvSpPr>
              <a:spLocks noChangeShapeType="1"/>
            </p:cNvSpPr>
            <p:nvPr/>
          </p:nvSpPr>
          <p:spPr bwMode="auto">
            <a:xfrm>
              <a:off x="3350" y="3249"/>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2" name="Line 24"/>
            <p:cNvSpPr>
              <a:spLocks noChangeShapeType="1"/>
            </p:cNvSpPr>
            <p:nvPr/>
          </p:nvSpPr>
          <p:spPr bwMode="auto">
            <a:xfrm>
              <a:off x="4033" y="3249"/>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3" name="Line 25"/>
            <p:cNvSpPr>
              <a:spLocks noChangeShapeType="1"/>
            </p:cNvSpPr>
            <p:nvPr/>
          </p:nvSpPr>
          <p:spPr bwMode="auto">
            <a:xfrm>
              <a:off x="4715" y="3249"/>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4" name="Line 26"/>
            <p:cNvSpPr>
              <a:spLocks noChangeShapeType="1"/>
            </p:cNvSpPr>
            <p:nvPr/>
          </p:nvSpPr>
          <p:spPr bwMode="auto">
            <a:xfrm>
              <a:off x="5397" y="3249"/>
              <a:ext cx="2"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5" name="Line 27"/>
            <p:cNvSpPr>
              <a:spLocks noChangeShapeType="1"/>
            </p:cNvSpPr>
            <p:nvPr/>
          </p:nvSpPr>
          <p:spPr bwMode="auto">
            <a:xfrm>
              <a:off x="1304" y="108"/>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6" name="Line 28"/>
            <p:cNvSpPr>
              <a:spLocks noChangeShapeType="1"/>
            </p:cNvSpPr>
            <p:nvPr/>
          </p:nvSpPr>
          <p:spPr bwMode="auto">
            <a:xfrm>
              <a:off x="6082" y="108"/>
              <a:ext cx="0"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7" name="Line 29"/>
            <p:cNvSpPr>
              <a:spLocks noChangeShapeType="1"/>
            </p:cNvSpPr>
            <p:nvPr/>
          </p:nvSpPr>
          <p:spPr bwMode="auto">
            <a:xfrm>
              <a:off x="1985" y="108"/>
              <a:ext cx="2"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8" name="Line 30"/>
            <p:cNvSpPr>
              <a:spLocks noChangeShapeType="1"/>
            </p:cNvSpPr>
            <p:nvPr/>
          </p:nvSpPr>
          <p:spPr bwMode="auto">
            <a:xfrm>
              <a:off x="2667" y="108"/>
              <a:ext cx="2"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9" name="Line 31"/>
            <p:cNvSpPr>
              <a:spLocks noChangeShapeType="1"/>
            </p:cNvSpPr>
            <p:nvPr/>
          </p:nvSpPr>
          <p:spPr bwMode="auto">
            <a:xfrm>
              <a:off x="3350" y="108"/>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0" name="Line 32"/>
            <p:cNvSpPr>
              <a:spLocks noChangeShapeType="1"/>
            </p:cNvSpPr>
            <p:nvPr/>
          </p:nvSpPr>
          <p:spPr bwMode="auto">
            <a:xfrm>
              <a:off x="4033" y="108"/>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1" name="Line 33"/>
            <p:cNvSpPr>
              <a:spLocks noChangeShapeType="1"/>
            </p:cNvSpPr>
            <p:nvPr/>
          </p:nvSpPr>
          <p:spPr bwMode="auto">
            <a:xfrm>
              <a:off x="4715" y="108"/>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2" name="Line 34"/>
            <p:cNvSpPr>
              <a:spLocks noChangeShapeType="1"/>
            </p:cNvSpPr>
            <p:nvPr/>
          </p:nvSpPr>
          <p:spPr bwMode="auto">
            <a:xfrm>
              <a:off x="5397" y="108"/>
              <a:ext cx="2"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3" name="Line 35"/>
            <p:cNvSpPr>
              <a:spLocks noChangeShapeType="1"/>
            </p:cNvSpPr>
            <p:nvPr/>
          </p:nvSpPr>
          <p:spPr bwMode="auto">
            <a:xfrm rot="10800000" flipH="1">
              <a:off x="646" y="1702"/>
              <a:ext cx="67"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4" name="Line 36"/>
            <p:cNvSpPr>
              <a:spLocks noChangeShapeType="1"/>
            </p:cNvSpPr>
            <p:nvPr/>
          </p:nvSpPr>
          <p:spPr bwMode="auto">
            <a:xfrm rot="10800000" flipH="1">
              <a:off x="646" y="971"/>
              <a:ext cx="67"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5" name="Line 37"/>
            <p:cNvSpPr>
              <a:spLocks noChangeShapeType="1"/>
            </p:cNvSpPr>
            <p:nvPr/>
          </p:nvSpPr>
          <p:spPr bwMode="auto">
            <a:xfrm rot="10800000" flipH="1">
              <a:off x="646" y="239"/>
              <a:ext cx="67"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6" name="Line 38"/>
            <p:cNvSpPr>
              <a:spLocks noChangeShapeType="1"/>
            </p:cNvSpPr>
            <p:nvPr/>
          </p:nvSpPr>
          <p:spPr bwMode="auto">
            <a:xfrm rot="10800000" flipH="1">
              <a:off x="6720" y="3165"/>
              <a:ext cx="65"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7" name="Line 39"/>
            <p:cNvSpPr>
              <a:spLocks noChangeShapeType="1"/>
            </p:cNvSpPr>
            <p:nvPr/>
          </p:nvSpPr>
          <p:spPr bwMode="auto">
            <a:xfrm rot="10800000" flipH="1">
              <a:off x="6720" y="2434"/>
              <a:ext cx="65"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8" name="Line 40"/>
            <p:cNvSpPr>
              <a:spLocks noChangeShapeType="1"/>
            </p:cNvSpPr>
            <p:nvPr/>
          </p:nvSpPr>
          <p:spPr bwMode="auto">
            <a:xfrm rot="10800000" flipH="1">
              <a:off x="6720" y="1702"/>
              <a:ext cx="65"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9" name="Line 41"/>
            <p:cNvSpPr>
              <a:spLocks noChangeShapeType="1"/>
            </p:cNvSpPr>
            <p:nvPr/>
          </p:nvSpPr>
          <p:spPr bwMode="auto">
            <a:xfrm rot="10800000" flipH="1">
              <a:off x="6720" y="971"/>
              <a:ext cx="65"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90" name="Rectangle 42"/>
            <p:cNvSpPr>
              <a:spLocks/>
            </p:cNvSpPr>
            <p:nvPr/>
          </p:nvSpPr>
          <p:spPr bwMode="auto">
            <a:xfrm>
              <a:off x="640" y="117"/>
              <a:ext cx="6150" cy="3182"/>
            </a:xfrm>
            <a:prstGeom prst="rect">
              <a:avLst/>
            </a:prstGeom>
            <a:noFill/>
            <a:ln w="381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91" name="Rectangle 43"/>
            <p:cNvSpPr>
              <a:spLocks/>
            </p:cNvSpPr>
            <p:nvPr/>
          </p:nvSpPr>
          <p:spPr bwMode="auto">
            <a:xfrm>
              <a:off x="190" y="2269"/>
              <a:ext cx="49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200" b="1">
                  <a:solidFill>
                    <a:srgbClr val="FFFFFF"/>
                  </a:solidFill>
                  <a:ea typeface="ＭＳ Ｐゴシック" charset="0"/>
                  <a:cs typeface="Helvetica" charset="0"/>
                  <a:sym typeface="Helvetica" charset="0"/>
                </a:rPr>
                <a:t>10</a:t>
              </a:r>
              <a:r>
                <a:rPr lang="en-US" sz="1200" b="1" baseline="29000">
                  <a:solidFill>
                    <a:srgbClr val="FFFFFF"/>
                  </a:solidFill>
                  <a:ea typeface="ＭＳ Ｐゴシック" charset="0"/>
                  <a:cs typeface="Helvetica" charset="0"/>
                  <a:sym typeface="Helvetica" charset="0"/>
                </a:rPr>
                <a:t>5</a:t>
              </a:r>
            </a:p>
          </p:txBody>
        </p:sp>
        <p:sp>
          <p:nvSpPr>
            <p:cNvPr id="2092" name="Rectangle 44"/>
            <p:cNvSpPr>
              <a:spLocks/>
            </p:cNvSpPr>
            <p:nvPr/>
          </p:nvSpPr>
          <p:spPr bwMode="auto">
            <a:xfrm>
              <a:off x="192" y="1532"/>
              <a:ext cx="496"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200" b="1">
                  <a:solidFill>
                    <a:srgbClr val="FFFFFF"/>
                  </a:solidFill>
                  <a:ea typeface="ＭＳ Ｐゴシック" charset="0"/>
                  <a:cs typeface="Helvetica" charset="0"/>
                  <a:sym typeface="Helvetica" charset="0"/>
                </a:rPr>
                <a:t>10</a:t>
              </a:r>
              <a:r>
                <a:rPr lang="en-US" sz="1200" b="1" baseline="29000">
                  <a:solidFill>
                    <a:srgbClr val="FFFFFF"/>
                  </a:solidFill>
                  <a:ea typeface="ＭＳ Ｐゴシック" charset="0"/>
                  <a:cs typeface="Helvetica" charset="0"/>
                  <a:sym typeface="Helvetica" charset="0"/>
                </a:rPr>
                <a:t>10</a:t>
              </a:r>
            </a:p>
          </p:txBody>
        </p:sp>
        <p:sp>
          <p:nvSpPr>
            <p:cNvPr id="2093" name="Rectangle 45"/>
            <p:cNvSpPr>
              <a:spLocks/>
            </p:cNvSpPr>
            <p:nvPr/>
          </p:nvSpPr>
          <p:spPr bwMode="auto">
            <a:xfrm>
              <a:off x="192" y="799"/>
              <a:ext cx="49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200" b="1">
                  <a:solidFill>
                    <a:srgbClr val="FFFFFF"/>
                  </a:solidFill>
                  <a:ea typeface="ＭＳ Ｐゴシック" charset="0"/>
                  <a:cs typeface="Helvetica" charset="0"/>
                  <a:sym typeface="Helvetica" charset="0"/>
                </a:rPr>
                <a:t>10</a:t>
              </a:r>
              <a:r>
                <a:rPr lang="en-US" sz="1200" b="1" baseline="29000">
                  <a:solidFill>
                    <a:srgbClr val="FFFFFF"/>
                  </a:solidFill>
                  <a:ea typeface="ＭＳ Ｐゴシック" charset="0"/>
                  <a:cs typeface="Helvetica" charset="0"/>
                  <a:sym typeface="Helvetica" charset="0"/>
                </a:rPr>
                <a:t>15</a:t>
              </a:r>
            </a:p>
          </p:txBody>
        </p:sp>
        <p:sp>
          <p:nvSpPr>
            <p:cNvPr id="2094" name="Rectangle 46"/>
            <p:cNvSpPr>
              <a:spLocks/>
            </p:cNvSpPr>
            <p:nvPr/>
          </p:nvSpPr>
          <p:spPr bwMode="auto">
            <a:xfrm>
              <a:off x="192" y="65"/>
              <a:ext cx="49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200" b="1">
                  <a:solidFill>
                    <a:srgbClr val="FFFFFF"/>
                  </a:solidFill>
                  <a:ea typeface="ＭＳ Ｐゴシック" charset="0"/>
                  <a:cs typeface="Helvetica" charset="0"/>
                  <a:sym typeface="Helvetica" charset="0"/>
                </a:rPr>
                <a:t>10</a:t>
              </a:r>
              <a:r>
                <a:rPr lang="en-US" sz="1200" b="1" baseline="29000">
                  <a:solidFill>
                    <a:srgbClr val="FFFFFF"/>
                  </a:solidFill>
                  <a:ea typeface="ＭＳ Ｐゴシック" charset="0"/>
                  <a:cs typeface="Helvetica" charset="0"/>
                  <a:sym typeface="Helvetica" charset="0"/>
                </a:rPr>
                <a:t>20</a:t>
              </a:r>
            </a:p>
          </p:txBody>
        </p:sp>
        <p:sp>
          <p:nvSpPr>
            <p:cNvPr id="2095" name="Rectangle 47"/>
            <p:cNvSpPr>
              <a:spLocks/>
            </p:cNvSpPr>
            <p:nvPr/>
          </p:nvSpPr>
          <p:spPr bwMode="auto">
            <a:xfrm>
              <a:off x="410" y="3005"/>
              <a:ext cx="140"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800">
                  <a:solidFill>
                    <a:srgbClr val="FFFFFF"/>
                  </a:solidFill>
                  <a:ea typeface="ＭＳ Ｐゴシック" charset="0"/>
                  <a:cs typeface="Helvetica" charset="0"/>
                  <a:sym typeface="Helvetica" charset="0"/>
                </a:rPr>
                <a:t>1</a:t>
              </a:r>
            </a:p>
          </p:txBody>
        </p:sp>
        <p:sp>
          <p:nvSpPr>
            <p:cNvPr id="2096" name="Rectangle 48"/>
            <p:cNvSpPr>
              <a:spLocks/>
            </p:cNvSpPr>
            <p:nvPr/>
          </p:nvSpPr>
          <p:spPr bwMode="auto">
            <a:xfrm>
              <a:off x="4500" y="654"/>
              <a:ext cx="49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200" b="1">
                  <a:solidFill>
                    <a:srgbClr val="FCBD00"/>
                  </a:solidFill>
                  <a:ea typeface="ＭＳ Ｐゴシック" charset="0"/>
                  <a:cs typeface="Helvetica" charset="0"/>
                  <a:sym typeface="Helvetica" charset="0"/>
                </a:rPr>
                <a:t>ISIS</a:t>
              </a:r>
            </a:p>
          </p:txBody>
        </p:sp>
        <p:sp>
          <p:nvSpPr>
            <p:cNvPr id="2097" name="Rectangle 49"/>
            <p:cNvSpPr>
              <a:spLocks/>
            </p:cNvSpPr>
            <p:nvPr/>
          </p:nvSpPr>
          <p:spPr bwMode="auto">
            <a:xfrm>
              <a:off x="3660" y="2784"/>
              <a:ext cx="77" cy="71"/>
            </a:xfrm>
            <a:prstGeom prst="rect">
              <a:avLst/>
            </a:prstGeom>
            <a:solidFill>
              <a:srgbClr val="FDC131"/>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098" name="Rectangle 50"/>
            <p:cNvSpPr>
              <a:spLocks/>
            </p:cNvSpPr>
            <p:nvPr/>
          </p:nvSpPr>
          <p:spPr bwMode="auto">
            <a:xfrm>
              <a:off x="3835" y="2708"/>
              <a:ext cx="1968"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800">
                  <a:solidFill>
                    <a:srgbClr val="FCBD00"/>
                  </a:solidFill>
                  <a:ea typeface="ＭＳ Ｐゴシック" charset="0"/>
                  <a:cs typeface="Helvetica" charset="0"/>
                  <a:sym typeface="Helvetica" charset="0"/>
                </a:rPr>
                <a:t>Pulsed Sources</a:t>
              </a:r>
            </a:p>
          </p:txBody>
        </p:sp>
        <p:sp>
          <p:nvSpPr>
            <p:cNvPr id="2099" name="Rectangle 51"/>
            <p:cNvSpPr>
              <a:spLocks/>
            </p:cNvSpPr>
            <p:nvPr/>
          </p:nvSpPr>
          <p:spPr bwMode="auto">
            <a:xfrm>
              <a:off x="4117" y="678"/>
              <a:ext cx="140"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200">
                  <a:solidFill>
                    <a:srgbClr val="FFFFFF"/>
                  </a:solidFill>
                  <a:ea typeface="ＭＳ Ｐゴシック" charset="0"/>
                  <a:cs typeface="Helvetica" charset="0"/>
                  <a:sym typeface="Helvetica" charset="0"/>
                </a:rPr>
                <a:t>   </a:t>
              </a:r>
            </a:p>
          </p:txBody>
        </p:sp>
        <p:sp>
          <p:nvSpPr>
            <p:cNvPr id="2100" name="Rectangle 52"/>
            <p:cNvSpPr>
              <a:spLocks/>
            </p:cNvSpPr>
            <p:nvPr/>
          </p:nvSpPr>
          <p:spPr bwMode="auto">
            <a:xfrm>
              <a:off x="3829" y="1195"/>
              <a:ext cx="77" cy="72"/>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101" name="Rectangle 53"/>
            <p:cNvSpPr>
              <a:spLocks/>
            </p:cNvSpPr>
            <p:nvPr/>
          </p:nvSpPr>
          <p:spPr bwMode="auto">
            <a:xfrm>
              <a:off x="3937" y="1106"/>
              <a:ext cx="78" cy="73"/>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102" name="Rectangle 54"/>
            <p:cNvSpPr>
              <a:spLocks/>
            </p:cNvSpPr>
            <p:nvPr/>
          </p:nvSpPr>
          <p:spPr bwMode="auto">
            <a:xfrm>
              <a:off x="4068" y="1188"/>
              <a:ext cx="76" cy="72"/>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103" name="Rectangle 55"/>
            <p:cNvSpPr>
              <a:spLocks/>
            </p:cNvSpPr>
            <p:nvPr/>
          </p:nvSpPr>
          <p:spPr bwMode="auto">
            <a:xfrm>
              <a:off x="4231" y="1035"/>
              <a:ext cx="77" cy="71"/>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104" name="Rectangle 56"/>
            <p:cNvSpPr>
              <a:spLocks/>
            </p:cNvSpPr>
            <p:nvPr/>
          </p:nvSpPr>
          <p:spPr bwMode="auto">
            <a:xfrm>
              <a:off x="4609" y="839"/>
              <a:ext cx="76" cy="72"/>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105" name="Rectangle 57"/>
            <p:cNvSpPr>
              <a:spLocks/>
            </p:cNvSpPr>
            <p:nvPr/>
          </p:nvSpPr>
          <p:spPr bwMode="auto">
            <a:xfrm>
              <a:off x="3604" y="1534"/>
              <a:ext cx="49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200" b="1">
                  <a:solidFill>
                    <a:srgbClr val="FCBD00"/>
                  </a:solidFill>
                  <a:ea typeface="ＭＳ Ｐゴシック" charset="0"/>
                  <a:cs typeface="Helvetica" charset="0"/>
                  <a:sym typeface="Helvetica" charset="0"/>
                </a:rPr>
                <a:t>ZINP-P</a:t>
              </a:r>
            </a:p>
          </p:txBody>
        </p:sp>
        <p:sp>
          <p:nvSpPr>
            <p:cNvPr id="2106" name="Rectangle 58"/>
            <p:cNvSpPr>
              <a:spLocks/>
            </p:cNvSpPr>
            <p:nvPr/>
          </p:nvSpPr>
          <p:spPr bwMode="auto">
            <a:xfrm>
              <a:off x="3506" y="988"/>
              <a:ext cx="49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200" b="1">
                  <a:solidFill>
                    <a:srgbClr val="FCBD00"/>
                  </a:solidFill>
                  <a:ea typeface="ＭＳ Ｐゴシック" charset="0"/>
                  <a:cs typeface="Helvetica" charset="0"/>
                  <a:sym typeface="Helvetica" charset="0"/>
                </a:rPr>
                <a:t>ZINP-P</a:t>
              </a:r>
              <a:r>
                <a:rPr lang="en-US" sz="1200" b="1" baseline="30000">
                  <a:solidFill>
                    <a:srgbClr val="FCBD00"/>
                  </a:solidFill>
                  <a:ea typeface="ＭＳ Ｐゴシック" charset="0"/>
                  <a:cs typeface="Helvetica" charset="0"/>
                  <a:sym typeface="Helvetica" charset="0"/>
                </a:rPr>
                <a:t>/</a:t>
              </a:r>
            </a:p>
          </p:txBody>
        </p:sp>
        <p:sp>
          <p:nvSpPr>
            <p:cNvPr id="2107" name="Rectangle 59"/>
            <p:cNvSpPr>
              <a:spLocks/>
            </p:cNvSpPr>
            <p:nvPr/>
          </p:nvSpPr>
          <p:spPr bwMode="auto">
            <a:xfrm>
              <a:off x="4146" y="1206"/>
              <a:ext cx="49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200" b="1">
                  <a:solidFill>
                    <a:srgbClr val="FCBD00"/>
                  </a:solidFill>
                  <a:ea typeface="ＭＳ Ｐゴシック" charset="0"/>
                  <a:cs typeface="Helvetica" charset="0"/>
                  <a:sym typeface="Helvetica" charset="0"/>
                </a:rPr>
                <a:t>KENS</a:t>
              </a:r>
            </a:p>
          </p:txBody>
        </p:sp>
        <p:sp>
          <p:nvSpPr>
            <p:cNvPr id="2108" name="Rectangle 60"/>
            <p:cNvSpPr>
              <a:spLocks/>
            </p:cNvSpPr>
            <p:nvPr/>
          </p:nvSpPr>
          <p:spPr bwMode="auto">
            <a:xfrm>
              <a:off x="3442" y="1155"/>
              <a:ext cx="3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200" b="1">
                  <a:solidFill>
                    <a:srgbClr val="FCBD00"/>
                  </a:solidFill>
                  <a:ea typeface="ＭＳ Ｐゴシック" charset="0"/>
                  <a:cs typeface="Helvetica" charset="0"/>
                  <a:sym typeface="Helvetica" charset="0"/>
                </a:rPr>
                <a:t>WNR</a:t>
              </a:r>
            </a:p>
          </p:txBody>
        </p:sp>
        <p:sp>
          <p:nvSpPr>
            <p:cNvPr id="2109" name="Rectangle 61"/>
            <p:cNvSpPr>
              <a:spLocks/>
            </p:cNvSpPr>
            <p:nvPr/>
          </p:nvSpPr>
          <p:spPr bwMode="auto">
            <a:xfrm>
              <a:off x="4360" y="1034"/>
              <a:ext cx="49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200" b="1">
                  <a:solidFill>
                    <a:srgbClr val="FCBD00"/>
                  </a:solidFill>
                  <a:ea typeface="ＭＳ Ｐゴシック" charset="0"/>
                  <a:cs typeface="Helvetica" charset="0"/>
                  <a:sym typeface="Helvetica" charset="0"/>
                </a:rPr>
                <a:t>IPNS</a:t>
              </a:r>
            </a:p>
          </p:txBody>
        </p:sp>
        <p:sp>
          <p:nvSpPr>
            <p:cNvPr id="2110" name="Rectangle 62"/>
            <p:cNvSpPr>
              <a:spLocks/>
            </p:cNvSpPr>
            <p:nvPr/>
          </p:nvSpPr>
          <p:spPr bwMode="auto">
            <a:xfrm>
              <a:off x="3644" y="1416"/>
              <a:ext cx="75" cy="72"/>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111" name="Rectangle 63"/>
            <p:cNvSpPr>
              <a:spLocks/>
            </p:cNvSpPr>
            <p:nvPr/>
          </p:nvSpPr>
          <p:spPr bwMode="auto">
            <a:xfrm>
              <a:off x="3426" y="709"/>
              <a:ext cx="49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200" b="1">
                  <a:solidFill>
                    <a:srgbClr val="FFFFFF"/>
                  </a:solidFill>
                  <a:ea typeface="ＭＳ Ｐゴシック" charset="0"/>
                  <a:cs typeface="Helvetica" charset="0"/>
                  <a:sym typeface="Helvetica" charset="0"/>
                </a:rPr>
                <a:t>ILL</a:t>
              </a:r>
            </a:p>
          </p:txBody>
        </p:sp>
        <p:sp>
          <p:nvSpPr>
            <p:cNvPr id="2112" name="Oval 64"/>
            <p:cNvSpPr>
              <a:spLocks/>
            </p:cNvSpPr>
            <p:nvPr/>
          </p:nvSpPr>
          <p:spPr bwMode="auto">
            <a:xfrm>
              <a:off x="3488" y="883"/>
              <a:ext cx="69" cy="74"/>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13" name="Freeform 65"/>
            <p:cNvSpPr>
              <a:spLocks/>
            </p:cNvSpPr>
            <p:nvPr/>
          </p:nvSpPr>
          <p:spPr bwMode="auto">
            <a:xfrm>
              <a:off x="1439" y="944"/>
              <a:ext cx="2143" cy="1229"/>
            </a:xfrm>
            <a:custGeom>
              <a:avLst/>
              <a:gdLst>
                <a:gd name="T0" fmla="+- 0 51 39"/>
                <a:gd name="T1" fmla="*/ T0 w 21561"/>
                <a:gd name="T2" fmla="+- 0 21600 96"/>
                <a:gd name="T3" fmla="*/ 21600 h 21504"/>
                <a:gd name="T4" fmla="+- 0 396 39"/>
                <a:gd name="T5" fmla="*/ T4 w 21561"/>
                <a:gd name="T6" fmla="+- 0 13562 96"/>
                <a:gd name="T7" fmla="*/ 13562 h 21504"/>
                <a:gd name="T8" fmla="+- 0 2451 39"/>
                <a:gd name="T9" fmla="*/ T8 w 21561"/>
                <a:gd name="T10" fmla="+- 0 5842 96"/>
                <a:gd name="T11" fmla="*/ 5842 h 21504"/>
                <a:gd name="T12" fmla="+- 0 5962 39"/>
                <a:gd name="T13" fmla="*/ T12 w 21561"/>
                <a:gd name="T14" fmla="+- 0 1585 96"/>
                <a:gd name="T15" fmla="*/ 1585 h 21504"/>
                <a:gd name="T16" fmla="+- 0 11004 39"/>
                <a:gd name="T17" fmla="*/ T16 w 21561"/>
                <a:gd name="T18" fmla="+- 0 226 96"/>
                <a:gd name="T19" fmla="*/ 226 h 21504"/>
                <a:gd name="T20" fmla="+- 0 21600 39"/>
                <a:gd name="T21" fmla="*/ T20 w 21561"/>
                <a:gd name="T22" fmla="+- 0 226 96"/>
                <a:gd name="T23" fmla="*/ 226 h 21504"/>
              </a:gdLst>
              <a:ahLst/>
              <a:cxnLst>
                <a:cxn ang="0">
                  <a:pos x="T1" y="T3"/>
                </a:cxn>
                <a:cxn ang="0">
                  <a:pos x="T5" y="T7"/>
                </a:cxn>
                <a:cxn ang="0">
                  <a:pos x="T9" y="T11"/>
                </a:cxn>
                <a:cxn ang="0">
                  <a:pos x="T13" y="T15"/>
                </a:cxn>
                <a:cxn ang="0">
                  <a:pos x="T17" y="T19"/>
                </a:cxn>
                <a:cxn ang="0">
                  <a:pos x="T21" y="T23"/>
                </a:cxn>
              </a:cxnLst>
              <a:rect l="0" t="0" r="r" b="b"/>
              <a:pathLst>
                <a:path w="21561" h="21504">
                  <a:moveTo>
                    <a:pt x="12" y="21504"/>
                  </a:moveTo>
                  <a:cubicBezTo>
                    <a:pt x="-13" y="18787"/>
                    <a:pt x="-39" y="16093"/>
                    <a:pt x="357" y="13466"/>
                  </a:cubicBezTo>
                  <a:cubicBezTo>
                    <a:pt x="752" y="10840"/>
                    <a:pt x="1480" y="7738"/>
                    <a:pt x="2412" y="5746"/>
                  </a:cubicBezTo>
                  <a:cubicBezTo>
                    <a:pt x="3344" y="3753"/>
                    <a:pt x="4493" y="2417"/>
                    <a:pt x="5923" y="1489"/>
                  </a:cubicBezTo>
                  <a:cubicBezTo>
                    <a:pt x="7352" y="561"/>
                    <a:pt x="8361" y="357"/>
                    <a:pt x="10965" y="130"/>
                  </a:cubicBezTo>
                  <a:cubicBezTo>
                    <a:pt x="13570" y="-96"/>
                    <a:pt x="17565" y="17"/>
                    <a:pt x="21561" y="130"/>
                  </a:cubicBezTo>
                </a:path>
              </a:pathLst>
            </a:cu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14" name="Rectangle 66"/>
            <p:cNvSpPr>
              <a:spLocks/>
            </p:cNvSpPr>
            <p:nvPr/>
          </p:nvSpPr>
          <p:spPr bwMode="auto">
            <a:xfrm>
              <a:off x="1160" y="1229"/>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200">
                  <a:solidFill>
                    <a:srgbClr val="FFFFFF"/>
                  </a:solidFill>
                  <a:ea typeface="ＭＳ Ｐゴシック" charset="0"/>
                  <a:cs typeface="Arial Bold" charset="0"/>
                </a:rPr>
                <a:t>X-10</a:t>
              </a:r>
            </a:p>
          </p:txBody>
        </p:sp>
        <p:sp>
          <p:nvSpPr>
            <p:cNvPr id="2115" name="Rectangle 67"/>
            <p:cNvSpPr>
              <a:spLocks/>
            </p:cNvSpPr>
            <p:nvPr/>
          </p:nvSpPr>
          <p:spPr bwMode="auto">
            <a:xfrm>
              <a:off x="1091" y="1650"/>
              <a:ext cx="49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200">
                  <a:solidFill>
                    <a:srgbClr val="FFFFFF"/>
                  </a:solidFill>
                  <a:ea typeface="ＭＳ Ｐゴシック" charset="0"/>
                  <a:cs typeface="Arial Bold" charset="0"/>
                </a:rPr>
                <a:t>CP-2</a:t>
              </a:r>
            </a:p>
          </p:txBody>
        </p:sp>
        <p:sp>
          <p:nvSpPr>
            <p:cNvPr id="2116" name="Oval 68"/>
            <p:cNvSpPr>
              <a:spLocks/>
            </p:cNvSpPr>
            <p:nvPr/>
          </p:nvSpPr>
          <p:spPr bwMode="auto">
            <a:xfrm>
              <a:off x="1402" y="2141"/>
              <a:ext cx="69" cy="73"/>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17" name="Oval 69"/>
            <p:cNvSpPr>
              <a:spLocks/>
            </p:cNvSpPr>
            <p:nvPr/>
          </p:nvSpPr>
          <p:spPr bwMode="auto">
            <a:xfrm>
              <a:off x="1481" y="1699"/>
              <a:ext cx="69" cy="73"/>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18" name="Oval 70"/>
            <p:cNvSpPr>
              <a:spLocks/>
            </p:cNvSpPr>
            <p:nvPr/>
          </p:nvSpPr>
          <p:spPr bwMode="auto">
            <a:xfrm>
              <a:off x="1515" y="1331"/>
              <a:ext cx="70" cy="74"/>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19" name="Oval 71"/>
            <p:cNvSpPr>
              <a:spLocks/>
            </p:cNvSpPr>
            <p:nvPr/>
          </p:nvSpPr>
          <p:spPr bwMode="auto">
            <a:xfrm>
              <a:off x="1785" y="1098"/>
              <a:ext cx="70" cy="73"/>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20" name="Oval 72"/>
            <p:cNvSpPr>
              <a:spLocks/>
            </p:cNvSpPr>
            <p:nvPr/>
          </p:nvSpPr>
          <p:spPr bwMode="auto">
            <a:xfrm>
              <a:off x="2145" y="976"/>
              <a:ext cx="72" cy="74"/>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21" name="Oval 73"/>
            <p:cNvSpPr>
              <a:spLocks/>
            </p:cNvSpPr>
            <p:nvPr/>
          </p:nvSpPr>
          <p:spPr bwMode="auto">
            <a:xfrm>
              <a:off x="2499" y="1002"/>
              <a:ext cx="72" cy="73"/>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22" name="Oval 74"/>
            <p:cNvSpPr>
              <a:spLocks/>
            </p:cNvSpPr>
            <p:nvPr/>
          </p:nvSpPr>
          <p:spPr bwMode="auto">
            <a:xfrm>
              <a:off x="3056" y="974"/>
              <a:ext cx="70" cy="73"/>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23" name="Oval 75"/>
            <p:cNvSpPr>
              <a:spLocks/>
            </p:cNvSpPr>
            <p:nvPr/>
          </p:nvSpPr>
          <p:spPr bwMode="auto">
            <a:xfrm>
              <a:off x="3095" y="876"/>
              <a:ext cx="70" cy="84"/>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24" name="Rectangle 76"/>
            <p:cNvSpPr>
              <a:spLocks/>
            </p:cNvSpPr>
            <p:nvPr/>
          </p:nvSpPr>
          <p:spPr bwMode="auto">
            <a:xfrm>
              <a:off x="3836" y="2420"/>
              <a:ext cx="238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800">
                  <a:solidFill>
                    <a:srgbClr val="FFFFFF"/>
                  </a:solidFill>
                  <a:ea typeface="ＭＳ Ｐゴシック" charset="0"/>
                  <a:cs typeface="Arial" charset="0"/>
                  <a:sym typeface="Arial" charset="0"/>
                </a:rPr>
                <a:t>Steady State Sources</a:t>
              </a:r>
            </a:p>
          </p:txBody>
        </p:sp>
        <p:sp>
          <p:nvSpPr>
            <p:cNvPr id="2125" name="Oval 77"/>
            <p:cNvSpPr>
              <a:spLocks/>
            </p:cNvSpPr>
            <p:nvPr/>
          </p:nvSpPr>
          <p:spPr bwMode="auto">
            <a:xfrm>
              <a:off x="3659" y="2487"/>
              <a:ext cx="73" cy="72"/>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26" name="Rectangle 78"/>
            <p:cNvSpPr>
              <a:spLocks/>
            </p:cNvSpPr>
            <p:nvPr/>
          </p:nvSpPr>
          <p:spPr bwMode="auto">
            <a:xfrm>
              <a:off x="2875" y="1072"/>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200">
                  <a:solidFill>
                    <a:srgbClr val="FFFFFF"/>
                  </a:solidFill>
                  <a:ea typeface="ＭＳ Ｐゴシック" charset="0"/>
                  <a:cs typeface="Arial Bold" charset="0"/>
                </a:rPr>
                <a:t>HFBR</a:t>
              </a:r>
            </a:p>
          </p:txBody>
        </p:sp>
        <p:sp>
          <p:nvSpPr>
            <p:cNvPr id="2127" name="Rectangle 79"/>
            <p:cNvSpPr>
              <a:spLocks/>
            </p:cNvSpPr>
            <p:nvPr/>
          </p:nvSpPr>
          <p:spPr bwMode="auto">
            <a:xfrm>
              <a:off x="2953" y="712"/>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200">
                  <a:solidFill>
                    <a:srgbClr val="FFFFFF"/>
                  </a:solidFill>
                  <a:ea typeface="ＭＳ Ｐゴシック" charset="0"/>
                  <a:cs typeface="Arial Bold" charset="0"/>
                </a:rPr>
                <a:t>HFIR</a:t>
              </a:r>
            </a:p>
          </p:txBody>
        </p:sp>
        <p:sp>
          <p:nvSpPr>
            <p:cNvPr id="2128" name="Rectangle 80"/>
            <p:cNvSpPr>
              <a:spLocks/>
            </p:cNvSpPr>
            <p:nvPr/>
          </p:nvSpPr>
          <p:spPr bwMode="auto">
            <a:xfrm>
              <a:off x="2373" y="747"/>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200">
                  <a:solidFill>
                    <a:srgbClr val="FFFFFF"/>
                  </a:solidFill>
                  <a:ea typeface="ＭＳ Ｐゴシック" charset="0"/>
                  <a:cs typeface="Arial Bold" charset="0"/>
                </a:rPr>
                <a:t>NRU</a:t>
              </a:r>
            </a:p>
          </p:txBody>
        </p:sp>
        <p:sp>
          <p:nvSpPr>
            <p:cNvPr id="2129" name="Rectangle 81"/>
            <p:cNvSpPr>
              <a:spLocks/>
            </p:cNvSpPr>
            <p:nvPr/>
          </p:nvSpPr>
          <p:spPr bwMode="auto">
            <a:xfrm>
              <a:off x="1969" y="776"/>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200">
                  <a:solidFill>
                    <a:srgbClr val="FFFFFF"/>
                  </a:solidFill>
                  <a:ea typeface="ＭＳ Ｐゴシック" charset="0"/>
                  <a:cs typeface="Arial Bold" charset="0"/>
                </a:rPr>
                <a:t>MTR</a:t>
              </a:r>
            </a:p>
          </p:txBody>
        </p:sp>
        <p:sp>
          <p:nvSpPr>
            <p:cNvPr id="2130" name="Rectangle 82"/>
            <p:cNvSpPr>
              <a:spLocks/>
            </p:cNvSpPr>
            <p:nvPr/>
          </p:nvSpPr>
          <p:spPr bwMode="auto">
            <a:xfrm>
              <a:off x="1424" y="951"/>
              <a:ext cx="49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200">
                  <a:solidFill>
                    <a:srgbClr val="FFFFFF"/>
                  </a:solidFill>
                  <a:ea typeface="ＭＳ Ｐゴシック" charset="0"/>
                  <a:cs typeface="Arial Bold" charset="0"/>
                </a:rPr>
                <a:t>NRX</a:t>
              </a:r>
            </a:p>
          </p:txBody>
        </p:sp>
        <p:sp>
          <p:nvSpPr>
            <p:cNvPr id="2131" name="Rectangle 83"/>
            <p:cNvSpPr>
              <a:spLocks/>
            </p:cNvSpPr>
            <p:nvPr/>
          </p:nvSpPr>
          <p:spPr bwMode="auto">
            <a:xfrm>
              <a:off x="1481" y="2098"/>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200">
                  <a:solidFill>
                    <a:srgbClr val="FFFFFF"/>
                  </a:solidFill>
                  <a:ea typeface="ＭＳ Ｐゴシック" charset="0"/>
                  <a:cs typeface="Arial Bold" charset="0"/>
                </a:rPr>
                <a:t>CP-1</a:t>
              </a:r>
            </a:p>
          </p:txBody>
        </p:sp>
        <p:sp>
          <p:nvSpPr>
            <p:cNvPr id="2132" name="Rectangle 84"/>
            <p:cNvSpPr>
              <a:spLocks/>
            </p:cNvSpPr>
            <p:nvPr/>
          </p:nvSpPr>
          <p:spPr bwMode="auto">
            <a:xfrm>
              <a:off x="1114"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400" b="1">
                  <a:solidFill>
                    <a:srgbClr val="FFFFFF"/>
                  </a:solidFill>
                  <a:ea typeface="ＭＳ Ｐゴシック" charset="0"/>
                  <a:cs typeface="Helvetica" charset="0"/>
                  <a:sym typeface="Helvetica" charset="0"/>
                </a:rPr>
                <a:t>1940</a:t>
              </a:r>
            </a:p>
          </p:txBody>
        </p:sp>
        <p:sp>
          <p:nvSpPr>
            <p:cNvPr id="2133" name="Rectangle 85"/>
            <p:cNvSpPr>
              <a:spLocks/>
            </p:cNvSpPr>
            <p:nvPr/>
          </p:nvSpPr>
          <p:spPr bwMode="auto">
            <a:xfrm>
              <a:off x="1793"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400" b="1">
                  <a:solidFill>
                    <a:srgbClr val="FFFFFF"/>
                  </a:solidFill>
                  <a:ea typeface="ＭＳ Ｐゴシック" charset="0"/>
                  <a:cs typeface="Helvetica" charset="0"/>
                  <a:sym typeface="Helvetica" charset="0"/>
                </a:rPr>
                <a:t>1950</a:t>
              </a:r>
            </a:p>
          </p:txBody>
        </p:sp>
        <p:sp>
          <p:nvSpPr>
            <p:cNvPr id="2134" name="Rectangle 86"/>
            <p:cNvSpPr>
              <a:spLocks/>
            </p:cNvSpPr>
            <p:nvPr/>
          </p:nvSpPr>
          <p:spPr bwMode="auto">
            <a:xfrm>
              <a:off x="2472"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400" b="1">
                  <a:solidFill>
                    <a:srgbClr val="FFFFFF"/>
                  </a:solidFill>
                  <a:ea typeface="ＭＳ Ｐゴシック" charset="0"/>
                  <a:cs typeface="Helvetica" charset="0"/>
                  <a:sym typeface="Helvetica" charset="0"/>
                </a:rPr>
                <a:t>1960</a:t>
              </a:r>
            </a:p>
          </p:txBody>
        </p:sp>
        <p:sp>
          <p:nvSpPr>
            <p:cNvPr id="2135" name="Line 87"/>
            <p:cNvSpPr>
              <a:spLocks noChangeShapeType="1"/>
            </p:cNvSpPr>
            <p:nvPr/>
          </p:nvSpPr>
          <p:spPr bwMode="auto">
            <a:xfrm rot="10800000" flipH="1">
              <a:off x="646" y="3165"/>
              <a:ext cx="67"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36" name="Line 88"/>
            <p:cNvSpPr>
              <a:spLocks noChangeShapeType="1"/>
            </p:cNvSpPr>
            <p:nvPr/>
          </p:nvSpPr>
          <p:spPr bwMode="auto">
            <a:xfrm rot="10800000" flipH="1">
              <a:off x="646" y="2434"/>
              <a:ext cx="67"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37" name="AutoShape 89"/>
            <p:cNvSpPr>
              <a:spLocks/>
            </p:cNvSpPr>
            <p:nvPr/>
          </p:nvSpPr>
          <p:spPr bwMode="auto">
            <a:xfrm rot="-5400000">
              <a:off x="-1264" y="1264"/>
              <a:ext cx="2719" cy="192"/>
            </a:xfrm>
            <a:custGeom>
              <a:avLst/>
              <a:gdLst/>
              <a:ahLst/>
              <a:cxnLst/>
              <a:rect l="0" t="0" r="r" b="b"/>
              <a:pathLst>
                <a:path w="21600" h="21600">
                  <a:moveTo>
                    <a:pt x="0" y="0"/>
                  </a:moveTo>
                  <a:lnTo>
                    <a:pt x="21600" y="0"/>
                  </a:lnTo>
                  <a:lnTo>
                    <a:pt x="21600" y="21600"/>
                  </a:lnTo>
                  <a:lnTo>
                    <a:pt x="0" y="216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200">
                  <a:solidFill>
                    <a:srgbClr val="FFFFFF"/>
                  </a:solidFill>
                  <a:ea typeface="ＭＳ Ｐゴシック" charset="0"/>
                  <a:cs typeface="Helvetica" charset="0"/>
                  <a:sym typeface="Helvetica" charset="0"/>
                </a:rPr>
                <a:t>Effective thermal neutron flux n/cm</a:t>
              </a:r>
              <a:r>
                <a:rPr lang="en-US" sz="1200" baseline="31000">
                  <a:solidFill>
                    <a:srgbClr val="FFFFFF"/>
                  </a:solidFill>
                  <a:ea typeface="ＭＳ Ｐゴシック" charset="0"/>
                  <a:cs typeface="Helvetica" charset="0"/>
                  <a:sym typeface="Helvetica" charset="0"/>
                </a:rPr>
                <a:t>2</a:t>
              </a:r>
              <a:r>
                <a:rPr lang="en-US" sz="1200">
                  <a:solidFill>
                    <a:srgbClr val="FFFFFF"/>
                  </a:solidFill>
                  <a:ea typeface="ＭＳ Ｐゴシック" charset="0"/>
                  <a:cs typeface="Helvetica" charset="0"/>
                  <a:sym typeface="Helvetica" charset="0"/>
                </a:rPr>
                <a:t>-s</a:t>
              </a:r>
            </a:p>
          </p:txBody>
        </p:sp>
        <p:sp>
          <p:nvSpPr>
            <p:cNvPr id="2138" name="Rectangle 90"/>
            <p:cNvSpPr>
              <a:spLocks/>
            </p:cNvSpPr>
            <p:nvPr/>
          </p:nvSpPr>
          <p:spPr bwMode="auto">
            <a:xfrm>
              <a:off x="2368" y="3696"/>
              <a:ext cx="476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100">
                  <a:solidFill>
                    <a:srgbClr val="FFFFFF"/>
                  </a:solidFill>
                  <a:ea typeface="ＭＳ Ｐゴシック" charset="0"/>
                  <a:cs typeface="Helvetica" charset="0"/>
                  <a:sym typeface="Helvetica" charset="0"/>
                </a:rPr>
                <a:t>(Updated from </a:t>
              </a:r>
              <a:r>
                <a:rPr lang="en-US" sz="1100" i="1">
                  <a:solidFill>
                    <a:srgbClr val="FFFFFF"/>
                  </a:solidFill>
                  <a:ea typeface="ＭＳ Ｐゴシック" charset="0"/>
                  <a:cs typeface="Helvetica" charset="0"/>
                  <a:sym typeface="Helvetica" charset="0"/>
                </a:rPr>
                <a:t>Neutron Scattering</a:t>
              </a:r>
              <a:r>
                <a:rPr lang="en-US" sz="1100">
                  <a:solidFill>
                    <a:srgbClr val="FFFFFF"/>
                  </a:solidFill>
                  <a:ea typeface="ＭＳ Ｐゴシック" charset="0"/>
                  <a:cs typeface="Helvetica" charset="0"/>
                  <a:sym typeface="Helvetica" charset="0"/>
                </a:rPr>
                <a:t>, K. Skold and D. L. Price, eds., Academic Press, 1986) </a:t>
              </a:r>
            </a:p>
          </p:txBody>
        </p:sp>
        <p:sp>
          <p:nvSpPr>
            <p:cNvPr id="2139" name="Rectangle 91"/>
            <p:cNvSpPr>
              <a:spLocks/>
            </p:cNvSpPr>
            <p:nvPr/>
          </p:nvSpPr>
          <p:spPr bwMode="auto">
            <a:xfrm>
              <a:off x="6002" y="656"/>
              <a:ext cx="76" cy="72"/>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2140" name="Line 92"/>
            <p:cNvSpPr>
              <a:spLocks noChangeShapeType="1"/>
            </p:cNvSpPr>
            <p:nvPr/>
          </p:nvSpPr>
          <p:spPr bwMode="auto">
            <a:xfrm>
              <a:off x="3579" y="947"/>
              <a:ext cx="2857"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41" name="Rectangle 93"/>
            <p:cNvSpPr>
              <a:spLocks/>
            </p:cNvSpPr>
            <p:nvPr/>
          </p:nvSpPr>
          <p:spPr bwMode="auto">
            <a:xfrm>
              <a:off x="5409" y="1099"/>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200">
                  <a:solidFill>
                    <a:srgbClr val="FFFFFF"/>
                  </a:solidFill>
                  <a:ea typeface="ＭＳ Ｐゴシック" charset="0"/>
                  <a:cs typeface="Arial Bold" charset="0"/>
                </a:rPr>
                <a:t>FRM-II</a:t>
              </a:r>
            </a:p>
          </p:txBody>
        </p:sp>
        <p:sp>
          <p:nvSpPr>
            <p:cNvPr id="2142" name="Oval 94"/>
            <p:cNvSpPr>
              <a:spLocks/>
            </p:cNvSpPr>
            <p:nvPr/>
          </p:nvSpPr>
          <p:spPr bwMode="auto">
            <a:xfrm>
              <a:off x="5568" y="997"/>
              <a:ext cx="71" cy="72"/>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43" name="Oval 95"/>
            <p:cNvSpPr>
              <a:spLocks/>
            </p:cNvSpPr>
            <p:nvPr/>
          </p:nvSpPr>
          <p:spPr bwMode="auto">
            <a:xfrm>
              <a:off x="4965" y="1136"/>
              <a:ext cx="69" cy="73"/>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144" name="Rectangle 96"/>
            <p:cNvSpPr>
              <a:spLocks/>
            </p:cNvSpPr>
            <p:nvPr/>
          </p:nvSpPr>
          <p:spPr bwMode="auto">
            <a:xfrm>
              <a:off x="4810" y="1246"/>
              <a:ext cx="49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200">
                  <a:solidFill>
                    <a:srgbClr val="FFFFFF"/>
                  </a:solidFill>
                  <a:ea typeface="ＭＳ Ｐゴシック" charset="0"/>
                  <a:cs typeface="Arial Bold" charset="0"/>
                </a:rPr>
                <a:t>SINQ</a:t>
              </a:r>
            </a:p>
          </p:txBody>
        </p:sp>
        <p:sp>
          <p:nvSpPr>
            <p:cNvPr id="2145" name="Freeform 97"/>
            <p:cNvSpPr>
              <a:spLocks/>
            </p:cNvSpPr>
            <p:nvPr/>
          </p:nvSpPr>
          <p:spPr bwMode="auto">
            <a:xfrm flipH="1">
              <a:off x="3523" y="690"/>
              <a:ext cx="2656" cy="914"/>
            </a:xfrm>
            <a:custGeom>
              <a:avLst/>
              <a:gdLst>
                <a:gd name="T0" fmla="*/ 0 w 21600"/>
                <a:gd name="T1" fmla="*/ 53 h 21600"/>
                <a:gd name="T2" fmla="*/ 1104 w 21600"/>
                <a:gd name="T3" fmla="*/ 0 h 21600"/>
                <a:gd name="T4" fmla="*/ 21600 w 21600"/>
                <a:gd name="T5" fmla="*/ 21600 h 21600"/>
              </a:gdLst>
              <a:ahLst/>
              <a:cxnLst>
                <a:cxn ang="0">
                  <a:pos x="T0" y="T1"/>
                </a:cxn>
                <a:cxn ang="0">
                  <a:pos x="T2" y="T3"/>
                </a:cxn>
                <a:cxn ang="0">
                  <a:pos x="T4" y="T5"/>
                </a:cxn>
              </a:cxnLst>
              <a:rect l="0" t="0" r="r" b="b"/>
              <a:pathLst>
                <a:path w="21600" h="21600">
                  <a:moveTo>
                    <a:pt x="0" y="53"/>
                  </a:moveTo>
                  <a:cubicBezTo>
                    <a:pt x="367" y="19"/>
                    <a:pt x="736" y="0"/>
                    <a:pt x="1104" y="0"/>
                  </a:cubicBezTo>
                  <a:cubicBezTo>
                    <a:pt x="9087" y="0"/>
                    <a:pt x="16633" y="7953"/>
                    <a:pt x="21600" y="21600"/>
                  </a:cubicBezTo>
                </a:path>
              </a:pathLst>
            </a:custGeom>
            <a:noFill/>
            <a:ln w="38100" cap="flat">
              <a:solidFill>
                <a:srgbClr val="FCBD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46" name="Rectangle 98"/>
            <p:cNvSpPr>
              <a:spLocks/>
            </p:cNvSpPr>
            <p:nvPr/>
          </p:nvSpPr>
          <p:spPr bwMode="auto">
            <a:xfrm>
              <a:off x="5897" y="478"/>
              <a:ext cx="49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200" b="1">
                  <a:solidFill>
                    <a:srgbClr val="FCBD00"/>
                  </a:solidFill>
                  <a:ea typeface="ＭＳ Ｐゴシック" charset="0"/>
                  <a:cs typeface="Helvetica" charset="0"/>
                  <a:sym typeface="Helvetica" charset="0"/>
                </a:rPr>
                <a:t>SNS</a:t>
              </a:r>
            </a:p>
          </p:txBody>
        </p:sp>
        <p:sp>
          <p:nvSpPr>
            <p:cNvPr id="2147" name="Rectangle 99"/>
            <p:cNvSpPr>
              <a:spLocks/>
            </p:cNvSpPr>
            <p:nvPr/>
          </p:nvSpPr>
          <p:spPr bwMode="auto">
            <a:xfrm>
              <a:off x="6710" y="545"/>
              <a:ext cx="126" cy="119"/>
            </a:xfrm>
            <a:prstGeom prst="rect">
              <a:avLst/>
            </a:prstGeom>
            <a:solidFill>
              <a:srgbClr val="FF0000"/>
            </a:solidFill>
            <a:ln w="12700" cap="flat">
              <a:solidFill>
                <a:srgbClr val="FFFFFF"/>
              </a:solidFill>
              <a:prstDash val="solid"/>
              <a:miter lim="800000"/>
              <a:headEnd type="none" w="med" len="med"/>
              <a:tailEnd type="none" w="med" len="med"/>
            </a:ln>
          </p:spPr>
          <p:txBody>
            <a:bodyPr lIns="0" tIns="0" rIns="0" bIns="0"/>
            <a:lstStyle/>
            <a:p>
              <a:endParaRPr lang="en-US"/>
            </a:p>
          </p:txBody>
        </p:sp>
      </p:grpSp>
      <p:sp>
        <p:nvSpPr>
          <p:cNvPr id="2150" name="Rectangle 102"/>
          <p:cNvSpPr>
            <a:spLocks/>
          </p:cNvSpPr>
          <p:nvPr/>
        </p:nvSpPr>
        <p:spPr bwMode="auto">
          <a:xfrm>
            <a:off x="8839694" y="1997876"/>
            <a:ext cx="590742" cy="16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2803"/>
            <a:r>
              <a:rPr lang="en-US" sz="1200" b="1">
                <a:solidFill>
                  <a:srgbClr val="FCBD00"/>
                </a:solidFill>
                <a:ea typeface="ＭＳ Ｐゴシック" charset="0"/>
                <a:cs typeface="Helvetica" charset="0"/>
                <a:sym typeface="Helvetica" charset="0"/>
              </a:rPr>
              <a:t>ESS</a:t>
            </a:r>
          </a:p>
        </p:txBody>
      </p:sp>
      <p:sp>
        <p:nvSpPr>
          <p:cNvPr id="106" name="Title 1"/>
          <p:cNvSpPr txBox="1">
            <a:spLocks/>
          </p:cNvSpPr>
          <p:nvPr/>
        </p:nvSpPr>
        <p:spPr>
          <a:xfrm>
            <a:off x="487848" y="202355"/>
            <a:ext cx="8781096" cy="699345"/>
          </a:xfrm>
          <a:prstGeom prst="rect">
            <a:avLst/>
          </a:prstGeom>
        </p:spPr>
        <p:txBody>
          <a:bodyPr vert="horz" lIns="97398" tIns="48698" rIns="97398" bIns="48698" rtlCol="0" anchor="ctr">
            <a:normAutofit/>
          </a:bodyPr>
          <a:lstStyle>
            <a:lvl1pPr algn="ctr" defTabSz="487741" rtl="0" eaLnBrk="1" latinLnBrk="0" hangingPunct="1">
              <a:spcBef>
                <a:spcPct val="0"/>
              </a:spcBef>
              <a:buNone/>
              <a:defRPr sz="3200" b="1" kern="1200">
                <a:solidFill>
                  <a:srgbClr val="0094CA"/>
                </a:solidFill>
                <a:latin typeface="Helvetica"/>
                <a:ea typeface="+mj-ea"/>
                <a:cs typeface="Helvetica"/>
              </a:defRPr>
            </a:lvl1pPr>
          </a:lstStyle>
          <a:p>
            <a:r>
              <a:rPr lang="en-US">
                <a:solidFill>
                  <a:schemeClr val="bg1"/>
                </a:solidFill>
                <a:latin typeface="+mn-lt"/>
              </a:rPr>
              <a:t>ESS - Bridging the neutron gap</a:t>
            </a:r>
          </a:p>
        </p:txBody>
      </p:sp>
      <p:pic>
        <p:nvPicPr>
          <p:cNvPr id="105" name="Picture 104" descr="HI-frontier-psi.jpg"/>
          <p:cNvPicPr>
            <a:picLocks noChangeAspect="1"/>
          </p:cNvPicPr>
          <p:nvPr/>
        </p:nvPicPr>
        <p:blipFill rotWithShape="1">
          <a:blip r:embed="rId4">
            <a:extLst>
              <a:ext uri="{28A0092B-C50C-407E-A947-70E740481C1C}">
                <a14:useLocalDpi xmlns:a14="http://schemas.microsoft.com/office/drawing/2010/main" val="0"/>
              </a:ext>
            </a:extLst>
          </a:blip>
          <a:srcRect b="3374"/>
          <a:stretch/>
        </p:blipFill>
        <p:spPr>
          <a:xfrm>
            <a:off x="2839713" y="2822351"/>
            <a:ext cx="6360795" cy="4300949"/>
          </a:xfrm>
          <a:prstGeom prst="rect">
            <a:avLst/>
          </a:prstGeom>
        </p:spPr>
      </p:pic>
      <p:sp>
        <p:nvSpPr>
          <p:cNvPr id="2" name="TextBox 1"/>
          <p:cNvSpPr txBox="1"/>
          <p:nvPr/>
        </p:nvSpPr>
        <p:spPr>
          <a:xfrm>
            <a:off x="7770255" y="1999189"/>
            <a:ext cx="738532" cy="276999"/>
          </a:xfrm>
          <a:prstGeom prst="rect">
            <a:avLst/>
          </a:prstGeom>
          <a:noFill/>
        </p:spPr>
        <p:txBody>
          <a:bodyPr wrap="square" lIns="91376" tIns="45688" rIns="91376" bIns="45688" rtlCol="0">
            <a:spAutoFit/>
          </a:bodyPr>
          <a:lstStyle/>
          <a:p>
            <a:r>
              <a:rPr lang="en-US" sz="1200" b="1" dirty="0">
                <a:solidFill>
                  <a:srgbClr val="FFC20A"/>
                </a:solidFill>
              </a:rPr>
              <a:t>J-PARC</a:t>
            </a:r>
            <a:endParaRPr lang="en-US" sz="1200" b="1" dirty="0">
              <a:solidFill>
                <a:srgbClr val="FFC20A"/>
              </a:solidFill>
            </a:endParaRPr>
          </a:p>
        </p:txBody>
      </p:sp>
      <p:sp>
        <p:nvSpPr>
          <p:cNvPr id="3" name="Rectangle 2"/>
          <p:cNvSpPr/>
          <p:nvPr/>
        </p:nvSpPr>
        <p:spPr>
          <a:xfrm>
            <a:off x="8072033" y="2267298"/>
            <a:ext cx="81051" cy="59531"/>
          </a:xfrm>
          <a:prstGeom prst="rect">
            <a:avLst/>
          </a:prstGeom>
          <a:solidFill>
            <a:srgbClr val="FFC20A"/>
          </a:solidFill>
          <a:ln>
            <a:solidFill>
              <a:srgbClr val="FFC20A"/>
            </a:solidFill>
          </a:ln>
        </p:spPr>
        <p:style>
          <a:lnRef idx="1">
            <a:schemeClr val="accent1"/>
          </a:lnRef>
          <a:fillRef idx="3">
            <a:schemeClr val="accent1"/>
          </a:fillRef>
          <a:effectRef idx="2">
            <a:schemeClr val="accent1"/>
          </a:effectRef>
          <a:fontRef idx="minor">
            <a:schemeClr val="lt1"/>
          </a:fontRef>
        </p:style>
        <p:txBody>
          <a:bodyPr lIns="91376" tIns="45688" rIns="91376" bIns="45688" rtlCol="0" anchor="ctr"/>
          <a:lstStyle/>
          <a:p>
            <a:pPr algn="ctr"/>
            <a:endParaRPr lang="en-US">
              <a:solidFill>
                <a:srgbClr val="FFC20A"/>
              </a:solidFill>
            </a:endParaRPr>
          </a:p>
        </p:txBody>
      </p:sp>
      <p:sp>
        <p:nvSpPr>
          <p:cNvPr id="107" name="Explosion 2 106"/>
          <p:cNvSpPr/>
          <p:nvPr/>
        </p:nvSpPr>
        <p:spPr>
          <a:xfrm>
            <a:off x="5649415" y="3980794"/>
            <a:ext cx="303719" cy="250230"/>
          </a:xfrm>
          <a:prstGeom prst="irregularSeal2">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91376" tIns="45688" rIns="91376" bIns="45688" rtlCol="0" anchor="ctr"/>
          <a:lstStyle/>
          <a:p>
            <a:pPr algn="ctr"/>
            <a:endParaRPr lang="en-US"/>
          </a:p>
        </p:txBody>
      </p:sp>
    </p:spTree>
    <p:extLst>
      <p:ext uri="{BB962C8B-B14F-4D97-AF65-F5344CB8AC3E}">
        <p14:creationId xmlns:p14="http://schemas.microsoft.com/office/powerpoint/2010/main" val="312453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lide Number Placeholder 3"/>
          <p:cNvSpPr>
            <a:spLocks noGrp="1"/>
          </p:cNvSpPr>
          <p:nvPr>
            <p:ph type="sldNum" sz="quarter" idx="4294967295"/>
          </p:nvPr>
        </p:nvSpPr>
        <p:spPr>
          <a:xfrm>
            <a:off x="9489996" y="6976187"/>
            <a:ext cx="257259" cy="266700"/>
          </a:xfrm>
          <a:prstGeom prst="rect">
            <a:avLst/>
          </a:prstGeom>
        </p:spPr>
        <p:txBody>
          <a:bodyPr lIns="68423" tIns="34209" rIns="68423" bIns="34209"/>
          <a:lstStyle/>
          <a:p>
            <a:fld id="{56C41586-D860-644E-9CFF-C0246DBDABBD}" type="slidenum">
              <a:rPr lang="en-US"/>
              <a:pPr/>
              <a:t>4</a:t>
            </a:fld>
            <a:endParaRPr lang="en-US"/>
          </a:p>
        </p:txBody>
      </p:sp>
      <p:sp>
        <p:nvSpPr>
          <p:cNvPr id="9217" name="Rectangle 1"/>
          <p:cNvSpPr>
            <a:spLocks noGrp="1" noChangeArrowheads="1"/>
          </p:cNvSpPr>
          <p:nvPr>
            <p:ph type="title"/>
          </p:nvPr>
        </p:nvSpPr>
        <p:spPr>
          <a:xfrm>
            <a:off x="487839" y="75231"/>
            <a:ext cx="8781098" cy="643482"/>
          </a:xfrm>
          <a:ln/>
        </p:spPr>
        <p:txBody>
          <a:bodyPr/>
          <a:lstStyle/>
          <a:p>
            <a:r>
              <a:rPr lang="en-US" dirty="0"/>
              <a:t>ESS </a:t>
            </a:r>
            <a:r>
              <a:rPr lang="en-US" dirty="0" err="1"/>
              <a:t>Linac</a:t>
            </a:r>
            <a:endParaRPr lang="en-US" dirty="0"/>
          </a:p>
        </p:txBody>
      </p:sp>
      <p:pic>
        <p:nvPicPr>
          <p:cNvPr id="921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 y="772017"/>
            <a:ext cx="9775831"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aphicFrame>
        <p:nvGraphicFramePr>
          <p:cNvPr id="9219" name="Group 3"/>
          <p:cNvGraphicFramePr>
            <a:graphicFrameLocks noGrp="1"/>
          </p:cNvGraphicFramePr>
          <p:nvPr>
            <p:extLst>
              <p:ext uri="{D42A27DB-BD31-4B8C-83A1-F6EECF244321}">
                <p14:modId xmlns:p14="http://schemas.microsoft.com/office/powerpoint/2010/main" val="4046868441"/>
              </p:ext>
            </p:extLst>
          </p:nvPr>
        </p:nvGraphicFramePr>
        <p:xfrm>
          <a:off x="409737" y="2627901"/>
          <a:ext cx="8918299" cy="3675896"/>
        </p:xfrm>
        <a:graphic>
          <a:graphicData uri="http://schemas.openxmlformats.org/drawingml/2006/table">
            <a:tbl>
              <a:tblPr/>
              <a:tblGrid>
                <a:gridCol w="1257074"/>
                <a:gridCol w="1229760"/>
                <a:gridCol w="1553080"/>
                <a:gridCol w="1448271"/>
                <a:gridCol w="800360"/>
                <a:gridCol w="981393"/>
                <a:gridCol w="1648361"/>
              </a:tblGrid>
              <a:tr h="502919">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endParaRPr kumimoji="0" lang="en-US" sz="2000" b="0" i="0" u="none" strike="noStrike" cap="none" normalizeH="0" baseline="0">
                        <a:ln>
                          <a:noFill/>
                        </a:ln>
                        <a:solidFill>
                          <a:srgbClr val="FFFFFF"/>
                        </a:solidFill>
                        <a:effectLst/>
                        <a:latin typeface="Gill Sans Light" charset="0"/>
                        <a:ea typeface="ヒラギノ角ゴ ProN W3" charset="0"/>
                        <a:cs typeface="ヒラギノ角ゴ ProN W3" charset="0"/>
                        <a:sym typeface="Gill Sans Light" charset="0"/>
                      </a:endParaRP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400" b="1" i="0" u="none" strike="noStrike" cap="none" normalizeH="0" baseline="0">
                          <a:ln>
                            <a:noFill/>
                          </a:ln>
                          <a:solidFill>
                            <a:srgbClr val="FFFFFF"/>
                          </a:solidFill>
                          <a:effectLst/>
                          <a:latin typeface="Gill Sans" charset="0"/>
                          <a:ea typeface="ヒラギノ角ゴ ProN W3" charset="0"/>
                          <a:cs typeface="Gill Sans" charset="0"/>
                          <a:sym typeface="Gill Sans" charset="0"/>
                        </a:rPr>
                        <a:t>Energy (MeV)</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400" b="1" i="0" u="none" strike="noStrike" cap="none" normalizeH="0" baseline="0">
                          <a:ln>
                            <a:noFill/>
                          </a:ln>
                          <a:solidFill>
                            <a:srgbClr val="FFFFFF"/>
                          </a:solidFill>
                          <a:effectLst/>
                          <a:latin typeface="Gill Sans" charset="0"/>
                          <a:ea typeface="ヒラギノ角ゴ ProN W3" charset="0"/>
                          <a:cs typeface="Gill Sans" charset="0"/>
                          <a:sym typeface="Gill Sans" charset="0"/>
                        </a:rPr>
                        <a:t>No. of Modules</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400" b="1" i="0" u="none" strike="noStrike" cap="none" normalizeH="0" baseline="0">
                          <a:ln>
                            <a:noFill/>
                          </a:ln>
                          <a:solidFill>
                            <a:srgbClr val="FFFFFF"/>
                          </a:solidFill>
                          <a:effectLst/>
                          <a:latin typeface="Gill Sans" charset="0"/>
                          <a:ea typeface="ヒラギノ角ゴ ProN W3" charset="0"/>
                          <a:cs typeface="Gill Sans" charset="0"/>
                          <a:sym typeface="Gill Sans" charset="0"/>
                        </a:rPr>
                        <a:t>No. of Cavities</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400" b="1" i="0" u="none" strike="noStrike" cap="none" normalizeH="0" baseline="0">
                          <a:ln>
                            <a:noFill/>
                          </a:ln>
                          <a:solidFill>
                            <a:srgbClr val="FFFFFF"/>
                          </a:solidFill>
                          <a:effectLst/>
                          <a:latin typeface="Gill Sans" charset="0"/>
                          <a:ea typeface="ヒラギノ角ゴ ProN W3" charset="0"/>
                          <a:cs typeface="Lucida Grande" charset="0"/>
                          <a:sym typeface="Gill Sans" charset="0"/>
                        </a:rPr>
                        <a:t>βg</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400" b="1" i="0" u="none" strike="noStrike" cap="none" normalizeH="0" baseline="0" dirty="0">
                          <a:ln>
                            <a:noFill/>
                          </a:ln>
                          <a:solidFill>
                            <a:srgbClr val="FFFFFF"/>
                          </a:solidFill>
                          <a:effectLst/>
                          <a:latin typeface="Gill Sans" charset="0"/>
                          <a:ea typeface="ヒラギノ角ゴ ProN W3" charset="0"/>
                          <a:cs typeface="Gill Sans" charset="0"/>
                          <a:sym typeface="Gill Sans" charset="0"/>
                        </a:rPr>
                        <a:t>Temp (K)</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400" b="1" i="0" u="none" strike="noStrike" cap="none" normalizeH="0" baseline="0">
                          <a:ln>
                            <a:noFill/>
                          </a:ln>
                          <a:solidFill>
                            <a:srgbClr val="FFFFFF"/>
                          </a:solidFill>
                          <a:effectLst/>
                          <a:latin typeface="Gill Sans" charset="0"/>
                          <a:ea typeface="ヒラギノ角ゴ ProN W3" charset="0"/>
                          <a:cs typeface="Gill Sans" charset="0"/>
                          <a:sym typeface="Gill Sans" charset="0"/>
                        </a:rPr>
                        <a:t>Cryo Length (m)</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r>
              <a:tr h="352553">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1" i="0" u="none" strike="noStrike" cap="none" normalizeH="0" baseline="0" dirty="0">
                          <a:ln>
                            <a:noFill/>
                          </a:ln>
                          <a:solidFill>
                            <a:srgbClr val="FF0000"/>
                          </a:solidFill>
                          <a:effectLst/>
                          <a:latin typeface="Gill Sans" charset="0"/>
                          <a:ea typeface="ヒラギノ角ゴ ProN W3" charset="0"/>
                          <a:cs typeface="Gill Sans" charset="0"/>
                          <a:sym typeface="Gill Sans" charset="0"/>
                        </a:rPr>
                        <a:t>Source</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0.075</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1</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~300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52553">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1" i="0" u="none" strike="noStrike" cap="none" normalizeH="0" baseline="0" dirty="0">
                          <a:ln>
                            <a:noFill/>
                          </a:ln>
                          <a:solidFill>
                            <a:schemeClr val="accent6">
                              <a:lumMod val="75000"/>
                            </a:schemeClr>
                          </a:solidFill>
                          <a:effectLst/>
                          <a:latin typeface="Gill Sans" charset="0"/>
                          <a:ea typeface="ヒラギノ角ゴ ProN W3" charset="0"/>
                          <a:cs typeface="Gill Sans" charset="0"/>
                          <a:sym typeface="Gill Sans" charset="0"/>
                        </a:rPr>
                        <a:t>LEBT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0.075</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~300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52553">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1" i="0" u="none" strike="noStrike" cap="none" normalizeH="0" baseline="0" dirty="0">
                          <a:ln>
                            <a:noFill/>
                          </a:ln>
                          <a:solidFill>
                            <a:srgbClr val="FF6600"/>
                          </a:solidFill>
                          <a:effectLst/>
                          <a:latin typeface="Gill Sans" charset="0"/>
                          <a:ea typeface="ヒラギノ角ゴ ProN W3" charset="0"/>
                          <a:cs typeface="Gill Sans" charset="0"/>
                          <a:sym typeface="Gill Sans" charset="0"/>
                        </a:rPr>
                        <a:t>RFQ</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3.6</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1</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1</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~300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52553">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1" i="0" u="none" strike="noStrike" cap="none" normalizeH="0" baseline="0" dirty="0">
                          <a:ln>
                            <a:noFill/>
                          </a:ln>
                          <a:solidFill>
                            <a:srgbClr val="FFFF00"/>
                          </a:solidFill>
                          <a:effectLst/>
                          <a:latin typeface="Gill Sans" charset="0"/>
                          <a:ea typeface="ヒラギノ角ゴ ProN W3" charset="0"/>
                          <a:cs typeface="Gill Sans" charset="0"/>
                          <a:sym typeface="Gill Sans" charset="0"/>
                        </a:rPr>
                        <a:t>MEBT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3.6</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~300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52553">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1" i="0" u="none" strike="noStrike" cap="none" normalizeH="0" baseline="0" dirty="0">
                          <a:ln>
                            <a:noFill/>
                          </a:ln>
                          <a:solidFill>
                            <a:srgbClr val="FFFF00"/>
                          </a:solidFill>
                          <a:effectLst/>
                          <a:latin typeface="Gill Sans" charset="0"/>
                          <a:ea typeface="ヒラギノ角ゴ ProN W3" charset="0"/>
                          <a:cs typeface="Gill Sans" charset="0"/>
                          <a:sym typeface="Gill Sans" charset="0"/>
                        </a:rPr>
                        <a:t>DTL</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90</a:t>
                      </a:r>
                      <a:endParaRPr kumimoji="0" lang="en-US" sz="18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5</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5</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~300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52553">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1" i="0" u="none" strike="noStrike" cap="none" normalizeH="0" baseline="0" dirty="0">
                          <a:ln>
                            <a:noFill/>
                          </a:ln>
                          <a:solidFill>
                            <a:srgbClr val="2E6FFD"/>
                          </a:solidFill>
                          <a:effectLst/>
                          <a:latin typeface="Gill Sans" charset="0"/>
                          <a:ea typeface="ヒラギノ角ゴ ProN W3" charset="0"/>
                          <a:cs typeface="Gill Sans" charset="0"/>
                          <a:sym typeface="Gill Sans" charset="0"/>
                        </a:rPr>
                        <a:t>Spoke</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rPr>
                        <a:t>220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13</a:t>
                      </a:r>
                      <a:endParaRPr kumimoji="0" lang="en-US" sz="18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rPr>
                        <a:t>2 (2S) × </a:t>
                      </a:r>
                      <a:r>
                        <a:rPr kumimoji="0" lang="en-US" sz="18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13</a:t>
                      </a:r>
                      <a:endParaRPr kumimoji="0" lang="en-US" sz="18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0.5 </a:t>
                      </a:r>
                      <a:r>
                        <a:rPr kumimoji="0" lang="en-US" sz="1200" b="0" i="0" u="none" strike="noStrike" cap="none" normalizeH="0" baseline="0">
                          <a:ln>
                            <a:noFill/>
                          </a:ln>
                          <a:solidFill>
                            <a:srgbClr val="4D6165"/>
                          </a:solidFill>
                          <a:effectLst/>
                          <a:latin typeface="Gill Sans" charset="0"/>
                          <a:ea typeface="ヒラギノ角ゴ ProN W3" charset="0"/>
                          <a:cs typeface="Lucida Grande" charset="0"/>
                          <a:sym typeface="Gill Sans" charset="0"/>
                        </a:rPr>
                        <a:t>β</a:t>
                      </a:r>
                      <a:r>
                        <a:rPr kumimoji="0" lang="en-US" sz="1200" b="0" i="0" u="none" strike="noStrike" cap="none" normalizeH="0" baseline="-6000">
                          <a:ln>
                            <a:noFill/>
                          </a:ln>
                          <a:solidFill>
                            <a:srgbClr val="4D6165"/>
                          </a:solidFill>
                          <a:effectLst/>
                          <a:latin typeface="Gill Sans" charset="0"/>
                          <a:ea typeface="ヒラギノ角ゴ ProN W3" charset="0"/>
                          <a:cs typeface="Gill Sans" charset="0"/>
                          <a:sym typeface="Gill Sans" charset="0"/>
                        </a:rPr>
                        <a:t>opt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~2</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4.14</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52553">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1" i="0" u="none" strike="noStrike" cap="none" normalizeH="0" baseline="0" dirty="0" smtClean="0">
                          <a:ln>
                            <a:noFill/>
                          </a:ln>
                          <a:solidFill>
                            <a:srgbClr val="2E72C6"/>
                          </a:solidFill>
                          <a:effectLst/>
                          <a:latin typeface="Gill Sans" charset="0"/>
                          <a:ea typeface="ヒラギノ角ゴ ProN W3" charset="0"/>
                          <a:cs typeface="Lucida Grande" charset="0"/>
                          <a:sym typeface="Gill Sans" charset="0"/>
                        </a:rPr>
                        <a:t>Medium </a:t>
                      </a:r>
                      <a:r>
                        <a:rPr kumimoji="0" lang="en-US" sz="1700" b="1" i="0" u="none" strike="noStrike" cap="none" normalizeH="0" baseline="0" dirty="0">
                          <a:ln>
                            <a:noFill/>
                          </a:ln>
                          <a:solidFill>
                            <a:srgbClr val="2E72C6"/>
                          </a:solidFill>
                          <a:effectLst/>
                          <a:latin typeface="Gill Sans" charset="0"/>
                          <a:ea typeface="ヒラギノ角ゴ ProN W3" charset="0"/>
                          <a:cs typeface="Lucida Grande" charset="0"/>
                          <a:sym typeface="Gill Sans" charset="0"/>
                        </a:rPr>
                        <a:t>β</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570</a:t>
                      </a:r>
                      <a:endParaRPr kumimoji="0" lang="en-US" sz="18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rPr>
                        <a:t>9</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rPr>
                        <a:t>4 (6C) × </a:t>
                      </a:r>
                      <a:r>
                        <a:rPr kumimoji="0" lang="en-US" sz="18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9</a:t>
                      </a:r>
                      <a:endParaRPr kumimoji="0" lang="en-US" sz="18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0.67</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~2</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8.28</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52553">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1" i="0" u="none" strike="noStrike" cap="none" normalizeH="0" baseline="0" dirty="0">
                          <a:ln>
                            <a:noFill/>
                          </a:ln>
                          <a:solidFill>
                            <a:srgbClr val="2491FF"/>
                          </a:solidFill>
                          <a:effectLst/>
                          <a:latin typeface="Gill Sans" charset="0"/>
                          <a:ea typeface="ヒラギノ角ゴ ProN W3" charset="0"/>
                          <a:cs typeface="Lucida Grande" charset="0"/>
                          <a:sym typeface="Gill Sans" charset="0"/>
                        </a:rPr>
                        <a:t>High β</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2000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21</a:t>
                      </a:r>
                      <a:endParaRPr kumimoji="0" lang="en-US" sz="18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rPr>
                        <a:t>4 (5C) × </a:t>
                      </a:r>
                      <a:r>
                        <a:rPr kumimoji="0" lang="en-US" sz="18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21</a:t>
                      </a:r>
                      <a:endParaRPr kumimoji="0" lang="en-US" sz="18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0.86</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~2</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8.28</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52553">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1" i="0" u="none" strike="noStrike" cap="none" normalizeH="0" baseline="0" dirty="0">
                          <a:ln>
                            <a:noFill/>
                          </a:ln>
                          <a:solidFill>
                            <a:srgbClr val="D000D0"/>
                          </a:solidFill>
                          <a:effectLst/>
                          <a:latin typeface="Gill Sans" charset="0"/>
                          <a:ea typeface="ヒラギノ角ゴ ProN W3" charset="0"/>
                          <a:cs typeface="Gill Sans" charset="0"/>
                          <a:sym typeface="Gill Sans" charset="0"/>
                        </a:rPr>
                        <a:t>HEBT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2000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~300</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8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rPr>
                        <a:t>–</a:t>
                      </a:r>
                    </a:p>
                  </a:txBody>
                  <a:tcPr marL="38112" marR="38112" marT="38100" marB="38100"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bl>
          </a:graphicData>
        </a:graphic>
      </p:graphicFrame>
      <p:grpSp>
        <p:nvGrpSpPr>
          <p:cNvPr id="9506" name="Group 290"/>
          <p:cNvGrpSpPr>
            <a:grpSpLocks/>
          </p:cNvGrpSpPr>
          <p:nvPr/>
        </p:nvGrpSpPr>
        <p:grpSpPr bwMode="auto">
          <a:xfrm>
            <a:off x="200119" y="1240969"/>
            <a:ext cx="9413763" cy="1219201"/>
            <a:chOff x="0" y="29"/>
            <a:chExt cx="7904" cy="1024"/>
          </a:xfrm>
        </p:grpSpPr>
        <p:sp>
          <p:nvSpPr>
            <p:cNvPr id="9448" name="AutoShape 232"/>
            <p:cNvSpPr>
              <a:spLocks/>
            </p:cNvSpPr>
            <p:nvPr/>
          </p:nvSpPr>
          <p:spPr bwMode="auto">
            <a:xfrm>
              <a:off x="3440" y="408"/>
              <a:ext cx="608" cy="296"/>
            </a:xfrm>
            <a:prstGeom prst="roundRect">
              <a:avLst>
                <a:gd name="adj" fmla="val 29727"/>
              </a:avLst>
            </a:prstGeom>
            <a:solidFill>
              <a:srgbClr val="0000FF">
                <a:alpha val="79999"/>
              </a:srgbClr>
            </a:solidFill>
            <a:ln w="25400" cap="flat">
              <a:solidFill>
                <a:srgbClr val="4D4D4D">
                  <a:alpha val="79999"/>
                </a:srgbClr>
              </a:solidFill>
              <a:prstDash val="solid"/>
              <a:miter lim="800000"/>
              <a:headEnd type="none" w="med" len="med"/>
              <a:tailEnd type="none" w="med" len="med"/>
            </a:ln>
          </p:spPr>
          <p:txBody>
            <a:bodyPr lIns="0" tIns="0" rIns="0" bIns="0" anchor="ctr"/>
            <a:lstStyle/>
            <a:p>
              <a:r>
                <a:rPr lang="en-US" sz="1400" dirty="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Spokes</a:t>
              </a:r>
            </a:p>
          </p:txBody>
        </p:sp>
        <p:sp>
          <p:nvSpPr>
            <p:cNvPr id="9449" name="AutoShape 233"/>
            <p:cNvSpPr>
              <a:spLocks/>
            </p:cNvSpPr>
            <p:nvPr/>
          </p:nvSpPr>
          <p:spPr bwMode="auto">
            <a:xfrm>
              <a:off x="4168" y="408"/>
              <a:ext cx="779" cy="296"/>
            </a:xfrm>
            <a:prstGeom prst="roundRect">
              <a:avLst>
                <a:gd name="adj" fmla="val 27023"/>
              </a:avLst>
            </a:prstGeom>
            <a:solidFill>
              <a:srgbClr val="2E72C6">
                <a:alpha val="79999"/>
              </a:srgbClr>
            </a:solidFill>
            <a:ln w="25400" cap="flat">
              <a:solidFill>
                <a:srgbClr val="4D4D4D">
                  <a:alpha val="79999"/>
                </a:srgbClr>
              </a:solidFill>
              <a:prstDash val="solid"/>
              <a:miter lim="800000"/>
              <a:headEnd type="none" w="med" len="med"/>
              <a:tailEnd type="none" w="med" len="med"/>
            </a:ln>
          </p:spPr>
          <p:txBody>
            <a:bodyPr lIns="0" tIns="0" rIns="0" bIns="0" anchor="ctr"/>
            <a:lstStyle/>
            <a:p>
              <a:r>
                <a:rPr lang="en-US" sz="1400" dirty="0">
                  <a:solidFill>
                    <a:srgbClr val="FFFFFF"/>
                  </a:solidFill>
                  <a:effectLst>
                    <a:outerShdw blurRad="38100" dist="38100" dir="2700000" algn="tl">
                      <a:srgbClr val="000000"/>
                    </a:outerShdw>
                  </a:effectLst>
                  <a:latin typeface="Gill Sans" charset="0"/>
                  <a:ea typeface="ＭＳ Ｐゴシック" charset="0"/>
                  <a:cs typeface="Lucida Grande" charset="0"/>
                  <a:sym typeface="Gill Sans" charset="0"/>
                </a:rPr>
                <a:t>Medium β</a:t>
              </a:r>
            </a:p>
          </p:txBody>
        </p:sp>
        <p:sp>
          <p:nvSpPr>
            <p:cNvPr id="9450" name="AutoShape 234"/>
            <p:cNvSpPr>
              <a:spLocks/>
            </p:cNvSpPr>
            <p:nvPr/>
          </p:nvSpPr>
          <p:spPr bwMode="auto">
            <a:xfrm>
              <a:off x="5098" y="404"/>
              <a:ext cx="801" cy="304"/>
            </a:xfrm>
            <a:prstGeom prst="roundRect">
              <a:avLst>
                <a:gd name="adj" fmla="val 26315"/>
              </a:avLst>
            </a:prstGeom>
            <a:solidFill>
              <a:srgbClr val="2491FF">
                <a:alpha val="79999"/>
              </a:srgbClr>
            </a:solidFill>
            <a:ln w="25400" cap="flat">
              <a:solidFill>
                <a:srgbClr val="4D4D4D">
                  <a:alpha val="79999"/>
                </a:srgbClr>
              </a:solidFill>
              <a:prstDash val="solid"/>
              <a:miter lim="800000"/>
              <a:headEnd type="none" w="med" len="med"/>
              <a:tailEnd type="none" w="med" len="med"/>
            </a:ln>
          </p:spPr>
          <p:txBody>
            <a:bodyPr lIns="0" tIns="0" rIns="0" bIns="0" anchor="ctr"/>
            <a:lstStyle/>
            <a:p>
              <a:r>
                <a:rPr lang="en-US" sz="1400" dirty="0">
                  <a:solidFill>
                    <a:srgbClr val="FFFFFF"/>
                  </a:solidFill>
                  <a:effectLst>
                    <a:outerShdw blurRad="38100" dist="38100" dir="2700000" algn="tl">
                      <a:srgbClr val="000000"/>
                    </a:outerShdw>
                  </a:effectLst>
                  <a:latin typeface="Gill Sans" charset="0"/>
                  <a:ea typeface="ＭＳ Ｐゴシック" charset="0"/>
                  <a:cs typeface="Lucida Grande" charset="0"/>
                  <a:sym typeface="Gill Sans" charset="0"/>
                </a:rPr>
                <a:t>High β</a:t>
              </a:r>
            </a:p>
          </p:txBody>
        </p:sp>
        <p:sp>
          <p:nvSpPr>
            <p:cNvPr id="9451" name="AutoShape 235"/>
            <p:cNvSpPr>
              <a:spLocks/>
            </p:cNvSpPr>
            <p:nvPr/>
          </p:nvSpPr>
          <p:spPr bwMode="auto">
            <a:xfrm>
              <a:off x="2736" y="408"/>
              <a:ext cx="488" cy="296"/>
            </a:xfrm>
            <a:prstGeom prst="roundRect">
              <a:avLst>
                <a:gd name="adj" fmla="val 21620"/>
              </a:avLst>
            </a:prstGeom>
            <a:solidFill>
              <a:srgbClr val="FFFF0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400" dirty="0">
                  <a:solidFill>
                    <a:srgbClr val="000000"/>
                  </a:solidFill>
                  <a:effectLst>
                    <a:outerShdw blurRad="38100" dist="38100" dir="2700000" algn="tl">
                      <a:srgbClr val="000000"/>
                    </a:outerShdw>
                  </a:effectLst>
                  <a:latin typeface="Gill Sans" charset="0"/>
                  <a:ea typeface="ＭＳ Ｐゴシック" charset="0"/>
                  <a:cs typeface="Gill Sans" charset="0"/>
                  <a:sym typeface="Gill Sans" charset="0"/>
                </a:rPr>
                <a:t>DTL</a:t>
              </a:r>
            </a:p>
          </p:txBody>
        </p:sp>
        <p:sp>
          <p:nvSpPr>
            <p:cNvPr id="9452" name="AutoShape 236"/>
            <p:cNvSpPr>
              <a:spLocks/>
            </p:cNvSpPr>
            <p:nvPr/>
          </p:nvSpPr>
          <p:spPr bwMode="auto">
            <a:xfrm>
              <a:off x="2080" y="408"/>
              <a:ext cx="544" cy="296"/>
            </a:xfrm>
            <a:prstGeom prst="roundRect">
              <a:avLst>
                <a:gd name="adj" fmla="val 29727"/>
              </a:avLst>
            </a:prstGeom>
            <a:solidFill>
              <a:srgbClr val="FFFF0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400" dirty="0">
                  <a:solidFill>
                    <a:srgbClr val="000000"/>
                  </a:solidFill>
                  <a:effectLst>
                    <a:outerShdw blurRad="38100" dist="38100" dir="2700000" algn="tl">
                      <a:srgbClr val="000000"/>
                    </a:outerShdw>
                  </a:effectLst>
                  <a:latin typeface="Gill Sans" charset="0"/>
                  <a:ea typeface="ＭＳ Ｐゴシック" charset="0"/>
                  <a:cs typeface="Gill Sans" charset="0"/>
                  <a:sym typeface="Gill Sans" charset="0"/>
                </a:rPr>
                <a:t>MEBT</a:t>
              </a:r>
            </a:p>
          </p:txBody>
        </p:sp>
        <p:sp>
          <p:nvSpPr>
            <p:cNvPr id="9453" name="AutoShape 237"/>
            <p:cNvSpPr>
              <a:spLocks/>
            </p:cNvSpPr>
            <p:nvPr/>
          </p:nvSpPr>
          <p:spPr bwMode="auto">
            <a:xfrm>
              <a:off x="1408" y="408"/>
              <a:ext cx="548" cy="296"/>
            </a:xfrm>
            <a:prstGeom prst="roundRect">
              <a:avLst>
                <a:gd name="adj" fmla="val 29727"/>
              </a:avLst>
            </a:prstGeom>
            <a:solidFill>
              <a:srgbClr val="FF660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400">
                  <a:solidFill>
                    <a:srgbClr val="000000"/>
                  </a:solidFill>
                  <a:effectLst>
                    <a:outerShdw blurRad="38100" dist="38100" dir="2700000" algn="tl">
                      <a:srgbClr val="000000"/>
                    </a:outerShdw>
                  </a:effectLst>
                  <a:latin typeface="Gill Sans" charset="0"/>
                  <a:ea typeface="ＭＳ Ｐゴシック" charset="0"/>
                  <a:cs typeface="Gill Sans" charset="0"/>
                  <a:sym typeface="Gill Sans" charset="0"/>
                </a:rPr>
                <a:t>RFQ</a:t>
              </a:r>
            </a:p>
          </p:txBody>
        </p:sp>
        <p:sp>
          <p:nvSpPr>
            <p:cNvPr id="9454" name="AutoShape 238"/>
            <p:cNvSpPr>
              <a:spLocks/>
            </p:cNvSpPr>
            <p:nvPr/>
          </p:nvSpPr>
          <p:spPr bwMode="auto">
            <a:xfrm>
              <a:off x="768" y="408"/>
              <a:ext cx="548" cy="296"/>
            </a:xfrm>
            <a:prstGeom prst="roundRect">
              <a:avLst>
                <a:gd name="adj" fmla="val 27023"/>
              </a:avLst>
            </a:prstGeom>
            <a:solidFill>
              <a:schemeClr val="accent6">
                <a:alpha val="89999"/>
              </a:scheme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400">
                  <a:solidFill>
                    <a:srgbClr val="000000"/>
                  </a:solidFill>
                  <a:effectLst>
                    <a:outerShdw blurRad="38100" dist="38100" dir="2700000" algn="tl">
                      <a:srgbClr val="000000"/>
                    </a:outerShdw>
                  </a:effectLst>
                  <a:latin typeface="Gill Sans" charset="0"/>
                  <a:ea typeface="ＭＳ Ｐゴシック" charset="0"/>
                  <a:cs typeface="Gill Sans" charset="0"/>
                  <a:sym typeface="Gill Sans" charset="0"/>
                </a:rPr>
                <a:t>LEBT</a:t>
              </a:r>
            </a:p>
          </p:txBody>
        </p:sp>
        <p:sp>
          <p:nvSpPr>
            <p:cNvPr id="9455" name="AutoShape 239"/>
            <p:cNvSpPr>
              <a:spLocks/>
            </p:cNvSpPr>
            <p:nvPr/>
          </p:nvSpPr>
          <p:spPr bwMode="auto">
            <a:xfrm>
              <a:off x="0" y="408"/>
              <a:ext cx="664" cy="296"/>
            </a:xfrm>
            <a:prstGeom prst="roundRect">
              <a:avLst>
                <a:gd name="adj" fmla="val 24324"/>
              </a:avLst>
            </a:prstGeom>
            <a:solidFill>
              <a:srgbClr val="FF000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400" dirty="0">
                  <a:effectLst>
                    <a:outerShdw blurRad="38100" dist="38100" dir="2700000" algn="tl">
                      <a:srgbClr val="000000"/>
                    </a:outerShdw>
                  </a:effectLst>
                  <a:latin typeface="Gill Sans" charset="0"/>
                  <a:ea typeface="ＭＳ Ｐゴシック" charset="0"/>
                  <a:cs typeface="Gill Sans" charset="0"/>
                  <a:sym typeface="Gill Sans" charset="0"/>
                </a:rPr>
                <a:t>Source</a:t>
              </a:r>
            </a:p>
          </p:txBody>
        </p:sp>
        <p:sp>
          <p:nvSpPr>
            <p:cNvPr id="9456" name="AutoShape 240"/>
            <p:cNvSpPr>
              <a:spLocks/>
            </p:cNvSpPr>
            <p:nvPr/>
          </p:nvSpPr>
          <p:spPr bwMode="auto">
            <a:xfrm>
              <a:off x="6040" y="408"/>
              <a:ext cx="1136" cy="296"/>
            </a:xfrm>
            <a:prstGeom prst="roundRect">
              <a:avLst>
                <a:gd name="adj" fmla="val 18917"/>
              </a:avLst>
            </a:prstGeom>
            <a:solidFill>
              <a:srgbClr val="D000D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1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HEBT &amp; Contingency</a:t>
              </a:r>
            </a:p>
          </p:txBody>
        </p:sp>
        <p:sp>
          <p:nvSpPr>
            <p:cNvPr id="9457" name="Oval 241"/>
            <p:cNvSpPr>
              <a:spLocks/>
            </p:cNvSpPr>
            <p:nvPr/>
          </p:nvSpPr>
          <p:spPr bwMode="auto">
            <a:xfrm>
              <a:off x="7296" y="256"/>
              <a:ext cx="608" cy="608"/>
            </a:xfrm>
            <a:prstGeom prst="ellipse">
              <a:avLst/>
            </a:prstGeom>
            <a:solidFill>
              <a:srgbClr val="FF0000">
                <a:alpha val="79999"/>
              </a:srgbClr>
            </a:solidFill>
            <a:ln w="25400" cap="flat">
              <a:solidFill>
                <a:srgbClr val="676767">
                  <a:alpha val="79999"/>
                </a:srgbClr>
              </a:solidFill>
              <a:prstDash val="solid"/>
              <a:miter lim="800000"/>
              <a:headEnd type="none" w="med" len="med"/>
              <a:tailEnd type="none" w="med" len="med"/>
            </a:ln>
          </p:spPr>
          <p:txBody>
            <a:bodyPr lIns="0" tIns="0" rIns="0" bIns="0" anchor="ctr"/>
            <a:lstStyle/>
            <a:p>
              <a:pPr>
                <a:lnSpc>
                  <a:spcPct val="120000"/>
                </a:lnSpc>
              </a:pPr>
              <a:r>
                <a:rPr lang="en-US" sz="14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Target</a:t>
              </a:r>
            </a:p>
          </p:txBody>
        </p:sp>
        <p:sp>
          <p:nvSpPr>
            <p:cNvPr id="9458" name="Line 242"/>
            <p:cNvSpPr>
              <a:spLocks noChangeShapeType="1"/>
            </p:cNvSpPr>
            <p:nvPr/>
          </p:nvSpPr>
          <p:spPr bwMode="auto">
            <a:xfrm flipH="1">
              <a:off x="656"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59" name="Line 243"/>
            <p:cNvSpPr>
              <a:spLocks noChangeShapeType="1"/>
            </p:cNvSpPr>
            <p:nvPr/>
          </p:nvSpPr>
          <p:spPr bwMode="auto">
            <a:xfrm flipH="1">
              <a:off x="1312"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0" name="Line 244"/>
            <p:cNvSpPr>
              <a:spLocks noChangeShapeType="1"/>
            </p:cNvSpPr>
            <p:nvPr/>
          </p:nvSpPr>
          <p:spPr bwMode="auto">
            <a:xfrm flipH="1">
              <a:off x="1960"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1" name="Line 245"/>
            <p:cNvSpPr>
              <a:spLocks noChangeShapeType="1"/>
            </p:cNvSpPr>
            <p:nvPr/>
          </p:nvSpPr>
          <p:spPr bwMode="auto">
            <a:xfrm flipH="1">
              <a:off x="2624"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2" name="Line 246"/>
            <p:cNvSpPr>
              <a:spLocks noChangeShapeType="1"/>
            </p:cNvSpPr>
            <p:nvPr/>
          </p:nvSpPr>
          <p:spPr bwMode="auto">
            <a:xfrm flipH="1">
              <a:off x="3232" y="560"/>
              <a:ext cx="20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3" name="Line 247"/>
            <p:cNvSpPr>
              <a:spLocks noChangeShapeType="1"/>
            </p:cNvSpPr>
            <p:nvPr/>
          </p:nvSpPr>
          <p:spPr bwMode="auto">
            <a:xfrm flipH="1">
              <a:off x="4056"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4" name="Line 248"/>
            <p:cNvSpPr>
              <a:spLocks noChangeShapeType="1"/>
            </p:cNvSpPr>
            <p:nvPr/>
          </p:nvSpPr>
          <p:spPr bwMode="auto">
            <a:xfrm flipH="1">
              <a:off x="4936" y="560"/>
              <a:ext cx="152"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5" name="Line 249"/>
            <p:cNvSpPr>
              <a:spLocks noChangeShapeType="1"/>
            </p:cNvSpPr>
            <p:nvPr/>
          </p:nvSpPr>
          <p:spPr bwMode="auto">
            <a:xfrm flipH="1">
              <a:off x="5920"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6" name="Line 250"/>
            <p:cNvSpPr>
              <a:spLocks noChangeShapeType="1"/>
            </p:cNvSpPr>
            <p:nvPr/>
          </p:nvSpPr>
          <p:spPr bwMode="auto">
            <a:xfrm flipH="1">
              <a:off x="7176"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7" name="Line 251"/>
            <p:cNvSpPr>
              <a:spLocks noChangeShapeType="1"/>
            </p:cNvSpPr>
            <p:nvPr/>
          </p:nvSpPr>
          <p:spPr bwMode="auto">
            <a:xfrm flipH="1">
              <a:off x="1192" y="304"/>
              <a:ext cx="128"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8" name="Line 252"/>
            <p:cNvSpPr>
              <a:spLocks noChangeShapeType="1"/>
            </p:cNvSpPr>
            <p:nvPr/>
          </p:nvSpPr>
          <p:spPr bwMode="auto">
            <a:xfrm flipH="1">
              <a:off x="784" y="304"/>
              <a:ext cx="120"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9" name="Rectangle 253"/>
            <p:cNvSpPr>
              <a:spLocks/>
            </p:cNvSpPr>
            <p:nvPr/>
          </p:nvSpPr>
          <p:spPr bwMode="auto">
            <a:xfrm>
              <a:off x="923" y="221"/>
              <a:ext cx="26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dirty="0">
                  <a:solidFill>
                    <a:srgbClr val="000000"/>
                  </a:solidFill>
                  <a:latin typeface="Gill Sans" charset="0"/>
                  <a:ea typeface="ＭＳ Ｐゴシック" charset="0"/>
                  <a:cs typeface="Gill Sans" charset="0"/>
                  <a:sym typeface="Gill Sans" charset="0"/>
                </a:rPr>
                <a:t>2.4 m</a:t>
              </a:r>
            </a:p>
          </p:txBody>
        </p:sp>
        <p:sp>
          <p:nvSpPr>
            <p:cNvPr id="9470" name="Line 254"/>
            <p:cNvSpPr>
              <a:spLocks noChangeShapeType="1"/>
            </p:cNvSpPr>
            <p:nvPr/>
          </p:nvSpPr>
          <p:spPr bwMode="auto">
            <a:xfrm flipH="1">
              <a:off x="1848" y="304"/>
              <a:ext cx="112"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71" name="Line 255"/>
            <p:cNvSpPr>
              <a:spLocks noChangeShapeType="1"/>
            </p:cNvSpPr>
            <p:nvPr/>
          </p:nvSpPr>
          <p:spPr bwMode="auto">
            <a:xfrm flipH="1">
              <a:off x="1424" y="304"/>
              <a:ext cx="104"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72" name="Rectangle 256"/>
            <p:cNvSpPr>
              <a:spLocks/>
            </p:cNvSpPr>
            <p:nvPr/>
          </p:nvSpPr>
          <p:spPr bwMode="auto">
            <a:xfrm>
              <a:off x="1579" y="221"/>
              <a:ext cx="26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dirty="0">
                  <a:solidFill>
                    <a:srgbClr val="000000"/>
                  </a:solidFill>
                  <a:latin typeface="Gill Sans" charset="0"/>
                  <a:ea typeface="ＭＳ Ｐゴシック" charset="0"/>
                  <a:cs typeface="Gill Sans" charset="0"/>
                  <a:sym typeface="Gill Sans" charset="0"/>
                </a:rPr>
                <a:t>4.5 m</a:t>
              </a:r>
            </a:p>
          </p:txBody>
        </p:sp>
        <p:sp>
          <p:nvSpPr>
            <p:cNvPr id="9473" name="Line 257"/>
            <p:cNvSpPr>
              <a:spLocks noChangeShapeType="1"/>
            </p:cNvSpPr>
            <p:nvPr/>
          </p:nvSpPr>
          <p:spPr bwMode="auto">
            <a:xfrm flipH="1">
              <a:off x="2512" y="304"/>
              <a:ext cx="112"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74" name="Line 258"/>
            <p:cNvSpPr>
              <a:spLocks noChangeShapeType="1"/>
            </p:cNvSpPr>
            <p:nvPr/>
          </p:nvSpPr>
          <p:spPr bwMode="auto">
            <a:xfrm flipH="1">
              <a:off x="2112" y="304"/>
              <a:ext cx="104"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75" name="Rectangle 259"/>
            <p:cNvSpPr>
              <a:spLocks/>
            </p:cNvSpPr>
            <p:nvPr/>
          </p:nvSpPr>
          <p:spPr bwMode="auto">
            <a:xfrm>
              <a:off x="2231" y="221"/>
              <a:ext cx="26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dirty="0">
                  <a:solidFill>
                    <a:srgbClr val="000000"/>
                  </a:solidFill>
                  <a:latin typeface="Gill Sans" charset="0"/>
                  <a:ea typeface="ＭＳ Ｐゴシック" charset="0"/>
                  <a:cs typeface="Gill Sans" charset="0"/>
                  <a:sym typeface="Gill Sans" charset="0"/>
                </a:rPr>
                <a:t>3.6 m</a:t>
              </a:r>
            </a:p>
          </p:txBody>
        </p:sp>
        <p:sp>
          <p:nvSpPr>
            <p:cNvPr id="9476" name="Line 260"/>
            <p:cNvSpPr>
              <a:spLocks noChangeShapeType="1"/>
            </p:cNvSpPr>
            <p:nvPr/>
          </p:nvSpPr>
          <p:spPr bwMode="auto">
            <a:xfrm flipH="1">
              <a:off x="3160" y="304"/>
              <a:ext cx="88"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77" name="Line 261"/>
            <p:cNvSpPr>
              <a:spLocks noChangeShapeType="1"/>
            </p:cNvSpPr>
            <p:nvPr/>
          </p:nvSpPr>
          <p:spPr bwMode="auto">
            <a:xfrm flipH="1">
              <a:off x="2728" y="304"/>
              <a:ext cx="80"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78" name="Rectangle 262"/>
            <p:cNvSpPr>
              <a:spLocks/>
            </p:cNvSpPr>
            <p:nvPr/>
          </p:nvSpPr>
          <p:spPr bwMode="auto">
            <a:xfrm>
              <a:off x="2840" y="221"/>
              <a:ext cx="27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dirty="0">
                  <a:solidFill>
                    <a:srgbClr val="000000"/>
                  </a:solidFill>
                  <a:latin typeface="Gill Sans" charset="0"/>
                  <a:ea typeface="ＭＳ Ｐゴシック" charset="0"/>
                  <a:cs typeface="Gill Sans" charset="0"/>
                  <a:sym typeface="Gill Sans" charset="0"/>
                </a:rPr>
                <a:t> 40 m</a:t>
              </a:r>
            </a:p>
          </p:txBody>
        </p:sp>
        <p:sp>
          <p:nvSpPr>
            <p:cNvPr id="9479" name="Line 263"/>
            <p:cNvSpPr>
              <a:spLocks noChangeShapeType="1"/>
            </p:cNvSpPr>
            <p:nvPr/>
          </p:nvSpPr>
          <p:spPr bwMode="auto">
            <a:xfrm flipH="1">
              <a:off x="3928" y="304"/>
              <a:ext cx="112"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80" name="Line 264"/>
            <p:cNvSpPr>
              <a:spLocks noChangeShapeType="1"/>
            </p:cNvSpPr>
            <p:nvPr/>
          </p:nvSpPr>
          <p:spPr bwMode="auto">
            <a:xfrm flipH="1">
              <a:off x="3456" y="304"/>
              <a:ext cx="104"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81" name="Rectangle 265"/>
            <p:cNvSpPr>
              <a:spLocks/>
            </p:cNvSpPr>
            <p:nvPr/>
          </p:nvSpPr>
          <p:spPr bwMode="auto">
            <a:xfrm>
              <a:off x="3611" y="221"/>
              <a:ext cx="24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dirty="0">
                  <a:solidFill>
                    <a:srgbClr val="000000"/>
                  </a:solidFill>
                  <a:latin typeface="Gill Sans" charset="0"/>
                  <a:ea typeface="ＭＳ Ｐゴシック" charset="0"/>
                  <a:cs typeface="Gill Sans" charset="0"/>
                  <a:sym typeface="Gill Sans" charset="0"/>
                </a:rPr>
                <a:t>54 m</a:t>
              </a:r>
            </a:p>
          </p:txBody>
        </p:sp>
        <p:sp>
          <p:nvSpPr>
            <p:cNvPr id="9482" name="Line 266"/>
            <p:cNvSpPr>
              <a:spLocks noChangeShapeType="1"/>
            </p:cNvSpPr>
            <p:nvPr/>
          </p:nvSpPr>
          <p:spPr bwMode="auto">
            <a:xfrm flipH="1">
              <a:off x="4752" y="304"/>
              <a:ext cx="160"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83" name="Line 267"/>
            <p:cNvSpPr>
              <a:spLocks noChangeShapeType="1"/>
            </p:cNvSpPr>
            <p:nvPr/>
          </p:nvSpPr>
          <p:spPr bwMode="auto">
            <a:xfrm flipH="1">
              <a:off x="4176" y="304"/>
              <a:ext cx="184"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84" name="Rectangle 268"/>
            <p:cNvSpPr>
              <a:spLocks/>
            </p:cNvSpPr>
            <p:nvPr/>
          </p:nvSpPr>
          <p:spPr bwMode="auto">
            <a:xfrm>
              <a:off x="4391" y="221"/>
              <a:ext cx="24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dirty="0">
                  <a:solidFill>
                    <a:srgbClr val="000000"/>
                  </a:solidFill>
                  <a:latin typeface="Gill Sans" charset="0"/>
                  <a:ea typeface="ＭＳ Ｐゴシック" charset="0"/>
                  <a:cs typeface="Gill Sans" charset="0"/>
                  <a:sym typeface="Gill Sans" charset="0"/>
                </a:rPr>
                <a:t>75 m</a:t>
              </a:r>
            </a:p>
          </p:txBody>
        </p:sp>
        <p:sp>
          <p:nvSpPr>
            <p:cNvPr id="9485" name="Line 269"/>
            <p:cNvSpPr>
              <a:spLocks noChangeShapeType="1"/>
            </p:cNvSpPr>
            <p:nvPr/>
          </p:nvSpPr>
          <p:spPr bwMode="auto">
            <a:xfrm flipH="1">
              <a:off x="5744" y="304"/>
              <a:ext cx="184"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86" name="Line 270"/>
            <p:cNvSpPr>
              <a:spLocks noChangeShapeType="1"/>
            </p:cNvSpPr>
            <p:nvPr/>
          </p:nvSpPr>
          <p:spPr bwMode="auto">
            <a:xfrm flipH="1">
              <a:off x="5096" y="304"/>
              <a:ext cx="144"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87" name="Rectangle 271"/>
            <p:cNvSpPr>
              <a:spLocks/>
            </p:cNvSpPr>
            <p:nvPr/>
          </p:nvSpPr>
          <p:spPr bwMode="auto">
            <a:xfrm>
              <a:off x="5297" y="221"/>
              <a:ext cx="3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dirty="0">
                  <a:solidFill>
                    <a:srgbClr val="000000"/>
                  </a:solidFill>
                  <a:latin typeface="Gill Sans" charset="0"/>
                  <a:ea typeface="ＭＳ Ｐゴシック" charset="0"/>
                  <a:cs typeface="Gill Sans" charset="0"/>
                  <a:sym typeface="Gill Sans" charset="0"/>
                </a:rPr>
                <a:t>174 m</a:t>
              </a:r>
            </a:p>
          </p:txBody>
        </p:sp>
        <p:sp>
          <p:nvSpPr>
            <p:cNvPr id="9488" name="AutoShape 272"/>
            <p:cNvSpPr>
              <a:spLocks/>
            </p:cNvSpPr>
            <p:nvPr/>
          </p:nvSpPr>
          <p:spPr bwMode="auto">
            <a:xfrm rot="-5400000">
              <a:off x="636"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9489" name="AutoShape 273"/>
            <p:cNvSpPr>
              <a:spLocks/>
            </p:cNvSpPr>
            <p:nvPr/>
          </p:nvSpPr>
          <p:spPr bwMode="auto">
            <a:xfrm rot="-5400000">
              <a:off x="1916"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9490" name="AutoShape 274"/>
            <p:cNvSpPr>
              <a:spLocks/>
            </p:cNvSpPr>
            <p:nvPr/>
          </p:nvSpPr>
          <p:spPr bwMode="auto">
            <a:xfrm rot="-5400000">
              <a:off x="3204"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9491" name="AutoShape 275"/>
            <p:cNvSpPr>
              <a:spLocks/>
            </p:cNvSpPr>
            <p:nvPr/>
          </p:nvSpPr>
          <p:spPr bwMode="auto">
            <a:xfrm rot="-5400000">
              <a:off x="4020"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9492" name="AutoShape 276"/>
            <p:cNvSpPr>
              <a:spLocks/>
            </p:cNvSpPr>
            <p:nvPr/>
          </p:nvSpPr>
          <p:spPr bwMode="auto">
            <a:xfrm rot="-5400000">
              <a:off x="4908"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9493" name="AutoShape 277"/>
            <p:cNvSpPr>
              <a:spLocks/>
            </p:cNvSpPr>
            <p:nvPr/>
          </p:nvSpPr>
          <p:spPr bwMode="auto">
            <a:xfrm rot="-5400000">
              <a:off x="5884"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9494" name="Rectangle 278"/>
            <p:cNvSpPr>
              <a:spLocks/>
            </p:cNvSpPr>
            <p:nvPr/>
          </p:nvSpPr>
          <p:spPr bwMode="auto">
            <a:xfrm>
              <a:off x="506" y="894"/>
              <a:ext cx="36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200">
                  <a:solidFill>
                    <a:srgbClr val="000000"/>
                  </a:solidFill>
                  <a:latin typeface="Gill Sans" charset="0"/>
                  <a:ea typeface="ＭＳ Ｐゴシック" charset="0"/>
                  <a:cs typeface="Gill Sans" charset="0"/>
                  <a:sym typeface="Gill Sans" charset="0"/>
                </a:rPr>
                <a:t>75 keV</a:t>
              </a:r>
            </a:p>
          </p:txBody>
        </p:sp>
        <p:sp>
          <p:nvSpPr>
            <p:cNvPr id="9495" name="Rectangle 279"/>
            <p:cNvSpPr>
              <a:spLocks/>
            </p:cNvSpPr>
            <p:nvPr/>
          </p:nvSpPr>
          <p:spPr bwMode="auto">
            <a:xfrm>
              <a:off x="1844" y="898"/>
              <a:ext cx="43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200" dirty="0">
                  <a:solidFill>
                    <a:srgbClr val="000000"/>
                  </a:solidFill>
                  <a:latin typeface="Gill Sans" charset="0"/>
                  <a:ea typeface="ＭＳ Ｐゴシック" charset="0"/>
                  <a:cs typeface="Gill Sans" charset="0"/>
                  <a:sym typeface="Gill Sans" charset="0"/>
                </a:rPr>
                <a:t>3.6 MeV</a:t>
              </a:r>
            </a:p>
          </p:txBody>
        </p:sp>
        <p:sp>
          <p:nvSpPr>
            <p:cNvPr id="9496" name="Rectangle 280"/>
            <p:cNvSpPr>
              <a:spLocks/>
            </p:cNvSpPr>
            <p:nvPr/>
          </p:nvSpPr>
          <p:spPr bwMode="auto">
            <a:xfrm>
              <a:off x="3058" y="898"/>
              <a:ext cx="40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200" dirty="0">
                  <a:solidFill>
                    <a:srgbClr val="000000"/>
                  </a:solidFill>
                  <a:latin typeface="Gill Sans" charset="0"/>
                  <a:ea typeface="ＭＳ Ｐゴシック" charset="0"/>
                  <a:cs typeface="Gill Sans" charset="0"/>
                  <a:sym typeface="Gill Sans" charset="0"/>
                </a:rPr>
                <a:t>90 MeV</a:t>
              </a:r>
            </a:p>
          </p:txBody>
        </p:sp>
        <p:sp>
          <p:nvSpPr>
            <p:cNvPr id="9497" name="Rectangle 281"/>
            <p:cNvSpPr>
              <a:spLocks/>
            </p:cNvSpPr>
            <p:nvPr/>
          </p:nvSpPr>
          <p:spPr bwMode="auto">
            <a:xfrm>
              <a:off x="3822" y="898"/>
              <a:ext cx="47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200" dirty="0">
                  <a:solidFill>
                    <a:srgbClr val="000000"/>
                  </a:solidFill>
                  <a:latin typeface="Gill Sans" charset="0"/>
                  <a:ea typeface="ＭＳ Ｐゴシック" charset="0"/>
                  <a:cs typeface="Gill Sans" charset="0"/>
                  <a:sym typeface="Gill Sans" charset="0"/>
                </a:rPr>
                <a:t>220 MeV</a:t>
              </a:r>
            </a:p>
          </p:txBody>
        </p:sp>
        <p:sp>
          <p:nvSpPr>
            <p:cNvPr id="9498" name="Rectangle 282"/>
            <p:cNvSpPr>
              <a:spLocks/>
            </p:cNvSpPr>
            <p:nvPr/>
          </p:nvSpPr>
          <p:spPr bwMode="auto">
            <a:xfrm>
              <a:off x="4706" y="898"/>
              <a:ext cx="47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200" dirty="0">
                  <a:solidFill>
                    <a:srgbClr val="000000"/>
                  </a:solidFill>
                  <a:latin typeface="Gill Sans" charset="0"/>
                  <a:ea typeface="ＭＳ Ｐゴシック" charset="0"/>
                  <a:cs typeface="Gill Sans" charset="0"/>
                  <a:sym typeface="Gill Sans" charset="0"/>
                </a:rPr>
                <a:t>570 MeV</a:t>
              </a:r>
            </a:p>
          </p:txBody>
        </p:sp>
        <p:sp>
          <p:nvSpPr>
            <p:cNvPr id="9499" name="Rectangle 283"/>
            <p:cNvSpPr>
              <a:spLocks/>
            </p:cNvSpPr>
            <p:nvPr/>
          </p:nvSpPr>
          <p:spPr bwMode="auto">
            <a:xfrm>
              <a:off x="5626" y="898"/>
              <a:ext cx="53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200">
                  <a:solidFill>
                    <a:srgbClr val="000000"/>
                  </a:solidFill>
                  <a:latin typeface="Gill Sans" charset="0"/>
                  <a:ea typeface="ＭＳ Ｐゴシック" charset="0"/>
                  <a:cs typeface="Gill Sans" charset="0"/>
                  <a:sym typeface="Gill Sans" charset="0"/>
                </a:rPr>
                <a:t>2000 MeV</a:t>
              </a:r>
            </a:p>
          </p:txBody>
        </p:sp>
        <p:sp>
          <p:nvSpPr>
            <p:cNvPr id="9500" name="Rectangle 284"/>
            <p:cNvSpPr>
              <a:spLocks/>
            </p:cNvSpPr>
            <p:nvPr/>
          </p:nvSpPr>
          <p:spPr bwMode="auto">
            <a:xfrm>
              <a:off x="2395" y="29"/>
              <a:ext cx="58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a:solidFill>
                    <a:srgbClr val="000000"/>
                  </a:solidFill>
                  <a:latin typeface="Gill Sans" charset="0"/>
                  <a:ea typeface="ＭＳ Ｐゴシック" charset="0"/>
                  <a:cs typeface="Gill Sans" charset="0"/>
                  <a:sym typeface="Gill Sans" charset="0"/>
                </a:rPr>
                <a:t>352.21 MHz</a:t>
              </a:r>
            </a:p>
          </p:txBody>
        </p:sp>
        <p:sp>
          <p:nvSpPr>
            <p:cNvPr id="9501" name="Rectangle 285"/>
            <p:cNvSpPr>
              <a:spLocks/>
            </p:cNvSpPr>
            <p:nvPr/>
          </p:nvSpPr>
          <p:spPr bwMode="auto">
            <a:xfrm>
              <a:off x="4712" y="29"/>
              <a:ext cx="58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a:solidFill>
                    <a:srgbClr val="000000"/>
                  </a:solidFill>
                  <a:latin typeface="Gill Sans" charset="0"/>
                  <a:ea typeface="ＭＳ Ｐゴシック" charset="0"/>
                  <a:cs typeface="Gill Sans" charset="0"/>
                  <a:sym typeface="Gill Sans" charset="0"/>
                </a:rPr>
                <a:t>704.42 MHz</a:t>
              </a:r>
            </a:p>
          </p:txBody>
        </p:sp>
        <p:sp>
          <p:nvSpPr>
            <p:cNvPr id="9502" name="AutoShape 286"/>
            <p:cNvSpPr>
              <a:spLocks/>
            </p:cNvSpPr>
            <p:nvPr/>
          </p:nvSpPr>
          <p:spPr bwMode="auto">
            <a:xfrm flipH="1">
              <a:off x="1400" y="40"/>
              <a:ext cx="1000" cy="120"/>
            </a:xfrm>
            <a:prstGeom prst="rightArrow">
              <a:avLst>
                <a:gd name="adj1" fmla="val 50824"/>
                <a:gd name="adj2" fmla="val 213349"/>
              </a:avLst>
            </a:prstGeom>
            <a:solidFill>
              <a:srgbClr val="7F7F7F"/>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9503" name="AutoShape 287"/>
            <p:cNvSpPr>
              <a:spLocks/>
            </p:cNvSpPr>
            <p:nvPr/>
          </p:nvSpPr>
          <p:spPr bwMode="auto">
            <a:xfrm>
              <a:off x="5352" y="40"/>
              <a:ext cx="584" cy="120"/>
            </a:xfrm>
            <a:prstGeom prst="rightArrow">
              <a:avLst>
                <a:gd name="adj1" fmla="val 50824"/>
                <a:gd name="adj2" fmla="val 213345"/>
              </a:avLst>
            </a:prstGeom>
            <a:solidFill>
              <a:srgbClr val="7F7F7F"/>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9504" name="AutoShape 288"/>
            <p:cNvSpPr>
              <a:spLocks/>
            </p:cNvSpPr>
            <p:nvPr/>
          </p:nvSpPr>
          <p:spPr bwMode="auto">
            <a:xfrm flipH="1">
              <a:off x="4152" y="40"/>
              <a:ext cx="592" cy="120"/>
            </a:xfrm>
            <a:prstGeom prst="rightArrow">
              <a:avLst>
                <a:gd name="adj1" fmla="val 50824"/>
                <a:gd name="adj2" fmla="val 213344"/>
              </a:avLst>
            </a:prstGeom>
            <a:solidFill>
              <a:srgbClr val="7F7F7F"/>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9505" name="AutoShape 289"/>
            <p:cNvSpPr>
              <a:spLocks/>
            </p:cNvSpPr>
            <p:nvPr/>
          </p:nvSpPr>
          <p:spPr bwMode="auto">
            <a:xfrm>
              <a:off x="3040" y="40"/>
              <a:ext cx="1008" cy="120"/>
            </a:xfrm>
            <a:prstGeom prst="rightArrow">
              <a:avLst>
                <a:gd name="adj1" fmla="val 50824"/>
                <a:gd name="adj2" fmla="val 213344"/>
              </a:avLst>
            </a:prstGeom>
            <a:solidFill>
              <a:srgbClr val="7F7F7F"/>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202969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3848" y="1380279"/>
            <a:ext cx="3944634" cy="3943350"/>
          </a:xfrm>
          <a:prstGeom prst="rect">
            <a:avLst/>
          </a:prstGeom>
          <a:noFill/>
          <a:ln w="12700" cap="flat">
            <a:solidFill>
              <a:srgbClr val="008040"/>
            </a:solidFill>
            <a:prstDash val="solid"/>
            <a:miter lim="800000"/>
            <a:headEnd/>
            <a:tailEnd/>
          </a:ln>
          <a:effectLst>
            <a:outerShdw blurRad="101600" dist="152400" dir="2700000" algn="ctr" rotWithShape="0">
              <a:schemeClr val="bg2">
                <a:alpha val="42999"/>
              </a:schemeClr>
            </a:outerShdw>
          </a:effectLst>
          <a:extLst>
            <a:ext uri="{909E8E84-426E-40dd-AFC4-6F175D3DCCD1}">
              <a14:hiddenFill xmlns:a14="http://schemas.microsoft.com/office/drawing/2010/main">
                <a:solidFill>
                  <a:srgbClr val="FFFFFF"/>
                </a:solidFill>
              </a14:hiddenFill>
            </a:ext>
          </a:extLst>
        </p:spPr>
      </p:pic>
      <p:pic>
        <p:nvPicPr>
          <p:cNvPr id="14546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349" y="976755"/>
            <a:ext cx="832518" cy="844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5466" name="Rectangle 4"/>
          <p:cNvSpPr>
            <a:spLocks/>
          </p:cNvSpPr>
          <p:nvPr/>
        </p:nvSpPr>
        <p:spPr bwMode="auto">
          <a:xfrm>
            <a:off x="188203" y="1778157"/>
            <a:ext cx="1772227" cy="58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7970" tIns="37970" rIns="37970" bIns="37970"/>
          <a:lstStyle/>
          <a:p>
            <a:pPr algn="l"/>
            <a:r>
              <a:rPr lang="en-US" sz="1400" dirty="0" err="1">
                <a:ea typeface="ＭＳ Ｐゴシック" charset="0"/>
                <a:cs typeface="ＭＳ Ｐゴシック" charset="0"/>
              </a:rPr>
              <a:t>Sebastien</a:t>
            </a:r>
            <a:r>
              <a:rPr lang="en-US" sz="1400" dirty="0">
                <a:ea typeface="ＭＳ Ｐゴシック" charset="0"/>
                <a:cs typeface="ＭＳ Ｐゴシック" charset="0"/>
              </a:rPr>
              <a:t> </a:t>
            </a:r>
            <a:r>
              <a:rPr lang="en-US" sz="1400" dirty="0" err="1">
                <a:ea typeface="ＭＳ Ｐゴシック" charset="0"/>
                <a:cs typeface="ＭＳ Ｐゴシック" charset="0"/>
              </a:rPr>
              <a:t>Bousson</a:t>
            </a:r>
            <a:endParaRPr lang="en-US" sz="1400" dirty="0">
              <a:ea typeface="ＭＳ Ｐゴシック" charset="0"/>
              <a:cs typeface="ＭＳ Ｐゴシック" charset="0"/>
            </a:endParaRPr>
          </a:p>
        </p:txBody>
      </p:sp>
      <p:pic>
        <p:nvPicPr>
          <p:cNvPr id="145412" name="Picture 8"/>
          <p:cNvPicPr>
            <a:picLocks noChangeArrowheads="1"/>
          </p:cNvPicPr>
          <p:nvPr/>
        </p:nvPicPr>
        <p:blipFill>
          <a:blip r:embed="rId5">
            <a:extLst>
              <a:ext uri="{28A0092B-C50C-407E-A947-70E740481C1C}">
                <a14:useLocalDpi xmlns:a14="http://schemas.microsoft.com/office/drawing/2010/main" val="0"/>
              </a:ext>
            </a:extLst>
          </a:blip>
          <a:srcRect l="9482" r="5336"/>
          <a:stretch>
            <a:fillRect/>
          </a:stretch>
        </p:blipFill>
        <p:spPr bwMode="auto">
          <a:xfrm>
            <a:off x="1570407" y="1231524"/>
            <a:ext cx="1023692" cy="69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541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045" y="2514897"/>
            <a:ext cx="1679030" cy="102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541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0222" y="5521662"/>
            <a:ext cx="1672784" cy="788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145415" name="Picture 11"/>
          <p:cNvPicPr>
            <a:picLocks noChangeArrowheads="1"/>
          </p:cNvPicPr>
          <p:nvPr/>
        </p:nvPicPr>
        <p:blipFill>
          <a:blip r:embed="rId8">
            <a:extLst>
              <a:ext uri="{28A0092B-C50C-407E-A947-70E740481C1C}">
                <a14:useLocalDpi xmlns:a14="http://schemas.microsoft.com/office/drawing/2010/main" val="0"/>
              </a:ext>
            </a:extLst>
          </a:blip>
          <a:srcRect l="18253" r="18892"/>
          <a:stretch>
            <a:fillRect/>
          </a:stretch>
        </p:blipFill>
        <p:spPr bwMode="auto">
          <a:xfrm>
            <a:off x="4943006" y="5337578"/>
            <a:ext cx="1012318" cy="947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5461" name="Rectangle 12"/>
          <p:cNvSpPr>
            <a:spLocks/>
          </p:cNvSpPr>
          <p:nvPr/>
        </p:nvSpPr>
        <p:spPr bwMode="auto">
          <a:xfrm>
            <a:off x="755217" y="3440831"/>
            <a:ext cx="12737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7970" tIns="37970" rIns="37970" bIns="37970"/>
          <a:lstStyle/>
          <a:p>
            <a:pPr algn="l"/>
            <a:r>
              <a:rPr lang="en-US" sz="1400" dirty="0">
                <a:ea typeface="ＭＳ Ｐゴシック" charset="0"/>
                <a:cs typeface="ＭＳ Ｐゴシック" charset="0"/>
              </a:rPr>
              <a:t>Pierre </a:t>
            </a:r>
            <a:r>
              <a:rPr lang="en-US" sz="1400" dirty="0" err="1">
                <a:ea typeface="ＭＳ Ｐゴシック" charset="0"/>
                <a:cs typeface="ＭＳ Ｐゴシック" charset="0"/>
              </a:rPr>
              <a:t>Bosland</a:t>
            </a:r>
            <a:endParaRPr lang="en-US" sz="1400" dirty="0">
              <a:ea typeface="ＭＳ Ｐゴシック" charset="0"/>
              <a:cs typeface="ＭＳ Ｐゴシック" charset="0"/>
            </a:endParaRPr>
          </a:p>
        </p:txBody>
      </p:sp>
      <p:pic>
        <p:nvPicPr>
          <p:cNvPr id="145459"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76687" y="5617727"/>
            <a:ext cx="565006" cy="66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5460" name="Rectangle 16"/>
          <p:cNvSpPr>
            <a:spLocks/>
          </p:cNvSpPr>
          <p:nvPr/>
        </p:nvSpPr>
        <p:spPr bwMode="auto">
          <a:xfrm>
            <a:off x="5661920" y="6038542"/>
            <a:ext cx="1886564"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7970" tIns="37970" rIns="37970" bIns="37970"/>
          <a:lstStyle/>
          <a:p>
            <a:pPr algn="l"/>
            <a:r>
              <a:rPr lang="en-US" sz="1400">
                <a:ea typeface="ＭＳ Ｐゴシック" charset="0"/>
                <a:cs typeface="ＭＳ Ｐゴシック" charset="0"/>
              </a:rPr>
              <a:t>Santo Gammino</a:t>
            </a:r>
          </a:p>
        </p:txBody>
      </p:sp>
      <p:pic>
        <p:nvPicPr>
          <p:cNvPr id="145458"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97327" y="5701290"/>
            <a:ext cx="683641" cy="38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5455" name="Picture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15576" y="599959"/>
            <a:ext cx="628854" cy="89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5456" name="Rectangle 21"/>
          <p:cNvSpPr>
            <a:spLocks/>
          </p:cNvSpPr>
          <p:nvPr/>
        </p:nvSpPr>
        <p:spPr bwMode="auto">
          <a:xfrm>
            <a:off x="8604809" y="1490072"/>
            <a:ext cx="1039158" cy="58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7970" tIns="37970" rIns="37970" bIns="37970"/>
          <a:lstStyle/>
          <a:p>
            <a:pPr algn="l"/>
            <a:r>
              <a:rPr lang="en-US" sz="1400">
                <a:ea typeface="ＭＳ Ｐゴシック" charset="0"/>
                <a:cs typeface="ＭＳ Ｐゴシック" charset="0"/>
              </a:rPr>
              <a:t>Søren Pape Møller</a:t>
            </a:r>
          </a:p>
        </p:txBody>
      </p:sp>
      <p:pic>
        <p:nvPicPr>
          <p:cNvPr id="145454" name="Picture 2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97506" y="1121849"/>
            <a:ext cx="497843" cy="42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5450" name="Picture 2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55042" y="2162829"/>
            <a:ext cx="578833" cy="56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5451" name="Rectangle 26"/>
          <p:cNvSpPr>
            <a:spLocks/>
          </p:cNvSpPr>
          <p:nvPr/>
        </p:nvSpPr>
        <p:spPr bwMode="auto">
          <a:xfrm>
            <a:off x="8808724" y="2700379"/>
            <a:ext cx="690182" cy="58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7970" tIns="37970" rIns="37970" bIns="37970"/>
          <a:lstStyle/>
          <a:p>
            <a:pPr algn="l"/>
            <a:r>
              <a:rPr lang="en-US" sz="1400" dirty="0">
                <a:ea typeface="ＭＳ Ｐゴシック" charset="0"/>
                <a:cs typeface="ＭＳ Ｐゴシック" charset="0"/>
              </a:rPr>
              <a:t>Roger </a:t>
            </a:r>
            <a:r>
              <a:rPr lang="en-US" sz="1400" dirty="0" err="1">
                <a:ea typeface="ＭＳ Ｐゴシック" charset="0"/>
                <a:cs typeface="ＭＳ Ｐゴシック" charset="0"/>
              </a:rPr>
              <a:t>Ruber</a:t>
            </a:r>
            <a:endParaRPr lang="en-US" sz="1400" dirty="0">
              <a:ea typeface="ＭＳ Ｐゴシック" charset="0"/>
              <a:cs typeface="ＭＳ Ｐゴシック" charset="0"/>
            </a:endParaRPr>
          </a:p>
        </p:txBody>
      </p:sp>
      <p:pic>
        <p:nvPicPr>
          <p:cNvPr id="145452" name="Picture 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30299" y="2501794"/>
            <a:ext cx="689596" cy="62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5421" name="Rectangle 30"/>
          <p:cNvSpPr>
            <a:spLocks/>
          </p:cNvSpPr>
          <p:nvPr/>
        </p:nvSpPr>
        <p:spPr bwMode="auto">
          <a:xfrm>
            <a:off x="1744492" y="5494923"/>
            <a:ext cx="165789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28482" tIns="28482" rIns="28482" bIns="28482"/>
          <a:lstStyle/>
          <a:p>
            <a:pPr algn="l"/>
            <a:r>
              <a:rPr lang="en-US" sz="1400" dirty="0" err="1">
                <a:ea typeface="ＭＳ Ｐゴシック" charset="0"/>
                <a:cs typeface="ＭＳ Ｐゴシック" charset="0"/>
                <a:sym typeface="Helvetica" charset="0"/>
              </a:rPr>
              <a:t>Ibon</a:t>
            </a:r>
            <a:r>
              <a:rPr lang="en-US" sz="1400" dirty="0">
                <a:ea typeface="ＭＳ Ｐゴシック" charset="0"/>
                <a:cs typeface="ＭＳ Ｐゴシック" charset="0"/>
                <a:sym typeface="Helvetica" charset="0"/>
              </a:rPr>
              <a:t> </a:t>
            </a:r>
            <a:r>
              <a:rPr lang="en-US" sz="1400" dirty="0" err="1">
                <a:ea typeface="ＭＳ Ｐゴシック" charset="0"/>
                <a:cs typeface="ＭＳ Ｐゴシック" charset="0"/>
                <a:sym typeface="Helvetica" charset="0"/>
              </a:rPr>
              <a:t>Bustinduy</a:t>
            </a:r>
            <a:endParaRPr lang="en-US" sz="1400" dirty="0">
              <a:ea typeface="ＭＳ Ｐゴシック" charset="0"/>
              <a:cs typeface="ＭＳ Ｐゴシック" charset="0"/>
              <a:sym typeface="Helvetica" charset="0"/>
            </a:endParaRPr>
          </a:p>
        </p:txBody>
      </p:sp>
      <p:pic>
        <p:nvPicPr>
          <p:cNvPr id="145422" name="Picture 3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69353" y="5792955"/>
            <a:ext cx="976630" cy="39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145423" name="Picture 3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39999">
            <a:off x="6866967" y="1149092"/>
            <a:ext cx="810992" cy="85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5424" name="Line 33"/>
          <p:cNvSpPr>
            <a:spLocks noChangeShapeType="1"/>
          </p:cNvSpPr>
          <p:nvPr/>
        </p:nvSpPr>
        <p:spPr bwMode="auto">
          <a:xfrm>
            <a:off x="2150881" y="1821622"/>
            <a:ext cx="1130619" cy="2624527"/>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sp>
        <p:nvSpPr>
          <p:cNvPr id="145425" name="Line 34"/>
          <p:cNvSpPr>
            <a:spLocks noChangeShapeType="1"/>
          </p:cNvSpPr>
          <p:nvPr/>
        </p:nvSpPr>
        <p:spPr bwMode="auto">
          <a:xfrm>
            <a:off x="1960427" y="2991198"/>
            <a:ext cx="1321066" cy="1454944"/>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sp>
        <p:nvSpPr>
          <p:cNvPr id="145426" name="Line 35"/>
          <p:cNvSpPr>
            <a:spLocks noChangeShapeType="1"/>
          </p:cNvSpPr>
          <p:nvPr/>
        </p:nvSpPr>
        <p:spPr bwMode="auto">
          <a:xfrm flipV="1">
            <a:off x="4106611" y="5358157"/>
            <a:ext cx="190562" cy="474722"/>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sp>
        <p:nvSpPr>
          <p:cNvPr id="145427" name="Line 36"/>
          <p:cNvSpPr>
            <a:spLocks noChangeShapeType="1"/>
          </p:cNvSpPr>
          <p:nvPr/>
        </p:nvSpPr>
        <p:spPr bwMode="auto">
          <a:xfrm rot="10800000">
            <a:off x="3993733" y="4855718"/>
            <a:ext cx="1668188" cy="828246"/>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sp>
        <p:nvSpPr>
          <p:cNvPr id="145428" name="Line 37"/>
          <p:cNvSpPr>
            <a:spLocks noChangeShapeType="1"/>
          </p:cNvSpPr>
          <p:nvPr/>
        </p:nvSpPr>
        <p:spPr bwMode="auto">
          <a:xfrm flipH="1">
            <a:off x="3993737" y="1930783"/>
            <a:ext cx="3026429" cy="1815930"/>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sp>
        <p:nvSpPr>
          <p:cNvPr id="145429" name="Line 38"/>
          <p:cNvSpPr>
            <a:spLocks noChangeShapeType="1"/>
          </p:cNvSpPr>
          <p:nvPr/>
        </p:nvSpPr>
        <p:spPr bwMode="auto">
          <a:xfrm flipH="1">
            <a:off x="4459466" y="2991196"/>
            <a:ext cx="2611609" cy="294404"/>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sp>
        <p:nvSpPr>
          <p:cNvPr id="145430" name="Line 39"/>
          <p:cNvSpPr>
            <a:spLocks noChangeShapeType="1"/>
          </p:cNvSpPr>
          <p:nvPr/>
        </p:nvSpPr>
        <p:spPr bwMode="auto">
          <a:xfrm rot="10800000">
            <a:off x="4106612" y="3638894"/>
            <a:ext cx="2981104" cy="345282"/>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sp>
        <p:nvSpPr>
          <p:cNvPr id="145431" name="Line 40"/>
          <p:cNvSpPr>
            <a:spLocks noChangeShapeType="1"/>
          </p:cNvSpPr>
          <p:nvPr/>
        </p:nvSpPr>
        <p:spPr bwMode="auto">
          <a:xfrm rot="10800000" flipH="1">
            <a:off x="1769355" y="4961841"/>
            <a:ext cx="1306982" cy="559823"/>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sp>
        <p:nvSpPr>
          <p:cNvPr id="145432" name="Rectangle 41"/>
          <p:cNvSpPr>
            <a:spLocks/>
          </p:cNvSpPr>
          <p:nvPr/>
        </p:nvSpPr>
        <p:spPr bwMode="auto">
          <a:xfrm>
            <a:off x="897944" y="4616823"/>
            <a:ext cx="116242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8482" tIns="28482" rIns="28482" bIns="28482"/>
          <a:lstStyle/>
          <a:p>
            <a:pPr algn="l"/>
            <a:r>
              <a:rPr lang="en-US" sz="1400">
                <a:ea typeface="ＭＳ Ｐゴシック" charset="0"/>
                <a:cs typeface="ＭＳ Ｐゴシック" charset="0"/>
                <a:sym typeface="Helvetica" charset="0"/>
              </a:rPr>
              <a:t>CERN</a:t>
            </a:r>
          </a:p>
        </p:txBody>
      </p:sp>
      <p:sp>
        <p:nvSpPr>
          <p:cNvPr id="145433" name="Line 42"/>
          <p:cNvSpPr>
            <a:spLocks noChangeShapeType="1"/>
          </p:cNvSpPr>
          <p:nvPr/>
        </p:nvSpPr>
        <p:spPr bwMode="auto">
          <a:xfrm rot="10800000" flipH="1" flipV="1">
            <a:off x="1570410" y="4201024"/>
            <a:ext cx="2193190" cy="476593"/>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pic>
        <p:nvPicPr>
          <p:cNvPr id="145434" name="Picture 4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7525" y="3978231"/>
            <a:ext cx="626474" cy="61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5435" name="Rectangle 44"/>
          <p:cNvSpPr>
            <a:spLocks/>
          </p:cNvSpPr>
          <p:nvPr/>
        </p:nvSpPr>
        <p:spPr bwMode="auto">
          <a:xfrm>
            <a:off x="7047806" y="4677600"/>
            <a:ext cx="222116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8482" tIns="28482" rIns="28482" bIns="28482"/>
          <a:lstStyle/>
          <a:p>
            <a:pPr algn="l"/>
            <a:r>
              <a:rPr lang="en-US" sz="1400">
                <a:ea typeface="ＭＳ Ｐゴシック" charset="0"/>
                <a:cs typeface="ＭＳ Ｐゴシック" charset="0"/>
                <a:sym typeface="Helvetica" charset="0"/>
              </a:rPr>
              <a:t>The National Center for Nuclear Research, Swierk </a:t>
            </a:r>
          </a:p>
        </p:txBody>
      </p:sp>
      <p:sp>
        <p:nvSpPr>
          <p:cNvPr id="145436" name="Line 45"/>
          <p:cNvSpPr>
            <a:spLocks noChangeShapeType="1"/>
          </p:cNvSpPr>
          <p:nvPr/>
        </p:nvSpPr>
        <p:spPr bwMode="auto">
          <a:xfrm flipH="1" flipV="1">
            <a:off x="4571107" y="3984192"/>
            <a:ext cx="2338292" cy="871537"/>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pic>
        <p:nvPicPr>
          <p:cNvPr id="145437" name="Picture 4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22304" y="2353883"/>
            <a:ext cx="1121558" cy="78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5438" name="Picture 4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94772" y="3543647"/>
            <a:ext cx="114694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145439" name="Picture 4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05346" y="3984190"/>
            <a:ext cx="759866" cy="60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5440" name="Picture 4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87841" y="5385799"/>
            <a:ext cx="1270162" cy="7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5448" name="Picture 5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741665" y="4201047"/>
            <a:ext cx="1385929" cy="28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145449" name="Rectangle 51"/>
          <p:cNvSpPr>
            <a:spLocks/>
          </p:cNvSpPr>
          <p:nvPr/>
        </p:nvSpPr>
        <p:spPr bwMode="auto">
          <a:xfrm>
            <a:off x="8313712" y="4034322"/>
            <a:ext cx="1045798" cy="58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7970" tIns="37970" rIns="37970" bIns="37970"/>
          <a:lstStyle/>
          <a:p>
            <a:pPr algn="l"/>
            <a:r>
              <a:rPr lang="en-US" sz="1400" dirty="0">
                <a:ea typeface="ＭＳ Ｐゴシック" charset="0"/>
                <a:cs typeface="ＭＳ Ｐゴシック" charset="0"/>
              </a:rPr>
              <a:t>Anders J </a:t>
            </a:r>
            <a:br>
              <a:rPr lang="en-US" sz="1400" dirty="0">
                <a:ea typeface="ＭＳ Ｐゴシック" charset="0"/>
                <a:cs typeface="ＭＳ Ｐゴシック" charset="0"/>
              </a:rPr>
            </a:br>
            <a:r>
              <a:rPr lang="en-US" sz="1400" dirty="0">
                <a:ea typeface="ＭＳ Ｐゴシック" charset="0"/>
                <a:cs typeface="ＭＳ Ｐゴシック" charset="0"/>
              </a:rPr>
              <a:t>Johansson</a:t>
            </a:r>
          </a:p>
        </p:txBody>
      </p:sp>
      <p:pic>
        <p:nvPicPr>
          <p:cNvPr id="145447" name="Picture 5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518690" y="3380932"/>
            <a:ext cx="526725" cy="7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61" name="Title 1"/>
          <p:cNvSpPr txBox="1">
            <a:spLocks/>
          </p:cNvSpPr>
          <p:nvPr/>
        </p:nvSpPr>
        <p:spPr>
          <a:xfrm>
            <a:off x="487848" y="202355"/>
            <a:ext cx="8781096" cy="699345"/>
          </a:xfrm>
          <a:prstGeom prst="rect">
            <a:avLst/>
          </a:prstGeom>
        </p:spPr>
        <p:txBody>
          <a:bodyPr vert="horz" lIns="97201" tIns="48603" rIns="97201" bIns="48603" rtlCol="0" anchor="ctr">
            <a:normAutofit/>
          </a:bodyPr>
          <a:lstStyle>
            <a:lvl1pPr algn="ctr" defTabSz="487741" rtl="0" eaLnBrk="1" latinLnBrk="0" hangingPunct="1">
              <a:spcBef>
                <a:spcPct val="0"/>
              </a:spcBef>
              <a:buNone/>
              <a:defRPr sz="3200" b="1" kern="1200">
                <a:solidFill>
                  <a:srgbClr val="0094CA"/>
                </a:solidFill>
                <a:latin typeface="+mn-lt"/>
                <a:ea typeface="+mj-ea"/>
                <a:cs typeface="Helvetica"/>
              </a:defRPr>
            </a:lvl1pPr>
          </a:lstStyle>
          <a:p>
            <a:r>
              <a:rPr lang="en-US" dirty="0"/>
              <a:t>Prototyping </a:t>
            </a:r>
            <a:r>
              <a:rPr lang="en-US" dirty="0" smtClean="0">
                <a:solidFill>
                  <a:schemeClr val="tx2">
                    <a:lumMod val="60000"/>
                    <a:lumOff val="40000"/>
                  </a:schemeClr>
                </a:solidFill>
              </a:rPr>
              <a:t>the</a:t>
            </a:r>
            <a:r>
              <a:rPr lang="en-US" dirty="0" smtClean="0"/>
              <a:t> </a:t>
            </a:r>
            <a:r>
              <a:rPr lang="en-US" dirty="0"/>
              <a:t>ESS accelerator</a:t>
            </a:r>
          </a:p>
        </p:txBody>
      </p:sp>
      <p:pic>
        <p:nvPicPr>
          <p:cNvPr id="47" name="Picture 46"/>
          <p:cNvPicPr>
            <a:picLocks noChangeAspect="1"/>
          </p:cNvPicPr>
          <p:nvPr/>
        </p:nvPicPr>
        <p:blipFill>
          <a:blip r:embed="rId24"/>
          <a:stretch>
            <a:fillRect/>
          </a:stretch>
        </p:blipFill>
        <p:spPr>
          <a:xfrm>
            <a:off x="227524" y="2818795"/>
            <a:ext cx="595338" cy="774924"/>
          </a:xfrm>
          <a:prstGeom prst="rect">
            <a:avLst/>
          </a:prstGeom>
        </p:spPr>
      </p:pic>
      <p:pic>
        <p:nvPicPr>
          <p:cNvPr id="50" name="Picture 2" descr="irfu_signaturesac_der.png">
            <a:hlinkClick r:id="rId25" tooltip="irfu_signaturesac_der.png"/>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29905" y="2311240"/>
            <a:ext cx="444138" cy="50758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C:\D\adm_ service\logos-charte graphique\CEA\CEA_logo_quadri-sur-fond-rouge_1.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20864" y="2326794"/>
            <a:ext cx="533958" cy="43557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p:cNvPicPr>
            <a:picLocks noChangeAspect="1"/>
          </p:cNvPicPr>
          <p:nvPr/>
        </p:nvPicPr>
        <p:blipFill>
          <a:blip r:embed="rId28"/>
          <a:stretch>
            <a:fillRect/>
          </a:stretch>
        </p:blipFill>
        <p:spPr>
          <a:xfrm>
            <a:off x="730690" y="990119"/>
            <a:ext cx="839723" cy="496137"/>
          </a:xfrm>
          <a:prstGeom prst="rect">
            <a:avLst/>
          </a:prstGeom>
        </p:spPr>
      </p:pic>
      <p:pic>
        <p:nvPicPr>
          <p:cNvPr id="2" name="Picture 1"/>
          <p:cNvPicPr>
            <a:picLocks noChangeAspect="1"/>
          </p:cNvPicPr>
          <p:nvPr/>
        </p:nvPicPr>
        <p:blipFill>
          <a:blip r:embed="rId29"/>
          <a:stretch>
            <a:fillRect/>
          </a:stretch>
        </p:blipFill>
        <p:spPr>
          <a:xfrm>
            <a:off x="184837" y="4790601"/>
            <a:ext cx="685778" cy="533063"/>
          </a:xfrm>
          <a:prstGeom prst="rect">
            <a:avLst/>
          </a:prstGeom>
        </p:spPr>
      </p:pic>
      <p:sp>
        <p:nvSpPr>
          <p:cNvPr id="48" name="Rectangle 30"/>
          <p:cNvSpPr>
            <a:spLocks/>
          </p:cNvSpPr>
          <p:nvPr/>
        </p:nvSpPr>
        <p:spPr bwMode="auto">
          <a:xfrm>
            <a:off x="951121" y="5079948"/>
            <a:ext cx="165789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28482" tIns="28482" rIns="28482" bIns="28482"/>
          <a:lstStyle/>
          <a:p>
            <a:pPr algn="l"/>
            <a:r>
              <a:rPr lang="en-US" sz="1400" dirty="0">
                <a:ea typeface="ＭＳ Ｐゴシック" charset="0"/>
                <a:cs typeface="ＭＳ Ｐゴシック" charset="0"/>
                <a:sym typeface="Helvetica" charset="0"/>
              </a:rPr>
              <a:t>Roger Barlow</a:t>
            </a:r>
          </a:p>
        </p:txBody>
      </p:sp>
      <p:sp>
        <p:nvSpPr>
          <p:cNvPr id="49" name="Line 40"/>
          <p:cNvSpPr>
            <a:spLocks noChangeShapeType="1"/>
          </p:cNvSpPr>
          <p:nvPr/>
        </p:nvSpPr>
        <p:spPr bwMode="auto">
          <a:xfrm rot="10800000" flipH="1">
            <a:off x="1406881" y="3978221"/>
            <a:ext cx="1511538" cy="1083255"/>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sz="1400"/>
          </a:p>
        </p:txBody>
      </p:sp>
    </p:spTree>
    <p:extLst>
      <p:ext uri="{BB962C8B-B14F-4D97-AF65-F5344CB8AC3E}">
        <p14:creationId xmlns:p14="http://schemas.microsoft.com/office/powerpoint/2010/main" val="59331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 and Work package leaders</a:t>
            </a:r>
            <a:endParaRPr lang="en-US" dirty="0"/>
          </a:p>
        </p:txBody>
      </p:sp>
      <p:sp>
        <p:nvSpPr>
          <p:cNvPr id="4" name="Slide Number Placeholder 3"/>
          <p:cNvSpPr>
            <a:spLocks noGrp="1"/>
          </p:cNvSpPr>
          <p:nvPr>
            <p:ph type="sldNum" sz="quarter" idx="12"/>
          </p:nvPr>
        </p:nvSpPr>
        <p:spPr/>
        <p:txBody>
          <a:bodyPr/>
          <a:lstStyle/>
          <a:p>
            <a:fld id="{038C62C7-F79B-CD4A-A5DF-5683BBEC4A65}" type="slidenum">
              <a:rPr lang="sv-SE" smtClean="0">
                <a:latin typeface="Calibri"/>
              </a:rPr>
              <a:pPr/>
              <a:t>6</a:t>
            </a:fld>
            <a:endParaRPr lang="sv-SE">
              <a:latin typeface="Calibri"/>
            </a:endParaRPr>
          </a:p>
        </p:txBody>
      </p:sp>
      <p:grpSp>
        <p:nvGrpSpPr>
          <p:cNvPr id="5" name="Group 4"/>
          <p:cNvGrpSpPr/>
          <p:nvPr/>
        </p:nvGrpSpPr>
        <p:grpSpPr>
          <a:xfrm>
            <a:off x="479045" y="1655566"/>
            <a:ext cx="4548768" cy="2629602"/>
            <a:chOff x="1181100" y="1213805"/>
            <a:chExt cx="6680200" cy="4430928"/>
          </a:xfrm>
        </p:grpSpPr>
        <p:sp>
          <p:nvSpPr>
            <p:cNvPr id="6" name="Process 5"/>
            <p:cNvSpPr/>
            <p:nvPr/>
          </p:nvSpPr>
          <p:spPr>
            <a:xfrm>
              <a:off x="3340100" y="1213805"/>
              <a:ext cx="2057400" cy="2697377"/>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86577"/>
              <a:r>
                <a:rPr lang="en-US" sz="900" dirty="0">
                  <a:solidFill>
                    <a:prstClr val="white"/>
                  </a:solidFill>
                  <a:latin typeface="Calibri"/>
                </a:rPr>
                <a:t>Head of Accelerators</a:t>
              </a:r>
            </a:p>
            <a:p>
              <a:pPr algn="ctr" defTabSz="486577"/>
              <a:r>
                <a:rPr lang="en-US" sz="900" dirty="0">
                  <a:solidFill>
                    <a:prstClr val="black"/>
                  </a:solidFill>
                  <a:latin typeface="Calibri"/>
                </a:rPr>
                <a:t>Mats </a:t>
              </a:r>
              <a:r>
                <a:rPr lang="en-US" sz="900" dirty="0" err="1">
                  <a:solidFill>
                    <a:prstClr val="black"/>
                  </a:solidFill>
                  <a:latin typeface="Calibri"/>
                </a:rPr>
                <a:t>Lindroos</a:t>
              </a:r>
              <a:endParaRPr lang="en-US" sz="900" dirty="0">
                <a:solidFill>
                  <a:prstClr val="black"/>
                </a:solidFill>
                <a:latin typeface="Calibri"/>
              </a:endParaRPr>
            </a:p>
            <a:p>
              <a:pPr algn="ctr" defTabSz="486577"/>
              <a:r>
                <a:rPr lang="en-US" sz="900" dirty="0">
                  <a:solidFill>
                    <a:srgbClr val="FFFFFF"/>
                  </a:solidFill>
                  <a:latin typeface="Calibri"/>
                </a:rPr>
                <a:t>Deputy division</a:t>
              </a:r>
            </a:p>
            <a:p>
              <a:pPr algn="ctr" defTabSz="486577"/>
              <a:r>
                <a:rPr lang="en-US" sz="900" dirty="0" err="1">
                  <a:solidFill>
                    <a:prstClr val="black"/>
                  </a:solidFill>
                  <a:latin typeface="Calibri"/>
                </a:rPr>
                <a:t>Håkan</a:t>
              </a:r>
              <a:r>
                <a:rPr lang="en-US" sz="900" dirty="0">
                  <a:solidFill>
                    <a:prstClr val="black"/>
                  </a:solidFill>
                  <a:latin typeface="Calibri"/>
                </a:rPr>
                <a:t> </a:t>
              </a:r>
              <a:r>
                <a:rPr lang="en-US" sz="900" dirty="0" err="1">
                  <a:solidFill>
                    <a:prstClr val="black"/>
                  </a:solidFill>
                  <a:latin typeface="Calibri"/>
                </a:rPr>
                <a:t>Danared</a:t>
              </a:r>
              <a:endParaRPr lang="en-US" sz="900" dirty="0">
                <a:solidFill>
                  <a:prstClr val="black"/>
                </a:solidFill>
                <a:latin typeface="Calibri"/>
              </a:endParaRPr>
            </a:p>
            <a:p>
              <a:pPr algn="ctr" defTabSz="486577"/>
              <a:r>
                <a:rPr lang="en-US" sz="900" dirty="0">
                  <a:solidFill>
                    <a:srgbClr val="FFFFFF"/>
                  </a:solidFill>
                  <a:latin typeface="Calibri"/>
                </a:rPr>
                <a:t>Deputy project</a:t>
              </a:r>
            </a:p>
            <a:p>
              <a:pPr algn="ctr" defTabSz="486577"/>
              <a:r>
                <a:rPr lang="en-US" sz="900" dirty="0">
                  <a:solidFill>
                    <a:prstClr val="black"/>
                  </a:solidFill>
                  <a:latin typeface="Calibri"/>
                </a:rPr>
                <a:t>John </a:t>
              </a:r>
              <a:r>
                <a:rPr lang="en-US" sz="900" dirty="0" err="1">
                  <a:solidFill>
                    <a:prstClr val="black"/>
                  </a:solidFill>
                  <a:latin typeface="Calibri"/>
                </a:rPr>
                <a:t>Weisend</a:t>
              </a:r>
              <a:r>
                <a:rPr lang="en-US" sz="900" dirty="0">
                  <a:solidFill>
                    <a:prstClr val="black"/>
                  </a:solidFill>
                  <a:latin typeface="Calibri"/>
                </a:rPr>
                <a:t> II</a:t>
              </a:r>
            </a:p>
            <a:p>
              <a:pPr algn="ctr" defTabSz="486577"/>
              <a:r>
                <a:rPr lang="en-US" sz="900" dirty="0">
                  <a:solidFill>
                    <a:srgbClr val="FFFFFF"/>
                  </a:solidFill>
                  <a:latin typeface="Calibri"/>
                </a:rPr>
                <a:t>Chief engineer</a:t>
              </a:r>
            </a:p>
            <a:p>
              <a:pPr algn="ctr" defTabSz="486577"/>
              <a:r>
                <a:rPr lang="en-US" sz="900" dirty="0">
                  <a:solidFill>
                    <a:prstClr val="black"/>
                  </a:solidFill>
                  <a:latin typeface="Calibri"/>
                </a:rPr>
                <a:t>David McGinnis</a:t>
              </a:r>
            </a:p>
            <a:p>
              <a:pPr algn="ctr" defTabSz="486577"/>
              <a:r>
                <a:rPr lang="en-US" sz="900" dirty="0">
                  <a:solidFill>
                    <a:srgbClr val="FFFFFF"/>
                  </a:solidFill>
                  <a:latin typeface="Calibri"/>
                </a:rPr>
                <a:t>Safety &amp; Availability</a:t>
              </a:r>
            </a:p>
            <a:p>
              <a:pPr algn="ctr" defTabSz="486577"/>
              <a:r>
                <a:rPr lang="en-US" sz="900" dirty="0">
                  <a:solidFill>
                    <a:prstClr val="black"/>
                  </a:solidFill>
                  <a:latin typeface="Calibri"/>
                </a:rPr>
                <a:t>Andreas </a:t>
              </a:r>
              <a:r>
                <a:rPr lang="en-US" sz="900" dirty="0" err="1">
                  <a:solidFill>
                    <a:prstClr val="black"/>
                  </a:solidFill>
                  <a:latin typeface="Calibri"/>
                </a:rPr>
                <a:t>Jansson</a:t>
              </a:r>
              <a:endParaRPr lang="en-US" sz="900" dirty="0">
                <a:solidFill>
                  <a:prstClr val="black"/>
                </a:solidFill>
                <a:latin typeface="Calibri"/>
              </a:endParaRPr>
            </a:p>
            <a:p>
              <a:pPr algn="ctr" defTabSz="486577"/>
              <a:r>
                <a:rPr lang="en-US" sz="900" dirty="0">
                  <a:solidFill>
                    <a:srgbClr val="FFFFFF"/>
                  </a:solidFill>
                  <a:latin typeface="Calibri"/>
                </a:rPr>
                <a:t>Planning manager (PMO)</a:t>
              </a:r>
            </a:p>
            <a:p>
              <a:pPr algn="ctr" defTabSz="486577"/>
              <a:r>
                <a:rPr lang="en-US" sz="900" dirty="0">
                  <a:solidFill>
                    <a:prstClr val="black"/>
                  </a:solidFill>
                  <a:latin typeface="Calibri"/>
                </a:rPr>
                <a:t>Mikael Klein </a:t>
              </a:r>
              <a:r>
                <a:rPr lang="en-US" sz="900" dirty="0" err="1">
                  <a:solidFill>
                    <a:prstClr val="black"/>
                  </a:solidFill>
                  <a:latin typeface="Calibri"/>
                </a:rPr>
                <a:t>Velderman</a:t>
              </a:r>
              <a:endParaRPr lang="en-US" sz="900" dirty="0">
                <a:solidFill>
                  <a:prstClr val="black"/>
                </a:solidFill>
                <a:latin typeface="Calibri"/>
              </a:endParaRPr>
            </a:p>
          </p:txBody>
        </p:sp>
        <p:sp>
          <p:nvSpPr>
            <p:cNvPr id="7" name="Alternate Process 6"/>
            <p:cNvSpPr/>
            <p:nvPr/>
          </p:nvSpPr>
          <p:spPr>
            <a:xfrm>
              <a:off x="1181100" y="4539832"/>
              <a:ext cx="1270000" cy="1104900"/>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86577"/>
              <a:r>
                <a:rPr lang="en-US" sz="900" dirty="0">
                  <a:solidFill>
                    <a:srgbClr val="FFFFFF"/>
                  </a:solidFill>
                  <a:latin typeface="Calibri"/>
                </a:rPr>
                <a:t>Beam Physics</a:t>
              </a:r>
            </a:p>
            <a:p>
              <a:pPr algn="ctr" defTabSz="486577"/>
              <a:r>
                <a:rPr lang="en-US" sz="900" dirty="0" err="1">
                  <a:solidFill>
                    <a:prstClr val="black"/>
                  </a:solidFill>
                  <a:latin typeface="Calibri"/>
                </a:rPr>
                <a:t>Håkan</a:t>
              </a:r>
              <a:r>
                <a:rPr lang="en-US" sz="900" dirty="0">
                  <a:solidFill>
                    <a:prstClr val="black"/>
                  </a:solidFill>
                  <a:latin typeface="Calibri"/>
                </a:rPr>
                <a:t> </a:t>
              </a:r>
              <a:r>
                <a:rPr lang="en-US" sz="900" dirty="0" err="1">
                  <a:solidFill>
                    <a:prstClr val="black"/>
                  </a:solidFill>
                  <a:latin typeface="Calibri"/>
                </a:rPr>
                <a:t>Danared</a:t>
              </a:r>
              <a:endParaRPr lang="en-US" sz="900" dirty="0">
                <a:solidFill>
                  <a:prstClr val="black"/>
                </a:solidFill>
                <a:latin typeface="Calibri"/>
              </a:endParaRPr>
            </a:p>
          </p:txBody>
        </p:sp>
        <p:cxnSp>
          <p:nvCxnSpPr>
            <p:cNvPr id="8" name="Elbow Connector 7"/>
            <p:cNvCxnSpPr>
              <a:stCxn id="6" idx="2"/>
              <a:endCxn id="7" idx="0"/>
            </p:cNvCxnSpPr>
            <p:nvPr/>
          </p:nvCxnSpPr>
          <p:spPr>
            <a:xfrm rot="5400000">
              <a:off x="2778125" y="2949157"/>
              <a:ext cx="628650" cy="2552700"/>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9" name="Alternate Process 8"/>
            <p:cNvSpPr/>
            <p:nvPr/>
          </p:nvSpPr>
          <p:spPr>
            <a:xfrm>
              <a:off x="2908300" y="4539833"/>
              <a:ext cx="1270000" cy="1104900"/>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86577"/>
              <a:r>
                <a:rPr lang="en-US" sz="900" dirty="0">
                  <a:solidFill>
                    <a:srgbClr val="FFFFFF"/>
                  </a:solidFill>
                  <a:latin typeface="Calibri"/>
                </a:rPr>
                <a:t>RF systems</a:t>
              </a:r>
            </a:p>
            <a:p>
              <a:pPr algn="ctr" defTabSz="486577"/>
              <a:r>
                <a:rPr lang="en-US" sz="900" dirty="0">
                  <a:solidFill>
                    <a:srgbClr val="000000"/>
                  </a:solidFill>
                  <a:latin typeface="Calibri"/>
                </a:rPr>
                <a:t>Anders </a:t>
              </a:r>
              <a:r>
                <a:rPr lang="en-US" sz="900" dirty="0" err="1">
                  <a:solidFill>
                    <a:srgbClr val="000000"/>
                  </a:solidFill>
                  <a:latin typeface="Calibri"/>
                </a:rPr>
                <a:t>Sunesson</a:t>
              </a:r>
              <a:endParaRPr lang="en-US" sz="900" dirty="0">
                <a:solidFill>
                  <a:srgbClr val="000000"/>
                </a:solidFill>
                <a:latin typeface="Calibri"/>
              </a:endParaRPr>
            </a:p>
          </p:txBody>
        </p:sp>
        <p:sp>
          <p:nvSpPr>
            <p:cNvPr id="10" name="Alternate Process 9"/>
            <p:cNvSpPr/>
            <p:nvPr/>
          </p:nvSpPr>
          <p:spPr>
            <a:xfrm>
              <a:off x="4762500" y="4539832"/>
              <a:ext cx="1270000" cy="1104900"/>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86577"/>
              <a:r>
                <a:rPr lang="en-US" sz="900" dirty="0">
                  <a:solidFill>
                    <a:srgbClr val="FFFFFF"/>
                  </a:solidFill>
                  <a:latin typeface="Calibri"/>
                </a:rPr>
                <a:t>Beam Instrumentation</a:t>
              </a:r>
            </a:p>
            <a:p>
              <a:pPr algn="ctr" defTabSz="486577"/>
              <a:r>
                <a:rPr lang="en-US" sz="900" dirty="0">
                  <a:solidFill>
                    <a:srgbClr val="000000"/>
                  </a:solidFill>
                  <a:latin typeface="Calibri"/>
                </a:rPr>
                <a:t>Andreas </a:t>
              </a:r>
              <a:r>
                <a:rPr lang="en-US" sz="900" dirty="0" err="1">
                  <a:solidFill>
                    <a:srgbClr val="000000"/>
                  </a:solidFill>
                  <a:latin typeface="Calibri"/>
                </a:rPr>
                <a:t>Jansson</a:t>
              </a:r>
              <a:endParaRPr lang="en-US" sz="900" dirty="0">
                <a:solidFill>
                  <a:srgbClr val="000000"/>
                </a:solidFill>
                <a:latin typeface="Calibri"/>
              </a:endParaRPr>
            </a:p>
          </p:txBody>
        </p:sp>
        <p:cxnSp>
          <p:nvCxnSpPr>
            <p:cNvPr id="11" name="Elbow Connector 10"/>
            <p:cNvCxnSpPr>
              <a:endCxn id="12" idx="0"/>
            </p:cNvCxnSpPr>
            <p:nvPr/>
          </p:nvCxnSpPr>
          <p:spPr>
            <a:xfrm>
              <a:off x="4368800" y="4224133"/>
              <a:ext cx="2857500" cy="315700"/>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12" name="Alternate Process 11"/>
            <p:cNvSpPr/>
            <p:nvPr/>
          </p:nvSpPr>
          <p:spPr>
            <a:xfrm>
              <a:off x="6591300" y="4539833"/>
              <a:ext cx="1270000" cy="1104900"/>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86577"/>
              <a:r>
                <a:rPr lang="en-US" sz="900" dirty="0">
                  <a:solidFill>
                    <a:srgbClr val="FFFFFF"/>
                  </a:solidFill>
                  <a:latin typeface="Calibri"/>
                </a:rPr>
                <a:t>Specialized Technical services</a:t>
              </a:r>
            </a:p>
            <a:p>
              <a:pPr algn="ctr" defTabSz="486577"/>
              <a:r>
                <a:rPr lang="en-US" sz="900" dirty="0">
                  <a:solidFill>
                    <a:srgbClr val="000000"/>
                  </a:solidFill>
                  <a:latin typeface="Calibri"/>
                </a:rPr>
                <a:t>John </a:t>
              </a:r>
              <a:r>
                <a:rPr lang="en-US" sz="900" dirty="0" err="1">
                  <a:solidFill>
                    <a:srgbClr val="000000"/>
                  </a:solidFill>
                  <a:latin typeface="Calibri"/>
                </a:rPr>
                <a:t>Weisend</a:t>
              </a:r>
              <a:r>
                <a:rPr lang="en-US" sz="900" dirty="0">
                  <a:solidFill>
                    <a:srgbClr val="000000"/>
                  </a:solidFill>
                  <a:latin typeface="Calibri"/>
                </a:rPr>
                <a:t> II</a:t>
              </a:r>
            </a:p>
          </p:txBody>
        </p:sp>
        <p:cxnSp>
          <p:nvCxnSpPr>
            <p:cNvPr id="13" name="Straight Connector 12"/>
            <p:cNvCxnSpPr>
              <a:endCxn id="10" idx="0"/>
            </p:cNvCxnSpPr>
            <p:nvPr/>
          </p:nvCxnSpPr>
          <p:spPr>
            <a:xfrm>
              <a:off x="5397500" y="4224133"/>
              <a:ext cx="0" cy="31569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502501" y="4224133"/>
              <a:ext cx="0" cy="315699"/>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17" name="Picture 16"/>
          <p:cNvPicPr>
            <a:picLocks noChangeAspect="1"/>
          </p:cNvPicPr>
          <p:nvPr/>
        </p:nvPicPr>
        <p:blipFill>
          <a:blip r:embed="rId2"/>
          <a:stretch>
            <a:fillRect/>
          </a:stretch>
        </p:blipFill>
        <p:spPr>
          <a:xfrm>
            <a:off x="1251453" y="5005888"/>
            <a:ext cx="2796412" cy="2128922"/>
          </a:xfrm>
          <a:prstGeom prst="rect">
            <a:avLst/>
          </a:prstGeom>
        </p:spPr>
      </p:pic>
      <p:sp>
        <p:nvSpPr>
          <p:cNvPr id="19" name="TextBox 18"/>
          <p:cNvSpPr txBox="1"/>
          <p:nvPr/>
        </p:nvSpPr>
        <p:spPr>
          <a:xfrm>
            <a:off x="5307336" y="1994200"/>
            <a:ext cx="3961602" cy="4807482"/>
          </a:xfrm>
          <a:prstGeom prst="rect">
            <a:avLst/>
          </a:prstGeom>
          <a:noFill/>
          <a:ln>
            <a:solidFill>
              <a:schemeClr val="bg2"/>
            </a:solidFill>
          </a:ln>
        </p:spPr>
        <p:txBody>
          <a:bodyPr wrap="square" lIns="97318" tIns="48659" rIns="97318" bIns="48659" rtlCol="0">
            <a:spAutoFit/>
          </a:bodyPr>
          <a:lstStyle/>
          <a:p>
            <a:pPr marL="304116" indent="-304116" defTabSz="486577">
              <a:buFont typeface="Arial"/>
              <a:buChar char="•"/>
            </a:pPr>
            <a:r>
              <a:rPr lang="en-US" dirty="0">
                <a:solidFill>
                  <a:prstClr val="black"/>
                </a:solidFill>
                <a:latin typeface="Calibri"/>
              </a:rPr>
              <a:t>Division and project aligned at high level</a:t>
            </a:r>
          </a:p>
          <a:p>
            <a:pPr marL="669046" lvl="1" indent="-182471" defTabSz="486577">
              <a:buFont typeface="Wingdings" charset="2"/>
              <a:buChar char="ü"/>
            </a:pPr>
            <a:r>
              <a:rPr lang="en-US" sz="1200" dirty="0">
                <a:solidFill>
                  <a:prstClr val="black"/>
                </a:solidFill>
                <a:latin typeface="Calibri"/>
              </a:rPr>
              <a:t>“WP as a group” would make for too big fragmentation</a:t>
            </a:r>
          </a:p>
          <a:p>
            <a:pPr marL="669046" lvl="1" indent="-182471" defTabSz="486577">
              <a:buFont typeface="Wingdings" charset="2"/>
              <a:buChar char="ü"/>
            </a:pPr>
            <a:r>
              <a:rPr lang="en-US" sz="1200" dirty="0">
                <a:solidFill>
                  <a:prstClr val="black"/>
                </a:solidFill>
                <a:latin typeface="Calibri"/>
              </a:rPr>
              <a:t>Four WPs have external leaders</a:t>
            </a:r>
          </a:p>
          <a:p>
            <a:pPr marL="304116" indent="-304116" defTabSz="486577">
              <a:buFont typeface="Arial"/>
              <a:buChar char="•"/>
            </a:pPr>
            <a:r>
              <a:rPr lang="en-US" dirty="0">
                <a:solidFill>
                  <a:prstClr val="black"/>
                </a:solidFill>
                <a:latin typeface="Calibri"/>
              </a:rPr>
              <a:t>Weekly or bi-weekly meetings at ESS Accelerator Division</a:t>
            </a:r>
          </a:p>
          <a:p>
            <a:pPr marL="669046" lvl="1" indent="-182471" defTabSz="486577">
              <a:buFont typeface="Wingdings" charset="2"/>
              <a:buChar char="ü"/>
            </a:pPr>
            <a:r>
              <a:rPr lang="en-US" sz="1200" dirty="0">
                <a:solidFill>
                  <a:prstClr val="black"/>
                </a:solidFill>
                <a:latin typeface="Calibri"/>
              </a:rPr>
              <a:t>Management board of project and division</a:t>
            </a:r>
          </a:p>
          <a:p>
            <a:pPr marL="669046" lvl="1" indent="-182471" defTabSz="486577">
              <a:buFont typeface="Wingdings" charset="2"/>
              <a:buChar char="ü"/>
            </a:pPr>
            <a:r>
              <a:rPr lang="en-US" sz="1200" dirty="0">
                <a:solidFill>
                  <a:prstClr val="black"/>
                </a:solidFill>
                <a:latin typeface="Calibri"/>
              </a:rPr>
              <a:t>WP leaders</a:t>
            </a:r>
          </a:p>
          <a:p>
            <a:pPr marL="669046" lvl="1" indent="-182471" defTabSz="486577">
              <a:buFont typeface="Wingdings" charset="2"/>
              <a:buChar char="ü"/>
            </a:pPr>
            <a:r>
              <a:rPr lang="en-US" sz="1200" dirty="0">
                <a:solidFill>
                  <a:prstClr val="black"/>
                </a:solidFill>
                <a:latin typeface="Calibri"/>
              </a:rPr>
              <a:t>Lead engineers</a:t>
            </a:r>
          </a:p>
          <a:p>
            <a:pPr marL="669046" lvl="1" indent="-182471" defTabSz="486577">
              <a:buFont typeface="Wingdings" charset="2"/>
              <a:buChar char="ü"/>
            </a:pPr>
            <a:r>
              <a:rPr lang="en-US" sz="1200" dirty="0">
                <a:solidFill>
                  <a:prstClr val="black"/>
                </a:solidFill>
                <a:latin typeface="Calibri"/>
              </a:rPr>
              <a:t>Safety</a:t>
            </a:r>
          </a:p>
          <a:p>
            <a:pPr marL="304116" indent="-304116" defTabSz="486577">
              <a:buFont typeface="Arial"/>
              <a:buChar char="•"/>
            </a:pPr>
            <a:r>
              <a:rPr lang="en-US" dirty="0">
                <a:solidFill>
                  <a:prstClr val="black"/>
                </a:solidFill>
                <a:latin typeface="Calibri"/>
              </a:rPr>
              <a:t>Regular meetings for ACCSYS project</a:t>
            </a:r>
          </a:p>
          <a:p>
            <a:pPr marL="669046" lvl="1" indent="-182471" defTabSz="486577">
              <a:buFont typeface="Wingdings" charset="2"/>
              <a:buChar char="ü"/>
            </a:pPr>
            <a:r>
              <a:rPr lang="en-US" sz="1200" dirty="0">
                <a:solidFill>
                  <a:prstClr val="black"/>
                </a:solidFill>
                <a:latin typeface="Calibri"/>
              </a:rPr>
              <a:t>Technical board (all WP leaders and reps of labs/</a:t>
            </a:r>
            <a:r>
              <a:rPr lang="en-US" sz="1200" dirty="0" err="1">
                <a:solidFill>
                  <a:prstClr val="black"/>
                </a:solidFill>
                <a:latin typeface="Calibri"/>
              </a:rPr>
              <a:t>uni.</a:t>
            </a:r>
            <a:r>
              <a:rPr lang="en-US" sz="1200" dirty="0">
                <a:solidFill>
                  <a:prstClr val="black"/>
                </a:solidFill>
                <a:latin typeface="Calibri"/>
              </a:rPr>
              <a:t> with contract) as governance and CCB on project level (6 meetings per year)</a:t>
            </a:r>
          </a:p>
          <a:p>
            <a:pPr marL="669046" lvl="1" indent="-182471" defTabSz="486577">
              <a:buFont typeface="Wingdings" charset="2"/>
              <a:buChar char="ü"/>
            </a:pPr>
            <a:r>
              <a:rPr lang="en-US" sz="1200" dirty="0">
                <a:solidFill>
                  <a:prstClr val="black"/>
                </a:solidFill>
                <a:latin typeface="Calibri"/>
              </a:rPr>
              <a:t>Collaboration board with reps of director of of labs/</a:t>
            </a:r>
            <a:r>
              <a:rPr lang="en-US" sz="1200" dirty="0" err="1">
                <a:solidFill>
                  <a:prstClr val="black"/>
                </a:solidFill>
                <a:latin typeface="Calibri"/>
              </a:rPr>
              <a:t>uni.</a:t>
            </a:r>
            <a:r>
              <a:rPr lang="en-US" sz="1200" dirty="0">
                <a:solidFill>
                  <a:prstClr val="black"/>
                </a:solidFill>
                <a:latin typeface="Calibri"/>
              </a:rPr>
              <a:t> with contracts as oversight committee</a:t>
            </a:r>
          </a:p>
          <a:p>
            <a:pPr marL="669046" lvl="1" indent="-182471" defTabSz="486577">
              <a:buFont typeface="Wingdings" charset="2"/>
              <a:buChar char="ü"/>
            </a:pPr>
            <a:r>
              <a:rPr lang="en-US" sz="1200" dirty="0">
                <a:solidFill>
                  <a:prstClr val="black"/>
                </a:solidFill>
                <a:latin typeface="Calibri"/>
              </a:rPr>
              <a:t>Audits yearly of every WP</a:t>
            </a:r>
          </a:p>
          <a:p>
            <a:pPr marL="669046" lvl="1" indent="-182471" defTabSz="486577">
              <a:buFont typeface="Wingdings" charset="2"/>
              <a:buChar char="ü"/>
            </a:pPr>
            <a:r>
              <a:rPr lang="en-US" sz="1200" dirty="0">
                <a:solidFill>
                  <a:prstClr val="black"/>
                </a:solidFill>
                <a:latin typeface="Calibri"/>
              </a:rPr>
              <a:t>Reviews (Conceptual, design, ready to build) as required mostly co-organized with audits</a:t>
            </a:r>
          </a:p>
          <a:p>
            <a:pPr marL="486577" lvl="1" defTabSz="486577"/>
            <a:endParaRPr lang="en-US" sz="1200" dirty="0">
              <a:solidFill>
                <a:prstClr val="black"/>
              </a:solidFill>
              <a:latin typeface="Calibri"/>
            </a:endParaRPr>
          </a:p>
        </p:txBody>
      </p:sp>
      <p:sp>
        <p:nvSpPr>
          <p:cNvPr id="20" name="TextBox 19"/>
          <p:cNvSpPr txBox="1"/>
          <p:nvPr/>
        </p:nvSpPr>
        <p:spPr>
          <a:xfrm>
            <a:off x="898891" y="4336552"/>
            <a:ext cx="3966554" cy="498610"/>
          </a:xfrm>
          <a:prstGeom prst="rect">
            <a:avLst/>
          </a:prstGeom>
          <a:noFill/>
        </p:spPr>
        <p:txBody>
          <a:bodyPr wrap="square" lIns="97318" tIns="48659" rIns="97318" bIns="48659" rtlCol="0">
            <a:spAutoFit/>
          </a:bodyPr>
          <a:lstStyle/>
          <a:p>
            <a:pPr defTabSz="486577"/>
            <a:r>
              <a:rPr lang="en-US" sz="1300" b="1" dirty="0">
                <a:solidFill>
                  <a:prstClr val="black"/>
                </a:solidFill>
                <a:latin typeface="Calibri"/>
              </a:rPr>
              <a:t>Lead engineers:</a:t>
            </a:r>
            <a:r>
              <a:rPr lang="en-US" sz="1300" dirty="0">
                <a:solidFill>
                  <a:prstClr val="black"/>
                </a:solidFill>
                <a:latin typeface="Calibri"/>
              </a:rPr>
              <a:t> </a:t>
            </a:r>
            <a:r>
              <a:rPr lang="en-US" sz="1300" dirty="0" err="1">
                <a:solidFill>
                  <a:prstClr val="black"/>
                </a:solidFill>
                <a:latin typeface="Calibri"/>
              </a:rPr>
              <a:t>Aurelien</a:t>
            </a:r>
            <a:r>
              <a:rPr lang="en-US" sz="1300" dirty="0">
                <a:solidFill>
                  <a:prstClr val="black"/>
                </a:solidFill>
                <a:latin typeface="Calibri"/>
              </a:rPr>
              <a:t> </a:t>
            </a:r>
            <a:r>
              <a:rPr lang="en-US" sz="1300" dirty="0" err="1">
                <a:solidFill>
                  <a:prstClr val="black"/>
                </a:solidFill>
                <a:latin typeface="Calibri"/>
              </a:rPr>
              <a:t>Ponton</a:t>
            </a:r>
            <a:r>
              <a:rPr lang="en-US" sz="1300" dirty="0">
                <a:solidFill>
                  <a:prstClr val="black"/>
                </a:solidFill>
                <a:latin typeface="Calibri"/>
              </a:rPr>
              <a:t>, Benjamin </a:t>
            </a:r>
            <a:r>
              <a:rPr lang="en-US" sz="1300" dirty="0" err="1">
                <a:solidFill>
                  <a:prstClr val="black"/>
                </a:solidFill>
                <a:latin typeface="Calibri"/>
              </a:rPr>
              <a:t>Cheymol</a:t>
            </a:r>
            <a:r>
              <a:rPr lang="en-US" sz="1300" dirty="0">
                <a:solidFill>
                  <a:prstClr val="black"/>
                </a:solidFill>
                <a:latin typeface="Calibri"/>
              </a:rPr>
              <a:t>, Stephen Molloy, Christine </a:t>
            </a:r>
            <a:r>
              <a:rPr lang="en-US" sz="1300" dirty="0" err="1">
                <a:solidFill>
                  <a:prstClr val="black"/>
                </a:solidFill>
                <a:latin typeface="Calibri"/>
              </a:rPr>
              <a:t>Darve</a:t>
            </a:r>
            <a:r>
              <a:rPr lang="en-US" sz="1300" dirty="0">
                <a:solidFill>
                  <a:prstClr val="black"/>
                </a:solidFill>
                <a:latin typeface="Calibri"/>
              </a:rPr>
              <a:t>, Peter Ladd, Tom Shea </a:t>
            </a:r>
          </a:p>
        </p:txBody>
      </p:sp>
    </p:spTree>
    <p:extLst>
      <p:ext uri="{BB962C8B-B14F-4D97-AF65-F5344CB8AC3E}">
        <p14:creationId xmlns:p14="http://schemas.microsoft.com/office/powerpoint/2010/main" val="403524559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113"/>
            <a:ext cx="9756775" cy="7006685"/>
          </a:xfrm>
          <a:prstGeom prst="rect">
            <a:avLst/>
          </a:prstGeom>
        </p:spPr>
      </p:pic>
      <p:sp>
        <p:nvSpPr>
          <p:cNvPr id="2" name="Subtitle 1"/>
          <p:cNvSpPr>
            <a:spLocks noGrp="1"/>
          </p:cNvSpPr>
          <p:nvPr>
            <p:ph type="subTitle" idx="1"/>
          </p:nvPr>
        </p:nvSpPr>
        <p:spPr/>
        <p:txBody>
          <a:bodyPr/>
          <a:lstStyle/>
          <a:p>
            <a:endParaRPr lang="en-US" dirty="0"/>
          </a:p>
        </p:txBody>
      </p:sp>
      <p:sp>
        <p:nvSpPr>
          <p:cNvPr id="3" name="Title 2"/>
          <p:cNvSpPr>
            <a:spLocks noGrp="1"/>
          </p:cNvSpPr>
          <p:nvPr>
            <p:ph type="title"/>
          </p:nvPr>
        </p:nvSpPr>
        <p:spPr/>
        <p:txBody>
          <a:bodyPr/>
          <a:lstStyle/>
          <a:p>
            <a:r>
              <a:rPr lang="en-US" dirty="0" smtClean="0"/>
              <a:t>Site Plan</a:t>
            </a:r>
            <a:endParaRPr lang="en-US" dirty="0"/>
          </a:p>
        </p:txBody>
      </p:sp>
    </p:spTree>
    <p:extLst>
      <p:ext uri="{BB962C8B-B14F-4D97-AF65-F5344CB8AC3E}">
        <p14:creationId xmlns:p14="http://schemas.microsoft.com/office/powerpoint/2010/main" val="28493189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p:txBody>
          <a:bodyPr/>
          <a:lstStyle/>
          <a:p>
            <a:r>
              <a:rPr lang="sv-SE" dirty="0" smtClean="0"/>
              <a:t>Project </a:t>
            </a:r>
            <a:r>
              <a:rPr lang="sv-SE" dirty="0" err="1" smtClean="0"/>
              <a:t>delivery</a:t>
            </a:r>
            <a:r>
              <a:rPr lang="sv-SE" dirty="0" smtClean="0"/>
              <a:t> </a:t>
            </a:r>
            <a:r>
              <a:rPr lang="sv-SE" dirty="0" err="1" smtClean="0"/>
              <a:t>strategies</a:t>
            </a:r>
            <a:r>
              <a:rPr lang="sv-SE" dirty="0" smtClean="0"/>
              <a:t> (JY)</a:t>
            </a:r>
            <a:endParaRPr lang="sv-SE" sz="1900" dirty="0"/>
          </a:p>
        </p:txBody>
      </p:sp>
      <p:sp>
        <p:nvSpPr>
          <p:cNvPr id="4" name="Underrubrik 8"/>
          <p:cNvSpPr>
            <a:spLocks noGrp="1"/>
          </p:cNvSpPr>
          <p:nvPr>
            <p:ph type="subTitle" idx="1"/>
          </p:nvPr>
        </p:nvSpPr>
        <p:spPr>
          <a:xfrm>
            <a:off x="366003" y="1774621"/>
            <a:ext cx="8875830" cy="5391573"/>
          </a:xfrm>
        </p:spPr>
        <p:txBody>
          <a:bodyPr/>
          <a:lstStyle/>
          <a:p>
            <a:pPr lvl="0"/>
            <a:r>
              <a:rPr lang="en-GB" dirty="0" smtClean="0">
                <a:solidFill>
                  <a:srgbClr val="7F7F7F"/>
                </a:solidFill>
              </a:rPr>
              <a:t>Schedule Priority – Facility </a:t>
            </a:r>
            <a:r>
              <a:rPr lang="en-GB" dirty="0">
                <a:solidFill>
                  <a:srgbClr val="7F7F7F"/>
                </a:solidFill>
              </a:rPr>
              <a:t>c</a:t>
            </a:r>
            <a:r>
              <a:rPr lang="en-GB" dirty="0" smtClean="0">
                <a:solidFill>
                  <a:srgbClr val="7F7F7F"/>
                </a:solidFill>
              </a:rPr>
              <a:t>onstruction </a:t>
            </a:r>
            <a:r>
              <a:rPr lang="en-GB" dirty="0">
                <a:solidFill>
                  <a:srgbClr val="7F7F7F"/>
                </a:solidFill>
              </a:rPr>
              <a:t>c</a:t>
            </a:r>
            <a:r>
              <a:rPr lang="en-GB" dirty="0" smtClean="0">
                <a:solidFill>
                  <a:srgbClr val="7F7F7F"/>
                </a:solidFill>
              </a:rPr>
              <a:t>omplete </a:t>
            </a:r>
            <a:r>
              <a:rPr lang="en-GB" dirty="0">
                <a:solidFill>
                  <a:srgbClr val="7F7F7F"/>
                </a:solidFill>
              </a:rPr>
              <a:t>at the end of </a:t>
            </a:r>
            <a:r>
              <a:rPr lang="en-GB" dirty="0" smtClean="0">
                <a:solidFill>
                  <a:srgbClr val="7F7F7F"/>
                </a:solidFill>
              </a:rPr>
              <a:t>2022 with 5 MW capability installed;</a:t>
            </a:r>
            <a:endParaRPr lang="en-US" dirty="0">
              <a:solidFill>
                <a:srgbClr val="7F7F7F"/>
              </a:solidFill>
            </a:endParaRPr>
          </a:p>
          <a:p>
            <a:pPr lvl="0"/>
            <a:r>
              <a:rPr lang="en-GB" dirty="0" smtClean="0">
                <a:solidFill>
                  <a:srgbClr val="7F7F7F"/>
                </a:solidFill>
              </a:rPr>
              <a:t>Operations Linked to Construction Progress – Initial </a:t>
            </a:r>
            <a:r>
              <a:rPr lang="en-GB" dirty="0">
                <a:solidFill>
                  <a:srgbClr val="7F7F7F"/>
                </a:solidFill>
              </a:rPr>
              <a:t>o</a:t>
            </a:r>
            <a:r>
              <a:rPr lang="en-GB" dirty="0" smtClean="0">
                <a:solidFill>
                  <a:srgbClr val="7F7F7F"/>
                </a:solidFill>
              </a:rPr>
              <a:t>perations in 2019 (production of 1</a:t>
            </a:r>
            <a:r>
              <a:rPr lang="en-GB" baseline="30000" dirty="0" smtClean="0">
                <a:solidFill>
                  <a:srgbClr val="7F7F7F"/>
                </a:solidFill>
              </a:rPr>
              <a:t>st</a:t>
            </a:r>
            <a:r>
              <a:rPr lang="en-GB" dirty="0" smtClean="0">
                <a:solidFill>
                  <a:srgbClr val="7F7F7F"/>
                </a:solidFill>
              </a:rPr>
              <a:t> neutrons) and </a:t>
            </a:r>
            <a:r>
              <a:rPr lang="en-GB" dirty="0">
                <a:solidFill>
                  <a:srgbClr val="7F7F7F"/>
                </a:solidFill>
              </a:rPr>
              <a:t>f</a:t>
            </a:r>
            <a:r>
              <a:rPr lang="en-GB" dirty="0" smtClean="0">
                <a:solidFill>
                  <a:srgbClr val="7F7F7F"/>
                </a:solidFill>
              </a:rPr>
              <a:t>acility </a:t>
            </a:r>
            <a:r>
              <a:rPr lang="en-GB" dirty="0">
                <a:solidFill>
                  <a:srgbClr val="7F7F7F"/>
                </a:solidFill>
              </a:rPr>
              <a:t>o</a:t>
            </a:r>
            <a:r>
              <a:rPr lang="en-GB" dirty="0" smtClean="0">
                <a:solidFill>
                  <a:srgbClr val="7F7F7F"/>
                </a:solidFill>
              </a:rPr>
              <a:t>perations </a:t>
            </a:r>
            <a:r>
              <a:rPr lang="en-GB" dirty="0">
                <a:solidFill>
                  <a:srgbClr val="7F7F7F"/>
                </a:solidFill>
              </a:rPr>
              <a:t>in </a:t>
            </a:r>
            <a:r>
              <a:rPr lang="en-GB" dirty="0" smtClean="0">
                <a:solidFill>
                  <a:srgbClr val="7F7F7F"/>
                </a:solidFill>
              </a:rPr>
              <a:t>2023 (instruments available for the user program);</a:t>
            </a:r>
            <a:endParaRPr lang="en-US" dirty="0">
              <a:solidFill>
                <a:srgbClr val="7F7F7F"/>
              </a:solidFill>
            </a:endParaRPr>
          </a:p>
          <a:p>
            <a:pPr lvl="0"/>
            <a:r>
              <a:rPr lang="en-GB" dirty="0" smtClean="0">
                <a:solidFill>
                  <a:srgbClr val="7F7F7F"/>
                </a:solidFill>
              </a:rPr>
              <a:t>Scope Contingency - Explicit </a:t>
            </a:r>
            <a:r>
              <a:rPr lang="en-GB" dirty="0">
                <a:solidFill>
                  <a:srgbClr val="7F7F7F"/>
                </a:solidFill>
              </a:rPr>
              <a:t>scope contingency integrated into the accelerator plans (scope that can be delayed if necessary);</a:t>
            </a:r>
            <a:endParaRPr lang="en-US" dirty="0">
              <a:solidFill>
                <a:srgbClr val="7F7F7F"/>
              </a:solidFill>
            </a:endParaRPr>
          </a:p>
          <a:p>
            <a:pPr lvl="0"/>
            <a:r>
              <a:rPr lang="en-GB" dirty="0" smtClean="0">
                <a:solidFill>
                  <a:srgbClr val="7F7F7F"/>
                </a:solidFill>
              </a:rPr>
              <a:t>Instrument Program – Technically limited schedule, leverage construction investment, plan for additional investment; </a:t>
            </a:r>
            <a:r>
              <a:rPr lang="en-GB" dirty="0">
                <a:solidFill>
                  <a:srgbClr val="7F7F7F"/>
                </a:solidFill>
              </a:rPr>
              <a:t>and</a:t>
            </a:r>
            <a:endParaRPr lang="en-US" dirty="0">
              <a:solidFill>
                <a:srgbClr val="7F7F7F"/>
              </a:solidFill>
            </a:endParaRPr>
          </a:p>
          <a:p>
            <a:pPr lvl="0"/>
            <a:r>
              <a:rPr lang="en-GB" dirty="0">
                <a:solidFill>
                  <a:srgbClr val="7F7F7F"/>
                </a:solidFill>
              </a:rPr>
              <a:t>Conventional </a:t>
            </a:r>
            <a:r>
              <a:rPr lang="en-GB" dirty="0" smtClean="0">
                <a:solidFill>
                  <a:srgbClr val="7F7F7F"/>
                </a:solidFill>
              </a:rPr>
              <a:t>facilities </a:t>
            </a:r>
            <a:r>
              <a:rPr lang="en-GB" dirty="0">
                <a:solidFill>
                  <a:srgbClr val="7F7F7F"/>
                </a:solidFill>
              </a:rPr>
              <a:t>costs above the </a:t>
            </a:r>
            <a:r>
              <a:rPr lang="en-GB" dirty="0" smtClean="0">
                <a:solidFill>
                  <a:srgbClr val="7F7F7F"/>
                </a:solidFill>
              </a:rPr>
              <a:t>cost </a:t>
            </a:r>
            <a:r>
              <a:rPr lang="en-GB" dirty="0">
                <a:solidFill>
                  <a:srgbClr val="7F7F7F"/>
                </a:solidFill>
              </a:rPr>
              <a:t>r</a:t>
            </a:r>
            <a:r>
              <a:rPr lang="en-GB" dirty="0" smtClean="0">
                <a:solidFill>
                  <a:srgbClr val="7F7F7F"/>
                </a:solidFill>
              </a:rPr>
              <a:t>eport </a:t>
            </a:r>
            <a:r>
              <a:rPr lang="en-GB" dirty="0">
                <a:solidFill>
                  <a:srgbClr val="7F7F7F"/>
                </a:solidFill>
              </a:rPr>
              <a:t>value covered </a:t>
            </a:r>
            <a:r>
              <a:rPr lang="en-GB" dirty="0" smtClean="0">
                <a:solidFill>
                  <a:srgbClr val="7F7F7F"/>
                </a:solidFill>
              </a:rPr>
              <a:t>outside the cap by </a:t>
            </a:r>
            <a:r>
              <a:rPr lang="en-GB" dirty="0">
                <a:solidFill>
                  <a:srgbClr val="7F7F7F"/>
                </a:solidFill>
              </a:rPr>
              <a:t>the </a:t>
            </a:r>
            <a:r>
              <a:rPr lang="en-GB" dirty="0" smtClean="0">
                <a:solidFill>
                  <a:srgbClr val="7F7F7F"/>
                </a:solidFill>
              </a:rPr>
              <a:t>host countries or new </a:t>
            </a:r>
            <a:r>
              <a:rPr lang="en-GB" dirty="0">
                <a:solidFill>
                  <a:srgbClr val="7F7F7F"/>
                </a:solidFill>
              </a:rPr>
              <a:t>partners.</a:t>
            </a:r>
            <a:endParaRPr lang="en-US" dirty="0">
              <a:solidFill>
                <a:srgbClr val="7F7F7F"/>
              </a:solidFill>
            </a:endParaRPr>
          </a:p>
          <a:p>
            <a:pPr marL="57567" indent="0">
              <a:lnSpc>
                <a:spcPct val="90000"/>
              </a:lnSpc>
              <a:buNone/>
            </a:pPr>
            <a:endParaRPr lang="en-GB" dirty="0">
              <a:solidFill>
                <a:srgbClr val="7F7F7F"/>
              </a:solidFill>
            </a:endParaRPr>
          </a:p>
        </p:txBody>
      </p:sp>
    </p:spTree>
    <p:extLst>
      <p:ext uri="{BB962C8B-B14F-4D97-AF65-F5344CB8AC3E}">
        <p14:creationId xmlns:p14="http://schemas.microsoft.com/office/powerpoint/2010/main" val="410318494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708" y="-75249"/>
            <a:ext cx="6474028" cy="1537633"/>
          </a:xfrm>
        </p:spPr>
        <p:txBody>
          <a:bodyPr>
            <a:normAutofit/>
          </a:bodyPr>
          <a:lstStyle/>
          <a:p>
            <a:r>
              <a:rPr lang="en-US" sz="3800" dirty="0"/>
              <a:t>Scope contingency </a:t>
            </a:r>
            <a:r>
              <a:rPr lang="en-US" sz="3800" dirty="0"/>
              <a:t>for 5 MW accelerator</a:t>
            </a:r>
            <a:endParaRPr lang="en-US" sz="3800" dirty="0"/>
          </a:p>
        </p:txBody>
      </p:sp>
      <p:sp>
        <p:nvSpPr>
          <p:cNvPr id="3" name="Content Placeholder 2"/>
          <p:cNvSpPr>
            <a:spLocks noGrp="1"/>
          </p:cNvSpPr>
          <p:nvPr>
            <p:ph idx="1"/>
          </p:nvPr>
        </p:nvSpPr>
        <p:spPr>
          <a:xfrm>
            <a:off x="493219" y="1795141"/>
            <a:ext cx="8781098" cy="2633501"/>
          </a:xfrm>
        </p:spPr>
        <p:txBody>
          <a:bodyPr/>
          <a:lstStyle/>
          <a:p>
            <a:pPr marL="365678" indent="-365678">
              <a:buFont typeface="Arial"/>
              <a:buChar char="•"/>
            </a:pPr>
            <a:r>
              <a:rPr lang="en-US" dirty="0"/>
              <a:t>We plan for delivering a 5 MW accelerator</a:t>
            </a:r>
          </a:p>
          <a:p>
            <a:pPr marL="365678" indent="-365678">
              <a:buFont typeface="Arial"/>
              <a:buChar char="•"/>
            </a:pPr>
            <a:r>
              <a:rPr lang="en-US" dirty="0"/>
              <a:t>The </a:t>
            </a:r>
            <a:r>
              <a:rPr lang="en-US" dirty="0"/>
              <a:t>scope contingency for the accelerator is beam power.  The purchasing of power supplies and RF sources necessary to go from 2.5 to 5 MW will be scheduled discretely. These purchases will be authorized after the financial requirements for delivering 2.5 MW of beam power are secure</a:t>
            </a:r>
            <a:r>
              <a:rPr lang="en-US" dirty="0"/>
              <a:t>.</a:t>
            </a:r>
          </a:p>
          <a:p>
            <a:pPr marL="365678" indent="-365678">
              <a:buFont typeface="Arial"/>
              <a:buChar char="•"/>
            </a:pPr>
            <a:r>
              <a:rPr lang="en-US" dirty="0" smtClean="0"/>
              <a:t>Each </a:t>
            </a:r>
            <a:r>
              <a:rPr lang="en-US" dirty="0"/>
              <a:t>7 </a:t>
            </a:r>
            <a:r>
              <a:rPr lang="en-US" dirty="0" smtClean="0"/>
              <a:t>M€ </a:t>
            </a:r>
            <a:r>
              <a:rPr lang="en-US" dirty="0"/>
              <a:t>reduction decrease energy by </a:t>
            </a:r>
            <a:r>
              <a:rPr lang="en-US" dirty="0" smtClean="0"/>
              <a:t>70 MeV (=175 kW at 62.5 mA)</a:t>
            </a:r>
            <a:endParaRPr lang="en-US" dirty="0"/>
          </a:p>
        </p:txBody>
      </p:sp>
      <p:grpSp>
        <p:nvGrpSpPr>
          <p:cNvPr id="65" name="Group 290"/>
          <p:cNvGrpSpPr>
            <a:grpSpLocks/>
          </p:cNvGrpSpPr>
          <p:nvPr/>
        </p:nvGrpSpPr>
        <p:grpSpPr bwMode="auto">
          <a:xfrm>
            <a:off x="322832" y="5021051"/>
            <a:ext cx="9413763" cy="1219201"/>
            <a:chOff x="0" y="29"/>
            <a:chExt cx="7904" cy="1024"/>
          </a:xfrm>
        </p:grpSpPr>
        <p:sp>
          <p:nvSpPr>
            <p:cNvPr id="67" name="AutoShape 232"/>
            <p:cNvSpPr>
              <a:spLocks/>
            </p:cNvSpPr>
            <p:nvPr/>
          </p:nvSpPr>
          <p:spPr bwMode="auto">
            <a:xfrm>
              <a:off x="3440" y="408"/>
              <a:ext cx="608" cy="296"/>
            </a:xfrm>
            <a:prstGeom prst="roundRect">
              <a:avLst>
                <a:gd name="adj" fmla="val 29727"/>
              </a:avLst>
            </a:prstGeom>
            <a:solidFill>
              <a:srgbClr val="3165C9">
                <a:alpha val="79999"/>
              </a:srgbClr>
            </a:solidFill>
            <a:ln w="25400" cap="flat">
              <a:solidFill>
                <a:srgbClr val="4D4D4D">
                  <a:alpha val="79999"/>
                </a:srgbClr>
              </a:solidFill>
              <a:prstDash val="solid"/>
              <a:miter lim="800000"/>
              <a:headEnd type="none" w="med" len="med"/>
              <a:tailEnd type="none" w="med" len="med"/>
            </a:ln>
          </p:spPr>
          <p:txBody>
            <a:bodyPr lIns="0" tIns="0" rIns="0" bIns="0" anchor="ctr"/>
            <a:lstStyle/>
            <a:p>
              <a:r>
                <a:rPr lang="en-US" sz="14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Spokes</a:t>
              </a:r>
            </a:p>
          </p:txBody>
        </p:sp>
        <p:sp>
          <p:nvSpPr>
            <p:cNvPr id="68" name="AutoShape 233"/>
            <p:cNvSpPr>
              <a:spLocks/>
            </p:cNvSpPr>
            <p:nvPr/>
          </p:nvSpPr>
          <p:spPr bwMode="auto">
            <a:xfrm>
              <a:off x="4168" y="408"/>
              <a:ext cx="779" cy="296"/>
            </a:xfrm>
            <a:prstGeom prst="roundRect">
              <a:avLst>
                <a:gd name="adj" fmla="val 27023"/>
              </a:avLst>
            </a:prstGeom>
            <a:solidFill>
              <a:srgbClr val="3165C9">
                <a:alpha val="79999"/>
              </a:srgbClr>
            </a:solidFill>
            <a:ln w="25400" cap="flat">
              <a:solidFill>
                <a:srgbClr val="4D4D4D">
                  <a:alpha val="79999"/>
                </a:srgbClr>
              </a:solidFill>
              <a:prstDash val="solid"/>
              <a:miter lim="800000"/>
              <a:headEnd type="none" w="med" len="med"/>
              <a:tailEnd type="none" w="med" len="med"/>
            </a:ln>
          </p:spPr>
          <p:txBody>
            <a:bodyPr lIns="0" tIns="0" rIns="0" bIns="0" anchor="ctr"/>
            <a:lstStyle/>
            <a:p>
              <a:r>
                <a:rPr lang="en-US" sz="1400" dirty="0">
                  <a:solidFill>
                    <a:srgbClr val="FFFFFF"/>
                  </a:solidFill>
                  <a:effectLst>
                    <a:outerShdw blurRad="38100" dist="38100" dir="2700000" algn="tl">
                      <a:srgbClr val="000000"/>
                    </a:outerShdw>
                  </a:effectLst>
                  <a:latin typeface="Gill Sans" charset="0"/>
                  <a:ea typeface="ＭＳ Ｐゴシック" charset="0"/>
                  <a:cs typeface="Lucida Grande" charset="0"/>
                  <a:sym typeface="Gill Sans" charset="0"/>
                </a:rPr>
                <a:t>Medium β</a:t>
              </a:r>
            </a:p>
          </p:txBody>
        </p:sp>
        <p:sp>
          <p:nvSpPr>
            <p:cNvPr id="69" name="AutoShape 234"/>
            <p:cNvSpPr>
              <a:spLocks/>
            </p:cNvSpPr>
            <p:nvPr/>
          </p:nvSpPr>
          <p:spPr bwMode="auto">
            <a:xfrm>
              <a:off x="5098" y="404"/>
              <a:ext cx="801" cy="304"/>
            </a:xfrm>
            <a:prstGeom prst="roundRect">
              <a:avLst>
                <a:gd name="adj" fmla="val 26315"/>
              </a:avLst>
            </a:prstGeom>
            <a:solidFill>
              <a:srgbClr val="3165C9">
                <a:alpha val="79999"/>
              </a:srgbClr>
            </a:solidFill>
            <a:ln w="25400" cap="flat">
              <a:solidFill>
                <a:srgbClr val="4D4D4D">
                  <a:alpha val="79999"/>
                </a:srgbClr>
              </a:solidFill>
              <a:prstDash val="solid"/>
              <a:miter lim="800000"/>
              <a:headEnd type="none" w="med" len="med"/>
              <a:tailEnd type="none" w="med" len="med"/>
            </a:ln>
          </p:spPr>
          <p:txBody>
            <a:bodyPr lIns="0" tIns="0" rIns="0" bIns="0" anchor="ctr"/>
            <a:lstStyle/>
            <a:p>
              <a:r>
                <a:rPr lang="en-US" sz="1400">
                  <a:solidFill>
                    <a:srgbClr val="FFFFFF"/>
                  </a:solidFill>
                  <a:effectLst>
                    <a:outerShdw blurRad="38100" dist="38100" dir="2700000" algn="tl">
                      <a:srgbClr val="000000"/>
                    </a:outerShdw>
                  </a:effectLst>
                  <a:latin typeface="Gill Sans" charset="0"/>
                  <a:ea typeface="ＭＳ Ｐゴシック" charset="0"/>
                  <a:cs typeface="Lucida Grande" charset="0"/>
                  <a:sym typeface="Gill Sans" charset="0"/>
                </a:rPr>
                <a:t>High β</a:t>
              </a:r>
            </a:p>
          </p:txBody>
        </p:sp>
        <p:sp>
          <p:nvSpPr>
            <p:cNvPr id="70" name="AutoShape 235"/>
            <p:cNvSpPr>
              <a:spLocks/>
            </p:cNvSpPr>
            <p:nvPr/>
          </p:nvSpPr>
          <p:spPr bwMode="auto">
            <a:xfrm>
              <a:off x="2736" y="408"/>
              <a:ext cx="488" cy="296"/>
            </a:xfrm>
            <a:prstGeom prst="roundRect">
              <a:avLst>
                <a:gd name="adj" fmla="val 21620"/>
              </a:avLst>
            </a:prstGeom>
            <a:solidFill>
              <a:srgbClr val="FF500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4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DTL</a:t>
              </a:r>
            </a:p>
          </p:txBody>
        </p:sp>
        <p:sp>
          <p:nvSpPr>
            <p:cNvPr id="71" name="AutoShape 236"/>
            <p:cNvSpPr>
              <a:spLocks/>
            </p:cNvSpPr>
            <p:nvPr/>
          </p:nvSpPr>
          <p:spPr bwMode="auto">
            <a:xfrm>
              <a:off x="2080" y="408"/>
              <a:ext cx="544" cy="296"/>
            </a:xfrm>
            <a:prstGeom prst="roundRect">
              <a:avLst>
                <a:gd name="adj" fmla="val 29727"/>
              </a:avLst>
            </a:prstGeom>
            <a:solidFill>
              <a:srgbClr val="FF500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400" dirty="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MEBT</a:t>
              </a:r>
            </a:p>
          </p:txBody>
        </p:sp>
        <p:sp>
          <p:nvSpPr>
            <p:cNvPr id="72" name="AutoShape 237"/>
            <p:cNvSpPr>
              <a:spLocks/>
            </p:cNvSpPr>
            <p:nvPr/>
          </p:nvSpPr>
          <p:spPr bwMode="auto">
            <a:xfrm>
              <a:off x="1408" y="408"/>
              <a:ext cx="548" cy="296"/>
            </a:xfrm>
            <a:prstGeom prst="roundRect">
              <a:avLst>
                <a:gd name="adj" fmla="val 29727"/>
              </a:avLst>
            </a:prstGeom>
            <a:solidFill>
              <a:srgbClr val="FF500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4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RFQ</a:t>
              </a:r>
            </a:p>
          </p:txBody>
        </p:sp>
        <p:sp>
          <p:nvSpPr>
            <p:cNvPr id="73" name="AutoShape 238"/>
            <p:cNvSpPr>
              <a:spLocks/>
            </p:cNvSpPr>
            <p:nvPr/>
          </p:nvSpPr>
          <p:spPr bwMode="auto">
            <a:xfrm>
              <a:off x="768" y="408"/>
              <a:ext cx="548" cy="296"/>
            </a:xfrm>
            <a:prstGeom prst="roundRect">
              <a:avLst>
                <a:gd name="adj" fmla="val 27023"/>
              </a:avLst>
            </a:prstGeom>
            <a:solidFill>
              <a:srgbClr val="FF500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4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LEBT</a:t>
              </a:r>
            </a:p>
          </p:txBody>
        </p:sp>
        <p:sp>
          <p:nvSpPr>
            <p:cNvPr id="74" name="AutoShape 239"/>
            <p:cNvSpPr>
              <a:spLocks/>
            </p:cNvSpPr>
            <p:nvPr/>
          </p:nvSpPr>
          <p:spPr bwMode="auto">
            <a:xfrm>
              <a:off x="0" y="408"/>
              <a:ext cx="664" cy="296"/>
            </a:xfrm>
            <a:prstGeom prst="roundRect">
              <a:avLst>
                <a:gd name="adj" fmla="val 24324"/>
              </a:avLst>
            </a:prstGeom>
            <a:solidFill>
              <a:srgbClr val="FF500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4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Source</a:t>
              </a:r>
            </a:p>
          </p:txBody>
        </p:sp>
        <p:sp>
          <p:nvSpPr>
            <p:cNvPr id="75" name="AutoShape 240"/>
            <p:cNvSpPr>
              <a:spLocks/>
            </p:cNvSpPr>
            <p:nvPr/>
          </p:nvSpPr>
          <p:spPr bwMode="auto">
            <a:xfrm>
              <a:off x="6040" y="408"/>
              <a:ext cx="1136" cy="296"/>
            </a:xfrm>
            <a:prstGeom prst="roundRect">
              <a:avLst>
                <a:gd name="adj" fmla="val 18917"/>
              </a:avLst>
            </a:prstGeom>
            <a:solidFill>
              <a:srgbClr val="FF500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1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HEBT &amp; Contingency</a:t>
              </a:r>
            </a:p>
          </p:txBody>
        </p:sp>
        <p:sp>
          <p:nvSpPr>
            <p:cNvPr id="76" name="Oval 241"/>
            <p:cNvSpPr>
              <a:spLocks/>
            </p:cNvSpPr>
            <p:nvPr/>
          </p:nvSpPr>
          <p:spPr bwMode="auto">
            <a:xfrm>
              <a:off x="7296" y="256"/>
              <a:ext cx="608" cy="608"/>
            </a:xfrm>
            <a:prstGeom prst="ellipse">
              <a:avLst/>
            </a:prstGeom>
            <a:solidFill>
              <a:srgbClr val="FF0000">
                <a:alpha val="79999"/>
              </a:srgbClr>
            </a:solidFill>
            <a:ln w="25400" cap="flat">
              <a:solidFill>
                <a:srgbClr val="676767">
                  <a:alpha val="79999"/>
                </a:srgbClr>
              </a:solidFill>
              <a:prstDash val="solid"/>
              <a:miter lim="800000"/>
              <a:headEnd type="none" w="med" len="med"/>
              <a:tailEnd type="none" w="med" len="med"/>
            </a:ln>
          </p:spPr>
          <p:txBody>
            <a:bodyPr lIns="0" tIns="0" rIns="0" bIns="0" anchor="ctr"/>
            <a:lstStyle/>
            <a:p>
              <a:pPr>
                <a:lnSpc>
                  <a:spcPct val="120000"/>
                </a:lnSpc>
              </a:pPr>
              <a:r>
                <a:rPr lang="en-US" sz="14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Target</a:t>
              </a:r>
            </a:p>
          </p:txBody>
        </p:sp>
        <p:sp>
          <p:nvSpPr>
            <p:cNvPr id="77" name="Line 242"/>
            <p:cNvSpPr>
              <a:spLocks noChangeShapeType="1"/>
            </p:cNvSpPr>
            <p:nvPr/>
          </p:nvSpPr>
          <p:spPr bwMode="auto">
            <a:xfrm flipH="1">
              <a:off x="656"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8" name="Line 243"/>
            <p:cNvSpPr>
              <a:spLocks noChangeShapeType="1"/>
            </p:cNvSpPr>
            <p:nvPr/>
          </p:nvSpPr>
          <p:spPr bwMode="auto">
            <a:xfrm flipH="1">
              <a:off x="1312"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9" name="Line 244"/>
            <p:cNvSpPr>
              <a:spLocks noChangeShapeType="1"/>
            </p:cNvSpPr>
            <p:nvPr/>
          </p:nvSpPr>
          <p:spPr bwMode="auto">
            <a:xfrm flipH="1">
              <a:off x="1960"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0" name="Line 245"/>
            <p:cNvSpPr>
              <a:spLocks noChangeShapeType="1"/>
            </p:cNvSpPr>
            <p:nvPr/>
          </p:nvSpPr>
          <p:spPr bwMode="auto">
            <a:xfrm flipH="1">
              <a:off x="2624"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1" name="Line 246"/>
            <p:cNvSpPr>
              <a:spLocks noChangeShapeType="1"/>
            </p:cNvSpPr>
            <p:nvPr/>
          </p:nvSpPr>
          <p:spPr bwMode="auto">
            <a:xfrm flipH="1">
              <a:off x="3232" y="560"/>
              <a:ext cx="20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2" name="Line 247"/>
            <p:cNvSpPr>
              <a:spLocks noChangeShapeType="1"/>
            </p:cNvSpPr>
            <p:nvPr/>
          </p:nvSpPr>
          <p:spPr bwMode="auto">
            <a:xfrm flipH="1">
              <a:off x="4056"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3" name="Line 248"/>
            <p:cNvSpPr>
              <a:spLocks noChangeShapeType="1"/>
            </p:cNvSpPr>
            <p:nvPr/>
          </p:nvSpPr>
          <p:spPr bwMode="auto">
            <a:xfrm flipH="1">
              <a:off x="4936" y="560"/>
              <a:ext cx="152"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4" name="Line 249"/>
            <p:cNvSpPr>
              <a:spLocks noChangeShapeType="1"/>
            </p:cNvSpPr>
            <p:nvPr/>
          </p:nvSpPr>
          <p:spPr bwMode="auto">
            <a:xfrm flipH="1">
              <a:off x="5920"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5" name="Line 250"/>
            <p:cNvSpPr>
              <a:spLocks noChangeShapeType="1"/>
            </p:cNvSpPr>
            <p:nvPr/>
          </p:nvSpPr>
          <p:spPr bwMode="auto">
            <a:xfrm flipH="1">
              <a:off x="7176"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6" name="Line 251"/>
            <p:cNvSpPr>
              <a:spLocks noChangeShapeType="1"/>
            </p:cNvSpPr>
            <p:nvPr/>
          </p:nvSpPr>
          <p:spPr bwMode="auto">
            <a:xfrm flipH="1">
              <a:off x="1192" y="304"/>
              <a:ext cx="128"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7" name="Line 252"/>
            <p:cNvSpPr>
              <a:spLocks noChangeShapeType="1"/>
            </p:cNvSpPr>
            <p:nvPr/>
          </p:nvSpPr>
          <p:spPr bwMode="auto">
            <a:xfrm flipH="1">
              <a:off x="784" y="304"/>
              <a:ext cx="120"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8" name="Rectangle 253"/>
            <p:cNvSpPr>
              <a:spLocks/>
            </p:cNvSpPr>
            <p:nvPr/>
          </p:nvSpPr>
          <p:spPr bwMode="auto">
            <a:xfrm>
              <a:off x="923" y="221"/>
              <a:ext cx="26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dirty="0">
                  <a:solidFill>
                    <a:srgbClr val="000000"/>
                  </a:solidFill>
                  <a:latin typeface="Gill Sans" charset="0"/>
                  <a:ea typeface="ＭＳ Ｐゴシック" charset="0"/>
                  <a:cs typeface="Gill Sans" charset="0"/>
                  <a:sym typeface="Gill Sans" charset="0"/>
                </a:rPr>
                <a:t>2.4 m</a:t>
              </a:r>
            </a:p>
          </p:txBody>
        </p:sp>
        <p:sp>
          <p:nvSpPr>
            <p:cNvPr id="89" name="Line 254"/>
            <p:cNvSpPr>
              <a:spLocks noChangeShapeType="1"/>
            </p:cNvSpPr>
            <p:nvPr/>
          </p:nvSpPr>
          <p:spPr bwMode="auto">
            <a:xfrm flipH="1">
              <a:off x="1848" y="304"/>
              <a:ext cx="112"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0" name="Line 255"/>
            <p:cNvSpPr>
              <a:spLocks noChangeShapeType="1"/>
            </p:cNvSpPr>
            <p:nvPr/>
          </p:nvSpPr>
          <p:spPr bwMode="auto">
            <a:xfrm flipH="1">
              <a:off x="1424" y="304"/>
              <a:ext cx="104"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1" name="Rectangle 256"/>
            <p:cNvSpPr>
              <a:spLocks/>
            </p:cNvSpPr>
            <p:nvPr/>
          </p:nvSpPr>
          <p:spPr bwMode="auto">
            <a:xfrm>
              <a:off x="1579" y="221"/>
              <a:ext cx="26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dirty="0">
                  <a:solidFill>
                    <a:srgbClr val="000000"/>
                  </a:solidFill>
                  <a:latin typeface="Gill Sans" charset="0"/>
                  <a:ea typeface="ＭＳ Ｐゴシック" charset="0"/>
                  <a:cs typeface="Gill Sans" charset="0"/>
                  <a:sym typeface="Gill Sans" charset="0"/>
                </a:rPr>
                <a:t>4.5 m</a:t>
              </a:r>
            </a:p>
          </p:txBody>
        </p:sp>
        <p:sp>
          <p:nvSpPr>
            <p:cNvPr id="92" name="Line 257"/>
            <p:cNvSpPr>
              <a:spLocks noChangeShapeType="1"/>
            </p:cNvSpPr>
            <p:nvPr/>
          </p:nvSpPr>
          <p:spPr bwMode="auto">
            <a:xfrm flipH="1">
              <a:off x="2512" y="304"/>
              <a:ext cx="112"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3" name="Line 258"/>
            <p:cNvSpPr>
              <a:spLocks noChangeShapeType="1"/>
            </p:cNvSpPr>
            <p:nvPr/>
          </p:nvSpPr>
          <p:spPr bwMode="auto">
            <a:xfrm flipH="1">
              <a:off x="2112" y="304"/>
              <a:ext cx="104"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 name="Rectangle 259"/>
            <p:cNvSpPr>
              <a:spLocks/>
            </p:cNvSpPr>
            <p:nvPr/>
          </p:nvSpPr>
          <p:spPr bwMode="auto">
            <a:xfrm>
              <a:off x="2231" y="221"/>
              <a:ext cx="26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dirty="0">
                  <a:solidFill>
                    <a:srgbClr val="000000"/>
                  </a:solidFill>
                  <a:latin typeface="Gill Sans" charset="0"/>
                  <a:ea typeface="ＭＳ Ｐゴシック" charset="0"/>
                  <a:cs typeface="Gill Sans" charset="0"/>
                  <a:sym typeface="Gill Sans" charset="0"/>
                </a:rPr>
                <a:t>3.6 m</a:t>
              </a:r>
            </a:p>
          </p:txBody>
        </p:sp>
        <p:sp>
          <p:nvSpPr>
            <p:cNvPr id="95" name="Line 260"/>
            <p:cNvSpPr>
              <a:spLocks noChangeShapeType="1"/>
            </p:cNvSpPr>
            <p:nvPr/>
          </p:nvSpPr>
          <p:spPr bwMode="auto">
            <a:xfrm flipH="1">
              <a:off x="3160" y="304"/>
              <a:ext cx="88"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6" name="Line 261"/>
            <p:cNvSpPr>
              <a:spLocks noChangeShapeType="1"/>
            </p:cNvSpPr>
            <p:nvPr/>
          </p:nvSpPr>
          <p:spPr bwMode="auto">
            <a:xfrm flipH="1">
              <a:off x="2728" y="304"/>
              <a:ext cx="80"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7" name="Rectangle 262"/>
            <p:cNvSpPr>
              <a:spLocks/>
            </p:cNvSpPr>
            <p:nvPr/>
          </p:nvSpPr>
          <p:spPr bwMode="auto">
            <a:xfrm>
              <a:off x="2840" y="221"/>
              <a:ext cx="27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dirty="0">
                  <a:solidFill>
                    <a:srgbClr val="000000"/>
                  </a:solidFill>
                  <a:latin typeface="Gill Sans" charset="0"/>
                  <a:ea typeface="ＭＳ Ｐゴシック" charset="0"/>
                  <a:cs typeface="Gill Sans" charset="0"/>
                  <a:sym typeface="Gill Sans" charset="0"/>
                </a:rPr>
                <a:t> 40 m</a:t>
              </a:r>
            </a:p>
          </p:txBody>
        </p:sp>
        <p:sp>
          <p:nvSpPr>
            <p:cNvPr id="98" name="Line 263"/>
            <p:cNvSpPr>
              <a:spLocks noChangeShapeType="1"/>
            </p:cNvSpPr>
            <p:nvPr/>
          </p:nvSpPr>
          <p:spPr bwMode="auto">
            <a:xfrm flipH="1">
              <a:off x="3928" y="304"/>
              <a:ext cx="112"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 name="Line 264"/>
            <p:cNvSpPr>
              <a:spLocks noChangeShapeType="1"/>
            </p:cNvSpPr>
            <p:nvPr/>
          </p:nvSpPr>
          <p:spPr bwMode="auto">
            <a:xfrm flipH="1">
              <a:off x="3456" y="304"/>
              <a:ext cx="104"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0" name="Rectangle 265"/>
            <p:cNvSpPr>
              <a:spLocks/>
            </p:cNvSpPr>
            <p:nvPr/>
          </p:nvSpPr>
          <p:spPr bwMode="auto">
            <a:xfrm>
              <a:off x="3611" y="221"/>
              <a:ext cx="24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dirty="0">
                  <a:solidFill>
                    <a:srgbClr val="000000"/>
                  </a:solidFill>
                  <a:latin typeface="Gill Sans" charset="0"/>
                  <a:ea typeface="ＭＳ Ｐゴシック" charset="0"/>
                  <a:cs typeface="Gill Sans" charset="0"/>
                  <a:sym typeface="Gill Sans" charset="0"/>
                </a:rPr>
                <a:t>54 m</a:t>
              </a:r>
            </a:p>
          </p:txBody>
        </p:sp>
        <p:sp>
          <p:nvSpPr>
            <p:cNvPr id="101" name="Line 266"/>
            <p:cNvSpPr>
              <a:spLocks noChangeShapeType="1"/>
            </p:cNvSpPr>
            <p:nvPr/>
          </p:nvSpPr>
          <p:spPr bwMode="auto">
            <a:xfrm flipH="1">
              <a:off x="4752" y="304"/>
              <a:ext cx="160"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2" name="Line 267"/>
            <p:cNvSpPr>
              <a:spLocks noChangeShapeType="1"/>
            </p:cNvSpPr>
            <p:nvPr/>
          </p:nvSpPr>
          <p:spPr bwMode="auto">
            <a:xfrm flipH="1">
              <a:off x="4176" y="304"/>
              <a:ext cx="184"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3" name="Rectangle 268"/>
            <p:cNvSpPr>
              <a:spLocks/>
            </p:cNvSpPr>
            <p:nvPr/>
          </p:nvSpPr>
          <p:spPr bwMode="auto">
            <a:xfrm>
              <a:off x="4391" y="221"/>
              <a:ext cx="24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dirty="0">
                  <a:solidFill>
                    <a:srgbClr val="000000"/>
                  </a:solidFill>
                  <a:latin typeface="Gill Sans" charset="0"/>
                  <a:ea typeface="ＭＳ Ｐゴシック" charset="0"/>
                  <a:cs typeface="Gill Sans" charset="0"/>
                  <a:sym typeface="Gill Sans" charset="0"/>
                </a:rPr>
                <a:t>75 m</a:t>
              </a:r>
            </a:p>
          </p:txBody>
        </p:sp>
        <p:sp>
          <p:nvSpPr>
            <p:cNvPr id="104" name="Line 269"/>
            <p:cNvSpPr>
              <a:spLocks noChangeShapeType="1"/>
            </p:cNvSpPr>
            <p:nvPr/>
          </p:nvSpPr>
          <p:spPr bwMode="auto">
            <a:xfrm flipH="1">
              <a:off x="5744" y="304"/>
              <a:ext cx="184"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5" name="Line 270"/>
            <p:cNvSpPr>
              <a:spLocks noChangeShapeType="1"/>
            </p:cNvSpPr>
            <p:nvPr/>
          </p:nvSpPr>
          <p:spPr bwMode="auto">
            <a:xfrm flipH="1">
              <a:off x="5096" y="304"/>
              <a:ext cx="144"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6" name="Rectangle 271"/>
            <p:cNvSpPr>
              <a:spLocks/>
            </p:cNvSpPr>
            <p:nvPr/>
          </p:nvSpPr>
          <p:spPr bwMode="auto">
            <a:xfrm>
              <a:off x="5297" y="221"/>
              <a:ext cx="3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dirty="0">
                  <a:solidFill>
                    <a:srgbClr val="000000"/>
                  </a:solidFill>
                  <a:latin typeface="Gill Sans" charset="0"/>
                  <a:ea typeface="ＭＳ Ｐゴシック" charset="0"/>
                  <a:cs typeface="Gill Sans" charset="0"/>
                  <a:sym typeface="Gill Sans" charset="0"/>
                </a:rPr>
                <a:t>174 m</a:t>
              </a:r>
            </a:p>
          </p:txBody>
        </p:sp>
        <p:sp>
          <p:nvSpPr>
            <p:cNvPr id="107" name="AutoShape 272"/>
            <p:cNvSpPr>
              <a:spLocks/>
            </p:cNvSpPr>
            <p:nvPr/>
          </p:nvSpPr>
          <p:spPr bwMode="auto">
            <a:xfrm rot="-5400000">
              <a:off x="636"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108" name="AutoShape 273"/>
            <p:cNvSpPr>
              <a:spLocks/>
            </p:cNvSpPr>
            <p:nvPr/>
          </p:nvSpPr>
          <p:spPr bwMode="auto">
            <a:xfrm rot="-5400000">
              <a:off x="1916"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109" name="AutoShape 274"/>
            <p:cNvSpPr>
              <a:spLocks/>
            </p:cNvSpPr>
            <p:nvPr/>
          </p:nvSpPr>
          <p:spPr bwMode="auto">
            <a:xfrm rot="-5400000">
              <a:off x="3204"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110" name="AutoShape 275"/>
            <p:cNvSpPr>
              <a:spLocks/>
            </p:cNvSpPr>
            <p:nvPr/>
          </p:nvSpPr>
          <p:spPr bwMode="auto">
            <a:xfrm rot="-5400000">
              <a:off x="4020"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111" name="AutoShape 276"/>
            <p:cNvSpPr>
              <a:spLocks/>
            </p:cNvSpPr>
            <p:nvPr/>
          </p:nvSpPr>
          <p:spPr bwMode="auto">
            <a:xfrm rot="-5400000">
              <a:off x="4908"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112" name="AutoShape 277"/>
            <p:cNvSpPr>
              <a:spLocks/>
            </p:cNvSpPr>
            <p:nvPr/>
          </p:nvSpPr>
          <p:spPr bwMode="auto">
            <a:xfrm rot="-5400000">
              <a:off x="5884"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113" name="Rectangle 278"/>
            <p:cNvSpPr>
              <a:spLocks/>
            </p:cNvSpPr>
            <p:nvPr/>
          </p:nvSpPr>
          <p:spPr bwMode="auto">
            <a:xfrm>
              <a:off x="506" y="894"/>
              <a:ext cx="36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200">
                  <a:solidFill>
                    <a:srgbClr val="000000"/>
                  </a:solidFill>
                  <a:latin typeface="Gill Sans" charset="0"/>
                  <a:ea typeface="ＭＳ Ｐゴシック" charset="0"/>
                  <a:cs typeface="Gill Sans" charset="0"/>
                  <a:sym typeface="Gill Sans" charset="0"/>
                </a:rPr>
                <a:t>75 keV</a:t>
              </a:r>
            </a:p>
          </p:txBody>
        </p:sp>
        <p:sp>
          <p:nvSpPr>
            <p:cNvPr id="114" name="Rectangle 279"/>
            <p:cNvSpPr>
              <a:spLocks/>
            </p:cNvSpPr>
            <p:nvPr/>
          </p:nvSpPr>
          <p:spPr bwMode="auto">
            <a:xfrm>
              <a:off x="1844" y="898"/>
              <a:ext cx="43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200" dirty="0">
                  <a:solidFill>
                    <a:srgbClr val="000000"/>
                  </a:solidFill>
                  <a:latin typeface="Gill Sans" charset="0"/>
                  <a:ea typeface="ＭＳ Ｐゴシック" charset="0"/>
                  <a:cs typeface="Gill Sans" charset="0"/>
                  <a:sym typeface="Gill Sans" charset="0"/>
                </a:rPr>
                <a:t>3.6 MeV</a:t>
              </a:r>
            </a:p>
          </p:txBody>
        </p:sp>
        <p:sp>
          <p:nvSpPr>
            <p:cNvPr id="115" name="Rectangle 280"/>
            <p:cNvSpPr>
              <a:spLocks/>
            </p:cNvSpPr>
            <p:nvPr/>
          </p:nvSpPr>
          <p:spPr bwMode="auto">
            <a:xfrm>
              <a:off x="3058" y="898"/>
              <a:ext cx="40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200" dirty="0">
                  <a:solidFill>
                    <a:srgbClr val="000000"/>
                  </a:solidFill>
                  <a:latin typeface="Gill Sans" charset="0"/>
                  <a:ea typeface="ＭＳ Ｐゴシック" charset="0"/>
                  <a:cs typeface="Gill Sans" charset="0"/>
                  <a:sym typeface="Gill Sans" charset="0"/>
                </a:rPr>
                <a:t>90 MeV</a:t>
              </a:r>
            </a:p>
          </p:txBody>
        </p:sp>
        <p:sp>
          <p:nvSpPr>
            <p:cNvPr id="116" name="Rectangle 281"/>
            <p:cNvSpPr>
              <a:spLocks/>
            </p:cNvSpPr>
            <p:nvPr/>
          </p:nvSpPr>
          <p:spPr bwMode="auto">
            <a:xfrm>
              <a:off x="3822" y="898"/>
              <a:ext cx="47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200" dirty="0">
                  <a:solidFill>
                    <a:srgbClr val="000000"/>
                  </a:solidFill>
                  <a:latin typeface="Gill Sans" charset="0"/>
                  <a:ea typeface="ＭＳ Ｐゴシック" charset="0"/>
                  <a:cs typeface="Gill Sans" charset="0"/>
                  <a:sym typeface="Gill Sans" charset="0"/>
                </a:rPr>
                <a:t>220 MeV</a:t>
              </a:r>
            </a:p>
          </p:txBody>
        </p:sp>
        <p:sp>
          <p:nvSpPr>
            <p:cNvPr id="117" name="Rectangle 282"/>
            <p:cNvSpPr>
              <a:spLocks/>
            </p:cNvSpPr>
            <p:nvPr/>
          </p:nvSpPr>
          <p:spPr bwMode="auto">
            <a:xfrm>
              <a:off x="4706" y="898"/>
              <a:ext cx="47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200" dirty="0">
                  <a:solidFill>
                    <a:srgbClr val="000000"/>
                  </a:solidFill>
                  <a:latin typeface="Gill Sans" charset="0"/>
                  <a:ea typeface="ＭＳ Ｐゴシック" charset="0"/>
                  <a:cs typeface="Gill Sans" charset="0"/>
                  <a:sym typeface="Gill Sans" charset="0"/>
                </a:rPr>
                <a:t>570 MeV</a:t>
              </a:r>
            </a:p>
          </p:txBody>
        </p:sp>
        <p:sp>
          <p:nvSpPr>
            <p:cNvPr id="118" name="Rectangle 283"/>
            <p:cNvSpPr>
              <a:spLocks/>
            </p:cNvSpPr>
            <p:nvPr/>
          </p:nvSpPr>
          <p:spPr bwMode="auto">
            <a:xfrm>
              <a:off x="5626" y="898"/>
              <a:ext cx="53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200">
                  <a:solidFill>
                    <a:srgbClr val="000000"/>
                  </a:solidFill>
                  <a:latin typeface="Gill Sans" charset="0"/>
                  <a:ea typeface="ＭＳ Ｐゴシック" charset="0"/>
                  <a:cs typeface="Gill Sans" charset="0"/>
                  <a:sym typeface="Gill Sans" charset="0"/>
                </a:rPr>
                <a:t>2000 MeV</a:t>
              </a:r>
            </a:p>
          </p:txBody>
        </p:sp>
        <p:sp>
          <p:nvSpPr>
            <p:cNvPr id="119" name="Rectangle 284"/>
            <p:cNvSpPr>
              <a:spLocks/>
            </p:cNvSpPr>
            <p:nvPr/>
          </p:nvSpPr>
          <p:spPr bwMode="auto">
            <a:xfrm>
              <a:off x="2395" y="29"/>
              <a:ext cx="58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a:solidFill>
                    <a:srgbClr val="000000"/>
                  </a:solidFill>
                  <a:latin typeface="Gill Sans" charset="0"/>
                  <a:ea typeface="ＭＳ Ｐゴシック" charset="0"/>
                  <a:cs typeface="Gill Sans" charset="0"/>
                  <a:sym typeface="Gill Sans" charset="0"/>
                </a:rPr>
                <a:t>352.21 MHz</a:t>
              </a:r>
            </a:p>
          </p:txBody>
        </p:sp>
        <p:sp>
          <p:nvSpPr>
            <p:cNvPr id="120" name="Rectangle 285"/>
            <p:cNvSpPr>
              <a:spLocks/>
            </p:cNvSpPr>
            <p:nvPr/>
          </p:nvSpPr>
          <p:spPr bwMode="auto">
            <a:xfrm>
              <a:off x="4712" y="29"/>
              <a:ext cx="58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a:solidFill>
                    <a:srgbClr val="000000"/>
                  </a:solidFill>
                  <a:latin typeface="Gill Sans" charset="0"/>
                  <a:ea typeface="ＭＳ Ｐゴシック" charset="0"/>
                  <a:cs typeface="Gill Sans" charset="0"/>
                  <a:sym typeface="Gill Sans" charset="0"/>
                </a:rPr>
                <a:t>704.42 MHz</a:t>
              </a:r>
            </a:p>
          </p:txBody>
        </p:sp>
        <p:sp>
          <p:nvSpPr>
            <p:cNvPr id="121" name="AutoShape 286"/>
            <p:cNvSpPr>
              <a:spLocks/>
            </p:cNvSpPr>
            <p:nvPr/>
          </p:nvSpPr>
          <p:spPr bwMode="auto">
            <a:xfrm flipH="1">
              <a:off x="1400" y="40"/>
              <a:ext cx="1000" cy="120"/>
            </a:xfrm>
            <a:prstGeom prst="rightArrow">
              <a:avLst>
                <a:gd name="adj1" fmla="val 50824"/>
                <a:gd name="adj2" fmla="val 213349"/>
              </a:avLst>
            </a:prstGeom>
            <a:solidFill>
              <a:srgbClr val="7F7F7F"/>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122" name="AutoShape 287"/>
            <p:cNvSpPr>
              <a:spLocks/>
            </p:cNvSpPr>
            <p:nvPr/>
          </p:nvSpPr>
          <p:spPr bwMode="auto">
            <a:xfrm>
              <a:off x="5352" y="40"/>
              <a:ext cx="584" cy="120"/>
            </a:xfrm>
            <a:prstGeom prst="rightArrow">
              <a:avLst>
                <a:gd name="adj1" fmla="val 50824"/>
                <a:gd name="adj2" fmla="val 213345"/>
              </a:avLst>
            </a:prstGeom>
            <a:solidFill>
              <a:srgbClr val="7F7F7F"/>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123" name="AutoShape 288"/>
            <p:cNvSpPr>
              <a:spLocks/>
            </p:cNvSpPr>
            <p:nvPr/>
          </p:nvSpPr>
          <p:spPr bwMode="auto">
            <a:xfrm flipH="1">
              <a:off x="4152" y="40"/>
              <a:ext cx="592" cy="120"/>
            </a:xfrm>
            <a:prstGeom prst="rightArrow">
              <a:avLst>
                <a:gd name="adj1" fmla="val 50824"/>
                <a:gd name="adj2" fmla="val 213344"/>
              </a:avLst>
            </a:prstGeom>
            <a:solidFill>
              <a:srgbClr val="7F7F7F"/>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124" name="AutoShape 289"/>
            <p:cNvSpPr>
              <a:spLocks/>
            </p:cNvSpPr>
            <p:nvPr/>
          </p:nvSpPr>
          <p:spPr bwMode="auto">
            <a:xfrm>
              <a:off x="3040" y="40"/>
              <a:ext cx="1008" cy="120"/>
            </a:xfrm>
            <a:prstGeom prst="rightArrow">
              <a:avLst>
                <a:gd name="adj1" fmla="val 50824"/>
                <a:gd name="adj2" fmla="val 213344"/>
              </a:avLst>
            </a:prstGeom>
            <a:solidFill>
              <a:srgbClr val="7F7F7F"/>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grpSp>
      <p:sp>
        <p:nvSpPr>
          <p:cNvPr id="64" name="Rounded Rectangle 63"/>
          <p:cNvSpPr/>
          <p:nvPr/>
        </p:nvSpPr>
        <p:spPr>
          <a:xfrm>
            <a:off x="6714557" y="4579140"/>
            <a:ext cx="786651" cy="2126827"/>
          </a:xfrm>
          <a:prstGeom prst="roundRect">
            <a:avLst/>
          </a:prstGeom>
          <a:solidFill>
            <a:schemeClr val="tx2">
              <a:lumMod val="60000"/>
              <a:lumOff val="40000"/>
              <a:alpha val="49000"/>
            </a:schemeClr>
          </a:solidFill>
        </p:spPr>
        <p:style>
          <a:lnRef idx="1">
            <a:schemeClr val="accent1"/>
          </a:lnRef>
          <a:fillRef idx="3">
            <a:schemeClr val="accent1"/>
          </a:fillRef>
          <a:effectRef idx="2">
            <a:schemeClr val="accent1"/>
          </a:effectRef>
          <a:fontRef idx="minor">
            <a:schemeClr val="lt1"/>
          </a:fontRef>
        </p:style>
        <p:txBody>
          <a:bodyPr lIns="97480" tIns="48740" rIns="97480" bIns="48740" rtlCol="0" anchor="ctr"/>
          <a:lstStyle/>
          <a:p>
            <a:pPr algn="ctr"/>
            <a:r>
              <a:rPr lang="en-US" sz="1300" b="1" dirty="0">
                <a:solidFill>
                  <a:srgbClr val="FF0000"/>
                </a:solidFill>
              </a:rPr>
              <a:t>Scope contingency</a:t>
            </a:r>
          </a:p>
          <a:p>
            <a:pPr algn="ctr"/>
            <a:r>
              <a:rPr lang="en-US" sz="1300" b="1" dirty="0">
                <a:solidFill>
                  <a:srgbClr val="FF0000"/>
                </a:solidFill>
              </a:rPr>
              <a:t>100 M€</a:t>
            </a:r>
          </a:p>
          <a:p>
            <a:pPr algn="ctr"/>
            <a:endParaRPr lang="en-US" sz="1300" b="1" dirty="0">
              <a:solidFill>
                <a:srgbClr val="FF0000"/>
              </a:solidFill>
            </a:endParaRPr>
          </a:p>
          <a:p>
            <a:pPr algn="ctr"/>
            <a:r>
              <a:rPr lang="en-US" sz="1300" b="1" dirty="0">
                <a:solidFill>
                  <a:srgbClr val="FF0000"/>
                </a:solidFill>
              </a:rPr>
              <a:t>CM and RF sources</a:t>
            </a:r>
          </a:p>
        </p:txBody>
      </p:sp>
    </p:spTree>
    <p:extLst>
      <p:ext uri="{BB962C8B-B14F-4D97-AF65-F5344CB8AC3E}">
        <p14:creationId xmlns:p14="http://schemas.microsoft.com/office/powerpoint/2010/main" val="9709415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4"/>
                                        </p:tgtEl>
                                      </p:cBhvr>
                                    </p:animEffect>
                                    <p:set>
                                      <p:cBhvr>
                                        <p:cTn id="7" dur="1" fill="hold">
                                          <p:stCondLst>
                                            <p:cond delay="499"/>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0084C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17077</TotalTime>
  <Words>2069</Words>
  <Application>Microsoft Macintosh PowerPoint</Application>
  <PresentationFormat>Custom</PresentationFormat>
  <Paragraphs>364</Paragraphs>
  <Slides>25</Slides>
  <Notes>2</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25</vt:i4>
      </vt:variant>
    </vt:vector>
  </HeadingPairs>
  <TitlesOfParts>
    <vt:vector size="30" baseType="lpstr">
      <vt:lpstr>Office Theme</vt:lpstr>
      <vt:lpstr>Office-tema</vt:lpstr>
      <vt:lpstr>1_Office-tema</vt:lpstr>
      <vt:lpstr>2_Office-tema</vt:lpstr>
      <vt:lpstr>Microsoft Excel Sheet</vt:lpstr>
      <vt:lpstr>PowerPoint Presentation</vt:lpstr>
      <vt:lpstr> A research center for Europe</vt:lpstr>
      <vt:lpstr>PowerPoint Presentation</vt:lpstr>
      <vt:lpstr>ESS Linac</vt:lpstr>
      <vt:lpstr>PowerPoint Presentation</vt:lpstr>
      <vt:lpstr>Organization and Work package leaders</vt:lpstr>
      <vt:lpstr>Site Plan</vt:lpstr>
      <vt:lpstr>Project delivery strategies (JY)</vt:lpstr>
      <vt:lpstr>Scope contingency for 5 MW accelerator</vt:lpstr>
      <vt:lpstr>Transition from construction to operations (JY)</vt:lpstr>
      <vt:lpstr>Cost Baseline (JY)</vt:lpstr>
      <vt:lpstr>Critical Path (JY)</vt:lpstr>
      <vt:lpstr>Schedule Critical Path</vt:lpstr>
      <vt:lpstr>Cash vs. In-kind (JY)</vt:lpstr>
      <vt:lpstr>Host and Member Funding Plans (JY)</vt:lpstr>
      <vt:lpstr>Next 6 months ESS (JY)</vt:lpstr>
      <vt:lpstr>1st Annual Project Review</vt:lpstr>
      <vt:lpstr>PowerPoint Presentation</vt:lpstr>
      <vt:lpstr>TOP 10 worries</vt:lpstr>
      <vt:lpstr>TOP 10 worries</vt:lpstr>
      <vt:lpstr>1 – Accelerator Subcommittee Carlo Bocchetta, Mikael Eriksson, Francis Perez, Philippe Lebrun, Maurizio Vretenar </vt:lpstr>
      <vt:lpstr>Next Six Months ACCSYS</vt:lpstr>
      <vt:lpstr>PowerPoint Presentation</vt:lpstr>
      <vt:lpstr>ESS organization</vt:lpstr>
      <vt:lpstr>ESS organization</vt:lpstr>
    </vt:vector>
  </TitlesOfParts>
  <Company>European Spallation Source ESS 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 McFaul</dc:creator>
  <cp:lastModifiedBy>ESS User</cp:lastModifiedBy>
  <cp:revision>202</cp:revision>
  <dcterms:created xsi:type="dcterms:W3CDTF">2013-05-31T12:46:48Z</dcterms:created>
  <dcterms:modified xsi:type="dcterms:W3CDTF">2013-12-10T11:02:55Z</dcterms:modified>
</cp:coreProperties>
</file>