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90" r:id="rId2"/>
    <p:sldMasterId id="2147483702" r:id="rId3"/>
    <p:sldMasterId id="2147483718" r:id="rId4"/>
    <p:sldMasterId id="2147483730" r:id="rId5"/>
    <p:sldMasterId id="2147483742" r:id="rId6"/>
  </p:sldMasterIdLst>
  <p:notesMasterIdLst>
    <p:notesMasterId r:id="rId30"/>
  </p:notesMasterIdLst>
  <p:sldIdLst>
    <p:sldId id="282" r:id="rId7"/>
    <p:sldId id="276" r:id="rId8"/>
    <p:sldId id="264" r:id="rId9"/>
    <p:sldId id="274" r:id="rId10"/>
    <p:sldId id="279" r:id="rId11"/>
    <p:sldId id="280" r:id="rId12"/>
    <p:sldId id="269" r:id="rId13"/>
    <p:sldId id="258" r:id="rId14"/>
    <p:sldId id="292" r:id="rId15"/>
    <p:sldId id="290" r:id="rId16"/>
    <p:sldId id="291" r:id="rId17"/>
    <p:sldId id="285" r:id="rId18"/>
    <p:sldId id="287" r:id="rId19"/>
    <p:sldId id="288" r:id="rId20"/>
    <p:sldId id="259" r:id="rId21"/>
    <p:sldId id="297" r:id="rId22"/>
    <p:sldId id="294" r:id="rId23"/>
    <p:sldId id="296" r:id="rId24"/>
    <p:sldId id="298" r:id="rId25"/>
    <p:sldId id="295" r:id="rId26"/>
    <p:sldId id="299" r:id="rId27"/>
    <p:sldId id="289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4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8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9610E-7969-F347-BCF2-CE8936681647}" type="datetimeFigureOut">
              <a:rPr lang="en-US" smtClean="0"/>
              <a:t>2013-12-05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A92FC-1FD1-F542-9CA7-3F1A734A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5CA5-3E92-2340-AC57-DC10C7830E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4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53082-1B93-E84C-B5C8-E089C7C1C9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0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53082-1B93-E84C-B5C8-E089C7C1C9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0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53082-1B93-E84C-B5C8-E089C7C1C9B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0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cxnSp>
        <p:nvCxnSpPr>
          <p:cNvPr id="3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t>2013-12-05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" y="1085270"/>
            <a:ext cx="82295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736"/>
            <a:ext cx="8229600" cy="73687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2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117B30-06C9-AA4B-9198-6E5216341B8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DFE335-1676-CD4D-ADC2-4D8741C09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10493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/>
              <a:t>2013-12-05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/>
              <a:t>2013-12-05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/>
              <a:t>2013-12-05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/>
              <a:t>2013-12-05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/>
              <a:t>2013-12-05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/>
              <a:t>2013-12-05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cxnSp>
        <p:nvCxnSpPr>
          <p:cNvPr id="3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/>
              <a:t>2013-12-05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/>
              <a:t>2013-12-05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/>
              <a:t>2013-12-05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/>
              <a:t>2013-12-05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/>
              <a:t>2013-12-05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/>
              <a:t>2013-12-05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67D0-C01B-6941-B94F-2B6A02418D7B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2013-12-05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40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/>
              <a:t>2013-12-05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/>
              <a:t>2013-12-05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7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/>
              <a:t>2013-12-05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/>
              <a:t>2013-12-05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/>
              <a:t>2013-12-05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/>
              <a:t>2013-12-05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413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453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099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10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7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734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744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0105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711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7118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7793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068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8991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4238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69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5781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030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727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6556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494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7531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268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6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10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6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pic>
        <p:nvPicPr>
          <p:cNvPr id="9" name="Picture 8" descr="banner_PPT_ess.pdf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4742"/>
            <a:ext cx="9144000" cy="893259"/>
          </a:xfrm>
          <a:prstGeom prst="rect">
            <a:avLst/>
          </a:prstGeom>
          <a:ln>
            <a:noFill/>
          </a:ln>
          <a:effectLst>
            <a:outerShdw blurRad="82550" dist="50800" dir="16200000" algn="tl" rotWithShape="0">
              <a:srgbClr val="333333">
                <a:alpha val="15000"/>
              </a:srgbClr>
            </a:outerShdw>
          </a:effectLst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6135666" y="6077764"/>
            <a:ext cx="2809829" cy="365125"/>
          </a:xfrm>
          <a:prstGeom prst="rect">
            <a:avLst/>
          </a:prstGeom>
        </p:spPr>
        <p:txBody>
          <a:bodyPr lIns="85699" tIns="42850" rIns="85699" bIns="42850"/>
          <a:lstStyle>
            <a:defPPr>
              <a:defRPr lang="en-US"/>
            </a:defPPr>
            <a:lvl1pPr marL="0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482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223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964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705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446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87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928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>
                <a:solidFill>
                  <a:prstClr val="white"/>
                </a:solidFill>
                <a:latin typeface="Helvetica"/>
                <a:cs typeface="Helvetica"/>
              </a:rPr>
              <a:t>ESS </a:t>
            </a:r>
            <a:r>
              <a:rPr lang="en-US" sz="1300" dirty="0" smtClean="0">
                <a:solidFill>
                  <a:prstClr val="white"/>
                </a:solidFill>
                <a:latin typeface="Helvetica"/>
                <a:cs typeface="Helvetica"/>
              </a:rPr>
              <a:t>2013-11-06</a:t>
            </a:r>
            <a:endParaRPr lang="en-US" sz="130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61" r:id="rId16"/>
    <p:sldLayoutId id="21474836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67D0-C01B-6941-B94F-2B6A02418D7B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2013-12-05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67D0-C01B-6941-B94F-2B6A02418D7B}" type="datetime1">
              <a:rPr lang="sv-SE" smtClean="0"/>
              <a:t>2013-12-05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8B67D0-C01B-6941-B94F-2B6A02418D7B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9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8B67D0-C01B-6941-B94F-2B6A02418D7B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2013-12-05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89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-31277" y="31454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3600" dirty="0">
                <a:solidFill>
                  <a:srgbClr val="FFFFFF"/>
                </a:solidFill>
                <a:latin typeface="Calibri"/>
              </a:rPr>
              <a:t>Conventional Facilities </a:t>
            </a:r>
          </a:p>
        </p:txBody>
      </p:sp>
      <p:sp>
        <p:nvSpPr>
          <p:cNvPr id="8" name="textruta 3"/>
          <p:cNvSpPr txBox="1"/>
          <p:nvPr/>
        </p:nvSpPr>
        <p:spPr>
          <a:xfrm>
            <a:off x="0" y="4771581"/>
            <a:ext cx="9144000" cy="177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400" dirty="0" smtClean="0">
                <a:solidFill>
                  <a:srgbClr val="FFFFFF"/>
                </a:solidFill>
                <a:latin typeface="Calibri"/>
              </a:rPr>
              <a:t>Jan </a:t>
            </a:r>
            <a:r>
              <a:rPr lang="en-GB" sz="2400" dirty="0" err="1" smtClean="0">
                <a:solidFill>
                  <a:srgbClr val="FFFFFF"/>
                </a:solidFill>
                <a:latin typeface="Calibri"/>
              </a:rPr>
              <a:t>Molander</a:t>
            </a:r>
            <a:endParaRPr lang="en-GB" sz="2400" dirty="0">
              <a:solidFill>
                <a:srgbClr val="FFFFFF"/>
              </a:solidFill>
              <a:latin typeface="Calibri"/>
            </a:endParaRPr>
          </a:p>
          <a:p>
            <a:pPr algn="ctr" defTabSz="457200"/>
            <a:r>
              <a:rPr lang="en-GB" sz="2400" dirty="0" smtClean="0">
                <a:solidFill>
                  <a:srgbClr val="FFFFFF"/>
                </a:solidFill>
                <a:latin typeface="Calibri"/>
              </a:rPr>
              <a:t>Design Manager Conventional Facilities</a:t>
            </a:r>
          </a:p>
          <a:p>
            <a:pPr algn="ctr" defTabSz="457200"/>
            <a:endParaRPr lang="en-GB" sz="2400" dirty="0" smtClean="0">
              <a:solidFill>
                <a:srgbClr val="FFFFFF"/>
              </a:solidFill>
              <a:latin typeface="Calibri"/>
            </a:endParaRPr>
          </a:p>
          <a:p>
            <a:pPr algn="ctr" defTabSz="457200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latin typeface="Calibri"/>
              </a:rPr>
              <a:t>www.europeanspallationsource.se</a:t>
            </a:r>
          </a:p>
          <a:p>
            <a:pPr algn="ctr" defTabSz="457200"/>
            <a:r>
              <a:rPr lang="en-GB" sz="1600" dirty="0" smtClean="0">
                <a:solidFill>
                  <a:srgbClr val="FFFFFF"/>
                </a:solidFill>
                <a:latin typeface="Calibri"/>
              </a:rPr>
              <a:t>December 10, </a:t>
            </a:r>
            <a:r>
              <a:rPr lang="en-GB" sz="1600" dirty="0">
                <a:solidFill>
                  <a:srgbClr val="FFFFFF"/>
                </a:solidFill>
                <a:latin typeface="Calibri"/>
              </a:rPr>
              <a:t>2013</a:t>
            </a:r>
            <a:endParaRPr lang="en-GB" sz="1600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3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Concepts</a:t>
            </a:r>
          </a:p>
        </p:txBody>
      </p:sp>
      <p:pic>
        <p:nvPicPr>
          <p:cNvPr id="4" name="Content Placeholder 3" descr="ESS_INTERIOR 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52" r="4552"/>
          <a:stretch>
            <a:fillRect/>
          </a:stretch>
        </p:blipFill>
        <p:spPr>
          <a:xfrm>
            <a:off x="569993" y="1735667"/>
            <a:ext cx="7972874" cy="47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0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Concepts</a:t>
            </a:r>
          </a:p>
        </p:txBody>
      </p:sp>
      <p:pic>
        <p:nvPicPr>
          <p:cNvPr id="4" name="Content Placeholder 3" descr="exterior plaz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1" r="5061"/>
          <a:stretch>
            <a:fillRect/>
          </a:stretch>
        </p:blipFill>
        <p:spPr>
          <a:xfrm>
            <a:off x="569993" y="1651001"/>
            <a:ext cx="8040607" cy="48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16"/>
            <a:ext cx="9144000" cy="6467168"/>
          </a:xfrm>
          <a:prstGeom prst="rect">
            <a:avLst/>
          </a:prstGeom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4" y="6131586"/>
            <a:ext cx="1012657" cy="53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3177303" y="6307111"/>
            <a:ext cx="7488823" cy="33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600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Conventional facilities | </a:t>
            </a:r>
            <a:r>
              <a:rPr lang="en-US" sz="1600" dirty="0" err="1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Masterplan</a:t>
            </a:r>
            <a:r>
              <a:rPr lang="en-US" sz="1600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 Baseline</a:t>
            </a:r>
          </a:p>
          <a:p>
            <a:pPr marL="57150"/>
            <a:endParaRPr lang="en-US" sz="4800" dirty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5745632" y="5201578"/>
            <a:ext cx="3398368" cy="6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9895" y="6559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822043" y="543640"/>
            <a:ext cx="7488823" cy="528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600" b="1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Security 2013-10-25</a:t>
            </a:r>
            <a:r>
              <a:rPr lang="en-US" sz="2000" b="1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/>
            </a:r>
            <a:br>
              <a:rPr lang="en-US" sz="2000" b="1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</a:br>
            <a:endParaRPr lang="en-US" sz="1600" b="1" dirty="0" smtClean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16"/>
            <a:ext cx="9143998" cy="6467167"/>
          </a:xfrm>
          <a:prstGeom prst="rect">
            <a:avLst/>
          </a:prstGeom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4" y="6131586"/>
            <a:ext cx="1012657" cy="53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3177303" y="6307111"/>
            <a:ext cx="7488823" cy="33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600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Conventional facilities | </a:t>
            </a:r>
            <a:r>
              <a:rPr lang="en-US" sz="1600" dirty="0" err="1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Masterplan</a:t>
            </a:r>
            <a:r>
              <a:rPr lang="en-US" sz="1600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 Baseline</a:t>
            </a:r>
          </a:p>
          <a:p>
            <a:pPr marL="57150"/>
            <a:endParaRPr lang="en-US" sz="4800" dirty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5745632" y="5201578"/>
            <a:ext cx="3398368" cy="6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9895" y="6559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822043" y="543640"/>
            <a:ext cx="7488823" cy="528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600" b="1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Vehicle access 2013-10-25</a:t>
            </a:r>
            <a:r>
              <a:rPr lang="en-US" sz="2000" b="1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/>
            </a:r>
            <a:br>
              <a:rPr lang="en-US" sz="2000" b="1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</a:br>
            <a:endParaRPr lang="en-US" sz="1600" b="1" dirty="0" smtClean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16"/>
            <a:ext cx="9143997" cy="6467166"/>
          </a:xfrm>
          <a:prstGeom prst="rect">
            <a:avLst/>
          </a:prstGeom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4" y="6131586"/>
            <a:ext cx="1012657" cy="53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3177303" y="6307111"/>
            <a:ext cx="7488823" cy="33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600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Conventional facilities | </a:t>
            </a:r>
            <a:r>
              <a:rPr lang="en-US" sz="1600" dirty="0" err="1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Masterplan</a:t>
            </a:r>
            <a:r>
              <a:rPr lang="en-US" sz="1600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 Baseline</a:t>
            </a:r>
          </a:p>
          <a:p>
            <a:pPr marL="57150"/>
            <a:endParaRPr lang="en-US" sz="4800" dirty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5745632" y="5201578"/>
            <a:ext cx="3398368" cy="6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9895" y="6559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822043" y="543640"/>
            <a:ext cx="7488823" cy="528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600" b="1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Pedestrian / bike access 2013-10-25</a:t>
            </a:r>
            <a:r>
              <a:rPr lang="en-US" sz="2000" b="1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/>
            </a:r>
            <a:br>
              <a:rPr lang="en-US" sz="2000" b="1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</a:br>
            <a:endParaRPr lang="en-US" sz="1600" b="1" dirty="0" smtClean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Phases</a:t>
            </a:r>
            <a:endParaRPr lang="en-US" dirty="0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894239" y="1937021"/>
            <a:ext cx="7394687" cy="4242948"/>
          </a:xfrm>
          <a:prstGeom prst="rect">
            <a:avLst/>
          </a:prstGeom>
          <a:ln/>
        </p:spPr>
        <p:txBody>
          <a:bodyPr vert="horz" lIns="91424" tIns="45712" rIns="91424" bIns="45712" rtlCol="0" anchor="ctr">
            <a:normAutofit fontScale="97500" lnSpcReduction="10000"/>
          </a:bodyPr>
          <a:lstStyle>
            <a:lvl1pPr algn="ctr" defTabSz="457119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94CA"/>
                </a:solidFill>
                <a:latin typeface="+mn-lt"/>
                <a:ea typeface="+mj-ea"/>
                <a:cs typeface="Helvetic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1800" dirty="0"/>
              <a:t>The development of all required documents and data for the </a:t>
            </a:r>
            <a:r>
              <a:rPr lang="en-US" sz="1800" dirty="0" smtClean="0"/>
              <a:t>Project is </a:t>
            </a:r>
            <a:r>
              <a:rPr lang="en-US" sz="1800" dirty="0"/>
              <a:t>divided into </a:t>
            </a:r>
            <a:r>
              <a:rPr lang="en-US" sz="1800" dirty="0" smtClean="0"/>
              <a:t>3 stages.</a:t>
            </a:r>
          </a:p>
          <a:p>
            <a:pPr algn="l">
              <a:lnSpc>
                <a:spcPct val="110000"/>
              </a:lnSpc>
            </a:pPr>
            <a:endParaRPr lang="en-US" sz="1800" dirty="0" smtClean="0">
              <a:solidFill>
                <a:srgbClr val="0084C0"/>
              </a:solidFill>
              <a:cs typeface="Helvetica" charset="0"/>
              <a:sym typeface="Helvetica" charset="0"/>
            </a:endParaRPr>
          </a:p>
          <a:p>
            <a:pPr algn="l">
              <a:lnSpc>
                <a:spcPct val="110000"/>
              </a:lnSpc>
            </a:pPr>
            <a:r>
              <a:rPr lang="en-US" sz="1800" dirty="0" smtClean="0">
                <a:solidFill>
                  <a:srgbClr val="0084C0"/>
                </a:solidFill>
                <a:cs typeface="Helvetica" charset="0"/>
                <a:sym typeface="Helvetica" charset="0"/>
              </a:rPr>
              <a:t>Feasibility Study  </a:t>
            </a:r>
          </a:p>
          <a:p>
            <a:pPr algn="l">
              <a:lnSpc>
                <a:spcPct val="110000"/>
              </a:lnSpc>
            </a:pPr>
            <a:r>
              <a:rPr lang="en-US" sz="1600" b="0" dirty="0" smtClean="0">
                <a:solidFill>
                  <a:srgbClr val="0084C0"/>
                </a:solidFill>
                <a:cs typeface="Helvetica" charset="0"/>
                <a:sym typeface="Helvetica" charset="0"/>
              </a:rPr>
              <a:t>Development of concepts and viable options taking into account stakeholder needs, time and budget constraints. Resulted in a CF Baseline for Accelerator, Target &amp; Experimental Halls in August 2013.</a:t>
            </a:r>
          </a:p>
          <a:p>
            <a:pPr algn="l">
              <a:lnSpc>
                <a:spcPct val="110000"/>
              </a:lnSpc>
            </a:pPr>
            <a:endParaRPr lang="en-US" sz="1600" dirty="0" smtClean="0">
              <a:solidFill>
                <a:srgbClr val="0084C0"/>
              </a:solidFill>
              <a:cs typeface="Helvetica" charset="0"/>
              <a:sym typeface="Helvetica" charset="0"/>
            </a:endParaRPr>
          </a:p>
          <a:p>
            <a:pPr algn="l">
              <a:lnSpc>
                <a:spcPct val="110000"/>
              </a:lnSpc>
            </a:pPr>
            <a:r>
              <a:rPr lang="en-US" sz="1800" dirty="0" smtClean="0">
                <a:solidFill>
                  <a:srgbClr val="0084C0"/>
                </a:solidFill>
                <a:cs typeface="Helvetica" charset="0"/>
                <a:sym typeface="Helvetica" charset="0"/>
              </a:rPr>
              <a:t>Preliminary Design </a:t>
            </a:r>
            <a:br>
              <a:rPr lang="en-US" sz="1800" dirty="0" smtClean="0">
                <a:solidFill>
                  <a:srgbClr val="0084C0"/>
                </a:solidFill>
                <a:cs typeface="Helvetica" charset="0"/>
                <a:sym typeface="Helvetica" charset="0"/>
              </a:rPr>
            </a:br>
            <a:r>
              <a:rPr lang="en-US" sz="1600" b="0" dirty="0" smtClean="0">
                <a:solidFill>
                  <a:srgbClr val="0084C0"/>
                </a:solidFill>
                <a:cs typeface="Helvetica" charset="0"/>
                <a:sym typeface="Helvetica" charset="0"/>
              </a:rPr>
              <a:t>An Assessment of the Feasibility Study and alternative part solutions resulting in a main proposal for fulfillment of the project goals.</a:t>
            </a:r>
          </a:p>
          <a:p>
            <a:pPr algn="l">
              <a:lnSpc>
                <a:spcPct val="110000"/>
              </a:lnSpc>
            </a:pPr>
            <a:endParaRPr lang="en-US" sz="1800" dirty="0" smtClean="0">
              <a:solidFill>
                <a:srgbClr val="0084C0"/>
              </a:solidFill>
              <a:cs typeface="Helvetica" charset="0"/>
              <a:sym typeface="Helvetica" charset="0"/>
            </a:endParaRPr>
          </a:p>
          <a:p>
            <a:pPr algn="l">
              <a:lnSpc>
                <a:spcPct val="110000"/>
              </a:lnSpc>
            </a:pPr>
            <a:r>
              <a:rPr lang="en-US" sz="1800" dirty="0" smtClean="0">
                <a:solidFill>
                  <a:srgbClr val="0084C0"/>
                </a:solidFill>
                <a:cs typeface="Helvetica" charset="0"/>
                <a:sym typeface="Helvetica" charset="0"/>
              </a:rPr>
              <a:t>Detailed Design</a:t>
            </a:r>
          </a:p>
          <a:p>
            <a:pPr algn="l">
              <a:lnSpc>
                <a:spcPct val="110000"/>
              </a:lnSpc>
            </a:pPr>
            <a:r>
              <a:rPr lang="en-US" sz="1600" b="0" dirty="0">
                <a:solidFill>
                  <a:srgbClr val="0084C0"/>
                </a:solidFill>
                <a:sym typeface="Helvetica" charset="0"/>
              </a:rPr>
              <a:t>The Detailed Design encompasses and implements the Preliminary Design decisions. All drawings and documents necessary for construction will be reviewed and collected in appropriate sub-projects. </a:t>
            </a:r>
          </a:p>
          <a:p>
            <a:pPr algn="l">
              <a:lnSpc>
                <a:spcPct val="110000"/>
              </a:lnSpc>
            </a:pPr>
            <a:endParaRPr lang="en-US" sz="1600" dirty="0">
              <a:solidFill>
                <a:srgbClr val="0084C0"/>
              </a:solidFill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5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Plan</a:t>
            </a:r>
            <a:endParaRPr lang="en-US" dirty="0"/>
          </a:p>
        </p:txBody>
      </p:sp>
      <p:pic>
        <p:nvPicPr>
          <p:cNvPr id="4" name="Content Placeholder 3" descr="bild 6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b="7101"/>
          <a:stretch>
            <a:fillRect/>
          </a:stretch>
        </p:blipFill>
        <p:spPr>
          <a:xfrm>
            <a:off x="0" y="1441531"/>
            <a:ext cx="9143999" cy="5416469"/>
          </a:xfrm>
        </p:spPr>
      </p:pic>
    </p:spTree>
    <p:extLst>
      <p:ext uri="{BB962C8B-B14F-4D97-AF65-F5344CB8AC3E}">
        <p14:creationId xmlns:p14="http://schemas.microsoft.com/office/powerpoint/2010/main" val="4189995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Buildings without berm</a:t>
            </a:r>
            <a:endParaRPr lang="en-US" dirty="0"/>
          </a:p>
        </p:txBody>
      </p:sp>
      <p:pic>
        <p:nvPicPr>
          <p:cNvPr id="4" name="Content Placeholder 3" descr="bild 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b="7101"/>
          <a:stretch>
            <a:fillRect/>
          </a:stretch>
        </p:blipFill>
        <p:spPr>
          <a:xfrm>
            <a:off x="124142" y="1441531"/>
            <a:ext cx="8892858" cy="5416469"/>
          </a:xfrm>
        </p:spPr>
      </p:pic>
    </p:spTree>
    <p:extLst>
      <p:ext uri="{BB962C8B-B14F-4D97-AF65-F5344CB8AC3E}">
        <p14:creationId xmlns:p14="http://schemas.microsoft.com/office/powerpoint/2010/main" val="3021925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through Tunnel</a:t>
            </a:r>
            <a:endParaRPr lang="en-US" dirty="0"/>
          </a:p>
        </p:txBody>
      </p:sp>
      <p:pic>
        <p:nvPicPr>
          <p:cNvPr id="4" name="Content Placeholder 3" descr="bild 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b="7101"/>
          <a:stretch>
            <a:fillRect/>
          </a:stretch>
        </p:blipFill>
        <p:spPr>
          <a:xfrm>
            <a:off x="67733" y="1441531"/>
            <a:ext cx="9008534" cy="5416469"/>
          </a:xfrm>
        </p:spPr>
      </p:pic>
    </p:spTree>
    <p:extLst>
      <p:ext uri="{BB962C8B-B14F-4D97-AF65-F5344CB8AC3E}">
        <p14:creationId xmlns:p14="http://schemas.microsoft.com/office/powerpoint/2010/main" val="405999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Coldbox</a:t>
            </a:r>
            <a:r>
              <a:rPr lang="en-US" dirty="0" smtClean="0"/>
              <a:t> Hall and Test Facilities</a:t>
            </a:r>
            <a:endParaRPr lang="en-US" dirty="0"/>
          </a:p>
        </p:txBody>
      </p:sp>
      <p:pic>
        <p:nvPicPr>
          <p:cNvPr id="4" name="Content Placeholder 3" descr="bild 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1" b="6571"/>
          <a:stretch>
            <a:fillRect/>
          </a:stretch>
        </p:blipFill>
        <p:spPr>
          <a:xfrm>
            <a:off x="59267" y="1441531"/>
            <a:ext cx="9000066" cy="5416469"/>
          </a:xfrm>
        </p:spPr>
      </p:pic>
    </p:spTree>
    <p:extLst>
      <p:ext uri="{BB962C8B-B14F-4D97-AF65-F5344CB8AC3E}">
        <p14:creationId xmlns:p14="http://schemas.microsoft.com/office/powerpoint/2010/main" val="352823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struction site pl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135" y="1453443"/>
            <a:ext cx="6444000" cy="540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6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and Tunnel</a:t>
            </a:r>
            <a:br>
              <a:rPr lang="en-US" dirty="0" smtClean="0"/>
            </a:br>
            <a:r>
              <a:rPr lang="en-US" dirty="0" smtClean="0"/>
              <a:t>Colored volumes represent the machine </a:t>
            </a:r>
            <a:endParaRPr lang="en-US" dirty="0"/>
          </a:p>
        </p:txBody>
      </p:sp>
      <p:pic>
        <p:nvPicPr>
          <p:cNvPr id="4" name="Content Placeholder 3" descr="bild 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b="7101"/>
          <a:stretch>
            <a:fillRect/>
          </a:stretch>
        </p:blipFill>
        <p:spPr>
          <a:xfrm>
            <a:off x="0" y="1441531"/>
            <a:ext cx="9143999" cy="5416469"/>
          </a:xfrm>
        </p:spPr>
      </p:pic>
    </p:spTree>
    <p:extLst>
      <p:ext uri="{BB962C8B-B14F-4D97-AF65-F5344CB8AC3E}">
        <p14:creationId xmlns:p14="http://schemas.microsoft.com/office/powerpoint/2010/main" val="3034389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through A2T</a:t>
            </a:r>
            <a:endParaRPr lang="en-US" dirty="0"/>
          </a:p>
        </p:txBody>
      </p:sp>
      <p:pic>
        <p:nvPicPr>
          <p:cNvPr id="4" name="Content Placeholder 3" descr="bild 8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1" b="6571"/>
          <a:stretch>
            <a:fillRect/>
          </a:stretch>
        </p:blipFill>
        <p:spPr>
          <a:xfrm>
            <a:off x="59267" y="1441531"/>
            <a:ext cx="9084733" cy="5416469"/>
          </a:xfrm>
        </p:spPr>
      </p:pic>
    </p:spTree>
    <p:extLst>
      <p:ext uri="{BB962C8B-B14F-4D97-AF65-F5344CB8AC3E}">
        <p14:creationId xmlns:p14="http://schemas.microsoft.com/office/powerpoint/2010/main" val="2218485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Façade Concept: Gallery</a:t>
            </a:r>
            <a:endParaRPr lang="en-US" dirty="0"/>
          </a:p>
        </p:txBody>
      </p:sp>
      <p:pic>
        <p:nvPicPr>
          <p:cNvPr id="4" name="Bildobjekt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r="695"/>
          <a:stretch>
            <a:fillRect/>
          </a:stretch>
        </p:blipFill>
        <p:spPr>
          <a:xfrm>
            <a:off x="313267" y="1634067"/>
            <a:ext cx="8593666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20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l_aerial_overview_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847" y="1511300"/>
            <a:ext cx="522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9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4500" y="500325"/>
            <a:ext cx="8229600" cy="568902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pic>
        <p:nvPicPr>
          <p:cNvPr id="88" name="Picture 87" descr="cf org 2013110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2" t="14160" r="10063" b="6732"/>
          <a:stretch/>
        </p:blipFill>
        <p:spPr>
          <a:xfrm>
            <a:off x="290043" y="1555850"/>
            <a:ext cx="7455530" cy="5111650"/>
          </a:xfrm>
          <a:prstGeom prst="rect">
            <a:avLst/>
          </a:prstGeom>
        </p:spPr>
      </p:pic>
      <p:sp>
        <p:nvSpPr>
          <p:cNvPr id="93" name="Title 1"/>
          <p:cNvSpPr txBox="1">
            <a:spLocks/>
          </p:cNvSpPr>
          <p:nvPr/>
        </p:nvSpPr>
        <p:spPr>
          <a:xfrm>
            <a:off x="6150258" y="1460501"/>
            <a:ext cx="2692895" cy="1170986"/>
          </a:xfrm>
          <a:prstGeom prst="rect">
            <a:avLst/>
          </a:prstGeom>
          <a:solidFill>
            <a:schemeClr val="bg1"/>
          </a:solidFill>
        </p:spPr>
        <p:txBody>
          <a:bodyPr vert="horz" lIns="91424" tIns="45712" rIns="91424" bIns="45712" rtlCol="0" anchor="ctr">
            <a:normAutofit/>
          </a:bodyPr>
          <a:lstStyle>
            <a:lvl1pPr algn="ctr" defTabSz="457119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94CA"/>
                </a:solidFill>
                <a:latin typeface="+mn-lt"/>
                <a:ea typeface="+mj-ea"/>
                <a:cs typeface="Helvetica"/>
              </a:defRPr>
            </a:lvl1pPr>
          </a:lstStyle>
          <a:p>
            <a:r>
              <a:rPr lang="en-US" sz="1800" dirty="0" smtClean="0"/>
              <a:t>Staff Plan</a:t>
            </a:r>
            <a:endParaRPr lang="en-US" sz="1800" dirty="0"/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83378"/>
              </p:ext>
            </p:extLst>
          </p:nvPr>
        </p:nvGraphicFramePr>
        <p:xfrm>
          <a:off x="6688737" y="2242247"/>
          <a:ext cx="2154416" cy="190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404"/>
                <a:gridCol w="733044"/>
                <a:gridCol w="783968"/>
              </a:tblGrid>
              <a:tr h="243362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CF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Employees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Consultants</a:t>
                      </a:r>
                      <a:endParaRPr lang="en-US" sz="800" dirty="0"/>
                    </a:p>
                  </a:txBody>
                  <a:tcPr/>
                </a:tc>
              </a:tr>
              <a:tr h="331568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2013 Q4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17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8</a:t>
                      </a:r>
                      <a:endParaRPr lang="en-US" sz="800" dirty="0"/>
                    </a:p>
                  </a:txBody>
                  <a:tcPr/>
                </a:tc>
              </a:tr>
              <a:tr h="331568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2014 Q1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22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8</a:t>
                      </a:r>
                      <a:endParaRPr lang="en-US" sz="800" dirty="0"/>
                    </a:p>
                  </a:txBody>
                  <a:tcPr/>
                </a:tc>
              </a:tr>
              <a:tr h="331568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2014 Q2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24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8</a:t>
                      </a:r>
                      <a:endParaRPr lang="en-US" sz="800" dirty="0"/>
                    </a:p>
                  </a:txBody>
                  <a:tcPr/>
                </a:tc>
              </a:tr>
              <a:tr h="331568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2014 Q3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26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9</a:t>
                      </a:r>
                      <a:endParaRPr lang="en-US" sz="800" dirty="0"/>
                    </a:p>
                  </a:txBody>
                  <a:tcPr/>
                </a:tc>
              </a:tr>
              <a:tr h="331568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2014 Q4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28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9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65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6"/>
          <p:cNvSpPr>
            <a:spLocks/>
          </p:cNvSpPr>
          <p:nvPr/>
        </p:nvSpPr>
        <p:spPr bwMode="auto">
          <a:xfrm>
            <a:off x="195320" y="1702845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2013</a:t>
            </a:r>
          </a:p>
        </p:txBody>
      </p:sp>
      <p:sp>
        <p:nvSpPr>
          <p:cNvPr id="13318" name="Rectangle 7"/>
          <p:cNvSpPr>
            <a:spLocks/>
          </p:cNvSpPr>
          <p:nvPr/>
        </p:nvSpPr>
        <p:spPr bwMode="auto">
          <a:xfrm>
            <a:off x="892959" y="1702845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2014</a:t>
            </a:r>
          </a:p>
        </p:txBody>
      </p:sp>
      <p:sp>
        <p:nvSpPr>
          <p:cNvPr id="13319" name="Rectangle 8"/>
          <p:cNvSpPr>
            <a:spLocks/>
          </p:cNvSpPr>
          <p:nvPr/>
        </p:nvSpPr>
        <p:spPr bwMode="auto">
          <a:xfrm>
            <a:off x="2005069" y="1707562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2015</a:t>
            </a:r>
          </a:p>
        </p:txBody>
      </p:sp>
      <p:sp>
        <p:nvSpPr>
          <p:cNvPr id="13320" name="Rectangle 9"/>
          <p:cNvSpPr>
            <a:spLocks/>
          </p:cNvSpPr>
          <p:nvPr/>
        </p:nvSpPr>
        <p:spPr bwMode="auto">
          <a:xfrm>
            <a:off x="3168403" y="1707562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2016</a:t>
            </a:r>
          </a:p>
        </p:txBody>
      </p:sp>
      <p:sp>
        <p:nvSpPr>
          <p:cNvPr id="13321" name="Rectangle 10"/>
          <p:cNvSpPr>
            <a:spLocks/>
          </p:cNvSpPr>
          <p:nvPr/>
        </p:nvSpPr>
        <p:spPr bwMode="auto">
          <a:xfrm>
            <a:off x="4296577" y="1707562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2017</a:t>
            </a:r>
          </a:p>
        </p:txBody>
      </p:sp>
      <p:sp>
        <p:nvSpPr>
          <p:cNvPr id="13322" name="Rectangle 11"/>
          <p:cNvSpPr>
            <a:spLocks/>
          </p:cNvSpPr>
          <p:nvPr/>
        </p:nvSpPr>
        <p:spPr bwMode="auto">
          <a:xfrm>
            <a:off x="5397166" y="1711698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2018</a:t>
            </a:r>
          </a:p>
        </p:txBody>
      </p:sp>
      <p:sp>
        <p:nvSpPr>
          <p:cNvPr id="13323" name="Rectangle 12"/>
          <p:cNvSpPr>
            <a:spLocks/>
          </p:cNvSpPr>
          <p:nvPr/>
        </p:nvSpPr>
        <p:spPr bwMode="auto">
          <a:xfrm>
            <a:off x="6545550" y="1711698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2019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74970" y="379780"/>
            <a:ext cx="7020918" cy="655636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487741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4CA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Conventional Facilities - Schedule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82666"/>
              </p:ext>
            </p:extLst>
          </p:nvPr>
        </p:nvGraphicFramePr>
        <p:xfrm>
          <a:off x="527506" y="1813643"/>
          <a:ext cx="8161755" cy="4570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135"/>
                <a:gridCol w="1666905"/>
                <a:gridCol w="1666905"/>
                <a:gridCol w="1666905"/>
                <a:gridCol w="1666905"/>
              </a:tblGrid>
              <a:tr h="495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4950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Building Program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0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Architectural Competition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0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Feasibility Study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0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Baselining/ Scrubbing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0358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Conceptual Design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0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Detailed Design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0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Procurement Contractor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0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Construction Start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683112" y="2448678"/>
            <a:ext cx="1402317" cy="180000"/>
          </a:xfrm>
          <a:prstGeom prst="roundRect">
            <a:avLst/>
          </a:prstGeom>
          <a:pattFill prst="dkVert">
            <a:fgClr>
              <a:schemeClr val="bg1"/>
            </a:fgClr>
            <a:bgClr>
              <a:schemeClr val="accent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57032" y="2958025"/>
            <a:ext cx="1878576" cy="180000"/>
          </a:xfrm>
          <a:prstGeom prst="roundRect">
            <a:avLst/>
          </a:prstGeom>
          <a:pattFill prst="dkVert">
            <a:fgClr>
              <a:schemeClr val="bg1"/>
            </a:fgClr>
            <a:bgClr>
              <a:schemeClr val="accent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085429" y="3434555"/>
            <a:ext cx="1673607" cy="180000"/>
          </a:xfrm>
          <a:prstGeom prst="roundRect">
            <a:avLst/>
          </a:prstGeom>
          <a:pattFill prst="dkVert">
            <a:fgClr>
              <a:schemeClr val="bg1"/>
            </a:fgClr>
            <a:bgClr>
              <a:schemeClr val="accent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022357" y="4975571"/>
            <a:ext cx="1825658" cy="3902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367502" y="4519656"/>
            <a:ext cx="2324220" cy="18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7723518" y="5961191"/>
            <a:ext cx="288000" cy="2880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567386" y="3949252"/>
            <a:ext cx="1105056" cy="1878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97166" y="5542981"/>
            <a:ext cx="1916238" cy="1878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96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>
            <a:spLocks/>
          </p:cNvSpPr>
          <p:nvPr/>
        </p:nvSpPr>
        <p:spPr bwMode="auto">
          <a:xfrm>
            <a:off x="137916" y="1431387"/>
            <a:ext cx="8893969" cy="671686"/>
          </a:xfrm>
          <a:prstGeom prst="rightArrow">
            <a:avLst>
              <a:gd name="adj1" fmla="val 66000"/>
              <a:gd name="adj2" fmla="val 42007"/>
            </a:avLst>
          </a:prstGeom>
          <a:solidFill>
            <a:srgbClr val="0079A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7" name="Rectangle 6"/>
          <p:cNvSpPr>
            <a:spLocks/>
          </p:cNvSpPr>
          <p:nvPr/>
        </p:nvSpPr>
        <p:spPr bwMode="auto">
          <a:xfrm>
            <a:off x="137916" y="1604297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2013</a:t>
            </a:r>
          </a:p>
        </p:txBody>
      </p:sp>
      <p:sp>
        <p:nvSpPr>
          <p:cNvPr id="13318" name="Rectangle 7"/>
          <p:cNvSpPr>
            <a:spLocks/>
          </p:cNvSpPr>
          <p:nvPr/>
        </p:nvSpPr>
        <p:spPr bwMode="auto">
          <a:xfrm>
            <a:off x="835555" y="1604297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2014</a:t>
            </a:r>
          </a:p>
        </p:txBody>
      </p:sp>
      <p:sp>
        <p:nvSpPr>
          <p:cNvPr id="13319" name="Rectangle 8"/>
          <p:cNvSpPr>
            <a:spLocks/>
          </p:cNvSpPr>
          <p:nvPr/>
        </p:nvSpPr>
        <p:spPr bwMode="auto">
          <a:xfrm>
            <a:off x="1947665" y="1609014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2015</a:t>
            </a:r>
          </a:p>
        </p:txBody>
      </p:sp>
      <p:sp>
        <p:nvSpPr>
          <p:cNvPr id="13320" name="Rectangle 9"/>
          <p:cNvSpPr>
            <a:spLocks/>
          </p:cNvSpPr>
          <p:nvPr/>
        </p:nvSpPr>
        <p:spPr bwMode="auto">
          <a:xfrm>
            <a:off x="3110999" y="1609014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2016</a:t>
            </a:r>
          </a:p>
        </p:txBody>
      </p:sp>
      <p:sp>
        <p:nvSpPr>
          <p:cNvPr id="13321" name="Rectangle 10"/>
          <p:cNvSpPr>
            <a:spLocks/>
          </p:cNvSpPr>
          <p:nvPr/>
        </p:nvSpPr>
        <p:spPr bwMode="auto">
          <a:xfrm>
            <a:off x="4239173" y="1609014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2017</a:t>
            </a:r>
          </a:p>
        </p:txBody>
      </p:sp>
      <p:sp>
        <p:nvSpPr>
          <p:cNvPr id="13322" name="Rectangle 11"/>
          <p:cNvSpPr>
            <a:spLocks/>
          </p:cNvSpPr>
          <p:nvPr/>
        </p:nvSpPr>
        <p:spPr bwMode="auto">
          <a:xfrm>
            <a:off x="5339762" y="1613150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2018</a:t>
            </a:r>
          </a:p>
        </p:txBody>
      </p:sp>
      <p:sp>
        <p:nvSpPr>
          <p:cNvPr id="13323" name="Rectangle 12"/>
          <p:cNvSpPr>
            <a:spLocks/>
          </p:cNvSpPr>
          <p:nvPr/>
        </p:nvSpPr>
        <p:spPr bwMode="auto">
          <a:xfrm>
            <a:off x="6488146" y="1613150"/>
            <a:ext cx="3618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1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2019</a:t>
            </a:r>
          </a:p>
        </p:txBody>
      </p:sp>
      <p:sp>
        <p:nvSpPr>
          <p:cNvPr id="13335" name="AutoShape 24"/>
          <p:cNvSpPr>
            <a:spLocks/>
          </p:cNvSpPr>
          <p:nvPr/>
        </p:nvSpPr>
        <p:spPr bwMode="auto">
          <a:xfrm>
            <a:off x="137916" y="2376097"/>
            <a:ext cx="8893969" cy="1819165"/>
          </a:xfrm>
          <a:prstGeom prst="roundRect">
            <a:avLst>
              <a:gd name="adj" fmla="val 358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36" name="AutoShape 25"/>
          <p:cNvSpPr>
            <a:spLocks/>
          </p:cNvSpPr>
          <p:nvPr/>
        </p:nvSpPr>
        <p:spPr bwMode="auto">
          <a:xfrm>
            <a:off x="112364" y="4541557"/>
            <a:ext cx="8893969" cy="2206405"/>
          </a:xfrm>
          <a:prstGeom prst="roundRect">
            <a:avLst>
              <a:gd name="adj" fmla="val 3588"/>
            </a:avLst>
          </a:prstGeom>
          <a:solidFill>
            <a:srgbClr val="008000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46" name="Rectangle 35"/>
          <p:cNvSpPr>
            <a:spLocks/>
          </p:cNvSpPr>
          <p:nvPr/>
        </p:nvSpPr>
        <p:spPr bwMode="auto">
          <a:xfrm>
            <a:off x="7387367" y="2669872"/>
            <a:ext cx="1383859" cy="168496"/>
          </a:xfrm>
          <a:prstGeom prst="rect">
            <a:avLst/>
          </a:prstGeom>
          <a:solidFill>
            <a:srgbClr val="008000"/>
          </a:solidFill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40180" algn="ctr"/>
            <a:r>
              <a:rPr lang="en-US" sz="8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DETAILED DESIGN</a:t>
            </a:r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85501" y="437224"/>
            <a:ext cx="7848923" cy="655636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487741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4CA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US" sz="2800" b="0" dirty="0" smtClean="0">
                <a:solidFill>
                  <a:srgbClr val="FFFFFF"/>
                </a:solidFill>
                <a:latin typeface="+mj-lt"/>
              </a:rPr>
              <a:t>Conventional Facilities - </a:t>
            </a:r>
            <a:r>
              <a:rPr lang="en-US" sz="2800" b="0" dirty="0">
                <a:solidFill>
                  <a:srgbClr val="FFFFFF"/>
                </a:solidFill>
                <a:latin typeface="+mj-lt"/>
              </a:rPr>
              <a:t>Detailed </a:t>
            </a:r>
            <a:r>
              <a:rPr lang="en-US" sz="2800" b="0" dirty="0" smtClean="0">
                <a:solidFill>
                  <a:srgbClr val="FFFFFF"/>
                </a:solidFill>
                <a:latin typeface="+mj-lt"/>
              </a:rPr>
              <a:t>Schedule</a:t>
            </a:r>
            <a:endParaRPr lang="en-US" sz="2800" b="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35555" y="1877788"/>
            <a:ext cx="29308" cy="48701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8" name="AutoShape 27"/>
          <p:cNvSpPr>
            <a:spLocks/>
          </p:cNvSpPr>
          <p:nvPr/>
        </p:nvSpPr>
        <p:spPr bwMode="auto">
          <a:xfrm>
            <a:off x="196530" y="2658368"/>
            <a:ext cx="842138" cy="180000"/>
          </a:xfrm>
          <a:prstGeom prst="roundRect">
            <a:avLst>
              <a:gd name="adj" fmla="val 21208"/>
            </a:avLst>
          </a:prstGeom>
          <a:solidFill>
            <a:srgbClr val="0079A5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37" name="AutoShape 27"/>
          <p:cNvSpPr>
            <a:spLocks/>
          </p:cNvSpPr>
          <p:nvPr/>
        </p:nvSpPr>
        <p:spPr bwMode="auto">
          <a:xfrm>
            <a:off x="201716" y="2908480"/>
            <a:ext cx="1196578" cy="180000"/>
          </a:xfrm>
          <a:prstGeom prst="roundRect">
            <a:avLst>
              <a:gd name="adj" fmla="val 21208"/>
            </a:avLst>
          </a:prstGeom>
          <a:solidFill>
            <a:srgbClr val="0079A5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38" name="AutoShape 27"/>
          <p:cNvSpPr>
            <a:spLocks/>
          </p:cNvSpPr>
          <p:nvPr/>
        </p:nvSpPr>
        <p:spPr bwMode="auto">
          <a:xfrm>
            <a:off x="470101" y="3154488"/>
            <a:ext cx="1108242" cy="180000"/>
          </a:xfrm>
          <a:prstGeom prst="roundRect">
            <a:avLst>
              <a:gd name="adj" fmla="val 21208"/>
            </a:avLst>
          </a:prstGeom>
          <a:solidFill>
            <a:srgbClr val="0079A5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39" name="AutoShape 27"/>
          <p:cNvSpPr>
            <a:spLocks/>
          </p:cNvSpPr>
          <p:nvPr/>
        </p:nvSpPr>
        <p:spPr bwMode="auto">
          <a:xfrm>
            <a:off x="470101" y="3406602"/>
            <a:ext cx="2522414" cy="180000"/>
          </a:xfrm>
          <a:prstGeom prst="roundRect">
            <a:avLst>
              <a:gd name="adj" fmla="val 21208"/>
            </a:avLst>
          </a:prstGeom>
          <a:solidFill>
            <a:srgbClr val="0079A5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r>
              <a:rPr lang="en-US" sz="8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AUX. BLDGS</a:t>
            </a:r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40" name="AutoShape 27"/>
          <p:cNvSpPr>
            <a:spLocks/>
          </p:cNvSpPr>
          <p:nvPr/>
        </p:nvSpPr>
        <p:spPr bwMode="auto">
          <a:xfrm>
            <a:off x="459917" y="3651458"/>
            <a:ext cx="705750" cy="180000"/>
          </a:xfrm>
          <a:prstGeom prst="roundRect">
            <a:avLst>
              <a:gd name="adj" fmla="val 21208"/>
            </a:avLst>
          </a:prstGeom>
          <a:solidFill>
            <a:srgbClr val="0079A5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41" name="AutoShape 27"/>
          <p:cNvSpPr>
            <a:spLocks/>
          </p:cNvSpPr>
          <p:nvPr/>
        </p:nvSpPr>
        <p:spPr bwMode="auto">
          <a:xfrm>
            <a:off x="847" y="3896314"/>
            <a:ext cx="647353" cy="180000"/>
          </a:xfrm>
          <a:prstGeom prst="roundRect">
            <a:avLst>
              <a:gd name="adj" fmla="val 21208"/>
            </a:avLst>
          </a:prstGeom>
          <a:solidFill>
            <a:srgbClr val="0079A5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r>
              <a:rPr lang="en-US" sz="8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 </a:t>
            </a:r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1952693" y="1877788"/>
            <a:ext cx="29308" cy="48701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111000" y="1877788"/>
            <a:ext cx="2137" cy="48701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39173" y="1867788"/>
            <a:ext cx="29308" cy="48801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utoShape 27"/>
          <p:cNvSpPr>
            <a:spLocks/>
          </p:cNvSpPr>
          <p:nvPr/>
        </p:nvSpPr>
        <p:spPr bwMode="auto">
          <a:xfrm>
            <a:off x="933284" y="2667144"/>
            <a:ext cx="2177716" cy="180000"/>
          </a:xfrm>
          <a:prstGeom prst="roundRect">
            <a:avLst>
              <a:gd name="adj" fmla="val 21208"/>
            </a:avLst>
          </a:prstGeom>
          <a:solidFill>
            <a:srgbClr val="0080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r>
              <a:rPr lang="en-US" sz="8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ACCELERATOR BLDG</a:t>
            </a:r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44" name="AutoShape 27"/>
          <p:cNvSpPr>
            <a:spLocks/>
          </p:cNvSpPr>
          <p:nvPr/>
        </p:nvSpPr>
        <p:spPr bwMode="auto">
          <a:xfrm>
            <a:off x="1312209" y="2912000"/>
            <a:ext cx="3741614" cy="180000"/>
          </a:xfrm>
          <a:prstGeom prst="roundRect">
            <a:avLst>
              <a:gd name="adj" fmla="val 21208"/>
            </a:avLst>
          </a:prstGeom>
          <a:solidFill>
            <a:srgbClr val="0080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r>
              <a:rPr lang="en-US" sz="8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TARGET BLDG + EXP HALLS 1,2</a:t>
            </a:r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45" name="AutoShape 27"/>
          <p:cNvSpPr>
            <a:spLocks/>
          </p:cNvSpPr>
          <p:nvPr/>
        </p:nvSpPr>
        <p:spPr bwMode="auto">
          <a:xfrm>
            <a:off x="1683437" y="3154345"/>
            <a:ext cx="1563078" cy="180000"/>
          </a:xfrm>
          <a:prstGeom prst="roundRect">
            <a:avLst>
              <a:gd name="adj" fmla="val 21208"/>
            </a:avLst>
          </a:prstGeom>
          <a:solidFill>
            <a:srgbClr val="0080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r>
              <a:rPr lang="en-US" sz="8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 EXP HALL 3 + GUIDE HALLS</a:t>
            </a:r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46" name="AutoShape 27"/>
          <p:cNvSpPr>
            <a:spLocks/>
          </p:cNvSpPr>
          <p:nvPr/>
        </p:nvSpPr>
        <p:spPr bwMode="auto">
          <a:xfrm>
            <a:off x="929080" y="3395781"/>
            <a:ext cx="2317435" cy="180000"/>
          </a:xfrm>
          <a:prstGeom prst="roundRect">
            <a:avLst>
              <a:gd name="adj" fmla="val 21208"/>
            </a:avLst>
          </a:prstGeom>
          <a:solidFill>
            <a:srgbClr val="0080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r>
              <a:rPr lang="en-US" sz="8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AUX. BLDGS</a:t>
            </a:r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49" name="AutoShape 27"/>
          <p:cNvSpPr>
            <a:spLocks/>
          </p:cNvSpPr>
          <p:nvPr/>
        </p:nvSpPr>
        <p:spPr bwMode="auto">
          <a:xfrm>
            <a:off x="1079608" y="3650406"/>
            <a:ext cx="1133231" cy="180000"/>
          </a:xfrm>
          <a:prstGeom prst="roundRect">
            <a:avLst>
              <a:gd name="adj" fmla="val 21208"/>
            </a:avLst>
          </a:prstGeom>
          <a:solidFill>
            <a:srgbClr val="0080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r>
              <a:rPr lang="en-US" sz="8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MAIN UTIL.(GROUND)</a:t>
            </a:r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50" name="AutoShape 27"/>
          <p:cNvSpPr>
            <a:spLocks/>
          </p:cNvSpPr>
          <p:nvPr/>
        </p:nvSpPr>
        <p:spPr bwMode="auto">
          <a:xfrm>
            <a:off x="933284" y="3896314"/>
            <a:ext cx="3008710" cy="180000"/>
          </a:xfrm>
          <a:prstGeom prst="roundRect">
            <a:avLst>
              <a:gd name="adj" fmla="val 21208"/>
            </a:avLst>
          </a:prstGeom>
          <a:solidFill>
            <a:srgbClr val="0080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r>
              <a:rPr lang="en-US" sz="8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EARTH WORKS</a:t>
            </a:r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339762" y="1894591"/>
            <a:ext cx="44276" cy="48533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501594" y="1894591"/>
            <a:ext cx="15860" cy="48533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AutoShape 27"/>
          <p:cNvSpPr>
            <a:spLocks/>
          </p:cNvSpPr>
          <p:nvPr/>
        </p:nvSpPr>
        <p:spPr bwMode="auto">
          <a:xfrm>
            <a:off x="929080" y="2425219"/>
            <a:ext cx="5638974" cy="180000"/>
          </a:xfrm>
          <a:prstGeom prst="roundRect">
            <a:avLst>
              <a:gd name="adj" fmla="val 21208"/>
            </a:avLst>
          </a:prstGeom>
          <a:solidFill>
            <a:srgbClr val="0080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r>
              <a:rPr lang="en-US" sz="8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MASTERPLAN GENERAL ARCH.</a:t>
            </a:r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13334" name="Rectangle 23"/>
          <p:cNvSpPr>
            <a:spLocks/>
          </p:cNvSpPr>
          <p:nvPr/>
        </p:nvSpPr>
        <p:spPr bwMode="auto">
          <a:xfrm>
            <a:off x="3071017" y="2090373"/>
            <a:ext cx="12486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Design Phases</a:t>
            </a:r>
            <a:endParaRPr lang="en-US" sz="14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59" name="AutoShape 22"/>
          <p:cNvSpPr>
            <a:spLocks/>
          </p:cNvSpPr>
          <p:nvPr/>
        </p:nvSpPr>
        <p:spPr bwMode="auto">
          <a:xfrm>
            <a:off x="112364" y="4181557"/>
            <a:ext cx="8893969" cy="360000"/>
          </a:xfrm>
          <a:prstGeom prst="roundRect">
            <a:avLst>
              <a:gd name="adj" fmla="val 10602"/>
            </a:avLst>
          </a:prstGeom>
          <a:solidFill>
            <a:srgbClr val="808080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2992515" y="4248126"/>
            <a:ext cx="16078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40180">
              <a:spcBef>
                <a:spcPts val="1054"/>
              </a:spcBef>
            </a:pPr>
            <a:r>
              <a:rPr lang="en-US" sz="14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Construction</a:t>
            </a:r>
            <a:r>
              <a:rPr lang="en-US" sz="14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 Phase</a:t>
            </a:r>
            <a:endParaRPr lang="en-US" sz="14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835555" y="4054493"/>
            <a:ext cx="252000" cy="2520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utoShape 27"/>
          <p:cNvSpPr>
            <a:spLocks/>
          </p:cNvSpPr>
          <p:nvPr/>
        </p:nvSpPr>
        <p:spPr bwMode="auto">
          <a:xfrm>
            <a:off x="585501" y="4229839"/>
            <a:ext cx="695565" cy="385853"/>
          </a:xfrm>
          <a:prstGeom prst="roundRect">
            <a:avLst>
              <a:gd name="adj" fmla="val 21208"/>
            </a:avLst>
          </a:prstGeom>
          <a:noFill/>
          <a:ln w="2540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40180" algn="ctr"/>
            <a:r>
              <a:rPr lang="en-US" sz="8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 CONTRACT SIGNED</a:t>
            </a:r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65" name="AutoShape 27"/>
          <p:cNvSpPr>
            <a:spLocks/>
          </p:cNvSpPr>
          <p:nvPr/>
        </p:nvSpPr>
        <p:spPr bwMode="auto">
          <a:xfrm>
            <a:off x="903551" y="4730935"/>
            <a:ext cx="1008000" cy="324000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START OF </a:t>
            </a:r>
            <a:r>
              <a:rPr lang="en-US" sz="800" b="1" dirty="0" smtClean="0">
                <a:latin typeface="Arial"/>
                <a:cs typeface="Arial"/>
                <a:sym typeface="Arial Bold" charset="0"/>
              </a:rPr>
              <a:t>CONSTRUCTION</a:t>
            </a:r>
            <a:endParaRPr lang="en-US" sz="800" b="1" dirty="0">
              <a:latin typeface="Arial"/>
              <a:cs typeface="Arial"/>
              <a:sym typeface="Arial Bold" charset="0"/>
            </a:endParaRPr>
          </a:p>
        </p:txBody>
      </p:sp>
      <p:sp>
        <p:nvSpPr>
          <p:cNvPr id="67" name="AutoShape 27"/>
          <p:cNvSpPr>
            <a:spLocks/>
          </p:cNvSpPr>
          <p:nvPr/>
        </p:nvSpPr>
        <p:spPr bwMode="auto">
          <a:xfrm>
            <a:off x="3377907" y="4707808"/>
            <a:ext cx="1128174" cy="251727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CUB OPERATIONAL</a:t>
            </a:r>
          </a:p>
        </p:txBody>
      </p:sp>
      <p:sp>
        <p:nvSpPr>
          <p:cNvPr id="69" name="AutoShape 27"/>
          <p:cNvSpPr>
            <a:spLocks/>
          </p:cNvSpPr>
          <p:nvPr/>
        </p:nvSpPr>
        <p:spPr bwMode="auto">
          <a:xfrm>
            <a:off x="3300397" y="5132335"/>
            <a:ext cx="1384793" cy="251727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EARLY ACCESS COLD BOX &amp; COMPRESSOR BLDG</a:t>
            </a:r>
          </a:p>
        </p:txBody>
      </p:sp>
      <p:sp>
        <p:nvSpPr>
          <p:cNvPr id="71" name="AutoShape 27"/>
          <p:cNvSpPr>
            <a:spLocks/>
          </p:cNvSpPr>
          <p:nvPr/>
        </p:nvSpPr>
        <p:spPr bwMode="auto">
          <a:xfrm>
            <a:off x="3508375" y="5581190"/>
            <a:ext cx="1166090" cy="251727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EARLY ACCESS KLYSTRON GALLERY</a:t>
            </a:r>
          </a:p>
        </p:txBody>
      </p:sp>
      <p:sp>
        <p:nvSpPr>
          <p:cNvPr id="72" name="AutoShape 27"/>
          <p:cNvSpPr>
            <a:spLocks/>
          </p:cNvSpPr>
          <p:nvPr/>
        </p:nvSpPr>
        <p:spPr bwMode="auto">
          <a:xfrm>
            <a:off x="4826200" y="4654735"/>
            <a:ext cx="847463" cy="251727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PART 1 FINAL INSPECTION </a:t>
            </a:r>
          </a:p>
        </p:txBody>
      </p:sp>
      <p:sp>
        <p:nvSpPr>
          <p:cNvPr id="74" name="AutoShape 27"/>
          <p:cNvSpPr>
            <a:spLocks/>
          </p:cNvSpPr>
          <p:nvPr/>
        </p:nvSpPr>
        <p:spPr bwMode="auto">
          <a:xfrm>
            <a:off x="4833762" y="5087644"/>
            <a:ext cx="847463" cy="251727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FULL ACCESS ACCELERATOR</a:t>
            </a:r>
          </a:p>
        </p:txBody>
      </p:sp>
      <p:sp>
        <p:nvSpPr>
          <p:cNvPr id="75" name="AutoShape 27"/>
          <p:cNvSpPr>
            <a:spLocks/>
          </p:cNvSpPr>
          <p:nvPr/>
        </p:nvSpPr>
        <p:spPr bwMode="auto">
          <a:xfrm>
            <a:off x="5003023" y="5517444"/>
            <a:ext cx="847463" cy="251727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EARLY ACCESS EXP HALL 1</a:t>
            </a:r>
          </a:p>
        </p:txBody>
      </p:sp>
      <p:sp>
        <p:nvSpPr>
          <p:cNvPr id="76" name="AutoShape 27"/>
          <p:cNvSpPr>
            <a:spLocks/>
          </p:cNvSpPr>
          <p:nvPr/>
        </p:nvSpPr>
        <p:spPr bwMode="auto">
          <a:xfrm>
            <a:off x="5148331" y="5929971"/>
            <a:ext cx="847463" cy="251727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EARLY ACCESS EXP HALL 2</a:t>
            </a:r>
          </a:p>
        </p:txBody>
      </p:sp>
      <p:sp>
        <p:nvSpPr>
          <p:cNvPr id="78" name="AutoShape 27"/>
          <p:cNvSpPr>
            <a:spLocks/>
          </p:cNvSpPr>
          <p:nvPr/>
        </p:nvSpPr>
        <p:spPr bwMode="auto">
          <a:xfrm>
            <a:off x="5301662" y="6349070"/>
            <a:ext cx="847463" cy="251727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EARLY ACCESS EXP HALL 3</a:t>
            </a:r>
          </a:p>
        </p:txBody>
      </p:sp>
      <p:sp>
        <p:nvSpPr>
          <p:cNvPr id="9" name="Oval 8"/>
          <p:cNvSpPr/>
          <p:nvPr/>
        </p:nvSpPr>
        <p:spPr>
          <a:xfrm>
            <a:off x="3896994" y="464315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947794" y="504955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049394" y="548135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205094" y="455425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205094" y="499875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370194" y="543055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522594" y="584965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674994" y="626875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utoShape 27"/>
          <p:cNvSpPr>
            <a:spLocks/>
          </p:cNvSpPr>
          <p:nvPr/>
        </p:nvSpPr>
        <p:spPr bwMode="auto">
          <a:xfrm>
            <a:off x="5877188" y="4657008"/>
            <a:ext cx="942912" cy="252000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FULL ACCESS EXP. HALL 1 &amp; 2</a:t>
            </a:r>
          </a:p>
        </p:txBody>
      </p:sp>
      <p:sp>
        <p:nvSpPr>
          <p:cNvPr id="89" name="Oval 88"/>
          <p:cNvSpPr/>
          <p:nvPr/>
        </p:nvSpPr>
        <p:spPr>
          <a:xfrm>
            <a:off x="6297294" y="456695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335394" y="499875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utoShape 27"/>
          <p:cNvSpPr>
            <a:spLocks/>
          </p:cNvSpPr>
          <p:nvPr/>
        </p:nvSpPr>
        <p:spPr bwMode="auto">
          <a:xfrm>
            <a:off x="5915838" y="5088757"/>
            <a:ext cx="942912" cy="252000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FULL ACCESS EXP. HALL 3</a:t>
            </a:r>
          </a:p>
        </p:txBody>
      </p:sp>
      <p:sp>
        <p:nvSpPr>
          <p:cNvPr id="93" name="AutoShape 27"/>
          <p:cNvSpPr>
            <a:spLocks/>
          </p:cNvSpPr>
          <p:nvPr/>
        </p:nvSpPr>
        <p:spPr bwMode="auto">
          <a:xfrm>
            <a:off x="5969797" y="5511461"/>
            <a:ext cx="942912" cy="252000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FULL ACCESS TARGET BLDG</a:t>
            </a:r>
          </a:p>
        </p:txBody>
      </p:sp>
      <p:sp>
        <p:nvSpPr>
          <p:cNvPr id="94" name="Oval 93"/>
          <p:cNvSpPr/>
          <p:nvPr/>
        </p:nvSpPr>
        <p:spPr>
          <a:xfrm>
            <a:off x="6398894" y="543055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utoShape 27"/>
          <p:cNvSpPr>
            <a:spLocks/>
          </p:cNvSpPr>
          <p:nvPr/>
        </p:nvSpPr>
        <p:spPr bwMode="auto">
          <a:xfrm>
            <a:off x="6084097" y="5930561"/>
            <a:ext cx="756000" cy="252000"/>
          </a:xfrm>
          <a:prstGeom prst="roundRect">
            <a:avLst>
              <a:gd name="adj" fmla="val 21208"/>
            </a:avLst>
          </a:prstGeom>
          <a:solidFill>
            <a:srgbClr val="84DDFD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 dirty="0">
                <a:latin typeface="Arial"/>
                <a:cs typeface="Arial"/>
                <a:sym typeface="Arial Bold" charset="0"/>
              </a:rPr>
              <a:t>FULL INSPECTION</a:t>
            </a:r>
          </a:p>
        </p:txBody>
      </p:sp>
      <p:sp>
        <p:nvSpPr>
          <p:cNvPr id="96" name="Oval 95"/>
          <p:cNvSpPr/>
          <p:nvPr/>
        </p:nvSpPr>
        <p:spPr>
          <a:xfrm>
            <a:off x="6411594" y="584965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5" name="Rectangle 34"/>
          <p:cNvSpPr>
            <a:spLocks/>
          </p:cNvSpPr>
          <p:nvPr/>
        </p:nvSpPr>
        <p:spPr bwMode="auto">
          <a:xfrm>
            <a:off x="7387367" y="2425219"/>
            <a:ext cx="1383859" cy="170820"/>
          </a:xfrm>
          <a:prstGeom prst="rect">
            <a:avLst/>
          </a:prstGeom>
          <a:solidFill>
            <a:srgbClr val="0079A5"/>
          </a:solidFill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40180" algn="ctr"/>
            <a:r>
              <a:rPr lang="en-US" sz="800" dirty="0" smtClean="0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PRELIMINARY DESIGN</a:t>
            </a:r>
            <a:endParaRPr lang="en-US" sz="800" dirty="0">
              <a:solidFill>
                <a:srgbClr val="FFFFFF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13333" name="AutoShape 22"/>
          <p:cNvSpPr>
            <a:spLocks/>
          </p:cNvSpPr>
          <p:nvPr/>
        </p:nvSpPr>
        <p:spPr bwMode="auto">
          <a:xfrm>
            <a:off x="137916" y="2030285"/>
            <a:ext cx="8893969" cy="360000"/>
          </a:xfrm>
          <a:prstGeom prst="roundRect">
            <a:avLst>
              <a:gd name="adj" fmla="val 10602"/>
            </a:avLst>
          </a:prstGeom>
          <a:solidFill>
            <a:srgbClr val="808080"/>
          </a:solidFill>
          <a:ln w="25400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272294" y="4511762"/>
            <a:ext cx="252000" cy="2520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0268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419101"/>
            <a:ext cx="7226299" cy="660400"/>
          </a:xfrm>
        </p:spPr>
        <p:txBody>
          <a:bodyPr>
            <a:noAutofit/>
          </a:bodyPr>
          <a:lstStyle/>
          <a:p>
            <a:pPr lvl="1" algn="l" defTabSz="457119" rtl="0">
              <a:spcBef>
                <a:spcPct val="0"/>
              </a:spcBef>
            </a:pPr>
            <a:r>
              <a:rPr lang="en-GB" sz="2800" kern="1200" dirty="0">
                <a:solidFill>
                  <a:srgbClr val="FFFFFF"/>
                </a:solidFill>
                <a:latin typeface="+mn-lt"/>
                <a:ea typeface="+mj-ea"/>
                <a:cs typeface="Helvetica"/>
              </a:rPr>
              <a:t>Top </a:t>
            </a:r>
            <a:r>
              <a:rPr lang="en-GB" sz="2800" kern="1200" dirty="0" smtClean="0">
                <a:solidFill>
                  <a:srgbClr val="FFFFFF"/>
                </a:solidFill>
                <a:latin typeface="+mn-lt"/>
                <a:ea typeface="+mj-ea"/>
                <a:cs typeface="Helvetica"/>
              </a:rPr>
              <a:t>Risks </a:t>
            </a:r>
            <a:r>
              <a:rPr lang="en-GB" sz="2800" kern="1200" dirty="0">
                <a:solidFill>
                  <a:srgbClr val="FFFFFF"/>
                </a:solidFill>
                <a:latin typeface="+mn-lt"/>
                <a:ea typeface="+mj-ea"/>
                <a:cs typeface="Helvetica"/>
              </a:rPr>
              <a:t>Conventional Facilities 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Helvetica"/>
              </a:rPr>
              <a:t/>
            </a:r>
            <a:b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Helvetica"/>
              </a:rPr>
            </a:br>
            <a:endParaRPr lang="en-US" sz="2800" kern="1200" dirty="0">
              <a:solidFill>
                <a:srgbClr val="FFFFFF"/>
              </a:solidFill>
              <a:latin typeface="+mn-lt"/>
              <a:ea typeface="+mj-e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800" y="1532467"/>
            <a:ext cx="5580000" cy="51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2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97" y="460369"/>
            <a:ext cx="8229600" cy="60326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6497" y="3452939"/>
            <a:ext cx="8229600" cy="60326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457119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94CA"/>
                </a:solidFill>
                <a:latin typeface="+mn-lt"/>
                <a:ea typeface="+mj-ea"/>
                <a:cs typeface="Helvetica"/>
              </a:defRPr>
            </a:lvl1pPr>
          </a:lstStyle>
          <a:p>
            <a:pPr algn="l"/>
            <a:r>
              <a:rPr lang="en-US" dirty="0" smtClean="0"/>
              <a:t>Challenges / Risks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394" y="1820948"/>
            <a:ext cx="7990696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prstClr val="white"/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bg1">
                <a:lumMod val="8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84C0"/>
                </a:solidFill>
                <a:ea typeface="+mj-ea"/>
                <a:cs typeface="Helvetica" charset="0"/>
              </a:rPr>
              <a:t>Preliminary Design / Detailed Design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84C0"/>
                </a:solidFill>
                <a:ea typeface="+mj-ea"/>
                <a:cs typeface="Helvetica" charset="0"/>
              </a:rPr>
              <a:t>Procurement Civil Works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84C0"/>
                </a:solidFill>
                <a:ea typeface="+mj-ea"/>
                <a:cs typeface="Helvetica" charset="0"/>
              </a:rPr>
              <a:t>Scope Office &amp; Labs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497" y="4276768"/>
            <a:ext cx="7990696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prstClr val="white"/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bg1">
                <a:lumMod val="8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b="1">
                <a:solidFill>
                  <a:srgbClr val="0084C0"/>
                </a:solidFill>
                <a:ea typeface="+mj-ea"/>
                <a:cs typeface="Helvetica" charset="0"/>
              </a:defRPr>
            </a:lvl1pPr>
          </a:lstStyle>
          <a:p>
            <a:r>
              <a:rPr lang="en-US" dirty="0"/>
              <a:t>Requirements from Stakeholders</a:t>
            </a:r>
          </a:p>
          <a:p>
            <a:r>
              <a:rPr lang="en-US" smtClean="0"/>
              <a:t>Challenges to </a:t>
            </a:r>
            <a:r>
              <a:rPr lang="en-US" dirty="0" smtClean="0"/>
              <a:t>Procurement</a:t>
            </a:r>
            <a:endParaRPr lang="en-US" dirty="0"/>
          </a:p>
          <a:p>
            <a:r>
              <a:rPr lang="en-US" dirty="0"/>
              <a:t>Start-up of Construction / Collaboration</a:t>
            </a:r>
          </a:p>
          <a:p>
            <a:r>
              <a:rPr lang="en-US" dirty="0"/>
              <a:t>Keep Scope within </a:t>
            </a:r>
            <a:r>
              <a:rPr lang="en-US" dirty="0" smtClean="0"/>
              <a:t>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8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6293" y="2726945"/>
            <a:ext cx="6536399" cy="403898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7700" y="392010"/>
            <a:ext cx="7823200" cy="699345"/>
          </a:xfrm>
          <a:prstGeom prst="rect">
            <a:avLst/>
          </a:prstGeom>
        </p:spPr>
        <p:txBody>
          <a:bodyPr vert="horz" lIns="97548" tIns="48774" rIns="97548" bIns="48774" rtlCol="0" anchor="ctr">
            <a:normAutofit/>
          </a:bodyPr>
          <a:lstStyle>
            <a:lvl1pPr algn="ctr" defTabSz="487741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4CA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US" sz="2800" b="0" dirty="0" smtClean="0">
                <a:solidFill>
                  <a:srgbClr val="FFFFFF"/>
                </a:solidFill>
                <a:latin typeface="+mn-lt"/>
              </a:rPr>
              <a:t>The architecture of ESS</a:t>
            </a:r>
            <a:endParaRPr lang="en-US" sz="28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277020" y="1187480"/>
            <a:ext cx="8748974" cy="1946639"/>
          </a:xfrm>
          <a:prstGeom prst="rect">
            <a:avLst/>
          </a:prstGeom>
          <a:ln/>
        </p:spPr>
        <p:txBody>
          <a:bodyPr vert="horz" lIns="91424" tIns="45712" rIns="91424" bIns="45712" rtlCol="0" anchor="ctr">
            <a:normAutofit fontScale="97500"/>
          </a:bodyPr>
          <a:lstStyle>
            <a:lvl1pPr algn="ctr" defTabSz="457119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94CA"/>
                </a:solidFill>
                <a:latin typeface="+mn-lt"/>
                <a:ea typeface="+mj-ea"/>
                <a:cs typeface="Helvetic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000" dirty="0">
                <a:solidFill>
                  <a:srgbClr val="0084C0"/>
                </a:solidFill>
                <a:cs typeface="Helvetica" charset="0"/>
                <a:sym typeface="Helvetica" charset="0"/>
              </a:rPr>
              <a:t>A</a:t>
            </a:r>
            <a:r>
              <a:rPr lang="en-US" sz="2000" dirty="0" smtClean="0">
                <a:solidFill>
                  <a:srgbClr val="0084C0"/>
                </a:solidFill>
                <a:cs typeface="Helvetica" charset="0"/>
                <a:sym typeface="Helvetica" charset="0"/>
              </a:rPr>
              <a:t>rchitectural design competition</a:t>
            </a:r>
            <a:br>
              <a:rPr lang="en-US" sz="2000" dirty="0" smtClean="0">
                <a:solidFill>
                  <a:srgbClr val="0084C0"/>
                </a:solidFill>
                <a:cs typeface="Helvetica" charset="0"/>
                <a:sym typeface="Helvetica" charset="0"/>
              </a:rPr>
            </a:br>
            <a:r>
              <a:rPr lang="en-US" sz="1600" b="0" dirty="0" smtClean="0">
                <a:solidFill>
                  <a:srgbClr val="0084C0"/>
                </a:solidFill>
                <a:cs typeface="Helvetica" charset="0"/>
                <a:sym typeface="Helvetica" charset="0"/>
              </a:rPr>
              <a:t>Five architect consortia was preselected in an international architect competition and competed to design the ESS exterior. In February 2013 the winner was announced by the ESS jury: Henning Larsen Architects was selected to develop the final architectural design together with the ESS team.</a:t>
            </a:r>
            <a:endParaRPr lang="en-US" sz="1600" b="0" dirty="0">
              <a:solidFill>
                <a:srgbClr val="0084C0"/>
              </a:solidFill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Concepts</a:t>
            </a:r>
          </a:p>
        </p:txBody>
      </p:sp>
      <p:pic>
        <p:nvPicPr>
          <p:cNvPr id="4" name="Bildobjekt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r="10814"/>
          <a:stretch>
            <a:fillRect/>
          </a:stretch>
        </p:blipFill>
        <p:spPr>
          <a:xfrm>
            <a:off x="569993" y="1642533"/>
            <a:ext cx="7989807" cy="48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6622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_template[3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_template[3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Blank_template[3].thmx</Template>
  <TotalTime>3608</TotalTime>
  <Words>358</Words>
  <Application>Microsoft Macintosh PowerPoint</Application>
  <PresentationFormat>On-screen Show (4:3)</PresentationFormat>
  <Paragraphs>124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Blank_template[3]</vt:lpstr>
      <vt:lpstr>Anpassad formgivning</vt:lpstr>
      <vt:lpstr>1_Blank_template[3]</vt:lpstr>
      <vt:lpstr>1_Anpassad formgivning</vt:lpstr>
      <vt:lpstr>2_Anpassad formgivning</vt:lpstr>
      <vt:lpstr>3_Anpassad formgivning</vt:lpstr>
      <vt:lpstr>PowerPoint Presentation</vt:lpstr>
      <vt:lpstr>Scope</vt:lpstr>
      <vt:lpstr>Organization</vt:lpstr>
      <vt:lpstr>PowerPoint Presentation</vt:lpstr>
      <vt:lpstr>PowerPoint Presentation</vt:lpstr>
      <vt:lpstr>Top Risks Conventional Facilities  </vt:lpstr>
      <vt:lpstr>Status</vt:lpstr>
      <vt:lpstr>PowerPoint Presentation</vt:lpstr>
      <vt:lpstr>Architectural Concepts</vt:lpstr>
      <vt:lpstr>Architectural Concepts</vt:lpstr>
      <vt:lpstr>Architectural Concepts</vt:lpstr>
      <vt:lpstr>PowerPoint Presentation</vt:lpstr>
      <vt:lpstr>PowerPoint Presentation</vt:lpstr>
      <vt:lpstr>PowerPoint Presentation</vt:lpstr>
      <vt:lpstr>Design Phases</vt:lpstr>
      <vt:lpstr>Master Plan</vt:lpstr>
      <vt:lpstr>Accelerator Buildings without berm</vt:lpstr>
      <vt:lpstr>Section through Tunnel</vt:lpstr>
      <vt:lpstr>Coldbox Hall and Test Facilities</vt:lpstr>
      <vt:lpstr>Gallery and Tunnel Colored volumes represent the machine </vt:lpstr>
      <vt:lpstr>Section through A2T</vt:lpstr>
      <vt:lpstr>Façade Concept: Gallery</vt:lpstr>
      <vt:lpstr>PowerPoint Presentation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Ulrika Hammarlund</dc:creator>
  <cp:lastModifiedBy>ESS User</cp:lastModifiedBy>
  <cp:revision>57</cp:revision>
  <cp:lastPrinted>2013-10-01T06:33:11Z</cp:lastPrinted>
  <dcterms:created xsi:type="dcterms:W3CDTF">2013-09-18T11:33:04Z</dcterms:created>
  <dcterms:modified xsi:type="dcterms:W3CDTF">2013-12-05T17:11:29Z</dcterms:modified>
</cp:coreProperties>
</file>