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  <p:sldMasterId id="2147483660" r:id="rId3"/>
  </p:sldMasterIdLst>
  <p:notesMasterIdLst>
    <p:notesMasterId r:id="rId28"/>
  </p:notesMasterIdLst>
  <p:sldIdLst>
    <p:sldId id="456" r:id="rId4"/>
    <p:sldId id="470" r:id="rId5"/>
    <p:sldId id="458" r:id="rId6"/>
    <p:sldId id="459" r:id="rId7"/>
    <p:sldId id="460" r:id="rId8"/>
    <p:sldId id="461" r:id="rId9"/>
    <p:sldId id="462" r:id="rId10"/>
    <p:sldId id="463" r:id="rId11"/>
    <p:sldId id="464" r:id="rId12"/>
    <p:sldId id="465" r:id="rId13"/>
    <p:sldId id="466" r:id="rId14"/>
    <p:sldId id="467" r:id="rId15"/>
    <p:sldId id="468" r:id="rId16"/>
    <p:sldId id="469" r:id="rId17"/>
    <p:sldId id="472" r:id="rId18"/>
    <p:sldId id="473" r:id="rId19"/>
    <p:sldId id="479" r:id="rId20"/>
    <p:sldId id="486" r:id="rId21"/>
    <p:sldId id="480" r:id="rId22"/>
    <p:sldId id="481" r:id="rId23"/>
    <p:sldId id="482" r:id="rId24"/>
    <p:sldId id="483" r:id="rId25"/>
    <p:sldId id="484" r:id="rId26"/>
    <p:sldId id="485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CFF93"/>
    <a:srgbClr val="00FF00"/>
    <a:srgbClr val="800000"/>
    <a:srgbClr val="000000"/>
    <a:srgbClr val="408000"/>
    <a:srgbClr val="008040"/>
    <a:srgbClr val="800040"/>
    <a:srgbClr val="400080"/>
    <a:srgbClr val="FFF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681" autoAdjust="0"/>
  </p:normalViewPr>
  <p:slideViewPr>
    <p:cSldViewPr snapToGrid="0" snapToObjects="1">
      <p:cViewPr>
        <p:scale>
          <a:sx n="116" d="100"/>
          <a:sy n="116" d="100"/>
        </p:scale>
        <p:origin x="-1360" y="-80"/>
      </p:cViewPr>
      <p:guideLst>
        <p:guide orient="horz" pos="2123"/>
        <p:guide pos="289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9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19BCA9-1CE0-DA44-BE7F-3DBE22FAA1A4}" type="datetimeFigureOut">
              <a:rPr lang="en-US" smtClean="0"/>
              <a:t>12/10/13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ADA8EA-CDBC-5146-BD43-804A34D38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660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DA8EA-CDBC-5146-BD43-804A34D388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507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SS_template_front_v2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" r="12074" b="1164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25224" y="436798"/>
            <a:ext cx="4039263" cy="1470025"/>
          </a:xfrm>
          <a:prstGeom prst="rect">
            <a:avLst/>
          </a:prstGeom>
        </p:spPr>
        <p:txBody>
          <a:bodyPr/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43600" y="6176175"/>
            <a:ext cx="2818737" cy="62219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25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12/10/13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446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12/10/13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63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12/10/13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9954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12/10/13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81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12/10/13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6167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12/10/13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8539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12/10/13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8435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12/10/13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236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12/10/13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596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12/10/13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132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12/10/13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440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12/10/13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4634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12/10/13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327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12/10/13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9994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12/10/13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9954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12/10/13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811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12/10/13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6167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12/10/13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8539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12/10/13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8435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12/10/13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236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12/10/13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59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12/10/13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5240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12/10/13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1320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12/10/13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4634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12/10/13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3275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E2D4-2316-BD4A-99DC-FED7530D8663}" type="datetimeFigureOut">
              <a:rPr lang="en-US" smtClean="0"/>
              <a:t>12/10/13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999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12/10/13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97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12/10/13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34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12/10/13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055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12/10/13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02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12/10/13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16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41E2D4-2316-BD4A-99DC-FED7530D8663}" type="datetimeFigureOut">
              <a:rPr lang="en-US" smtClean="0"/>
              <a:t>12/10/13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91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0744" y="61920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507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1E2D4-2316-BD4A-99DC-FED7530D8663}" type="datetimeFigureOut">
              <a:rPr lang="en-US" smtClean="0"/>
              <a:t>12/10/13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220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1E2D4-2316-BD4A-99DC-FED7530D8663}" type="datetimeFigureOut">
              <a:rPr lang="en-US" smtClean="0"/>
              <a:t>12/10/13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220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package" Target="../embeddings/Microsoft_Word_Document2.docx"/><Relationship Id="rId5" Type="http://schemas.openxmlformats.org/officeDocument/2006/relationships/image" Target="../media/image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package" Target="../embeddings/Microsoft_Word_Document3.docx"/><Relationship Id="rId5" Type="http://schemas.openxmlformats.org/officeDocument/2006/relationships/image" Target="../media/image10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package" Target="../embeddings/Microsoft_Word_Document4.docx"/><Relationship Id="rId5" Type="http://schemas.openxmlformats.org/officeDocument/2006/relationships/image" Target="../media/image11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/>
          </p:cNvSpPr>
          <p:nvPr/>
        </p:nvSpPr>
        <p:spPr bwMode="auto">
          <a:xfrm>
            <a:off x="6512553" y="2232435"/>
            <a:ext cx="3398368" cy="2319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9" bIns="0"/>
          <a:lstStyle/>
          <a:p>
            <a:pPr marL="57150"/>
            <a:endParaRPr lang="en-US" sz="4000" dirty="0">
              <a:solidFill>
                <a:srgbClr val="005A7C"/>
              </a:solidFill>
              <a:latin typeface="Arial"/>
              <a:ea typeface="ＭＳ Ｐゴシック" charset="0"/>
              <a:cs typeface="Arial"/>
              <a:sym typeface="Helvetica" charset="0"/>
            </a:endParaRPr>
          </a:p>
        </p:txBody>
      </p:sp>
      <p:sp>
        <p:nvSpPr>
          <p:cNvPr id="8" name="Rectangle 9"/>
          <p:cNvSpPr>
            <a:spLocks/>
          </p:cNvSpPr>
          <p:nvPr/>
        </p:nvSpPr>
        <p:spPr bwMode="auto">
          <a:xfrm>
            <a:off x="6512553" y="6227966"/>
            <a:ext cx="2955440" cy="630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9" bIns="0"/>
          <a:lstStyle/>
          <a:p>
            <a:pPr marL="57150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ＭＳ Ｐゴシック" charset="0"/>
                <a:cs typeface="Arial"/>
                <a:sym typeface="Helvetica" charset="0"/>
              </a:rPr>
              <a:t>Daniel Piso Fernández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rial"/>
              <a:ea typeface="ＭＳ Ｐゴシック" charset="0"/>
              <a:cs typeface="Arial"/>
              <a:sym typeface="Helvetica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048250" y="521039"/>
            <a:ext cx="4000501" cy="4030499"/>
          </a:xfrm>
        </p:spPr>
        <p:txBody>
          <a:bodyPr/>
          <a:lstStyle/>
          <a:p>
            <a:r>
              <a:rPr lang="en-US" sz="3200" b="1" dirty="0"/>
              <a:t>Some Ideas about </a:t>
            </a:r>
            <a:r>
              <a:rPr lang="en-US" sz="3200" b="1" dirty="0" smtClean="0"/>
              <a:t>Integration Support </a:t>
            </a:r>
            <a:r>
              <a:rPr lang="en-US" sz="3200" b="1" dirty="0"/>
              <a:t>Cases and PLC Activities at Controls Division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39390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Conventional Facilities (</a:t>
            </a:r>
            <a:r>
              <a:rPr lang="en-US" dirty="0" smtClean="0"/>
              <a:t>viii)</a:t>
            </a:r>
            <a:r>
              <a:rPr lang="en-US" dirty="0"/>
              <a:t/>
            </a:r>
            <a:br>
              <a:rPr lang="en-US" dirty="0"/>
            </a:br>
            <a:r>
              <a:rPr lang="en-US" sz="3200" dirty="0"/>
              <a:t>Integration sessions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4220719"/>
              </p:ext>
            </p:extLst>
          </p:nvPr>
        </p:nvGraphicFramePr>
        <p:xfrm>
          <a:off x="943686" y="3034229"/>
          <a:ext cx="7256627" cy="3143025"/>
        </p:xfrm>
        <a:graphic>
          <a:graphicData uri="http://schemas.openxmlformats.org/drawingml/2006/table">
            <a:tbl>
              <a:tblPr/>
              <a:tblGrid>
                <a:gridCol w="1161664"/>
                <a:gridCol w="940395"/>
                <a:gridCol w="352019"/>
                <a:gridCol w="724154"/>
                <a:gridCol w="920279"/>
                <a:gridCol w="749298"/>
                <a:gridCol w="935366"/>
                <a:gridCol w="352019"/>
                <a:gridCol w="1121433"/>
              </a:tblGrid>
              <a:tr h="125721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FRONT ENT BUILDING</a:t>
                      </a: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TUNNEL </a:t>
                      </a: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KLYSTRON GALLEY</a:t>
                      </a: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TEST STAND BUILDING</a:t>
                      </a: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TARGET BUILDING</a:t>
                      </a: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INSTRUMENT HALL</a:t>
                      </a: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CUB</a:t>
                      </a: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EXTERNAL SUPPLY BUILDING</a:t>
                      </a: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</a:tr>
              <a:tr h="125721">
                <a:tc rowSpan="4"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MAINTAINANCE SCREEN AT LOCATION 1</a:t>
                      </a:r>
                    </a:p>
                  </a:txBody>
                  <a:tcPr marL="5029" marR="5029" marT="5029" marB="0"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7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7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7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721">
                <a:tc rowSpan="4"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MAINTAINANCE SCREEN LOCATION 2</a:t>
                      </a:r>
                    </a:p>
                  </a:txBody>
                  <a:tcPr marL="5029" marR="5029" marT="5029" marB="0"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7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7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7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721">
                <a:tc rowSpan="4"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INFORMATION  TO OPERATE THE SYSTEM AT LOCATION 1 (ICS)</a:t>
                      </a:r>
                    </a:p>
                  </a:txBody>
                  <a:tcPr marL="5029" marR="5029" marT="5029" marB="0"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7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7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7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721">
                <a:tc rowSpan="4"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INFORMATION TO OPERATE THE SYSTEM AT LOCATION 2 (ICS)</a:t>
                      </a:r>
                    </a:p>
                  </a:txBody>
                  <a:tcPr marL="5029" marR="5029" marT="5029" marB="0"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7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7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7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721">
                <a:tc rowSpan="4"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INFORMATION  FOR MAINTAINANCE AT LOCATION 1 (BMS)</a:t>
                      </a:r>
                    </a:p>
                  </a:txBody>
                  <a:tcPr marL="5029" marR="5029" marT="5029" marB="0"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7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7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7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721">
                <a:tc rowSpan="4"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INFORMATION  FOR MAINTAINANCE AT LOCATION 2 (BMS)</a:t>
                      </a:r>
                    </a:p>
                  </a:txBody>
                  <a:tcPr marL="5029" marR="5029" marT="5029" marB="0"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7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7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7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9" marR="5029" marT="5029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98285" y="1840691"/>
            <a:ext cx="611443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400" dirty="0">
                <a:latin typeface="Times New Roman"/>
                <a:cs typeface="Times New Roman"/>
              </a:rPr>
              <a:t>What information/signals do we need to operate the CF system (ICS)? And for maintaining it (BMS</a:t>
            </a:r>
            <a:r>
              <a:rPr lang="en-US" sz="1400" dirty="0" smtClean="0">
                <a:latin typeface="Times New Roman"/>
                <a:cs typeface="Times New Roman"/>
              </a:rPr>
              <a:t>)?</a:t>
            </a:r>
            <a:endParaRPr lang="en-US" sz="1400" dirty="0">
              <a:latin typeface="Times New Roman"/>
              <a:cs typeface="Times New 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049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Conventional Facilities </a:t>
            </a:r>
            <a:r>
              <a:rPr lang="en-US" dirty="0" smtClean="0"/>
              <a:t>(ix)</a:t>
            </a:r>
            <a:r>
              <a:rPr lang="en-US" dirty="0"/>
              <a:t/>
            </a:r>
            <a:br>
              <a:rPr lang="en-US" dirty="0"/>
            </a:br>
            <a:r>
              <a:rPr lang="en-US" sz="3200" dirty="0"/>
              <a:t>Integration sessions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7729043"/>
              </p:ext>
            </p:extLst>
          </p:nvPr>
        </p:nvGraphicFramePr>
        <p:xfrm>
          <a:off x="457200" y="2948604"/>
          <a:ext cx="7776812" cy="3095441"/>
        </p:xfrm>
        <a:graphic>
          <a:graphicData uri="http://schemas.openxmlformats.org/drawingml/2006/table">
            <a:tbl>
              <a:tblPr/>
              <a:tblGrid>
                <a:gridCol w="1244936"/>
                <a:gridCol w="1007808"/>
                <a:gridCol w="377254"/>
                <a:gridCol w="776064"/>
                <a:gridCol w="986247"/>
                <a:gridCol w="803011"/>
                <a:gridCol w="1002415"/>
                <a:gridCol w="377254"/>
                <a:gridCol w="1201823"/>
              </a:tblGrid>
              <a:tr h="123771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FRONT ENT BUILDING</a:t>
                      </a: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TUNNEL </a:t>
                      </a: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KLYSTRON GALLEY</a:t>
                      </a: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TEST STAND BUILDING</a:t>
                      </a: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TARGET BUILDING</a:t>
                      </a: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INSTRUMENT HALL</a:t>
                      </a: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CUB</a:t>
                      </a: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EXTERNAL SUPPLY BUILDING</a:t>
                      </a: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</a:tr>
              <a:tr h="123771">
                <a:tc rowSpan="4"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INFORMATION  FOR MONITORING THE SYSTEM AT LOCATION 1 (ICS)</a:t>
                      </a:r>
                    </a:p>
                  </a:txBody>
                  <a:tcPr marL="3017" marR="3017" marT="3017" marB="0"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7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7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7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771">
                <a:tc rowSpan="4"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INFORMATION TO OPERATE THE SYSTEM AT LOCATION 2 (ICS)</a:t>
                      </a:r>
                    </a:p>
                  </a:txBody>
                  <a:tcPr marL="3017" marR="3017" marT="3017" marB="0"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7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7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7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771">
                <a:tc rowSpan="4"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INFORMATION  FOR MONITORING AT LOCATION 1 (BMS)</a:t>
                      </a:r>
                    </a:p>
                  </a:txBody>
                  <a:tcPr marL="3017" marR="3017" marT="3017" marB="0"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7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7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7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771">
                <a:tc rowSpan="4"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INFORMATION  FOR MONITORING AT LOCATION 2 (BMS)</a:t>
                      </a:r>
                    </a:p>
                  </a:txBody>
                  <a:tcPr marL="3017" marR="3017" marT="3017" marB="0"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7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7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7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771">
                <a:tc rowSpan="4"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INFORMATION  FOR ALARMS THE SYSTEM AT LOCATION 1 (ICS)</a:t>
                      </a:r>
                    </a:p>
                  </a:txBody>
                  <a:tcPr marL="3017" marR="3017" marT="3017" marB="0"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7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7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7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771">
                <a:tc rowSpan="4"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INFORMATION FOR ALARMS THE SYSTEM AT LOCATION 2 (ICS)</a:t>
                      </a:r>
                    </a:p>
                  </a:txBody>
                  <a:tcPr marL="3017" marR="3017" marT="3017" marB="0"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7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7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7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017" marR="3017" marT="3017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6849" y="1502054"/>
            <a:ext cx="824057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400" dirty="0">
                <a:latin typeface="Times New Roman"/>
                <a:cs typeface="Times New Roman"/>
              </a:rPr>
              <a:t>What information/signals do we need to operate the CF system (ICS)? And for maintaining it (BMS</a:t>
            </a:r>
            <a:r>
              <a:rPr lang="en-US" sz="1400" dirty="0" smtClean="0">
                <a:latin typeface="Times New Roman"/>
                <a:cs typeface="Times New Roman"/>
              </a:rPr>
              <a:t>)?</a:t>
            </a:r>
            <a:endParaRPr lang="en-US" sz="1400" dirty="0">
              <a:latin typeface="Times New Roman"/>
              <a:cs typeface="Times New Roman"/>
            </a:endParaRPr>
          </a:p>
          <a:p>
            <a:pPr lvl="1"/>
            <a:r>
              <a:rPr lang="en-US" sz="1400" dirty="0">
                <a:latin typeface="Times New Roman"/>
                <a:cs typeface="Times New Roman"/>
              </a:rPr>
              <a:t>What information should be monitored for the CF system (ICS)?</a:t>
            </a:r>
          </a:p>
          <a:p>
            <a:pPr lvl="1"/>
            <a:r>
              <a:rPr lang="en-US" sz="1400" dirty="0">
                <a:latin typeface="Times New Roman"/>
                <a:cs typeface="Times New Roman"/>
              </a:rPr>
              <a:t>What information should rise an alarm (ICS/BMS)?</a:t>
            </a:r>
          </a:p>
          <a:p>
            <a:pPr lvl="1"/>
            <a:r>
              <a:rPr lang="en-US" sz="1400" dirty="0">
                <a:latin typeface="Times New Roman"/>
                <a:cs typeface="Times New Roman"/>
              </a:rPr>
              <a:t>What information/signals are important for ESS machine operation?(ICS)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310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Conventional Facilities </a:t>
            </a:r>
            <a:r>
              <a:rPr lang="en-US" dirty="0" smtClean="0"/>
              <a:t>(x</a:t>
            </a:r>
            <a:r>
              <a:rPr lang="en-US" dirty="0"/>
              <a:t>)</a:t>
            </a:r>
            <a:br>
              <a:rPr lang="en-US" dirty="0"/>
            </a:br>
            <a:r>
              <a:rPr lang="en-US" sz="3200" dirty="0"/>
              <a:t>Integration sessions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019490"/>
              </p:ext>
            </p:extLst>
          </p:nvPr>
        </p:nvGraphicFramePr>
        <p:xfrm>
          <a:off x="457200" y="3198571"/>
          <a:ext cx="8229600" cy="1329220"/>
        </p:xfrm>
        <a:graphic>
          <a:graphicData uri="http://schemas.openxmlformats.org/drawingml/2006/table">
            <a:tbl>
              <a:tblPr/>
              <a:tblGrid>
                <a:gridCol w="2057400"/>
                <a:gridCol w="2057400"/>
                <a:gridCol w="2057400"/>
                <a:gridCol w="2057400"/>
              </a:tblGrid>
              <a:tr h="26584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Device ID</a:t>
                      </a:r>
                    </a:p>
                  </a:txBody>
                  <a:tcPr marL="11558" marR="11558" marT="11558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Location</a:t>
                      </a:r>
                    </a:p>
                  </a:txBody>
                  <a:tcPr marL="11558" marR="11558" marT="11558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ICS</a:t>
                      </a:r>
                    </a:p>
                  </a:txBody>
                  <a:tcPr marL="11558" marR="11558" marT="11558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BMS</a:t>
                      </a:r>
                    </a:p>
                  </a:txBody>
                  <a:tcPr marL="11558" marR="11558" marT="11558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  <a:tr h="265844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558" marR="11558" marT="11558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558" marR="11558" marT="11558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558" marR="11558" marT="11558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558" marR="11558" marT="11558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844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558" marR="11558" marT="11558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558" marR="11558" marT="11558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558" marR="11558" marT="11558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558" marR="11558" marT="11558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844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558" marR="11558" marT="11558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558" marR="11558" marT="11558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558" marR="11558" marT="11558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558" marR="11558" marT="11558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844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558" marR="11558" marT="11558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558" marR="11558" marT="11558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558" marR="11558" marT="11558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558" marR="11558" marT="11558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48000" y="2183145"/>
            <a:ext cx="3084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Final list of interface devices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275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Conventional Facilities (</a:t>
            </a:r>
            <a:r>
              <a:rPr lang="en-US" dirty="0" smtClean="0"/>
              <a:t>xi)</a:t>
            </a:r>
            <a:r>
              <a:rPr lang="en-US" dirty="0"/>
              <a:t/>
            </a:r>
            <a:br>
              <a:rPr lang="en-US" dirty="0"/>
            </a:br>
            <a:r>
              <a:rPr lang="en-US" sz="3200" dirty="0"/>
              <a:t>Integration sessions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6597355"/>
              </p:ext>
            </p:extLst>
          </p:nvPr>
        </p:nvGraphicFramePr>
        <p:xfrm>
          <a:off x="457199" y="3679089"/>
          <a:ext cx="8229604" cy="936160"/>
        </p:xfrm>
        <a:graphic>
          <a:graphicData uri="http://schemas.openxmlformats.org/drawingml/2006/table">
            <a:tbl>
              <a:tblPr/>
              <a:tblGrid>
                <a:gridCol w="816969"/>
                <a:gridCol w="515029"/>
                <a:gridCol w="550697"/>
                <a:gridCol w="564295"/>
                <a:gridCol w="591489"/>
                <a:gridCol w="663572"/>
                <a:gridCol w="455083"/>
                <a:gridCol w="539750"/>
                <a:gridCol w="666750"/>
                <a:gridCol w="984250"/>
                <a:gridCol w="1881720"/>
              </a:tblGrid>
              <a:tr h="16161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ESS Signal Name</a:t>
                      </a:r>
                    </a:p>
                  </a:txBody>
                  <a:tcPr marL="4352" marR="4352" marT="4352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CF Name</a:t>
                      </a:r>
                    </a:p>
                  </a:txBody>
                  <a:tcPr marL="4352" marR="4352" marT="4352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Device ID</a:t>
                      </a:r>
                    </a:p>
                  </a:txBody>
                  <a:tcPr marL="4352" marR="4352" marT="4352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ICS (R/W)</a:t>
                      </a:r>
                    </a:p>
                  </a:txBody>
                  <a:tcPr marL="4352" marR="4352" marT="4352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BMS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(R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352" marR="4352" marT="4352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Signal Type</a:t>
                      </a:r>
                    </a:p>
                  </a:txBody>
                  <a:tcPr marL="4352" marR="4352" marT="4352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Range</a:t>
                      </a:r>
                    </a:p>
                  </a:txBody>
                  <a:tcPr marL="4352" marR="4352" marT="4352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Sampling Rate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352" marR="4352" marT="4352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 View </a:t>
                      </a:r>
                    </a:p>
                  </a:txBody>
                  <a:tcPr marL="4352" marR="4352" marT="4352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Operation in View</a:t>
                      </a:r>
                    </a:p>
                  </a:txBody>
                  <a:tcPr marL="4352" marR="4352" marT="4352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Comments</a:t>
                      </a:r>
                    </a:p>
                  </a:txBody>
                  <a:tcPr marL="4352" marR="4352" marT="4352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</a:tr>
              <a:tr h="108210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352" marR="4352" marT="4352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352" marR="4352" marT="4352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352" marR="4352" marT="4352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352" marR="4352" marT="4352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352" marR="4352" marT="4352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352" marR="4352" marT="4352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352" marR="4352" marT="4352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352" marR="4352" marT="4352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352" marR="4352" marT="4352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352" marR="4352" marT="4352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352" marR="4352" marT="4352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210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352" marR="4352" marT="4352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352" marR="4352" marT="4352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352" marR="4352" marT="4352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352" marR="4352" marT="4352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352" marR="4352" marT="4352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352" marR="4352" marT="4352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352" marR="4352" marT="4352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352" marR="4352" marT="4352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352" marR="4352" marT="4352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352" marR="4352" marT="4352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352" marR="4352" marT="4352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210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352" marR="4352" marT="4352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352" marR="4352" marT="4352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352" marR="4352" marT="4352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352" marR="4352" marT="4352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352" marR="4352" marT="4352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352" marR="4352" marT="4352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352" marR="4352" marT="4352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352" marR="4352" marT="4352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352" marR="4352" marT="4352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352" marR="4352" marT="4352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352" marR="4352" marT="4352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210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352" marR="4352" marT="4352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352" marR="4352" marT="4352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352" marR="4352" marT="4352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352" marR="4352" marT="4352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352" marR="4352" marT="4352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352" marR="4352" marT="4352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352" marR="4352" marT="4352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352" marR="4352" marT="4352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352" marR="4352" marT="4352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352" marR="4352" marT="4352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352" marR="4352" marT="4352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57200" y="2640580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Final list of signals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923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667110"/>
          </a:xfrm>
        </p:spPr>
        <p:txBody>
          <a:bodyPr/>
          <a:lstStyle/>
          <a:p>
            <a:r>
              <a:rPr lang="en-US" dirty="0"/>
              <a:t>Conventional Facilities (</a:t>
            </a:r>
            <a:r>
              <a:rPr lang="en-US" dirty="0" smtClean="0"/>
              <a:t>xii)</a:t>
            </a:r>
            <a:r>
              <a:rPr lang="en-US" dirty="0"/>
              <a:t/>
            </a:r>
            <a:br>
              <a:rPr lang="en-US" dirty="0"/>
            </a:br>
            <a:r>
              <a:rPr lang="en-US" sz="3200" dirty="0"/>
              <a:t>Integration sessions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83" y="1643903"/>
            <a:ext cx="4333430" cy="34472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44734" y="2113101"/>
            <a:ext cx="44885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Information used for: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Requirements for hardware, screens, etc.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Interface design document</a:t>
            </a:r>
          </a:p>
        </p:txBody>
      </p:sp>
    </p:spTree>
    <p:extLst>
      <p:ext uri="{BB962C8B-B14F-4D97-AF65-F5344CB8AC3E}">
        <p14:creationId xmlns:p14="http://schemas.microsoft.com/office/powerpoint/2010/main" val="2632947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2192" y="274639"/>
            <a:ext cx="8023274" cy="650035"/>
          </a:xfrm>
        </p:spPr>
        <p:txBody>
          <a:bodyPr/>
          <a:lstStyle/>
          <a:p>
            <a:r>
              <a:rPr lang="en-US" sz="3200" dirty="0" smtClean="0"/>
              <a:t>Vacuum Integration Test Facility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3307"/>
            <a:ext cx="8229600" cy="1180143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Relevant milestones</a:t>
            </a:r>
          </a:p>
          <a:p>
            <a:pPr lvl="1"/>
            <a:r>
              <a:rPr lang="en-US" sz="2000" dirty="0" smtClean="0"/>
              <a:t>Vacuum Test Stand Control System design (Q3-2014)</a:t>
            </a:r>
          </a:p>
          <a:p>
            <a:pPr lvl="1"/>
            <a:r>
              <a:rPr lang="en-US" sz="2000" dirty="0"/>
              <a:t>Vacuum Test Stand ready for operation (Q4-2014)</a:t>
            </a:r>
          </a:p>
          <a:p>
            <a:pPr lvl="1"/>
            <a:endParaRPr lang="en-US" sz="2000" dirty="0" smtClean="0"/>
          </a:p>
          <a:p>
            <a:pPr marL="457200" lvl="1" indent="0">
              <a:buNone/>
            </a:pP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3589026"/>
              </p:ext>
            </p:extLst>
          </p:nvPr>
        </p:nvGraphicFramePr>
        <p:xfrm>
          <a:off x="557212" y="2533650"/>
          <a:ext cx="7780814" cy="280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Document" r:id="rId4" imgW="6362700" imgH="2298700" progId="Word.Document.12">
                  <p:embed/>
                </p:oleObj>
              </mc:Choice>
              <mc:Fallback>
                <p:oleObj name="Document" r:id="rId4" imgW="6362700" imgH="2298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7212" y="2533650"/>
                        <a:ext cx="7780814" cy="280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2399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8229600" cy="1143000"/>
          </a:xfrm>
        </p:spPr>
        <p:txBody>
          <a:bodyPr/>
          <a:lstStyle/>
          <a:p>
            <a:r>
              <a:rPr lang="en-US" sz="3200" dirty="0"/>
              <a:t>Vacuum Integration Test Facility(</a:t>
            </a:r>
            <a:r>
              <a:rPr lang="en-US" sz="3200" dirty="0" smtClean="0"/>
              <a:t>ii)</a:t>
            </a:r>
            <a:endParaRPr lang="en-US" sz="3200" dirty="0"/>
          </a:p>
        </p:txBody>
      </p:sp>
      <p:pic>
        <p:nvPicPr>
          <p:cNvPr id="4" name="Picture 3" descr="Vac lab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499" y="673099"/>
            <a:ext cx="7035800" cy="543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13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650035"/>
          </a:xfrm>
        </p:spPr>
        <p:txBody>
          <a:bodyPr/>
          <a:lstStyle/>
          <a:p>
            <a:r>
              <a:rPr lang="en-US" dirty="0" smtClean="0"/>
              <a:t>Ion Source &amp; LEBT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3307"/>
            <a:ext cx="8229600" cy="356774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Relevant milestones Ion Source</a:t>
            </a:r>
          </a:p>
          <a:p>
            <a:pPr lvl="1"/>
            <a:r>
              <a:rPr lang="en-US" sz="2000" dirty="0" smtClean="0"/>
              <a:t>Ion Source Assembly (starts Q4-2014)</a:t>
            </a:r>
          </a:p>
          <a:p>
            <a:pPr lvl="1"/>
            <a:r>
              <a:rPr lang="en-US" sz="2000" dirty="0" smtClean="0"/>
              <a:t>Test Ion Source (starts Q2-2015)</a:t>
            </a:r>
          </a:p>
          <a:p>
            <a:r>
              <a:rPr lang="en-US" sz="2400" dirty="0" smtClean="0"/>
              <a:t>Relevant milestones LEBT</a:t>
            </a:r>
          </a:p>
          <a:p>
            <a:pPr lvl="1"/>
            <a:r>
              <a:rPr lang="en-US" sz="2000" dirty="0" smtClean="0"/>
              <a:t>LEBT Technical Design Phase (starts Q1-2014)</a:t>
            </a:r>
          </a:p>
          <a:p>
            <a:pPr lvl="1"/>
            <a:r>
              <a:rPr lang="en-US" sz="2000" dirty="0" smtClean="0"/>
              <a:t>LEBT Procurement (starts Q4-2014)</a:t>
            </a:r>
          </a:p>
          <a:p>
            <a:pPr lvl="1"/>
            <a:r>
              <a:rPr lang="en-US" sz="2000" dirty="0" smtClean="0"/>
              <a:t>LEBT assembly (starts Q4-2015)</a:t>
            </a:r>
          </a:p>
          <a:p>
            <a:pPr lvl="1"/>
            <a:r>
              <a:rPr lang="en-US" sz="2000" dirty="0" smtClean="0"/>
              <a:t>Test Ion Source &amp; LEBT (starts Q2-2016)</a:t>
            </a:r>
          </a:p>
          <a:p>
            <a:pPr lvl="1"/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616613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 Source</a:t>
            </a:r>
            <a:endParaRPr lang="en-US" dirty="0"/>
          </a:p>
        </p:txBody>
      </p:sp>
      <p:pic>
        <p:nvPicPr>
          <p:cNvPr id="4" name="Picture 3" descr="IonSour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9" y="1775872"/>
            <a:ext cx="5254858" cy="36422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65804" y="1775872"/>
            <a:ext cx="387819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Collecting information for:</a:t>
            </a:r>
          </a:p>
          <a:p>
            <a:endParaRPr lang="en-US" dirty="0" smtClean="0"/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Identifying control requirements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Writing a design document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Trying to share acquisition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1448475" y="5146129"/>
            <a:ext cx="4135342" cy="954107"/>
          </a:xfrm>
          <a:prstGeom prst="rect">
            <a:avLst/>
          </a:prstGeom>
          <a:solidFill>
            <a:schemeClr val="accent2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Same process ongoing </a:t>
            </a:r>
          </a:p>
          <a:p>
            <a:pPr algn="ct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for the LEBT</a:t>
            </a:r>
            <a:endParaRPr 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6975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652461"/>
          </a:xfrm>
        </p:spPr>
        <p:txBody>
          <a:bodyPr/>
          <a:lstStyle/>
          <a:p>
            <a:r>
              <a:rPr lang="en-US" dirty="0" smtClean="0"/>
              <a:t>Ion Source &amp; LEBT (ii)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1726770"/>
              </p:ext>
            </p:extLst>
          </p:nvPr>
        </p:nvGraphicFramePr>
        <p:xfrm>
          <a:off x="941388" y="1472641"/>
          <a:ext cx="7269162" cy="3776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Document" r:id="rId4" imgW="6362700" imgH="3302000" progId="Word.Document.12">
                  <p:embed/>
                </p:oleObj>
              </mc:Choice>
              <mc:Fallback>
                <p:oleObj name="Document" r:id="rId4" imgW="6362700" imgH="3302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41388" y="1472641"/>
                        <a:ext cx="7269162" cy="3776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41388" y="5336576"/>
            <a:ext cx="6877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*Already capturing requirements and starting a Design Document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427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8229600" cy="1143000"/>
          </a:xfrm>
        </p:spPr>
        <p:txBody>
          <a:bodyPr/>
          <a:lstStyle/>
          <a:p>
            <a:r>
              <a:rPr lang="en-US" dirty="0" smtClean="0"/>
              <a:t>Integration and PLC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Integration Support</a:t>
            </a:r>
          </a:p>
          <a:p>
            <a:pPr lvl="1"/>
            <a:r>
              <a:rPr lang="en-US" dirty="0" smtClean="0"/>
              <a:t>Conventional Facilities</a:t>
            </a:r>
          </a:p>
          <a:p>
            <a:pPr lvl="1"/>
            <a:r>
              <a:rPr lang="en-US" dirty="0" smtClean="0"/>
              <a:t>Vacuum Integration Test Facility</a:t>
            </a:r>
          </a:p>
          <a:p>
            <a:pPr lvl="1"/>
            <a:r>
              <a:rPr lang="en-US" dirty="0" smtClean="0"/>
              <a:t>Ion Source &amp; LEBT</a:t>
            </a:r>
          </a:p>
          <a:p>
            <a:r>
              <a:rPr lang="en-US" dirty="0" smtClean="0"/>
              <a:t>PLC Test Stand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484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652461"/>
          </a:xfrm>
        </p:spPr>
        <p:txBody>
          <a:bodyPr/>
          <a:lstStyle/>
          <a:p>
            <a:r>
              <a:rPr lang="en-US" dirty="0" smtClean="0"/>
              <a:t>PLC Test Stand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5701"/>
            <a:ext cx="8229600" cy="679449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PLC test stand first version 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ready (Q2-2014)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7900437"/>
              </p:ext>
            </p:extLst>
          </p:nvPr>
        </p:nvGraphicFramePr>
        <p:xfrm>
          <a:off x="1147763" y="2141538"/>
          <a:ext cx="6541109" cy="2436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Document" r:id="rId4" imgW="6362700" imgH="2374900" progId="Word.Document.12">
                  <p:embed/>
                </p:oleObj>
              </mc:Choice>
              <mc:Fallback>
                <p:oleObj name="Document" r:id="rId4" imgW="6362700" imgH="2374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47763" y="2141538"/>
                        <a:ext cx="6541109" cy="2436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3449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PLC Test Stand (ii)</a:t>
            </a:r>
            <a:endParaRPr lang="en-US" dirty="0"/>
          </a:p>
        </p:txBody>
      </p:sp>
      <p:pic>
        <p:nvPicPr>
          <p:cNvPr id="4" name="Picture 3" descr="PLCTestStan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046" y="1175205"/>
            <a:ext cx="6592455" cy="449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72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8445"/>
          </a:xfrm>
        </p:spPr>
        <p:txBody>
          <a:bodyPr/>
          <a:lstStyle/>
          <a:p>
            <a:r>
              <a:rPr lang="en-US" dirty="0" smtClean="0"/>
              <a:t>PLC Test Stand (iii)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6822765"/>
              </p:ext>
            </p:extLst>
          </p:nvPr>
        </p:nvGraphicFramePr>
        <p:xfrm>
          <a:off x="275167" y="1131779"/>
          <a:ext cx="7333429" cy="3897774"/>
        </p:xfrm>
        <a:graphic>
          <a:graphicData uri="http://schemas.openxmlformats.org/drawingml/2006/table">
            <a:tbl>
              <a:tblPr/>
              <a:tblGrid>
                <a:gridCol w="3403233"/>
                <a:gridCol w="3930196"/>
              </a:tblGrid>
              <a:tr h="20381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Hardware Specifications</a:t>
                      </a:r>
                    </a:p>
                  </a:txBody>
                  <a:tcPr marL="3969" marR="3969" marT="396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COMMENT</a:t>
                      </a:r>
                    </a:p>
                  </a:txBody>
                  <a:tcPr marL="3969" marR="3969" marT="396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0381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Siemens PLC Hardware</a:t>
                      </a:r>
                    </a:p>
                  </a:txBody>
                  <a:tcPr marL="3969" marR="3969" marT="396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Done</a:t>
                      </a: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0381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Rack, Power supply, Ethernet switches, other</a:t>
                      </a:r>
                    </a:p>
                  </a:txBody>
                  <a:tcPr marL="3969" marR="3969" marT="396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Done</a:t>
                      </a: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9879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IOC</a:t>
                      </a:r>
                    </a:p>
                  </a:txBody>
                  <a:tcPr marL="3969" marR="3969" marT="396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Done</a:t>
                      </a: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62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Development PC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3969" marR="3969" marT="396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Done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0381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Learning Protocols PLC &lt;-&gt; IOC</a:t>
                      </a:r>
                    </a:p>
                  </a:txBody>
                  <a:tcPr marL="3969" marR="3969" marT="396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</a:p>
                  </a:txBody>
                  <a:tcPr marL="3969" marR="3969" marT="396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0381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Modbus TCP/IP</a:t>
                      </a:r>
                    </a:p>
                  </a:txBody>
                  <a:tcPr marL="3969" marR="3969" marT="396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EPICS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-PLC-profibus-modbus-s7plc-report.doc (Section 3)</a:t>
                      </a: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36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ProfiBus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–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documentation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of the current state</a:t>
                      </a:r>
                    </a:p>
                  </a:txBody>
                  <a:tcPr marL="3969" marR="3969" marT="396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EPICS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-PLC-profibus-modbus-s7plc-report.doc (Section 2)</a:t>
                      </a: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36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ProfiNet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-documentation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of the current state</a:t>
                      </a:r>
                    </a:p>
                  </a:txBody>
                  <a:tcPr marL="3969" marR="3969" marT="396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PLC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-protocols-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Profinet.docx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698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ITER Siemens driver</a:t>
                      </a:r>
                    </a:p>
                  </a:txBody>
                  <a:tcPr marL="3969" marR="3969" marT="396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Instructions for a simple IOC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example: 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EPICS-Tools-modbus-s7plc-SDDs7plc-casestudy.doc </a:t>
                      </a: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0949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Device support for Modbus</a:t>
                      </a:r>
                    </a:p>
                  </a:txBody>
                  <a:tcPr marL="3969" marR="3969" marT="396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Instructions how to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configure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Modbus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EPICS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driver: 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EPICS-Tools-modbus-s7plc-SDDs7plc-casestudy.doc (Section 3)</a:t>
                      </a: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245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Device support for Siemens direct driver</a:t>
                      </a:r>
                    </a:p>
                  </a:txBody>
                  <a:tcPr marL="3969" marR="3969" marT="396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Instructions how to configure EPICS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driver: 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EPICS-Tools-modbus-s7plc-SDDs7plc-casestudy.doc (Section 4)</a:t>
                      </a: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509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Control System Simulation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3969" marR="3969" marT="396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</a:p>
                  </a:txBody>
                  <a:tcPr marL="3969" marR="3969" marT="396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502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PLC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and Simulink</a:t>
                      </a:r>
                    </a:p>
                  </a:txBody>
                  <a:tcPr marL="3969" marR="3969" marT="396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Matlab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-PLC-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connection.doc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971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Beckhoff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3969" marR="3969" marT="396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Decided to test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Beckhoff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solution: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. </a:t>
                      </a:r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Matlab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-PLC-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connection.doc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3969" marR="3969" marT="39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2813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684211"/>
          </a:xfrm>
        </p:spPr>
        <p:txBody>
          <a:bodyPr/>
          <a:lstStyle/>
          <a:p>
            <a:r>
              <a:rPr lang="en-US" dirty="0" smtClean="0"/>
              <a:t>PLC Test Stand (iii)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7557140"/>
              </p:ext>
            </p:extLst>
          </p:nvPr>
        </p:nvGraphicFramePr>
        <p:xfrm>
          <a:off x="457200" y="958850"/>
          <a:ext cx="5672667" cy="5796390"/>
        </p:xfrm>
        <a:graphic>
          <a:graphicData uri="http://schemas.openxmlformats.org/drawingml/2006/table">
            <a:tbl>
              <a:tblPr/>
              <a:tblGrid>
                <a:gridCol w="5672667"/>
              </a:tblGrid>
              <a:tr h="9707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General Tasks</a:t>
                      </a:r>
                    </a:p>
                  </a:txBody>
                  <a:tcPr marL="5225" marR="5225" marT="52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</a:tr>
              <a:tr h="9707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Hardware selection and procurement</a:t>
                      </a:r>
                    </a:p>
                  </a:txBody>
                  <a:tcPr marL="5225" marR="5225" marT="52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707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Non-PLC hardware procurement</a:t>
                      </a:r>
                    </a:p>
                  </a:txBody>
                  <a:tcPr marL="5225" marR="5225" marT="52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707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Timing and Event Correlation</a:t>
                      </a:r>
                    </a:p>
                  </a:txBody>
                  <a:tcPr marL="5225" marR="5225" marT="52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</a:tr>
              <a:tr h="9707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Connect NTP Server with ESS Timing infrastructure to synchronize PLCs</a:t>
                      </a:r>
                    </a:p>
                  </a:txBody>
                  <a:tcPr marL="5225" marR="5225" marT="52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707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Desing an experiment  (using triggers) to test how well we can correlate information from different events</a:t>
                      </a:r>
                    </a:p>
                  </a:txBody>
                  <a:tcPr marL="5225" marR="5225" marT="52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707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Distribution of triggers to PLCs and data on demand</a:t>
                      </a:r>
                    </a:p>
                  </a:txBody>
                  <a:tcPr marL="5225" marR="5225" marT="52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707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Cryogenics Controls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25" marR="5225" marT="52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</a:tr>
              <a:tr h="9707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Setup a cryogenics controls technical group</a:t>
                      </a:r>
                    </a:p>
                  </a:txBody>
                  <a:tcPr marL="5225" marR="5225" marT="52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707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Testing functionality of ITER Framework</a:t>
                      </a:r>
                    </a:p>
                  </a:txBody>
                  <a:tcPr marL="5225" marR="5225" marT="52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707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Testing functionality of UNICOS</a:t>
                      </a:r>
                    </a:p>
                  </a:txBody>
                  <a:tcPr marL="5225" marR="5225" marT="52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707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Testing cryogenics libraries from CERN</a:t>
                      </a:r>
                    </a:p>
                  </a:txBody>
                  <a:tcPr marL="5225" marR="5225" marT="52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707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EPICS support for Profibus DP</a:t>
                      </a:r>
                    </a:p>
                  </a:txBody>
                  <a:tcPr marL="5225" marR="5225" marT="52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707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Have a clear picture on collaborations between institutions on this field</a:t>
                      </a:r>
                    </a:p>
                  </a:txBody>
                  <a:tcPr marL="5225" marR="5225" marT="52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707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Having a decision about which framework to use by the end of this year</a:t>
                      </a:r>
                    </a:p>
                  </a:txBody>
                  <a:tcPr marL="5225" marR="5225" marT="52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707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Vacuum Test Stand</a:t>
                      </a:r>
                    </a:p>
                  </a:txBody>
                  <a:tcPr marL="5225" marR="5225" marT="52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</a:tr>
              <a:tr h="9707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Identify requirements</a:t>
                      </a:r>
                    </a:p>
                  </a:txBody>
                  <a:tcPr marL="5225" marR="5225" marT="52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707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Coding </a:t>
                      </a:r>
                    </a:p>
                  </a:txBody>
                  <a:tcPr marL="5225" marR="5225" marT="52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707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EPICS integration+GUI+Alarms+Archiving</a:t>
                      </a:r>
                    </a:p>
                  </a:txBody>
                  <a:tcPr marL="5225" marR="5225" marT="52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707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New technologies &amp; Simulation</a:t>
                      </a:r>
                    </a:p>
                  </a:txBody>
                  <a:tcPr marL="5225" marR="5225" marT="52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</a:tr>
              <a:tr h="9707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Explore solutions to use Simulink for system simulation</a:t>
                      </a:r>
                    </a:p>
                  </a:txBody>
                  <a:tcPr marL="5225" marR="5225" marT="52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707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Simba Box</a:t>
                      </a:r>
                    </a:p>
                  </a:txBody>
                  <a:tcPr marL="5225" marR="5225" marT="52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707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Siemens FPGA module</a:t>
                      </a:r>
                    </a:p>
                  </a:txBody>
                  <a:tcPr marL="5225" marR="5225" marT="52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707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EPICS Integration</a:t>
                      </a:r>
                    </a:p>
                  </a:txBody>
                  <a:tcPr marL="5225" marR="5225" marT="52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</a:tr>
              <a:tr h="9707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Control Configuration Database</a:t>
                      </a:r>
                    </a:p>
                  </a:txBody>
                  <a:tcPr marL="5225" marR="5225" marT="52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707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Device Configuration Database</a:t>
                      </a:r>
                    </a:p>
                  </a:txBody>
                  <a:tcPr marL="5225" marR="5225" marT="52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707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Cabling database and Naming</a:t>
                      </a:r>
                    </a:p>
                  </a:txBody>
                  <a:tcPr marL="5225" marR="5225" marT="52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707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Conventional Facilities</a:t>
                      </a:r>
                    </a:p>
                  </a:txBody>
                  <a:tcPr marL="5225" marR="5225" marT="52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</a:tr>
              <a:tr h="9707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BACnet</a:t>
                      </a:r>
                    </a:p>
                  </a:txBody>
                  <a:tcPr marL="5225" marR="5225" marT="52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707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MPS &amp; PSS</a:t>
                      </a:r>
                    </a:p>
                  </a:txBody>
                  <a:tcPr marL="5225" marR="5225" marT="52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</a:tr>
              <a:tr h="9707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25" marR="5225" marT="52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707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Motion Control</a:t>
                      </a:r>
                    </a:p>
                  </a:txBody>
                  <a:tcPr marL="5225" marR="5225" marT="52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</a:tr>
              <a:tr h="97070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noFill/>
                        <a:effectLst/>
                        <a:latin typeface="Calibri"/>
                      </a:endParaRPr>
                    </a:p>
                  </a:txBody>
                  <a:tcPr marL="5225" marR="5225" marT="52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743700" y="1689100"/>
            <a:ext cx="18542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Draft of activities for 2014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31166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25826" y="2802870"/>
            <a:ext cx="29761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Thank you!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599936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650035"/>
          </a:xfrm>
        </p:spPr>
        <p:txBody>
          <a:bodyPr/>
          <a:lstStyle/>
          <a:p>
            <a:r>
              <a:rPr lang="en-US" dirty="0" smtClean="0"/>
              <a:t>Conventional Facilities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3307"/>
            <a:ext cx="8229600" cy="5102858"/>
          </a:xfrm>
        </p:spPr>
        <p:txBody>
          <a:bodyPr>
            <a:normAutofit/>
          </a:bodyPr>
          <a:lstStyle/>
          <a:p>
            <a:r>
              <a:rPr lang="en-US" dirty="0" smtClean="0"/>
              <a:t>Relevant milestones</a:t>
            </a:r>
          </a:p>
          <a:p>
            <a:pPr lvl="1"/>
            <a:r>
              <a:rPr lang="en-US" dirty="0" smtClean="0"/>
              <a:t>Specification of controls for conventional facilities (end of Q4-2014)</a:t>
            </a:r>
          </a:p>
          <a:p>
            <a:pPr lvl="1"/>
            <a:r>
              <a:rPr lang="en-US" dirty="0" smtClean="0"/>
              <a:t>First access to accelerator building. Test Stand building (Q3-2016)</a:t>
            </a:r>
          </a:p>
          <a:p>
            <a:pPr lvl="1"/>
            <a:r>
              <a:rPr lang="en-US" dirty="0" smtClean="0"/>
              <a:t>Full access to accelerator building (end of Q1-2018)</a:t>
            </a:r>
          </a:p>
          <a:p>
            <a:pPr lvl="1"/>
            <a:r>
              <a:rPr lang="en-US" dirty="0" smtClean="0"/>
              <a:t>Target building ( Q2-2018)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614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650035"/>
          </a:xfrm>
        </p:spPr>
        <p:txBody>
          <a:bodyPr/>
          <a:lstStyle/>
          <a:p>
            <a:r>
              <a:rPr lang="en-US" dirty="0" smtClean="0"/>
              <a:t>Conventional Facilities (ii)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3307"/>
            <a:ext cx="8229600" cy="722943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Specification of controls for conventional facilities (end of Q4-2014)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9544484"/>
              </p:ext>
            </p:extLst>
          </p:nvPr>
        </p:nvGraphicFramePr>
        <p:xfrm>
          <a:off x="1041400" y="2051050"/>
          <a:ext cx="6565900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Document" r:id="rId4" imgW="6565900" imgH="3429000" progId="Word.Document.12">
                  <p:embed/>
                </p:oleObj>
              </mc:Choice>
              <mc:Fallback>
                <p:oleObj name="Document" r:id="rId4" imgW="6565900" imgH="3429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41400" y="2051050"/>
                        <a:ext cx="6565900" cy="342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29136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751" y="1092199"/>
            <a:ext cx="5927825" cy="4667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703261"/>
          </a:xfrm>
        </p:spPr>
        <p:txBody>
          <a:bodyPr/>
          <a:lstStyle/>
          <a:p>
            <a:r>
              <a:rPr lang="en-US" dirty="0" smtClean="0"/>
              <a:t>Conventional Facilities (iii)</a:t>
            </a:r>
            <a:endParaRPr lang="en-US" dirty="0"/>
          </a:p>
        </p:txBody>
      </p:sp>
      <p:sp>
        <p:nvSpPr>
          <p:cNvPr id="6" name="Explosion 1 5"/>
          <p:cNvSpPr/>
          <p:nvPr/>
        </p:nvSpPr>
        <p:spPr>
          <a:xfrm>
            <a:off x="2861012" y="2761036"/>
            <a:ext cx="2561354" cy="2332968"/>
          </a:xfrm>
          <a:prstGeom prst="irregularSeal1">
            <a:avLst/>
          </a:prstGeom>
          <a:solidFill>
            <a:srgbClr val="FF0000">
              <a:alpha val="12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03250" y="1168400"/>
            <a:ext cx="258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CF/ICS INTERFACE</a:t>
            </a:r>
            <a:endParaRPr lang="en-US" dirty="0"/>
          </a:p>
        </p:txBody>
      </p:sp>
      <p:sp>
        <p:nvSpPr>
          <p:cNvPr id="7" name="Notched Right Arrow 6"/>
          <p:cNvSpPr/>
          <p:nvPr/>
        </p:nvSpPr>
        <p:spPr>
          <a:xfrm flipH="1">
            <a:off x="4423509" y="3410272"/>
            <a:ext cx="2361583" cy="1084438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348005" y="3309791"/>
            <a:ext cx="457998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Preferred </a:t>
            </a:r>
          </a:p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interface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2704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202194"/>
          </a:xfrm>
        </p:spPr>
        <p:txBody>
          <a:bodyPr/>
          <a:lstStyle/>
          <a:p>
            <a:r>
              <a:rPr lang="en-US" dirty="0" smtClean="0"/>
              <a:t>Conventional Facilities (iv)</a:t>
            </a:r>
            <a:br>
              <a:rPr lang="en-US" dirty="0" smtClean="0"/>
            </a:br>
            <a:r>
              <a:rPr lang="en-US" sz="3200" dirty="0" smtClean="0"/>
              <a:t>Integration sessions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832" y="2149554"/>
            <a:ext cx="8229600" cy="3893333"/>
          </a:xfrm>
        </p:spPr>
        <p:txBody>
          <a:bodyPr/>
          <a:lstStyle/>
          <a:p>
            <a:r>
              <a:rPr lang="en-US" sz="2000" b="1" dirty="0" smtClean="0"/>
              <a:t>Information to capture for each system</a:t>
            </a:r>
          </a:p>
          <a:p>
            <a:pPr lvl="1"/>
            <a:r>
              <a:rPr lang="en-US" sz="2000" dirty="0"/>
              <a:t>Milestones of the design along </a:t>
            </a:r>
            <a:r>
              <a:rPr lang="en-US" sz="2000" dirty="0" smtClean="0"/>
              <a:t>2014 (ICS/BMS)</a:t>
            </a:r>
          </a:p>
          <a:p>
            <a:pPr lvl="1"/>
            <a:r>
              <a:rPr lang="en-US" sz="2000" dirty="0" smtClean="0"/>
              <a:t>Is the system PLC based or not?</a:t>
            </a:r>
          </a:p>
          <a:p>
            <a:pPr lvl="1"/>
            <a:r>
              <a:rPr lang="en-US" sz="2000" dirty="0" smtClean="0"/>
              <a:t>Physical location of the CF system (ICS/BMS)</a:t>
            </a:r>
          </a:p>
          <a:p>
            <a:pPr lvl="1"/>
            <a:r>
              <a:rPr lang="en-US" sz="2000" dirty="0" smtClean="0"/>
              <a:t>Where do we need to operate/interact with the system (ICS/BMS)?</a:t>
            </a:r>
          </a:p>
          <a:p>
            <a:pPr lvl="1"/>
            <a:r>
              <a:rPr lang="en-US" sz="2000" dirty="0" smtClean="0"/>
              <a:t>What information/signals do we need to operate the CF system (ICS)? And for maintaining it (BMS)?</a:t>
            </a:r>
          </a:p>
          <a:p>
            <a:pPr lvl="1"/>
            <a:r>
              <a:rPr lang="en-US" sz="2000" dirty="0" smtClean="0"/>
              <a:t>What information should be monitored for the CF system (ICS)?</a:t>
            </a:r>
          </a:p>
          <a:p>
            <a:pPr lvl="1"/>
            <a:r>
              <a:rPr lang="en-US" sz="2000" dirty="0" smtClean="0"/>
              <a:t>What information should rise an alarm (ICS/BMS)?</a:t>
            </a:r>
          </a:p>
          <a:p>
            <a:pPr lvl="1"/>
            <a:r>
              <a:rPr lang="en-US" sz="2000" dirty="0" smtClean="0"/>
              <a:t>What information/signals are important for ESS machine operation?(ICS)</a:t>
            </a:r>
          </a:p>
          <a:p>
            <a:pPr lvl="1"/>
            <a:endParaRPr lang="en-US" sz="2400" dirty="0" smtClean="0"/>
          </a:p>
          <a:p>
            <a:pPr lvl="1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022055" y="1469098"/>
            <a:ext cx="5142704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Top-Down Approach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7025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Conventional Facilities </a:t>
            </a:r>
            <a:r>
              <a:rPr lang="en-US" dirty="0" smtClean="0"/>
              <a:t>(v</a:t>
            </a:r>
            <a:r>
              <a:rPr lang="en-US" dirty="0"/>
              <a:t>)</a:t>
            </a:r>
            <a:br>
              <a:rPr lang="en-US" dirty="0"/>
            </a:br>
            <a:r>
              <a:rPr lang="en-US" sz="3200" dirty="0"/>
              <a:t>Integration sessions</a:t>
            </a:r>
            <a:endParaRPr lang="en-US" dirty="0"/>
          </a:p>
        </p:txBody>
      </p:sp>
      <p:pic>
        <p:nvPicPr>
          <p:cNvPr id="6" name="Picture 5" descr="CF Sessions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947" y="1510388"/>
            <a:ext cx="4694048" cy="504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25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Conventional Facilities (</a:t>
            </a:r>
            <a:r>
              <a:rPr lang="en-US" dirty="0" smtClean="0"/>
              <a:t>vi)</a:t>
            </a:r>
            <a:r>
              <a:rPr lang="en-US" dirty="0"/>
              <a:t/>
            </a:r>
            <a:br>
              <a:rPr lang="en-US" dirty="0"/>
            </a:br>
            <a:r>
              <a:rPr lang="en-US" sz="3200" dirty="0"/>
              <a:t>Integration sessions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5051819"/>
              </p:ext>
            </p:extLst>
          </p:nvPr>
        </p:nvGraphicFramePr>
        <p:xfrm>
          <a:off x="242459" y="1830801"/>
          <a:ext cx="4601997" cy="3670300"/>
        </p:xfrm>
        <a:graphic>
          <a:graphicData uri="http://schemas.openxmlformats.org/drawingml/2006/table">
            <a:tbl>
              <a:tblPr/>
              <a:tblGrid>
                <a:gridCol w="2420753"/>
                <a:gridCol w="2181244"/>
              </a:tblGrid>
              <a:tr h="4064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SYSTEM NAME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7160" marR="137160" marT="137160" marB="13716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71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SYSTEM SCOPE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7160" marR="137160" marT="137160" marB="13716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PLC BASED?</a:t>
                      </a:r>
                    </a:p>
                  </a:txBody>
                  <a:tcPr marL="137160" marR="137160" marT="137160" marB="13716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7160" marR="137160" marT="137160" marB="13716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ICS INTERACTS WITH THE SYSTEM?</a:t>
                      </a:r>
                    </a:p>
                  </a:txBody>
                  <a:tcPr marL="137160" marR="137160" marT="137160" marB="13716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7160" marR="137160" marT="137160" marB="13716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BMS INTERACTS WITH THE SYSTEM?</a:t>
                      </a:r>
                    </a:p>
                  </a:txBody>
                  <a:tcPr marL="137160" marR="137160" marT="137160" marB="13716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7160" marR="137160" marT="137160" marB="13716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444913" y="1897766"/>
            <a:ext cx="46990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en-US" sz="1400" dirty="0">
                <a:latin typeface="Times New Roman"/>
                <a:cs typeface="Times New Roman"/>
              </a:rPr>
              <a:t>Milestones of the design along 2014 (ICS/BMS</a:t>
            </a:r>
            <a:r>
              <a:rPr lang="en-US" sz="1400" dirty="0" smtClean="0">
                <a:latin typeface="Times New Roman"/>
                <a:cs typeface="Times New Roman"/>
              </a:rPr>
              <a:t>)</a:t>
            </a:r>
          </a:p>
          <a:p>
            <a:pPr marL="800100" lvl="1" indent="-342900">
              <a:buFont typeface="Arial"/>
              <a:buChar char="•"/>
            </a:pPr>
            <a:r>
              <a:rPr lang="en-US" sz="1400" dirty="0" smtClean="0">
                <a:latin typeface="Times New Roman"/>
                <a:cs typeface="Times New Roman"/>
              </a:rPr>
              <a:t>Is </a:t>
            </a:r>
            <a:r>
              <a:rPr lang="en-US" sz="1400" dirty="0">
                <a:latin typeface="Times New Roman"/>
                <a:cs typeface="Times New Roman"/>
              </a:rPr>
              <a:t>the system PLC based or not</a:t>
            </a:r>
            <a:r>
              <a:rPr lang="en-US" sz="1400" dirty="0" smtClean="0">
                <a:latin typeface="Times New Roman"/>
                <a:cs typeface="Times New Roman"/>
              </a:rPr>
              <a:t>?</a:t>
            </a:r>
          </a:p>
          <a:p>
            <a:pPr marL="800100" lvl="1" indent="-342900">
              <a:buFont typeface="Arial"/>
              <a:buChar char="•"/>
            </a:pPr>
            <a:r>
              <a:rPr lang="en-US" sz="1400" dirty="0">
                <a:latin typeface="Times New Roman"/>
                <a:cs typeface="Times New Roman"/>
              </a:rPr>
              <a:t>What information/signals do we need to operate the CF system (ICS)? And for </a:t>
            </a:r>
            <a:r>
              <a:rPr lang="en-US" sz="1400" dirty="0" smtClean="0">
                <a:latin typeface="Times New Roman"/>
                <a:cs typeface="Times New Roman"/>
              </a:rPr>
              <a:t>maintenance(</a:t>
            </a:r>
            <a:r>
              <a:rPr lang="en-US" sz="1400" dirty="0">
                <a:latin typeface="Times New Roman"/>
                <a:cs typeface="Times New Roman"/>
              </a:rPr>
              <a:t>BMS</a:t>
            </a:r>
            <a:r>
              <a:rPr lang="en-US" sz="1400" dirty="0" smtClean="0">
                <a:latin typeface="Times New Roman"/>
                <a:cs typeface="Times New Roman"/>
              </a:rPr>
              <a:t>)?</a:t>
            </a:r>
            <a:endParaRPr lang="en-US" sz="1400" dirty="0">
              <a:latin typeface="Times New Roman"/>
              <a:cs typeface="Times New Roman"/>
            </a:endParaRPr>
          </a:p>
          <a:p>
            <a:pPr marL="800100" lvl="1" indent="-342900">
              <a:buFont typeface="Arial"/>
              <a:buChar char="•"/>
            </a:pPr>
            <a:endParaRPr lang="en-US" sz="1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40651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Conventional Facilities (</a:t>
            </a:r>
            <a:r>
              <a:rPr lang="en-US" dirty="0" smtClean="0"/>
              <a:t>vii)</a:t>
            </a:r>
            <a:r>
              <a:rPr lang="en-US" dirty="0"/>
              <a:t/>
            </a:r>
            <a:br>
              <a:rPr lang="en-US" dirty="0"/>
            </a:br>
            <a:r>
              <a:rPr lang="en-US" sz="3200" dirty="0"/>
              <a:t>Integration sessions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3291162"/>
              </p:ext>
            </p:extLst>
          </p:nvPr>
        </p:nvGraphicFramePr>
        <p:xfrm>
          <a:off x="457200" y="3007713"/>
          <a:ext cx="8229599" cy="1710936"/>
        </p:xfrm>
        <a:graphic>
          <a:graphicData uri="http://schemas.openxmlformats.org/drawingml/2006/table">
            <a:tbl>
              <a:tblPr/>
              <a:tblGrid>
                <a:gridCol w="1317420"/>
                <a:gridCol w="1066483"/>
                <a:gridCol w="399218"/>
                <a:gridCol w="821249"/>
                <a:gridCol w="1043671"/>
                <a:gridCol w="849765"/>
                <a:gridCol w="1060780"/>
                <a:gridCol w="399218"/>
                <a:gridCol w="1271795"/>
              </a:tblGrid>
              <a:tr h="142578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FRONT ENT BUILDING</a:t>
                      </a: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TUNNEL </a:t>
                      </a: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KLYSTRON GALLEY</a:t>
                      </a: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TEST STAND BUILDING</a:t>
                      </a: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TARGET BUILDING</a:t>
                      </a: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INSTRUMENT HALL</a:t>
                      </a: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CUB</a:t>
                      </a: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EXTERNAL SUPPLY BUILDING</a:t>
                      </a: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</a:tr>
              <a:tr h="14257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LOCATION 1</a:t>
                      </a: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57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LOCATION 2</a:t>
                      </a: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57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LOCATION 3</a:t>
                      </a: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578">
                <a:tc rowSpan="4"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INTERFACE DEVICES AT LOCATION 1</a:t>
                      </a:r>
                    </a:p>
                  </a:txBody>
                  <a:tcPr marL="5703" marR="5703" marT="5703" marB="0"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5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5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5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578">
                <a:tc rowSpan="4"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INTERFACE DEVICE AT LOCATION 2</a:t>
                      </a:r>
                    </a:p>
                  </a:txBody>
                  <a:tcPr marL="5703" marR="5703" marT="5703" marB="0"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5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5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5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03" marR="5703" marT="5703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49028" y="2083262"/>
            <a:ext cx="729879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/>
              <a:buChar char="•"/>
            </a:pPr>
            <a:r>
              <a:rPr lang="en-US" sz="1400" dirty="0">
                <a:latin typeface="Times New Roman"/>
                <a:cs typeface="Times New Roman"/>
              </a:rPr>
              <a:t>Physical location of the CF system (ICS/BMS)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>
                <a:latin typeface="Times New Roman"/>
                <a:cs typeface="Times New Roman"/>
              </a:rPr>
              <a:t>Where do we need to operate/interact with the system (ICS/BMS)?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414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S Presentation Simp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Presentation Simple.potx</Template>
  <TotalTime>20357</TotalTime>
  <Words>1209</Words>
  <Application>Microsoft Macintosh PowerPoint</Application>
  <PresentationFormat>On-screen Show (4:3)</PresentationFormat>
  <Paragraphs>208</Paragraphs>
  <Slides>24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ESS Presentation Simple</vt:lpstr>
      <vt:lpstr>2_Office Theme</vt:lpstr>
      <vt:lpstr>1_Office Theme</vt:lpstr>
      <vt:lpstr>Document</vt:lpstr>
      <vt:lpstr>Some Ideas about Integration Support Cases and PLC Activities at Controls Division</vt:lpstr>
      <vt:lpstr>Integration and PLC Activities</vt:lpstr>
      <vt:lpstr>Conventional Facilities</vt:lpstr>
      <vt:lpstr>Conventional Facilities (ii)</vt:lpstr>
      <vt:lpstr>Conventional Facilities (iii)</vt:lpstr>
      <vt:lpstr>Conventional Facilities (iv) Integration sessions</vt:lpstr>
      <vt:lpstr>Conventional Facilities (v) Integration sessions</vt:lpstr>
      <vt:lpstr>Conventional Facilities (vi) Integration sessions</vt:lpstr>
      <vt:lpstr>Conventional Facilities (vii) Integration sessions</vt:lpstr>
      <vt:lpstr>Conventional Facilities (viii) Integration sessions</vt:lpstr>
      <vt:lpstr>Conventional Facilities (ix) Integration sessions</vt:lpstr>
      <vt:lpstr>Conventional Facilities (x) Integration sessions</vt:lpstr>
      <vt:lpstr>Conventional Facilities (xi) Integration sessions</vt:lpstr>
      <vt:lpstr>Conventional Facilities (xii) Integration sessions</vt:lpstr>
      <vt:lpstr>Vacuum Integration Test Facility</vt:lpstr>
      <vt:lpstr>Vacuum Integration Test Facility(ii)</vt:lpstr>
      <vt:lpstr>Ion Source &amp; LEBT</vt:lpstr>
      <vt:lpstr>Ion Source</vt:lpstr>
      <vt:lpstr>Ion Source &amp; LEBT (ii)</vt:lpstr>
      <vt:lpstr>PLC Test Stand</vt:lpstr>
      <vt:lpstr>PLC Test Stand (ii)</vt:lpstr>
      <vt:lpstr>PLC Test Stand (iii)</vt:lpstr>
      <vt:lpstr>PLC Test Stand (iii)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ESS User</dc:creator>
  <cp:lastModifiedBy>Daniel Piso Fernández</cp:lastModifiedBy>
  <cp:revision>482</cp:revision>
  <cp:lastPrinted>2011-06-25T10:40:32Z</cp:lastPrinted>
  <dcterms:created xsi:type="dcterms:W3CDTF">2011-05-29T15:23:34Z</dcterms:created>
  <dcterms:modified xsi:type="dcterms:W3CDTF">2013-12-10T08:01:33Z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XAccess Type">
    <vt:lpwstr>Inherited</vt:lpwstr>
  </property>
  <property fmtid="{D5CDD505-2E9C-101B-9397-08002B2CF9AE}" pid="3" name="MXActiveVersion">
    <vt:lpwstr>1</vt:lpwstr>
  </property>
  <property fmtid="{D5CDD505-2E9C-101B-9397-08002B2CF9AE}" pid="4" name="MXActual_state_Preliminary">
    <vt:lpwstr>2013-nov-04</vt:lpwstr>
  </property>
  <property fmtid="{D5CDD505-2E9C-101B-9397-08002B2CF9AE}" pid="5" name="MXActual_state_Released">
    <vt:lpwstr>N/A</vt:lpwstr>
  </property>
  <property fmtid="{D5CDD505-2E9C-101B-9397-08002B2CF9AE}" pid="6" name="MXApprover">
    <vt:lpwstr/>
  </property>
  <property fmtid="{D5CDD505-2E9C-101B-9397-08002B2CF9AE}" pid="7" name="MXAuthor">
    <vt:lpwstr>Björkman, Heléne</vt:lpwstr>
  </property>
  <property fmtid="{D5CDD505-2E9C-101B-9397-08002B2CF9AE}" pid="8" name="MXCheckin Reason">
    <vt:lpwstr/>
  </property>
  <property fmtid="{D5CDD505-2E9C-101B-9397-08002B2CF9AE}" pid="9" name="MXclau">
    <vt:lpwstr>False</vt:lpwstr>
  </property>
  <property fmtid="{D5CDD505-2E9C-101B-9397-08002B2CF9AE}" pid="10" name="MXConfidentiality">
    <vt:lpwstr/>
  </property>
  <property fmtid="{D5CDD505-2E9C-101B-9397-08002B2CF9AE}" pid="11" name="MXCurrent">
    <vt:lpwstr>Preliminary</vt:lpwstr>
  </property>
  <property fmtid="{D5CDD505-2E9C-101B-9397-08002B2CF9AE}" pid="12" name="MXCurrent.Localized">
    <vt:lpwstr>Preliminary</vt:lpwstr>
  </property>
  <property fmtid="{D5CDD505-2E9C-101B-9397-08002B2CF9AE}" pid="13" name="MXDescription">
    <vt:lpwstr/>
  </property>
  <property fmtid="{D5CDD505-2E9C-101B-9397-08002B2CF9AE}" pid="14" name="MXDesignated User">
    <vt:lpwstr>Unassigned</vt:lpwstr>
  </property>
  <property fmtid="{D5CDD505-2E9C-101B-9397-08002B2CF9AE}" pid="15" name="MXdmg_GeneratedFrom">
    <vt:lpwstr/>
  </property>
  <property fmtid="{D5CDD505-2E9C-101B-9397-08002B2CF9AE}" pid="16" name="MXdmg_Language">
    <vt:lpwstr>en</vt:lpwstr>
  </property>
  <property fmtid="{D5CDD505-2E9C-101B-9397-08002B2CF9AE}" pid="17" name="MXEmail">
    <vt:lpwstr>helene.bjorkman@esss.se</vt:lpwstr>
  </property>
  <property fmtid="{D5CDD505-2E9C-101B-9397-08002B2CF9AE}" pid="18" name="MXFirstName">
    <vt:lpwstr>Heléne</vt:lpwstr>
  </property>
  <property fmtid="{D5CDD505-2E9C-101B-9397-08002B2CF9AE}" pid="19" name="MXIs Version Object">
    <vt:lpwstr>False</vt:lpwstr>
  </property>
  <property fmtid="{D5CDD505-2E9C-101B-9397-08002B2CF9AE}" pid="20" name="MXLanguage">
    <vt:lpwstr>English</vt:lpwstr>
  </property>
  <property fmtid="{D5CDD505-2E9C-101B-9397-08002B2CF9AE}" pid="21" name="MXLastName">
    <vt:lpwstr>Björkman</vt:lpwstr>
  </property>
  <property fmtid="{D5CDD505-2E9C-101B-9397-08002B2CF9AE}" pid="22" name="MXLatestVersion">
    <vt:lpwstr>1</vt:lpwstr>
  </property>
  <property fmtid="{D5CDD505-2E9C-101B-9397-08002B2CF9AE}" pid="23" name="MXLink">
    <vt:lpwstr/>
  </property>
  <property fmtid="{D5CDD505-2E9C-101B-9397-08002B2CF9AE}" pid="24" name="MXMiddleName">
    <vt:lpwstr>Unknown</vt:lpwstr>
  </property>
  <property fmtid="{D5CDD505-2E9C-101B-9397-08002B2CF9AE}" pid="25" name="MXMove Files To Version">
    <vt:lpwstr>False</vt:lpwstr>
  </property>
  <property fmtid="{D5CDD505-2E9C-101B-9397-08002B2CF9AE}" pid="26" name="MXName">
    <vt:lpwstr>ESS-0005872</vt:lpwstr>
  </property>
  <property fmtid="{D5CDD505-2E9C-101B-9397-08002B2CF9AE}" pid="27" name="MXOriginator">
    <vt:lpwstr>helenebjorkman</vt:lpwstr>
  </property>
  <property fmtid="{D5CDD505-2E9C-101B-9397-08002B2CF9AE}" pid="28" name="MXPhase">
    <vt:lpwstr/>
  </property>
  <property fmtid="{D5CDD505-2E9C-101B-9397-08002B2CF9AE}" pid="29" name="MXPolicy">
    <vt:lpwstr>Open Document</vt:lpwstr>
  </property>
  <property fmtid="{D5CDD505-2E9C-101B-9397-08002B2CF9AE}" pid="30" name="MXPolicy.Localized">
    <vt:lpwstr>Open Document</vt:lpwstr>
  </property>
  <property fmtid="{D5CDD505-2E9C-101B-9397-08002B2CF9AE}" pid="31" name="MXPrinted Date">
    <vt:lpwstr>2013-nov-04</vt:lpwstr>
  </property>
  <property fmtid="{D5CDD505-2E9C-101B-9397-08002B2CF9AE}" pid="32" name="MXPrinted Version">
    <vt:lpwstr>(1)</vt:lpwstr>
  </property>
  <property fmtid="{D5CDD505-2E9C-101B-9397-08002B2CF9AE}" pid="33" name="MXReference">
    <vt:lpwstr/>
  </property>
  <property fmtid="{D5CDD505-2E9C-101B-9397-08002B2CF9AE}" pid="34" name="MXRevision">
    <vt:lpwstr>1</vt:lpwstr>
  </property>
  <property fmtid="{D5CDD505-2E9C-101B-9397-08002B2CF9AE}" pid="35" name="MXSignatures_state_Preliminary">
    <vt:lpwstr/>
  </property>
  <property fmtid="{D5CDD505-2E9C-101B-9397-08002B2CF9AE}" pid="36" name="MXSignatures_state_Released">
    <vt:lpwstr/>
  </property>
  <property fmtid="{D5CDD505-2E9C-101B-9397-08002B2CF9AE}" pid="37" name="MXSubmitter">
    <vt:lpwstr>Björkman, Heléne</vt:lpwstr>
  </property>
  <property fmtid="{D5CDD505-2E9C-101B-9397-08002B2CF9AE}" pid="38" name="MXSuspend Versioning">
    <vt:lpwstr>False</vt:lpwstr>
  </property>
  <property fmtid="{D5CDD505-2E9C-101B-9397-08002B2CF9AE}" pid="39" name="MXTitle">
    <vt:lpwstr>Delete</vt:lpwstr>
  </property>
  <property fmtid="{D5CDD505-2E9C-101B-9397-08002B2CF9AE}" pid="40" name="MXTVADummy1">
    <vt:lpwstr/>
  </property>
  <property fmtid="{D5CDD505-2E9C-101B-9397-08002B2CF9AE}" pid="41" name="MXTVADummy2">
    <vt:lpwstr/>
  </property>
  <property fmtid="{D5CDD505-2E9C-101B-9397-08002B2CF9AE}" pid="42" name="MXTVADummy3">
    <vt:lpwstr/>
  </property>
  <property fmtid="{D5CDD505-2E9C-101B-9397-08002B2CF9AE}" pid="43" name="MXType">
    <vt:lpwstr>dmg_Presentation</vt:lpwstr>
  </property>
  <property fmtid="{D5CDD505-2E9C-101B-9397-08002B2CF9AE}" pid="44" name="MXType.Localized">
    <vt:lpwstr>Presentation</vt:lpwstr>
  </property>
  <property fmtid="{D5CDD505-2E9C-101B-9397-08002B2CF9AE}" pid="45" name="MXUser">
    <vt:lpwstr>helenebjorkman</vt:lpwstr>
  </property>
  <property fmtid="{D5CDD505-2E9C-101B-9397-08002B2CF9AE}" pid="46" name="MXVersion">
    <vt:lpwstr>1</vt:lpwstr>
  </property>
</Properties>
</file>