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60" r:id="rId3"/>
  </p:sldMasterIdLst>
  <p:notesMasterIdLst>
    <p:notesMasterId r:id="rId24"/>
  </p:notesMasterIdLst>
  <p:sldIdLst>
    <p:sldId id="458" r:id="rId4"/>
    <p:sldId id="503" r:id="rId5"/>
    <p:sldId id="489" r:id="rId6"/>
    <p:sldId id="492" r:id="rId7"/>
    <p:sldId id="495" r:id="rId8"/>
    <p:sldId id="493" r:id="rId9"/>
    <p:sldId id="494" r:id="rId10"/>
    <p:sldId id="459" r:id="rId11"/>
    <p:sldId id="465" r:id="rId12"/>
    <p:sldId id="473" r:id="rId13"/>
    <p:sldId id="497" r:id="rId14"/>
    <p:sldId id="474" r:id="rId15"/>
    <p:sldId id="476" r:id="rId16"/>
    <p:sldId id="478" r:id="rId17"/>
    <p:sldId id="488" r:id="rId18"/>
    <p:sldId id="496" r:id="rId19"/>
    <p:sldId id="469" r:id="rId20"/>
    <p:sldId id="498" r:id="rId21"/>
    <p:sldId id="499" r:id="rId22"/>
    <p:sldId id="504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CFF93"/>
    <a:srgbClr val="00FF00"/>
    <a:srgbClr val="800000"/>
    <a:srgbClr val="000000"/>
    <a:srgbClr val="408000"/>
    <a:srgbClr val="008040"/>
    <a:srgbClr val="800040"/>
    <a:srgbClr val="400080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39" autoAdjust="0"/>
    <p:restoredTop sz="99681" autoAdjust="0"/>
  </p:normalViewPr>
  <p:slideViewPr>
    <p:cSldViewPr snapToGrid="0" snapToObjects="1">
      <p:cViewPr>
        <p:scale>
          <a:sx n="90" d="100"/>
          <a:sy n="90" d="100"/>
        </p:scale>
        <p:origin x="-912" y="-280"/>
      </p:cViewPr>
      <p:guideLst>
        <p:guide orient="horz" pos="2123"/>
        <p:guide pos="289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9BCA9-1CE0-DA44-BE7F-3DBE22FAA1A4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DA8EA-CDBC-5146-BD43-804A34D38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60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5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46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3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95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81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16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53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43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23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9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32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40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63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27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99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95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81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16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53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43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23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240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320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63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27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99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97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34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55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02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16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0744" y="61920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50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2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1E2D4-2316-BD4A-99DC-FED7530D8663}" type="datetimeFigureOut">
              <a:rPr lang="en-US" smtClean="0"/>
              <a:t>10122013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2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6.emf"/><Relationship Id="rId5" Type="http://schemas.openxmlformats.org/officeDocument/2006/relationships/image" Target="../media/image57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4_Document1.doc"/><Relationship Id="rId4" Type="http://schemas.openxmlformats.org/officeDocument/2006/relationships/image" Target="../media/image1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image" Target="../media/image23.jpeg"/><Relationship Id="rId7" Type="http://schemas.openxmlformats.org/officeDocument/2006/relationships/image" Target="../media/image24.png"/><Relationship Id="rId8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S_template_front_v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20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063340" y="1888744"/>
            <a:ext cx="3411793" cy="1373742"/>
          </a:xfrm>
        </p:spPr>
        <p:txBody>
          <a:bodyPr/>
          <a:lstStyle/>
          <a:p>
            <a:r>
              <a:rPr lang="en-US" sz="2800" dirty="0" smtClean="0"/>
              <a:t>What is all the fuss about IOTs?</a:t>
            </a:r>
            <a:endParaRPr lang="en-US" sz="2800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468" y="366601"/>
            <a:ext cx="2497628" cy="133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>
            <a:spLocks/>
          </p:cNvSpPr>
          <p:nvPr/>
        </p:nvSpPr>
        <p:spPr bwMode="auto">
          <a:xfrm>
            <a:off x="6512553" y="2232435"/>
            <a:ext cx="3398368" cy="231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/>
            <a:endParaRPr lang="en-US" sz="4000" dirty="0">
              <a:solidFill>
                <a:srgbClr val="005A7C"/>
              </a:solidFill>
              <a:latin typeface="Arial"/>
              <a:ea typeface="ＭＳ Ｐゴシック" charset="0"/>
              <a:cs typeface="Arial"/>
              <a:sym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5933" y="3193534"/>
            <a:ext cx="171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Morten Jensen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52999" y="6469558"/>
            <a:ext cx="4157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 and ICS Retreat Meeting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72415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101" y="581185"/>
            <a:ext cx="4681244" cy="31475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5637" y="2624142"/>
            <a:ext cx="2376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CPI 90 kW IOT (K5H90W1)</a:t>
            </a:r>
          </a:p>
          <a:p>
            <a:r>
              <a:rPr lang="en-US" sz="1400" dirty="0" smtClean="0"/>
              <a:t>&gt; 33 000 operating hours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637" y="3137788"/>
            <a:ext cx="2496943" cy="27278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85637" y="2018961"/>
            <a:ext cx="2558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Metrology Light Source</a:t>
            </a:r>
          </a:p>
          <a:p>
            <a:r>
              <a:rPr lang="en-US" dirty="0" smtClean="0"/>
              <a:t>(Willy Wien Laboratory) </a:t>
            </a:r>
            <a:endParaRPr lang="en-US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35" y="2215798"/>
            <a:ext cx="3838059" cy="287830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4230501"/>
            <a:ext cx="1925367" cy="256731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47287" y="5195041"/>
            <a:ext cx="297029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Elettra</a:t>
            </a:r>
            <a:endParaRPr lang="en-US" dirty="0" smtClean="0"/>
          </a:p>
          <a:p>
            <a:r>
              <a:rPr lang="en-US" dirty="0" smtClean="0"/>
              <a:t>500 MHz </a:t>
            </a:r>
          </a:p>
          <a:p>
            <a:r>
              <a:rPr lang="en-US" dirty="0" smtClean="0"/>
              <a:t>150 kW IOT based amplifier for Combination of 2x80 kW</a:t>
            </a:r>
            <a:endParaRPr lang="en-US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53527" y="893740"/>
            <a:ext cx="1892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CERN</a:t>
            </a:r>
          </a:p>
          <a:p>
            <a:r>
              <a:rPr lang="en-US" dirty="0" smtClean="0"/>
              <a:t>800 MHz </a:t>
            </a:r>
          </a:p>
          <a:p>
            <a:r>
              <a:rPr lang="en-US" dirty="0" smtClean="0"/>
              <a:t>60 kW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645628" y="119520"/>
            <a:ext cx="3776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Other Facilities using IOTs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11" name="Picture 2" descr="\\STORAGE\Accelerators\RF&amp;Diagnostics\@CELLS\RF\1_Installation\Z_Pictures\20101104_IOT_Cabinet\IOT_Cabinet 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4308822"/>
            <a:ext cx="1912037" cy="2549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Screen Shot 2013-06-10 at 10.53.4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590" y="3728720"/>
            <a:ext cx="1074574" cy="890893"/>
          </a:xfrm>
          <a:prstGeom prst="rect">
            <a:avLst/>
          </a:prstGeom>
        </p:spPr>
      </p:pic>
      <p:pic>
        <p:nvPicPr>
          <p:cNvPr id="14" name="Picture 13" descr="Screen Shot 2013-06-10 at 11.01.40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68"/>
          <a:stretch/>
        </p:blipFill>
        <p:spPr>
          <a:xfrm>
            <a:off x="5398832" y="3728720"/>
            <a:ext cx="1186805" cy="8526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73459" y="6428486"/>
            <a:ext cx="98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 IOTs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87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9934" y="579359"/>
            <a:ext cx="7552266" cy="5909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 high power accelerators:</a:t>
            </a:r>
          </a:p>
          <a:p>
            <a:endParaRPr lang="en-US" sz="2400" dirty="0" smtClean="0"/>
          </a:p>
          <a:p>
            <a:r>
              <a:rPr lang="en-US" sz="2400" dirty="0" smtClean="0"/>
              <a:t>Power requirement for 500 kW – 1.5 MW</a:t>
            </a:r>
          </a:p>
          <a:p>
            <a:r>
              <a:rPr lang="en-US" sz="2400" dirty="0" smtClean="0"/>
              <a:t>Narrow band (single output cavity)</a:t>
            </a:r>
          </a:p>
          <a:p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Single beam – 	Large cathode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 		High voltage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	High cathode loading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	Oil in the modulator and gun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Multi beam - 		Several smaller cathodes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	Higher total </a:t>
            </a:r>
            <a:r>
              <a:rPr lang="en-US" sz="2400" dirty="0" err="1" smtClean="0"/>
              <a:t>perveance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						-&gt; Lower voltage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	Lower cathode loading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	Scalable for higher power levels</a:t>
            </a:r>
          </a:p>
          <a:p>
            <a:r>
              <a:rPr lang="en-US" sz="2400" dirty="0" smtClean="0"/>
              <a:t>						(100-140 kW per cathode)</a:t>
            </a:r>
          </a:p>
          <a:p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0821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3-06-12 at 15.06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273" y="3234058"/>
            <a:ext cx="2983954" cy="22858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13193" y="174790"/>
            <a:ext cx="3264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Design and Simulation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9249" y="636455"/>
            <a:ext cx="7849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Analytical and Numerical codes available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Commercial codes well developed in addition to manufacturers own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Increased computing power allows improved simulation of grid structures, trajectory and PIC modeling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44" y="2419393"/>
            <a:ext cx="2548836" cy="29222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24" y="2050061"/>
            <a:ext cx="205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Gun simulation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84" y="5471483"/>
            <a:ext cx="1217876" cy="12376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363" y="5649385"/>
            <a:ext cx="1047591" cy="1112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2954" y="5902471"/>
            <a:ext cx="790239" cy="8713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6477" y="5072340"/>
            <a:ext cx="1387881" cy="8341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1625" y="5817090"/>
            <a:ext cx="1387881" cy="10409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7653" y="5216288"/>
            <a:ext cx="655993" cy="3450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83453" y="5591538"/>
            <a:ext cx="8048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IVEC 2009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7435504" y="3370009"/>
            <a:ext cx="56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CPI</a:t>
            </a:r>
            <a:endParaRPr lang="en-US" dirty="0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684" y="5072339"/>
            <a:ext cx="2446286" cy="13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340038" y="6033813"/>
            <a:ext cx="56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CPI</a:t>
            </a:r>
            <a:endParaRPr lang="en-US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8" t="51281" r="57098" b="36349"/>
          <a:stretch/>
        </p:blipFill>
        <p:spPr bwMode="auto">
          <a:xfrm>
            <a:off x="4252188" y="1761264"/>
            <a:ext cx="4788016" cy="197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3" r="28489"/>
          <a:stretch/>
        </p:blipFill>
        <p:spPr bwMode="auto">
          <a:xfrm>
            <a:off x="7305040" y="3234058"/>
            <a:ext cx="1746558" cy="198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8263169" y="196163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TED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24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06-10 at 12.05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08"/>
            <a:ext cx="3020067" cy="177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377" y="446813"/>
            <a:ext cx="2469862" cy="3471624"/>
          </a:xfrm>
          <a:prstGeom prst="rect">
            <a:avLst/>
          </a:prstGeom>
        </p:spPr>
      </p:pic>
      <p:pic>
        <p:nvPicPr>
          <p:cNvPr id="3" name="Picture 2" descr="Screen Shot 2013-06-10 at 12.03.3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03" y="129340"/>
            <a:ext cx="999041" cy="881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86609">
            <a:off x="2217798" y="2421828"/>
            <a:ext cx="4280233" cy="13827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378" y="1011209"/>
            <a:ext cx="4585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Higher order mode pillbox cavity or </a:t>
            </a:r>
            <a:r>
              <a:rPr lang="en-US" dirty="0" err="1" smtClean="0"/>
              <a:t>toroidal</a:t>
            </a:r>
            <a:endParaRPr lang="en-US" dirty="0"/>
          </a:p>
        </p:txBody>
      </p:sp>
      <p:pic>
        <p:nvPicPr>
          <p:cNvPr id="9" name="Picture 8" descr="Screen Shot 2013-06-10 at 12.07.5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42" y="3501743"/>
            <a:ext cx="2324492" cy="23075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64053" y="3866049"/>
            <a:ext cx="2817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Individual beam pipes</a:t>
            </a:r>
          </a:p>
          <a:p>
            <a:r>
              <a:rPr lang="en-US" dirty="0" smtClean="0"/>
              <a:t>Coaxial output coupling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2634" y="4044838"/>
            <a:ext cx="2646483" cy="23463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669785" y="4512380"/>
            <a:ext cx="2122616" cy="230755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8242976" y="6128089"/>
            <a:ext cx="231737" cy="1998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27727" y="262147"/>
            <a:ext cx="4050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Output cavity considerations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8142" y="5727814"/>
            <a:ext cx="238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Simulations include:</a:t>
            </a:r>
          </a:p>
          <a:p>
            <a:r>
              <a:rPr lang="en-US" dirty="0" smtClean="0"/>
              <a:t>Field (static and RF)</a:t>
            </a:r>
          </a:p>
          <a:p>
            <a:r>
              <a:rPr lang="en-US" dirty="0" smtClean="0"/>
              <a:t>Trajectory</a:t>
            </a:r>
          </a:p>
          <a:p>
            <a:r>
              <a:rPr lang="en-US" dirty="0" smtClean="0"/>
              <a:t>Particle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84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6-10 at 15.59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995" y="479775"/>
            <a:ext cx="4220664" cy="569383"/>
          </a:xfrm>
          <a:prstGeom prst="rect">
            <a:avLst/>
          </a:prstGeom>
        </p:spPr>
      </p:pic>
      <p:pic>
        <p:nvPicPr>
          <p:cNvPr id="5" name="Picture 2" descr="C:\CCR\Programs\350 MHz 200 kW IOT\Images\Sliced MBI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257" y="1111250"/>
            <a:ext cx="2471737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584583" y="3978364"/>
            <a:ext cx="22554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ahoma" charset="0"/>
              </a:rPr>
              <a:t>Calabazas</a:t>
            </a:r>
            <a:r>
              <a:rPr lang="en-US" dirty="0">
                <a:latin typeface="Tahoma" charset="0"/>
              </a:rPr>
              <a:t> Creek Research, Inc. – 352MHz, 200 kW CW</a:t>
            </a: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265700" y="2040113"/>
            <a:ext cx="5705881" cy="4817887"/>
            <a:chOff x="914400" y="790575"/>
            <a:chExt cx="6734175" cy="5635625"/>
          </a:xfrm>
        </p:grpSpPr>
        <p:grpSp>
          <p:nvGrpSpPr>
            <p:cNvPr id="8" name="Group 1"/>
            <p:cNvGrpSpPr>
              <a:grpSpLocks/>
            </p:cNvGrpSpPr>
            <p:nvPr/>
          </p:nvGrpSpPr>
          <p:grpSpPr bwMode="auto">
            <a:xfrm>
              <a:off x="914400" y="790575"/>
              <a:ext cx="6734175" cy="5635625"/>
              <a:chOff x="914400" y="790575"/>
              <a:chExt cx="6734175" cy="5635625"/>
            </a:xfrm>
          </p:grpSpPr>
          <p:pic>
            <p:nvPicPr>
              <p:cNvPr id="10" name="Picture 2" descr="C:\CCR\Programs\350 MHz 200 kW IOT\Images\Parts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400" y="790575"/>
                <a:ext cx="6734175" cy="5635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" descr="C:\CCR\Programs\350 MHz 200 kW IOT\Images\K2 gun photo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2800" y="3810000"/>
                <a:ext cx="1168203" cy="1066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Picture 2" descr="C:\Users\eisen\Desktop\CCR-2901 Input Cavity B Assy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3022188"/>
              <a:ext cx="1563329" cy="1172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89164" y="1651000"/>
            <a:ext cx="5882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components being prepared (not for ESS)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573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1979613" y="296863"/>
            <a:ext cx="5135562" cy="4318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700 MHz HOM IOT Experience</a:t>
            </a:r>
          </a:p>
        </p:txBody>
      </p:sp>
      <p:sp>
        <p:nvSpPr>
          <p:cNvPr id="20" name="Text Box 32"/>
          <p:cNvSpPr txBox="1">
            <a:spLocks noChangeArrowheads="1"/>
          </p:cNvSpPr>
          <p:nvPr/>
        </p:nvSpPr>
        <p:spPr bwMode="auto">
          <a:xfrm>
            <a:off x="900113" y="4940300"/>
            <a:ext cx="301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6" rIns="91433" bIns="45716">
            <a:spAutoFit/>
          </a:bodyPr>
          <a:lstStyle>
            <a:lvl1pPr eaLnBrk="0" hangingPunct="0"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buFont typeface="Symbol" pitchFamily="18" charset="2"/>
              <a:buChar char="·"/>
            </a:pP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21" name="Rectangle 34"/>
          <p:cNvSpPr>
            <a:spLocks noChangeAspect="1" noChangeArrowheads="1"/>
          </p:cNvSpPr>
          <p:nvPr/>
        </p:nvSpPr>
        <p:spPr bwMode="auto">
          <a:xfrm>
            <a:off x="152400" y="1371600"/>
            <a:ext cx="4343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tabLst>
                <a:tab pos="2398713" algn="ctr"/>
                <a:tab pos="4114800" algn="r"/>
              </a:tabLst>
            </a:pPr>
            <a:endParaRPr lang="en-US" sz="1800" i="1" dirty="0">
              <a:solidFill>
                <a:srgbClr val="000000"/>
              </a:solidFill>
              <a:effectLst/>
              <a:latin typeface="Tahoma" pitchFamily="34" charset="0"/>
            </a:endParaRP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latin typeface="Tahoma" pitchFamily="34" charset="0"/>
              </a:rPr>
              <a:t>Design Parameters	value	units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Power Output	1000	kW (min)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Beam Voltage	45	kV (max)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Beam Current	31	A (max)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Frequency 	700	MHz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1dB Bandwidth	± 0.7	MHz (min)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Gain	23	dB (min)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Efficiency	71	% (min)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Diameter	30/76	in/cm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Height	51/130	in/cm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Weight	1000/450	lbs./kg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Collector Coolant Flow 	220	gpm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Body Coolant Flow	10	gpm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O/P Window Cooling (Air)	35	cfm</a:t>
            </a:r>
          </a:p>
        </p:txBody>
      </p:sp>
      <p:sp>
        <p:nvSpPr>
          <p:cNvPr id="22" name="Line 39"/>
          <p:cNvSpPr>
            <a:spLocks noChangeShapeType="1"/>
          </p:cNvSpPr>
          <p:nvPr/>
        </p:nvSpPr>
        <p:spPr bwMode="auto">
          <a:xfrm flipH="1" flipV="1">
            <a:off x="6777038" y="3941763"/>
            <a:ext cx="863600" cy="7207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2590800" y="1171575"/>
            <a:ext cx="2665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Clr>
                <a:srgbClr val="A50021"/>
              </a:buClr>
              <a:buSzPct val="60000"/>
            </a:pPr>
            <a:r>
              <a:rPr lang="en-US" sz="2000" dirty="0">
                <a:solidFill>
                  <a:srgbClr val="000000"/>
                </a:solidFill>
                <a:effectLst/>
                <a:latin typeface="Verdana" pitchFamily="34" charset="0"/>
              </a:rPr>
              <a:t>VHP-8330A IOT</a:t>
            </a:r>
          </a:p>
        </p:txBody>
      </p:sp>
      <p:graphicFrame>
        <p:nvGraphicFramePr>
          <p:cNvPr id="24" name="Object 14">
            <a:hlinkClick r:id="" action="ppaction://ole?verb=0"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446778"/>
              </p:ext>
            </p:extLst>
          </p:nvPr>
        </p:nvGraphicFramePr>
        <p:xfrm>
          <a:off x="76199" y="2492058"/>
          <a:ext cx="4829175" cy="3869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2" name="Worksheet" r:id="rId3" imgW="3447000" imgH="2126160" progId="Excel.Sheet.8">
                  <p:embed/>
                </p:oleObj>
              </mc:Choice>
              <mc:Fallback>
                <p:oleObj name="Worksheet" r:id="rId3" imgW="3447000" imgH="2126160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99" y="2492058"/>
                        <a:ext cx="4829175" cy="3869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005523" y="3072765"/>
            <a:ext cx="8255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990033"/>
                </a:solidFill>
                <a:effectLst/>
              </a:rPr>
              <a:t>@ 31kV</a:t>
            </a:r>
          </a:p>
        </p:txBody>
      </p:sp>
      <p:sp>
        <p:nvSpPr>
          <p:cNvPr id="26" name="TextBox 14"/>
          <p:cNvSpPr txBox="1">
            <a:spLocks noChangeArrowheads="1"/>
          </p:cNvSpPr>
          <p:nvPr/>
        </p:nvSpPr>
        <p:spPr bwMode="auto">
          <a:xfrm>
            <a:off x="1255713" y="6038056"/>
            <a:ext cx="144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990033"/>
                </a:solidFill>
                <a:effectLst/>
              </a:rPr>
              <a:t>Test Results</a:t>
            </a:r>
            <a:br>
              <a:rPr lang="en-US" sz="1800" dirty="0">
                <a:solidFill>
                  <a:srgbClr val="990033"/>
                </a:solidFill>
                <a:effectLst/>
              </a:rPr>
            </a:br>
            <a:r>
              <a:rPr lang="en-US" sz="1800" dirty="0">
                <a:solidFill>
                  <a:srgbClr val="990033"/>
                </a:solidFill>
                <a:effectLst/>
              </a:rPr>
              <a:t>(pulsed)</a:t>
            </a:r>
          </a:p>
        </p:txBody>
      </p:sp>
      <p:sp>
        <p:nvSpPr>
          <p:cNvPr id="27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28" name="Picture 20" descr="HOMIOT in test 16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09738"/>
            <a:ext cx="258445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37"/>
          <p:cNvSpPr txBox="1">
            <a:spLocks noChangeArrowheads="1"/>
          </p:cNvSpPr>
          <p:nvPr/>
        </p:nvSpPr>
        <p:spPr bwMode="auto">
          <a:xfrm>
            <a:off x="6540500" y="1238250"/>
            <a:ext cx="1439863" cy="349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itchFamily="18" charset="0"/>
              </a:rPr>
              <a:t>RF Input</a:t>
            </a:r>
          </a:p>
        </p:txBody>
      </p:sp>
      <p:sp>
        <p:nvSpPr>
          <p:cNvPr id="30" name="Text Box 38"/>
          <p:cNvSpPr txBox="1">
            <a:spLocks noChangeArrowheads="1"/>
          </p:cNvSpPr>
          <p:nvPr/>
        </p:nvSpPr>
        <p:spPr bwMode="auto">
          <a:xfrm>
            <a:off x="7600950" y="4787900"/>
            <a:ext cx="1439863" cy="349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itchFamily="18" charset="0"/>
              </a:rPr>
              <a:t>Collector</a:t>
            </a:r>
          </a:p>
        </p:txBody>
      </p:sp>
      <p:sp>
        <p:nvSpPr>
          <p:cNvPr id="31" name="Text Box 40"/>
          <p:cNvSpPr txBox="1">
            <a:spLocks noChangeArrowheads="1"/>
          </p:cNvSpPr>
          <p:nvPr/>
        </p:nvSpPr>
        <p:spPr bwMode="auto">
          <a:xfrm>
            <a:off x="4905375" y="2863850"/>
            <a:ext cx="1439863" cy="7159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itchFamily="18" charset="0"/>
              </a:rPr>
              <a:t>Solenoid, </a:t>
            </a:r>
          </a:p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itchFamily="18" charset="0"/>
              </a:rPr>
              <a:t>O/P Cavity</a:t>
            </a:r>
          </a:p>
        </p:txBody>
      </p:sp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5289550" y="1851025"/>
            <a:ext cx="1439863" cy="349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itchFamily="18" charset="0"/>
              </a:rPr>
              <a:t>Gun</a:t>
            </a:r>
          </a:p>
        </p:txBody>
      </p:sp>
      <p:cxnSp>
        <p:nvCxnSpPr>
          <p:cNvPr id="33" name="Straight Arrow Connector 5"/>
          <p:cNvCxnSpPr>
            <a:cxnSpLocks noChangeShapeType="1"/>
          </p:cNvCxnSpPr>
          <p:nvPr/>
        </p:nvCxnSpPr>
        <p:spPr bwMode="auto">
          <a:xfrm flipH="1" flipV="1">
            <a:off x="7464425" y="3675063"/>
            <a:ext cx="855663" cy="987425"/>
          </a:xfrm>
          <a:prstGeom prst="straightConnector1">
            <a:avLst/>
          </a:prstGeom>
          <a:noFill/>
          <a:ln w="22225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4" name="Straight Arrow Connector 21"/>
          <p:cNvCxnSpPr>
            <a:cxnSpLocks noChangeShapeType="1"/>
            <a:endCxn id="29" idx="2"/>
          </p:cNvCxnSpPr>
          <p:nvPr/>
        </p:nvCxnSpPr>
        <p:spPr bwMode="auto">
          <a:xfrm flipH="1" flipV="1">
            <a:off x="7261225" y="1587500"/>
            <a:ext cx="203200" cy="374650"/>
          </a:xfrm>
          <a:prstGeom prst="straightConnector1">
            <a:avLst/>
          </a:prstGeom>
          <a:noFill/>
          <a:ln w="22225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5" name="Straight Arrow Connector 25"/>
          <p:cNvCxnSpPr>
            <a:cxnSpLocks noChangeShapeType="1"/>
          </p:cNvCxnSpPr>
          <p:nvPr/>
        </p:nvCxnSpPr>
        <p:spPr bwMode="auto">
          <a:xfrm flipH="1" flipV="1">
            <a:off x="6729413" y="1971675"/>
            <a:ext cx="735012" cy="477838"/>
          </a:xfrm>
          <a:prstGeom prst="straightConnector1">
            <a:avLst/>
          </a:prstGeom>
          <a:noFill/>
          <a:ln w="22225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6" name="Straight Arrow Connector 28"/>
          <p:cNvCxnSpPr>
            <a:cxnSpLocks noChangeShapeType="1"/>
          </p:cNvCxnSpPr>
          <p:nvPr/>
        </p:nvCxnSpPr>
        <p:spPr bwMode="auto">
          <a:xfrm flipH="1">
            <a:off x="6345238" y="3079750"/>
            <a:ext cx="1119187" cy="153988"/>
          </a:xfrm>
          <a:prstGeom prst="straightConnector1">
            <a:avLst/>
          </a:prstGeom>
          <a:noFill/>
          <a:ln w="22225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7" name="Text Box 37"/>
          <p:cNvSpPr txBox="1">
            <a:spLocks noChangeArrowheads="1"/>
          </p:cNvSpPr>
          <p:nvPr/>
        </p:nvSpPr>
        <p:spPr bwMode="auto">
          <a:xfrm>
            <a:off x="5100638" y="4662488"/>
            <a:ext cx="1439862" cy="349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itchFamily="18" charset="0"/>
              </a:rPr>
              <a:t>RF Output</a:t>
            </a:r>
          </a:p>
        </p:txBody>
      </p:sp>
      <p:cxnSp>
        <p:nvCxnSpPr>
          <p:cNvPr id="38" name="Straight Arrow Connector 21"/>
          <p:cNvCxnSpPr>
            <a:cxnSpLocks noChangeShapeType="1"/>
            <a:endCxn id="37" idx="3"/>
          </p:cNvCxnSpPr>
          <p:nvPr/>
        </p:nvCxnSpPr>
        <p:spPr bwMode="auto">
          <a:xfrm flipH="1">
            <a:off x="6540500" y="4065588"/>
            <a:ext cx="923925" cy="771525"/>
          </a:xfrm>
          <a:prstGeom prst="straightConnector1">
            <a:avLst/>
          </a:prstGeom>
          <a:noFill/>
          <a:ln w="22225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9" name="TextBox 38"/>
          <p:cNvSpPr txBox="1"/>
          <p:nvPr/>
        </p:nvSpPr>
        <p:spPr>
          <a:xfrm>
            <a:off x="7836521" y="384366"/>
            <a:ext cx="56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CPI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96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2767" y="1093517"/>
            <a:ext cx="8513429" cy="5770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Applications of High Power Induction Output Tubes in High Intensity Superconducting Proton </a:t>
            </a:r>
            <a:r>
              <a:rPr lang="en-US" sz="1400" dirty="0" err="1" smtClean="0"/>
              <a:t>Linacs</a:t>
            </a:r>
            <a:endParaRPr lang="en-US" sz="1400" dirty="0" smtClean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Testing of Inductive Output Tube based RF amplifier for 650 MHz SRF Cavities, A. </a:t>
            </a:r>
            <a:r>
              <a:rPr lang="en-US" sz="1400" dirty="0" err="1" smtClean="0"/>
              <a:t>Mandal</a:t>
            </a:r>
            <a:r>
              <a:rPr lang="en-US" sz="1400" dirty="0" smtClean="0"/>
              <a:t> et al, PCaPAC2012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/>
              <a:t>90 kW CW IOT development at L3 </a:t>
            </a:r>
            <a:r>
              <a:rPr lang="en-US" sz="1400" dirty="0" smtClean="0"/>
              <a:t>Communications </a:t>
            </a:r>
            <a:r>
              <a:rPr lang="en-US" sz="1400" dirty="0"/>
              <a:t>Electron Devices, M Boyle et al, CWRF Workshop, 2012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Development of a 402.5 MHz 140 kW IOT, M Read et al, PAC2011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The first continuous wave and long pulse operation, DESY, 2011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/>
              <a:t>Simple Model of an Inductive Output Tube, R. Carter, </a:t>
            </a:r>
            <a:r>
              <a:rPr lang="en-US" sz="1400" dirty="0" err="1"/>
              <a:t>IEEonED</a:t>
            </a:r>
            <a:r>
              <a:rPr lang="en-US" sz="1400" dirty="0"/>
              <a:t> 2010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/>
              <a:t>CPI’s 1.3 GHz, 90 kW Pulsed IOT Amplifier, M. Marks et al, IPAC2010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/>
              <a:t>Modelling</a:t>
            </a:r>
            <a:r>
              <a:rPr lang="en-US" sz="1400" dirty="0" smtClean="0"/>
              <a:t> and Design of High-Power Inductive Output Tubes, E. Wright et al, PAC2009.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/>
              <a:t>Highly stable IOT based 1.3 GHz/16kW RF Power Source for CW </a:t>
            </a:r>
            <a:r>
              <a:rPr lang="en-US" sz="1400" dirty="0" smtClean="0"/>
              <a:t>operate</a:t>
            </a:r>
            <a:r>
              <a:rPr lang="en-US" sz="1400" dirty="0"/>
              <a:t>d SC </a:t>
            </a:r>
            <a:r>
              <a:rPr lang="en-US" sz="1400" dirty="0" err="1"/>
              <a:t>Linacs</a:t>
            </a:r>
            <a:r>
              <a:rPr lang="en-US" sz="1400" dirty="0"/>
              <a:t>, SRF2009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The </a:t>
            </a:r>
            <a:r>
              <a:rPr lang="en-US" sz="1400" dirty="0"/>
              <a:t>ALBA RF Amplifier System based on IOTs, P. Sanchez et al, </a:t>
            </a:r>
            <a:r>
              <a:rPr lang="en-US" sz="1400" dirty="0" smtClean="0"/>
              <a:t>EPAC2008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Installation and Commissioning of the new 150 kW plant for the </a:t>
            </a:r>
            <a:r>
              <a:rPr lang="en-US" sz="1400" dirty="0" err="1" smtClean="0"/>
              <a:t>Elettra</a:t>
            </a:r>
            <a:r>
              <a:rPr lang="en-US" sz="1400" dirty="0" smtClean="0"/>
              <a:t> RF System Upgrade, A </a:t>
            </a:r>
            <a:r>
              <a:rPr lang="en-US" sz="1400" dirty="0" err="1" smtClean="0"/>
              <a:t>Fabris</a:t>
            </a:r>
            <a:r>
              <a:rPr lang="en-US" sz="1400" dirty="0" smtClean="0"/>
              <a:t> et al, PAC07</a:t>
            </a:r>
            <a:endParaRPr lang="en-US" sz="1400" dirty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Grid less </a:t>
            </a:r>
            <a:r>
              <a:rPr lang="en-US" sz="1400" dirty="0"/>
              <a:t>IOT for Accelerator </a:t>
            </a:r>
            <a:r>
              <a:rPr lang="en-US" sz="1400" dirty="0" smtClean="0"/>
              <a:t>Applications</a:t>
            </a:r>
            <a:r>
              <a:rPr lang="en-US" sz="1400" dirty="0"/>
              <a:t>, C. Wilson et al, PAC2007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IOT testing at the ERLP, J </a:t>
            </a:r>
            <a:r>
              <a:rPr lang="en-US" sz="1400" dirty="0" err="1" smtClean="0"/>
              <a:t>Orrett</a:t>
            </a:r>
            <a:r>
              <a:rPr lang="en-US" sz="1400" dirty="0" smtClean="0"/>
              <a:t> at al, EPAC2006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/>
              <a:t>First Results of the IOT Based 300 kW 500 MHz Amplifier for the Diamond Light Source, M. Jensen et al, EPAC05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IOT RF Power Sources for Pulsed and CW </a:t>
            </a:r>
            <a:r>
              <a:rPr lang="en-US" sz="1400" dirty="0" err="1" smtClean="0"/>
              <a:t>Linacs</a:t>
            </a:r>
            <a:r>
              <a:rPr lang="en-US" sz="1400" dirty="0" smtClean="0"/>
              <a:t>, H. Bohlen et al, Lunac2004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Comparison of Klystron and Inductive Output Tubes Vacuum-Electron Devices for Amplifier service in Free-Electron Laser, EPAC04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9095" y="225147"/>
            <a:ext cx="5841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Recent IOT publications by Laboratories</a:t>
            </a:r>
          </a:p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		(</a:t>
            </a:r>
            <a:r>
              <a:rPr lang="en-US" sz="2400" dirty="0">
                <a:solidFill>
                  <a:srgbClr val="000090"/>
                </a:solidFill>
              </a:rPr>
              <a:t>not a </a:t>
            </a:r>
            <a:r>
              <a:rPr lang="en-US" sz="2400" dirty="0" smtClean="0">
                <a:solidFill>
                  <a:srgbClr val="000090"/>
                </a:solidFill>
              </a:rPr>
              <a:t>comprehensive review)</a:t>
            </a:r>
          </a:p>
        </p:txBody>
      </p:sp>
      <p:sp>
        <p:nvSpPr>
          <p:cNvPr id="11" name="10-Point Star 10"/>
          <p:cNvSpPr/>
          <p:nvPr/>
        </p:nvSpPr>
        <p:spPr>
          <a:xfrm rot="1101651">
            <a:off x="200982" y="1066096"/>
            <a:ext cx="8809295" cy="4941172"/>
          </a:xfrm>
          <a:prstGeom prst="star10">
            <a:avLst>
              <a:gd name="adj" fmla="val 34408"/>
              <a:gd name="hf" fmla="val 10514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0090"/>
                </a:solidFill>
              </a:rPr>
              <a:t>Many Labs are still thinking about IOTs but we need Industry</a:t>
            </a:r>
            <a:endParaRPr lang="en-US" sz="48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023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313561"/>
              </p:ext>
            </p:extLst>
          </p:nvPr>
        </p:nvGraphicFramePr>
        <p:xfrm>
          <a:off x="465665" y="978764"/>
          <a:ext cx="6578602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9602"/>
                <a:gridCol w="1667933"/>
                <a:gridCol w="1126067"/>
                <a:gridCol w="635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Single Beam Klystron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MB IOT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Peak output Power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Cathode Voltage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95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 Current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Efficiency at saturation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 (min)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Est.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efficiency for operation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dB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06265" y="292388"/>
            <a:ext cx="463800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 700 MHz Comparison</a:t>
            </a:r>
            <a:endParaRPr lang="en-US" sz="32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4" y="3853696"/>
            <a:ext cx="4191003" cy="297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310" y="3457954"/>
            <a:ext cx="1666371" cy="322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 bwMode="auto">
          <a:xfrm>
            <a:off x="5860366" y="4783191"/>
            <a:ext cx="14529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algn="ctr" eaLnBrk="1" hangingPunct="1"/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1.3 m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7125812" y="3557598"/>
            <a:ext cx="0" cy="3122321"/>
          </a:xfrm>
          <a:prstGeom prst="straightConnector1">
            <a:avLst/>
          </a:prstGeom>
          <a:ln w="38100">
            <a:solidFill>
              <a:srgbClr val="002060"/>
            </a:solidFill>
            <a:headEnd type="arrow"/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 bwMode="auto">
          <a:xfrm>
            <a:off x="7245577" y="2934734"/>
            <a:ext cx="16340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algn="ctr" eaLnBrk="1" hangingPunct="1"/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0.6 m</a:t>
            </a:r>
          </a:p>
        </p:txBody>
      </p:sp>
      <p:cxnSp>
        <p:nvCxnSpPr>
          <p:cNvPr id="26" name="Straight Arrow Connector 25"/>
          <p:cNvCxnSpPr/>
          <p:nvPr/>
        </p:nvCxnSpPr>
        <p:spPr bwMode="auto">
          <a:xfrm flipH="1">
            <a:off x="7313310" y="3457954"/>
            <a:ext cx="1449689" cy="0"/>
          </a:xfrm>
          <a:prstGeom prst="straightConnector1">
            <a:avLst/>
          </a:prstGeom>
          <a:ln w="38100">
            <a:solidFill>
              <a:srgbClr val="002060"/>
            </a:solidFill>
            <a:headEnd type="arrow"/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0247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3398"/>
          <a:stretch/>
        </p:blipFill>
        <p:spPr>
          <a:xfrm>
            <a:off x="4811371" y="303480"/>
            <a:ext cx="4332629" cy="3530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53614" y="190400"/>
            <a:ext cx="25112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Where next?</a:t>
            </a:r>
            <a:endParaRPr lang="en-US" sz="3200" dirty="0">
              <a:solidFill>
                <a:srgbClr val="00009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339958"/>
              </p:ext>
            </p:extLst>
          </p:nvPr>
        </p:nvGraphicFramePr>
        <p:xfrm>
          <a:off x="731155" y="3179608"/>
          <a:ext cx="7353300" cy="2519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2566"/>
                <a:gridCol w="1244084"/>
                <a:gridCol w="1838325"/>
                <a:gridCol w="1838325"/>
              </a:tblGrid>
              <a:tr h="57391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Accelerating</a:t>
                      </a:r>
                      <a:r>
                        <a:rPr lang="en-US" baseline="0" dirty="0" smtClean="0"/>
                        <a:t> Structure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Freq. (MHz)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Quantity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Max Power (kW)</a:t>
                      </a:r>
                      <a:endParaRPr lang="en-US" dirty="0"/>
                    </a:p>
                  </a:txBody>
                  <a:tcPr/>
                </a:tc>
              </a:tr>
              <a:tr h="33250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RFQ,</a:t>
                      </a:r>
                      <a:r>
                        <a:rPr lang="en-US" baseline="0" dirty="0" smtClean="0"/>
                        <a:t> DTL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352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2200**</a:t>
                      </a:r>
                      <a:endParaRPr lang="en-US" dirty="0"/>
                    </a:p>
                  </a:txBody>
                  <a:tcPr/>
                </a:tc>
              </a:tr>
              <a:tr h="33250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Spoke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352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330**</a:t>
                      </a:r>
                      <a:endParaRPr lang="en-US" dirty="0"/>
                    </a:p>
                  </a:txBody>
                  <a:tcPr/>
                </a:tc>
              </a:tr>
              <a:tr h="57391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Elliptical Medium Beta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860**</a:t>
                      </a:r>
                      <a:endParaRPr lang="en-US" dirty="0"/>
                    </a:p>
                  </a:txBody>
                  <a:tcPr/>
                </a:tc>
              </a:tr>
              <a:tr h="57391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Elliptical High</a:t>
                      </a:r>
                      <a:r>
                        <a:rPr lang="en-US" baseline="0" dirty="0" smtClean="0"/>
                        <a:t> Beta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1100**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6488668"/>
            <a:ext cx="2994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** Plus overhead for control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36514" y="688489"/>
            <a:ext cx="3263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ESS Requirement</a:t>
            </a: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731155" y="5115831"/>
            <a:ext cx="7353300" cy="583212"/>
          </a:xfrm>
          <a:prstGeom prst="roundRect">
            <a:avLst/>
          </a:prstGeom>
          <a:noFill/>
          <a:ln w="92075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1875" y="2756436"/>
            <a:ext cx="4820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Time to develop Super Power IOT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 rot="20647064">
            <a:off x="2736718" y="2081381"/>
            <a:ext cx="1182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>
                <a:solidFill>
                  <a:srgbClr val="FF6600"/>
                </a:solidFill>
              </a:rPr>
              <a:t>Green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20801560">
            <a:off x="1470740" y="1804167"/>
            <a:ext cx="18215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Innovative </a:t>
            </a:r>
          </a:p>
        </p:txBody>
      </p:sp>
      <p:sp>
        <p:nvSpPr>
          <p:cNvPr id="16" name="Rectangle 15"/>
          <p:cNvSpPr/>
          <p:nvPr/>
        </p:nvSpPr>
        <p:spPr>
          <a:xfrm rot="20947127">
            <a:off x="167710" y="1392708"/>
            <a:ext cx="26196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Carbon Neutral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6731" y="5842337"/>
            <a:ext cx="6776214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Power saving from high beta – 20 </a:t>
            </a:r>
            <a:r>
              <a:rPr lang="en-US" sz="2400" dirty="0" err="1" smtClean="0"/>
              <a:t>GWh</a:t>
            </a:r>
            <a:r>
              <a:rPr lang="en-US" sz="2400" dirty="0" smtClean="0"/>
              <a:t> per year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6329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388064"/>
              </p:ext>
            </p:extLst>
          </p:nvPr>
        </p:nvGraphicFramePr>
        <p:xfrm>
          <a:off x="0" y="988650"/>
          <a:ext cx="9144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  <a:gridCol w="1910080"/>
                <a:gridCol w="51003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Frequency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704.42 MHz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Bandwidth &gt;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+/- 0.5 MHz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Maximum Power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1.2 MW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Average power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during the pulse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RF Pulse length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 3.5 </a:t>
                      </a:r>
                      <a:r>
                        <a:rPr lang="en-US" dirty="0" err="1" smtClean="0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Beam pulse 2.86 </a:t>
                      </a:r>
                      <a:r>
                        <a:rPr lang="en-US" dirty="0" err="1" smtClean="0"/>
                        <a:t>ms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Duty</a:t>
                      </a:r>
                      <a:r>
                        <a:rPr lang="en-US" baseline="0" dirty="0" smtClean="0"/>
                        <a:t> factor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 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Pulse</a:t>
                      </a:r>
                      <a:r>
                        <a:rPr lang="en-US" baseline="0" dirty="0" smtClean="0"/>
                        <a:t> rep. frequency fixed to 14 Hz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Efficiency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Target &gt; 65%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High Voltage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Expected</a:t>
                      </a:r>
                      <a:r>
                        <a:rPr lang="en-US" baseline="0" dirty="0" smtClean="0"/>
                        <a:t> &lt; 50 kV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Design Lifetime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50,000 </a:t>
                      </a:r>
                      <a:r>
                        <a:rPr lang="en-US" dirty="0" err="1" smtClean="0"/>
                        <a:t>hrs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57400" y="334070"/>
            <a:ext cx="6301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Tenders for prototypes due back on 19 February 2014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488274"/>
            <a:ext cx="5527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Work is being carried out in collaboration with CERN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ESS to procure prototypes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CERN to make space and utilities available for testing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39420" y="4747458"/>
            <a:ext cx="8035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Target: Approval for ESS series production in 2017/18</a:t>
            </a:r>
            <a:endParaRPr lang="en-US" sz="2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897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1127" y="924560"/>
            <a:ext cx="849079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2 GV, 125 MW DC supply wanted!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ESS needs power at high frequency (352 and 704 MHz).</a:t>
            </a: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Mains power is at 50 Hz!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Convert mains AC to DC and then DC to high frequency AC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000" dirty="0" smtClean="0">
              <a:solidFill>
                <a:srgbClr val="800000"/>
              </a:solidFill>
            </a:endParaRPr>
          </a:p>
          <a:p>
            <a:r>
              <a:rPr lang="en-US" sz="2000" dirty="0" smtClean="0">
                <a:solidFill>
                  <a:srgbClr val="800000"/>
                </a:solidFill>
              </a:rPr>
              <a:t>Klystrons are typically used for high power accelerators.</a:t>
            </a:r>
          </a:p>
          <a:p>
            <a:r>
              <a:rPr lang="en-US" sz="2000" dirty="0" smtClean="0">
                <a:solidFill>
                  <a:srgbClr val="800000"/>
                </a:solidFill>
              </a:rPr>
              <a:t>They exist at the power levels needed for ESS.</a:t>
            </a:r>
          </a:p>
          <a:p>
            <a:r>
              <a:rPr lang="en-US" sz="2000" dirty="0" smtClean="0">
                <a:solidFill>
                  <a:srgbClr val="800000"/>
                </a:solidFill>
              </a:rPr>
              <a:t>They are really pretty good, reliable and quite efficient.</a:t>
            </a:r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IOTs at ESS parameters don’t exist.</a:t>
            </a:r>
          </a:p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They may be more complicated.</a:t>
            </a:r>
          </a:p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They need to be developed and carry risk.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rgbClr val="FF0000"/>
                </a:solidFill>
              </a:rPr>
              <a:t>Why all the fuss?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2" name="Picture 1" descr="Unknow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436" y="3905350"/>
            <a:ext cx="3723564" cy="28397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9280" y="172720"/>
            <a:ext cx="6132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Why do we need all these amplifiers?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9675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5040" y="2533412"/>
            <a:ext cx="2609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Thank You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88379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08005" y="480728"/>
            <a:ext cx="3811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The Inductive Output Tube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8756" y="1227794"/>
            <a:ext cx="6487483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Invented in 1938 by Andrew V. </a:t>
            </a:r>
            <a:r>
              <a:rPr lang="en-US" dirty="0" err="1" smtClean="0">
                <a:solidFill>
                  <a:srgbClr val="000090"/>
                </a:solidFill>
              </a:rPr>
              <a:t>Haeff</a:t>
            </a:r>
            <a:r>
              <a:rPr lang="en-US" dirty="0" smtClean="0">
                <a:solidFill>
                  <a:srgbClr val="000090"/>
                </a:solidFill>
              </a:rPr>
              <a:t> as a source for radar</a:t>
            </a:r>
          </a:p>
          <a:p>
            <a:pPr marL="630238" indent="-366713"/>
            <a:endParaRPr lang="en-US" dirty="0" smtClean="0">
              <a:solidFill>
                <a:srgbClr val="000090"/>
              </a:solidFill>
            </a:endParaRPr>
          </a:p>
          <a:p>
            <a:pPr marL="630238" indent="-366713">
              <a:buFont typeface="Wingdings" charset="2"/>
              <a:buChar char="v"/>
            </a:pPr>
            <a:r>
              <a:rPr lang="en-US" dirty="0" smtClean="0">
                <a:solidFill>
                  <a:srgbClr val="000090"/>
                </a:solidFill>
              </a:rPr>
              <a:t>To overcome limitation of output power by grid interception</a:t>
            </a:r>
          </a:p>
          <a:p>
            <a:pPr marL="630238" indent="-366713">
              <a:buFont typeface="Wingdings" charset="2"/>
              <a:buChar char="v"/>
            </a:pPr>
            <a:r>
              <a:rPr lang="en-US" dirty="0" smtClean="0">
                <a:solidFill>
                  <a:srgbClr val="000090"/>
                </a:solidFill>
              </a:rPr>
              <a:t>Pass beam trough a resonant cavity </a:t>
            </a:r>
          </a:p>
          <a:p>
            <a:pPr marL="630238" indent="-366713">
              <a:buFont typeface="Wingdings" charset="2"/>
              <a:buChar char="v"/>
            </a:pPr>
            <a:r>
              <a:rPr lang="en-US" dirty="0" smtClean="0">
                <a:solidFill>
                  <a:srgbClr val="000090"/>
                </a:solidFill>
              </a:rPr>
              <a:t>Achieved: 100 W at 450 MHz, 35% efficiency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Used first in 1939 to transmit television images from the Empire State Building to the New York World Fair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IOTs then lay dormant </a:t>
            </a:r>
          </a:p>
          <a:p>
            <a:pPr marL="446088" indent="-446088"/>
            <a:r>
              <a:rPr lang="en-US" dirty="0">
                <a:solidFill>
                  <a:srgbClr val="000090"/>
                </a:solidFill>
              </a:rPr>
              <a:t>	</a:t>
            </a:r>
            <a:r>
              <a:rPr lang="en-US" dirty="0" smtClean="0">
                <a:solidFill>
                  <a:srgbClr val="000090"/>
                </a:solidFill>
              </a:rPr>
              <a:t>Intense competition with velocity modulated tubes (klystron had just been invented by the Varian Brothers.</a:t>
            </a:r>
          </a:p>
          <a:p>
            <a:r>
              <a:rPr lang="en-US" dirty="0">
                <a:solidFill>
                  <a:srgbClr val="000090"/>
                </a:solidFill>
              </a:rPr>
              <a:t>	</a:t>
            </a:r>
            <a:r>
              <a:rPr lang="en-US" dirty="0" smtClean="0">
                <a:solidFill>
                  <a:srgbClr val="000090"/>
                </a:solidFill>
              </a:rPr>
              <a:t>Difficult to manufacture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The IOT is often described as a cross between a klystron and a triode hence </a:t>
            </a:r>
            <a:r>
              <a:rPr lang="en-US" dirty="0" err="1" smtClean="0">
                <a:solidFill>
                  <a:srgbClr val="000090"/>
                </a:solidFill>
              </a:rPr>
              <a:t>Eimac’s</a:t>
            </a:r>
            <a:r>
              <a:rPr lang="en-US" dirty="0" smtClean="0">
                <a:solidFill>
                  <a:srgbClr val="000090"/>
                </a:solidFill>
              </a:rPr>
              <a:t> trade name ‘</a:t>
            </a:r>
            <a:r>
              <a:rPr lang="en-US" dirty="0" err="1" smtClean="0">
                <a:solidFill>
                  <a:srgbClr val="000090"/>
                </a:solidFill>
              </a:rPr>
              <a:t>Klystrode</a:t>
            </a:r>
            <a:r>
              <a:rPr lang="en-US" dirty="0" smtClean="0">
                <a:solidFill>
                  <a:srgbClr val="000090"/>
                </a:solidFill>
              </a:rPr>
              <a:t>’</a:t>
            </a:r>
          </a:p>
          <a:p>
            <a:endParaRPr lang="en-US" dirty="0"/>
          </a:p>
        </p:txBody>
      </p:sp>
      <p:pic>
        <p:nvPicPr>
          <p:cNvPr id="5" name="Picture 4" descr="Cartoon amplifi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499" y="1341120"/>
            <a:ext cx="3317501" cy="204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1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106084" y="3540703"/>
            <a:ext cx="8910735" cy="3317891"/>
            <a:chOff x="121505" y="3272041"/>
            <a:chExt cx="8910735" cy="3317891"/>
          </a:xfrm>
        </p:grpSpPr>
        <p:sp>
          <p:nvSpPr>
            <p:cNvPr id="12" name="TextBox 11"/>
            <p:cNvSpPr txBox="1"/>
            <p:nvPr/>
          </p:nvSpPr>
          <p:spPr>
            <a:xfrm>
              <a:off x="121505" y="3272041"/>
              <a:ext cx="2250210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IOT</a:t>
              </a:r>
            </a:p>
            <a:p>
              <a:pPr algn="ctr"/>
              <a:r>
                <a:rPr lang="en-US" dirty="0" smtClean="0"/>
                <a:t>(</a:t>
              </a:r>
              <a:r>
                <a:rPr lang="en-US" u="sng" dirty="0" smtClean="0"/>
                <a:t>Density</a:t>
              </a:r>
              <a:r>
                <a:rPr lang="en-US" dirty="0" smtClean="0"/>
                <a:t> modulated)</a:t>
              </a:r>
              <a:endParaRPr lang="en-US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62926" y="5943601"/>
              <a:ext cx="1531733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Biased </a:t>
              </a:r>
            </a:p>
            <a:p>
              <a:r>
                <a:rPr lang="en-US" dirty="0" smtClean="0"/>
                <a:t>Control Grid</a:t>
              </a:r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0755" y="4405887"/>
              <a:ext cx="1057050" cy="36933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RF input</a:t>
              </a:r>
              <a:endParaRPr lang="en-US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454264" y="5943601"/>
              <a:ext cx="1198277" cy="36933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RF output</a:t>
              </a:r>
              <a:endParaRPr lang="en-US" dirty="0"/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V="1">
              <a:off x="1242677" y="5103337"/>
              <a:ext cx="284778" cy="840264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59" name="Group 158"/>
            <p:cNvGrpSpPr/>
            <p:nvPr/>
          </p:nvGrpSpPr>
          <p:grpSpPr>
            <a:xfrm>
              <a:off x="650858" y="3707240"/>
              <a:ext cx="4504742" cy="2543171"/>
              <a:chOff x="650858" y="3707240"/>
              <a:chExt cx="4504742" cy="2543171"/>
            </a:xfrm>
          </p:grpSpPr>
          <p:grpSp>
            <p:nvGrpSpPr>
              <p:cNvPr id="132" name="Group 131"/>
              <p:cNvGrpSpPr/>
              <p:nvPr/>
            </p:nvGrpSpPr>
            <p:grpSpPr>
              <a:xfrm>
                <a:off x="650858" y="3707240"/>
                <a:ext cx="4504742" cy="2543171"/>
                <a:chOff x="650859" y="3687264"/>
                <a:chExt cx="4504742" cy="2543171"/>
              </a:xfrm>
            </p:grpSpPr>
            <p:sp>
              <p:nvSpPr>
                <p:cNvPr id="80" name="Block Arc 79"/>
                <p:cNvSpPr/>
                <p:nvPr/>
              </p:nvSpPr>
              <p:spPr>
                <a:xfrm rot="16200000">
                  <a:off x="990883" y="4522472"/>
                  <a:ext cx="974601" cy="471013"/>
                </a:xfrm>
                <a:prstGeom prst="blockArc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519745" y="4033490"/>
                  <a:ext cx="809051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2328797" y="4033490"/>
                  <a:ext cx="0" cy="397519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2827527" y="4033490"/>
                  <a:ext cx="310321" cy="397519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2328797" y="4431009"/>
                  <a:ext cx="809051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flipV="1">
                  <a:off x="3337339" y="4428898"/>
                  <a:ext cx="1818262" cy="2111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2827527" y="3687264"/>
                  <a:ext cx="0" cy="346226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2827527" y="3687264"/>
                  <a:ext cx="809051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flipH="1">
                  <a:off x="3337339" y="4053466"/>
                  <a:ext cx="299240" cy="377543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>
                  <a:off x="3636578" y="3707240"/>
                  <a:ext cx="0" cy="346226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 flipV="1">
                  <a:off x="5155601" y="4437131"/>
                  <a:ext cx="0" cy="29345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Down Arrow 90"/>
                <p:cNvSpPr/>
                <p:nvPr/>
              </p:nvSpPr>
              <p:spPr>
                <a:xfrm rot="18433636">
                  <a:off x="883590" y="4693058"/>
                  <a:ext cx="159128" cy="624590"/>
                </a:xfrm>
                <a:prstGeom prst="downArrow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Up Arrow 91"/>
                <p:cNvSpPr/>
                <p:nvPr/>
              </p:nvSpPr>
              <p:spPr>
                <a:xfrm flipV="1">
                  <a:off x="3056722" y="5545116"/>
                  <a:ext cx="360863" cy="685319"/>
                </a:xfrm>
                <a:prstGeom prst="upArrow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3" name="Straight Connector 92"/>
                <p:cNvCxnSpPr/>
                <p:nvPr/>
              </p:nvCxnSpPr>
              <p:spPr>
                <a:xfrm rot="10800000" flipH="1">
                  <a:off x="1519745" y="5476834"/>
                  <a:ext cx="809051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rot="10800000" flipH="1">
                  <a:off x="2328797" y="5079315"/>
                  <a:ext cx="0" cy="397519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rot="10800000" flipH="1">
                  <a:off x="2827527" y="5079315"/>
                  <a:ext cx="310321" cy="397519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rot="10800000" flipH="1">
                  <a:off x="2328797" y="5079315"/>
                  <a:ext cx="809051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>
                  <a:off x="3337339" y="5079315"/>
                  <a:ext cx="1818261" cy="1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 rot="10800000" flipH="1">
                  <a:off x="2827527" y="5476834"/>
                  <a:ext cx="0" cy="346226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 rot="10800000" flipH="1">
                  <a:off x="2827527" y="5823060"/>
                  <a:ext cx="809051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rot="10800000">
                  <a:off x="3337339" y="5079315"/>
                  <a:ext cx="299240" cy="377543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 flipV="1">
                  <a:off x="3636578" y="5456858"/>
                  <a:ext cx="1" cy="366202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flipH="1">
                  <a:off x="5155600" y="4734765"/>
                  <a:ext cx="1" cy="344551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1" name="Freeform 120"/>
                <p:cNvSpPr/>
                <p:nvPr/>
              </p:nvSpPr>
              <p:spPr>
                <a:xfrm>
                  <a:off x="1563630" y="4431010"/>
                  <a:ext cx="108858" cy="94102"/>
                </a:xfrm>
                <a:custGeom>
                  <a:avLst/>
                  <a:gdLst>
                    <a:gd name="connsiteX0" fmla="*/ 0 w 1325184"/>
                    <a:gd name="connsiteY0" fmla="*/ 0 h 477552"/>
                    <a:gd name="connsiteX1" fmla="*/ 653389 w 1325184"/>
                    <a:gd name="connsiteY1" fmla="*/ 414102 h 477552"/>
                    <a:gd name="connsiteX2" fmla="*/ 1325184 w 1325184"/>
                    <a:gd name="connsiteY2" fmla="*/ 469316 h 477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25184" h="477552">
                      <a:moveTo>
                        <a:pt x="0" y="0"/>
                      </a:moveTo>
                      <a:cubicBezTo>
                        <a:pt x="216262" y="167941"/>
                        <a:pt x="432525" y="335883"/>
                        <a:pt x="653389" y="414102"/>
                      </a:cubicBezTo>
                      <a:cubicBezTo>
                        <a:pt x="874253" y="492321"/>
                        <a:pt x="1099718" y="480818"/>
                        <a:pt x="1325184" y="469316"/>
                      </a:cubicBezTo>
                    </a:path>
                  </a:pathLst>
                </a:cu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Freeform 118"/>
                <p:cNvSpPr/>
                <p:nvPr/>
              </p:nvSpPr>
              <p:spPr>
                <a:xfrm flipV="1">
                  <a:off x="1533702" y="4918074"/>
                  <a:ext cx="138786" cy="161239"/>
                </a:xfrm>
                <a:custGeom>
                  <a:avLst/>
                  <a:gdLst>
                    <a:gd name="connsiteX0" fmla="*/ 0 w 1325184"/>
                    <a:gd name="connsiteY0" fmla="*/ 0 h 477552"/>
                    <a:gd name="connsiteX1" fmla="*/ 653389 w 1325184"/>
                    <a:gd name="connsiteY1" fmla="*/ 414102 h 477552"/>
                    <a:gd name="connsiteX2" fmla="*/ 1325184 w 1325184"/>
                    <a:gd name="connsiteY2" fmla="*/ 469316 h 477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25184" h="477552">
                      <a:moveTo>
                        <a:pt x="0" y="0"/>
                      </a:moveTo>
                      <a:cubicBezTo>
                        <a:pt x="216262" y="167941"/>
                        <a:pt x="432525" y="335883"/>
                        <a:pt x="653389" y="414102"/>
                      </a:cubicBezTo>
                      <a:cubicBezTo>
                        <a:pt x="874253" y="492321"/>
                        <a:pt x="1099718" y="480818"/>
                        <a:pt x="1325184" y="469316"/>
                      </a:cubicBezTo>
                    </a:path>
                  </a:pathLst>
                </a:cu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6" name="Group 105"/>
                <p:cNvGrpSpPr/>
                <p:nvPr/>
              </p:nvGrpSpPr>
              <p:grpSpPr>
                <a:xfrm>
                  <a:off x="1408920" y="4428897"/>
                  <a:ext cx="263569" cy="648345"/>
                  <a:chOff x="3051175" y="4972853"/>
                  <a:chExt cx="218854" cy="465271"/>
                </a:xfrm>
                <a:solidFill>
                  <a:schemeClr val="accent6"/>
                </a:solidFill>
                <a:effectLst/>
              </p:grpSpPr>
              <p:sp>
                <p:nvSpPr>
                  <p:cNvPr id="115" name="Block Arc 114"/>
                  <p:cNvSpPr/>
                  <p:nvPr/>
                </p:nvSpPr>
                <p:spPr>
                  <a:xfrm rot="16200000">
                    <a:off x="2941401" y="5109497"/>
                    <a:ext cx="465271" cy="191984"/>
                  </a:xfrm>
                  <a:prstGeom prst="blockArc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116" name="Straight Connector 115"/>
                  <p:cNvCxnSpPr/>
                  <p:nvPr/>
                </p:nvCxnSpPr>
                <p:spPr>
                  <a:xfrm>
                    <a:off x="3083646" y="5041900"/>
                    <a:ext cx="95993" cy="47625"/>
                  </a:xfrm>
                  <a:prstGeom prst="line">
                    <a:avLst/>
                  </a:prstGeom>
                  <a:grpFill/>
                  <a:ln w="38100" cmpd="sng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Straight Connector 116"/>
                  <p:cNvCxnSpPr/>
                  <p:nvPr/>
                </p:nvCxnSpPr>
                <p:spPr>
                  <a:xfrm flipV="1">
                    <a:off x="3089033" y="5340351"/>
                    <a:ext cx="71556" cy="38101"/>
                  </a:xfrm>
                  <a:prstGeom prst="line">
                    <a:avLst/>
                  </a:prstGeom>
                  <a:grpFill/>
                  <a:ln w="38100" cmpd="sng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Straight Connector 117"/>
                  <p:cNvCxnSpPr/>
                  <p:nvPr/>
                </p:nvCxnSpPr>
                <p:spPr>
                  <a:xfrm>
                    <a:off x="3051175" y="5205489"/>
                    <a:ext cx="98425" cy="0"/>
                  </a:xfrm>
                  <a:prstGeom prst="line">
                    <a:avLst/>
                  </a:prstGeom>
                  <a:grpFill/>
                  <a:ln w="38100" cmpd="sng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7" name="Oval 106"/>
                <p:cNvSpPr/>
                <p:nvPr/>
              </p:nvSpPr>
              <p:spPr>
                <a:xfrm>
                  <a:off x="1533701" y="4507906"/>
                  <a:ext cx="242944" cy="433092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2085853" y="4590553"/>
                  <a:ext cx="242944" cy="267799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2620146" y="4608103"/>
                  <a:ext cx="242944" cy="267799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3144027" y="4591476"/>
                  <a:ext cx="242944" cy="267799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1" name="Straight Connector 110"/>
                <p:cNvCxnSpPr>
                  <a:stCxn id="121" idx="0"/>
                </p:cNvCxnSpPr>
                <p:nvPr/>
              </p:nvCxnSpPr>
              <p:spPr>
                <a:xfrm flipV="1">
                  <a:off x="1563630" y="4189920"/>
                  <a:ext cx="0" cy="24109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765934" y="4189918"/>
                  <a:ext cx="797696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flipV="1">
                  <a:off x="1550330" y="5103336"/>
                  <a:ext cx="0" cy="241091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752634" y="5341363"/>
                  <a:ext cx="797696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5" name="Left-Right-Up Arrow 154"/>
              <p:cNvSpPr/>
              <p:nvPr/>
            </p:nvSpPr>
            <p:spPr>
              <a:xfrm rot="5400000">
                <a:off x="3903834" y="4339354"/>
                <a:ext cx="503867" cy="845280"/>
              </a:xfrm>
              <a:prstGeom prst="leftRightUpArrow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5397911" y="3272041"/>
              <a:ext cx="3634329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Reduced velocity spread compared to klystrons</a:t>
              </a:r>
            </a:p>
            <a:p>
              <a:r>
                <a:rPr lang="en-US" sz="2400" dirty="0"/>
                <a:t>	</a:t>
              </a:r>
              <a:endParaRPr lang="en-US" sz="2400" dirty="0" smtClean="0"/>
            </a:p>
            <a:p>
              <a:pPr marL="342900" indent="-342900">
                <a:buFont typeface="Wingdings" charset="2"/>
                <a:buChar char="Ø"/>
              </a:pPr>
              <a:r>
                <a:rPr lang="en-US" sz="2400" dirty="0" smtClean="0"/>
                <a:t>Higher efficiency</a:t>
              </a:r>
            </a:p>
            <a:p>
              <a:endParaRPr lang="en-US" sz="2400" dirty="0"/>
            </a:p>
            <a:p>
              <a:r>
                <a:rPr lang="en-US" sz="2400" dirty="0" smtClean="0"/>
                <a:t>No pulsed high voltage</a:t>
              </a:r>
            </a:p>
            <a:p>
              <a:pPr marL="342900" indent="-342900">
                <a:buFont typeface="Wingdings" charset="2"/>
                <a:buChar char="Ø"/>
              </a:pPr>
              <a:r>
                <a:rPr lang="en-US" sz="2400" dirty="0" smtClean="0"/>
                <a:t>Cheaper modulator</a:t>
              </a:r>
              <a:endParaRPr lang="en-US" sz="2400" dirty="0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3855949" y="647852"/>
            <a:ext cx="980486" cy="2360171"/>
            <a:chOff x="2994458" y="464830"/>
            <a:chExt cx="980486" cy="2360171"/>
          </a:xfrm>
        </p:grpSpPr>
        <p:pic>
          <p:nvPicPr>
            <p:cNvPr id="120" name="Picture 119" descr="traffic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26"/>
            <a:stretch/>
          </p:blipFill>
          <p:spPr>
            <a:xfrm flipH="1">
              <a:off x="2994458" y="834162"/>
              <a:ext cx="919612" cy="1990839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3046159" y="464830"/>
              <a:ext cx="928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Control</a:t>
              </a:r>
              <a:endParaRPr lang="en-US" dirty="0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4836435" y="1030109"/>
            <a:ext cx="1614139" cy="1806083"/>
            <a:chOff x="4029366" y="660777"/>
            <a:chExt cx="1614139" cy="1806083"/>
          </a:xfrm>
        </p:grpSpPr>
        <p:pic>
          <p:nvPicPr>
            <p:cNvPr id="126" name="Picture 125" descr="Unknown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0486" y="1100340"/>
              <a:ext cx="1439665" cy="624840"/>
            </a:xfrm>
            <a:prstGeom prst="rect">
              <a:avLst/>
            </a:prstGeom>
          </p:spPr>
        </p:pic>
        <p:pic>
          <p:nvPicPr>
            <p:cNvPr id="127" name="Picture 126" descr="Unknown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9366" y="1842020"/>
              <a:ext cx="1439665" cy="62484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4175760" y="660777"/>
              <a:ext cx="1467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Acceleration</a:t>
              </a:r>
              <a:endParaRPr lang="en-US" dirty="0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6512560" y="172720"/>
            <a:ext cx="2184400" cy="2948801"/>
            <a:chOff x="6228080" y="468402"/>
            <a:chExt cx="2184400" cy="2653119"/>
          </a:xfrm>
        </p:grpSpPr>
        <p:pic>
          <p:nvPicPr>
            <p:cNvPr id="42" name="Picture 41" descr="Unknown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7415" y="1114733"/>
              <a:ext cx="1975446" cy="2006788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6228080" y="468402"/>
              <a:ext cx="218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Deceleration = RF Output</a:t>
              </a:r>
              <a:endParaRPr lang="en-US" dirty="0"/>
            </a:p>
          </p:txBody>
        </p:sp>
      </p:grpSp>
      <p:sp>
        <p:nvSpPr>
          <p:cNvPr id="128" name="Rectangle 127"/>
          <p:cNvSpPr/>
          <p:nvPr/>
        </p:nvSpPr>
        <p:spPr>
          <a:xfrm>
            <a:off x="1211808" y="4264569"/>
            <a:ext cx="3821235" cy="155070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1270613" y="5667961"/>
            <a:ext cx="3821235" cy="155070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/>
          <p:cNvSpPr txBox="1"/>
          <p:nvPr/>
        </p:nvSpPr>
        <p:spPr>
          <a:xfrm>
            <a:off x="3855539" y="3618238"/>
            <a:ext cx="1236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Magnetic field</a:t>
            </a:r>
            <a:endParaRPr lang="en-US" dirty="0"/>
          </a:p>
        </p:txBody>
      </p:sp>
      <p:sp>
        <p:nvSpPr>
          <p:cNvPr id="130" name="TextBox 129"/>
          <p:cNvSpPr txBox="1"/>
          <p:nvPr/>
        </p:nvSpPr>
        <p:spPr>
          <a:xfrm>
            <a:off x="2994458" y="5060"/>
            <a:ext cx="3118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How does it work?</a:t>
            </a:r>
            <a:endParaRPr lang="en-US" sz="2800" dirty="0"/>
          </a:p>
        </p:txBody>
      </p:sp>
      <p:grpSp>
        <p:nvGrpSpPr>
          <p:cNvPr id="137" name="Group 136"/>
          <p:cNvGrpSpPr/>
          <p:nvPr/>
        </p:nvGrpSpPr>
        <p:grpSpPr>
          <a:xfrm>
            <a:off x="0" y="706417"/>
            <a:ext cx="2677937" cy="2627687"/>
            <a:chOff x="0" y="706417"/>
            <a:chExt cx="2677937" cy="2627687"/>
          </a:xfrm>
        </p:grpSpPr>
        <p:sp>
          <p:nvSpPr>
            <p:cNvPr id="43" name="TextBox 42"/>
            <p:cNvSpPr txBox="1"/>
            <p:nvPr/>
          </p:nvSpPr>
          <p:spPr>
            <a:xfrm>
              <a:off x="978610" y="706417"/>
              <a:ext cx="916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Source</a:t>
              </a:r>
              <a:endParaRPr lang="en-US" dirty="0"/>
            </a:p>
          </p:txBody>
        </p:sp>
        <p:pic>
          <p:nvPicPr>
            <p:cNvPr id="131" name="Picture 130" descr="Unknown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34"/>
            <a:stretch/>
          </p:blipFill>
          <p:spPr>
            <a:xfrm>
              <a:off x="0" y="1088600"/>
              <a:ext cx="2677937" cy="2245504"/>
            </a:xfrm>
            <a:prstGeom prst="rect">
              <a:avLst/>
            </a:prstGeom>
          </p:spPr>
        </p:pic>
      </p:grpSp>
      <p:grpSp>
        <p:nvGrpSpPr>
          <p:cNvPr id="138" name="Group 137"/>
          <p:cNvGrpSpPr/>
          <p:nvPr/>
        </p:nvGrpSpPr>
        <p:grpSpPr>
          <a:xfrm>
            <a:off x="2734432" y="873760"/>
            <a:ext cx="1128384" cy="2142585"/>
            <a:chOff x="2734432" y="873760"/>
            <a:chExt cx="1128384" cy="2142585"/>
          </a:xfrm>
        </p:grpSpPr>
        <p:pic>
          <p:nvPicPr>
            <p:cNvPr id="15" name="Picture 14" descr="images1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7973">
              <a:off x="2775362" y="1271947"/>
              <a:ext cx="1087454" cy="855349"/>
            </a:xfrm>
            <a:prstGeom prst="rect">
              <a:avLst/>
            </a:prstGeom>
          </p:spPr>
        </p:pic>
        <p:pic>
          <p:nvPicPr>
            <p:cNvPr id="125" name="Picture 124" descr="images1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17505">
              <a:off x="2734432" y="2160996"/>
              <a:ext cx="1087454" cy="855349"/>
            </a:xfrm>
            <a:prstGeom prst="rect">
              <a:avLst/>
            </a:prstGeom>
          </p:spPr>
        </p:pic>
        <p:sp>
          <p:nvSpPr>
            <p:cNvPr id="133" name="TextBox 132"/>
            <p:cNvSpPr txBox="1"/>
            <p:nvPr/>
          </p:nvSpPr>
          <p:spPr>
            <a:xfrm>
              <a:off x="2875280" y="873760"/>
              <a:ext cx="7876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Beam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3379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36" grpId="0" animBg="1"/>
      <p:bldP spid="1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be-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8324" y="1746865"/>
            <a:ext cx="5987892" cy="4234381"/>
          </a:xfrm>
          <a:prstGeom prst="rect">
            <a:avLst/>
          </a:prstGeom>
        </p:spPr>
      </p:pic>
      <p:pic>
        <p:nvPicPr>
          <p:cNvPr id="5" name="Picture 4" descr="gun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32864" y="1746866"/>
            <a:ext cx="5987891" cy="42343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5120" y="179308"/>
            <a:ext cx="3206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Typical Broadcast IOT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30683" y="500778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e2v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62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585509" y="5542814"/>
            <a:ext cx="43021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1800" baseline="-25000" dirty="0">
                <a:solidFill>
                  <a:srgbClr val="000000"/>
                </a:solidFill>
                <a:latin typeface="Times New Roman" charset="0"/>
              </a:rPr>
              <a:t>in</a:t>
            </a:r>
            <a:endParaRPr lang="en-US" sz="1800" dirty="0">
              <a:solidFill>
                <a:srgbClr val="000000"/>
              </a:solidFill>
              <a:latin typeface="Times New Roman" charset="0"/>
            </a:endParaRPr>
          </a:p>
        </p:txBody>
      </p:sp>
      <p:graphicFrame>
        <p:nvGraphicFramePr>
          <p:cNvPr id="4" name="Object 1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6686417"/>
              </p:ext>
            </p:extLst>
          </p:nvPr>
        </p:nvGraphicFramePr>
        <p:xfrm>
          <a:off x="3028622" y="2944364"/>
          <a:ext cx="3672460" cy="25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1" name="Document" r:id="rId3" imgW="5486400" imgH="3302000" progId="Word.Document.8">
                  <p:embed/>
                </p:oleObj>
              </mc:Choice>
              <mc:Fallback>
                <p:oleObj name="Document" r:id="rId3" imgW="5486400" imgH="33020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8622" y="2944364"/>
                        <a:ext cx="3672460" cy="259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12979" y="4010996"/>
            <a:ext cx="338882" cy="288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1800" baseline="-25000" dirty="0">
                <a:solidFill>
                  <a:srgbClr val="000000"/>
                </a:solidFill>
                <a:latin typeface="Times New Roman" charset="0"/>
              </a:rPr>
              <a:t>out</a:t>
            </a:r>
            <a:endParaRPr lang="en-US" sz="18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351740" y="2456343"/>
            <a:ext cx="1216363" cy="31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2000" b="1" dirty="0">
                <a:solidFill>
                  <a:srgbClr val="0000FF"/>
                </a:solidFill>
                <a:latin typeface="Times New Roman" charset="0"/>
              </a:rPr>
              <a:t>Klystron/MBK</a:t>
            </a:r>
            <a:endParaRPr lang="en-US" sz="1800" b="1" dirty="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632118" y="2087163"/>
            <a:ext cx="771248" cy="55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008000"/>
                </a:solidFill>
                <a:latin typeface="Times New Roman" charset="0"/>
              </a:rPr>
              <a:t>IOT</a:t>
            </a:r>
          </a:p>
          <a:p>
            <a:pPr algn="ctr"/>
            <a:r>
              <a:rPr lang="en-US" sz="2000" b="1" dirty="0">
                <a:solidFill>
                  <a:srgbClr val="008000"/>
                </a:solidFill>
                <a:latin typeface="Times New Roman" charset="0"/>
              </a:rPr>
              <a:t>MB-IOT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600153" y="3495644"/>
            <a:ext cx="934847" cy="5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800" b="1" dirty="0">
                <a:solidFill>
                  <a:srgbClr val="000000"/>
                </a:solidFill>
                <a:latin typeface="Times New Roman" charset="0"/>
              </a:rPr>
              <a:t>Operating </a:t>
            </a:r>
          </a:p>
          <a:p>
            <a:r>
              <a:rPr lang="en-US" sz="1800" b="1" dirty="0">
                <a:solidFill>
                  <a:srgbClr val="000000"/>
                </a:solidFill>
                <a:latin typeface="Times New Roman" charset="0"/>
              </a:rPr>
              <a:t>Power Level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2812979" y="3842771"/>
            <a:ext cx="472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Times New Roman" pitchFamily="18" charset="0"/>
            </a:endParaRP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445755" y="2817629"/>
            <a:ext cx="3829686" cy="1428461"/>
            <a:chOff x="-340" y="1675"/>
            <a:chExt cx="3605" cy="1144"/>
          </a:xfrm>
        </p:grpSpPr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1657" y="1968"/>
              <a:ext cx="455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itchFamily="18" charset="0"/>
              </a:endParaRP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2112" y="1968"/>
              <a:ext cx="9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rgbClr val="A50021"/>
                  </a:solidFill>
                  <a:latin typeface="Arial" charset="0"/>
                  <a:ea typeface="ＭＳ Ｐゴシック" charset="0"/>
                  <a:cs typeface="Times New Roman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9pPr>
            </a:lstStyle>
            <a:p>
              <a:r>
                <a:rPr lang="en-US" sz="1800" dirty="0" err="1">
                  <a:solidFill>
                    <a:srgbClr val="0000FF"/>
                  </a:solidFill>
                  <a:latin typeface="Symbol" charset="0"/>
                </a:rPr>
                <a:t>h</a:t>
              </a:r>
              <a:r>
                <a:rPr lang="en-US" sz="1800" baseline="-25000" dirty="0" err="1">
                  <a:solidFill>
                    <a:srgbClr val="0000FF"/>
                  </a:solidFill>
                  <a:latin typeface="Times New Roman" charset="0"/>
                </a:rPr>
                <a:t>sat</a:t>
              </a:r>
              <a:r>
                <a:rPr lang="en-US" sz="1800" dirty="0">
                  <a:solidFill>
                    <a:srgbClr val="0000FF"/>
                  </a:solidFill>
                  <a:latin typeface="Times New Roman" charset="0"/>
                </a:rPr>
                <a:t> ~ 65-68%</a:t>
              </a: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1824" y="2523"/>
              <a:ext cx="1441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rgbClr val="A50021"/>
                  </a:solidFill>
                  <a:latin typeface="Arial" charset="0"/>
                  <a:ea typeface="ＭＳ Ｐゴシック" charset="0"/>
                  <a:cs typeface="Times New Roman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9pPr>
            </a:lstStyle>
            <a:p>
              <a:pPr marL="285750" indent="-285750">
                <a:buFont typeface="Symbol" charset="0"/>
                <a:buChar char="h"/>
              </a:pPr>
              <a:r>
                <a:rPr lang="en-US" sz="1800" dirty="0" smtClean="0">
                  <a:solidFill>
                    <a:srgbClr val="0000FF"/>
                  </a:solidFill>
                  <a:latin typeface="Times New Roman" charset="0"/>
                </a:rPr>
                <a:t>ESS ~ 45%</a:t>
              </a: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-340" y="1675"/>
              <a:ext cx="160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rgbClr val="A50021"/>
                  </a:solidFill>
                  <a:latin typeface="Arial" charset="0"/>
                  <a:ea typeface="ＭＳ Ｐゴシック" charset="0"/>
                  <a:cs typeface="Times New Roman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9pPr>
            </a:lstStyle>
            <a:p>
              <a:r>
                <a:rPr lang="en-US" sz="1800" dirty="0">
                  <a:solidFill>
                    <a:srgbClr val="0000FF"/>
                  </a:solidFill>
                  <a:latin typeface="Times New Roman" charset="0"/>
                </a:rPr>
                <a:t>Back-off for feedback</a:t>
              </a:r>
            </a:p>
          </p:txBody>
        </p:sp>
      </p:grp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336696" y="4561996"/>
            <a:ext cx="730880" cy="288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800">
                <a:solidFill>
                  <a:srgbClr val="0000FF"/>
                </a:solidFill>
                <a:latin typeface="Times New Roman" charset="0"/>
              </a:rPr>
              <a:t>High gain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4394772" y="4871662"/>
            <a:ext cx="739379" cy="28844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800" dirty="0">
                <a:solidFill>
                  <a:srgbClr val="008000"/>
                </a:solidFill>
                <a:latin typeface="Times New Roman" charset="0"/>
              </a:rPr>
              <a:t>Low Gain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6890375" y="3626485"/>
            <a:ext cx="1053827" cy="40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400" dirty="0">
                <a:solidFill>
                  <a:srgbClr val="008000"/>
                </a:solidFill>
                <a:latin typeface="Times New Roman" charset="0"/>
              </a:rPr>
              <a:t>Long-pulse </a:t>
            </a:r>
          </a:p>
          <a:p>
            <a:r>
              <a:rPr lang="en-US" sz="1400" dirty="0">
                <a:solidFill>
                  <a:srgbClr val="008000"/>
                </a:solidFill>
                <a:latin typeface="Times New Roman" charset="0"/>
              </a:rPr>
              <a:t>excursions possible</a:t>
            </a:r>
            <a:endParaRPr lang="en-US" sz="2400" dirty="0">
              <a:solidFill>
                <a:srgbClr val="008000"/>
              </a:solidFill>
              <a:latin typeface="Times New Roman" charset="0"/>
            </a:endParaRP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6876365" y="3039886"/>
            <a:ext cx="1053827" cy="40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400" dirty="0">
                <a:solidFill>
                  <a:srgbClr val="008000"/>
                </a:solidFill>
                <a:latin typeface="Times New Roman" charset="0"/>
              </a:rPr>
              <a:t>Short-pulse </a:t>
            </a:r>
          </a:p>
          <a:p>
            <a:r>
              <a:rPr lang="en-US" sz="1400" dirty="0">
                <a:solidFill>
                  <a:srgbClr val="008000"/>
                </a:solidFill>
                <a:latin typeface="Times New Roman" charset="0"/>
              </a:rPr>
              <a:t>excursions possible</a:t>
            </a:r>
            <a:endParaRPr lang="en-US" sz="2400" dirty="0">
              <a:solidFill>
                <a:srgbClr val="008000"/>
              </a:solidFill>
              <a:latin typeface="Times New Roman" charset="0"/>
            </a:endParaRPr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 rot="19623663">
            <a:off x="6053063" y="2973707"/>
            <a:ext cx="662891" cy="479483"/>
          </a:xfrm>
          <a:prstGeom prst="ellipse">
            <a:avLst/>
          </a:prstGeom>
          <a:solidFill>
            <a:srgbClr val="C0C0C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Times New Roman" pitchFamily="18" charset="0"/>
            </a:endParaRPr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 rot="19579969">
            <a:off x="5335993" y="3475666"/>
            <a:ext cx="662891" cy="419548"/>
          </a:xfrm>
          <a:prstGeom prst="ellipse">
            <a:avLst/>
          </a:prstGeom>
          <a:solidFill>
            <a:srgbClr val="C0C0C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Times New Roman" pitchFamily="18" charset="0"/>
            </a:endParaRPr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 flipH="1" flipV="1">
            <a:off x="5784294" y="3662965"/>
            <a:ext cx="1121816" cy="1798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Times New Roman" pitchFamily="18" charset="0"/>
            </a:endParaRPr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 flipH="1" flipV="1">
            <a:off x="6498177" y="3183481"/>
            <a:ext cx="407933" cy="599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Times New Roman" pitchFamily="18" charset="0"/>
            </a:endParaRP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4433016" y="5406086"/>
            <a:ext cx="193343" cy="1698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Times New Roman" pitchFamily="18" charset="0"/>
            </a:endParaRPr>
          </a:p>
        </p:txBody>
      </p:sp>
      <p:grpSp>
        <p:nvGrpSpPr>
          <p:cNvPr id="35" name="Group 35"/>
          <p:cNvGrpSpPr>
            <a:grpSpLocks/>
          </p:cNvGrpSpPr>
          <p:nvPr/>
        </p:nvGrpSpPr>
        <p:grpSpPr bwMode="auto">
          <a:xfrm>
            <a:off x="4714533" y="2177066"/>
            <a:ext cx="1784707" cy="2101485"/>
            <a:chOff x="2737" y="1162"/>
            <a:chExt cx="1680" cy="1683"/>
          </a:xfrm>
        </p:grpSpPr>
        <p:sp>
          <p:nvSpPr>
            <p:cNvPr id="36" name="Line 36"/>
            <p:cNvSpPr>
              <a:spLocks noChangeShapeType="1"/>
            </p:cNvSpPr>
            <p:nvPr/>
          </p:nvSpPr>
          <p:spPr bwMode="auto">
            <a:xfrm>
              <a:off x="3686" y="1636"/>
              <a:ext cx="328" cy="5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itchFamily="18" charset="0"/>
              </a:endParaRPr>
            </a:p>
          </p:txBody>
        </p:sp>
        <p:sp>
          <p:nvSpPr>
            <p:cNvPr id="37" name="Text Box 37"/>
            <p:cNvSpPr txBox="1">
              <a:spLocks noChangeArrowheads="1"/>
            </p:cNvSpPr>
            <p:nvPr/>
          </p:nvSpPr>
          <p:spPr bwMode="auto">
            <a:xfrm>
              <a:off x="2737" y="1162"/>
              <a:ext cx="1680" cy="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rgbClr val="A50021"/>
                  </a:solidFill>
                  <a:latin typeface="Arial" charset="0"/>
                  <a:ea typeface="ＭＳ Ｐゴシック" charset="0"/>
                  <a:cs typeface="Times New Roman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9pPr>
            </a:lstStyle>
            <a:p>
              <a:r>
                <a:rPr lang="en-US" sz="1400" dirty="0">
                  <a:solidFill>
                    <a:srgbClr val="008000"/>
                  </a:solidFill>
                  <a:latin typeface="Times New Roman" charset="0"/>
                </a:rPr>
                <a:t>IOT</a:t>
              </a:r>
              <a:r>
                <a:rPr lang="ja-JP" altLang="en-US" sz="1400" dirty="0">
                  <a:solidFill>
                    <a:srgbClr val="008000"/>
                  </a:solidFill>
                  <a:latin typeface="Times New Roman" charset="0"/>
                </a:rPr>
                <a:t>’</a:t>
              </a:r>
              <a:r>
                <a:rPr lang="en-US" sz="1400" dirty="0">
                  <a:solidFill>
                    <a:srgbClr val="008000"/>
                  </a:solidFill>
                  <a:latin typeface="Times New Roman" charset="0"/>
                </a:rPr>
                <a:t>s don</a:t>
              </a:r>
              <a:r>
                <a:rPr lang="ja-JP" altLang="en-US" sz="1400" dirty="0">
                  <a:solidFill>
                    <a:srgbClr val="008000"/>
                  </a:solidFill>
                  <a:latin typeface="Times New Roman" charset="0"/>
                </a:rPr>
                <a:t>’</a:t>
              </a:r>
              <a:r>
                <a:rPr lang="en-US" sz="1400" dirty="0">
                  <a:solidFill>
                    <a:srgbClr val="008000"/>
                  </a:solidFill>
                  <a:latin typeface="Times New Roman" charset="0"/>
                </a:rPr>
                <a:t>t saturate. </a:t>
              </a:r>
            </a:p>
            <a:p>
              <a:r>
                <a:rPr lang="en-US" sz="1400" dirty="0">
                  <a:solidFill>
                    <a:srgbClr val="008000"/>
                  </a:solidFill>
                  <a:latin typeface="Times New Roman" charset="0"/>
                </a:rPr>
                <a:t>Built-in headroom for feedback.</a:t>
              </a:r>
            </a:p>
          </p:txBody>
        </p:sp>
        <p:sp>
          <p:nvSpPr>
            <p:cNvPr id="38" name="Text Box 38"/>
            <p:cNvSpPr txBox="1">
              <a:spLocks noChangeArrowheads="1"/>
            </p:cNvSpPr>
            <p:nvPr/>
          </p:nvSpPr>
          <p:spPr bwMode="auto">
            <a:xfrm>
              <a:off x="3424" y="2614"/>
              <a:ext cx="7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rgbClr val="A50021"/>
                  </a:solidFill>
                  <a:latin typeface="Arial" charset="0"/>
                  <a:ea typeface="ＭＳ Ｐゴシック" charset="0"/>
                  <a:cs typeface="Times New Roman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9pPr>
            </a:lstStyle>
            <a:p>
              <a:pPr algn="ctr">
                <a:buFont typeface="Symbol" charset="0"/>
                <a:buChar char="h"/>
              </a:pPr>
              <a:r>
                <a:rPr lang="en-US" sz="1800" dirty="0">
                  <a:solidFill>
                    <a:srgbClr val="008000"/>
                  </a:solidFill>
                  <a:latin typeface="Times New Roman" charset="0"/>
                </a:rPr>
                <a:t>~ 70%</a:t>
              </a:r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 rot="-1909647">
              <a:off x="3288" y="2455"/>
              <a:ext cx="408" cy="68"/>
            </a:xfrm>
            <a:prstGeom prst="ellipse">
              <a:avLst/>
            </a:prstGeom>
            <a:solidFill>
              <a:srgbClr val="008000">
                <a:alpha val="2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itchFamily="18" charset="0"/>
              </a:endParaRPr>
            </a:p>
          </p:txBody>
        </p:sp>
        <p:sp>
          <p:nvSpPr>
            <p:cNvPr id="40" name="Line 40"/>
            <p:cNvSpPr>
              <a:spLocks noChangeShapeType="1"/>
            </p:cNvSpPr>
            <p:nvPr/>
          </p:nvSpPr>
          <p:spPr bwMode="auto">
            <a:xfrm flipH="1" flipV="1">
              <a:off x="3334" y="2591"/>
              <a:ext cx="204" cy="136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itchFamily="18" charset="0"/>
              </a:endParaRPr>
            </a:p>
          </p:txBody>
        </p:sp>
        <p:sp>
          <p:nvSpPr>
            <p:cNvPr id="41" name="Line 41"/>
            <p:cNvSpPr>
              <a:spLocks noChangeShapeType="1"/>
            </p:cNvSpPr>
            <p:nvPr/>
          </p:nvSpPr>
          <p:spPr bwMode="auto">
            <a:xfrm flipV="1">
              <a:off x="3628" y="2387"/>
              <a:ext cx="23" cy="272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477418" y="4850434"/>
            <a:ext cx="1211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of CPI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66589" y="127886"/>
            <a:ext cx="56813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90"/>
                </a:solidFill>
              </a:rPr>
              <a:t>The Performance Comparison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8430" y="1162110"/>
            <a:ext cx="7612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If you understand klystrons this may help – if not it probably won’t.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34104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19" grpId="0"/>
      <p:bldP spid="20" grpId="0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696" y="4549138"/>
            <a:ext cx="2775455" cy="201078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98" y="4530170"/>
            <a:ext cx="2801638" cy="2029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696" y="1649479"/>
            <a:ext cx="2775455" cy="1951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97" y="1649479"/>
            <a:ext cx="2775455" cy="19512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3276" y="176912"/>
            <a:ext cx="223208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Klystrons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0717" y="176912"/>
            <a:ext cx="10282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IOTs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53181" y="2610808"/>
            <a:ext cx="2390506" cy="78573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Electrical Power </a:t>
            </a:r>
            <a:r>
              <a:rPr lang="en-US" dirty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onsumed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53181" y="5500104"/>
            <a:ext cx="2326546" cy="895367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898867" y="703500"/>
            <a:ext cx="2053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Power delivered to beam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740598" y="1331559"/>
            <a:ext cx="114243" cy="3798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740598" y="1331559"/>
            <a:ext cx="799529" cy="3798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1215241" y="1331559"/>
            <a:ext cx="525357" cy="4683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5559921" y="2939718"/>
            <a:ext cx="2326546" cy="45682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5539665" y="6336084"/>
            <a:ext cx="2326546" cy="6395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5449417" y="1003148"/>
            <a:ext cx="2053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Power delivered to beam</a:t>
            </a:r>
            <a:endParaRPr lang="en-US" dirty="0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6314955" y="1711411"/>
            <a:ext cx="90185" cy="4611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6339198" y="1696529"/>
            <a:ext cx="799529" cy="3798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5822601" y="1704212"/>
            <a:ext cx="476319" cy="4683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773468" y="1687478"/>
            <a:ext cx="1078183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dirty="0" smtClean="0"/>
              <a:t>High Beam Current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3755365" y="4207006"/>
            <a:ext cx="1078183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Low</a:t>
            </a:r>
          </a:p>
          <a:p>
            <a:r>
              <a:rPr lang="en-US" dirty="0"/>
              <a:t>Beam Current</a:t>
            </a:r>
          </a:p>
        </p:txBody>
      </p:sp>
      <p:pic>
        <p:nvPicPr>
          <p:cNvPr id="65" name="Picture 64" descr="Screen Shot 2013-03-27 at 11.31.57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28" t="11936" r="945" b="3346"/>
          <a:stretch/>
        </p:blipFill>
        <p:spPr>
          <a:xfrm>
            <a:off x="7138727" y="5140607"/>
            <a:ext cx="1975386" cy="1655368"/>
          </a:xfrm>
          <a:prstGeom prst="rect">
            <a:avLst/>
          </a:prstGeom>
        </p:spPr>
      </p:pic>
      <p:pic>
        <p:nvPicPr>
          <p:cNvPr id="66" name="Picture 65" descr="Screen Shot 2013-03-27 at 11.31.57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t="17733" r="45428" b="1102"/>
          <a:stretch/>
        </p:blipFill>
        <p:spPr>
          <a:xfrm>
            <a:off x="2606001" y="5271695"/>
            <a:ext cx="2032388" cy="15863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23777" y="828405"/>
            <a:ext cx="1561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Cartoon!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28785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4" grpId="0" animBg="1"/>
      <p:bldP spid="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6214" y="971232"/>
            <a:ext cx="7629287" cy="4832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Small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High Efficiency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Cost typically does not scale with output power</a:t>
            </a:r>
          </a:p>
          <a:p>
            <a:pPr algn="ctr"/>
            <a:r>
              <a:rPr lang="en-US" sz="2800" dirty="0"/>
              <a:t>	</a:t>
            </a:r>
            <a:endParaRPr lang="en-US" sz="2800" dirty="0" smtClean="0"/>
          </a:p>
          <a:p>
            <a:pPr algn="ctr"/>
            <a:r>
              <a:rPr lang="en-US" sz="2800" dirty="0" smtClean="0"/>
              <a:t>Low power consumption in standby or </a:t>
            </a:r>
          </a:p>
          <a:p>
            <a:pPr algn="ctr"/>
            <a:r>
              <a:rPr lang="en-US" sz="2800" dirty="0" smtClean="0"/>
              <a:t>for reduced output power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No pulsed HV</a:t>
            </a:r>
          </a:p>
          <a:p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3139440" y="284480"/>
            <a:ext cx="2516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IOT Advantages</a:t>
            </a:r>
            <a:endParaRPr lang="en-US" sz="2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12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:\Technical\New Radiofrequency\Presentations, Conferences and publications\2012 ESLS RF ALBA Barcelona\10EC2280_Diamond_aerial_view[1].jpg"/>
          <p:cNvPicPr>
            <a:picLocks noChangeAspect="1" noChangeArrowheads="1"/>
          </p:cNvPicPr>
          <p:nvPr/>
        </p:nvPicPr>
        <p:blipFill rotWithShape="1">
          <a:blip r:embed="rId2" cstate="print"/>
          <a:srcRect b="20999"/>
          <a:stretch/>
        </p:blipFill>
        <p:spPr bwMode="auto">
          <a:xfrm>
            <a:off x="7135795" y="594691"/>
            <a:ext cx="1985919" cy="1042728"/>
          </a:xfrm>
          <a:prstGeom prst="rect">
            <a:avLst/>
          </a:prstGeom>
          <a:noFill/>
        </p:spPr>
      </p:pic>
      <p:pic>
        <p:nvPicPr>
          <p:cNvPr id="3" name="Picture 2" descr="Screen Shot 2013-06-10 at 13.45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514" y="76113"/>
            <a:ext cx="2743200" cy="8255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0360" y="2613571"/>
            <a:ext cx="2633640" cy="326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31" descr="diamond combine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" r="7990" b="36137"/>
          <a:stretch/>
        </p:blipFill>
        <p:spPr>
          <a:xfrm>
            <a:off x="146933" y="1793821"/>
            <a:ext cx="5992797" cy="131035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755626" y="53322"/>
            <a:ext cx="3283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Generation Light Source</a:t>
            </a:r>
          </a:p>
          <a:p>
            <a:r>
              <a:rPr lang="en-US" dirty="0"/>
              <a:t>	</a:t>
            </a:r>
            <a:r>
              <a:rPr lang="en-US" dirty="0" smtClean="0"/>
              <a:t>Storage Ring 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164974" y="761345"/>
            <a:ext cx="4842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Three 500 MHz 300 kW amplifier for SR</a:t>
            </a:r>
          </a:p>
          <a:p>
            <a:r>
              <a:rPr lang="en-US" dirty="0"/>
              <a:t>	</a:t>
            </a:r>
            <a:r>
              <a:rPr lang="en-US" dirty="0" smtClean="0"/>
              <a:t>- 4 x 80 kW IOT combined</a:t>
            </a:r>
          </a:p>
          <a:p>
            <a:r>
              <a:rPr lang="en-US" dirty="0" smtClean="0"/>
              <a:t>One 80 kW for the Booster</a:t>
            </a:r>
            <a:endParaRPr lang="en-US" dirty="0"/>
          </a:p>
        </p:txBody>
      </p:sp>
      <p:pic>
        <p:nvPicPr>
          <p:cNvPr id="38" name="Picture 37" descr="E2V01204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0376" y="3390295"/>
            <a:ext cx="1086032" cy="3467705"/>
          </a:xfrm>
          <a:prstGeom prst="rect">
            <a:avLst/>
          </a:prstGeom>
          <a:noFill/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4239" y="3161576"/>
            <a:ext cx="5116045" cy="344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TextBox 39"/>
          <p:cNvSpPr txBox="1"/>
          <p:nvPr/>
        </p:nvSpPr>
        <p:spPr>
          <a:xfrm>
            <a:off x="3276360" y="6384476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Serial Number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 rot="16200000">
            <a:off x="-555925" y="4566604"/>
            <a:ext cx="17496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Filament Hours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74745" y="3818466"/>
            <a:ext cx="612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30000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503571" y="4518167"/>
            <a:ext cx="612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  <a:r>
              <a:rPr lang="en-US" sz="1200" dirty="0" smtClean="0"/>
              <a:t>0000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503571" y="5200365"/>
            <a:ext cx="612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  <a:r>
              <a:rPr lang="en-US" sz="1200" dirty="0" smtClean="0"/>
              <a:t>0000</a:t>
            </a:r>
            <a:endParaRPr lang="en-US" sz="1200" dirty="0"/>
          </a:p>
        </p:txBody>
      </p:sp>
      <p:sp>
        <p:nvSpPr>
          <p:cNvPr id="45" name="Right Brace 44"/>
          <p:cNvSpPr/>
          <p:nvPr/>
        </p:nvSpPr>
        <p:spPr>
          <a:xfrm rot="5400000">
            <a:off x="1726125" y="5980023"/>
            <a:ext cx="201996" cy="1057459"/>
          </a:xfrm>
          <a:prstGeom prst="rightBrace">
            <a:avLst>
              <a:gd name="adj1" fmla="val 8333"/>
              <a:gd name="adj2" fmla="val 4879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340002" y="6571218"/>
            <a:ext cx="1031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 Operation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368799" y="6208190"/>
            <a:ext cx="68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Test system</a:t>
            </a:r>
            <a:endParaRPr lang="en-US" sz="1200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1164974" y="5340350"/>
            <a:ext cx="3212293" cy="635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164974" y="4650317"/>
            <a:ext cx="3212293" cy="635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164974" y="3956966"/>
            <a:ext cx="3212293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164974" y="3221018"/>
            <a:ext cx="29560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Operational Hours at Diamond</a:t>
            </a:r>
            <a:endParaRPr lang="en-US" sz="1600" dirty="0"/>
          </a:p>
        </p:txBody>
      </p:sp>
      <p:pic>
        <p:nvPicPr>
          <p:cNvPr id="58" name="Picture 11" descr="The_synchrotron_and_Diamond_Hous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35794" y="1523396"/>
            <a:ext cx="1985919" cy="975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TextBox 58"/>
          <p:cNvSpPr txBox="1"/>
          <p:nvPr/>
        </p:nvSpPr>
        <p:spPr>
          <a:xfrm>
            <a:off x="3315210" y="6644200"/>
            <a:ext cx="17241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Peter Martin, Diamond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33579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Standard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Standard Presentation.potx</Template>
  <TotalTime>32670</TotalTime>
  <Words>1057</Words>
  <Application>Microsoft Macintosh PowerPoint</Application>
  <PresentationFormat>On-screen Show (4:3)</PresentationFormat>
  <Paragraphs>287</Paragraphs>
  <Slides>20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ESS Standard Presentation</vt:lpstr>
      <vt:lpstr>2_Office Theme</vt:lpstr>
      <vt:lpstr>1_Office Theme</vt:lpstr>
      <vt:lpstr>Document</vt:lpstr>
      <vt:lpstr>Worksheet</vt:lpstr>
      <vt:lpstr>What is all the fuss about IOTs?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ESS User</dc:creator>
  <cp:lastModifiedBy>Morten Jensen</cp:lastModifiedBy>
  <cp:revision>588</cp:revision>
  <cp:lastPrinted>2011-06-25T10:40:32Z</cp:lastPrinted>
  <dcterms:created xsi:type="dcterms:W3CDTF">2011-05-29T15:23:34Z</dcterms:created>
  <dcterms:modified xsi:type="dcterms:W3CDTF">2013-12-11T09:03:01Z</dcterms:modified>
</cp:coreProperties>
</file>