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8" r:id="rId4"/>
    <p:sldId id="282" r:id="rId5"/>
    <p:sldId id="257" r:id="rId6"/>
    <p:sldId id="259" r:id="rId7"/>
    <p:sldId id="261" r:id="rId8"/>
    <p:sldId id="270" r:id="rId9"/>
    <p:sldId id="269" r:id="rId10"/>
    <p:sldId id="262" r:id="rId11"/>
    <p:sldId id="279" r:id="rId12"/>
    <p:sldId id="258" r:id="rId13"/>
    <p:sldId id="264" r:id="rId14"/>
    <p:sldId id="263" r:id="rId15"/>
    <p:sldId id="280" r:id="rId16"/>
    <p:sldId id="265" r:id="rId17"/>
    <p:sldId id="271" r:id="rId18"/>
    <p:sldId id="276" r:id="rId19"/>
    <p:sldId id="272" r:id="rId20"/>
    <p:sldId id="266" r:id="rId21"/>
    <p:sldId id="273" r:id="rId22"/>
    <p:sldId id="267" r:id="rId23"/>
    <p:sldId id="268" r:id="rId24"/>
    <p:sldId id="281" r:id="rId25"/>
    <p:sldId id="277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99" d="100"/>
          <a:sy n="99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9/Dec/13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9/Dec/13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9/Dec/13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9/Dec/13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9/Dec/13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9/Dec/13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i.stack.imgur.com/gPnim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freeworldmaps.net/europe/sweden/sweden-map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2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://news.psu.edu/sites/default/files/styles/threshold-992/public/iStock_000023736179Smal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freeworldmaps.net/europe/sweden/sweden-map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Modeling of the Cryogenic Distribution System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Riccard Andersson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(Part of) Master’s Thesis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AD and ICS Retreat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December 11, 2013</a:t>
            </a:r>
          </a:p>
        </p:txBody>
      </p:sp>
      <p:pic>
        <p:nvPicPr>
          <p:cNvPr id="2053" name="Picture 5" descr="http://www.cast.lu.se/images/LundUniversit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107823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Cryogenic Distribution </a:t>
            </a:r>
            <a:r>
              <a:rPr lang="en-US" dirty="0" smtClean="0"/>
              <a:t>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Pipes</a:t>
            </a:r>
          </a:p>
          <a:p>
            <a:r>
              <a:rPr lang="en-US" dirty="0" smtClean="0"/>
              <a:t>One valve box</a:t>
            </a:r>
          </a:p>
          <a:p>
            <a:r>
              <a:rPr lang="en-US" dirty="0" smtClean="0"/>
              <a:t>One jumper connection</a:t>
            </a:r>
          </a:p>
          <a:p>
            <a:r>
              <a:rPr lang="en-US" dirty="0" smtClean="0"/>
              <a:t>One cryomodule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7170" name="Picture 2" descr="C:\Users\riccardandersson\Desktop\Cryo Pictures\cryoline-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5"/>
            <a:ext cx="7350735" cy="13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1799693" y="4401107"/>
            <a:ext cx="1512168" cy="30243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55172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P. </a:t>
            </a:r>
            <a:br>
              <a:rPr lang="en-US" sz="1200" dirty="0" smtClean="0"/>
            </a:br>
            <a:r>
              <a:rPr lang="en-US" sz="1200" dirty="0" smtClean="0"/>
              <a:t>Tereszkowski</a:t>
            </a:r>
            <a:endParaRPr lang="sv-SE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3608" y="5013176"/>
            <a:ext cx="3024339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3709" y="44371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8.52 m</a:t>
            </a:r>
            <a:endParaRPr lang="sv-SE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9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Cryogenic Distribution 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MultiLayer</a:t>
            </a:r>
            <a:r>
              <a:rPr lang="en-US" dirty="0" smtClean="0"/>
              <a:t> </a:t>
            </a:r>
            <a:r>
              <a:rPr lang="en-US" dirty="0" err="1" smtClean="0"/>
              <a:t>Insultation</a:t>
            </a:r>
            <a:r>
              <a:rPr lang="en-US" dirty="0" smtClean="0"/>
              <a:t> (MLI)</a:t>
            </a:r>
          </a:p>
          <a:p>
            <a:pPr lvl="1"/>
            <a:r>
              <a:rPr lang="en-US" dirty="0" smtClean="0"/>
              <a:t>Process lines: 10 </a:t>
            </a:r>
            <a:r>
              <a:rPr lang="en-US" dirty="0"/>
              <a:t>layers</a:t>
            </a:r>
          </a:p>
          <a:p>
            <a:pPr lvl="1"/>
            <a:r>
              <a:rPr lang="en-US" dirty="0"/>
              <a:t>Thermal </a:t>
            </a:r>
            <a:r>
              <a:rPr lang="en-US" dirty="0" smtClean="0"/>
              <a:t>shield: 30-40 </a:t>
            </a:r>
            <a:r>
              <a:rPr lang="en-US" dirty="0"/>
              <a:t>layers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5" name="Picture 2" descr="C:\Users\riccardandersson\Desktop\Cryo Pictures\MLIdifference300-100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4248472" cy="20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44" y="1785506"/>
            <a:ext cx="3328628" cy="24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3832" y="4221087"/>
            <a:ext cx="3544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Lecture series by John Weisend</a:t>
            </a:r>
            <a:r>
              <a:rPr lang="en-US" sz="1000" dirty="0"/>
              <a:t>.</a:t>
            </a:r>
            <a:r>
              <a:rPr lang="en-US" sz="1000" dirty="0" smtClean="0"/>
              <a:t>  Michigan State University, 2012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05398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Dymola</a:t>
            </a:r>
            <a:r>
              <a:rPr lang="en-US" dirty="0" smtClean="0"/>
              <a:t> (The Software)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DY</a:t>
            </a:r>
            <a:r>
              <a:rPr lang="en-US" dirty="0" err="1" smtClean="0"/>
              <a:t>namic</a:t>
            </a:r>
            <a:r>
              <a:rPr lang="en-US" dirty="0" smtClean="0"/>
              <a:t> </a:t>
            </a:r>
            <a:r>
              <a:rPr lang="en-US" b="1" dirty="0" err="1" smtClean="0"/>
              <a:t>MO</a:t>
            </a:r>
            <a:r>
              <a:rPr lang="en-US" dirty="0" err="1" smtClean="0"/>
              <a:t>deling</a:t>
            </a:r>
            <a:r>
              <a:rPr lang="en-US" dirty="0" smtClean="0"/>
              <a:t> </a:t>
            </a:r>
            <a:r>
              <a:rPr lang="en-US" b="1" dirty="0" err="1" smtClean="0"/>
              <a:t>LA</a:t>
            </a:r>
            <a:r>
              <a:rPr lang="en-US" dirty="0" err="1" smtClean="0"/>
              <a:t>nguage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3200" dirty="0" smtClean="0"/>
              <a:t>Modelica </a:t>
            </a:r>
            <a:r>
              <a:rPr lang="en-US" sz="3200" dirty="0"/>
              <a:t>Association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Consulting</a:t>
            </a:r>
          </a:p>
          <a:p>
            <a:pPr lvl="1"/>
            <a:r>
              <a:rPr lang="en-US" dirty="0" smtClean="0"/>
              <a:t>Providing Modelica libraries</a:t>
            </a:r>
          </a:p>
          <a:p>
            <a:pPr lvl="1"/>
            <a:r>
              <a:rPr lang="en-US" dirty="0" smtClean="0"/>
              <a:t>Providing helium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3074" name="Picture 2" descr="http://www.presseportal.ch/de/bild/100003206-logo-dynasim-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3"/>
          <a:stretch/>
        </p:blipFill>
        <p:spPr bwMode="auto">
          <a:xfrm>
            <a:off x="1475655" y="2299902"/>
            <a:ext cx="1524625" cy="3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f/f4/Logo_Dassault_System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8318"/>
            <a:ext cx="1441685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cyphy.org/img/Modeli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7" y="3254042"/>
            <a:ext cx="132617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qtronic.de/img/modelon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75" y="4172216"/>
            <a:ext cx="1347869" cy="3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131839" y="2401832"/>
            <a:ext cx="1059935" cy="177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Lightning Bolt 5"/>
          <p:cNvSpPr/>
          <p:nvPr/>
        </p:nvSpPr>
        <p:spPr>
          <a:xfrm>
            <a:off x="1538627" y="2682184"/>
            <a:ext cx="369077" cy="571857"/>
          </a:xfrm>
          <a:prstGeom prst="lightningBol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ight Arrow 6"/>
          <p:cNvSpPr/>
          <p:nvPr/>
        </p:nvSpPr>
        <p:spPr>
          <a:xfrm rot="10800000">
            <a:off x="2619039" y="3356992"/>
            <a:ext cx="1512168" cy="221086"/>
          </a:xfrm>
          <a:prstGeom prst="rightArrow">
            <a:avLst>
              <a:gd name="adj1" fmla="val 50000"/>
              <a:gd name="adj2" fmla="val 53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(The Language)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Object-oriented </a:t>
            </a:r>
            <a:r>
              <a:rPr lang="en-US" sz="2800" dirty="0" smtClean="0"/>
              <a:t>language</a:t>
            </a:r>
          </a:p>
          <a:p>
            <a:pPr marL="742950" lvl="2" indent="-342900"/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to C++ </a:t>
            </a:r>
            <a:r>
              <a:rPr lang="en-US" dirty="0" smtClean="0"/>
              <a:t>syntax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eclarative equations: </a:t>
            </a:r>
            <a:r>
              <a:rPr lang="en-US" dirty="0"/>
              <a:t>As derived from physics</a:t>
            </a:r>
          </a:p>
          <a:p>
            <a:endParaRPr lang="en-US" dirty="0" smtClean="0"/>
          </a:p>
          <a:p>
            <a:r>
              <a:rPr lang="en-US" dirty="0" err="1" smtClean="0"/>
              <a:t>Modelica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err="1" smtClean="0"/>
              <a:t>acausal</a:t>
            </a:r>
            <a:endParaRPr lang="en-US" dirty="0" smtClean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7170" name="Picture 2" descr="http://i.stack.imgur.com/gPn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57699"/>
            <a:ext cx="3240360" cy="18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056" y="5517232"/>
            <a:ext cx="16850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 dirty="0">
                <a:hlinkClick r:id="rId3"/>
              </a:rPr>
              <a:t>http://i.stack.imgur.com/gPnim.png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82395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Simulating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Modelica models</a:t>
            </a:r>
            <a:endParaRPr lang="en-US" dirty="0"/>
          </a:p>
          <a:p>
            <a:pPr lvl="1"/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Default parameters</a:t>
            </a:r>
          </a:p>
          <a:p>
            <a:pPr lvl="1"/>
            <a:r>
              <a:rPr lang="en-US" dirty="0" smtClean="0"/>
              <a:t>Equations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Dymola’s</a:t>
            </a:r>
            <a:r>
              <a:rPr lang="en-US" dirty="0" smtClean="0"/>
              <a:t> simulation environment</a:t>
            </a:r>
          </a:p>
          <a:p>
            <a:pPr lvl="1"/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Initial values </a:t>
            </a:r>
          </a:p>
          <a:p>
            <a:pPr lvl="1"/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86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and Simulating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models – </a:t>
            </a:r>
            <a:r>
              <a:rPr lang="en-US" dirty="0" smtClean="0"/>
              <a:t>reusable</a:t>
            </a:r>
          </a:p>
          <a:p>
            <a:endParaRPr lang="en-US" dirty="0" smtClean="0"/>
          </a:p>
          <a:p>
            <a:r>
              <a:rPr lang="en-US" dirty="0" smtClean="0"/>
              <a:t>Parameters </a:t>
            </a:r>
            <a:r>
              <a:rPr lang="en-US" dirty="0"/>
              <a:t>and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Scalars</a:t>
            </a:r>
          </a:p>
          <a:p>
            <a:pPr lvl="1"/>
            <a:r>
              <a:rPr lang="en-US" dirty="0" err="1" smtClean="0"/>
              <a:t>Vectorized</a:t>
            </a:r>
            <a:endParaRPr lang="en-US" dirty="0" smtClean="0"/>
          </a:p>
          <a:p>
            <a:pPr lvl="1"/>
            <a:r>
              <a:rPr lang="en-US" dirty="0" err="1" smtClean="0"/>
              <a:t>Matricized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and plotting </a:t>
            </a:r>
            <a:r>
              <a:rPr lang="en-US" dirty="0" smtClean="0"/>
              <a:t>in </a:t>
            </a:r>
            <a:r>
              <a:rPr lang="en-US" dirty="0" err="1"/>
              <a:t>Matlab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5" name="Picture 2" descr="C:\Users\riccardandersson\Desktop\Cryo Pictures\DymolaLibr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901521" cy="49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Model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39762" cy="4525963"/>
          </a:xfrm>
        </p:spPr>
        <p:txBody>
          <a:bodyPr/>
          <a:lstStyle/>
          <a:p>
            <a:r>
              <a:rPr lang="en-US" dirty="0" smtClean="0"/>
              <a:t>Graphical and text layers describe the same thing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1026" name="Picture 2" descr="C:\Users\riccardandersson\Desktop\Cryo Pictures\RadiationModelTransferL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r="7128" b="9666"/>
          <a:stretch/>
        </p:blipFill>
        <p:spPr bwMode="auto">
          <a:xfrm>
            <a:off x="360458" y="3731326"/>
            <a:ext cx="4536504" cy="27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iccardandersson\Desktop\Cryo Pictures\RadiationModelTransferLineTex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 bwMode="auto">
          <a:xfrm>
            <a:off x="4896962" y="1484785"/>
            <a:ext cx="421234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Up Arrow 4"/>
          <p:cNvSpPr/>
          <p:nvPr/>
        </p:nvSpPr>
        <p:spPr>
          <a:xfrm rot="10800000">
            <a:off x="3635648" y="3006890"/>
            <a:ext cx="1261066" cy="72007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8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iccardandersson\Desktop\Cryo Pictures\mode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7150" r="23114" b="3458"/>
          <a:stretch/>
        </p:blipFill>
        <p:spPr bwMode="auto">
          <a:xfrm>
            <a:off x="3851920" y="1700808"/>
            <a:ext cx="5112568" cy="48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Developed</a:t>
            </a:r>
          </a:p>
          <a:p>
            <a:pPr lvl="1"/>
            <a:r>
              <a:rPr lang="en-US" dirty="0" smtClean="0"/>
              <a:t>Tested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individually</a:t>
            </a:r>
          </a:p>
          <a:p>
            <a:endParaRPr lang="en-US" dirty="0" smtClean="0"/>
          </a:p>
          <a:p>
            <a:r>
              <a:rPr lang="en-US" dirty="0" smtClean="0"/>
              <a:t>Connected to more complex systems</a:t>
            </a:r>
          </a:p>
          <a:p>
            <a:endParaRPr lang="en-US" dirty="0" smtClean="0"/>
          </a:p>
          <a:p>
            <a:r>
              <a:rPr lang="en-US" dirty="0" smtClean="0"/>
              <a:t>Parameters propagated </a:t>
            </a:r>
            <a:br>
              <a:rPr lang="en-US" dirty="0" smtClean="0"/>
            </a:br>
            <a:r>
              <a:rPr lang="en-US" dirty="0" smtClean="0"/>
              <a:t>to the top level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3707904" y="1628800"/>
            <a:ext cx="864096" cy="792088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24328" y="2996952"/>
            <a:ext cx="1008112" cy="936104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1772816"/>
            <a:ext cx="1008112" cy="1512168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0072" y="3140968"/>
            <a:ext cx="1656184" cy="936104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48064" y="4293096"/>
            <a:ext cx="1656184" cy="936104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55976" y="4509120"/>
            <a:ext cx="720080" cy="72008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68344" y="5877272"/>
            <a:ext cx="576064" cy="576064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52320" y="4221088"/>
            <a:ext cx="1008112" cy="158417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– The Sidekick of </a:t>
            </a:r>
            <a:r>
              <a:rPr lang="en-US" dirty="0" err="1" smtClean="0"/>
              <a:t>Dymola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Side scripts in </a:t>
            </a:r>
            <a:r>
              <a:rPr lang="en-US" dirty="0" err="1" smtClean="0"/>
              <a:t>Matlab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Choked Flow</a:t>
            </a:r>
          </a:p>
          <a:p>
            <a:r>
              <a:rPr lang="en-US" dirty="0" smtClean="0"/>
              <a:t>Pressure Characteristics</a:t>
            </a:r>
          </a:p>
          <a:p>
            <a:r>
              <a:rPr lang="en-US" dirty="0" smtClean="0"/>
              <a:t>Plotting </a:t>
            </a:r>
            <a:r>
              <a:rPr lang="en-US" dirty="0"/>
              <a:t>and results</a:t>
            </a:r>
            <a:endParaRPr lang="sv-SE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Etcetera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pic>
        <p:nvPicPr>
          <p:cNvPr id="5" name="Picture 5" descr="C:\Users\riccardandersson\Dropbox\ESS Project\Report\Figures\characteristicsDN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9974"/>
            <a:ext cx="1858135" cy="13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riccardandersson\Dropbox\ESS Project\Report\Figures\characteristicsDN65e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83" y="3042440"/>
            <a:ext cx="1858135" cy="13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iccardandersson\Dropbox\ESS Project\Report\Figures\choked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1858135" cy="13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iccardandersson\Dropbox\ESS Project\Report\Figures\matlabsamplepl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83456"/>
            <a:ext cx="1858135" cy="13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339752" y="3645024"/>
            <a:ext cx="720080" cy="788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27984" y="2977000"/>
            <a:ext cx="720080" cy="3079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098" idx="1"/>
          </p:cNvCxnSpPr>
          <p:nvPr/>
        </p:nvCxnSpPr>
        <p:spPr>
          <a:xfrm flipV="1">
            <a:off x="2843808" y="2253593"/>
            <a:ext cx="2376264" cy="95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8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Results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irst project</a:t>
            </a:r>
            <a:endParaRPr lang="en-US" dirty="0"/>
          </a:p>
          <a:p>
            <a:r>
              <a:rPr lang="en-US" dirty="0" smtClean="0"/>
              <a:t>2∙300 m stainless steel pipes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onstant helium flow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and </a:t>
            </a:r>
            <a:r>
              <a:rPr lang="en-US" dirty="0" err="1" smtClean="0"/>
              <a:t>Dymola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pic>
        <p:nvPicPr>
          <p:cNvPr id="3075" name="Picture 3" descr="C:\Users\riccardandersson\Dropbox\ESS Project\Report\Figures\matcool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842798" cy="2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iccardandersson\Dropbox\ESS Project\Report\Figures\CoolDy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842798" cy="2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0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Quick Things About Me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r>
              <a:rPr lang="en-US" dirty="0" smtClean="0"/>
              <a:t>Engineering Physics</a:t>
            </a:r>
          </a:p>
          <a:p>
            <a:pPr lvl="1"/>
            <a:r>
              <a:rPr lang="en-US" dirty="0" smtClean="0"/>
              <a:t>Accelerator Physics</a:t>
            </a:r>
          </a:p>
          <a:p>
            <a:endParaRPr lang="en-US" dirty="0" smtClean="0"/>
          </a:p>
          <a:p>
            <a:r>
              <a:rPr lang="en-US" dirty="0" smtClean="0"/>
              <a:t>One-year project</a:t>
            </a:r>
          </a:p>
          <a:p>
            <a:pPr lvl="1"/>
            <a:r>
              <a:rPr lang="en-US" dirty="0" smtClean="0"/>
              <a:t>Master’s thesis</a:t>
            </a:r>
          </a:p>
          <a:p>
            <a:pPr lvl="1"/>
            <a:r>
              <a:rPr lang="en-US" dirty="0" smtClean="0"/>
              <a:t>Two project courses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1028" name="Picture 4" descr="sweden-map.jpg (700×149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3"/>
            <a:ext cx="2311317" cy="4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687320" y="270892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Oval 7"/>
          <p:cNvSpPr/>
          <p:nvPr/>
        </p:nvSpPr>
        <p:spPr>
          <a:xfrm>
            <a:off x="7092280" y="60932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7" name="Straight Arrow Connector 6"/>
          <p:cNvCxnSpPr>
            <a:stCxn id="5" idx="3"/>
            <a:endCxn id="8" idx="0"/>
          </p:cNvCxnSpPr>
          <p:nvPr/>
        </p:nvCxnSpPr>
        <p:spPr>
          <a:xfrm flipH="1">
            <a:off x="7200292" y="2893308"/>
            <a:ext cx="1518664" cy="3199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235469" y="4797152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6381328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hlinkClick r:id="rId3"/>
              </a:rPr>
              <a:t>http://</a:t>
            </a:r>
            <a:r>
              <a:rPr lang="sv-SE" sz="1000" dirty="0" smtClean="0">
                <a:hlinkClick r:id="rId3"/>
              </a:rPr>
              <a:t>www.freeworldmaps.net/</a:t>
            </a:r>
            <a:br>
              <a:rPr lang="sv-SE" sz="1000" dirty="0" smtClean="0">
                <a:hlinkClick r:id="rId3"/>
              </a:rPr>
            </a:br>
            <a:r>
              <a:rPr lang="sv-SE" sz="1000" dirty="0" smtClean="0">
                <a:hlinkClick r:id="rId3"/>
              </a:rPr>
              <a:t>europe/sweden/sweden-map.jpg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98707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cardandersson\Desktop\Cryo Pictures\cooldown2bar4,5K0,244k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70" y="3140968"/>
            <a:ext cx="4477733" cy="33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Preliminary cool-down time</a:t>
            </a:r>
          </a:p>
          <a:p>
            <a:pPr lvl="1"/>
            <a:r>
              <a:rPr lang="en-US" dirty="0" smtClean="0"/>
              <a:t>Pressure difference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imited available flow</a:t>
            </a:r>
          </a:p>
          <a:p>
            <a:pPr lvl="1"/>
            <a:r>
              <a:rPr lang="en-US" dirty="0" smtClean="0"/>
              <a:t>Initially at 80 K, then at 4.5 K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P</a:t>
            </a:r>
            <a:r>
              <a:rPr lang="en-US" dirty="0" smtClean="0"/>
              <a:t> varies with temperature</a:t>
            </a:r>
          </a:p>
          <a:p>
            <a:pPr lvl="1"/>
            <a:r>
              <a:rPr lang="en-US" dirty="0" smtClean="0"/>
              <a:t>Result: </a:t>
            </a:r>
            <a:r>
              <a:rPr lang="en-US" b="1" dirty="0" smtClean="0"/>
              <a:t>31.5 hours</a:t>
            </a:r>
          </a:p>
          <a:p>
            <a:r>
              <a:rPr lang="en-US" dirty="0" smtClean="0"/>
              <a:t>Assuming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omogeneous cooling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riction-less flow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thermal radiation </a:t>
            </a:r>
            <a:br>
              <a:rPr lang="en-US" dirty="0" smtClean="0"/>
            </a:br>
            <a:r>
              <a:rPr lang="en-US" dirty="0" smtClean="0"/>
              <a:t>or conduction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43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</a:t>
            </a:r>
            <a:r>
              <a:rPr lang="en-US" dirty="0" err="1" smtClean="0"/>
              <a:t>Dymola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plot from </a:t>
            </a:r>
            <a:r>
              <a:rPr lang="en-US" dirty="0" err="1" smtClean="0"/>
              <a:t>Dymola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arameter plotted with one click</a:t>
            </a:r>
          </a:p>
          <a:p>
            <a:pPr lvl="1"/>
            <a:r>
              <a:rPr lang="en-US" dirty="0" smtClean="0"/>
              <a:t>Against </a:t>
            </a:r>
            <a:r>
              <a:rPr lang="en-US" b="1" dirty="0" smtClean="0"/>
              <a:t>time</a:t>
            </a:r>
            <a:r>
              <a:rPr lang="en-US" dirty="0" smtClean="0"/>
              <a:t> or any other </a:t>
            </a:r>
            <a:r>
              <a:rPr lang="en-US" b="1" dirty="0" smtClean="0"/>
              <a:t>parameter</a:t>
            </a:r>
          </a:p>
          <a:p>
            <a:pPr lvl="2"/>
            <a:r>
              <a:rPr lang="en-US" dirty="0" smtClean="0"/>
              <a:t>But that’s it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pic>
        <p:nvPicPr>
          <p:cNvPr id="1026" name="Picture 2" descr="C:\Users\riccardandersson\Desktop\Cryo Pictures\dymolaexamp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64" y="3905489"/>
            <a:ext cx="5355672" cy="24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iccardandersson\Desktop\Cryo Pictures\dymolaexampl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2" b="95951"/>
          <a:stretch/>
        </p:blipFill>
        <p:spPr bwMode="auto">
          <a:xfrm>
            <a:off x="179512" y="3784578"/>
            <a:ext cx="8208912" cy="2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4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development of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hermal radiation</a:t>
            </a:r>
          </a:p>
          <a:p>
            <a:pPr lvl="1"/>
            <a:r>
              <a:rPr lang="en-US" dirty="0" smtClean="0"/>
              <a:t>Losses and frictions</a:t>
            </a:r>
          </a:p>
          <a:p>
            <a:pPr lvl="1"/>
            <a:r>
              <a:rPr lang="en-US" dirty="0" smtClean="0"/>
              <a:t>Connections to valves</a:t>
            </a:r>
          </a:p>
          <a:p>
            <a:pPr lvl="1"/>
            <a:r>
              <a:rPr lang="en-US" dirty="0" smtClean="0"/>
              <a:t>Connecting 43 modules</a:t>
            </a:r>
          </a:p>
          <a:p>
            <a:endParaRPr lang="en-US" dirty="0" smtClean="0"/>
          </a:p>
          <a:p>
            <a:r>
              <a:rPr lang="en-US" dirty="0" smtClean="0"/>
              <a:t>Helium properties available shortly (?)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odels available for steady-state simulations etc.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1791292" cy="135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0"/>
          <a:stretch/>
        </p:blipFill>
        <p:spPr bwMode="auto">
          <a:xfrm>
            <a:off x="4932040" y="3140968"/>
            <a:ext cx="1459870" cy="11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riccardandersson\Desktop\Cryo Pictures\mode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7150" r="23114" b="3458"/>
          <a:stretch/>
        </p:blipFill>
        <p:spPr bwMode="auto">
          <a:xfrm>
            <a:off x="7164288" y="3501008"/>
            <a:ext cx="1601926" cy="15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9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odular structure</a:t>
            </a:r>
          </a:p>
          <a:p>
            <a:endParaRPr lang="en-US" dirty="0" smtClean="0"/>
          </a:p>
          <a:p>
            <a:r>
              <a:rPr lang="en-US" dirty="0" smtClean="0"/>
              <a:t>Two circuits with flowing helium</a:t>
            </a:r>
          </a:p>
          <a:p>
            <a:endParaRPr lang="en-US" dirty="0" smtClean="0"/>
          </a:p>
          <a:p>
            <a:r>
              <a:rPr lang="en-US" dirty="0" err="1" smtClean="0"/>
              <a:t>Dymola</a:t>
            </a:r>
            <a:r>
              <a:rPr lang="en-US" dirty="0" smtClean="0"/>
              <a:t> is both graphical and code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ulti-engineering modeling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63888" y="1844824"/>
            <a:ext cx="230425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80112" y="2924944"/>
            <a:ext cx="86409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riccardandersson\Desktop\Cryo Pictures\RadiationModelTransferL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r="7128" b="9666"/>
          <a:stretch/>
        </p:blipFill>
        <p:spPr bwMode="auto">
          <a:xfrm>
            <a:off x="5436096" y="5229200"/>
            <a:ext cx="1914973" cy="11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42652"/>
            <a:ext cx="3018200" cy="1685696"/>
          </a:xfrm>
          <a:prstGeom prst="rect">
            <a:avLst/>
          </a:prstGeom>
        </p:spPr>
      </p:pic>
      <p:pic>
        <p:nvPicPr>
          <p:cNvPr id="22" name="Picture 3" descr="C:\Users\riccardandersson\Desktop\Cryo Pictures\RadiationModelTransferLineTex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 bwMode="auto">
          <a:xfrm>
            <a:off x="7380311" y="4509120"/>
            <a:ext cx="1548131" cy="18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iccardandersson\Desktop\Cryo Pictures\flowsche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483555" cy="15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5724128" y="4077072"/>
            <a:ext cx="158417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39952" y="4077072"/>
            <a:ext cx="151216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2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</a:t>
            </a:r>
            <a:r>
              <a:rPr lang="en-US" dirty="0" smtClean="0"/>
              <a:t>results: </a:t>
            </a:r>
            <a:r>
              <a:rPr lang="en-US" b="1" dirty="0" smtClean="0"/>
              <a:t>31</a:t>
            </a:r>
            <a:r>
              <a:rPr lang="en-US" b="1" dirty="0"/>
              <a:t>+ hours </a:t>
            </a:r>
            <a:r>
              <a:rPr lang="en-US" dirty="0"/>
              <a:t>to cool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more work on </a:t>
            </a:r>
            <a:r>
              <a:rPr lang="en-US" dirty="0" smtClean="0"/>
              <a:t>components</a:t>
            </a:r>
          </a:p>
          <a:p>
            <a:endParaRPr lang="en-US" dirty="0"/>
          </a:p>
          <a:p>
            <a:r>
              <a:rPr lang="en-US" dirty="0" smtClean="0"/>
              <a:t>Simulating </a:t>
            </a:r>
            <a:r>
              <a:rPr lang="en-US" dirty="0"/>
              <a:t>using </a:t>
            </a:r>
            <a:r>
              <a:rPr lang="en-US" i="1" dirty="0"/>
              <a:t>smoking fresh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cryogenic helium properties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  <p:pic>
        <p:nvPicPr>
          <p:cNvPr id="5" name="Picture 2" descr="C:\Users\riccardandersson\Desktop\Cryo Pictures\cooldown2bar4,5K0,244kg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04037"/>
            <a:ext cx="3107146" cy="23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ews.psu.edu/sites/default/files/styles/threshold-992/public/iStock_000023736179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87048"/>
            <a:ext cx="2468281" cy="24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9664" y="5949280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hlinkClick r:id="rId4"/>
              </a:rPr>
              <a:t>http://news.psu.edu/sites/default/files/styles</a:t>
            </a:r>
            <a:r>
              <a:rPr lang="sv-SE" sz="1000" dirty="0" smtClean="0">
                <a:hlinkClick r:id="rId4"/>
              </a:rPr>
              <a:t>/</a:t>
            </a:r>
            <a:br>
              <a:rPr lang="sv-SE" sz="1000" dirty="0" smtClean="0">
                <a:hlinkClick r:id="rId4"/>
              </a:rPr>
            </a:br>
            <a:r>
              <a:rPr lang="sv-SE" sz="1000" dirty="0" smtClean="0">
                <a:hlinkClick r:id="rId4"/>
              </a:rPr>
              <a:t>threshold-992/public/iStock_000023736179Small.jpg</a:t>
            </a:r>
            <a:endParaRPr lang="sv-SE" sz="1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5856" y="2060848"/>
            <a:ext cx="266429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4048" y="4365104"/>
            <a:ext cx="187220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2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3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Things About Me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1026" name="Picture 2" descr="http://upload.wikimedia.org/wikipedia/en/7/72/World_Map_WSF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8" y="2132856"/>
            <a:ext cx="8892920" cy="46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urved Connector 5"/>
          <p:cNvCxnSpPr/>
          <p:nvPr/>
        </p:nvCxnSpPr>
        <p:spPr>
          <a:xfrm rot="10800000" flipV="1">
            <a:off x="1331640" y="3212976"/>
            <a:ext cx="3312368" cy="792088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flipV="1">
            <a:off x="1331639" y="3212976"/>
            <a:ext cx="3312369" cy="792089"/>
          </a:xfrm>
          <a:prstGeom prst="curvedConnector3">
            <a:avLst>
              <a:gd name="adj1" fmla="val 6457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2555776" y="3356992"/>
            <a:ext cx="2232248" cy="1944216"/>
          </a:xfrm>
          <a:prstGeom prst="curvedConnector3">
            <a:avLst>
              <a:gd name="adj1" fmla="val 5265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H="1" flipV="1">
            <a:off x="2555776" y="3140968"/>
            <a:ext cx="2448272" cy="2160240"/>
          </a:xfrm>
          <a:prstGeom prst="curvedConnector3">
            <a:avLst>
              <a:gd name="adj1" fmla="val 5795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121948" y="3090565"/>
            <a:ext cx="871303" cy="604866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4121947" y="3090565"/>
            <a:ext cx="871304" cy="604866"/>
          </a:xfrm>
          <a:prstGeom prst="curvedConnector3">
            <a:avLst>
              <a:gd name="adj1" fmla="val 10053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35896" y="6309320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/en/7/72/</a:t>
            </a:r>
            <a:r>
              <a:rPr lang="en-US" sz="1000" dirty="0" err="1"/>
              <a:t>World_Map_WSF.svg.png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016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Quick Things About Me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r>
              <a:rPr lang="en-US" dirty="0" smtClean="0"/>
              <a:t>Engineering Physics</a:t>
            </a:r>
          </a:p>
          <a:p>
            <a:pPr lvl="1"/>
            <a:r>
              <a:rPr lang="en-US" dirty="0" smtClean="0"/>
              <a:t>Accelerator Physics</a:t>
            </a:r>
          </a:p>
          <a:p>
            <a:endParaRPr lang="en-US" dirty="0" smtClean="0"/>
          </a:p>
          <a:p>
            <a:r>
              <a:rPr lang="en-US" dirty="0" smtClean="0"/>
              <a:t>One-year project</a:t>
            </a:r>
          </a:p>
          <a:p>
            <a:pPr lvl="1"/>
            <a:r>
              <a:rPr lang="en-US" dirty="0" smtClean="0"/>
              <a:t>Master’s thesis</a:t>
            </a:r>
          </a:p>
          <a:p>
            <a:pPr lvl="1"/>
            <a:r>
              <a:rPr lang="en-US" dirty="0" smtClean="0"/>
              <a:t>Two project courses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1028" name="Picture 4" descr="sweden-map.jpg (700×149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3"/>
            <a:ext cx="2311317" cy="4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687320" y="270892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Oval 7"/>
          <p:cNvSpPr/>
          <p:nvPr/>
        </p:nvSpPr>
        <p:spPr>
          <a:xfrm>
            <a:off x="7092280" y="60932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7" name="Straight Arrow Connector 6"/>
          <p:cNvCxnSpPr>
            <a:stCxn id="5" idx="3"/>
            <a:endCxn id="8" idx="0"/>
          </p:cNvCxnSpPr>
          <p:nvPr/>
        </p:nvCxnSpPr>
        <p:spPr>
          <a:xfrm flipH="1">
            <a:off x="7200292" y="2893308"/>
            <a:ext cx="1518664" cy="3199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235469" y="4797152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381328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hlinkClick r:id="rId3"/>
              </a:rPr>
              <a:t>http://</a:t>
            </a:r>
            <a:r>
              <a:rPr lang="sv-SE" sz="1000" dirty="0" smtClean="0">
                <a:hlinkClick r:id="rId3"/>
              </a:rPr>
              <a:t>www.freeworldmaps.net/</a:t>
            </a:r>
            <a:br>
              <a:rPr lang="sv-SE" sz="1000" dirty="0" smtClean="0">
                <a:hlinkClick r:id="rId3"/>
              </a:rPr>
            </a:br>
            <a:r>
              <a:rPr lang="sv-SE" sz="1000" dirty="0" smtClean="0">
                <a:hlinkClick r:id="rId3"/>
              </a:rPr>
              <a:t>europe/sweden/sweden-map.jpg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05854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System Layout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7482"/>
            <a:ext cx="8640960" cy="4525963"/>
          </a:xfrm>
        </p:spPr>
        <p:txBody>
          <a:bodyPr/>
          <a:lstStyle/>
          <a:p>
            <a:r>
              <a:rPr lang="en-US" dirty="0" smtClean="0"/>
              <a:t>Deliver cooling medium from </a:t>
            </a:r>
            <a:r>
              <a:rPr lang="en-US" b="1" dirty="0" smtClean="0"/>
              <a:t>cryoplant</a:t>
            </a:r>
            <a:r>
              <a:rPr lang="en-US" dirty="0" smtClean="0"/>
              <a:t> to </a:t>
            </a:r>
            <a:r>
              <a:rPr lang="en-US" b="1" dirty="0" smtClean="0"/>
              <a:t>cryomodules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13 </a:t>
            </a:r>
            <a:r>
              <a:rPr lang="en-US" sz="2800" dirty="0"/>
              <a:t>spoke </a:t>
            </a:r>
            <a:r>
              <a:rPr lang="en-US" sz="2800" dirty="0" smtClean="0"/>
              <a:t>cryomodules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(light blue)</a:t>
            </a:r>
          </a:p>
          <a:p>
            <a:r>
              <a:rPr lang="en-US" dirty="0"/>
              <a:t>30 elliptical </a:t>
            </a:r>
            <a:r>
              <a:rPr lang="en-US" dirty="0" smtClean="0"/>
              <a:t>cryomodules</a:t>
            </a:r>
          </a:p>
          <a:p>
            <a:pPr lvl="1"/>
            <a:r>
              <a:rPr lang="en-US" dirty="0"/>
              <a:t>9 </a:t>
            </a:r>
            <a:r>
              <a:rPr lang="en-US" dirty="0" smtClean="0"/>
              <a:t>medium-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(green)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21 high-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(orange)</a:t>
            </a:r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7" name="Picture 2" descr="C:\Users\riccardandersson\Desktop\Cryo Pictures\cryodistrib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5845501" cy="15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4953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Cryoplant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445224"/>
            <a:ext cx="170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line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35071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line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4697152" y="638132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Medium-</a:t>
            </a:r>
            <a:r>
              <a:rPr lang="el-GR" dirty="0" smtClean="0"/>
              <a:t>β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2933839" y="638132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</a:t>
            </a:r>
            <a:r>
              <a:rPr lang="el-GR" dirty="0"/>
              <a:t> β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6381328"/>
            <a:ext cx="74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Spoke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20072" y="3140968"/>
            <a:ext cx="1080120" cy="2673588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93370" y="4005064"/>
            <a:ext cx="1210678" cy="180949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33840" y="4581128"/>
            <a:ext cx="125992" cy="12334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602128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J. </a:t>
            </a:r>
            <a:r>
              <a:rPr lang="en-US" sz="1400" dirty="0" err="1" smtClean="0"/>
              <a:t>Fydrych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Scheme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circuits</a:t>
            </a:r>
          </a:p>
          <a:p>
            <a:pPr lvl="1"/>
            <a:r>
              <a:rPr lang="en-US" dirty="0"/>
              <a:t>Cold helium circuit</a:t>
            </a:r>
          </a:p>
          <a:p>
            <a:pPr lvl="1"/>
            <a:r>
              <a:rPr lang="en-US" dirty="0" smtClean="0"/>
              <a:t>Thermal </a:t>
            </a:r>
            <a:r>
              <a:rPr lang="en-US" dirty="0"/>
              <a:t>shield circuit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Picture 2" descr="C:\Users\riccardandersson\Desktop\Cryo Pictures\flow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553165" cy="33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Model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line </a:t>
            </a:r>
          </a:p>
          <a:p>
            <a:r>
              <a:rPr lang="en-US" dirty="0"/>
              <a:t>V</a:t>
            </a:r>
            <a:r>
              <a:rPr lang="en-US" dirty="0" smtClean="0"/>
              <a:t>alve box</a:t>
            </a:r>
          </a:p>
          <a:p>
            <a:r>
              <a:rPr lang="en-US" dirty="0"/>
              <a:t>J</a:t>
            </a:r>
            <a:r>
              <a:rPr lang="en-US" dirty="0" smtClean="0"/>
              <a:t>umper connection</a:t>
            </a:r>
          </a:p>
          <a:p>
            <a:r>
              <a:rPr lang="en-US" dirty="0" smtClean="0"/>
              <a:t>Cryomodule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icture 2" descr="C:\Users\riccardandersson\Desktop\Cryo Pictures\cryoline-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627010" cy="28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iccardandersson\Desktop\Cryo Pictures\valve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2592288" cy="25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11960" y="3737210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Valve box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5344457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Cryoline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4827562" y="4044987"/>
            <a:ext cx="808038" cy="62149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0"/>
          </p:cNvCxnSpPr>
          <p:nvPr/>
        </p:nvCxnSpPr>
        <p:spPr>
          <a:xfrm flipH="1">
            <a:off x="4755554" y="4958931"/>
            <a:ext cx="1119658" cy="38552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61569" y="2812078"/>
            <a:ext cx="123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Jumper connection</a:t>
            </a:r>
          </a:p>
        </p:txBody>
      </p:sp>
      <p:cxnSp>
        <p:nvCxnSpPr>
          <p:cNvPr id="12" name="Straight Connector 11"/>
          <p:cNvCxnSpPr>
            <a:endCxn id="11" idx="2"/>
          </p:cNvCxnSpPr>
          <p:nvPr/>
        </p:nvCxnSpPr>
        <p:spPr>
          <a:xfrm flipV="1">
            <a:off x="6300192" y="3335298"/>
            <a:ext cx="776979" cy="47150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24328" y="3408142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Cryomodule</a:t>
            </a:r>
          </a:p>
        </p:txBody>
      </p:sp>
      <p:cxnSp>
        <p:nvCxnSpPr>
          <p:cNvPr id="14" name="Straight Connector 13"/>
          <p:cNvCxnSpPr>
            <a:stCxn id="13" idx="2"/>
          </p:cNvCxnSpPr>
          <p:nvPr/>
        </p:nvCxnSpPr>
        <p:spPr>
          <a:xfrm flipH="1">
            <a:off x="7668345" y="3715919"/>
            <a:ext cx="471585" cy="770798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573325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P. Tereszkowski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93392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203"/>
            <a:ext cx="9144000" cy="5107021"/>
          </a:xfrm>
          <a:prstGeom prst="rect">
            <a:avLst/>
          </a:prstGeom>
        </p:spPr>
      </p:pic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Papyrus"/>
                <a:cs typeface="Papyrus"/>
              </a:rPr>
              <a:t>Linac</a:t>
            </a:r>
            <a:r>
              <a:rPr lang="en-US" dirty="0">
                <a:latin typeface="Papyrus"/>
                <a:cs typeface="Papyrus"/>
              </a:rPr>
              <a:t> </a:t>
            </a:r>
            <a:r>
              <a:rPr lang="en-US" dirty="0" smtClean="0">
                <a:latin typeface="Papyrus"/>
                <a:cs typeface="Papyrus"/>
              </a:rPr>
              <a:t>CDS isometric 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220072" y="3645024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Valve box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220208" y="1813477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Warm lines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180648" y="4104811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Cryoline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5076056" y="3789040"/>
            <a:ext cx="257140" cy="16491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7517575" y="4404075"/>
            <a:ext cx="103705" cy="33326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31840" y="2852936"/>
            <a:ext cx="123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Jumper connection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211960" y="3284984"/>
            <a:ext cx="316202" cy="20343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0152" y="1529497"/>
            <a:ext cx="2803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Modular structure </a:t>
            </a:r>
            <a:br>
              <a:rPr lang="en-US" sz="2000" b="1" dirty="0" smtClean="0"/>
            </a:br>
            <a:r>
              <a:rPr lang="en-US" sz="2000" b="1" dirty="0" smtClean="0"/>
              <a:t>of the cryogenic distribution line </a:t>
            </a:r>
          </a:p>
          <a:p>
            <a:pPr algn="ctr"/>
            <a:endParaRPr lang="en-US" sz="2000" b="1" dirty="0" smtClean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419872" y="2112960"/>
            <a:ext cx="208645" cy="37993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15816" y="2112796"/>
            <a:ext cx="713904" cy="452108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3196" y="6157892"/>
            <a:ext cx="287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P. </a:t>
            </a:r>
            <a:r>
              <a:rPr lang="en-US" sz="1400" dirty="0" err="1" smtClean="0"/>
              <a:t>Tereszkowski</a:t>
            </a:r>
            <a:endParaRPr lang="sv-SE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5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323"/>
            <a:ext cx="9144000" cy="5107021"/>
          </a:xfrm>
          <a:prstGeom prst="rect">
            <a:avLst/>
          </a:prstGeom>
        </p:spPr>
      </p:pic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Papyrus"/>
                <a:cs typeface="Papyrus"/>
              </a:rPr>
              <a:t>Linac</a:t>
            </a:r>
            <a:r>
              <a:rPr lang="en-US" dirty="0">
                <a:latin typeface="Papyrus"/>
                <a:cs typeface="Papyrus"/>
              </a:rPr>
              <a:t> </a:t>
            </a:r>
            <a:r>
              <a:rPr lang="en-US" dirty="0" smtClean="0">
                <a:latin typeface="Papyrus"/>
                <a:cs typeface="Papyrus"/>
              </a:rPr>
              <a:t>CDS isometric 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220072" y="3645024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Valve box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220208" y="1813477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Warm lines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3131840" y="2852936"/>
            <a:ext cx="123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Jumper connection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180648" y="4104811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Cryoline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5076056" y="3789040"/>
            <a:ext cx="257140" cy="16491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7517575" y="4404075"/>
            <a:ext cx="103705" cy="33326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4211960" y="3284984"/>
            <a:ext cx="316202" cy="20343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3419872" y="2112960"/>
            <a:ext cx="208645" cy="37993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2915816" y="2112796"/>
            <a:ext cx="713904" cy="452108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81693" y="5510021"/>
            <a:ext cx="123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Cryomodules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2411760" y="4077072"/>
            <a:ext cx="1296145" cy="136815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7905" y="5013176"/>
            <a:ext cx="1728191" cy="432048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1529497"/>
            <a:ext cx="2803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Modular structure </a:t>
            </a:r>
            <a:br>
              <a:rPr lang="en-US" sz="2000" b="1" dirty="0" smtClean="0"/>
            </a:br>
            <a:r>
              <a:rPr lang="en-US" sz="2000" b="1" dirty="0" smtClean="0"/>
              <a:t>of the cryogenic distribution line </a:t>
            </a:r>
          </a:p>
          <a:p>
            <a:pPr algn="ctr"/>
            <a:endParaRPr lang="en-US" sz="2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333196" y="6157892"/>
            <a:ext cx="287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P. </a:t>
            </a:r>
            <a:r>
              <a:rPr lang="en-US" sz="1400" dirty="0" err="1" smtClean="0"/>
              <a:t>Tereszkowski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</Template>
  <TotalTime>1353</TotalTime>
  <Words>568</Words>
  <Application>Microsoft Macintosh PowerPoint</Application>
  <PresentationFormat>On-screen Show (4:3)</PresentationFormat>
  <Paragraphs>207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ESS Core Powerpoint template</vt:lpstr>
      <vt:lpstr>Modeling of the Cryogenic Distribution System</vt:lpstr>
      <vt:lpstr>Some Quick Things About Me</vt:lpstr>
      <vt:lpstr>Some Quick Things About Me</vt:lpstr>
      <vt:lpstr>Some Quick Things About Me</vt:lpstr>
      <vt:lpstr>Distribution System Layout</vt:lpstr>
      <vt:lpstr>Flow Scheme</vt:lpstr>
      <vt:lpstr>3D Model</vt:lpstr>
      <vt:lpstr>Linac CDS isometric </vt:lpstr>
      <vt:lpstr>Linac CDS isometric </vt:lpstr>
      <vt:lpstr>The Cryogenic Distribution Line</vt:lpstr>
      <vt:lpstr>The Cryogenic Distribution Line</vt:lpstr>
      <vt:lpstr>Dymola (The Software)</vt:lpstr>
      <vt:lpstr>Modelica (The Language)</vt:lpstr>
      <vt:lpstr>Modeling and Simulating</vt:lpstr>
      <vt:lpstr>Modeling and Simulating</vt:lpstr>
      <vt:lpstr>Example Model</vt:lpstr>
      <vt:lpstr>Example Model</vt:lpstr>
      <vt:lpstr>Matlab – The Sidekick of Dymola</vt:lpstr>
      <vt:lpstr>Initial Results</vt:lpstr>
      <vt:lpstr>Initial Results</vt:lpstr>
      <vt:lpstr>Results In Dymola</vt:lpstr>
      <vt:lpstr>Further Work</vt:lpstr>
      <vt:lpstr>To Sum Up</vt:lpstr>
      <vt:lpstr>To Sum Up</vt:lpstr>
      <vt:lpstr>Thank you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Riccard Andersson</dc:creator>
  <cp:lastModifiedBy>Riccard Andersson</cp:lastModifiedBy>
  <cp:revision>66</cp:revision>
  <dcterms:created xsi:type="dcterms:W3CDTF">2013-11-13T08:24:37Z</dcterms:created>
  <dcterms:modified xsi:type="dcterms:W3CDTF">2013-12-09T22:20:43Z</dcterms:modified>
</cp:coreProperties>
</file>