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386" r:id="rId3"/>
    <p:sldId id="586" r:id="rId4"/>
    <p:sldId id="602" r:id="rId5"/>
    <p:sldId id="587" r:id="rId6"/>
    <p:sldId id="579" r:id="rId7"/>
    <p:sldId id="590" r:id="rId8"/>
    <p:sldId id="589" r:id="rId9"/>
    <p:sldId id="613" r:id="rId10"/>
    <p:sldId id="521" r:id="rId11"/>
    <p:sldId id="615" r:id="rId12"/>
    <p:sldId id="610" r:id="rId13"/>
    <p:sldId id="582" r:id="rId14"/>
    <p:sldId id="578" r:id="rId15"/>
    <p:sldId id="593" r:id="rId16"/>
    <p:sldId id="611" r:id="rId17"/>
    <p:sldId id="605" r:id="rId18"/>
    <p:sldId id="595" r:id="rId19"/>
    <p:sldId id="596" r:id="rId20"/>
    <p:sldId id="607" r:id="rId21"/>
    <p:sldId id="609" r:id="rId22"/>
    <p:sldId id="612" r:id="rId23"/>
    <p:sldId id="614" r:id="rId24"/>
    <p:sldId id="584" r:id="rId25"/>
    <p:sldId id="616" r:id="rId26"/>
    <p:sldId id="597" r:id="rId27"/>
    <p:sldId id="598" r:id="rId28"/>
    <p:sldId id="599" r:id="rId29"/>
    <p:sldId id="600" r:id="rId30"/>
    <p:sldId id="601" r:id="rId31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4572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9144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3716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18288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24AF1E7-3D74-F344-9CEA-494D72FD4B1C}">
          <p14:sldIdLst>
            <p14:sldId id="386"/>
            <p14:sldId id="586"/>
            <p14:sldId id="602"/>
            <p14:sldId id="587"/>
            <p14:sldId id="579"/>
            <p14:sldId id="590"/>
            <p14:sldId id="589"/>
            <p14:sldId id="613"/>
            <p14:sldId id="521"/>
            <p14:sldId id="615"/>
            <p14:sldId id="610"/>
            <p14:sldId id="582"/>
            <p14:sldId id="578"/>
            <p14:sldId id="593"/>
            <p14:sldId id="611"/>
            <p14:sldId id="605"/>
            <p14:sldId id="595"/>
            <p14:sldId id="596"/>
            <p14:sldId id="607"/>
            <p14:sldId id="609"/>
            <p14:sldId id="612"/>
            <p14:sldId id="614"/>
          </p14:sldIdLst>
        </p14:section>
        <p14:section name="Extras" id="{64F44E41-843C-E34B-A48E-59B571EFF5B3}">
          <p14:sldIdLst>
            <p14:sldId id="584"/>
            <p14:sldId id="616"/>
            <p14:sldId id="597"/>
            <p14:sldId id="598"/>
            <p14:sldId id="599"/>
            <p14:sldId id="600"/>
            <p14:sldId id="6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1493"/>
    <a:srgbClr val="4F4B8E"/>
    <a:srgbClr val="3EF60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5" autoAdjust="0"/>
    <p:restoredTop sz="89063" autoAdjust="0"/>
  </p:normalViewPr>
  <p:slideViewPr>
    <p:cSldViewPr snapToGrid="0">
      <p:cViewPr varScale="1">
        <p:scale>
          <a:sx n="92" d="100"/>
          <a:sy n="92" d="100"/>
        </p:scale>
        <p:origin x="-18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24336F51-B51D-422F-B746-798AE6117A3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4137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EB838336-306B-450D-902A-709919433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2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59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Impact of non-ideal waveforms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95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Raster25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96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 billion particles from E2E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47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a-DK" altLang="zh-CN" dirty="0" smtClean="0">
                <a:ea typeface="宋体" charset="0"/>
              </a:rPr>
              <a:t>ESS has </a:t>
            </a:r>
            <a:r>
              <a:rPr lang="da-DK" altLang="zh-CN" dirty="0" err="1" smtClean="0">
                <a:ea typeface="宋体" charset="0"/>
              </a:rPr>
              <a:t>recognize</a:t>
            </a:r>
            <a:r>
              <a:rPr lang="da-DK" altLang="zh-CN" baseline="0" dirty="0" err="1" smtClean="0">
                <a:ea typeface="宋体" charset="0"/>
              </a:rPr>
              <a:t>d</a:t>
            </a:r>
            <a:r>
              <a:rPr lang="da-DK" altLang="zh-CN" baseline="0" dirty="0" smtClean="0">
                <a:ea typeface="宋体" charset="0"/>
              </a:rPr>
              <a:t> the </a:t>
            </a:r>
            <a:r>
              <a:rPr lang="da-DK" altLang="zh-CN" baseline="0" dirty="0" err="1" smtClean="0">
                <a:ea typeface="宋体" charset="0"/>
              </a:rPr>
              <a:t>importance</a:t>
            </a:r>
            <a:r>
              <a:rPr lang="da-DK" altLang="zh-CN" baseline="0" dirty="0" smtClean="0">
                <a:ea typeface="宋体" charset="0"/>
              </a:rPr>
              <a:t> of </a:t>
            </a:r>
            <a:r>
              <a:rPr lang="da-DK" altLang="zh-CN" baseline="0" dirty="0" err="1" smtClean="0">
                <a:ea typeface="宋体" charset="0"/>
              </a:rPr>
              <a:t>this</a:t>
            </a:r>
            <a:r>
              <a:rPr lang="da-DK" altLang="zh-CN" baseline="0" dirty="0" smtClean="0">
                <a:ea typeface="宋体" charset="0"/>
              </a:rPr>
              <a:t> region and </a:t>
            </a:r>
            <a:r>
              <a:rPr lang="da-DK" altLang="zh-CN" baseline="0" dirty="0" err="1" smtClean="0">
                <a:ea typeface="宋体" charset="0"/>
              </a:rPr>
              <a:t>allocated</a:t>
            </a:r>
            <a:r>
              <a:rPr lang="da-DK" altLang="zh-CN" baseline="0" dirty="0" smtClean="0">
                <a:ea typeface="宋体" charset="0"/>
              </a:rPr>
              <a:t> attention</a:t>
            </a:r>
            <a:endParaRPr lang="zh-CN" altLang="en-US" dirty="0">
              <a:ea typeface="宋体" charset="0"/>
            </a:endParaRPr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F19302C-2C5F-744B-87BA-AD8DF060F76C}" type="slidenum">
              <a:rPr lang="en-US" altLang="zh-CN"/>
              <a:pPr eaLnBrk="1" hangingPunct="1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not consider scattering foils</a:t>
            </a:r>
          </a:p>
          <a:p>
            <a:r>
              <a:rPr lang="en-US" dirty="0" smtClean="0"/>
              <a:t>Unnecessarily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63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Sensitive towards</a:t>
            </a:r>
            <a:r>
              <a:rPr lang="en-US" baseline="0" dirty="0" smtClean="0"/>
              <a:t> halo</a:t>
            </a:r>
          </a:p>
          <a:p>
            <a:r>
              <a:rPr lang="en-US" baseline="0" dirty="0" smtClean="0"/>
              <a:t>Truncated 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5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Permendur</a:t>
            </a:r>
            <a:r>
              <a:rPr lang="en-US" dirty="0" smtClean="0"/>
              <a:t> poles</a:t>
            </a:r>
            <a:r>
              <a:rPr lang="en-US" baseline="0" dirty="0" smtClean="0"/>
              <a:t> - </a:t>
            </a:r>
            <a:r>
              <a:rPr lang="en-US" baseline="0" dirty="0" smtClean="0">
                <a:solidFill>
                  <a:srgbClr val="FF0000"/>
                </a:solidFill>
              </a:rPr>
              <a:t>200</a:t>
            </a:r>
            <a:r>
              <a:rPr lang="en-US" dirty="0" smtClean="0">
                <a:solidFill>
                  <a:srgbClr val="FF0000"/>
                </a:solidFill>
              </a:rPr>
              <a:t> k€</a:t>
            </a:r>
          </a:p>
          <a:p>
            <a:r>
              <a:rPr lang="en-US" dirty="0" smtClean="0"/>
              <a:t>Balance losses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Jmax</a:t>
            </a:r>
            <a:endParaRPr lang="en-US" dirty="0" smtClean="0"/>
          </a:p>
          <a:p>
            <a:r>
              <a:rPr lang="en-US" dirty="0" smtClean="0"/>
              <a:t>25%</a:t>
            </a:r>
            <a:r>
              <a:rPr lang="en-US" baseline="0" dirty="0" smtClean="0"/>
              <a:t> increase of current!</a:t>
            </a:r>
            <a:endParaRPr lang="en-US" dirty="0" smtClean="0"/>
          </a:p>
          <a:p>
            <a:r>
              <a:rPr lang="en-US" dirty="0" smtClean="0"/>
              <a:t>Strongly encouraged to revisit </a:t>
            </a:r>
            <a:r>
              <a:rPr lang="en-US" dirty="0" err="1" smtClean="0"/>
              <a:t>rastering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20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QP5,6 critical to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36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x 24 h</a:t>
            </a:r>
          </a:p>
          <a:p>
            <a:r>
              <a:rPr lang="en-US" dirty="0" smtClean="0"/>
              <a:t>Impeccable state: Minimal jitter, mismatch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94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113/83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86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 billion particles from E2E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4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368675" y="5772150"/>
            <a:ext cx="5399088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defRPr/>
            </a:pPr>
            <a:r>
              <a:rPr lang="da-DK" sz="5500">
                <a:solidFill>
                  <a:schemeClr val="tx2"/>
                </a:solidFill>
                <a:latin typeface="AU Peto" pitchFamily="82" charset="0"/>
              </a:rPr>
              <a:t>TATION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3368675" y="5772150"/>
            <a:ext cx="5399088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r">
              <a:defRPr/>
            </a:pPr>
            <a:r>
              <a:rPr lang="da-DK" sz="5500">
                <a:solidFill>
                  <a:schemeClr val="accent1"/>
                </a:solidFill>
                <a:latin typeface="AU Peto" pitchFamily="82" charset="0"/>
              </a:rPr>
              <a:t>pRÆSEN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58775" y="2773363"/>
            <a:ext cx="1403350" cy="0"/>
          </a:xfrm>
          <a:prstGeom prst="line">
            <a:avLst/>
          </a:prstGeom>
          <a:noFill/>
          <a:ln w="1778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56500" y="358775"/>
            <a:ext cx="1223963" cy="7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8" name="Group 23"/>
          <p:cNvGrpSpPr>
            <a:grpSpLocks noChangeAspect="1"/>
          </p:cNvGrpSpPr>
          <p:nvPr/>
        </p:nvGrpSpPr>
        <p:grpSpPr bwMode="auto">
          <a:xfrm>
            <a:off x="358775" y="358775"/>
            <a:ext cx="590550" cy="295275"/>
            <a:chOff x="454" y="227"/>
            <a:chExt cx="384" cy="192"/>
          </a:xfrm>
        </p:grpSpPr>
        <p:sp>
          <p:nvSpPr>
            <p:cNvPr id="9" name="Freeform 24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/>
              <a:ahLst/>
              <a:cxnLst>
                <a:cxn ang="0">
                  <a:pos x="8139" y="416"/>
                </a:cxn>
                <a:cxn ang="0">
                  <a:pos x="8033" y="1019"/>
                </a:cxn>
                <a:cxn ang="0">
                  <a:pos x="7841" y="1587"/>
                </a:cxn>
                <a:cxn ang="0">
                  <a:pos x="7571" y="2114"/>
                </a:cxn>
                <a:cxn ang="0">
                  <a:pos x="7231" y="2594"/>
                </a:cxn>
                <a:cxn ang="0">
                  <a:pos x="6827" y="3019"/>
                </a:cxn>
                <a:cxn ang="0">
                  <a:pos x="6365" y="3382"/>
                </a:cxn>
                <a:cxn ang="0">
                  <a:pos x="5853" y="3677"/>
                </a:cxn>
                <a:cxn ang="0">
                  <a:pos x="5297" y="3896"/>
                </a:cxn>
                <a:cxn ang="0">
                  <a:pos x="4703" y="4033"/>
                </a:cxn>
                <a:cxn ang="0">
                  <a:pos x="4080" y="4080"/>
                </a:cxn>
                <a:cxn ang="0">
                  <a:pos x="3460" y="4033"/>
                </a:cxn>
                <a:cxn ang="0">
                  <a:pos x="2868" y="3896"/>
                </a:cxn>
                <a:cxn ang="0">
                  <a:pos x="2313" y="3677"/>
                </a:cxn>
                <a:cxn ang="0">
                  <a:pos x="1800" y="3382"/>
                </a:cxn>
                <a:cxn ang="0">
                  <a:pos x="1338" y="3019"/>
                </a:cxn>
                <a:cxn ang="0">
                  <a:pos x="933" y="2594"/>
                </a:cxn>
                <a:cxn ang="0">
                  <a:pos x="592" y="2114"/>
                </a:cxn>
                <a:cxn ang="0">
                  <a:pos x="321" y="1587"/>
                </a:cxn>
                <a:cxn ang="0">
                  <a:pos x="129" y="1019"/>
                </a:cxn>
                <a:cxn ang="0">
                  <a:pos x="21" y="416"/>
                </a:cxn>
                <a:cxn ang="0">
                  <a:pos x="2040" y="0"/>
                </a:cxn>
                <a:cxn ang="0">
                  <a:pos x="2064" y="309"/>
                </a:cxn>
                <a:cxn ang="0">
                  <a:pos x="2133" y="604"/>
                </a:cxn>
                <a:cxn ang="0">
                  <a:pos x="2243" y="881"/>
                </a:cxn>
                <a:cxn ang="0">
                  <a:pos x="2391" y="1137"/>
                </a:cxn>
                <a:cxn ang="0">
                  <a:pos x="2572" y="1369"/>
                </a:cxn>
                <a:cxn ang="0">
                  <a:pos x="2786" y="1572"/>
                </a:cxn>
                <a:cxn ang="0">
                  <a:pos x="3025" y="1743"/>
                </a:cxn>
                <a:cxn ang="0">
                  <a:pos x="3290" y="1879"/>
                </a:cxn>
                <a:cxn ang="0">
                  <a:pos x="3573" y="1976"/>
                </a:cxn>
                <a:cxn ang="0">
                  <a:pos x="3873" y="2030"/>
                </a:cxn>
                <a:cxn ang="0">
                  <a:pos x="4186" y="2037"/>
                </a:cxn>
                <a:cxn ang="0">
                  <a:pos x="4492" y="1998"/>
                </a:cxn>
                <a:cxn ang="0">
                  <a:pos x="4784" y="1916"/>
                </a:cxn>
                <a:cxn ang="0">
                  <a:pos x="5054" y="1792"/>
                </a:cxn>
                <a:cxn ang="0">
                  <a:pos x="5303" y="1632"/>
                </a:cxn>
                <a:cxn ang="0">
                  <a:pos x="5524" y="1439"/>
                </a:cxn>
                <a:cxn ang="0">
                  <a:pos x="5716" y="1217"/>
                </a:cxn>
                <a:cxn ang="0">
                  <a:pos x="5875" y="969"/>
                </a:cxn>
                <a:cxn ang="0">
                  <a:pos x="5997" y="699"/>
                </a:cxn>
                <a:cxn ang="0">
                  <a:pos x="6079" y="409"/>
                </a:cxn>
                <a:cxn ang="0">
                  <a:pos x="6118" y="104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5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/>
              <a:ahLst/>
              <a:cxnLst>
                <a:cxn ang="0">
                  <a:pos x="2878" y="8160"/>
                </a:cxn>
                <a:cxn ang="0">
                  <a:pos x="0" y="8160"/>
                </a:cxn>
                <a:cxn ang="0">
                  <a:pos x="8160" y="0"/>
                </a:cxn>
                <a:cxn ang="0">
                  <a:pos x="8160" y="2892"/>
                </a:cxn>
                <a:cxn ang="0">
                  <a:pos x="2878" y="8160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" name="bmkFldDate"/>
          <p:cNvSpPr txBox="1">
            <a:spLocks noChangeArrowheads="1"/>
          </p:cNvSpPr>
          <p:nvPr/>
        </p:nvSpPr>
        <p:spPr bwMode="auto">
          <a:xfrm>
            <a:off x="7556500" y="554038"/>
            <a:ext cx="1223963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defRPr/>
            </a:pPr>
            <a:r>
              <a:rPr lang="en-US" sz="900" baseline="0" dirty="0" smtClean="0">
                <a:solidFill>
                  <a:schemeClr val="bg1"/>
                </a:solidFill>
              </a:rPr>
              <a:t>DECEMBER 10,</a:t>
            </a:r>
            <a:r>
              <a:rPr lang="en-US" sz="900" dirty="0" smtClean="0">
                <a:solidFill>
                  <a:schemeClr val="bg1"/>
                </a:solidFill>
              </a:rPr>
              <a:t> 2013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bmkFldMainEntity"/>
          <p:cNvSpPr txBox="1">
            <a:spLocks noChangeArrowheads="1"/>
          </p:cNvSpPr>
          <p:nvPr/>
        </p:nvSpPr>
        <p:spPr bwMode="auto">
          <a:xfrm>
            <a:off x="1120775" y="187325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>
              <a:lnSpc>
                <a:spcPct val="95000"/>
              </a:lnSpc>
              <a:defRPr/>
            </a:pPr>
            <a:r>
              <a:rPr lang="en-US" sz="1100">
                <a:solidFill>
                  <a:schemeClr val="bg1"/>
                </a:solidFill>
              </a:rPr>
              <a:t>AARHUS</a:t>
            </a:r>
          </a:p>
          <a:p>
            <a:pPr>
              <a:lnSpc>
                <a:spcPct val="95000"/>
              </a:lnSpc>
              <a:defRPr/>
            </a:pPr>
            <a:r>
              <a:rPr lang="en-US" sz="1100">
                <a:solidFill>
                  <a:schemeClr val="bg1"/>
                </a:solidFill>
              </a:rPr>
              <a:t>UNIVERSITET</a:t>
            </a:r>
          </a:p>
        </p:txBody>
      </p:sp>
      <p:sp>
        <p:nvSpPr>
          <p:cNvPr id="13" name="bmkFldSubEntity"/>
          <p:cNvSpPr txBox="1">
            <a:spLocks noChangeArrowheads="1"/>
          </p:cNvSpPr>
          <p:nvPr/>
        </p:nvSpPr>
        <p:spPr bwMode="auto">
          <a:xfrm>
            <a:off x="1120775" y="723900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5000"/>
              </a:lnSpc>
              <a:defRPr/>
            </a:pPr>
            <a:endParaRPr lang="en-US" sz="80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5" y="1619250"/>
            <a:ext cx="8421688" cy="949325"/>
          </a:xfrm>
        </p:spPr>
        <p:txBody>
          <a:bodyPr/>
          <a:lstStyle>
            <a:lvl1pPr>
              <a:lnSpc>
                <a:spcPts val="3600"/>
              </a:lnSpc>
              <a:defRPr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775" y="2935288"/>
            <a:ext cx="8421688" cy="334962"/>
          </a:xfrm>
        </p:spPr>
        <p:txBody>
          <a:bodyPr/>
          <a:lstStyle>
            <a:lvl1pPr marL="0" indent="0">
              <a:lnSpc>
                <a:spcPct val="97000"/>
              </a:lnSpc>
              <a:buFont typeface="AU Passata" pitchFamily="34" charset="0"/>
              <a:buNone/>
              <a:defRPr sz="1200"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  <p:pic>
        <p:nvPicPr>
          <p:cNvPr id="14" name="Picture 13" descr="ESS_Logo_Expl_Larg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62" y="245208"/>
            <a:ext cx="970943" cy="51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E99B8-27DF-48E0-9B01-CE4B5B0E639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5438" y="981075"/>
            <a:ext cx="2105025" cy="5192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981075"/>
            <a:ext cx="6164263" cy="5192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B7DE3-2AB8-4B2F-911F-28FDD95EE7C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6E79B-40E3-4705-8CDE-3963BC706BDC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1B908-E74B-4E7F-AD5B-EF6F120E7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3B82-882E-484E-914C-E58A52747F5F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ADE5D-E06A-44D6-BA6A-CC45E6AAC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DB438-C890-45D8-85C3-A054C7B00D43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34A1-C338-4D04-90CB-12FE17C56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6B9B9-D511-450A-8C57-3E4C3892A1A2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6927-958D-4B3E-A62D-F4068BC82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D5E34-972E-4ADC-9509-1B7F217099F0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19EF1-55C5-4B59-86A9-B418F513E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8F327-B3AA-443B-AC05-CD2506688F6F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66C84-EB4E-45B8-8FE6-4A8F016E3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1F042-7638-4927-AC22-52688E689097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860C6-5743-4DD7-A302-6BE3B96E8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AA51-D4B4-4FDE-BF18-5789897FD55F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6D111-92AD-4121-A8EF-B593B4177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EDC9A-F222-4F9F-BBB9-3A5498C81B81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64E09-1F3A-40F9-84D3-C83DC9966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52A90-3582-45FD-92AE-BAC1D21E180E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6124-8C1C-426C-A96F-4E8398B69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B5AB0-EBC1-4395-B346-914DA92DE344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9C7C5-EE47-44D8-BF4D-592A5E787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96E08-52E8-4076-B1C2-6DB03A5D07B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773238"/>
            <a:ext cx="4133850" cy="4400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773238"/>
            <a:ext cx="4135438" cy="4400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3B077-37AA-48F4-99B7-C581F53B809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B5BE5-5DDD-4AAD-AA96-06E856BFD8D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6547D-5DE5-4FBB-8DBE-C7382C6BA0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CE848-D8C4-4B1C-977B-8F8F1DC7668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33C3E-5FEE-4D0A-BB20-0BA2698F19B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CF122-DA28-44C3-9D6B-560F405D73B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981075"/>
            <a:ext cx="84216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a-DK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773238"/>
            <a:ext cx="842168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6863" y="6245225"/>
            <a:ext cx="21336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Tx/>
              <a:buNone/>
              <a:defRPr sz="9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EAAE042-E7E6-4183-A4F4-8D0509352EBD}" type="slidenum">
              <a:rPr lang="da-DK" smtClean="0"/>
              <a:pPr>
                <a:defRPr/>
              </a:pPr>
              <a:t>‹#›</a:t>
            </a:fld>
            <a:endParaRPr lang="da-DK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556500" y="358775"/>
            <a:ext cx="1223963" cy="71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749800" y="358775"/>
            <a:ext cx="2627313" cy="71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32" name="Group 21"/>
          <p:cNvGrpSpPr>
            <a:grpSpLocks noChangeAspect="1"/>
          </p:cNvGrpSpPr>
          <p:nvPr/>
        </p:nvGrpSpPr>
        <p:grpSpPr bwMode="auto">
          <a:xfrm>
            <a:off x="358775" y="358775"/>
            <a:ext cx="590550" cy="295275"/>
            <a:chOff x="454" y="227"/>
            <a:chExt cx="384" cy="192"/>
          </a:xfrm>
        </p:grpSpPr>
        <p:sp>
          <p:nvSpPr>
            <p:cNvPr id="1046" name="Freeform 22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/>
              <a:ahLst/>
              <a:cxnLst>
                <a:cxn ang="0">
                  <a:pos x="8139" y="416"/>
                </a:cxn>
                <a:cxn ang="0">
                  <a:pos x="8033" y="1019"/>
                </a:cxn>
                <a:cxn ang="0">
                  <a:pos x="7841" y="1587"/>
                </a:cxn>
                <a:cxn ang="0">
                  <a:pos x="7571" y="2114"/>
                </a:cxn>
                <a:cxn ang="0">
                  <a:pos x="7231" y="2594"/>
                </a:cxn>
                <a:cxn ang="0">
                  <a:pos x="6827" y="3019"/>
                </a:cxn>
                <a:cxn ang="0">
                  <a:pos x="6365" y="3382"/>
                </a:cxn>
                <a:cxn ang="0">
                  <a:pos x="5853" y="3677"/>
                </a:cxn>
                <a:cxn ang="0">
                  <a:pos x="5297" y="3896"/>
                </a:cxn>
                <a:cxn ang="0">
                  <a:pos x="4703" y="4033"/>
                </a:cxn>
                <a:cxn ang="0">
                  <a:pos x="4080" y="4080"/>
                </a:cxn>
                <a:cxn ang="0">
                  <a:pos x="3460" y="4033"/>
                </a:cxn>
                <a:cxn ang="0">
                  <a:pos x="2868" y="3896"/>
                </a:cxn>
                <a:cxn ang="0">
                  <a:pos x="2313" y="3677"/>
                </a:cxn>
                <a:cxn ang="0">
                  <a:pos x="1800" y="3382"/>
                </a:cxn>
                <a:cxn ang="0">
                  <a:pos x="1338" y="3019"/>
                </a:cxn>
                <a:cxn ang="0">
                  <a:pos x="933" y="2594"/>
                </a:cxn>
                <a:cxn ang="0">
                  <a:pos x="592" y="2114"/>
                </a:cxn>
                <a:cxn ang="0">
                  <a:pos x="321" y="1587"/>
                </a:cxn>
                <a:cxn ang="0">
                  <a:pos x="129" y="1019"/>
                </a:cxn>
                <a:cxn ang="0">
                  <a:pos x="21" y="416"/>
                </a:cxn>
                <a:cxn ang="0">
                  <a:pos x="2040" y="0"/>
                </a:cxn>
                <a:cxn ang="0">
                  <a:pos x="2064" y="309"/>
                </a:cxn>
                <a:cxn ang="0">
                  <a:pos x="2133" y="604"/>
                </a:cxn>
                <a:cxn ang="0">
                  <a:pos x="2243" y="881"/>
                </a:cxn>
                <a:cxn ang="0">
                  <a:pos x="2391" y="1137"/>
                </a:cxn>
                <a:cxn ang="0">
                  <a:pos x="2572" y="1369"/>
                </a:cxn>
                <a:cxn ang="0">
                  <a:pos x="2786" y="1572"/>
                </a:cxn>
                <a:cxn ang="0">
                  <a:pos x="3025" y="1743"/>
                </a:cxn>
                <a:cxn ang="0">
                  <a:pos x="3290" y="1879"/>
                </a:cxn>
                <a:cxn ang="0">
                  <a:pos x="3573" y="1976"/>
                </a:cxn>
                <a:cxn ang="0">
                  <a:pos x="3873" y="2030"/>
                </a:cxn>
                <a:cxn ang="0">
                  <a:pos x="4186" y="2037"/>
                </a:cxn>
                <a:cxn ang="0">
                  <a:pos x="4492" y="1998"/>
                </a:cxn>
                <a:cxn ang="0">
                  <a:pos x="4784" y="1916"/>
                </a:cxn>
                <a:cxn ang="0">
                  <a:pos x="5054" y="1792"/>
                </a:cxn>
                <a:cxn ang="0">
                  <a:pos x="5303" y="1632"/>
                </a:cxn>
                <a:cxn ang="0">
                  <a:pos x="5524" y="1439"/>
                </a:cxn>
                <a:cxn ang="0">
                  <a:pos x="5716" y="1217"/>
                </a:cxn>
                <a:cxn ang="0">
                  <a:pos x="5875" y="969"/>
                </a:cxn>
                <a:cxn ang="0">
                  <a:pos x="5997" y="699"/>
                </a:cxn>
                <a:cxn ang="0">
                  <a:pos x="6079" y="409"/>
                </a:cxn>
                <a:cxn ang="0">
                  <a:pos x="6118" y="104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7" name="Freeform 23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/>
              <a:ahLst/>
              <a:cxnLst>
                <a:cxn ang="0">
                  <a:pos x="2878" y="8160"/>
                </a:cxn>
                <a:cxn ang="0">
                  <a:pos x="0" y="8160"/>
                </a:cxn>
                <a:cxn ang="0">
                  <a:pos x="8160" y="0"/>
                </a:cxn>
                <a:cxn ang="0">
                  <a:pos x="8160" y="2892"/>
                </a:cxn>
                <a:cxn ang="0">
                  <a:pos x="2878" y="8160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55" name="bmkFldAuthorName"/>
          <p:cNvSpPr txBox="1">
            <a:spLocks noChangeArrowheads="1"/>
          </p:cNvSpPr>
          <p:nvPr/>
        </p:nvSpPr>
        <p:spPr bwMode="auto">
          <a:xfrm>
            <a:off x="4767263" y="548680"/>
            <a:ext cx="2609850" cy="14446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defRPr/>
            </a:pPr>
            <a:r>
              <a:rPr lang="en-US" sz="900" dirty="0" smtClean="0">
                <a:solidFill>
                  <a:schemeClr val="bg2"/>
                </a:solidFill>
              </a:rPr>
              <a:t>HEINE DØLRATH THOMSEN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060" name="bmkFld2Date"/>
          <p:cNvSpPr txBox="1">
            <a:spLocks noChangeArrowheads="1"/>
          </p:cNvSpPr>
          <p:nvPr/>
        </p:nvSpPr>
        <p:spPr bwMode="auto">
          <a:xfrm>
            <a:off x="7556500" y="554038"/>
            <a:ext cx="1223963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defRPr/>
            </a:pPr>
            <a:r>
              <a:rPr lang="en-US" sz="900" baseline="0" dirty="0" smtClean="0">
                <a:solidFill>
                  <a:schemeClr val="bg2"/>
                </a:solidFill>
              </a:rPr>
              <a:t>DECEMBER 10</a:t>
            </a:r>
            <a:r>
              <a:rPr lang="en-US" sz="900" dirty="0" smtClean="0">
                <a:solidFill>
                  <a:schemeClr val="bg2"/>
                </a:solidFill>
              </a:rPr>
              <a:t>, 2013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064" name="bmkFld2MainEntity"/>
          <p:cNvSpPr txBox="1">
            <a:spLocks noChangeArrowheads="1"/>
          </p:cNvSpPr>
          <p:nvPr/>
        </p:nvSpPr>
        <p:spPr bwMode="auto">
          <a:xfrm>
            <a:off x="1120775" y="187325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>
              <a:lnSpc>
                <a:spcPct val="95000"/>
              </a:lnSpc>
              <a:defRPr/>
            </a:pPr>
            <a:r>
              <a:rPr lang="en-US" sz="1100" dirty="0">
                <a:solidFill>
                  <a:schemeClr val="bg2"/>
                </a:solidFill>
              </a:rPr>
              <a:t>AARHUS</a:t>
            </a:r>
          </a:p>
          <a:p>
            <a:pPr>
              <a:lnSpc>
                <a:spcPct val="95000"/>
              </a:lnSpc>
              <a:defRPr/>
            </a:pPr>
            <a:r>
              <a:rPr lang="en-US" sz="1100" dirty="0">
                <a:solidFill>
                  <a:schemeClr val="bg2"/>
                </a:solidFill>
              </a:rPr>
              <a:t>UNIVERSITET</a:t>
            </a:r>
          </a:p>
        </p:txBody>
      </p:sp>
      <p:sp>
        <p:nvSpPr>
          <p:cNvPr id="1065" name="bmkFld2SubEntity"/>
          <p:cNvSpPr txBox="1">
            <a:spLocks noChangeArrowheads="1"/>
          </p:cNvSpPr>
          <p:nvPr/>
        </p:nvSpPr>
        <p:spPr bwMode="auto">
          <a:xfrm>
            <a:off x="1120775" y="723900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5000"/>
              </a:lnSpc>
              <a:defRPr/>
            </a:pPr>
            <a:endParaRPr lang="en-US" sz="800">
              <a:solidFill>
                <a:schemeClr val="bg2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800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5pPr>
      <a:lvl6pPr marL="457200" algn="l" rtl="0" fontAlgn="base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6pPr>
      <a:lvl7pPr marL="914400" algn="l" rtl="0" fontAlgn="base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7pPr>
      <a:lvl8pPr marL="1371600" algn="l" rtl="0" fontAlgn="base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8pPr>
      <a:lvl9pPr marL="1828800" algn="l" rtl="0" fontAlgn="base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9pPr>
    </p:titleStyle>
    <p:bodyStyle>
      <a:lvl1pPr marL="174625" indent="-17462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U Passata" pitchFamily="34" charset="0"/>
        <a:buChar char="›"/>
        <a:defRPr>
          <a:solidFill>
            <a:schemeClr val="bg2"/>
          </a:solidFill>
          <a:latin typeface="+mn-lt"/>
          <a:ea typeface="+mn-ea"/>
          <a:cs typeface="+mn-cs"/>
        </a:defRPr>
      </a:lvl1pPr>
      <a:lvl2pPr marL="360363" indent="-184150" algn="l" rtl="0" eaLnBrk="0" fontAlgn="base" hangingPunct="0">
        <a:lnSpc>
          <a:spcPct val="101000"/>
        </a:lnSpc>
        <a:spcBef>
          <a:spcPct val="0"/>
        </a:spcBef>
        <a:spcAft>
          <a:spcPct val="0"/>
        </a:spcAft>
        <a:buFont typeface="AU Passata" pitchFamily="34" charset="0"/>
        <a:buChar char="›"/>
        <a:defRPr sz="1400">
          <a:solidFill>
            <a:schemeClr val="bg2"/>
          </a:solidFill>
          <a:latin typeface="+mn-lt"/>
        </a:defRPr>
      </a:lvl2pPr>
      <a:lvl3pPr marL="544513" indent="-182563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3pPr>
      <a:lvl4pPr marL="711200" indent="-165100" algn="l" rtl="0" eaLnBrk="0" fontAlgn="base" hangingPunct="0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4pPr>
      <a:lvl5pPr marL="895350" indent="-176213" algn="l" rtl="0" eaLnBrk="0" fontAlgn="base" hangingPunct="0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5pPr>
      <a:lvl6pPr marL="1352550" indent="-176213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6pPr>
      <a:lvl7pPr marL="1809750" indent="-176213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7pPr>
      <a:lvl8pPr marL="2266950" indent="-176213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8pPr>
      <a:lvl9pPr marL="2724150" indent="-176213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CF8D43-719F-4AD9-8751-337F4205B6CD}" type="datetimeFigureOut">
              <a:rPr lang="en-US"/>
              <a:pPr>
                <a:defRPr/>
              </a:pPr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E65FF5-3AF5-4A7C-B0D1-DE66BEC2E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gif"/><Relationship Id="rId5" Type="http://schemas.openxmlformats.org/officeDocument/2006/relationships/image" Target="file://localhost/Users/heine/Dropbox/rasterAPT/scans/raster_anim_path.gif" TargetMode="External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2.wdp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5" Type="http://schemas.openxmlformats.org/officeDocument/2006/relationships/image" Target="file://localhost/Users/heine/Desktop/oct_mech.tiff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microsoft.com/office/2007/relationships/hdphoto" Target="../media/hdphoto1.wdp"/><Relationship Id="rId6" Type="http://schemas.openxmlformats.org/officeDocument/2006/relationships/image" Target="file://localhost/Users/heine/Desktop/oct_mech.tif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ESS </a:t>
            </a:r>
            <a:r>
              <a:rPr lang="en-US" sz="3200" dirty="0" err="1"/>
              <a:t>Rastering</a:t>
            </a:r>
            <a:r>
              <a:rPr lang="en-US" sz="3200" dirty="0"/>
              <a:t>, or There and Back Again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dirty="0"/>
              <a:t>Heine </a:t>
            </a:r>
            <a:r>
              <a:rPr lang="en-US" sz="1800" dirty="0" err="1"/>
              <a:t>Dølrath</a:t>
            </a:r>
            <a:r>
              <a:rPr lang="en-US" sz="1800" dirty="0"/>
              <a:t> Thomsen</a:t>
            </a:r>
            <a:r>
              <a:rPr lang="en-US" sz="1800" dirty="0" smtClean="0"/>
              <a:t>, </a:t>
            </a:r>
            <a:r>
              <a:rPr lang="en-US" sz="1800" dirty="0"/>
              <a:t>ISA, Aarhus </a:t>
            </a:r>
            <a:r>
              <a:rPr lang="en-US" sz="1800" dirty="0" smtClean="0"/>
              <a:t>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139700"/>
          </a:xfrm>
        </p:spPr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13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521" y="1073526"/>
            <a:ext cx="8906258" cy="4898442"/>
          </a:xfrm>
        </p:spPr>
      </p:pic>
      <p:sp>
        <p:nvSpPr>
          <p:cNvPr id="7" name="TextBox 6"/>
          <p:cNvSpPr txBox="1"/>
          <p:nvPr/>
        </p:nvSpPr>
        <p:spPr>
          <a:xfrm>
            <a:off x="2716848" y="6298873"/>
            <a:ext cx="3697057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Mikael </a:t>
            </a:r>
            <a:r>
              <a:rPr lang="en-US" sz="2800" dirty="0" err="1" smtClean="0">
                <a:solidFill>
                  <a:schemeClr val="bg2"/>
                </a:solidFill>
              </a:rPr>
              <a:t>Andersson</a:t>
            </a:r>
            <a:r>
              <a:rPr lang="en-US" sz="2800" dirty="0" smtClean="0">
                <a:solidFill>
                  <a:schemeClr val="bg2"/>
                </a:solidFill>
              </a:rPr>
              <a:t>, ESS</a:t>
            </a:r>
            <a:endParaRPr lang="en-US" sz="2800" dirty="0">
              <a:solidFill>
                <a:schemeClr val="bg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7343665" y="3333110"/>
            <a:ext cx="0" cy="708875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753014" y="3923842"/>
            <a:ext cx="119606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NSW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7953" y="1695551"/>
            <a:ext cx="119606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Col.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180606" y="3382406"/>
            <a:ext cx="0" cy="1049602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589955" y="4313864"/>
            <a:ext cx="119606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RMs</a:t>
            </a:r>
            <a:endParaRPr lang="en-US" sz="28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7992379" y="3684536"/>
            <a:ext cx="0" cy="708875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401728" y="4275268"/>
            <a:ext cx="119606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BD</a:t>
            </a:r>
            <a:endParaRPr lang="en-US" sz="28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8224726" y="2132168"/>
            <a:ext cx="0" cy="708875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720558" y="2333168"/>
            <a:ext cx="0" cy="508410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387188" y="1787290"/>
            <a:ext cx="2672691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Quadrupoles</a:t>
            </a:r>
            <a:endParaRPr lang="en-US" sz="2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2964902" y="4417534"/>
            <a:ext cx="0" cy="708875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374251" y="5008266"/>
            <a:ext cx="119606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DMPL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052947" y="1919595"/>
            <a:ext cx="119606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A2T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2686400" y="3190327"/>
            <a:ext cx="119606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DGLG</a:t>
            </a:r>
            <a:endParaRPr lang="en-US" sz="28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4650357" y="2464579"/>
            <a:ext cx="0" cy="708875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19240" y="4060625"/>
            <a:ext cx="119606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UHB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989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Déjà Vu?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9CE848-D8C4-4B1C-977B-8F8F1DC76689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88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LANL APT: Original Idea</a:t>
            </a:r>
            <a:endParaRPr lang="en-US" dirty="0"/>
          </a:p>
        </p:txBody>
      </p:sp>
      <p:pic>
        <p:nvPicPr>
          <p:cNvPr id="7" name="Content Placeholder 6" descr="atp_nonlin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2" b="-1232"/>
          <a:stretch>
            <a:fillRect/>
          </a:stretch>
        </p:blipFill>
        <p:spPr/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Comb. function magnet:</a:t>
            </a:r>
          </a:p>
          <a:p>
            <a:pPr lvl="1"/>
            <a:r>
              <a:rPr lang="en-US" dirty="0" err="1" smtClean="0"/>
              <a:t>Quadrupole</a:t>
            </a:r>
            <a:endParaRPr lang="en-US" dirty="0" smtClean="0"/>
          </a:p>
          <a:p>
            <a:pPr lvl="1"/>
            <a:r>
              <a:rPr lang="en-US" dirty="0" err="1" smtClean="0"/>
              <a:t>Octupole</a:t>
            </a:r>
            <a:endParaRPr lang="en-US" dirty="0" smtClean="0"/>
          </a:p>
          <a:p>
            <a:pPr lvl="1"/>
            <a:r>
              <a:rPr lang="en-US" dirty="0" err="1" smtClean="0"/>
              <a:t>Dodecapole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Area C experiment:</a:t>
            </a:r>
          </a:p>
          <a:p>
            <a:pPr lvl="1"/>
            <a:r>
              <a:rPr lang="en-US" dirty="0" smtClean="0"/>
              <a:t>Understanding of application confirmed</a:t>
            </a:r>
          </a:p>
          <a:p>
            <a:pPr lvl="1"/>
            <a:r>
              <a:rPr lang="en-US" dirty="0" smtClean="0"/>
              <a:t>Jitter: Distribution would skew but not move</a:t>
            </a:r>
          </a:p>
          <a:p>
            <a:pPr lvl="1"/>
            <a:r>
              <a:rPr lang="en-US" dirty="0" smtClean="0"/>
              <a:t>80 W beam power, losses!</a:t>
            </a:r>
          </a:p>
          <a:p>
            <a:endParaRPr lang="en-US" dirty="0" smtClean="0"/>
          </a:p>
          <a:p>
            <a:r>
              <a:rPr lang="en-US" dirty="0" smtClean="0"/>
              <a:t>Simulations: 10</a:t>
            </a:r>
            <a:r>
              <a:rPr lang="en-US" baseline="30000" dirty="0" smtClean="0"/>
              <a:t>-5</a:t>
            </a:r>
            <a:r>
              <a:rPr lang="en-US" dirty="0" smtClean="0"/>
              <a:t> tails</a:t>
            </a:r>
          </a:p>
          <a:p>
            <a:endParaRPr lang="en-US" dirty="0"/>
          </a:p>
          <a:p>
            <a:r>
              <a:rPr lang="en-US" dirty="0" smtClean="0"/>
              <a:t>SOTA Accelerator (€)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6978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hafer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r="20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527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3428E"/>
                </a:solidFill>
              </a:rPr>
              <a:t>LANL </a:t>
            </a:r>
            <a:r>
              <a:rPr lang="en-US" dirty="0" smtClean="0">
                <a:solidFill>
                  <a:srgbClr val="03428E"/>
                </a:solidFill>
              </a:rPr>
              <a:t>APT: Final </a:t>
            </a:r>
            <a:r>
              <a:rPr lang="en-US" dirty="0">
                <a:solidFill>
                  <a:srgbClr val="03428E"/>
                </a:solidFill>
              </a:rPr>
              <a:t>Design</a:t>
            </a:r>
          </a:p>
        </p:txBody>
      </p:sp>
      <p:pic>
        <p:nvPicPr>
          <p:cNvPr id="7" name="raster_mech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3" y="2468613"/>
            <a:ext cx="4396210" cy="2840296"/>
          </a:xfrm>
        </p:spPr>
      </p:pic>
      <p:pic>
        <p:nvPicPr>
          <p:cNvPr id="6" name="raster_anim_path.gif" descr="/Users/heine/Dropbox/rasterAPT/scans/raster_anim_path.gif"/>
          <p:cNvPicPr>
            <a:picLocks noGrp="1" noChangeAspect="1"/>
          </p:cNvPicPr>
          <p:nvPr>
            <p:ph sz="half" idx="2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5" b="-3205"/>
          <a:stretch>
            <a:fillRect/>
          </a:stretch>
        </p:blipFill>
        <p:spPr>
          <a:xfrm>
            <a:off x="4461653" y="1578111"/>
            <a:ext cx="4704008" cy="500556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  <p:sp>
        <p:nvSpPr>
          <p:cNvPr id="3" name="TextBox 2"/>
          <p:cNvSpPr txBox="1"/>
          <p:nvPr/>
        </p:nvSpPr>
        <p:spPr>
          <a:xfrm rot="16200000">
            <a:off x="3591615" y="4854309"/>
            <a:ext cx="173509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2"/>
                </a:solidFill>
              </a:rPr>
              <a:t>x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solidFill>
                  <a:srgbClr val="FF0000"/>
                </a:solidFill>
              </a:rPr>
              <a:t>y</a:t>
            </a:r>
            <a:r>
              <a:rPr lang="en-US" sz="2000" dirty="0" smtClean="0">
                <a:solidFill>
                  <a:schemeClr val="bg2"/>
                </a:solidFill>
              </a:rPr>
              <a:t> [</a:t>
            </a:r>
            <a:r>
              <a:rPr lang="en-US" sz="2000" dirty="0" err="1" smtClean="0">
                <a:solidFill>
                  <a:schemeClr val="bg2"/>
                </a:solidFill>
              </a:rPr>
              <a:t>arb</a:t>
            </a:r>
            <a:r>
              <a:rPr lang="en-US" sz="2000" dirty="0" smtClean="0">
                <a:solidFill>
                  <a:schemeClr val="bg2"/>
                </a:solidFill>
              </a:rPr>
              <a:t>. units]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5485" y="5964688"/>
            <a:ext cx="3882008" cy="52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One pattern cycle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0273" y="1496159"/>
            <a:ext cx="226211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>
                <a:solidFill>
                  <a:schemeClr val="bg2"/>
                </a:solidFill>
              </a:rPr>
              <a:t>f</a:t>
            </a:r>
            <a:r>
              <a:rPr lang="da-DK" baseline="-25000" dirty="0" smtClean="0">
                <a:solidFill>
                  <a:schemeClr val="bg2"/>
                </a:solidFill>
              </a:rPr>
              <a:t>y </a:t>
            </a:r>
            <a:r>
              <a:rPr lang="da-DK" dirty="0" smtClean="0">
                <a:solidFill>
                  <a:schemeClr val="bg2"/>
                </a:solidFill>
              </a:rPr>
              <a:t>/ f</a:t>
            </a:r>
            <a:r>
              <a:rPr lang="da-DK" baseline="-25000" dirty="0" smtClean="0">
                <a:solidFill>
                  <a:schemeClr val="bg2"/>
                </a:solidFill>
              </a:rPr>
              <a:t>x</a:t>
            </a:r>
            <a:r>
              <a:rPr lang="da-DK" dirty="0" smtClean="0">
                <a:solidFill>
                  <a:schemeClr val="bg2"/>
                </a:solidFill>
              </a:rPr>
              <a:t> = 5:4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10" name="Content Placeholder 11"/>
          <p:cNvSpPr txBox="1">
            <a:spLocks/>
          </p:cNvSpPr>
          <p:nvPr/>
        </p:nvSpPr>
        <p:spPr>
          <a:xfrm>
            <a:off x="4341981" y="4223975"/>
            <a:ext cx="4475512" cy="23851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 typeface="AU Passata" pitchFamily="34" charset="0"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ESS Challenges:</a:t>
            </a:r>
          </a:p>
          <a:p>
            <a:endParaRPr lang="en-US" sz="2800" dirty="0" smtClean="0"/>
          </a:p>
          <a:p>
            <a:r>
              <a:rPr lang="en-US" sz="2800" dirty="0" smtClean="0"/>
              <a:t>f ~ </a:t>
            </a:r>
            <a:r>
              <a:rPr lang="en-US" sz="2800" dirty="0" smtClean="0">
                <a:solidFill>
                  <a:srgbClr val="FF0000"/>
                </a:solidFill>
              </a:rPr>
              <a:t>40 kHz, </a:t>
            </a:r>
            <a:r>
              <a:rPr lang="en-US" sz="2800" dirty="0" err="1" smtClean="0">
                <a:solidFill>
                  <a:srgbClr val="FF0000"/>
                </a:solidFill>
              </a:rPr>
              <a:t>T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800" baseline="-25000" dirty="0" smtClean="0">
                <a:solidFill>
                  <a:srgbClr val="FF0000"/>
                </a:solidFill>
              </a:rPr>
              <a:t>-p</a:t>
            </a:r>
            <a:r>
              <a:rPr lang="en-US" sz="2800" dirty="0" smtClean="0">
                <a:solidFill>
                  <a:srgbClr val="FF0000"/>
                </a:solidFill>
              </a:rPr>
              <a:t> = 12.5 us</a:t>
            </a:r>
            <a:endParaRPr lang="en-US" sz="2800" baseline="-250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3523" y="5752359"/>
            <a:ext cx="5970477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Max(∆x) = </a:t>
            </a:r>
            <a:r>
              <a:rPr lang="en-US" sz="2400" dirty="0" smtClean="0">
                <a:solidFill>
                  <a:srgbClr val="FF0000"/>
                </a:solidFill>
              </a:rPr>
              <a:t>70 mm</a:t>
            </a:r>
            <a:r>
              <a:rPr lang="en-US" sz="2400" dirty="0" smtClean="0">
                <a:solidFill>
                  <a:schemeClr val="bg2"/>
                </a:solidFill>
              </a:rPr>
              <a:t>, max(∆y) = </a:t>
            </a:r>
            <a:r>
              <a:rPr lang="en-US" sz="2400" dirty="0" smtClean="0">
                <a:solidFill>
                  <a:srgbClr val="FF0000"/>
                </a:solidFill>
              </a:rPr>
              <a:t>16 mm</a:t>
            </a:r>
            <a:r>
              <a:rPr lang="en-US" sz="2400" dirty="0" smtClean="0">
                <a:solidFill>
                  <a:schemeClr val="bg2"/>
                </a:solidFill>
              </a:rPr>
              <a:t>,</a:t>
            </a:r>
          </a:p>
          <a:p>
            <a:r>
              <a:rPr lang="en-US" sz="2400" dirty="0" smtClean="0">
                <a:solidFill>
                  <a:schemeClr val="bg2"/>
                </a:solidFill>
              </a:rPr>
              <a:t>RMS(x-∆x) = </a:t>
            </a:r>
            <a:r>
              <a:rPr lang="en-US" sz="2400" dirty="0" smtClean="0">
                <a:solidFill>
                  <a:srgbClr val="FF0000"/>
                </a:solidFill>
              </a:rPr>
              <a:t>12.6 mm</a:t>
            </a:r>
            <a:r>
              <a:rPr lang="en-US" sz="2400" dirty="0" smtClean="0">
                <a:solidFill>
                  <a:schemeClr val="bg2"/>
                </a:solidFill>
              </a:rPr>
              <a:t>, </a:t>
            </a:r>
            <a:r>
              <a:rPr lang="en-US" sz="2400" dirty="0">
                <a:solidFill>
                  <a:schemeClr val="bg2"/>
                </a:solidFill>
              </a:rPr>
              <a:t>RMS</a:t>
            </a:r>
            <a:r>
              <a:rPr lang="en-US" sz="2400" dirty="0" smtClean="0">
                <a:solidFill>
                  <a:schemeClr val="bg2"/>
                </a:solidFill>
              </a:rPr>
              <a:t>(y-∆y) </a:t>
            </a:r>
            <a:r>
              <a:rPr lang="en-US" sz="2400" dirty="0">
                <a:solidFill>
                  <a:schemeClr val="bg2"/>
                </a:solidFill>
              </a:rPr>
              <a:t>= </a:t>
            </a:r>
            <a:r>
              <a:rPr lang="en-US" sz="2400" dirty="0" smtClean="0">
                <a:solidFill>
                  <a:srgbClr val="FF0000"/>
                </a:solidFill>
              </a:rPr>
              <a:t>6.3 mm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966" y="1965367"/>
            <a:ext cx="331372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20 </a:t>
            </a:r>
            <a:r>
              <a:rPr lang="en-US" sz="2800" dirty="0" err="1" smtClean="0">
                <a:solidFill>
                  <a:srgbClr val="FF0000"/>
                </a:solidFill>
              </a:rPr>
              <a:t>ms</a:t>
            </a:r>
            <a:r>
              <a:rPr lang="en-US" sz="2800" dirty="0" smtClean="0">
                <a:solidFill>
                  <a:srgbClr val="03428E"/>
                </a:solidFill>
              </a:rPr>
              <a:t> pattern cycle</a:t>
            </a:r>
            <a:endParaRPr lang="en-US" sz="2800" dirty="0">
              <a:solidFill>
                <a:srgbClr val="03428E"/>
              </a:solidFill>
            </a:endParaRPr>
          </a:p>
        </p:txBody>
      </p:sp>
      <p:pic>
        <p:nvPicPr>
          <p:cNvPr id="13" name="Content Placeholder 8" descr="apt_rm_photo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t="8729" r="18640" b="5076"/>
          <a:stretch/>
        </p:blipFill>
        <p:spPr bwMode="auto">
          <a:xfrm flipH="1">
            <a:off x="153303" y="5308038"/>
            <a:ext cx="1549849" cy="142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556560" y="3881147"/>
            <a:ext cx="1" cy="1384085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4637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Patterns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Pattern: 113 / </a:t>
            </a:r>
            <a:r>
              <a:rPr lang="en-US" dirty="0" smtClean="0"/>
              <a:t>83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B</a:t>
            </a:r>
            <a:r>
              <a:rPr lang="en-US" dirty="0" err="1" smtClean="0">
                <a:solidFill>
                  <a:srgbClr val="FF0000"/>
                </a:solidFill>
              </a:rPr>
              <a:t>eamlet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rms</a:t>
            </a:r>
            <a:r>
              <a:rPr lang="en-US" dirty="0">
                <a:solidFill>
                  <a:srgbClr val="FF0000"/>
                </a:solidFill>
              </a:rPr>
              <a:t> size</a:t>
            </a:r>
          </a:p>
          <a:p>
            <a:endParaRPr lang="en-US" dirty="0" smtClean="0"/>
          </a:p>
          <a:p>
            <a:r>
              <a:rPr lang="en-US" dirty="0" err="1" smtClean="0"/>
              <a:t>Beamlet</a:t>
            </a:r>
            <a:r>
              <a:rPr lang="en-US" dirty="0" smtClean="0"/>
              <a:t> distribution smeared out</a:t>
            </a:r>
          </a:p>
          <a:p>
            <a:pPr lvl="1"/>
            <a:r>
              <a:rPr lang="en-US" dirty="0" smtClean="0"/>
              <a:t>Gauss vs. E2E beam</a:t>
            </a:r>
          </a:p>
          <a:p>
            <a:endParaRPr lang="en-US" dirty="0"/>
          </a:p>
          <a:p>
            <a:r>
              <a:rPr lang="en-US" dirty="0" smtClean="0"/>
              <a:t>Halo: only affects pattern edges</a:t>
            </a:r>
          </a:p>
          <a:p>
            <a:pPr lvl="1"/>
            <a:r>
              <a:rPr lang="en-US" dirty="0" smtClean="0"/>
              <a:t>Limited impact!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  <p:pic>
        <p:nvPicPr>
          <p:cNvPr id="6" name="Picture 5" descr="out_pos_pa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 r="7859"/>
          <a:stretch/>
        </p:blipFill>
        <p:spPr>
          <a:xfrm>
            <a:off x="-71354" y="1441158"/>
            <a:ext cx="4734305" cy="4589240"/>
          </a:xfrm>
          <a:prstGeom prst="rect">
            <a:avLst/>
          </a:prstGeom>
        </p:spPr>
      </p:pic>
      <p:pic>
        <p:nvPicPr>
          <p:cNvPr id="8" name="Picture 7" descr="out_pattern_de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66" y="1298471"/>
            <a:ext cx="4752000" cy="458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8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</a:t>
            </a:r>
            <a:r>
              <a:rPr lang="en-US" baseline="-25000" dirty="0" err="1" smtClean="0"/>
              <a:t>max</a:t>
            </a:r>
            <a:r>
              <a:rPr lang="en-US" dirty="0" smtClean="0"/>
              <a:t> @ BEW vs. PBW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70597484"/>
              </p:ext>
            </p:extLst>
          </p:nvPr>
        </p:nvGraphicFramePr>
        <p:xfrm>
          <a:off x="4645025" y="1773238"/>
          <a:ext cx="4135440" cy="398271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53020"/>
                <a:gridCol w="914700"/>
                <a:gridCol w="1033860"/>
                <a:gridCol w="103386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Unit \ Location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PBW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BEW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amp. 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55.42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bg2"/>
                          </a:solidFill>
                          <a:effectLst/>
                        </a:rPr>
                        <a:t>70.00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amp. 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12.67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3428E"/>
                          </a:solidFill>
                          <a:effectLst/>
                        </a:rPr>
                        <a:t>16.00</a:t>
                      </a:r>
                      <a:endParaRPr lang="en-US" sz="1400" b="1" i="0" u="none" strike="noStrike" dirty="0">
                        <a:solidFill>
                          <a:srgbClr val="03428E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 (x)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10.00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12.64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 (y)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3428E"/>
                          </a:solidFill>
                          <a:effectLst/>
                          <a:latin typeface="+mn-lt"/>
                        </a:rPr>
                        <a:t>5.00</a:t>
                      </a:r>
                      <a:endParaRPr lang="en-US" sz="1400" b="1" i="0" u="none" strike="noStrike" dirty="0">
                        <a:solidFill>
                          <a:srgbClr val="03428E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6.32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(x)*</a:t>
                      </a:r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(y)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mm^2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3428E"/>
                          </a:solidFill>
                          <a:effectLst/>
                          <a:latin typeface="+mn-lt"/>
                        </a:rPr>
                        <a:t>50.0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79.9</a:t>
                      </a:r>
                      <a:endParaRPr lang="en-US" sz="14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Jmax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uA</a:t>
                      </a:r>
                      <a:r>
                        <a:rPr lang="en-US" sz="1400" u="none" strike="noStrike" dirty="0">
                          <a:effectLst/>
                        </a:rPr>
                        <a:t>/cm^2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88.2</a:t>
                      </a:r>
                      <a:endParaRPr lang="en-US" sz="14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55.6</a:t>
                      </a:r>
                      <a:endParaRPr lang="en-US" sz="14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Outside 160x60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2.40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Outside 180x64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Outside 180x62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  <p:sp>
        <p:nvSpPr>
          <p:cNvPr id="6" name="TextBox 5"/>
          <p:cNvSpPr txBox="1"/>
          <p:nvPr/>
        </p:nvSpPr>
        <p:spPr>
          <a:xfrm>
            <a:off x="936051" y="6153719"/>
            <a:ext cx="71381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Geometry: |</a:t>
            </a:r>
            <a:r>
              <a:rPr lang="en-US" sz="2400" dirty="0">
                <a:solidFill>
                  <a:schemeClr val="bg2"/>
                </a:solidFill>
              </a:rPr>
              <a:t>CO &lt;-&gt; BEW</a:t>
            </a:r>
            <a:r>
              <a:rPr lang="en-US" sz="2400" dirty="0" smtClean="0">
                <a:solidFill>
                  <a:schemeClr val="bg2"/>
                </a:solidFill>
              </a:rPr>
              <a:t>| / |</a:t>
            </a:r>
            <a:r>
              <a:rPr lang="en-US" sz="2400" dirty="0">
                <a:solidFill>
                  <a:schemeClr val="bg2"/>
                </a:solidFill>
              </a:rPr>
              <a:t>CO &lt;-&gt; PBW</a:t>
            </a:r>
            <a:r>
              <a:rPr lang="en-US" sz="2400" dirty="0" smtClean="0">
                <a:solidFill>
                  <a:schemeClr val="bg2"/>
                </a:solidFill>
              </a:rPr>
              <a:t>| = </a:t>
            </a:r>
            <a:r>
              <a:rPr lang="en-US" sz="2400" dirty="0" smtClean="0">
                <a:solidFill>
                  <a:srgbClr val="008000"/>
                </a:solidFill>
              </a:rPr>
              <a:t>1.263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" y="1546246"/>
            <a:ext cx="4518418" cy="4362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81" y="1546783"/>
            <a:ext cx="4518419" cy="43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17</a:t>
            </a:fld>
            <a:endParaRPr lang="da-D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4" y="1529612"/>
            <a:ext cx="9014556" cy="5065035"/>
          </a:xfrm>
        </p:spPr>
      </p:pic>
      <p:cxnSp>
        <p:nvCxnSpPr>
          <p:cNvPr id="9" name="Straight Arrow Connector 8"/>
          <p:cNvCxnSpPr/>
          <p:nvPr/>
        </p:nvCxnSpPr>
        <p:spPr bwMode="auto">
          <a:xfrm>
            <a:off x="6854680" y="1598706"/>
            <a:ext cx="0" cy="1006869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670164" y="1060413"/>
            <a:ext cx="23532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 smtClean="0">
                <a:solidFill>
                  <a:schemeClr val="bg2"/>
                </a:solidFill>
              </a:rPr>
              <a:t>Waist</a:t>
            </a:r>
            <a:endParaRPr lang="da-DK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2994" y="6286269"/>
            <a:ext cx="209490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Outdated optics!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8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18</a:t>
            </a:fld>
            <a:endParaRPr lang="da-DK" dirty="0"/>
          </a:p>
        </p:txBody>
      </p:sp>
      <p:pic>
        <p:nvPicPr>
          <p:cNvPr id="7" name="Content Placeholder 6" descr="out_octu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5" r="-3765"/>
          <a:stretch>
            <a:fillRect/>
          </a:stretch>
        </p:blipFill>
        <p:spPr>
          <a:xfrm>
            <a:off x="-190321" y="1529612"/>
            <a:ext cx="9693366" cy="5065035"/>
          </a:xfrm>
        </p:spPr>
      </p:pic>
      <p:sp>
        <p:nvSpPr>
          <p:cNvPr id="8" name="TextBox 7"/>
          <p:cNvSpPr txBox="1"/>
          <p:nvPr/>
        </p:nvSpPr>
        <p:spPr>
          <a:xfrm>
            <a:off x="981316" y="3333408"/>
            <a:ext cx="4145876" cy="54886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Focusing = (Lin. – non-</a:t>
            </a:r>
            <a:r>
              <a:rPr lang="en-US" sz="2800" dirty="0" err="1" smtClean="0"/>
              <a:t>lin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137512" y="1598706"/>
            <a:ext cx="0" cy="1006869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952996" y="1060413"/>
            <a:ext cx="23532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 smtClean="0">
                <a:solidFill>
                  <a:schemeClr val="bg2"/>
                </a:solidFill>
              </a:rPr>
              <a:t>Waist</a:t>
            </a:r>
            <a:endParaRPr lang="da-DK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6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out_df_data_triangle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8" y="4994122"/>
            <a:ext cx="3742727" cy="186387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pic>
        <p:nvPicPr>
          <p:cNvPr id="10" name="Content Placeholder 9" descr="rm_geo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8" b="100000" l="0" r="100000">
                        <a14:foregroundMark x1="66980" y1="5814" x2="66980" y2="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836" b="-15836"/>
          <a:stretch>
            <a:fillRect/>
          </a:stretch>
        </p:blipFill>
        <p:spPr>
          <a:xfrm>
            <a:off x="358775" y="1188209"/>
            <a:ext cx="4133850" cy="440055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Raster magnets:</a:t>
            </a:r>
          </a:p>
          <a:p>
            <a:pPr lvl="1"/>
            <a:r>
              <a:rPr lang="en-US" dirty="0" smtClean="0"/>
              <a:t>Window frame ferrite yoke</a:t>
            </a:r>
            <a:endParaRPr lang="en-US" dirty="0"/>
          </a:p>
          <a:p>
            <a:pPr lvl="1"/>
            <a:r>
              <a:rPr lang="en-US" dirty="0" smtClean="0"/>
              <a:t>Cu windings (air-cooled)</a:t>
            </a:r>
          </a:p>
          <a:p>
            <a:pPr lvl="1"/>
            <a:r>
              <a:rPr lang="en-US" dirty="0" smtClean="0"/>
              <a:t>Ceramic pipe, Ø80 mm</a:t>
            </a:r>
          </a:p>
          <a:p>
            <a:pPr lvl="1"/>
            <a:r>
              <a:rPr lang="en-US" dirty="0" smtClean="0"/>
              <a:t>NI = 2 x 340 A (peak)</a:t>
            </a:r>
            <a:endParaRPr lang="en-US" dirty="0"/>
          </a:p>
          <a:p>
            <a:pPr lvl="1"/>
            <a:r>
              <a:rPr lang="en-US" dirty="0" smtClean="0"/>
              <a:t>± 5 </a:t>
            </a:r>
            <a:r>
              <a:rPr lang="en-US" dirty="0" err="1" smtClean="0"/>
              <a:t>mT.m</a:t>
            </a:r>
            <a:r>
              <a:rPr lang="en-US" dirty="0" smtClean="0"/>
              <a:t> peak field</a:t>
            </a:r>
          </a:p>
          <a:p>
            <a:pPr lvl="1"/>
            <a:endParaRPr lang="en-US" dirty="0"/>
          </a:p>
          <a:p>
            <a:r>
              <a:rPr lang="en-US" dirty="0" smtClean="0"/>
              <a:t>IGBT-based H-bridge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  <p:grpSp>
        <p:nvGrpSpPr>
          <p:cNvPr id="26" name="Group 25"/>
          <p:cNvGrpSpPr/>
          <p:nvPr/>
        </p:nvGrpSpPr>
        <p:grpSpPr>
          <a:xfrm>
            <a:off x="5789" y="1271212"/>
            <a:ext cx="4339251" cy="3790752"/>
            <a:chOff x="5789" y="1271212"/>
            <a:chExt cx="4339251" cy="3790752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373891" y="1850105"/>
              <a:ext cx="675636" cy="140419"/>
            </a:xfrm>
            <a:prstGeom prst="straightConnector1">
              <a:avLst/>
            </a:prstGeom>
            <a:ln>
              <a:solidFill>
                <a:srgbClr val="03428E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9309" y="1360227"/>
              <a:ext cx="1134660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3428E"/>
                  </a:solidFill>
                </a:rPr>
                <a:t>200 mm</a:t>
              </a:r>
              <a:endParaRPr lang="en-US" sz="2000" dirty="0">
                <a:solidFill>
                  <a:srgbClr val="03428E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1018041" y="1755639"/>
              <a:ext cx="3326999" cy="94466"/>
            </a:xfrm>
            <a:prstGeom prst="straightConnector1">
              <a:avLst/>
            </a:prstGeom>
            <a:ln>
              <a:solidFill>
                <a:srgbClr val="03428E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109866" y="1271212"/>
              <a:ext cx="1134660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3428E"/>
                  </a:solidFill>
                </a:rPr>
                <a:t>160 mm</a:t>
              </a:r>
              <a:endParaRPr lang="en-US" sz="2000" dirty="0">
                <a:solidFill>
                  <a:srgbClr val="03428E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1028538" y="1850107"/>
              <a:ext cx="146932" cy="3211857"/>
            </a:xfrm>
            <a:prstGeom prst="straightConnector1">
              <a:avLst/>
            </a:prstGeom>
            <a:ln>
              <a:solidFill>
                <a:srgbClr val="03428E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789" y="2872105"/>
              <a:ext cx="1134660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3428E"/>
                  </a:solidFill>
                </a:rPr>
                <a:t>140 mm</a:t>
              </a:r>
              <a:endParaRPr lang="en-US" sz="2000" dirty="0">
                <a:solidFill>
                  <a:srgbClr val="03428E"/>
                </a:solidFill>
              </a:endParaRPr>
            </a:p>
          </p:txBody>
        </p:sp>
      </p:grpSp>
      <p:pic>
        <p:nvPicPr>
          <p:cNvPr id="27" name="Content Placeholder 7" descr="rm_circuit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73" b="-16473"/>
          <a:stretch>
            <a:fillRect/>
          </a:stretch>
        </p:blipFill>
        <p:spPr bwMode="auto">
          <a:xfrm>
            <a:off x="4595189" y="4033177"/>
            <a:ext cx="4463185" cy="475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676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ss_raster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49" y="1291654"/>
            <a:ext cx="9718627" cy="2966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68"/>
            <a:ext cx="9144000" cy="2407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6368" y="2660661"/>
            <a:ext cx="67761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UHB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 Layout – Ultimo 2013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82889" y="4938523"/>
            <a:ext cx="211667" cy="550333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1830" y="6288613"/>
            <a:ext cx="362452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EWU with </a:t>
            </a:r>
            <a:r>
              <a:rPr lang="en-US" sz="2000" dirty="0" err="1" smtClean="0">
                <a:solidFill>
                  <a:srgbClr val="03428E"/>
                </a:solidFill>
              </a:rPr>
              <a:t>quadrupole</a:t>
            </a:r>
            <a:r>
              <a:rPr lang="en-US" sz="2000" dirty="0" smtClean="0">
                <a:solidFill>
                  <a:srgbClr val="03428E"/>
                </a:solidFill>
              </a:rPr>
              <a:t> doublet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0333" y="1491020"/>
            <a:ext cx="6313910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864586" y="1492353"/>
            <a:ext cx="743641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608227" y="1493679"/>
            <a:ext cx="1467285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906656" y="1303352"/>
            <a:ext cx="707112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ACH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6581" y="2659841"/>
            <a:ext cx="6335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A2T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5" idx="0"/>
            <a:endCxn id="12" idx="2"/>
          </p:cNvCxnSpPr>
          <p:nvPr/>
        </p:nvCxnSpPr>
        <p:spPr>
          <a:xfrm flipH="1" flipV="1">
            <a:off x="1488723" y="5488856"/>
            <a:ext cx="465371" cy="799757"/>
          </a:xfrm>
          <a:prstGeom prst="straightConnector1">
            <a:avLst/>
          </a:prstGeom>
          <a:ln>
            <a:solidFill>
              <a:srgbClr val="03428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2195" y="2636895"/>
            <a:ext cx="6308825" cy="0"/>
          </a:xfrm>
          <a:prstGeom prst="straightConnector1">
            <a:avLst/>
          </a:prstGeom>
          <a:ln>
            <a:solidFill>
              <a:srgbClr val="03428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10765" y="2092203"/>
            <a:ext cx="90972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180 m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0910" y="4277381"/>
            <a:ext cx="1577841" cy="52835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10 RMS, X</a:t>
            </a:r>
            <a:r>
              <a:rPr lang="en-US" sz="2000" dirty="0" smtClean="0">
                <a:solidFill>
                  <a:schemeClr val="bg2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Y,</a:t>
            </a:r>
          </a:p>
        </p:txBody>
      </p:sp>
    </p:spTree>
    <p:extLst>
      <p:ext uri="{BB962C8B-B14F-4D97-AF65-F5344CB8AC3E}">
        <p14:creationId xmlns:p14="http://schemas.microsoft.com/office/powerpoint/2010/main" val="81460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  <p:pic>
        <p:nvPicPr>
          <p:cNvPr id="6" name="Picture 5" descr="out_df_data_triangle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389"/>
            <a:ext cx="9254741" cy="4608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2248" y="6153719"/>
            <a:ext cx="676575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Detailed studies: </a:t>
            </a:r>
            <a:r>
              <a:rPr lang="en-US" sz="2400" dirty="0" smtClean="0">
                <a:solidFill>
                  <a:schemeClr val="bg2"/>
                </a:solidFill>
              </a:rPr>
              <a:t>Impact of non-ideal waveforms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2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ut_raster21_-30MeVinp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9"/>
          <a:stretch/>
        </p:blipFill>
        <p:spPr>
          <a:xfrm>
            <a:off x="0" y="1483966"/>
            <a:ext cx="9144000" cy="3148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 Errors &amp; Acceptance?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  <p:grpSp>
        <p:nvGrpSpPr>
          <p:cNvPr id="8" name="Group 7"/>
          <p:cNvGrpSpPr/>
          <p:nvPr/>
        </p:nvGrpSpPr>
        <p:grpSpPr>
          <a:xfrm>
            <a:off x="1546147" y="1372377"/>
            <a:ext cx="2076038" cy="2824025"/>
            <a:chOff x="1546147" y="1372377"/>
            <a:chExt cx="2076038" cy="2824025"/>
          </a:xfrm>
        </p:grpSpPr>
        <p:sp>
          <p:nvSpPr>
            <p:cNvPr id="6" name="Rounded Rectangle 5"/>
            <p:cNvSpPr/>
            <p:nvPr/>
          </p:nvSpPr>
          <p:spPr>
            <a:xfrm>
              <a:off x="1546147" y="1573851"/>
              <a:ext cx="2076038" cy="2622551"/>
            </a:xfrm>
            <a:prstGeom prst="roundRect">
              <a:avLst>
                <a:gd name="adj" fmla="val 0"/>
              </a:avLst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99195" y="1372377"/>
              <a:ext cx="70711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ACH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" name="Picture 4" descr="out_bew_de_de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3120"/>
            <a:ext cx="9144000" cy="43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&amp; Outlook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Revised A2T optics facilitating </a:t>
            </a:r>
            <a:r>
              <a:rPr lang="en-US" dirty="0" err="1" smtClean="0">
                <a:solidFill>
                  <a:srgbClr val="FF0000"/>
                </a:solidFill>
              </a:rPr>
              <a:t>rastering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Many </a:t>
            </a:r>
            <a:r>
              <a:rPr lang="en-US" dirty="0" smtClean="0">
                <a:solidFill>
                  <a:srgbClr val="FF0000"/>
                </a:solidFill>
              </a:rPr>
              <a:t>benefits</a:t>
            </a:r>
            <a:r>
              <a:rPr lang="en-US" dirty="0" smtClean="0"/>
              <a:t> (low </a:t>
            </a:r>
            <a:r>
              <a:rPr lang="en-US" i="1" dirty="0" smtClean="0"/>
              <a:t>J</a:t>
            </a:r>
            <a:r>
              <a:rPr lang="en-US" dirty="0" smtClean="0"/>
              <a:t>, intuitive tuning,…) and overall </a:t>
            </a:r>
            <a:r>
              <a:rPr lang="en-US" dirty="0" smtClean="0">
                <a:solidFill>
                  <a:srgbClr val="FF0000"/>
                </a:solidFill>
              </a:rPr>
              <a:t>cost-neutral</a:t>
            </a:r>
          </a:p>
          <a:p>
            <a:endParaRPr lang="en-US" dirty="0" smtClean="0"/>
          </a:p>
          <a:p>
            <a:r>
              <a:rPr lang="en-US" dirty="0" smtClean="0"/>
              <a:t>Positive evaluation of  hardware feasibility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&lt;</a:t>
            </a:r>
            <a:r>
              <a:rPr lang="en-US" i="1" dirty="0" smtClean="0"/>
              <a:t>I</a:t>
            </a:r>
            <a:r>
              <a:rPr lang="en-US" dirty="0" smtClean="0"/>
              <a:t>&gt; increased by 25%: deathblow to </a:t>
            </a:r>
            <a:r>
              <a:rPr lang="en-US" dirty="0" err="1" smtClean="0"/>
              <a:t>octupoles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 DO:</a:t>
            </a:r>
          </a:p>
          <a:p>
            <a:pPr lvl="1"/>
            <a:r>
              <a:rPr lang="en-US" dirty="0" smtClean="0"/>
              <a:t>Non-Ideal RM waveforms</a:t>
            </a:r>
          </a:p>
          <a:p>
            <a:pPr lvl="1"/>
            <a:r>
              <a:rPr lang="en-US" dirty="0" smtClean="0"/>
              <a:t>Longitudinal acceptance</a:t>
            </a:r>
          </a:p>
          <a:p>
            <a:pPr lvl="1"/>
            <a:r>
              <a:rPr lang="en-US" dirty="0" smtClean="0"/>
              <a:t>Erratic beam: losses at NSW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Enthusiastic participation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Eric </a:t>
            </a:r>
            <a:r>
              <a:rPr lang="en-US" dirty="0"/>
              <a:t>Pitcher,  Carlos Martins, David McGinnis, Alan </a:t>
            </a:r>
            <a:r>
              <a:rPr lang="en-US" dirty="0" err="1"/>
              <a:t>Takibayev</a:t>
            </a:r>
            <a:r>
              <a:rPr lang="en-US" dirty="0"/>
              <a:t>, Phillip Bentley, Paul Henry, Pascal </a:t>
            </a:r>
            <a:r>
              <a:rPr lang="en-US" dirty="0" err="1"/>
              <a:t>Sabbagh</a:t>
            </a:r>
            <a:r>
              <a:rPr lang="en-US" dirty="0"/>
              <a:t>, Annika </a:t>
            </a:r>
            <a:r>
              <a:rPr lang="en-US" dirty="0" err="1"/>
              <a:t>Nordt</a:t>
            </a:r>
            <a:r>
              <a:rPr lang="en-US" dirty="0"/>
              <a:t>, </a:t>
            </a:r>
            <a:r>
              <a:rPr lang="en-US" dirty="0" err="1"/>
              <a:t>Rüdiger</a:t>
            </a:r>
            <a:r>
              <a:rPr lang="en-US" dirty="0"/>
              <a:t> Schmidt, </a:t>
            </a:r>
            <a:r>
              <a:rPr lang="en-US" dirty="0" smtClean="0"/>
              <a:t>…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CERN: Laurent </a:t>
            </a:r>
            <a:r>
              <a:rPr lang="en-US" dirty="0" err="1"/>
              <a:t>Ducimetière</a:t>
            </a:r>
            <a:r>
              <a:rPr lang="en-US" dirty="0"/>
              <a:t> </a:t>
            </a:r>
            <a:r>
              <a:rPr lang="en-US" i="1" dirty="0"/>
              <a:t>et </a:t>
            </a:r>
            <a:r>
              <a:rPr lang="en-US" i="1" dirty="0" smtClean="0"/>
              <a:t>al.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Danfysik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693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33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</a:t>
            </a:r>
            <a:r>
              <a:rPr lang="en-US" baseline="-25000" dirty="0" err="1" smtClean="0"/>
              <a:t>max</a:t>
            </a:r>
            <a:r>
              <a:rPr lang="en-US" dirty="0" smtClean="0"/>
              <a:t> @ BEW vs. PBW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44865739"/>
              </p:ext>
            </p:extLst>
          </p:nvPr>
        </p:nvGraphicFramePr>
        <p:xfrm>
          <a:off x="4645025" y="1773238"/>
          <a:ext cx="4135440" cy="398271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53020"/>
                <a:gridCol w="914700"/>
                <a:gridCol w="1033860"/>
                <a:gridCol w="103386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Unit \ Location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PBW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BEW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amp. 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55.42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bg2"/>
                          </a:solidFill>
                          <a:effectLst/>
                        </a:rPr>
                        <a:t>70.00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amp. 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12.67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3428E"/>
                          </a:solidFill>
                          <a:effectLst/>
                        </a:rPr>
                        <a:t>16.00</a:t>
                      </a:r>
                      <a:endParaRPr lang="en-US" sz="1400" b="1" i="0" u="none" strike="noStrike" dirty="0">
                        <a:solidFill>
                          <a:srgbClr val="03428E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 (x)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10.00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12.64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 (y)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3428E"/>
                          </a:solidFill>
                          <a:effectLst/>
                          <a:latin typeface="+mn-lt"/>
                        </a:rPr>
                        <a:t>5.00</a:t>
                      </a:r>
                      <a:endParaRPr lang="en-US" sz="1400" b="1" i="0" u="none" strike="noStrike" dirty="0">
                        <a:solidFill>
                          <a:srgbClr val="03428E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6.32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(x)*</a:t>
                      </a:r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(y)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mm^2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3428E"/>
                          </a:solidFill>
                          <a:effectLst/>
                          <a:latin typeface="+mn-lt"/>
                        </a:rPr>
                        <a:t>50.0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79.9</a:t>
                      </a:r>
                      <a:endParaRPr lang="en-US" sz="14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Jmax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uA</a:t>
                      </a:r>
                      <a:r>
                        <a:rPr lang="en-US" sz="1400" u="none" strike="noStrike" dirty="0">
                          <a:effectLst/>
                        </a:rPr>
                        <a:t>/cm^2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88.2</a:t>
                      </a:r>
                      <a:endParaRPr lang="en-US" sz="14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55.6</a:t>
                      </a:r>
                      <a:endParaRPr lang="en-US" sz="14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Outside 160x60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2.40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Outside 180x64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Outside 180x62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24</a:t>
            </a:fld>
            <a:endParaRPr lang="da-DK"/>
          </a:p>
        </p:txBody>
      </p:sp>
      <p:sp>
        <p:nvSpPr>
          <p:cNvPr id="6" name="TextBox 5"/>
          <p:cNvSpPr txBox="1"/>
          <p:nvPr/>
        </p:nvSpPr>
        <p:spPr>
          <a:xfrm>
            <a:off x="936051" y="6153719"/>
            <a:ext cx="71381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Geometry: |</a:t>
            </a:r>
            <a:r>
              <a:rPr lang="en-US" sz="2400" dirty="0">
                <a:solidFill>
                  <a:schemeClr val="bg2"/>
                </a:solidFill>
              </a:rPr>
              <a:t>CO &lt;-&gt; BEW</a:t>
            </a:r>
            <a:r>
              <a:rPr lang="en-US" sz="2400" dirty="0" smtClean="0">
                <a:solidFill>
                  <a:schemeClr val="bg2"/>
                </a:solidFill>
              </a:rPr>
              <a:t>| / |</a:t>
            </a:r>
            <a:r>
              <a:rPr lang="en-US" sz="2400" dirty="0">
                <a:solidFill>
                  <a:schemeClr val="bg2"/>
                </a:solidFill>
              </a:rPr>
              <a:t>CO &lt;-&gt; PBW</a:t>
            </a:r>
            <a:r>
              <a:rPr lang="en-US" sz="2400" dirty="0" smtClean="0">
                <a:solidFill>
                  <a:schemeClr val="bg2"/>
                </a:solidFill>
              </a:rPr>
              <a:t>| = </a:t>
            </a:r>
            <a:r>
              <a:rPr lang="en-US" sz="2400" dirty="0" smtClean="0">
                <a:solidFill>
                  <a:srgbClr val="008000"/>
                </a:solidFill>
              </a:rPr>
              <a:t>1.263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" y="1546246"/>
            <a:ext cx="4518418" cy="43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4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Nominal settings</a:t>
            </a:r>
            <a:endParaRPr lang="en-US" dirty="0"/>
          </a:p>
        </p:txBody>
      </p:sp>
      <p:pic>
        <p:nvPicPr>
          <p:cNvPr id="5" name="Content Placeholder 4" descr="test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8" b="-1608"/>
          <a:stretch>
            <a:fillRect/>
          </a:stretch>
        </p:blipFill>
        <p:spPr>
          <a:xfrm>
            <a:off x="12430" y="1571217"/>
            <a:ext cx="9116637" cy="476367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017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71 </a:t>
            </a:r>
            <a:r>
              <a:rPr lang="en-US" dirty="0" err="1"/>
              <a:t>ms</a:t>
            </a:r>
            <a:r>
              <a:rPr lang="en-US" dirty="0"/>
              <a:t> failure in QP5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" y="1645408"/>
            <a:ext cx="9116637" cy="46152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729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71 </a:t>
            </a:r>
            <a:r>
              <a:rPr lang="en-US" dirty="0" err="1"/>
              <a:t>ms</a:t>
            </a:r>
            <a:r>
              <a:rPr lang="en-US" dirty="0"/>
              <a:t> failure in </a:t>
            </a:r>
            <a:r>
              <a:rPr lang="en-US" dirty="0" smtClean="0"/>
              <a:t>QP6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" y="1645408"/>
            <a:ext cx="9116637" cy="46152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335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71 </a:t>
            </a:r>
            <a:r>
              <a:rPr lang="en-US" dirty="0" err="1"/>
              <a:t>ms</a:t>
            </a:r>
            <a:r>
              <a:rPr lang="en-US" dirty="0"/>
              <a:t> failure in QP5+QP6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" y="1645408"/>
            <a:ext cx="9116637" cy="46152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124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Non-Linear Magnets (NLMs)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DC magnets (lin. + </a:t>
            </a:r>
            <a:r>
              <a:rPr lang="en-US" dirty="0" smtClean="0">
                <a:solidFill>
                  <a:srgbClr val="FF0000"/>
                </a:solidFill>
              </a:rPr>
              <a:t>non-lin.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2 + 2 + 4 quads</a:t>
            </a:r>
          </a:p>
          <a:p>
            <a:pPr lvl="1"/>
            <a:r>
              <a:rPr lang="en-US" dirty="0"/>
              <a:t>2 </a:t>
            </a:r>
            <a:r>
              <a:rPr lang="en-US" dirty="0" err="1" smtClean="0"/>
              <a:t>octupoles</a:t>
            </a:r>
            <a:endParaRPr lang="en-US" dirty="0" smtClean="0"/>
          </a:p>
          <a:p>
            <a:pPr marL="176213" lvl="1" indent="0">
              <a:buNone/>
            </a:pPr>
            <a:endParaRPr lang="en-US" dirty="0" smtClean="0"/>
          </a:p>
          <a:p>
            <a:pPr marL="176213" lvl="1" indent="0">
              <a:buNone/>
            </a:pPr>
            <a:endParaRPr lang="en-US" dirty="0"/>
          </a:p>
          <a:p>
            <a:r>
              <a:rPr lang="en-US" dirty="0" err="1" smtClean="0"/>
              <a:t>Δx</a:t>
            </a:r>
            <a:r>
              <a:rPr lang="en-US" dirty="0" smtClean="0"/>
              <a:t> error:</a:t>
            </a:r>
          </a:p>
          <a:p>
            <a:pPr lvl="1"/>
            <a:r>
              <a:rPr lang="en-US" dirty="0" smtClean="0"/>
              <a:t>Steering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dirty="0" smtClean="0"/>
              <a:t>Δx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Focusing </a:t>
            </a:r>
            <a:r>
              <a:rPr lang="en-US" i="1" dirty="0" smtClean="0"/>
              <a:t>O</a:t>
            </a:r>
            <a:r>
              <a:rPr lang="en-US" dirty="0"/>
              <a:t>(</a:t>
            </a:r>
            <a:r>
              <a:rPr lang="en-US" dirty="0" smtClean="0"/>
              <a:t>Δx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Profile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Monitor I,V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Raster Magnets (RMs)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DC + </a:t>
            </a:r>
            <a:r>
              <a:rPr lang="en-US" dirty="0" smtClean="0">
                <a:solidFill>
                  <a:srgbClr val="FF0000"/>
                </a:solidFill>
              </a:rPr>
              <a:t>AC</a:t>
            </a:r>
            <a:r>
              <a:rPr lang="en-US" dirty="0" smtClean="0"/>
              <a:t> magnets (linear)</a:t>
            </a:r>
          </a:p>
          <a:p>
            <a:pPr lvl="1"/>
            <a:r>
              <a:rPr lang="en-US" dirty="0" smtClean="0"/>
              <a:t>4 + 2 </a:t>
            </a:r>
            <a:r>
              <a:rPr lang="en-US" dirty="0"/>
              <a:t>quads</a:t>
            </a:r>
          </a:p>
          <a:p>
            <a:pPr lvl="1"/>
            <a:r>
              <a:rPr lang="en-US" dirty="0"/>
              <a:t>4 + 4 </a:t>
            </a:r>
            <a:r>
              <a:rPr lang="en-US" dirty="0" smtClean="0"/>
              <a:t>RMs (air-cooled)</a:t>
            </a:r>
          </a:p>
          <a:p>
            <a:pPr lvl="1"/>
            <a:r>
              <a:rPr lang="en-US" dirty="0" smtClean="0"/>
              <a:t>Ceramic vacuum chamber</a:t>
            </a:r>
          </a:p>
          <a:p>
            <a:pPr lvl="1"/>
            <a:endParaRPr lang="en-US" dirty="0"/>
          </a:p>
          <a:p>
            <a:r>
              <a:rPr lang="en-US" dirty="0" err="1"/>
              <a:t>Δx</a:t>
            </a:r>
            <a:r>
              <a:rPr lang="en-US" dirty="0"/>
              <a:t> error:</a:t>
            </a:r>
          </a:p>
          <a:p>
            <a:pPr lvl="1"/>
            <a:r>
              <a:rPr lang="en-US" dirty="0"/>
              <a:t>Steering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dirty="0" smtClean="0"/>
              <a:t>Δx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Focusing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dirty="0" smtClean="0"/>
              <a:t>Δx</a:t>
            </a:r>
            <a:r>
              <a:rPr lang="en-US" baseline="30000" dirty="0" smtClean="0"/>
              <a:t>0</a:t>
            </a:r>
            <a:r>
              <a:rPr lang="en-US" dirty="0" smtClean="0"/>
              <a:t>)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Centroid(t)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Monitor |dB/</a:t>
            </a:r>
            <a:r>
              <a:rPr lang="en-US" dirty="0" err="1" smtClean="0">
                <a:solidFill>
                  <a:srgbClr val="FF0000"/>
                </a:solidFill>
              </a:rPr>
              <a:t>dt</a:t>
            </a:r>
            <a:r>
              <a:rPr lang="en-US" dirty="0" smtClean="0">
                <a:solidFill>
                  <a:srgbClr val="FF0000"/>
                </a:solidFill>
              </a:rPr>
              <a:t>|: |</a:t>
            </a:r>
            <a:r>
              <a:rPr lang="en-US" dirty="0" err="1" smtClean="0">
                <a:solidFill>
                  <a:srgbClr val="FF0000"/>
                </a:solidFill>
              </a:rPr>
              <a:t>dI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dt</a:t>
            </a:r>
            <a:r>
              <a:rPr lang="en-US" dirty="0" smtClean="0">
                <a:solidFill>
                  <a:srgbClr val="FF0000"/>
                </a:solidFill>
              </a:rPr>
              <a:t>|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29</a:t>
            </a:fld>
            <a:endParaRPr lang="da-DK" dirty="0"/>
          </a:p>
        </p:txBody>
      </p:sp>
      <p:sp>
        <p:nvSpPr>
          <p:cNvPr id="2" name="TextBox 1"/>
          <p:cNvSpPr txBox="1"/>
          <p:nvPr/>
        </p:nvSpPr>
        <p:spPr>
          <a:xfrm>
            <a:off x="2620599" y="5815390"/>
            <a:ext cx="3228473" cy="1010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Neutron shield wall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Fixed collimator?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3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3" y="1291654"/>
            <a:ext cx="9604233" cy="3047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" y="4135168"/>
            <a:ext cx="8991062" cy="240744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 Layout – Ultimo 2013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627913" y="1491020"/>
            <a:ext cx="2768531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396445" y="1493679"/>
            <a:ext cx="5679067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69281" y="1916918"/>
            <a:ext cx="707112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ACH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1275" y="1917857"/>
            <a:ext cx="6335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A2T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21556" y="2712358"/>
            <a:ext cx="1943592" cy="990015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DIPOLES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QUADRUPOLES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40910" y="4277381"/>
            <a:ext cx="1577841" cy="52835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10 RMS, X</a:t>
            </a:r>
            <a:r>
              <a:rPr lang="en-US" sz="2000" dirty="0" smtClean="0">
                <a:solidFill>
                  <a:schemeClr val="bg2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Y,</a:t>
            </a:r>
          </a:p>
        </p:txBody>
      </p:sp>
    </p:spTree>
    <p:extLst>
      <p:ext uri="{BB962C8B-B14F-4D97-AF65-F5344CB8AC3E}">
        <p14:creationId xmlns:p14="http://schemas.microsoft.com/office/powerpoint/2010/main" val="236235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charset="0"/>
                <a:cs typeface="Times New Roman" charset="0"/>
              </a:rPr>
              <a:t>High-Power Target: Interface Challenges</a:t>
            </a:r>
            <a:endParaRPr lang="en-US" altLang="zh-CN" dirty="0">
              <a:ea typeface="宋体" charset="0"/>
              <a:cs typeface="Times New Roman" charset="0"/>
            </a:endParaRP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altLang="zh-CN" sz="2000" dirty="0" smtClean="0">
                <a:ea typeface="宋体" charset="0"/>
              </a:rPr>
              <a:t>Uniform </a:t>
            </a:r>
            <a:r>
              <a:rPr lang="en-US" altLang="zh-CN" sz="2000" dirty="0">
                <a:ea typeface="宋体" charset="0"/>
              </a:rPr>
              <a:t>beam </a:t>
            </a:r>
            <a:r>
              <a:rPr lang="en-US" altLang="zh-CN" sz="2000" dirty="0" smtClean="0">
                <a:ea typeface="宋体" charset="0"/>
              </a:rPr>
              <a:t>spot</a:t>
            </a:r>
            <a:endParaRPr lang="en-US" altLang="zh-CN" sz="2000" dirty="0">
              <a:ea typeface="宋体" charset="0"/>
            </a:endParaRPr>
          </a:p>
          <a:p>
            <a:pPr lvl="1" eaLnBrk="1" hangingPunct="1"/>
            <a:r>
              <a:rPr lang="en-US" altLang="zh-CN" sz="1600" dirty="0">
                <a:ea typeface="宋体" charset="0"/>
              </a:rPr>
              <a:t>To prolong lifetimes of target vessel and proton beam window (radiation damage); cooling;  </a:t>
            </a:r>
          </a:p>
          <a:p>
            <a:pPr marL="0" indent="0" eaLnBrk="1" hangingPunct="1">
              <a:buNone/>
            </a:pPr>
            <a:endParaRPr lang="en-US" altLang="zh-CN" sz="2000" dirty="0" smtClean="0">
              <a:ea typeface="宋体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zh-CN" sz="2000" dirty="0" smtClean="0">
                <a:ea typeface="宋体" charset="0"/>
              </a:rPr>
              <a:t>Proton </a:t>
            </a:r>
            <a:r>
              <a:rPr lang="en-US" altLang="zh-CN" sz="2000" dirty="0">
                <a:ea typeface="宋体" charset="0"/>
              </a:rPr>
              <a:t>beam windows</a:t>
            </a:r>
          </a:p>
          <a:p>
            <a:pPr lvl="1" eaLnBrk="1" hangingPunct="1"/>
            <a:r>
              <a:rPr lang="en-US" altLang="zh-CN" sz="1600" dirty="0">
                <a:ea typeface="宋体" charset="0"/>
              </a:rPr>
              <a:t>Lifetime due to irradiation, cooling problem, multiple scattering effect</a:t>
            </a:r>
            <a:endParaRPr lang="zh-CN" sz="1600" dirty="0">
              <a:ea typeface="宋体" charset="0"/>
            </a:endParaRPr>
          </a:p>
          <a:p>
            <a:pPr marL="0" indent="0" eaLnBrk="1" hangingPunct="1">
              <a:buNone/>
            </a:pPr>
            <a:endParaRPr lang="en-US" altLang="zh-CN" sz="2000" dirty="0" smtClean="0">
              <a:ea typeface="宋体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zh-CN" sz="2000" dirty="0" smtClean="0">
                <a:ea typeface="宋体" charset="0"/>
              </a:rPr>
              <a:t>Back</a:t>
            </a:r>
            <a:r>
              <a:rPr lang="en-US" altLang="zh-CN" sz="2000" dirty="0">
                <a:ea typeface="宋体" charset="0"/>
              </a:rPr>
              <a:t>-streaming neutrons</a:t>
            </a:r>
          </a:p>
          <a:p>
            <a:pPr lvl="1" eaLnBrk="1" hangingPunct="1"/>
            <a:r>
              <a:rPr lang="en-US" altLang="zh-CN" sz="1600" dirty="0">
                <a:ea typeface="宋体" charset="0"/>
              </a:rPr>
              <a:t>Very high flux, damage to devices in the beam transport line; radiation shielding burden </a:t>
            </a:r>
          </a:p>
          <a:p>
            <a:pPr marL="0" indent="0" eaLnBrk="1" hangingPunct="1">
              <a:buNone/>
            </a:pPr>
            <a:endParaRPr lang="en-US" altLang="zh-CN" sz="2000" dirty="0" smtClean="0">
              <a:ea typeface="宋体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zh-CN" sz="2000" dirty="0" smtClean="0">
                <a:ea typeface="宋体" charset="0"/>
              </a:rPr>
              <a:t>Beam </a:t>
            </a:r>
            <a:r>
              <a:rPr lang="en-US" altLang="zh-CN" sz="2000" dirty="0">
                <a:ea typeface="宋体" charset="0"/>
              </a:rPr>
              <a:t>monitoring</a:t>
            </a:r>
          </a:p>
          <a:p>
            <a:pPr lvl="1" eaLnBrk="1" hangingPunct="1"/>
            <a:r>
              <a:rPr lang="en-US" altLang="zh-CN" sz="1600" dirty="0">
                <a:ea typeface="宋体" charset="0"/>
              </a:rPr>
              <a:t> Monitoring beam centering and profile at target; lifetime and shielding of probes in a radiation-hard </a:t>
            </a:r>
            <a:r>
              <a:rPr lang="en-US" altLang="zh-CN" sz="1600" dirty="0" smtClean="0">
                <a:ea typeface="宋体" charset="0"/>
              </a:rPr>
              <a:t>region</a:t>
            </a:r>
          </a:p>
          <a:p>
            <a:pPr lvl="1" eaLnBrk="1" hangingPunct="1"/>
            <a:endParaRPr lang="en-US" altLang="zh-CN" sz="1600" dirty="0">
              <a:ea typeface="宋体" charset="0"/>
            </a:endParaRPr>
          </a:p>
          <a:p>
            <a:pPr lvl="1" eaLnBrk="1" hangingPunct="1"/>
            <a:endParaRPr lang="en-US" altLang="zh-CN" sz="1600" dirty="0" smtClean="0">
              <a:ea typeface="宋体" charset="0"/>
            </a:endParaRPr>
          </a:p>
          <a:p>
            <a:pPr lvl="1" eaLnBrk="1" hangingPunct="1"/>
            <a:endParaRPr lang="en-US" altLang="zh-CN" sz="1600" dirty="0" smtClean="0">
              <a:ea typeface="宋体" charset="0"/>
            </a:endParaRPr>
          </a:p>
          <a:p>
            <a:pPr eaLnBrk="1" hangingPunct="1"/>
            <a:r>
              <a:rPr lang="en-US" altLang="zh-CN" sz="2000" dirty="0" smtClean="0">
                <a:ea typeface="宋体" charset="0"/>
              </a:rPr>
              <a:t>A2T Lead Engineer: Tom Shea</a:t>
            </a:r>
            <a:endParaRPr lang="en-US" altLang="zh-CN" sz="2000" dirty="0">
              <a:ea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17426" y="6329650"/>
            <a:ext cx="16265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/>
                </a:solidFill>
              </a:rPr>
              <a:t>Jing-Yu Tang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2011: 2 </a:t>
            </a:r>
            <a:r>
              <a:rPr lang="en-US" dirty="0"/>
              <a:t>E</a:t>
            </a:r>
            <a:r>
              <a:rPr lang="en-US" dirty="0" smtClean="0"/>
              <a:t>xpander Systems Considered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Raster Magnets</a:t>
            </a:r>
            <a:endParaRPr lang="en-US" dirty="0"/>
          </a:p>
        </p:txBody>
      </p:sp>
      <p:sp>
        <p:nvSpPr>
          <p:cNvPr id="14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Suitable for CW or long-pulse machines</a:t>
            </a:r>
          </a:p>
          <a:p>
            <a:endParaRPr lang="en-US" dirty="0"/>
          </a:p>
          <a:p>
            <a:r>
              <a:rPr lang="en-US" dirty="0" smtClean="0"/>
              <a:t>Introduces a time structure</a:t>
            </a:r>
          </a:p>
          <a:p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aster pattern:</a:t>
            </a:r>
          </a:p>
          <a:p>
            <a:pPr lvl="1"/>
            <a:r>
              <a:rPr lang="en-US" dirty="0" smtClean="0"/>
              <a:t>Difficult within 1 pulse</a:t>
            </a:r>
          </a:p>
          <a:p>
            <a:pPr lvl="1"/>
            <a:r>
              <a:rPr lang="en-US" dirty="0"/>
              <a:t>Supplies  + </a:t>
            </a:r>
            <a:r>
              <a:rPr lang="en-US" dirty="0" smtClean="0"/>
              <a:t>verification</a:t>
            </a:r>
          </a:p>
          <a:p>
            <a:endParaRPr lang="en-US" dirty="0" smtClean="0"/>
          </a:p>
          <a:p>
            <a:r>
              <a:rPr lang="en-US" dirty="0" smtClean="0"/>
              <a:t>Elliptical:</a:t>
            </a:r>
          </a:p>
          <a:p>
            <a:pPr lvl="1"/>
            <a:r>
              <a:rPr lang="en-US" dirty="0" smtClean="0"/>
              <a:t>Easy to verify (f, A</a:t>
            </a:r>
            <a:r>
              <a:rPr lang="en-US" baseline="-25000" dirty="0" smtClean="0"/>
              <a:t>x</a:t>
            </a:r>
            <a:r>
              <a:rPr lang="en-US" dirty="0" smtClean="0"/>
              <a:t>, A</a:t>
            </a:r>
            <a:r>
              <a:rPr lang="en-US" baseline="-25000" dirty="0" smtClean="0"/>
              <a:t>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Limited benefit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Non</a:t>
            </a:r>
            <a:r>
              <a:rPr lang="en-US" dirty="0"/>
              <a:t>-Linear </a:t>
            </a:r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17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DC magnets:</a:t>
            </a:r>
          </a:p>
          <a:p>
            <a:pPr lvl="1"/>
            <a:r>
              <a:rPr lang="en-US" dirty="0" smtClean="0"/>
              <a:t>Same performance at all ∆</a:t>
            </a:r>
            <a:r>
              <a:rPr lang="en-US" dirty="0" err="1" smtClean="0"/>
              <a:t>t</a:t>
            </a:r>
            <a:r>
              <a:rPr lang="en-US" baseline="-25000" dirty="0" err="1" smtClean="0"/>
              <a:t>pulse</a:t>
            </a:r>
            <a:endParaRPr lang="en-US" baseline="-25000" dirty="0" smtClean="0"/>
          </a:p>
          <a:p>
            <a:pPr lvl="1"/>
            <a:r>
              <a:rPr lang="en-US" dirty="0" smtClean="0"/>
              <a:t>Easier to verify field</a:t>
            </a:r>
          </a:p>
          <a:p>
            <a:endParaRPr lang="en-US" dirty="0"/>
          </a:p>
          <a:p>
            <a:r>
              <a:rPr lang="en-US" dirty="0" smtClean="0"/>
              <a:t>Difficult to optimize?</a:t>
            </a:r>
          </a:p>
          <a:p>
            <a:endParaRPr lang="en-US" dirty="0"/>
          </a:p>
          <a:p>
            <a:r>
              <a:rPr lang="en-US" dirty="0" smtClean="0"/>
              <a:t>Uniform beams can be tailored… </a:t>
            </a:r>
            <a:r>
              <a:rPr lang="en-US" dirty="0" smtClean="0">
                <a:solidFill>
                  <a:srgbClr val="FF0000"/>
                </a:solidFill>
              </a:rPr>
              <a:t>if the input beam is well-known.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5</a:t>
            </a:fld>
            <a:endParaRPr lang="da-DK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95998" y="3591897"/>
            <a:ext cx="814426" cy="543120"/>
            <a:chOff x="1657884" y="2418460"/>
            <a:chExt cx="5161660" cy="1870134"/>
          </a:xfrm>
        </p:grpSpPr>
        <p:grpSp>
          <p:nvGrpSpPr>
            <p:cNvPr id="21" name="Group 20"/>
            <p:cNvGrpSpPr/>
            <p:nvPr/>
          </p:nvGrpSpPr>
          <p:grpSpPr>
            <a:xfrm>
              <a:off x="1657884" y="2418460"/>
              <a:ext cx="5161660" cy="629550"/>
              <a:chOff x="1657884" y="2418460"/>
              <a:chExt cx="5161660" cy="629550"/>
            </a:xfrm>
          </p:grpSpPr>
          <p:cxnSp>
            <p:nvCxnSpPr>
              <p:cNvPr id="35" name="Straight Arrow Connector 34"/>
              <p:cNvCxnSpPr/>
              <p:nvPr/>
            </p:nvCxnSpPr>
            <p:spPr bwMode="auto">
              <a:xfrm>
                <a:off x="1657884" y="2418460"/>
                <a:ext cx="5161660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6" name="Straight Arrow Connector 35"/>
              <p:cNvCxnSpPr/>
              <p:nvPr/>
            </p:nvCxnSpPr>
            <p:spPr bwMode="auto">
              <a:xfrm>
                <a:off x="6819544" y="2418460"/>
                <a:ext cx="0" cy="62955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2" name="Group 21"/>
            <p:cNvGrpSpPr/>
            <p:nvPr/>
          </p:nvGrpSpPr>
          <p:grpSpPr>
            <a:xfrm flipH="1">
              <a:off x="1657884" y="3029494"/>
              <a:ext cx="5161660" cy="629550"/>
              <a:chOff x="1657884" y="2418460"/>
              <a:chExt cx="5161660" cy="629550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>
                <a:off x="1657884" y="2418460"/>
                <a:ext cx="5161660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6819544" y="2418460"/>
                <a:ext cx="0" cy="62955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3" name="Group 22"/>
            <p:cNvGrpSpPr/>
            <p:nvPr/>
          </p:nvGrpSpPr>
          <p:grpSpPr>
            <a:xfrm>
              <a:off x="1657884" y="3659044"/>
              <a:ext cx="5161660" cy="629550"/>
              <a:chOff x="1657884" y="2418460"/>
              <a:chExt cx="5161660" cy="62955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657884" y="2418460"/>
                <a:ext cx="5161660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6819544" y="2418460"/>
                <a:ext cx="0" cy="62955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29" name="Straight Arrow Connector 28"/>
            <p:cNvCxnSpPr/>
            <p:nvPr/>
          </p:nvCxnSpPr>
          <p:spPr bwMode="auto">
            <a:xfrm flipH="1">
              <a:off x="1657884" y="4288594"/>
              <a:ext cx="5161660" cy="0"/>
            </a:xfrm>
            <a:prstGeom prst="straightConnector1">
              <a:avLst/>
            </a:prstGeom>
            <a:solidFill>
              <a:schemeClr val="accent2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7" name="Oval 36"/>
          <p:cNvSpPr/>
          <p:nvPr/>
        </p:nvSpPr>
        <p:spPr bwMode="auto">
          <a:xfrm>
            <a:off x="3313169" y="4721579"/>
            <a:ext cx="938731" cy="414172"/>
          </a:xfrm>
          <a:prstGeom prst="ellipse">
            <a:avLst/>
          </a:prstGeom>
          <a:noFill/>
          <a:ln w="28575" cap="flat" cmpd="sng" algn="ctr">
            <a:solidFill>
              <a:srgbClr val="03428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pic>
        <p:nvPicPr>
          <p:cNvPr id="40" name="Content Placeholder 12"/>
          <p:cNvPicPr>
            <a:picLocks noChangeAspect="1"/>
          </p:cNvPicPr>
          <p:nvPr/>
        </p:nvPicPr>
        <p:blipFill>
          <a:blip r:embed="rId3" r:link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7720" l="6268" r="97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7167" y="4811064"/>
            <a:ext cx="1965468" cy="184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099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B5BE5-5DDD-4AAD-AA96-06E856BFD8D5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43" b="-12943"/>
          <a:stretch>
            <a:fillRect/>
          </a:stretch>
        </p:blipFill>
        <p:spPr bwMode="auto">
          <a:xfrm>
            <a:off x="1007755" y="82836"/>
            <a:ext cx="7266163" cy="710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553901" y="3285768"/>
            <a:ext cx="4169069" cy="7919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3751" y="1449595"/>
            <a:ext cx="3597249" cy="5693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Dummy footprint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4786" y="6160193"/>
            <a:ext cx="485668" cy="5693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264" y="1289932"/>
            <a:ext cx="453970" cy="5693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5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Over-Focusing of Halo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7</a:t>
            </a:fld>
            <a:endParaRPr lang="da-DK" dirty="0"/>
          </a:p>
        </p:txBody>
      </p:sp>
      <p:pic>
        <p:nvPicPr>
          <p:cNvPr id="7" name="Content Placeholder 6" descr="out_octu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5" r="-3765"/>
          <a:stretch>
            <a:fillRect/>
          </a:stretch>
        </p:blipFill>
        <p:spPr>
          <a:xfrm>
            <a:off x="-190321" y="1529612"/>
            <a:ext cx="9693366" cy="5065035"/>
          </a:xfrm>
        </p:spPr>
      </p:pic>
      <p:sp>
        <p:nvSpPr>
          <p:cNvPr id="8" name="TextBox 7"/>
          <p:cNvSpPr txBox="1"/>
          <p:nvPr/>
        </p:nvSpPr>
        <p:spPr>
          <a:xfrm>
            <a:off x="981316" y="3333408"/>
            <a:ext cx="4145876" cy="54886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Focusing = (Lin. – non-</a:t>
            </a:r>
            <a:r>
              <a:rPr lang="en-US" sz="2800" dirty="0" err="1" smtClean="0"/>
              <a:t>lin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" name="Content Placeholder 12"/>
          <p:cNvPicPr>
            <a:picLocks noChangeAspect="1"/>
          </p:cNvPicPr>
          <p:nvPr/>
        </p:nvPicPr>
        <p:blipFill>
          <a:blip r:embed="rId4" r:link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7720" l="6268" r="97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5851" y="599396"/>
            <a:ext cx="1730784" cy="162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stCxn id="6" idx="1"/>
          </p:cNvCxnSpPr>
          <p:nvPr/>
        </p:nvCxnSpPr>
        <p:spPr bwMode="auto">
          <a:xfrm flipH="1">
            <a:off x="3713510" y="1410547"/>
            <a:ext cx="1532341" cy="1033069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638436" y="1562947"/>
            <a:ext cx="759816" cy="866863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5608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  <p:pic>
        <p:nvPicPr>
          <p:cNvPr id="8" name="Picture 7" descr="out_a2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2" y="1383488"/>
            <a:ext cx="9283071" cy="533717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 smtClean="0"/>
              <a:t> Revisited – December 2012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098402" y="4032099"/>
            <a:ext cx="1936133" cy="2198068"/>
            <a:chOff x="4843331" y="1688619"/>
            <a:chExt cx="3602964" cy="4090400"/>
          </a:xfrm>
        </p:grpSpPr>
        <p:pic>
          <p:nvPicPr>
            <p:cNvPr id="14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9" t="29639" r="46448" b="45036"/>
            <a:stretch/>
          </p:blipFill>
          <p:spPr bwMode="auto">
            <a:xfrm flipH="1">
              <a:off x="4843331" y="1688619"/>
              <a:ext cx="3602964" cy="409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5581643" y="3012724"/>
              <a:ext cx="2550126" cy="2685959"/>
              <a:chOff x="5581643" y="3012724"/>
              <a:chExt cx="2550126" cy="2685959"/>
            </a:xfrm>
          </p:grpSpPr>
          <p:cxnSp>
            <p:nvCxnSpPr>
              <p:cNvPr id="16" name="Straight Arrow Connector 15"/>
              <p:cNvCxnSpPr>
                <a:cxnSpLocks noChangeAspect="1"/>
              </p:cNvCxnSpPr>
              <p:nvPr/>
            </p:nvCxnSpPr>
            <p:spPr bwMode="auto">
              <a:xfrm>
                <a:off x="7087772" y="4016983"/>
                <a:ext cx="1043997" cy="169316"/>
              </a:xfrm>
              <a:prstGeom prst="straightConnector1">
                <a:avLst/>
              </a:prstGeom>
              <a:solidFill>
                <a:schemeClr val="accent2"/>
              </a:solidFill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101600">
                  <a:schemeClr val="bg1">
                    <a:alpha val="75000"/>
                  </a:schemeClr>
                </a:glow>
              </a:effectLst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5581643" y="5124579"/>
                <a:ext cx="764741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2"/>
                    </a:solidFill>
                  </a:rPr>
                  <a:t>p</a:t>
                </a:r>
                <a:r>
                  <a:rPr lang="en-US" dirty="0" smtClean="0">
                    <a:solidFill>
                      <a:schemeClr val="bg2"/>
                    </a:solidFill>
                  </a:rPr>
                  <a:t>’s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flipH="1" flipV="1">
                <a:off x="7061353" y="3012724"/>
                <a:ext cx="890719" cy="181937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 flipH="1" flipV="1">
                <a:off x="7041850" y="3850940"/>
                <a:ext cx="910222" cy="83278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flipH="1">
                <a:off x="7061353" y="4787790"/>
                <a:ext cx="890719" cy="181937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 flipH="1">
                <a:off x="7041850" y="4048232"/>
                <a:ext cx="910222" cy="83278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 flipH="1" flipV="1">
                <a:off x="7022346" y="3604626"/>
                <a:ext cx="929726" cy="13230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 flipH="1">
                <a:off x="7022346" y="4541475"/>
                <a:ext cx="929726" cy="13230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 flipV="1">
                <a:off x="7061353" y="3308675"/>
                <a:ext cx="890719" cy="181937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flipH="1">
                <a:off x="7061353" y="4245524"/>
                <a:ext cx="890719" cy="181937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TextBox 25"/>
              <p:cNvSpPr txBox="1"/>
              <p:nvPr/>
            </p:nvSpPr>
            <p:spPr>
              <a:xfrm>
                <a:off x="6649550" y="5129296"/>
                <a:ext cx="747193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solidFill>
                      <a:srgbClr val="FF0000"/>
                    </a:solidFill>
                  </a:rPr>
                  <a:t>n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’s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395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‘Raster25’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6" y="1613794"/>
            <a:ext cx="8840467" cy="468959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57226" y="1657884"/>
            <a:ext cx="0" cy="426435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-78099" y="3607860"/>
            <a:ext cx="91609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ACH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2363" y="3117722"/>
            <a:ext cx="32123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chemeClr val="bg2"/>
                </a:solidFill>
              </a:rPr>
              <a:t>B</a:t>
            </a:r>
            <a:r>
              <a:rPr lang="da-DK" sz="2000" baseline="-25000" dirty="0" smtClean="0">
                <a:solidFill>
                  <a:schemeClr val="bg2"/>
                </a:solidFill>
              </a:rPr>
              <a:t>y</a:t>
            </a:r>
            <a:r>
              <a:rPr lang="da-DK" sz="2000" dirty="0" smtClean="0">
                <a:solidFill>
                  <a:schemeClr val="bg2"/>
                </a:solidFill>
              </a:rPr>
              <a:t> B</a:t>
            </a:r>
            <a:r>
              <a:rPr lang="da-DK" sz="2000" baseline="-25000" dirty="0" smtClean="0">
                <a:solidFill>
                  <a:schemeClr val="bg2"/>
                </a:solidFill>
              </a:rPr>
              <a:t>y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B</a:t>
            </a:r>
            <a:r>
              <a:rPr lang="da-DK" sz="2000" baseline="-25000" dirty="0" err="1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B</a:t>
            </a:r>
            <a:r>
              <a:rPr lang="da-DK" sz="2000" baseline="-25000" dirty="0" err="1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03428E"/>
                </a:solidFill>
              </a:rPr>
              <a:t> </a:t>
            </a:r>
            <a:r>
              <a:rPr lang="da-DK" sz="2000" b="1" dirty="0" smtClean="0"/>
              <a:t>|</a:t>
            </a:r>
            <a:r>
              <a:rPr lang="da-DK" sz="2000" dirty="0">
                <a:solidFill>
                  <a:srgbClr val="FF0000"/>
                </a:solidFill>
              </a:rPr>
              <a:t> </a:t>
            </a:r>
            <a:r>
              <a:rPr lang="da-DK" sz="2000" dirty="0" err="1">
                <a:solidFill>
                  <a:srgbClr val="FF0000"/>
                </a:solidFill>
              </a:rPr>
              <a:t>B</a:t>
            </a:r>
            <a:r>
              <a:rPr lang="da-DK" sz="2000" baseline="-25000" dirty="0" err="1">
                <a:solidFill>
                  <a:srgbClr val="FF0000"/>
                </a:solidFill>
              </a:rPr>
              <a:t>x</a:t>
            </a:r>
            <a:r>
              <a:rPr lang="da-DK" sz="2000" dirty="0">
                <a:solidFill>
                  <a:srgbClr val="FF0000"/>
                </a:solidFill>
              </a:rPr>
              <a:t> </a:t>
            </a:r>
            <a:r>
              <a:rPr lang="da-DK" sz="2000" dirty="0" err="1">
                <a:solidFill>
                  <a:srgbClr val="FF0000"/>
                </a:solidFill>
              </a:rPr>
              <a:t>B</a:t>
            </a:r>
            <a:r>
              <a:rPr lang="da-DK" sz="2000" baseline="-25000" dirty="0" err="1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smtClean="0">
                <a:solidFill>
                  <a:srgbClr val="03428E"/>
                </a:solidFill>
              </a:rPr>
              <a:t>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r>
              <a:rPr lang="da-DK" sz="2000" dirty="0" smtClean="0">
                <a:solidFill>
                  <a:srgbClr val="03428E"/>
                </a:solidFill>
              </a:rPr>
              <a:t> 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endParaRPr lang="da-DK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1495" y="3989922"/>
            <a:ext cx="62775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AP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4" name="Trapezoid 13"/>
          <p:cNvSpPr/>
          <p:nvPr/>
        </p:nvSpPr>
        <p:spPr bwMode="auto">
          <a:xfrm>
            <a:off x="1526139" y="2906535"/>
            <a:ext cx="2855821" cy="429660"/>
          </a:xfrm>
          <a:prstGeom prst="trapezoid">
            <a:avLst>
              <a:gd name="adj" fmla="val 257022"/>
            </a:avLst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6123" y="3605335"/>
            <a:ext cx="81304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A2T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4209" y="1329350"/>
            <a:ext cx="149246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chemeClr val="bg2"/>
                </a:solidFill>
              </a:rPr>
              <a:t>8 x </a:t>
            </a:r>
            <a:r>
              <a:rPr lang="da-DK" sz="2400" dirty="0" err="1" smtClean="0">
                <a:solidFill>
                  <a:schemeClr val="bg2"/>
                </a:solidFill>
              </a:rPr>
              <a:t>RMs</a:t>
            </a:r>
            <a:endParaRPr lang="da-DK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044" y="1334995"/>
            <a:ext cx="201571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chemeClr val="bg2"/>
                </a:solidFill>
              </a:rPr>
              <a:t>QP1-4</a:t>
            </a:r>
            <a:endParaRPr lang="da-DK" sz="2400" b="1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50344" y="1873604"/>
            <a:ext cx="1144630" cy="561430"/>
            <a:chOff x="1050344" y="1873604"/>
            <a:chExt cx="1144630" cy="561430"/>
          </a:xfrm>
        </p:grpSpPr>
        <p:cxnSp>
          <p:nvCxnSpPr>
            <p:cNvPr id="21" name="Straight Arrow Connector 20"/>
            <p:cNvCxnSpPr>
              <a:stCxn id="8" idx="2"/>
            </p:cNvCxnSpPr>
            <p:nvPr/>
          </p:nvCxnSpPr>
          <p:spPr bwMode="auto">
            <a:xfrm flipH="1">
              <a:off x="1050344" y="1873604"/>
              <a:ext cx="706559" cy="553507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8" idx="2"/>
            </p:cNvCxnSpPr>
            <p:nvPr/>
          </p:nvCxnSpPr>
          <p:spPr bwMode="auto">
            <a:xfrm flipH="1">
              <a:off x="1302636" y="1873604"/>
              <a:ext cx="454267" cy="56143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>
              <a:stCxn id="8" idx="2"/>
            </p:cNvCxnSpPr>
            <p:nvPr/>
          </p:nvCxnSpPr>
          <p:spPr bwMode="auto">
            <a:xfrm>
              <a:off x="1756903" y="1873604"/>
              <a:ext cx="203388" cy="556206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stCxn id="8" idx="2"/>
            </p:cNvCxnSpPr>
            <p:nvPr/>
          </p:nvCxnSpPr>
          <p:spPr bwMode="auto">
            <a:xfrm>
              <a:off x="1756903" y="1873604"/>
              <a:ext cx="438071" cy="556206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3225252" y="1332172"/>
            <a:ext cx="1492469" cy="1097037"/>
            <a:chOff x="4495312" y="1332172"/>
            <a:chExt cx="1492469" cy="1097037"/>
          </a:xfrm>
        </p:grpSpPr>
        <p:sp>
          <p:nvSpPr>
            <p:cNvPr id="10" name="TextBox 9"/>
            <p:cNvSpPr txBox="1"/>
            <p:nvPr/>
          </p:nvSpPr>
          <p:spPr>
            <a:xfrm>
              <a:off x="4495312" y="1332172"/>
              <a:ext cx="1492469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dirty="0" smtClean="0">
                  <a:solidFill>
                    <a:schemeClr val="bg2"/>
                  </a:solidFill>
                </a:rPr>
                <a:t>QP5,6</a:t>
              </a:r>
              <a:endParaRPr lang="da-DK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85745" y="1870781"/>
              <a:ext cx="367012" cy="558428"/>
              <a:chOff x="5085745" y="1870781"/>
              <a:chExt cx="367012" cy="558428"/>
            </a:xfrm>
          </p:grpSpPr>
          <p:cxnSp>
            <p:nvCxnSpPr>
              <p:cNvPr id="41" name="Straight Arrow Connector 40"/>
              <p:cNvCxnSpPr>
                <a:stCxn id="10" idx="2"/>
              </p:cNvCxnSpPr>
              <p:nvPr/>
            </p:nvCxnSpPr>
            <p:spPr bwMode="auto">
              <a:xfrm>
                <a:off x="5241547" y="1870781"/>
                <a:ext cx="211210" cy="558428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10" idx="2"/>
              </p:cNvCxnSpPr>
              <p:nvPr/>
            </p:nvCxnSpPr>
            <p:spPr bwMode="auto">
              <a:xfrm flipH="1">
                <a:off x="5085745" y="1870781"/>
                <a:ext cx="155802" cy="558428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cxnSp>
        <p:nvCxnSpPr>
          <p:cNvPr id="27" name="Straight Arrow Connector 26"/>
          <p:cNvCxnSpPr/>
          <p:nvPr/>
        </p:nvCxnSpPr>
        <p:spPr bwMode="auto">
          <a:xfrm>
            <a:off x="2930489" y="1876778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42371" y="6149905"/>
            <a:ext cx="836025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3428E"/>
                </a:solidFill>
              </a:rPr>
              <a:t>2.0 </a:t>
            </a:r>
            <a:r>
              <a:rPr lang="en-US" sz="2800" dirty="0" err="1" smtClean="0">
                <a:solidFill>
                  <a:srgbClr val="03428E"/>
                </a:solidFill>
              </a:rPr>
              <a:t>GeV</a:t>
            </a:r>
            <a:r>
              <a:rPr lang="en-US" sz="2800" dirty="0" smtClean="0">
                <a:solidFill>
                  <a:srgbClr val="03428E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800" dirty="0" smtClean="0">
                <a:solidFill>
                  <a:srgbClr val="03428E"/>
                </a:solidFill>
              </a:rPr>
              <a:t> = </a:t>
            </a:r>
            <a:r>
              <a:rPr lang="en-US" sz="2800" dirty="0" smtClean="0">
                <a:solidFill>
                  <a:schemeClr val="bg2"/>
                </a:solidFill>
              </a:rPr>
              <a:t>±</a:t>
            </a:r>
            <a:r>
              <a:rPr lang="en-US" sz="2800" dirty="0" smtClean="0">
                <a:solidFill>
                  <a:srgbClr val="03428E"/>
                </a:solidFill>
              </a:rPr>
              <a:t>3.26 </a:t>
            </a:r>
            <a:r>
              <a:rPr lang="en-US" sz="2800" dirty="0" err="1" smtClean="0">
                <a:solidFill>
                  <a:srgbClr val="03428E"/>
                </a:solidFill>
              </a:rPr>
              <a:t>mT.m</a:t>
            </a:r>
            <a:r>
              <a:rPr lang="en-US" sz="2800" dirty="0" smtClean="0">
                <a:solidFill>
                  <a:schemeClr val="bg2"/>
                </a:solidFill>
              </a:rPr>
              <a:t>, B</a:t>
            </a:r>
            <a:r>
              <a:rPr lang="en-US" sz="2800" baseline="-25000" dirty="0" smtClean="0">
                <a:solidFill>
                  <a:schemeClr val="bg2"/>
                </a:solidFill>
              </a:rPr>
              <a:t>y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>
                <a:solidFill>
                  <a:schemeClr val="bg2"/>
                </a:solidFill>
              </a:rPr>
              <a:t>= ±</a:t>
            </a:r>
            <a:r>
              <a:rPr lang="en-US" sz="2800" dirty="0" smtClean="0">
                <a:solidFill>
                  <a:schemeClr val="bg2"/>
                </a:solidFill>
              </a:rPr>
              <a:t>2.39 </a:t>
            </a:r>
            <a:r>
              <a:rPr lang="en-US" sz="2800" dirty="0" err="1" smtClean="0">
                <a:solidFill>
                  <a:schemeClr val="bg2"/>
                </a:solidFill>
              </a:rPr>
              <a:t>mT.m</a:t>
            </a:r>
            <a:r>
              <a:rPr lang="en-US" sz="2800" dirty="0" smtClean="0">
                <a:solidFill>
                  <a:schemeClr val="bg2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±</a:t>
            </a:r>
            <a:r>
              <a:rPr lang="en-US" sz="2800" dirty="0">
                <a:solidFill>
                  <a:srgbClr val="FF0000"/>
                </a:solidFill>
              </a:rPr>
              <a:t>5 </a:t>
            </a:r>
            <a:r>
              <a:rPr lang="en-US" sz="2800" dirty="0" err="1">
                <a:solidFill>
                  <a:srgbClr val="FF0000"/>
                </a:solidFill>
              </a:rPr>
              <a:t>mT.m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152027" y="1260858"/>
            <a:ext cx="1876358" cy="5386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chemeClr val="bg2"/>
                </a:solidFill>
              </a:rPr>
              <a:t>PBW</a:t>
            </a:r>
            <a:endParaRPr lang="da-DK" sz="200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8080251" y="1808286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911841" y="1247586"/>
            <a:ext cx="187635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chemeClr val="bg2"/>
                </a:solidFill>
              </a:rPr>
              <a:t>BEW</a:t>
            </a:r>
            <a:endParaRPr lang="da-DK" sz="2000" b="1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8922895" y="1795014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839042" y="800692"/>
            <a:ext cx="282436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 smtClean="0">
                <a:solidFill>
                  <a:srgbClr val="FF1493"/>
                </a:solidFill>
              </a:rPr>
              <a:t>Centroid</a:t>
            </a:r>
            <a:endParaRPr lang="da-DK" sz="2400" dirty="0" smtClean="0">
              <a:solidFill>
                <a:srgbClr val="FF1493"/>
              </a:solidFill>
            </a:endParaRPr>
          </a:p>
          <a:p>
            <a:pPr algn="ctr"/>
            <a:r>
              <a:rPr lang="da-DK" sz="2400" dirty="0" smtClean="0">
                <a:solidFill>
                  <a:srgbClr val="3366FF"/>
                </a:solidFill>
              </a:rPr>
              <a:t>10 x RMS </a:t>
            </a:r>
            <a:r>
              <a:rPr lang="da-DK" sz="2400" dirty="0" err="1" smtClean="0">
                <a:solidFill>
                  <a:srgbClr val="3366FF"/>
                </a:solidFill>
              </a:rPr>
              <a:t>beamlet</a:t>
            </a:r>
            <a:endParaRPr lang="da-DK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3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Custom 1">
      <a:dk1>
        <a:srgbClr val="000000"/>
      </a:dk1>
      <a:lt1>
        <a:srgbClr val="FFFFFF"/>
      </a:lt1>
      <a:dk2>
        <a:srgbClr val="81A0C6"/>
      </a:dk2>
      <a:lt2>
        <a:srgbClr val="03428E"/>
      </a:lt2>
      <a:accent1>
        <a:srgbClr val="FFFFFF"/>
      </a:accent1>
      <a:accent2>
        <a:srgbClr val="808092"/>
      </a:accent2>
      <a:accent3>
        <a:srgbClr val="FFFFFF"/>
      </a:accent3>
      <a:accent4>
        <a:srgbClr val="000000"/>
      </a:accent4>
      <a:accent5>
        <a:srgbClr val="FFFFFF"/>
      </a:accent5>
      <a:accent6>
        <a:srgbClr val="737384"/>
      </a:accent6>
      <a:hlink>
        <a:srgbClr val="B3D0F4"/>
      </a:hlink>
      <a:folHlink>
        <a:srgbClr val="A9C7E9"/>
      </a:folHlink>
    </a:clrScheme>
    <a:fontScheme name="Default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4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AAB8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9793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BBE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6">
        <a:dk1>
          <a:srgbClr val="000000"/>
        </a:dk1>
        <a:lt1>
          <a:srgbClr val="FFFFFF"/>
        </a:lt1>
        <a:dk2>
          <a:srgbClr val="000000"/>
        </a:dk2>
        <a:lt2>
          <a:srgbClr val="808092"/>
        </a:lt2>
        <a:accent1>
          <a:srgbClr val="03428E"/>
        </a:accent1>
        <a:accent2>
          <a:srgbClr val="81A0C6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7491B3"/>
        </a:accent6>
        <a:hlink>
          <a:srgbClr val="E6ECF4"/>
        </a:hlink>
        <a:folHlink>
          <a:srgbClr val="E5E5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43529</TotalTime>
  <Words>1072</Words>
  <Application>Microsoft Macintosh PowerPoint</Application>
  <PresentationFormat>On-screen Show (4:3)</PresentationFormat>
  <Paragraphs>331</Paragraphs>
  <Slides>29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Default</vt:lpstr>
      <vt:lpstr>Custom Design</vt:lpstr>
      <vt:lpstr>ESS Rastering, or There and Back Again</vt:lpstr>
      <vt:lpstr>HEBT Layout – Ultimo 2013</vt:lpstr>
      <vt:lpstr>HEBT Layout – Ultimo 2013</vt:lpstr>
      <vt:lpstr>High-Power Target: Interface Challenges</vt:lpstr>
      <vt:lpstr>2011: 2 Expander Systems Considered</vt:lpstr>
      <vt:lpstr>PowerPoint Presentation</vt:lpstr>
      <vt:lpstr>Over-Focusing of Halo</vt:lpstr>
      <vt:lpstr>Rastering Revisited – December 2012</vt:lpstr>
      <vt:lpstr>‘Raster25’</vt:lpstr>
      <vt:lpstr>PowerPoint Presentation</vt:lpstr>
      <vt:lpstr>a Déjà Vu?</vt:lpstr>
      <vt:lpstr>LANL APT: Original Idea</vt:lpstr>
      <vt:lpstr>PowerPoint Presentation</vt:lpstr>
      <vt:lpstr>LANL APT: Final Design</vt:lpstr>
      <vt:lpstr>Complex Patterns </vt:lpstr>
      <vt:lpstr>Jmax @ BEW vs. PBW</vt:lpstr>
      <vt:lpstr>PowerPoint Presentation</vt:lpstr>
      <vt:lpstr>PowerPoint Presentation</vt:lpstr>
      <vt:lpstr>Hardware</vt:lpstr>
      <vt:lpstr>Hardware</vt:lpstr>
      <vt:lpstr>HEBT Errors &amp; Acceptance?</vt:lpstr>
      <vt:lpstr>Conclusion &amp; Outlook</vt:lpstr>
      <vt:lpstr>EXTRA slides </vt:lpstr>
      <vt:lpstr>Jmax @ BEW vs. PBW</vt:lpstr>
      <vt:lpstr>Nominal settings</vt:lpstr>
      <vt:lpstr>71 ms failure in QP5</vt:lpstr>
      <vt:lpstr>71 ms failure in QP6</vt:lpstr>
      <vt:lpstr>71 ms failure in QP5+QP6</vt:lpstr>
      <vt:lpstr>Comparison</vt:lpstr>
    </vt:vector>
  </TitlesOfParts>
  <Manager/>
  <Company>IFA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WITH CAPITAL LETTERS]</dc:title>
  <dc:subject/>
  <dc:creator>Heine Thomsen</dc:creator>
  <cp:keywords/>
  <dc:description/>
  <cp:lastModifiedBy>Heine Thomsen</cp:lastModifiedBy>
  <cp:revision>3083</cp:revision>
  <cp:lastPrinted>2013-12-06T08:15:47Z</cp:lastPrinted>
  <dcterms:created xsi:type="dcterms:W3CDTF">2009-01-29T11:45:53Z</dcterms:created>
  <dcterms:modified xsi:type="dcterms:W3CDTF">2013-12-09T08:21:22Z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By">
    <vt:lpwstr>SkabelonDesign</vt:lpwstr>
  </property>
</Properties>
</file>