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60" r:id="rId3"/>
  </p:sldMasterIdLst>
  <p:notesMasterIdLst>
    <p:notesMasterId r:id="rId20"/>
  </p:notesMasterIdLst>
  <p:handoutMasterIdLst>
    <p:handoutMasterId r:id="rId21"/>
  </p:handoutMasterIdLst>
  <p:sldIdLst>
    <p:sldId id="456" r:id="rId4"/>
    <p:sldId id="465" r:id="rId5"/>
    <p:sldId id="460" r:id="rId6"/>
    <p:sldId id="467" r:id="rId7"/>
    <p:sldId id="464" r:id="rId8"/>
    <p:sldId id="468" r:id="rId9"/>
    <p:sldId id="469" r:id="rId10"/>
    <p:sldId id="470" r:id="rId11"/>
    <p:sldId id="463" r:id="rId12"/>
    <p:sldId id="472" r:id="rId13"/>
    <p:sldId id="471" r:id="rId14"/>
    <p:sldId id="473" r:id="rId15"/>
    <p:sldId id="474" r:id="rId16"/>
    <p:sldId id="475" r:id="rId17"/>
    <p:sldId id="476" r:id="rId18"/>
    <p:sldId id="477" r:id="rId19"/>
  </p:sldIdLst>
  <p:sldSz cx="9144000" cy="6858000" type="screen4x3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CFF93"/>
    <a:srgbClr val="00FF00"/>
    <a:srgbClr val="800000"/>
    <a:srgbClr val="000000"/>
    <a:srgbClr val="408000"/>
    <a:srgbClr val="008040"/>
    <a:srgbClr val="800040"/>
    <a:srgbClr val="400080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24" autoAdjust="0"/>
    <p:restoredTop sz="99706" autoAdjust="0"/>
  </p:normalViewPr>
  <p:slideViewPr>
    <p:cSldViewPr snapToGrid="0" snapToObjects="1">
      <p:cViewPr varScale="1">
        <p:scale>
          <a:sx n="97" d="100"/>
          <a:sy n="97" d="100"/>
        </p:scale>
        <p:origin x="-1074" y="-102"/>
      </p:cViewPr>
      <p:guideLst>
        <p:guide orient="horz" pos="2123"/>
        <p:guide pos="28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arlotteroose\Documents\131202_Stockholm_Tests\131204_ITO_Coated\ITO-Screen_220VPMT_41nascreen_20kv.csv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arlotteroose\Documents\stockholm%20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arlotteroose\Documents\stockholm%20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sv-SE"/>
              <a:t>ITO-220VPMT-41nAscreen</a:t>
            </a:r>
            <a:r>
              <a:rPr lang="sv-SE" baseline="0"/>
              <a:t>-20kV</a:t>
            </a:r>
            <a:endParaRPr lang="sv-SE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val>
            <c:numRef>
              <c:f>'ITO-Screen_220VPMT_41nascreen_2'!$B$2:$B$33</c:f>
              <c:numCache>
                <c:formatCode>General</c:formatCode>
                <c:ptCount val="32"/>
                <c:pt idx="0">
                  <c:v>-0.109</c:v>
                </c:pt>
                <c:pt idx="1">
                  <c:v>0.111</c:v>
                </c:pt>
                <c:pt idx="2">
                  <c:v>0.185</c:v>
                </c:pt>
                <c:pt idx="3">
                  <c:v>0.26200000000000001</c:v>
                </c:pt>
                <c:pt idx="4">
                  <c:v>0.34799999999999998</c:v>
                </c:pt>
                <c:pt idx="5">
                  <c:v>0.40300000000000002</c:v>
                </c:pt>
                <c:pt idx="6">
                  <c:v>0.505</c:v>
                </c:pt>
                <c:pt idx="7">
                  <c:v>0.56399999999999995</c:v>
                </c:pt>
                <c:pt idx="8">
                  <c:v>0.73099999999999998</c:v>
                </c:pt>
                <c:pt idx="9">
                  <c:v>0.76700000000000002</c:v>
                </c:pt>
                <c:pt idx="10">
                  <c:v>1.028</c:v>
                </c:pt>
                <c:pt idx="11">
                  <c:v>1.234</c:v>
                </c:pt>
                <c:pt idx="12">
                  <c:v>1.589</c:v>
                </c:pt>
                <c:pt idx="13">
                  <c:v>1.7330000000000001</c:v>
                </c:pt>
                <c:pt idx="14">
                  <c:v>2.056</c:v>
                </c:pt>
                <c:pt idx="15">
                  <c:v>2.3490000000000002</c:v>
                </c:pt>
                <c:pt idx="16">
                  <c:v>2.8530000000000002</c:v>
                </c:pt>
                <c:pt idx="17">
                  <c:v>3.2749999999999999</c:v>
                </c:pt>
                <c:pt idx="18">
                  <c:v>3.6419999999999999</c:v>
                </c:pt>
                <c:pt idx="19">
                  <c:v>3.91</c:v>
                </c:pt>
                <c:pt idx="20">
                  <c:v>4.109</c:v>
                </c:pt>
                <c:pt idx="21">
                  <c:v>4.008</c:v>
                </c:pt>
                <c:pt idx="22">
                  <c:v>3.8119999999999998</c:v>
                </c:pt>
                <c:pt idx="23">
                  <c:v>3.415</c:v>
                </c:pt>
                <c:pt idx="24">
                  <c:v>2.746</c:v>
                </c:pt>
                <c:pt idx="25">
                  <c:v>2.2869999999999999</c:v>
                </c:pt>
                <c:pt idx="26">
                  <c:v>1.9990000000000001</c:v>
                </c:pt>
                <c:pt idx="27">
                  <c:v>1.583</c:v>
                </c:pt>
                <c:pt idx="28">
                  <c:v>1.3320000000000001</c:v>
                </c:pt>
                <c:pt idx="29">
                  <c:v>1.0569999999999999</c:v>
                </c:pt>
                <c:pt idx="30">
                  <c:v>0.85</c:v>
                </c:pt>
                <c:pt idx="31">
                  <c:v>0.68799999999999994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734272"/>
        <c:axId val="37527552"/>
      </c:lineChart>
      <c:catAx>
        <c:axId val="103734272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crossAx val="37527552"/>
        <c:crosses val="autoZero"/>
        <c:auto val="1"/>
        <c:lblAlgn val="ctr"/>
        <c:lblOffset val="100"/>
        <c:noMultiLvlLbl val="0"/>
      </c:catAx>
      <c:valAx>
        <c:axId val="37527552"/>
        <c:scaling>
          <c:orientation val="minMax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sv-SE"/>
                  <a:t>nA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37342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389098107535254E-2"/>
          <c:y val="2.9580155881986824E-2"/>
          <c:w val="0.77649880353154743"/>
          <c:h val="0.81853648361562148"/>
        </c:manualLayout>
      </c:layout>
      <c:scatterChart>
        <c:scatterStyle val="lineMarker"/>
        <c:varyColors val="0"/>
        <c:ser>
          <c:idx val="0"/>
          <c:order val="0"/>
          <c:tx>
            <c:v>P47 ITO </c:v>
          </c:tx>
          <c:spPr>
            <a:ln w="28575">
              <a:noFill/>
            </a:ln>
          </c:spPr>
          <c:xVal>
            <c:numRef>
              <c:f>Sheet1!$K$4:$K$9</c:f>
              <c:numCache>
                <c:formatCode>General</c:formatCode>
                <c:ptCount val="6"/>
                <c:pt idx="0">
                  <c:v>10</c:v>
                </c:pt>
                <c:pt idx="1">
                  <c:v>10</c:v>
                </c:pt>
                <c:pt idx="2">
                  <c:v>20</c:v>
                </c:pt>
                <c:pt idx="3">
                  <c:v>20</c:v>
                </c:pt>
                <c:pt idx="4">
                  <c:v>30</c:v>
                </c:pt>
                <c:pt idx="5">
                  <c:v>30</c:v>
                </c:pt>
              </c:numCache>
            </c:numRef>
          </c:xVal>
          <c:yVal>
            <c:numRef>
              <c:f>Sheet1!$L$4:$L$9</c:f>
              <c:numCache>
                <c:formatCode>General</c:formatCode>
                <c:ptCount val="6"/>
                <c:pt idx="0">
                  <c:v>3.9361781076066791</c:v>
                </c:pt>
                <c:pt idx="1">
                  <c:v>4.4664935064935065</c:v>
                </c:pt>
                <c:pt idx="2">
                  <c:v>5.4824060150375935</c:v>
                </c:pt>
                <c:pt idx="3">
                  <c:v>5.1402555168408828</c:v>
                </c:pt>
                <c:pt idx="4">
                  <c:v>6.4611904761904775</c:v>
                </c:pt>
                <c:pt idx="5">
                  <c:v>6.1260190476190468</c:v>
                </c:pt>
              </c:numCache>
            </c:numRef>
          </c:yVal>
          <c:smooth val="0"/>
        </c:ser>
        <c:ser>
          <c:idx val="1"/>
          <c:order val="1"/>
          <c:tx>
            <c:v>P47 ITO Al+</c:v>
          </c:tx>
          <c:spPr>
            <a:ln w="28575">
              <a:noFill/>
            </a:ln>
          </c:spPr>
          <c:xVal>
            <c:numRef>
              <c:f>Sheet1!$K$13:$K$18</c:f>
              <c:numCache>
                <c:formatCode>General</c:formatCode>
                <c:ptCount val="6"/>
                <c:pt idx="0">
                  <c:v>10</c:v>
                </c:pt>
                <c:pt idx="1">
                  <c:v>10</c:v>
                </c:pt>
                <c:pt idx="2">
                  <c:v>20</c:v>
                </c:pt>
                <c:pt idx="3">
                  <c:v>20</c:v>
                </c:pt>
                <c:pt idx="4">
                  <c:v>30</c:v>
                </c:pt>
                <c:pt idx="5">
                  <c:v>30</c:v>
                </c:pt>
              </c:numCache>
            </c:numRef>
          </c:xVal>
          <c:yVal>
            <c:numRef>
              <c:f>Sheet1!$L$13:$L$18</c:f>
              <c:numCache>
                <c:formatCode>General</c:formatCode>
                <c:ptCount val="6"/>
                <c:pt idx="0">
                  <c:v>1.2136623376623377</c:v>
                </c:pt>
                <c:pt idx="1">
                  <c:v>1.2086580086580088</c:v>
                </c:pt>
                <c:pt idx="2">
                  <c:v>3.5026147186147196</c:v>
                </c:pt>
                <c:pt idx="3">
                  <c:v>3.0296796536796542</c:v>
                </c:pt>
                <c:pt idx="4">
                  <c:v>0.80949659863945567</c:v>
                </c:pt>
                <c:pt idx="5">
                  <c:v>0.81515646258503416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217664"/>
        <c:axId val="74218240"/>
      </c:scatterChart>
      <c:valAx>
        <c:axId val="74217664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sv-SE"/>
                  <a:t>kV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74218240"/>
        <c:crosses val="autoZero"/>
        <c:crossBetween val="midCat"/>
        <c:majorUnit val="10"/>
      </c:valAx>
      <c:valAx>
        <c:axId val="7421824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 algn="ctr" rtl="0">
                  <a:defRPr lang="sv-SE"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v-SE" sz="1000" b="1" i="0" u="none" strike="noStrike" kern="1200" baseline="0" dirty="0" smtClean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rPr>
                  <a:t>photons/proton </a:t>
                </a:r>
                <a:endParaRPr lang="sv-SE" sz="1000" b="1" i="0" u="none" strike="noStrike" kern="1200" baseline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7421766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sv-SE"/>
              <a:t>with</a:t>
            </a:r>
            <a:r>
              <a:rPr lang="sv-SE" baseline="0"/>
              <a:t> multiwire stripper</a:t>
            </a:r>
            <a:endParaRPr lang="sv-SE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P47 ITO </c:v>
          </c:tx>
          <c:spPr>
            <a:ln w="28575">
              <a:noFill/>
            </a:ln>
          </c:spPr>
          <c:xVal>
            <c:numRef>
              <c:f>Sheet1!$K$23:$K$28</c:f>
              <c:numCache>
                <c:formatCode>General</c:formatCode>
                <c:ptCount val="6"/>
                <c:pt idx="0">
                  <c:v>10</c:v>
                </c:pt>
                <c:pt idx="1">
                  <c:v>10</c:v>
                </c:pt>
                <c:pt idx="2">
                  <c:v>20</c:v>
                </c:pt>
                <c:pt idx="3">
                  <c:v>20</c:v>
                </c:pt>
                <c:pt idx="4">
                  <c:v>30</c:v>
                </c:pt>
                <c:pt idx="5">
                  <c:v>30</c:v>
                </c:pt>
              </c:numCache>
            </c:numRef>
          </c:xVal>
          <c:yVal>
            <c:numRef>
              <c:f>Sheet1!$L$23:$L$28</c:f>
              <c:numCache>
                <c:formatCode>General</c:formatCode>
                <c:ptCount val="6"/>
                <c:pt idx="0">
                  <c:v>17.900144300144301</c:v>
                </c:pt>
                <c:pt idx="1">
                  <c:v>18.191822991822995</c:v>
                </c:pt>
                <c:pt idx="2">
                  <c:v>11.825777777777775</c:v>
                </c:pt>
                <c:pt idx="3">
                  <c:v>11.935238095238095</c:v>
                </c:pt>
                <c:pt idx="4">
                  <c:v>17.850216450216454</c:v>
                </c:pt>
                <c:pt idx="5">
                  <c:v>17.663492063492061</c:v>
                </c:pt>
              </c:numCache>
            </c:numRef>
          </c:yVal>
          <c:smooth val="0"/>
        </c:ser>
        <c:ser>
          <c:idx val="1"/>
          <c:order val="1"/>
          <c:tx>
            <c:v>P47 ITO Al+</c:v>
          </c:tx>
          <c:spPr>
            <a:ln w="28575">
              <a:noFill/>
            </a:ln>
          </c:spPr>
          <c:xVal>
            <c:numRef>
              <c:f>Sheet1!$K$30:$K$38</c:f>
              <c:numCache>
                <c:formatCode>General</c:formatCode>
                <c:ptCount val="9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30</c:v>
                </c:pt>
                <c:pt idx="8">
                  <c:v>30</c:v>
                </c:pt>
              </c:numCache>
            </c:numRef>
          </c:xVal>
          <c:yVal>
            <c:numRef>
              <c:f>Sheet1!$L$30:$L$38</c:f>
              <c:numCache>
                <c:formatCode>General</c:formatCode>
                <c:ptCount val="9"/>
                <c:pt idx="0">
                  <c:v>7.8900680272108854</c:v>
                </c:pt>
                <c:pt idx="1">
                  <c:v>7.9091156462585035</c:v>
                </c:pt>
                <c:pt idx="2">
                  <c:v>11.140659340659338</c:v>
                </c:pt>
                <c:pt idx="3">
                  <c:v>1.2825904761904758</c:v>
                </c:pt>
                <c:pt idx="4">
                  <c:v>5.0714412698412694</c:v>
                </c:pt>
                <c:pt idx="5">
                  <c:v>1.8365396825396827</c:v>
                </c:pt>
                <c:pt idx="6">
                  <c:v>1.7696825396825397</c:v>
                </c:pt>
                <c:pt idx="7">
                  <c:v>1.5461904761904761</c:v>
                </c:pt>
                <c:pt idx="8">
                  <c:v>1.5905714285714287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536896"/>
        <c:axId val="37537472"/>
      </c:scatterChart>
      <c:valAx>
        <c:axId val="3753689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sv-SE"/>
                  <a:t>kV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37537472"/>
        <c:crosses val="autoZero"/>
        <c:crossBetween val="midCat"/>
        <c:majorUnit val="10"/>
      </c:valAx>
      <c:valAx>
        <c:axId val="3753747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sv-SE"/>
                  <a:t>photons/proton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3753689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7DA2B-6851-4A5B-92C0-EE84DF1AAA55}" type="datetimeFigureOut">
              <a:rPr lang="sv-SE" smtClean="0"/>
              <a:t>2013-12-11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711C3-E38C-43BD-8198-AD71623286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577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9BCA9-1CE0-DA44-BE7F-3DBE22FAA1A4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DA8EA-CDBC-5146-BD43-804A34D388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66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A8EA-CDBC-5146-BD43-804A34D3882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062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25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44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6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995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081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616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853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843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623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59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132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440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463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327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999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995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081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616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853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843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623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5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5240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132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463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327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99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79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834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055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102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61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9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0744" y="61920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50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22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1E2D4-2316-BD4A-99DC-FED7530D8663}" type="datetimeFigureOut">
              <a:rPr lang="en-US" smtClean="0"/>
              <a:t>12/11/2013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97551-655E-4243-AF44-754CE67D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22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S_template_front_v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12074" b="12072"/>
          <a:stretch/>
        </p:blipFill>
        <p:spPr>
          <a:xfrm>
            <a:off x="-382230" y="0"/>
            <a:ext cx="9526230" cy="6858000"/>
          </a:xfrm>
          <a:prstGeom prst="rect">
            <a:avLst/>
          </a:prstGeom>
        </p:spPr>
      </p:pic>
      <p:sp>
        <p:nvSpPr>
          <p:cNvPr id="6" name="Rectangle 9"/>
          <p:cNvSpPr>
            <a:spLocks/>
          </p:cNvSpPr>
          <p:nvPr/>
        </p:nvSpPr>
        <p:spPr bwMode="auto">
          <a:xfrm>
            <a:off x="6512553" y="2232435"/>
            <a:ext cx="3398368" cy="231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/>
            <a:endParaRPr lang="en-US" sz="4000" dirty="0">
              <a:solidFill>
                <a:srgbClr val="005A7C"/>
              </a:solidFill>
              <a:latin typeface="Arial"/>
              <a:ea typeface="ＭＳ Ｐゴシック" charset="0"/>
              <a:cs typeface="Arial"/>
              <a:sym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76436" y="540062"/>
            <a:ext cx="4867564" cy="3958692"/>
          </a:xfrm>
        </p:spPr>
        <p:txBody>
          <a:bodyPr/>
          <a:lstStyle/>
          <a:p>
            <a:pPr algn="l"/>
            <a:r>
              <a:rPr lang="en-US" sz="3200" cap="small" dirty="0">
                <a:latin typeface="Tahoma"/>
                <a:cs typeface="Tahoma"/>
              </a:rPr>
              <a:t>m</a:t>
            </a:r>
            <a:r>
              <a:rPr lang="en-US" sz="3200" cap="small" dirty="0" smtClean="0">
                <a:latin typeface="Tahoma"/>
                <a:cs typeface="Tahoma"/>
              </a:rPr>
              <a:t>ethods for measuring   	the beam profile in 				high intensity beams </a:t>
            </a:r>
            <a:endParaRPr lang="en-US" sz="3200" cap="small" dirty="0">
              <a:latin typeface="Tahoma"/>
              <a:cs typeface="Tahoma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6023032" y="3429000"/>
            <a:ext cx="3312061" cy="54731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Tahoma"/>
                <a:cs typeface="Tahoma"/>
              </a:rPr>
              <a:t>Charlotte Roose 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Tahoma"/>
              <a:cs typeface="Tahom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45" y="6018645"/>
            <a:ext cx="792710" cy="643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053" y="6033009"/>
            <a:ext cx="943075" cy="6287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899" y="6033009"/>
            <a:ext cx="603667" cy="628718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338" y="6018644"/>
            <a:ext cx="663451" cy="64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9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Ionization Profile Monitor </a:t>
            </a:r>
            <a:endParaRPr lang="sv-S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30762"/>
            <a:ext cx="8132618" cy="570344"/>
          </a:xfrm>
        </p:spPr>
        <p:txBody>
          <a:bodyPr/>
          <a:lstStyle/>
          <a:p>
            <a:pPr marL="0" indent="0" algn="ctr">
              <a:buNone/>
            </a:pPr>
            <a:r>
              <a:rPr lang="sv-SE" sz="2400" dirty="0" smtClean="0"/>
              <a:t>Experiments at DESIREE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1106"/>
            <a:ext cx="5320146" cy="39901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r="24904"/>
          <a:stretch/>
        </p:blipFill>
        <p:spPr>
          <a:xfrm>
            <a:off x="5372946" y="1801107"/>
            <a:ext cx="3318468" cy="399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3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Ionization Profile Monitor </a:t>
            </a:r>
            <a:endParaRPr lang="sv-S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30762"/>
            <a:ext cx="8132618" cy="570344"/>
          </a:xfrm>
        </p:spPr>
        <p:txBody>
          <a:bodyPr/>
          <a:lstStyle/>
          <a:p>
            <a:pPr marL="0" indent="0" algn="ctr">
              <a:buNone/>
            </a:pPr>
            <a:r>
              <a:rPr lang="sv-SE" sz="2400" dirty="0" smtClean="0"/>
              <a:t>Experiments at DESIREE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21281" y="2509638"/>
            <a:ext cx="3849757" cy="28873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5833" y="2027981"/>
            <a:ext cx="118974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smtClean="0"/>
              <a:t>Screens</a:t>
            </a:r>
            <a:r>
              <a:rPr lang="sv-SE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707" y="2620159"/>
            <a:ext cx="3541424" cy="369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14400" y="1801106"/>
            <a:ext cx="4218039" cy="4789444"/>
          </a:xfrm>
          <a:prstGeom prst="rect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308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Ionization Profile Monitor </a:t>
            </a:r>
            <a:endParaRPr lang="sv-S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30762"/>
            <a:ext cx="8132618" cy="570344"/>
          </a:xfrm>
        </p:spPr>
        <p:txBody>
          <a:bodyPr/>
          <a:lstStyle/>
          <a:p>
            <a:pPr marL="0" indent="0" algn="ctr">
              <a:buNone/>
            </a:pPr>
            <a:r>
              <a:rPr lang="sv-SE" sz="2400" dirty="0" smtClean="0"/>
              <a:t>Experiments at DESIREE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75833" y="2546142"/>
            <a:ext cx="7264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smtClean="0"/>
              <a:t>PMT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6" name="Rectangle 5"/>
          <p:cNvSpPr/>
          <p:nvPr/>
        </p:nvSpPr>
        <p:spPr>
          <a:xfrm>
            <a:off x="914400" y="2319266"/>
            <a:ext cx="7528560" cy="2572774"/>
          </a:xfrm>
          <a:prstGeom prst="rect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421" y="2530902"/>
            <a:ext cx="2094271" cy="221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0659" y="3055335"/>
            <a:ext cx="3805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dirty="0" smtClean="0"/>
              <a:t>Hamamatsu H7260-100 </a:t>
            </a:r>
          </a:p>
          <a:p>
            <a:pPr algn="ctr"/>
            <a:r>
              <a:rPr lang="sv-SE" sz="2000" dirty="0" smtClean="0"/>
              <a:t>Linear Array Multianodes</a:t>
            </a:r>
            <a:endParaRPr lang="sv-SE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422659" y="3752797"/>
            <a:ext cx="3201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smtClean="0"/>
              <a:t>0,8mm x 7mm x 32anodes</a:t>
            </a:r>
          </a:p>
          <a:p>
            <a:pPr algn="ctr"/>
            <a:r>
              <a:rPr lang="sv-SE" sz="2000" dirty="0" smtClean="0"/>
              <a:t>31,8mm x 7 mm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424501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Ionization Profile Monitor </a:t>
            </a:r>
            <a:endParaRPr lang="sv-S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30762"/>
            <a:ext cx="8132618" cy="979038"/>
          </a:xfrm>
        </p:spPr>
        <p:txBody>
          <a:bodyPr/>
          <a:lstStyle/>
          <a:p>
            <a:pPr marL="0" indent="0" algn="ctr">
              <a:buNone/>
            </a:pPr>
            <a:r>
              <a:rPr lang="sv-SE" sz="2400" dirty="0" smtClean="0"/>
              <a:t>Experiments at DESIREE</a:t>
            </a:r>
          </a:p>
          <a:p>
            <a:pPr marL="0" indent="0" algn="ctr">
              <a:buNone/>
            </a:pPr>
            <a:r>
              <a:rPr lang="sv-SE" sz="2400" dirty="0" smtClean="0"/>
              <a:t>Results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1809" y="4422916"/>
            <a:ext cx="2464903" cy="1848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1808" y="1864901"/>
            <a:ext cx="2464904" cy="1848679"/>
          </a:xfrm>
          <a:prstGeom prst="rect">
            <a:avLst/>
          </a:prstGeom>
        </p:spPr>
      </p:pic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3999467"/>
              </p:ext>
            </p:extLst>
          </p:nvPr>
        </p:nvGraphicFramePr>
        <p:xfrm>
          <a:off x="457200" y="2281032"/>
          <a:ext cx="6122504" cy="3826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022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Ionization Profile Monitor </a:t>
            </a:r>
            <a:endParaRPr lang="sv-S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30762"/>
            <a:ext cx="8132618" cy="979038"/>
          </a:xfrm>
        </p:spPr>
        <p:txBody>
          <a:bodyPr/>
          <a:lstStyle/>
          <a:p>
            <a:pPr marL="0" indent="0" algn="ctr">
              <a:buNone/>
            </a:pPr>
            <a:r>
              <a:rPr lang="sv-SE" sz="2400" dirty="0" smtClean="0"/>
              <a:t>Experiments at DESIREE</a:t>
            </a:r>
          </a:p>
          <a:p>
            <a:pPr marL="0" indent="0" algn="ctr">
              <a:buNone/>
            </a:pPr>
            <a:r>
              <a:rPr lang="sv-SE" sz="2400" dirty="0" smtClean="0"/>
              <a:t>Results</a:t>
            </a:r>
          </a:p>
        </p:txBody>
      </p:sp>
      <p:sp>
        <p:nvSpPr>
          <p:cNvPr id="13" name="Oval 12"/>
          <p:cNvSpPr/>
          <p:nvPr/>
        </p:nvSpPr>
        <p:spPr>
          <a:xfrm>
            <a:off x="5496232" y="4918587"/>
            <a:ext cx="511278" cy="44245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931237"/>
              </p:ext>
            </p:extLst>
          </p:nvPr>
        </p:nvGraphicFramePr>
        <p:xfrm>
          <a:off x="727588" y="2209800"/>
          <a:ext cx="7762568" cy="397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1642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Ionization Profile Monitor </a:t>
            </a:r>
            <a:endParaRPr lang="sv-S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28304"/>
            <a:ext cx="8132618" cy="979038"/>
          </a:xfrm>
        </p:spPr>
        <p:txBody>
          <a:bodyPr/>
          <a:lstStyle/>
          <a:p>
            <a:pPr marL="0" indent="0" algn="ctr">
              <a:buNone/>
            </a:pPr>
            <a:r>
              <a:rPr lang="sv-SE" sz="2400" dirty="0" smtClean="0"/>
              <a:t>Experiments at DESIREE</a:t>
            </a:r>
          </a:p>
          <a:p>
            <a:pPr marL="0" indent="0" algn="ctr">
              <a:buNone/>
            </a:pPr>
            <a:r>
              <a:rPr lang="sv-SE" sz="2400" dirty="0" smtClean="0"/>
              <a:t>Results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9605042"/>
              </p:ext>
            </p:extLst>
          </p:nvPr>
        </p:nvGraphicFramePr>
        <p:xfrm>
          <a:off x="1175657" y="2207342"/>
          <a:ext cx="6842927" cy="4454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Oval 7"/>
          <p:cNvSpPr/>
          <p:nvPr/>
        </p:nvSpPr>
        <p:spPr>
          <a:xfrm>
            <a:off x="4060714" y="5026530"/>
            <a:ext cx="511286" cy="44244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/>
          </a:p>
        </p:txBody>
      </p:sp>
      <p:sp>
        <p:nvSpPr>
          <p:cNvPr id="9" name="TextBox 1"/>
          <p:cNvSpPr txBox="1"/>
          <p:nvPr/>
        </p:nvSpPr>
        <p:spPr>
          <a:xfrm>
            <a:off x="4645763" y="4237698"/>
            <a:ext cx="914358" cy="91440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dirty="0" smtClean="0">
                <a:solidFill>
                  <a:srgbClr val="FF0000"/>
                </a:solidFill>
              </a:rPr>
              <a:t>Beam shifted</a:t>
            </a:r>
            <a:endParaRPr lang="sv-SE" sz="1800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782525" y="4023855"/>
            <a:ext cx="511286" cy="44244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872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4543"/>
            <a:ext cx="8229600" cy="3461622"/>
          </a:xfrm>
        </p:spPr>
        <p:txBody>
          <a:bodyPr/>
          <a:lstStyle/>
          <a:p>
            <a:pPr marL="0" indent="0" algn="ctr">
              <a:buNone/>
            </a:pPr>
            <a:r>
              <a:rPr lang="sv-SE" dirty="0" smtClean="0"/>
              <a:t>Thank you for your attention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8668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sv-SE" sz="3000" dirty="0" smtClean="0"/>
              <a:t>BEFORE ESS</a:t>
            </a:r>
            <a:r>
              <a:rPr lang="sv-SE" sz="3000" dirty="0" smtClean="0"/>
              <a:t>...</a:t>
            </a:r>
            <a:endParaRPr lang="sv-SE" sz="30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6328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0" dirty="0" smtClean="0"/>
              <a:t>Hometown : Brussels (Belgium)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b="0" dirty="0" smtClean="0"/>
              <a:t>Background </a:t>
            </a:r>
          </a:p>
          <a:p>
            <a:pPr lvl="3">
              <a:lnSpc>
                <a:spcPct val="150000"/>
              </a:lnSpc>
            </a:pPr>
            <a:r>
              <a:rPr lang="sv-SE" sz="2000" b="0" dirty="0" smtClean="0"/>
              <a:t>University College : </a:t>
            </a:r>
            <a:r>
              <a:rPr lang="sv-SE" sz="2000" b="0" dirty="0"/>
              <a:t>Institut </a:t>
            </a:r>
            <a:r>
              <a:rPr lang="sv-SE" sz="2000" b="0" dirty="0" smtClean="0"/>
              <a:t>Supérieur </a:t>
            </a:r>
            <a:r>
              <a:rPr lang="sv-SE" sz="2000" b="0" dirty="0"/>
              <a:t>Industriel de Bruxelles (</a:t>
            </a:r>
            <a:r>
              <a:rPr lang="sv-SE" sz="2000" b="0" dirty="0" smtClean="0"/>
              <a:t>ISIB)</a:t>
            </a:r>
          </a:p>
          <a:p>
            <a:pPr lvl="1">
              <a:lnSpc>
                <a:spcPct val="150000"/>
              </a:lnSpc>
            </a:pPr>
            <a:r>
              <a:rPr lang="sv-SE" b="0" dirty="0" smtClean="0"/>
              <a:t>Master’s degree in Physics and Nuclear Engineering (graduated in June 2013)</a:t>
            </a:r>
            <a:endParaRPr lang="sv-SE" b="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b="0" dirty="0" smtClean="0"/>
              <a:t>Joined the Beam Diagnostics group in July 2013 as a Marie Curie Early Stage Researcher  funded through the oPAC network of the FP7 Marie Curie ITN scheme</a:t>
            </a:r>
          </a:p>
        </p:txBody>
      </p:sp>
      <p:pic>
        <p:nvPicPr>
          <p:cNvPr id="11" name="Picture 18" descr="http://fb5f0486758144a84403-715dbefa8c2c831288a857ba6860b684.r20.cf3.rackcdn.com/Fair10/ISIB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42" y="2377724"/>
            <a:ext cx="984466" cy="98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459" y="5973151"/>
            <a:ext cx="792710" cy="6430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667" y="5980334"/>
            <a:ext cx="943075" cy="6287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868" y="5674838"/>
            <a:ext cx="1190313" cy="1239708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52" y="5973151"/>
            <a:ext cx="663451" cy="64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3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000" dirty="0" smtClean="0"/>
              <a:t>PROJECT</a:t>
            </a:r>
            <a:endParaRPr lang="sv-SE" sz="30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433821" y="3962297"/>
            <a:ext cx="8252979" cy="1484330"/>
            <a:chOff x="433821" y="3611329"/>
            <a:chExt cx="8252979" cy="148433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821" y="3611329"/>
              <a:ext cx="8252979" cy="1104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481299" y="475710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 dirty="0" smtClean="0"/>
                <a:t>2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623325" y="4408241"/>
              <a:ext cx="0" cy="3908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797481" y="475710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 dirty="0" smtClean="0"/>
                <a:t>2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2939507" y="4408241"/>
              <a:ext cx="0" cy="3908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416317" y="475710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 dirty="0"/>
                <a:t>1</a:t>
              </a:r>
              <a:endParaRPr lang="sv-SE" sz="1600" dirty="0" smtClean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3558343" y="4408241"/>
              <a:ext cx="0" cy="3908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206443" y="475710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 dirty="0" smtClean="0"/>
                <a:t>1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4348469" y="4408241"/>
              <a:ext cx="0" cy="3908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051154" y="475710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 dirty="0" smtClean="0"/>
                <a:t>3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193180" y="4408241"/>
              <a:ext cx="0" cy="3908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067154" y="475710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 dirty="0" smtClean="0"/>
                <a:t>1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6209180" y="4408241"/>
              <a:ext cx="0" cy="3908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193990" y="475710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 dirty="0" smtClean="0"/>
                <a:t>4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7336016" y="4408241"/>
              <a:ext cx="0" cy="3908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533400" y="1572494"/>
            <a:ext cx="8229600" cy="579580"/>
          </a:xfrm>
        </p:spPr>
        <p:txBody>
          <a:bodyPr/>
          <a:lstStyle/>
          <a:p>
            <a:pPr algn="ctr"/>
            <a:r>
              <a:rPr lang="sv-SE" sz="2000" b="0" dirty="0" smtClean="0"/>
              <a:t>Transverse Pofile Monitor of a High Intensity Beam 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"/>
          </p:nvPr>
        </p:nvSpPr>
        <p:spPr>
          <a:xfrm>
            <a:off x="533400" y="2678540"/>
            <a:ext cx="8229600" cy="785097"/>
          </a:xfrm>
        </p:spPr>
        <p:txBody>
          <a:bodyPr/>
          <a:lstStyle/>
          <a:p>
            <a:pPr algn="ctr"/>
            <a:r>
              <a:rPr lang="sv-SE" sz="2000" b="0" dirty="0" smtClean="0">
                <a:sym typeface="Wingdings" panose="05000000000000000000" pitchFamily="2" charset="2"/>
              </a:rPr>
              <a:t>Non-Invasive Methods</a:t>
            </a:r>
          </a:p>
          <a:p>
            <a:pPr algn="ctr"/>
            <a:r>
              <a:rPr lang="sv-SE" sz="2000" b="0" dirty="0">
                <a:sym typeface="Wingdings" panose="05000000000000000000" pitchFamily="2" charset="2"/>
              </a:rPr>
              <a:t>u</a:t>
            </a:r>
            <a:r>
              <a:rPr lang="sv-SE" sz="2000" b="0" dirty="0" smtClean="0">
                <a:sym typeface="Wingdings" panose="05000000000000000000" pitchFamily="2" charset="2"/>
              </a:rPr>
              <a:t>sing interaction between the beam and the residual gas</a:t>
            </a:r>
            <a:endParaRPr lang="sv-SE" sz="2000" b="0" dirty="0" smtClean="0"/>
          </a:p>
        </p:txBody>
      </p:sp>
      <p:cxnSp>
        <p:nvCxnSpPr>
          <p:cNvPr id="24" name="Straight Arrow Connector 23"/>
          <p:cNvCxnSpPr>
            <a:stCxn id="36" idx="2"/>
            <a:endCxn id="38" idx="0"/>
          </p:cNvCxnSpPr>
          <p:nvPr/>
        </p:nvCxnSpPr>
        <p:spPr>
          <a:xfrm>
            <a:off x="4648200" y="2152074"/>
            <a:ext cx="0" cy="5264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92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000" dirty="0" smtClean="0"/>
              <a:t>PROJECT</a:t>
            </a:r>
            <a:endParaRPr lang="sv-SE" sz="30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433821" y="3962297"/>
            <a:ext cx="8252979" cy="1484330"/>
            <a:chOff x="433821" y="3611329"/>
            <a:chExt cx="8252979" cy="148433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821" y="3611329"/>
              <a:ext cx="8252979" cy="1104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481299" y="475710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 dirty="0" smtClean="0"/>
                <a:t>2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623325" y="4408241"/>
              <a:ext cx="0" cy="3908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797481" y="475710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 dirty="0" smtClean="0"/>
                <a:t>2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2939507" y="4408241"/>
              <a:ext cx="0" cy="3908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416317" y="475710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 dirty="0"/>
                <a:t>1</a:t>
              </a:r>
              <a:endParaRPr lang="sv-SE" sz="1600" dirty="0" smtClean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3558343" y="4408241"/>
              <a:ext cx="0" cy="3908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206443" y="475710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 dirty="0" smtClean="0"/>
                <a:t>1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4348469" y="4408241"/>
              <a:ext cx="0" cy="3908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051154" y="475710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 dirty="0" smtClean="0"/>
                <a:t>3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193180" y="4408241"/>
              <a:ext cx="0" cy="3908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067154" y="475710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 dirty="0" smtClean="0"/>
                <a:t>1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6209180" y="4408241"/>
              <a:ext cx="0" cy="3908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193990" y="475710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 dirty="0" smtClean="0"/>
                <a:t>4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7336016" y="4408241"/>
              <a:ext cx="0" cy="3908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3912426" y="6114863"/>
            <a:ext cx="3106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 smtClean="0"/>
              <a:t>(1)</a:t>
            </a:r>
            <a:endParaRPr lang="sv-SE" sz="800" dirty="0"/>
          </a:p>
        </p:txBody>
      </p:sp>
      <p:sp>
        <p:nvSpPr>
          <p:cNvPr id="34" name="TextBox 33"/>
          <p:cNvSpPr txBox="1"/>
          <p:nvPr/>
        </p:nvSpPr>
        <p:spPr>
          <a:xfrm>
            <a:off x="8113843" y="6191905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800" dirty="0" smtClean="0"/>
              <a:t>(2)</a:t>
            </a:r>
            <a:endParaRPr lang="sv-SE" sz="800" dirty="0"/>
          </a:p>
        </p:txBody>
      </p:sp>
      <p:sp>
        <p:nvSpPr>
          <p:cNvPr id="35" name="TextBox 34"/>
          <p:cNvSpPr txBox="1"/>
          <p:nvPr/>
        </p:nvSpPr>
        <p:spPr>
          <a:xfrm>
            <a:off x="147500" y="6557436"/>
            <a:ext cx="5553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arenBoth"/>
            </a:pPr>
            <a:r>
              <a:rPr lang="de-DE" sz="800" dirty="0"/>
              <a:t>Picture Setup</a:t>
            </a:r>
            <a:r>
              <a:rPr lang="de-DE" sz="800" dirty="0" smtClean="0"/>
              <a:t>@ </a:t>
            </a:r>
            <a:r>
              <a:rPr lang="sv-SE" sz="800" dirty="0" smtClean="0"/>
              <a:t>Zerstörungsfreie Profilmessung intensiver Schwerionenstrahlen, Frank Becker, Darmstadt, 2010</a:t>
            </a:r>
          </a:p>
          <a:p>
            <a:pPr marL="228600" indent="-228600">
              <a:buFontTx/>
              <a:buAutoNum type="arabicParenBoth"/>
            </a:pPr>
            <a:r>
              <a:rPr lang="de-DE" sz="800" dirty="0"/>
              <a:t>Picture Setup@GSI, T. </a:t>
            </a:r>
            <a:r>
              <a:rPr lang="de-DE" sz="800" dirty="0" smtClean="0"/>
              <a:t>Giacomini</a:t>
            </a:r>
            <a:r>
              <a:rPr lang="sv-SE" sz="800" dirty="0" smtClean="0"/>
              <a:t> </a:t>
            </a:r>
            <a:endParaRPr lang="sv-SE" sz="800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/>
          </p:nvPr>
        </p:nvSpPr>
        <p:spPr>
          <a:xfrm>
            <a:off x="489195" y="3049876"/>
            <a:ext cx="4040188" cy="549276"/>
          </a:xfrm>
        </p:spPr>
        <p:txBody>
          <a:bodyPr/>
          <a:lstStyle/>
          <a:p>
            <a:pPr algn="ctr"/>
            <a:r>
              <a:rPr lang="en-US" b="0" dirty="0" smtClean="0"/>
              <a:t>Luminescence</a:t>
            </a:r>
            <a:endParaRPr lang="en-US" b="0" dirty="0"/>
          </a:p>
        </p:txBody>
      </p:sp>
      <p:grpSp>
        <p:nvGrpSpPr>
          <p:cNvPr id="39" name="Group 38"/>
          <p:cNvGrpSpPr/>
          <p:nvPr/>
        </p:nvGrpSpPr>
        <p:grpSpPr>
          <a:xfrm>
            <a:off x="725559" y="3860800"/>
            <a:ext cx="3567461" cy="2502917"/>
            <a:chOff x="725559" y="3860800"/>
            <a:chExt cx="3567461" cy="2502917"/>
          </a:xfrm>
        </p:grpSpPr>
        <p:pic>
          <p:nvPicPr>
            <p:cNvPr id="40" name="Picture 33" descr="System_1_V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559" y="3860800"/>
              <a:ext cx="3567461" cy="2502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Line 7"/>
            <p:cNvSpPr>
              <a:spLocks noChangeShapeType="1"/>
            </p:cNvSpPr>
            <p:nvPr/>
          </p:nvSpPr>
          <p:spPr bwMode="auto">
            <a:xfrm flipV="1">
              <a:off x="1238658" y="4975896"/>
              <a:ext cx="971496" cy="60190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Text Box 8"/>
            <p:cNvSpPr txBox="1">
              <a:spLocks noChangeArrowheads="1"/>
            </p:cNvSpPr>
            <p:nvPr/>
          </p:nvSpPr>
          <p:spPr bwMode="auto">
            <a:xfrm rot="19751260">
              <a:off x="1117481" y="5112259"/>
              <a:ext cx="630122" cy="228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eaLnBrk="1" hangingPunct="1"/>
              <a:r>
                <a:rPr lang="de-DE" sz="1400" dirty="0">
                  <a:solidFill>
                    <a:srgbClr val="FF0000"/>
                  </a:solidFill>
                  <a:latin typeface="Times New Roman" pitchFamily="18" charset="0"/>
                  <a:ea typeface="ＭＳ Ｐゴシック" charset="-128"/>
                </a:rPr>
                <a:t>Ion</a:t>
              </a:r>
              <a:r>
                <a:rPr lang="de-DE" sz="1400" b="0" dirty="0">
                  <a:solidFill>
                    <a:srgbClr val="FF0000"/>
                  </a:solidFill>
                  <a:latin typeface="Times New Roman" pitchFamily="18" charset="0"/>
                  <a:ea typeface="ＭＳ Ｐゴシック" charset="-128"/>
                </a:rPr>
                <a:t> </a:t>
              </a:r>
              <a:r>
                <a:rPr lang="de-DE" sz="1400" dirty="0">
                  <a:solidFill>
                    <a:srgbClr val="FF0000"/>
                  </a:solidFill>
                  <a:latin typeface="Times New Roman" pitchFamily="18" charset="0"/>
                  <a:ea typeface="ＭＳ Ｐゴシック" charset="-128"/>
                </a:rPr>
                <a:t>beam</a:t>
              </a:r>
            </a:p>
          </p:txBody>
        </p:sp>
        <p:sp>
          <p:nvSpPr>
            <p:cNvPr id="44" name="Text Box 21"/>
            <p:cNvSpPr txBox="1">
              <a:spLocks noChangeArrowheads="1"/>
            </p:cNvSpPr>
            <p:nvPr/>
          </p:nvSpPr>
          <p:spPr bwMode="auto">
            <a:xfrm rot="19782498">
              <a:off x="2088285" y="5400380"/>
              <a:ext cx="598270" cy="228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 eaLnBrk="1" hangingPunct="1"/>
              <a:r>
                <a:rPr lang="de-DE" sz="1400" b="0">
                  <a:latin typeface="Times New Roman" pitchFamily="18" charset="0"/>
                  <a:ea typeface="ＭＳ Ｐゴシック" charset="-128"/>
                </a:rPr>
                <a:t>Viewport</a:t>
              </a:r>
            </a:p>
          </p:txBody>
        </p:sp>
        <p:sp>
          <p:nvSpPr>
            <p:cNvPr id="45" name="AutoShape 18"/>
            <p:cNvSpPr>
              <a:spLocks noChangeArrowheads="1"/>
            </p:cNvSpPr>
            <p:nvPr/>
          </p:nvSpPr>
          <p:spPr bwMode="auto">
            <a:xfrm>
              <a:off x="2818811" y="4646719"/>
              <a:ext cx="251356" cy="465540"/>
            </a:xfrm>
            <a:prstGeom prst="downArrow">
              <a:avLst>
                <a:gd name="adj1" fmla="val 50000"/>
                <a:gd name="adj2" fmla="val 43733"/>
              </a:avLst>
            </a:prstGeom>
            <a:solidFill>
              <a:srgbClr val="00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dirty="0"/>
            </a:p>
          </p:txBody>
        </p:sp>
        <p:sp>
          <p:nvSpPr>
            <p:cNvPr id="46" name="Line 23"/>
            <p:cNvSpPr>
              <a:spLocks noChangeShapeType="1"/>
            </p:cNvSpPr>
            <p:nvPr/>
          </p:nvSpPr>
          <p:spPr bwMode="auto">
            <a:xfrm flipV="1">
              <a:off x="2651240" y="5244956"/>
              <a:ext cx="189037" cy="9970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473738" y="3088379"/>
            <a:ext cx="4071102" cy="3358411"/>
          </a:xfrm>
          <a:prstGeom prst="roundRect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8" name="Picture 22" descr="C:\Users\Christian Boehme\SkyDrive\Dokumente\Dis\BILDER\EXP_IPM_SCHNIT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7663" y="3716466"/>
            <a:ext cx="2321778" cy="251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7665" y="3058174"/>
            <a:ext cx="4041775" cy="532680"/>
          </a:xfrm>
        </p:spPr>
        <p:txBody>
          <a:bodyPr/>
          <a:lstStyle/>
          <a:p>
            <a:pPr algn="ctr"/>
            <a:r>
              <a:rPr lang="en-US" b="0" dirty="0" smtClean="0"/>
              <a:t>Ionization</a:t>
            </a:r>
            <a:r>
              <a:rPr lang="en-US" b="0" dirty="0"/>
              <a:t>	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723001" y="3088379"/>
            <a:ext cx="4071102" cy="3358411"/>
          </a:xfrm>
          <a:prstGeom prst="roundRect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371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65487E-6 L -1.11111E-6 -0.38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  <p:bldP spid="35" grpId="0"/>
      <p:bldP spid="38" grpId="0" build="p"/>
      <p:bldP spid="47" grpId="0" animBg="1"/>
      <p:bldP spid="49" grpId="0" build="p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sv-SE" sz="1800" dirty="0" smtClean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sv-SE" sz="1800" dirty="0">
              <a:sym typeface="Wingdings" panose="05000000000000000000" pitchFamily="2" charset="2"/>
            </a:endParaRPr>
          </a:p>
          <a:p>
            <a:endParaRPr lang="sv-SE" sz="18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000" dirty="0" smtClean="0"/>
              <a:t>IONIZATION PROFILE MONITOR </a:t>
            </a:r>
            <a:endParaRPr lang="sv-SE" sz="3000" dirty="0"/>
          </a:p>
        </p:txBody>
      </p:sp>
      <p:grpSp>
        <p:nvGrpSpPr>
          <p:cNvPr id="2" name="Group 1"/>
          <p:cNvGrpSpPr/>
          <p:nvPr/>
        </p:nvGrpSpPr>
        <p:grpSpPr>
          <a:xfrm>
            <a:off x="637309" y="1417639"/>
            <a:ext cx="3454400" cy="4890797"/>
            <a:chOff x="637309" y="1417639"/>
            <a:chExt cx="3454400" cy="4890797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62" r="25966"/>
            <a:stretch/>
          </p:blipFill>
          <p:spPr bwMode="auto">
            <a:xfrm>
              <a:off x="729682" y="3010564"/>
              <a:ext cx="3288136" cy="3267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960583" y="1431640"/>
              <a:ext cx="279399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v-SE" sz="2000" dirty="0" smtClean="0"/>
                <a:t>43 cm between the magnets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v-SE" sz="2000" dirty="0" smtClean="0"/>
                <a:t>1 wire scanner,           1 ionization profile monitor</a:t>
              </a:r>
              <a:endParaRPr lang="sv-SE" sz="20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37309" y="1417639"/>
              <a:ext cx="3454400" cy="4890797"/>
            </a:xfrm>
            <a:prstGeom prst="rect">
              <a:avLst/>
            </a:prstGeom>
            <a:noFill/>
            <a:ln w="254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14" name="Picture 22" descr="C:\Users\Christian Boehme\SkyDrive\Dokumente\Dis\BILDER\EXP_IPM_SCHNIT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0145" y="2671953"/>
            <a:ext cx="3002894" cy="325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96019" y="1505527"/>
            <a:ext cx="439575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Dimension = 10cm x10cm x 10cm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Electric field  of 60kV/10cm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85026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000" dirty="0" smtClean="0"/>
              <a:t>IONIZATION PROFILE MONITOR </a:t>
            </a:r>
            <a:endParaRPr lang="sv-SE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3953882" y="1221632"/>
            <a:ext cx="135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smtClean="0"/>
              <a:t>2 designs </a:t>
            </a:r>
            <a:endParaRPr lang="sv-SE" sz="2000" dirty="0"/>
          </a:p>
        </p:txBody>
      </p:sp>
      <p:pic>
        <p:nvPicPr>
          <p:cNvPr id="14" name="Picture 3" descr="D:\Bilder\Bilder_2004\040601_Umbau\1_rgm_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8" y="1909159"/>
            <a:ext cx="2900937" cy="435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533345" y="6078488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800" dirty="0" smtClean="0"/>
              <a:t>(3)</a:t>
            </a:r>
            <a:endParaRPr lang="sv-SE" sz="800" dirty="0"/>
          </a:p>
        </p:txBody>
      </p:sp>
      <p:sp>
        <p:nvSpPr>
          <p:cNvPr id="11" name="Rectangle 10"/>
          <p:cNvSpPr/>
          <p:nvPr/>
        </p:nvSpPr>
        <p:spPr>
          <a:xfrm>
            <a:off x="209177" y="6443866"/>
            <a:ext cx="19656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 smtClean="0"/>
              <a:t>(3) Picture </a:t>
            </a:r>
            <a:r>
              <a:rPr lang="de-DE" sz="800" dirty="0"/>
              <a:t>Setup@GSI, T. Giacomini</a:t>
            </a:r>
            <a:r>
              <a:rPr lang="sv-SE" sz="800" dirty="0"/>
              <a:t> </a:t>
            </a:r>
            <a:endParaRPr lang="sv-SE" sz="800" dirty="0" smtClean="0"/>
          </a:p>
          <a:p>
            <a:r>
              <a:rPr lang="sv-SE" sz="800" dirty="0" smtClean="0"/>
              <a:t>(4) Picture Setup@Fermilab, J. Zagel</a:t>
            </a:r>
            <a:endParaRPr lang="sv-SE" sz="800" dirty="0"/>
          </a:p>
        </p:txBody>
      </p:sp>
      <p:pic>
        <p:nvPicPr>
          <p:cNvPr id="17" name="Content Placeholder 6" descr="DSCN124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173261" y="2560781"/>
            <a:ext cx="4513539" cy="2482273"/>
          </a:xfrm>
        </p:spPr>
      </p:pic>
      <p:sp>
        <p:nvSpPr>
          <p:cNvPr id="12" name="TextBox 11"/>
          <p:cNvSpPr txBox="1"/>
          <p:nvPr/>
        </p:nvSpPr>
        <p:spPr>
          <a:xfrm rot="20412020">
            <a:off x="1386309" y="3689292"/>
            <a:ext cx="1699735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 smtClean="0">
                <a:solidFill>
                  <a:srgbClr val="FF0000"/>
                </a:solidFill>
              </a:rPr>
              <a:t>SPARKS</a:t>
            </a:r>
            <a:endParaRPr lang="sv-SE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547155">
            <a:off x="5624945" y="3403316"/>
            <a:ext cx="1534394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0000"/>
                </a:solidFill>
              </a:rPr>
              <a:t>FRAGILE</a:t>
            </a:r>
            <a:endParaRPr lang="sv-SE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77100" y="5043054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800" dirty="0" smtClean="0"/>
              <a:t>(4)</a:t>
            </a:r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389603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 animBg="1"/>
      <p:bldP spid="16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000" dirty="0" smtClean="0"/>
              <a:t>IONIZATION PROFILE MONITOR </a:t>
            </a:r>
            <a:endParaRPr lang="sv-SE" sz="3000" dirty="0"/>
          </a:p>
        </p:txBody>
      </p:sp>
      <p:sp>
        <p:nvSpPr>
          <p:cNvPr id="11" name="Rectangle 10"/>
          <p:cNvSpPr/>
          <p:nvPr/>
        </p:nvSpPr>
        <p:spPr>
          <a:xfrm>
            <a:off x="209177" y="6443866"/>
            <a:ext cx="19656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 smtClean="0"/>
              <a:t>(3) Picture </a:t>
            </a:r>
            <a:r>
              <a:rPr lang="de-DE" sz="800" dirty="0"/>
              <a:t>Setup@GSI, T. Giacomini</a:t>
            </a:r>
            <a:r>
              <a:rPr lang="sv-SE" sz="800" dirty="0"/>
              <a:t> </a:t>
            </a:r>
            <a:endParaRPr lang="sv-SE" sz="800" dirty="0" smtClean="0"/>
          </a:p>
          <a:p>
            <a:r>
              <a:rPr lang="sv-SE" sz="800" dirty="0" smtClean="0"/>
              <a:t>(4) Picture Setup@Fermilab, J. Zagel</a:t>
            </a:r>
            <a:endParaRPr lang="sv-SE" sz="800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5" y="1417639"/>
            <a:ext cx="7255596" cy="409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4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000" dirty="0" smtClean="0"/>
              <a:t>IONIZATION PROFILE MONITOR </a:t>
            </a:r>
            <a:endParaRPr lang="sv-SE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3953882" y="1221632"/>
            <a:ext cx="146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smtClean="0"/>
              <a:t>LENS BOX</a:t>
            </a:r>
            <a:endParaRPr lang="sv-SE" sz="2000" dirty="0"/>
          </a:p>
        </p:txBody>
      </p:sp>
      <p:sp>
        <p:nvSpPr>
          <p:cNvPr id="11" name="Rectangle 10"/>
          <p:cNvSpPr/>
          <p:nvPr/>
        </p:nvSpPr>
        <p:spPr>
          <a:xfrm>
            <a:off x="209177" y="6443866"/>
            <a:ext cx="19656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 smtClean="0"/>
              <a:t>(3) Picture </a:t>
            </a:r>
            <a:r>
              <a:rPr lang="de-DE" sz="800" dirty="0"/>
              <a:t>Setup@GSI, T. Giacomini</a:t>
            </a:r>
            <a:r>
              <a:rPr lang="sv-SE" sz="800" dirty="0"/>
              <a:t> </a:t>
            </a:r>
            <a:endParaRPr lang="sv-SE" sz="800" dirty="0" smtClean="0"/>
          </a:p>
          <a:p>
            <a:r>
              <a:rPr lang="sv-SE" sz="800" dirty="0" smtClean="0"/>
              <a:t>(4) Picture Setup@Fermilab, J. Zagel</a:t>
            </a:r>
            <a:endParaRPr lang="sv-SE" sz="800" dirty="0"/>
          </a:p>
        </p:txBody>
      </p:sp>
      <p:sp>
        <p:nvSpPr>
          <p:cNvPr id="3" name="Rectangle 2"/>
          <p:cNvSpPr/>
          <p:nvPr/>
        </p:nvSpPr>
        <p:spPr>
          <a:xfrm>
            <a:off x="734291" y="1099127"/>
            <a:ext cx="7675418" cy="5237018"/>
          </a:xfrm>
          <a:prstGeom prst="rect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982" y="1643266"/>
            <a:ext cx="6463645" cy="456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74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Ionization Profile Monitor </a:t>
            </a:r>
            <a:endParaRPr lang="sv-S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30762"/>
            <a:ext cx="8132618" cy="570344"/>
          </a:xfrm>
        </p:spPr>
        <p:txBody>
          <a:bodyPr/>
          <a:lstStyle/>
          <a:p>
            <a:pPr marL="0" indent="0" algn="ctr">
              <a:buNone/>
            </a:pPr>
            <a:r>
              <a:rPr lang="sv-SE" sz="2400" dirty="0" smtClean="0"/>
              <a:t>Experiments at DESIREE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4" t="17418"/>
          <a:stretch/>
        </p:blipFill>
        <p:spPr>
          <a:xfrm>
            <a:off x="286187" y="1995055"/>
            <a:ext cx="4978390" cy="3546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394" y="1727200"/>
            <a:ext cx="3647209" cy="486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1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Standard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Standard Presentation</Template>
  <TotalTime>1994</TotalTime>
  <Words>311</Words>
  <Application>Microsoft Office PowerPoint</Application>
  <PresentationFormat>On-screen Show (4:3)</PresentationFormat>
  <Paragraphs>89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ESS Standard Presentation</vt:lpstr>
      <vt:lpstr>2_Office Theme</vt:lpstr>
      <vt:lpstr>1_Office Theme</vt:lpstr>
      <vt:lpstr>methods for measuring    the beam profile in     high intensity beams </vt:lpstr>
      <vt:lpstr>BEFORE ESS...</vt:lpstr>
      <vt:lpstr>PROJECT</vt:lpstr>
      <vt:lpstr>PROJECT</vt:lpstr>
      <vt:lpstr>IONIZATION PROFILE MONITOR </vt:lpstr>
      <vt:lpstr>IONIZATION PROFILE MONITOR </vt:lpstr>
      <vt:lpstr>IONIZATION PROFILE MONITOR </vt:lpstr>
      <vt:lpstr>IONIZATION PROFILE MONITOR </vt:lpstr>
      <vt:lpstr>Ionization Profile Monitor </vt:lpstr>
      <vt:lpstr>Ionization Profile Monitor </vt:lpstr>
      <vt:lpstr>Ionization Profile Monitor </vt:lpstr>
      <vt:lpstr>Ionization Profile Monitor </vt:lpstr>
      <vt:lpstr>Ionization Profile Monitor </vt:lpstr>
      <vt:lpstr>Ionization Profile Monitor </vt:lpstr>
      <vt:lpstr>Ionization Profile Monitor </vt:lpstr>
      <vt:lpstr>PowerPoint Presentation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methods for measuring the beam profile in high intensity beams</dc:title>
  <dc:creator>Charlotte Roose</dc:creator>
  <cp:lastModifiedBy>Charlotte Roose</cp:lastModifiedBy>
  <cp:revision>89</cp:revision>
  <cp:lastPrinted>2013-10-09T14:56:56Z</cp:lastPrinted>
  <dcterms:created xsi:type="dcterms:W3CDTF">2013-10-08T11:23:22Z</dcterms:created>
  <dcterms:modified xsi:type="dcterms:W3CDTF">2013-12-11T07:27:11Z</dcterms:modified>
</cp:coreProperties>
</file>