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9"/>
  </p:notesMasterIdLst>
  <p:sldIdLst>
    <p:sldId id="256" r:id="rId2"/>
    <p:sldId id="257" r:id="rId3"/>
    <p:sldId id="313" r:id="rId4"/>
    <p:sldId id="284" r:id="rId5"/>
    <p:sldId id="314" r:id="rId6"/>
    <p:sldId id="258" r:id="rId7"/>
    <p:sldId id="259" r:id="rId8"/>
    <p:sldId id="315" r:id="rId9"/>
    <p:sldId id="316" r:id="rId10"/>
    <p:sldId id="326" r:id="rId11"/>
    <p:sldId id="317" r:id="rId12"/>
    <p:sldId id="318" r:id="rId13"/>
    <p:sldId id="327" r:id="rId14"/>
    <p:sldId id="328" r:id="rId15"/>
    <p:sldId id="320" r:id="rId16"/>
    <p:sldId id="322" r:id="rId17"/>
    <p:sldId id="331" r:id="rId18"/>
    <p:sldId id="323" r:id="rId19"/>
    <p:sldId id="325" r:id="rId20"/>
    <p:sldId id="263" r:id="rId21"/>
    <p:sldId id="306" r:id="rId22"/>
    <p:sldId id="307" r:id="rId23"/>
    <p:sldId id="330" r:id="rId24"/>
    <p:sldId id="308" r:id="rId25"/>
    <p:sldId id="311" r:id="rId26"/>
    <p:sldId id="300" r:id="rId27"/>
    <p:sldId id="31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1" autoAdjust="0"/>
    <p:restoredTop sz="97038" autoAdjust="0"/>
  </p:normalViewPr>
  <p:slideViewPr>
    <p:cSldViewPr>
      <p:cViewPr>
        <p:scale>
          <a:sx n="70" d="100"/>
          <a:sy n="70" d="100"/>
        </p:scale>
        <p:origin x="-14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C2335-1C36-4F1D-B976-1E606E8BA631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9399A-ED9F-4508-92BC-080B60A899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5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9399A-ED9F-4508-92BC-080B60A899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61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14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323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180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9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9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9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46548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67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24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18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3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91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67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50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504" y="44624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Image 11" descr="irfulogoversion5.jp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7624432" y="44624"/>
            <a:ext cx="1519568" cy="504056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04800" y="65532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11/12/2013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3276600" y="6553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P. Bosland   -   AD-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retreat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  -   Lund 2013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‹N°›</a:t>
            </a:fld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5051"/>
            <a:ext cx="838475" cy="63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55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709" r:id="rId17"/>
    <p:sldLayoutId id="2147483711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838200"/>
            <a:ext cx="7772400" cy="23622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Designs of the</a:t>
            </a:r>
            <a:br>
              <a:rPr lang="fr-F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Spoke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Elliptical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Cavity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Cryomodules 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47800" y="3505200"/>
            <a:ext cx="6400800" cy="1752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P. Bosland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900" dirty="0" smtClean="0">
                <a:solidFill>
                  <a:schemeClr val="bg1">
                    <a:lumMod val="50000"/>
                  </a:schemeClr>
                </a:solidFill>
              </a:rPr>
              <a:t>CEA/Saclay IRFU</a:t>
            </a:r>
            <a:endParaRPr lang="fr-F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On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behalf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of the cryomodule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technical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demonstrator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teams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13375"/>
            <a:ext cx="15478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02308"/>
            <a:ext cx="11271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01413"/>
            <a:ext cx="1079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21" y="5401413"/>
            <a:ext cx="7318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7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vue4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76800" y="2194289"/>
            <a:ext cx="3289012" cy="2575123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704" y="2930273"/>
            <a:ext cx="4367096" cy="177044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008476" y="1724055"/>
            <a:ext cx="128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 He </a:t>
            </a:r>
            <a:r>
              <a:rPr lang="fr-FR" dirty="0" err="1" smtClean="0"/>
              <a:t>vessel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08932"/>
            <a:ext cx="2023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 </a:t>
            </a:r>
            <a:r>
              <a:rPr lang="fr-FR" dirty="0" err="1" smtClean="0"/>
              <a:t>cone</a:t>
            </a:r>
            <a:r>
              <a:rPr lang="fr-FR" dirty="0"/>
              <a:t> </a:t>
            </a:r>
            <a:r>
              <a:rPr lang="fr-FR" dirty="0" smtClean="0"/>
              <a:t>and tuner attachement</a:t>
            </a:r>
          </a:p>
        </p:txBody>
      </p:sp>
      <p:cxnSp>
        <p:nvCxnSpPr>
          <p:cNvPr id="6" name="Straight Arrow Connector 6"/>
          <p:cNvCxnSpPr>
            <a:stCxn id="4" idx="2"/>
          </p:cNvCxnSpPr>
          <p:nvPr/>
        </p:nvCxnSpPr>
        <p:spPr>
          <a:xfrm flipH="1">
            <a:off x="3756051" y="2093387"/>
            <a:ext cx="892665" cy="77705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7"/>
          <p:cNvCxnSpPr>
            <a:stCxn id="9" idx="2"/>
          </p:cNvCxnSpPr>
          <p:nvPr/>
        </p:nvCxnSpPr>
        <p:spPr>
          <a:xfrm flipH="1">
            <a:off x="1388817" y="2271298"/>
            <a:ext cx="329133" cy="108522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11"/>
          <p:cNvCxnSpPr>
            <a:stCxn id="4" idx="2"/>
          </p:cNvCxnSpPr>
          <p:nvPr/>
        </p:nvCxnSpPr>
        <p:spPr>
          <a:xfrm>
            <a:off x="4648716" y="2093387"/>
            <a:ext cx="837684" cy="34873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336966" y="1624967"/>
            <a:ext cx="2761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Hydroformed</a:t>
            </a:r>
            <a:r>
              <a:rPr lang="fr-FR" dirty="0" smtClean="0"/>
              <a:t>    Ti </a:t>
            </a:r>
            <a:r>
              <a:rPr lang="fr-FR" dirty="0" err="1" smtClean="0"/>
              <a:t>bellow</a:t>
            </a:r>
            <a:r>
              <a:rPr lang="fr-FR" dirty="0" smtClean="0"/>
              <a:t> </a:t>
            </a:r>
          </a:p>
          <a:p>
            <a:r>
              <a:rPr lang="fr-FR" dirty="0" smtClean="0"/>
              <a:t>(+/- 3mm range)</a:t>
            </a:r>
          </a:p>
        </p:txBody>
      </p:sp>
      <p:sp>
        <p:nvSpPr>
          <p:cNvPr id="12" name="TextBox 19"/>
          <p:cNvSpPr txBox="1"/>
          <p:nvPr/>
        </p:nvSpPr>
        <p:spPr>
          <a:xfrm>
            <a:off x="5296786" y="5720236"/>
            <a:ext cx="210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Power coupler port</a:t>
            </a:r>
            <a:endParaRPr lang="en-US" dirty="0"/>
          </a:p>
        </p:txBody>
      </p:sp>
      <p:cxnSp>
        <p:nvCxnSpPr>
          <p:cNvPr id="13" name="Straight Arrow Connector 20"/>
          <p:cNvCxnSpPr/>
          <p:nvPr/>
        </p:nvCxnSpPr>
        <p:spPr>
          <a:xfrm flipV="1">
            <a:off x="533400" y="4198623"/>
            <a:ext cx="685800" cy="121031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60"/>
          <p:cNvSpPr txBox="1"/>
          <p:nvPr/>
        </p:nvSpPr>
        <p:spPr>
          <a:xfrm>
            <a:off x="6700615" y="4700717"/>
            <a:ext cx="2443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dirty="0"/>
              <a:t> Stiffeners on the Spoke </a:t>
            </a:r>
            <a:r>
              <a:rPr lang="en-US" dirty="0" smtClean="0"/>
              <a:t>bars</a:t>
            </a:r>
          </a:p>
          <a:p>
            <a:pPr algn="ctr"/>
            <a:r>
              <a:rPr lang="en-US" dirty="0" smtClean="0"/>
              <a:t>(vacuum pressure)</a:t>
            </a:r>
            <a:endParaRPr lang="en-US" dirty="0"/>
          </a:p>
        </p:txBody>
      </p:sp>
      <p:cxnSp>
        <p:nvCxnSpPr>
          <p:cNvPr id="22" name="Connecteur droit avec flèche 21"/>
          <p:cNvCxnSpPr/>
          <p:nvPr/>
        </p:nvCxnSpPr>
        <p:spPr>
          <a:xfrm rot="16200000" flipH="1">
            <a:off x="6072387" y="3050267"/>
            <a:ext cx="630997" cy="497002"/>
          </a:xfrm>
          <a:prstGeom prst="straightConnector1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139384" y="838200"/>
            <a:ext cx="163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Spoke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cavity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982152" y="838200"/>
            <a:ext cx="3576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Medium beta </a:t>
            </a:r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elliptical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cavity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endParaRPr lang="fr-FR" sz="2000" dirty="0"/>
          </a:p>
        </p:txBody>
      </p:sp>
      <p:cxnSp>
        <p:nvCxnSpPr>
          <p:cNvPr id="11" name="Straight Arrow Connector 17"/>
          <p:cNvCxnSpPr>
            <a:stCxn id="12" idx="0"/>
          </p:cNvCxnSpPr>
          <p:nvPr/>
        </p:nvCxnSpPr>
        <p:spPr>
          <a:xfrm flipH="1" flipV="1">
            <a:off x="6248400" y="4700717"/>
            <a:ext cx="99222" cy="101951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7"/>
          <p:cNvCxnSpPr>
            <a:stCxn id="12" idx="0"/>
          </p:cNvCxnSpPr>
          <p:nvPr/>
        </p:nvCxnSpPr>
        <p:spPr>
          <a:xfrm flipH="1" flipV="1">
            <a:off x="4558772" y="4270921"/>
            <a:ext cx="1788850" cy="144931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11"/>
          <p:cNvCxnSpPr>
            <a:stCxn id="19" idx="0"/>
          </p:cNvCxnSpPr>
          <p:nvPr/>
        </p:nvCxnSpPr>
        <p:spPr>
          <a:xfrm flipH="1" flipV="1">
            <a:off x="6934200" y="4042321"/>
            <a:ext cx="988108" cy="65839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60"/>
          <p:cNvSpPr txBox="1"/>
          <p:nvPr/>
        </p:nvSpPr>
        <p:spPr>
          <a:xfrm>
            <a:off x="1388817" y="4804343"/>
            <a:ext cx="390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dirty="0"/>
              <a:t> </a:t>
            </a:r>
            <a:r>
              <a:rPr lang="en-US" dirty="0" smtClean="0"/>
              <a:t>Stiffeners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Lorentz force detuning compensation)</a:t>
            </a:r>
            <a:endParaRPr lang="en-US" dirty="0"/>
          </a:p>
        </p:txBody>
      </p:sp>
      <p:cxnSp>
        <p:nvCxnSpPr>
          <p:cNvPr id="49" name="Straight Arrow Connector 17"/>
          <p:cNvCxnSpPr/>
          <p:nvPr/>
        </p:nvCxnSpPr>
        <p:spPr>
          <a:xfrm flipH="1" flipV="1">
            <a:off x="3200400" y="4042321"/>
            <a:ext cx="242842" cy="72709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7"/>
          <p:cNvCxnSpPr/>
          <p:nvPr/>
        </p:nvCxnSpPr>
        <p:spPr>
          <a:xfrm>
            <a:off x="491853" y="3157103"/>
            <a:ext cx="17851" cy="1390223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7"/>
          <p:cNvCxnSpPr/>
          <p:nvPr/>
        </p:nvCxnSpPr>
        <p:spPr>
          <a:xfrm flipV="1">
            <a:off x="533400" y="2746921"/>
            <a:ext cx="4343400" cy="123523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 rot="16200000">
            <a:off x="-13169" y="3721409"/>
            <a:ext cx="692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418 mm</a:t>
            </a:r>
            <a:endParaRPr lang="fr-FR" sz="1100" dirty="0"/>
          </a:p>
        </p:txBody>
      </p:sp>
      <p:sp>
        <p:nvSpPr>
          <p:cNvPr id="62" name="Rectangle 61"/>
          <p:cNvSpPr/>
          <p:nvPr/>
        </p:nvSpPr>
        <p:spPr>
          <a:xfrm>
            <a:off x="2384779" y="2477385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1259 mm</a:t>
            </a:r>
            <a:endParaRPr lang="fr-FR" sz="1100" dirty="0"/>
          </a:p>
        </p:txBody>
      </p:sp>
      <p:cxnSp>
        <p:nvCxnSpPr>
          <p:cNvPr id="65" name="Straight Arrow Connector 7"/>
          <p:cNvCxnSpPr/>
          <p:nvPr/>
        </p:nvCxnSpPr>
        <p:spPr>
          <a:xfrm flipV="1">
            <a:off x="5067558" y="2058205"/>
            <a:ext cx="2857242" cy="383916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7"/>
          <p:cNvCxnSpPr/>
          <p:nvPr/>
        </p:nvCxnSpPr>
        <p:spPr>
          <a:xfrm>
            <a:off x="8292473" y="2224044"/>
            <a:ext cx="89527" cy="1974579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8270086" y="2852464"/>
            <a:ext cx="692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550 mm</a:t>
            </a:r>
            <a:endParaRPr lang="fr-FR" sz="1100" dirty="0"/>
          </a:p>
        </p:txBody>
      </p:sp>
      <p:sp>
        <p:nvSpPr>
          <p:cNvPr id="71" name="Rectangle 70"/>
          <p:cNvSpPr/>
          <p:nvPr/>
        </p:nvSpPr>
        <p:spPr>
          <a:xfrm rot="21196890">
            <a:off x="6124133" y="1952945"/>
            <a:ext cx="692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994 mm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21463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172200" cy="639762"/>
          </a:xfrm>
        </p:spPr>
        <p:txBody>
          <a:bodyPr/>
          <a:lstStyle/>
          <a:p>
            <a:r>
              <a:rPr lang="fr-FR" sz="28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HOMs</a:t>
            </a:r>
            <a:r>
              <a:rPr lang="fr-FR" sz="2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in the medium </a:t>
            </a:r>
            <a:r>
              <a:rPr lang="fr-FR" sz="2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beta </a:t>
            </a:r>
            <a:r>
              <a:rPr lang="fr-FR" sz="28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cavity</a:t>
            </a:r>
            <a:endParaRPr lang="en-US" sz="2800" kern="1200" dirty="0">
              <a:solidFill>
                <a:schemeClr val="tx1">
                  <a:lumMod val="50000"/>
                  <a:lumOff val="50000"/>
                </a:schemeClr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368" y="1366831"/>
            <a:ext cx="5118067" cy="508650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75912"/>
              </p:ext>
            </p:extLst>
          </p:nvPr>
        </p:nvGraphicFramePr>
        <p:xfrm>
          <a:off x="76200" y="1540150"/>
          <a:ext cx="3505200" cy="17068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33911"/>
                <a:gridCol w="987577"/>
                <a:gridCol w="98371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Frequency (MHz)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r/Q (Ohm)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QL estimate</a:t>
                      </a:r>
                      <a:endParaRPr lang="en-US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</a:rPr>
                        <a:t>1506.48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 dirty="0" smtClean="0">
                          <a:effectLst/>
                        </a:rPr>
                        <a:t>0.444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</a:rPr>
                        <a:t>13000</a:t>
                      </a:r>
                      <a:endParaRPr lang="en-US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</a:rPr>
                        <a:t>1509.32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</a:rPr>
                        <a:t>0.0021</a:t>
                      </a:r>
                      <a:endParaRPr lang="en-US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</a:rPr>
                        <a:t>7000</a:t>
                      </a:r>
                      <a:endParaRPr lang="en-US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</a:rPr>
                        <a:t>1515.76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</a:rPr>
                        <a:t>0.0020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</a:rPr>
                        <a:t>5000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</a:rPr>
                        <a:t>1524.86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 dirty="0" smtClean="0">
                          <a:effectLst/>
                        </a:rPr>
                        <a:t>0.127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</a:rPr>
                        <a:t>3000</a:t>
                      </a:r>
                      <a:endParaRPr lang="en-US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</a:rPr>
                        <a:t>1534.57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</a:rPr>
                        <a:t>0.0001</a:t>
                      </a:r>
                      <a:endParaRPr lang="en-US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</a:rPr>
                        <a:t>2000</a:t>
                      </a:r>
                      <a:endParaRPr lang="en-US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</a:rPr>
                        <a:t>1542.20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</a:rPr>
                        <a:t>0.0032</a:t>
                      </a:r>
                      <a:endParaRPr lang="en-US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</a:rPr>
                        <a:t>3000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363227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3364468"/>
            <a:ext cx="365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High beta has 1 L-band </a:t>
            </a:r>
            <a:r>
              <a:rPr lang="fr-FR" dirty="0" err="1" smtClean="0"/>
              <a:t>below</a:t>
            </a:r>
            <a:r>
              <a:rPr lang="fr-FR" dirty="0" smtClean="0"/>
              <a:t> </a:t>
            </a:r>
            <a:r>
              <a:rPr lang="fr-FR" dirty="0" err="1" smtClean="0"/>
              <a:t>cutoff</a:t>
            </a:r>
            <a:endParaRPr lang="en-US" dirty="0"/>
          </a:p>
        </p:txBody>
      </p:sp>
      <p:sp>
        <p:nvSpPr>
          <p:cNvPr id="8" name="ZoneTexte 4"/>
          <p:cNvSpPr txBox="1"/>
          <p:nvPr/>
        </p:nvSpPr>
        <p:spPr>
          <a:xfrm>
            <a:off x="6372200" y="1366830"/>
            <a:ext cx="223224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fr-FR" sz="1800" dirty="0" smtClean="0">
                <a:solidFill>
                  <a:srgbClr val="5F5F5F"/>
                </a:solidFill>
              </a:rPr>
              <a:t>Medium beta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fr-FR" sz="1800" dirty="0" smtClean="0">
                <a:solidFill>
                  <a:srgbClr val="5F5F5F"/>
                </a:solidFill>
              </a:rPr>
              <a:t>r/Q versus beta</a:t>
            </a:r>
            <a:endParaRPr lang="fr-FR" sz="18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56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z="3200" dirty="0" smtClean="0"/>
              <a:t>Medium beta </a:t>
            </a:r>
            <a:r>
              <a:rPr lang="fr-FR" sz="3200" dirty="0" err="1" smtClean="0"/>
              <a:t>cavity</a:t>
            </a:r>
            <a:r>
              <a:rPr lang="fr-FR" sz="3200" dirty="0" smtClean="0"/>
              <a:t> HOM </a:t>
            </a:r>
            <a:r>
              <a:rPr lang="fr-FR" sz="3200" dirty="0" err="1" smtClean="0"/>
              <a:t>catalog</a:t>
            </a:r>
            <a:r>
              <a:rPr lang="fr-FR" sz="3200" dirty="0" smtClean="0"/>
              <a:t> …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43000"/>
            <a:ext cx="9130929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8229600" y="3464929"/>
            <a:ext cx="533400" cy="51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stCxn id="5" idx="3"/>
          </p:cNvCxnSpPr>
          <p:nvPr/>
        </p:nvCxnSpPr>
        <p:spPr>
          <a:xfrm flipH="1">
            <a:off x="5029200" y="3904850"/>
            <a:ext cx="3278515" cy="20566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4"/>
          <p:cNvSpPr txBox="1"/>
          <p:nvPr/>
        </p:nvSpPr>
        <p:spPr>
          <a:xfrm>
            <a:off x="1403164" y="5966018"/>
            <a:ext cx="63246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fr-FR" sz="1800" dirty="0" smtClean="0">
                <a:solidFill>
                  <a:srgbClr val="5F5F5F"/>
                </a:solidFill>
              </a:rPr>
              <a:t>!  HOM </a:t>
            </a:r>
            <a:r>
              <a:rPr lang="fr-FR" sz="1800" dirty="0" err="1" smtClean="0">
                <a:solidFill>
                  <a:srgbClr val="5F5F5F"/>
                </a:solidFill>
              </a:rPr>
              <a:t>frequency</a:t>
            </a:r>
            <a:r>
              <a:rPr lang="fr-FR" sz="1800" dirty="0" smtClean="0">
                <a:solidFill>
                  <a:srgbClr val="5F5F5F"/>
                </a:solidFill>
              </a:rPr>
              <a:t> 1762MHz close to 5 x </a:t>
            </a:r>
            <a:r>
              <a:rPr lang="fr-FR" sz="1800" dirty="0" err="1" smtClean="0">
                <a:solidFill>
                  <a:srgbClr val="5F5F5F"/>
                </a:solidFill>
              </a:rPr>
              <a:t>beam</a:t>
            </a:r>
            <a:r>
              <a:rPr lang="fr-FR" sz="1800" dirty="0" smtClean="0">
                <a:solidFill>
                  <a:srgbClr val="5F5F5F"/>
                </a:solidFill>
              </a:rPr>
              <a:t> </a:t>
            </a:r>
            <a:r>
              <a:rPr lang="fr-FR" sz="1800" dirty="0" err="1" smtClean="0">
                <a:solidFill>
                  <a:srgbClr val="5F5F5F"/>
                </a:solidFill>
              </a:rPr>
              <a:t>frequency</a:t>
            </a:r>
            <a:r>
              <a:rPr lang="fr-FR" sz="1800" dirty="0" smtClean="0">
                <a:solidFill>
                  <a:srgbClr val="5F5F5F"/>
                </a:solidFill>
              </a:rPr>
              <a:t>   !</a:t>
            </a:r>
            <a:endParaRPr lang="fr-FR" sz="18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16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Above</a:t>
            </a:r>
            <a:r>
              <a:rPr lang="fr-FR" dirty="0" smtClean="0"/>
              <a:t> </a:t>
            </a:r>
            <a:r>
              <a:rPr lang="fr-FR" dirty="0" err="1" smtClean="0"/>
              <a:t>cutoff</a:t>
            </a:r>
            <a:r>
              <a:rPr lang="fr-FR" dirty="0" smtClean="0"/>
              <a:t>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229600" cy="838200"/>
          </a:xfrm>
        </p:spPr>
        <p:txBody>
          <a:bodyPr/>
          <a:lstStyle/>
          <a:p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mainly</a:t>
            </a:r>
            <a:r>
              <a:rPr lang="fr-FR" dirty="0" smtClean="0"/>
              <a:t> </a:t>
            </a:r>
            <a:r>
              <a:rPr lang="fr-FR" dirty="0" err="1" smtClean="0"/>
              <a:t>trapped</a:t>
            </a:r>
            <a:r>
              <a:rPr lang="fr-FR" dirty="0" smtClean="0"/>
              <a:t> in the 4 </a:t>
            </a:r>
            <a:r>
              <a:rPr lang="fr-FR" dirty="0" err="1" smtClean="0"/>
              <a:t>inner</a:t>
            </a:r>
            <a:r>
              <a:rPr lang="fr-FR" dirty="0" smtClean="0"/>
              <a:t> </a:t>
            </a:r>
            <a:r>
              <a:rPr lang="fr-FR" dirty="0" err="1" smtClean="0"/>
              <a:t>cells</a:t>
            </a:r>
            <a:endParaRPr lang="en-US" dirty="0"/>
          </a:p>
        </p:txBody>
      </p:sp>
      <p:pic>
        <p:nvPicPr>
          <p:cNvPr id="1028" name="Picture 4" descr="D:\ESS\067\_2013\HOM-SF\1762_18_EE0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/>
          <a:stretch/>
        </p:blipFill>
        <p:spPr bwMode="auto">
          <a:xfrm>
            <a:off x="1327299" y="1479586"/>
            <a:ext cx="6391940" cy="390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4"/>
          <a:stretch/>
        </p:blipFill>
        <p:spPr>
          <a:xfrm>
            <a:off x="1399742" y="5410201"/>
            <a:ext cx="6336000" cy="13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287" y="514791"/>
            <a:ext cx="5993020" cy="1524000"/>
          </a:xfrm>
        </p:spPr>
        <p:txBody>
          <a:bodyPr>
            <a:noAutofit/>
          </a:bodyPr>
          <a:lstStyle/>
          <a:p>
            <a:r>
              <a:rPr lang="fr-FR" sz="2800" dirty="0" err="1" smtClean="0"/>
              <a:t>Work</a:t>
            </a:r>
            <a:r>
              <a:rPr lang="fr-FR" sz="2800" dirty="0" smtClean="0"/>
              <a:t> in </a:t>
            </a:r>
            <a:r>
              <a:rPr lang="fr-FR" sz="2800" dirty="0" err="1" smtClean="0"/>
              <a:t>progress</a:t>
            </a:r>
            <a:r>
              <a:rPr lang="fr-FR" sz="2800" dirty="0" smtClean="0"/>
              <a:t> to </a:t>
            </a:r>
            <a:r>
              <a:rPr lang="fr-FR" sz="2800" dirty="0" err="1" smtClean="0"/>
              <a:t>allow</a:t>
            </a:r>
            <a:r>
              <a:rPr lang="fr-FR" sz="2800" dirty="0" smtClean="0"/>
              <a:t> the mode to escape </a:t>
            </a:r>
            <a:r>
              <a:rPr lang="fr-FR" sz="2800" dirty="0" err="1" smtClean="0"/>
              <a:t>from</a:t>
            </a:r>
            <a:r>
              <a:rPr lang="fr-FR" sz="2800" dirty="0" smtClean="0"/>
              <a:t> the </a:t>
            </a:r>
            <a:r>
              <a:rPr lang="fr-FR" sz="2800" dirty="0" err="1" smtClean="0"/>
              <a:t>inner</a:t>
            </a:r>
            <a:r>
              <a:rPr lang="fr-FR" sz="2800" dirty="0" smtClean="0"/>
              <a:t> </a:t>
            </a:r>
            <a:r>
              <a:rPr lang="fr-FR" sz="2800" dirty="0" err="1" smtClean="0"/>
              <a:t>cells</a:t>
            </a:r>
            <a:r>
              <a:rPr lang="fr-FR" sz="2800" dirty="0" smtClean="0"/>
              <a:t> and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damped</a:t>
            </a:r>
            <a:r>
              <a:rPr lang="fr-FR" sz="2800" dirty="0" smtClean="0"/>
              <a:t> </a:t>
            </a:r>
            <a:r>
              <a:rPr lang="fr-FR" sz="2800" dirty="0" err="1" smtClean="0"/>
              <a:t>outside</a:t>
            </a:r>
            <a:r>
              <a:rPr lang="fr-FR" sz="2800" dirty="0" smtClean="0"/>
              <a:t> the </a:t>
            </a:r>
            <a:r>
              <a:rPr lang="fr-FR" sz="2800" dirty="0" err="1" smtClean="0"/>
              <a:t>cavity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4" y="2051196"/>
            <a:ext cx="4034374" cy="259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4418512" cy="248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257800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Qloaded</a:t>
            </a:r>
            <a:r>
              <a:rPr lang="fr-FR" dirty="0" smtClean="0"/>
              <a:t> = 5.1e4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2845" y="5063165"/>
            <a:ext cx="5761153" cy="179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7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229" y="685800"/>
            <a:ext cx="8229600" cy="792162"/>
          </a:xfrm>
        </p:spPr>
        <p:txBody>
          <a:bodyPr/>
          <a:lstStyle/>
          <a:p>
            <a:r>
              <a:rPr lang="fr-FR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Medium beta RF/</a:t>
            </a:r>
            <a:r>
              <a:rPr lang="fr-FR" sz="24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Mechanical</a:t>
            </a:r>
            <a:r>
              <a:rPr lang="fr-FR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24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parameters</a:t>
            </a:r>
            <a:endParaRPr lang="en-US" sz="2400" kern="1200" dirty="0">
              <a:solidFill>
                <a:schemeClr val="tx1">
                  <a:lumMod val="50000"/>
                  <a:lumOff val="50000"/>
                </a:schemeClr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097962"/>
              </p:ext>
            </p:extLst>
          </p:nvPr>
        </p:nvGraphicFramePr>
        <p:xfrm>
          <a:off x="1209050" y="1306323"/>
          <a:ext cx="6800275" cy="16459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426900"/>
                <a:gridCol w="137337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Cavity wall thickness (mm)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Tuning sensitivity (kHz/mm)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217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Stiffness (kN/mm)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1.47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</a:t>
                      </a:r>
                      <a:r>
                        <a:rPr lang="en-GB" sz="1200" baseline="-25000">
                          <a:effectLst/>
                        </a:rPr>
                        <a:t>L</a:t>
                      </a:r>
                      <a:r>
                        <a:rPr lang="en-GB" sz="1200">
                          <a:effectLst/>
                        </a:rPr>
                        <a:t> static Lorentz coefficient (Hz/(MV/m)²) (fixed ends)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-0.71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</a:t>
                      </a:r>
                      <a:r>
                        <a:rPr lang="en-GB" sz="1200" baseline="-25000">
                          <a:effectLst/>
                        </a:rPr>
                        <a:t>L</a:t>
                      </a:r>
                      <a:r>
                        <a:rPr lang="en-GB" sz="1200">
                          <a:effectLst/>
                        </a:rPr>
                        <a:t> static Lorentz coefficient (Hz/(MV/m)²)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-21.1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</a:t>
                      </a:r>
                      <a:r>
                        <a:rPr lang="en-GB" sz="1200" baseline="-25000" dirty="0">
                          <a:effectLst/>
                        </a:rPr>
                        <a:t>L</a:t>
                      </a:r>
                      <a:r>
                        <a:rPr lang="en-GB" sz="1200" dirty="0">
                          <a:effectLst/>
                        </a:rPr>
                        <a:t> static Lorentz coefficient (Hz/(MV/m)²) for Kext=21 </a:t>
                      </a:r>
                      <a:r>
                        <a:rPr lang="en-GB" sz="1200" dirty="0" smtClean="0">
                          <a:effectLst/>
                        </a:rPr>
                        <a:t>kN/mm (     )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-2.06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Max. relative pressure </a:t>
                      </a:r>
                      <a:r>
                        <a:rPr lang="en-GB" sz="1200" dirty="0">
                          <a:effectLst/>
                        </a:rPr>
                        <a:t>(bar) in He vessel at 300K </a:t>
                      </a:r>
                      <a:r>
                        <a:rPr lang="en-GB" sz="1200" dirty="0" smtClean="0">
                          <a:effectLst/>
                        </a:rPr>
                        <a:t>keeping V.M. </a:t>
                      </a:r>
                      <a:r>
                        <a:rPr lang="en-GB" sz="1200" dirty="0">
                          <a:effectLst/>
                        </a:rPr>
                        <a:t>stress in cavity wall &lt; 40 </a:t>
                      </a:r>
                      <a:r>
                        <a:rPr lang="en-GB" sz="1200" dirty="0" err="1">
                          <a:effectLst/>
                        </a:rPr>
                        <a:t>MPa</a:t>
                      </a:r>
                      <a:r>
                        <a:rPr lang="en-GB" sz="1200" dirty="0">
                          <a:effectLst/>
                        </a:rPr>
                        <a:t> (fixed </a:t>
                      </a:r>
                      <a:r>
                        <a:rPr lang="en-GB" sz="1200" dirty="0" smtClean="0">
                          <a:effectLst/>
                        </a:rPr>
                        <a:t>ends, pressure</a:t>
                      </a:r>
                      <a:r>
                        <a:rPr lang="en-GB" sz="1200" baseline="0" dirty="0" smtClean="0">
                          <a:effectLst/>
                        </a:rPr>
                        <a:t> test case</a:t>
                      </a:r>
                      <a:r>
                        <a:rPr lang="en-GB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2.2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Max. </a:t>
                      </a:r>
                      <a:r>
                        <a:rPr lang="en-GB" sz="1200" dirty="0">
                          <a:effectLst/>
                        </a:rPr>
                        <a:t>Von </a:t>
                      </a:r>
                      <a:r>
                        <a:rPr lang="en-GB" sz="1200" dirty="0" err="1">
                          <a:effectLst/>
                        </a:rPr>
                        <a:t>Mises</a:t>
                      </a:r>
                      <a:r>
                        <a:rPr lang="en-GB" sz="1200" dirty="0">
                          <a:effectLst/>
                        </a:rPr>
                        <a:t> stress (</a:t>
                      </a:r>
                      <a:r>
                        <a:rPr lang="en-GB" sz="1200" dirty="0" err="1">
                          <a:effectLst/>
                        </a:rPr>
                        <a:t>MPa</a:t>
                      </a:r>
                      <a:r>
                        <a:rPr lang="en-GB" sz="1200" dirty="0">
                          <a:effectLst/>
                        </a:rPr>
                        <a:t>) in cavity wall with 1.5 bar in helium vessel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28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 flipH="1" flipV="1">
            <a:off x="5150411" y="2286000"/>
            <a:ext cx="112297" cy="1366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0036" y="3130398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R rings</a:t>
            </a:r>
            <a:endParaRPr lang="en-US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648200" y="3303224"/>
            <a:ext cx="4093779" cy="3220400"/>
            <a:chOff x="441320" y="3112828"/>
            <a:chExt cx="4206880" cy="32864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320" y="3124200"/>
              <a:ext cx="4206880" cy="327512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233608" y="3491108"/>
              <a:ext cx="138545" cy="1385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1066800" y="5507421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886200" y="3560381"/>
              <a:ext cx="533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22541" y="3112828"/>
              <a:ext cx="676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R rings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5949" y="3629653"/>
              <a:ext cx="618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Fixed</a:t>
              </a:r>
              <a:endParaRPr lang="fr-FR" sz="1600" dirty="0" smtClean="0"/>
            </a:p>
            <a:p>
              <a:r>
                <a:rPr lang="fr-FR" sz="1600" dirty="0" smtClean="0"/>
                <a:t>ends</a:t>
              </a:r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6592" y="4789119"/>
              <a:ext cx="5822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Free</a:t>
              </a:r>
            </a:p>
            <a:p>
              <a:r>
                <a:rPr lang="fr-FR" sz="1600" dirty="0" smtClean="0"/>
                <a:t>ends</a:t>
              </a:r>
              <a:endParaRPr lang="en-US" sz="1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3303224"/>
            <a:ext cx="3694390" cy="3220400"/>
            <a:chOff x="4916210" y="3178919"/>
            <a:chExt cx="3694390" cy="3220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6210" y="3178919"/>
              <a:ext cx="3694390" cy="32204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7364168" y="3359728"/>
              <a:ext cx="138545" cy="1385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5490031" y="5507421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19823" y="4789119"/>
              <a:ext cx="5822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Free</a:t>
              </a:r>
            </a:p>
            <a:p>
              <a:r>
                <a:rPr lang="fr-FR" sz="1600" dirty="0" smtClean="0"/>
                <a:t>ends</a:t>
              </a:r>
              <a:endParaRPr lang="en-US" sz="16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842651" y="3411105"/>
              <a:ext cx="533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772400" y="3480377"/>
              <a:ext cx="618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Fixed</a:t>
              </a:r>
              <a:endParaRPr lang="fr-FR" sz="1600" dirty="0" smtClean="0"/>
            </a:p>
            <a:p>
              <a:r>
                <a:rPr lang="fr-FR" sz="1600" dirty="0" smtClean="0"/>
                <a:t>ends</a:t>
              </a:r>
              <a:endParaRPr lang="en-US" sz="16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36596" y="5217610"/>
            <a:ext cx="1026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Static</a:t>
            </a:r>
            <a:r>
              <a:rPr lang="fr-FR" dirty="0" smtClean="0"/>
              <a:t> Lorentz </a:t>
            </a:r>
            <a:r>
              <a:rPr lang="fr-FR" dirty="0" err="1" smtClean="0"/>
              <a:t>detuning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93576" y="5498199"/>
            <a:ext cx="114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Pressure </a:t>
            </a:r>
            <a:r>
              <a:rPr lang="fr-FR" dirty="0" err="1" smtClean="0"/>
              <a:t>sensitivity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68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\Projets\ESS\CALHI\Project3&amp;8\images\package cavité ESS mediu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5760000" y="1247474"/>
            <a:ext cx="338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2348" y="135481"/>
            <a:ext cx="5646371" cy="685800"/>
          </a:xfrm>
          <a:solidFill>
            <a:schemeClr val="bg1"/>
          </a:solidFill>
        </p:spPr>
        <p:txBody>
          <a:bodyPr/>
          <a:lstStyle/>
          <a:p>
            <a:r>
              <a:rPr lang="fr-F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Piezo tuners  </a:t>
            </a:r>
            <a:r>
              <a:rPr lang="fr-FR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working</a:t>
            </a:r>
            <a:r>
              <a:rPr lang="fr-F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at</a:t>
            </a:r>
            <a:r>
              <a:rPr lang="fr-F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cold</a:t>
            </a:r>
            <a:endParaRPr lang="en-US" sz="3200" kern="1200" dirty="0">
              <a:solidFill>
                <a:schemeClr val="tx1">
                  <a:lumMod val="50000"/>
                  <a:lumOff val="50000"/>
                </a:schemeClr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6" name="Picture 2" descr="\\Dapdc5\jplouin\My Documents\SPL\presentations\ESS-SPL-juil11\tuner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74797" y="4913531"/>
            <a:ext cx="2758105" cy="1339108"/>
          </a:xfrm>
          <a:prstGeom prst="rect">
            <a:avLst/>
          </a:prstGeom>
          <a:noFill/>
          <a:ln w="38100">
            <a:noFill/>
          </a:ln>
        </p:spPr>
      </p:pic>
      <p:grpSp>
        <p:nvGrpSpPr>
          <p:cNvPr id="21" name="Groupe 20"/>
          <p:cNvGrpSpPr/>
          <p:nvPr/>
        </p:nvGrpSpPr>
        <p:grpSpPr>
          <a:xfrm>
            <a:off x="1876932" y="4590365"/>
            <a:ext cx="2681905" cy="1861666"/>
            <a:chOff x="60320" y="4951689"/>
            <a:chExt cx="2681905" cy="1861666"/>
          </a:xfrm>
        </p:grpSpPr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0" y="4951689"/>
              <a:ext cx="2681905" cy="18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12"/>
            <p:cNvSpPr txBox="1"/>
            <p:nvPr/>
          </p:nvSpPr>
          <p:spPr>
            <a:xfrm>
              <a:off x="246509" y="5093135"/>
              <a:ext cx="1438275" cy="4308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dirty="0"/>
                <a:t>CTS </a:t>
              </a:r>
              <a:r>
                <a:rPr lang="fr-FR" sz="1100" dirty="0" err="1"/>
                <a:t>linearity</a:t>
              </a:r>
              <a:r>
                <a:rPr lang="fr-FR" sz="1100" dirty="0"/>
                <a:t> </a:t>
              </a:r>
              <a:r>
                <a:rPr lang="fr-FR" sz="1100" dirty="0" err="1" smtClean="0"/>
                <a:t>at</a:t>
              </a:r>
              <a:r>
                <a:rPr lang="fr-FR" sz="1100" dirty="0" smtClean="0"/>
                <a:t> 4.2K of type V-HIPPI</a:t>
              </a:r>
              <a:endParaRPr lang="fr-FR" sz="11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76932" y="6464362"/>
            <a:ext cx="61959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/>
              <a:t>Type V for SPL beta = 1 5-cell </a:t>
            </a:r>
            <a:r>
              <a:rPr lang="fr-FR" sz="1600" dirty="0"/>
              <a:t>prototype   -   +/- 3 mm range</a:t>
            </a:r>
            <a:r>
              <a:rPr lang="fr-FR" sz="1600" dirty="0">
                <a:solidFill>
                  <a:prstClr val="black"/>
                </a:solidFill>
              </a:rPr>
              <a:t> on the </a:t>
            </a:r>
            <a:r>
              <a:rPr lang="fr-FR" sz="1600" dirty="0" err="1" smtClean="0">
                <a:solidFill>
                  <a:prstClr val="black"/>
                </a:solidFill>
              </a:rPr>
              <a:t>cavity</a:t>
            </a:r>
            <a:endParaRPr lang="fr-FR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3"/>
          <a:stretch/>
        </p:blipFill>
        <p:spPr bwMode="auto">
          <a:xfrm>
            <a:off x="42130" y="821281"/>
            <a:ext cx="3669604" cy="309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393949" y="4267199"/>
            <a:ext cx="225318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dirty="0" err="1" smtClean="0"/>
              <a:t>Elliptical</a:t>
            </a:r>
            <a:r>
              <a:rPr lang="fr-FR" dirty="0" smtClean="0"/>
              <a:t> </a:t>
            </a:r>
            <a:r>
              <a:rPr lang="fr-FR" dirty="0" err="1" smtClean="0"/>
              <a:t>cavities</a:t>
            </a:r>
            <a:r>
              <a:rPr lang="fr-FR" dirty="0" smtClean="0"/>
              <a:t>:</a:t>
            </a:r>
          </a:p>
          <a:p>
            <a:pPr algn="ctr"/>
            <a:r>
              <a:rPr lang="fr-FR" dirty="0" smtClean="0"/>
              <a:t>Tuner of Saclay </a:t>
            </a:r>
            <a:r>
              <a:rPr lang="fr-FR" dirty="0"/>
              <a:t>V </a:t>
            </a:r>
            <a:r>
              <a:rPr lang="fr-FR" dirty="0" smtClean="0"/>
              <a:t>type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993946" y="3726808"/>
            <a:ext cx="146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2 piezo </a:t>
            </a:r>
            <a:r>
              <a:rPr lang="fr-FR" dirty="0" err="1" smtClean="0">
                <a:solidFill>
                  <a:prstClr val="black"/>
                </a:solidFill>
              </a:rPr>
              <a:t>stacks</a:t>
            </a:r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3" name="Connecteur droit avec flèche 12"/>
          <p:cNvCxnSpPr>
            <a:stCxn id="11" idx="3"/>
          </p:cNvCxnSpPr>
          <p:nvPr/>
        </p:nvCxnSpPr>
        <p:spPr>
          <a:xfrm flipV="1">
            <a:off x="5459027" y="2496622"/>
            <a:ext cx="2922973" cy="1414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1" idx="1"/>
          </p:cNvCxnSpPr>
          <p:nvPr/>
        </p:nvCxnSpPr>
        <p:spPr>
          <a:xfrm flipH="1" flipV="1">
            <a:off x="1371600" y="3347064"/>
            <a:ext cx="2622346" cy="564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27334" y="1247474"/>
            <a:ext cx="167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dirty="0" smtClean="0">
                <a:solidFill>
                  <a:prstClr val="black"/>
                </a:solidFill>
              </a:rPr>
              <a:t>Stepper </a:t>
            </a:r>
            <a:r>
              <a:rPr lang="fr-FR" sz="1600" dirty="0" err="1">
                <a:solidFill>
                  <a:prstClr val="black"/>
                </a:solidFill>
              </a:rPr>
              <a:t>motor</a:t>
            </a:r>
            <a:r>
              <a:rPr lang="fr-FR" sz="1600" dirty="0">
                <a:solidFill>
                  <a:prstClr val="black"/>
                </a:solidFill>
              </a:rPr>
              <a:t> and </a:t>
            </a:r>
            <a:r>
              <a:rPr lang="fr-FR" sz="1600" dirty="0" err="1">
                <a:solidFill>
                  <a:prstClr val="black"/>
                </a:solidFill>
              </a:rPr>
              <a:t>planetary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dirty="0" err="1">
                <a:solidFill>
                  <a:prstClr val="black"/>
                </a:solidFill>
              </a:rPr>
              <a:t>gearbox</a:t>
            </a:r>
            <a:r>
              <a:rPr lang="fr-FR" sz="1600" dirty="0">
                <a:solidFill>
                  <a:prstClr val="black"/>
                </a:solidFill>
              </a:rPr>
              <a:t> (1/100e</a:t>
            </a:r>
            <a:r>
              <a:rPr lang="fr-FR" sz="1600" dirty="0" smtClean="0">
                <a:solidFill>
                  <a:prstClr val="black"/>
                </a:solidFill>
              </a:rPr>
              <a:t>) </a:t>
            </a:r>
            <a:r>
              <a:rPr lang="fr-FR" sz="1600" dirty="0" err="1" smtClean="0">
                <a:solidFill>
                  <a:prstClr val="black"/>
                </a:solidFill>
              </a:rPr>
              <a:t>at</a:t>
            </a:r>
            <a:r>
              <a:rPr lang="fr-FR" sz="1600" dirty="0" smtClean="0">
                <a:solidFill>
                  <a:prstClr val="black"/>
                </a:solidFill>
              </a:rPr>
              <a:t> cold and in vacuum</a:t>
            </a:r>
          </a:p>
        </p:txBody>
      </p:sp>
      <p:cxnSp>
        <p:nvCxnSpPr>
          <p:cNvPr id="26" name="Connecteur droit avec flèche 25"/>
          <p:cNvCxnSpPr>
            <a:stCxn id="16" idx="3"/>
          </p:cNvCxnSpPr>
          <p:nvPr/>
        </p:nvCxnSpPr>
        <p:spPr>
          <a:xfrm>
            <a:off x="5503734" y="1909194"/>
            <a:ext cx="408373" cy="396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11" idx="1"/>
          </p:cNvCxnSpPr>
          <p:nvPr/>
        </p:nvCxnSpPr>
        <p:spPr>
          <a:xfrm flipH="1" flipV="1">
            <a:off x="1143000" y="2496622"/>
            <a:ext cx="2850946" cy="1414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necteur droit avec flèche 1024"/>
          <p:cNvCxnSpPr>
            <a:stCxn id="11" idx="3"/>
          </p:cNvCxnSpPr>
          <p:nvPr/>
        </p:nvCxnSpPr>
        <p:spPr>
          <a:xfrm flipV="1">
            <a:off x="5459027" y="2966064"/>
            <a:ext cx="1094173" cy="945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16" idx="1"/>
          </p:cNvCxnSpPr>
          <p:nvPr/>
        </p:nvCxnSpPr>
        <p:spPr>
          <a:xfrm flipH="1">
            <a:off x="2025908" y="1909194"/>
            <a:ext cx="1801426" cy="67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420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Piezo tuner – type Saclay V</a:t>
            </a:r>
          </a:p>
          <a:p>
            <a:r>
              <a:rPr lang="fr-FR" sz="3200" dirty="0" err="1"/>
              <a:t>t</a:t>
            </a:r>
            <a:r>
              <a:rPr lang="fr-FR" sz="3200" dirty="0" err="1" smtClean="0"/>
              <a:t>ested</a:t>
            </a:r>
            <a:r>
              <a:rPr lang="fr-FR" sz="3200" dirty="0" smtClean="0"/>
              <a:t> </a:t>
            </a:r>
            <a:r>
              <a:rPr lang="fr-FR" sz="3200" dirty="0" err="1" smtClean="0"/>
              <a:t>with</a:t>
            </a:r>
            <a:r>
              <a:rPr lang="fr-FR" sz="3200" dirty="0" smtClean="0"/>
              <a:t> the HIPPI </a:t>
            </a:r>
            <a:r>
              <a:rPr lang="fr-FR" sz="3200" dirty="0" err="1" smtClean="0"/>
              <a:t>cavity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071848" cy="541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586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46" y="992552"/>
            <a:ext cx="2900954" cy="5410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1910" y="306752"/>
            <a:ext cx="5416628" cy="1371600"/>
          </a:xfrm>
        </p:spPr>
        <p:txBody>
          <a:bodyPr/>
          <a:lstStyle/>
          <a:p>
            <a:pPr algn="l">
              <a:tabLst>
                <a:tab pos="627063" algn="l"/>
                <a:tab pos="3051175" algn="l"/>
              </a:tabLst>
            </a:pPr>
            <a:r>
              <a:rPr lang="fr-FR" sz="28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Fundamental</a:t>
            </a:r>
            <a:r>
              <a:rPr lang="fr-FR" sz="2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2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power </a:t>
            </a:r>
            <a:r>
              <a:rPr lang="fr-FR" sz="2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coupler</a:t>
            </a:r>
            <a:br>
              <a:rPr lang="fr-FR" sz="2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</a:br>
            <a:r>
              <a:rPr lang="fr-FR" sz="2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	</a:t>
            </a:r>
            <a:r>
              <a:rPr lang="fr-FR" sz="24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Spoke</a:t>
            </a:r>
            <a:r>
              <a:rPr lang="fr-FR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:	335 kW</a:t>
            </a:r>
            <a:br>
              <a:rPr lang="fr-FR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</a:br>
            <a:r>
              <a:rPr lang="fr-FR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	</a:t>
            </a:r>
            <a:r>
              <a:rPr lang="fr-FR" sz="24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Elliptical</a:t>
            </a:r>
            <a:r>
              <a:rPr lang="fr-FR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24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cavities</a:t>
            </a:r>
            <a:r>
              <a:rPr lang="fr-FR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:	1100kW</a:t>
            </a:r>
            <a:endParaRPr lang="en-US" sz="2400" kern="1200" dirty="0">
              <a:solidFill>
                <a:schemeClr val="tx1">
                  <a:lumMod val="50000"/>
                  <a:lumOff val="50000"/>
                </a:schemeClr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534440" y="2086473"/>
            <a:ext cx="5334000" cy="4658354"/>
            <a:chOff x="3657600" y="2133600"/>
            <a:chExt cx="5334000" cy="4658354"/>
          </a:xfrm>
        </p:grpSpPr>
        <p:sp>
          <p:nvSpPr>
            <p:cNvPr id="6" name="ZoneTexte 21"/>
            <p:cNvSpPr txBox="1"/>
            <p:nvPr/>
          </p:nvSpPr>
          <p:spPr>
            <a:xfrm>
              <a:off x="5715000" y="4800600"/>
              <a:ext cx="3276600" cy="19543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fr-FR" sz="1100" dirty="0" smtClean="0"/>
            </a:p>
            <a:p>
              <a:pPr>
                <a:defRPr/>
              </a:pPr>
              <a:endParaRPr lang="fr-FR" sz="1100" dirty="0"/>
            </a:p>
            <a:p>
              <a:pPr>
                <a:defRPr/>
              </a:pPr>
              <a:endParaRPr lang="fr-FR" sz="1100" dirty="0" smtClean="0"/>
            </a:p>
            <a:p>
              <a:pPr>
                <a:defRPr/>
              </a:pPr>
              <a:endParaRPr lang="fr-FR" sz="1100" dirty="0" smtClean="0"/>
            </a:p>
            <a:p>
              <a:pPr>
                <a:defRPr/>
              </a:pPr>
              <a:endParaRPr lang="fr-FR" sz="1100" dirty="0"/>
            </a:p>
            <a:p>
              <a:pPr>
                <a:defRPr/>
              </a:pPr>
              <a:endParaRPr lang="fr-FR" sz="1100" dirty="0" smtClean="0"/>
            </a:p>
            <a:p>
              <a:pPr>
                <a:defRPr/>
              </a:pPr>
              <a:endParaRPr lang="fr-FR" sz="1100" dirty="0"/>
            </a:p>
            <a:p>
              <a:pPr>
                <a:defRPr/>
              </a:pPr>
              <a:endParaRPr lang="fr-FR" sz="1100" dirty="0" smtClean="0"/>
            </a:p>
            <a:p>
              <a:pPr>
                <a:defRPr/>
              </a:pPr>
              <a:endParaRPr lang="fr-FR" sz="1100" dirty="0" smtClean="0"/>
            </a:p>
            <a:p>
              <a:pPr>
                <a:defRPr/>
              </a:pPr>
              <a:r>
                <a:rPr lang="fr-FR" sz="1100" dirty="0" smtClean="0"/>
                <a:t>Test </a:t>
              </a:r>
              <a:r>
                <a:rPr lang="fr-FR" sz="1100" dirty="0"/>
                <a:t>of the </a:t>
              </a:r>
              <a:r>
                <a:rPr lang="fr-FR" sz="1100" dirty="0" smtClean="0"/>
                <a:t>HIPPI </a:t>
              </a:r>
              <a:r>
                <a:rPr lang="fr-FR" sz="1100" dirty="0"/>
                <a:t>power coupler on the </a:t>
              </a:r>
              <a:r>
                <a:rPr lang="fr-FR" sz="1100" dirty="0" smtClean="0"/>
                <a:t>HIPPI </a:t>
              </a:r>
              <a:r>
                <a:rPr lang="fr-FR" sz="1100" dirty="0" err="1" smtClean="0"/>
                <a:t>cavity</a:t>
              </a:r>
              <a:r>
                <a:rPr lang="fr-FR" sz="1100" dirty="0" smtClean="0"/>
                <a:t> </a:t>
              </a:r>
              <a:r>
                <a:rPr lang="fr-FR" sz="1100" dirty="0" err="1"/>
                <a:t>at</a:t>
              </a:r>
              <a:r>
                <a:rPr lang="fr-FR" sz="1100" dirty="0"/>
                <a:t> 1.8 </a:t>
              </a:r>
              <a:r>
                <a:rPr lang="fr-FR" sz="1100" dirty="0" smtClean="0"/>
                <a:t>K, full </a:t>
              </a:r>
              <a:r>
                <a:rPr lang="fr-FR" sz="1100" dirty="0" err="1" smtClean="0"/>
                <a:t>reflection</a:t>
              </a:r>
              <a:endParaRPr lang="fr-FR" sz="1100" dirty="0"/>
            </a:p>
          </p:txBody>
        </p:sp>
        <p:pic>
          <p:nvPicPr>
            <p:cNvPr id="5" name="Image 18" descr="WEPC001f5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3668" y="4805387"/>
              <a:ext cx="3140782" cy="128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D:\archives\linac2010\THPPO032f2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75885" y="4763626"/>
              <a:ext cx="1839115" cy="202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11" descr="montage salle blanche 037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842" y="3154665"/>
              <a:ext cx="1788861" cy="145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772405" y="2208821"/>
              <a:ext cx="31167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HIPPI power coupler (KEK-type </a:t>
              </a:r>
              <a:r>
                <a:rPr lang="fr-FR" sz="1600" dirty="0" err="1" smtClean="0"/>
                <a:t>window</a:t>
              </a:r>
              <a:r>
                <a:rPr lang="fr-FR" sz="1600" dirty="0" smtClean="0"/>
                <a:t>) </a:t>
              </a:r>
              <a:r>
                <a:rPr lang="fr-FR" sz="1600" dirty="0" err="1" smtClean="0"/>
                <a:t>tested</a:t>
              </a:r>
              <a:r>
                <a:rPr lang="fr-FR" sz="1600" dirty="0" smtClean="0"/>
                <a:t> to 1.2 MW, 10% </a:t>
              </a:r>
              <a:r>
                <a:rPr lang="fr-FR" sz="1600" dirty="0" err="1" smtClean="0"/>
                <a:t>Duty</a:t>
              </a:r>
              <a:r>
                <a:rPr lang="fr-FR" sz="1600" dirty="0" smtClean="0"/>
                <a:t> factor </a:t>
              </a:r>
              <a:r>
                <a:rPr lang="fr-FR" sz="1600" dirty="0" err="1" smtClean="0"/>
                <a:t>at</a:t>
              </a:r>
              <a:r>
                <a:rPr lang="fr-FR" sz="1600" dirty="0" smtClean="0"/>
                <a:t> Saclay</a:t>
              </a:r>
              <a:endParaRPr lang="en-US" sz="1600" dirty="0"/>
            </a:p>
          </p:txBody>
        </p:sp>
        <p:pic>
          <p:nvPicPr>
            <p:cNvPr id="10" name="Picture 5" descr="power_histor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848" y="3039818"/>
              <a:ext cx="2301072" cy="172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3657600" y="2133600"/>
              <a:ext cx="5326527" cy="464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1234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Magnetic</a:t>
            </a:r>
            <a:r>
              <a:rPr lang="fr-FR" sz="3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32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shield</a:t>
            </a:r>
            <a:endParaRPr lang="en-US" sz="3200" kern="1200" dirty="0">
              <a:solidFill>
                <a:schemeClr val="tx1">
                  <a:lumMod val="50000"/>
                  <a:lumOff val="50000"/>
                </a:schemeClr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613"/>
            <a:ext cx="6968198" cy="49687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371599"/>
            <a:ext cx="5029200" cy="1815882"/>
          </a:xfrm>
          <a:prstGeom prst="rect">
            <a:avLst/>
          </a:prstGeom>
        </p:spPr>
        <p:txBody>
          <a:bodyPr/>
          <a:lstStyle/>
          <a:p>
            <a:pPr marL="39688" indent="-39688" algn="just" eaLnBrk="0" hangingPunct="0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Limit contribution of the trapped flux to the surface resistance to 4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n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ea typeface="Lucida Grande" charset="0"/>
                <a:cs typeface="Lucida Grande" charset="0"/>
              </a:rPr>
              <a:t>W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  <a:p>
            <a:pPr marL="39688" indent="-39688" algn="just" eaLnBrk="0" hangingPunct="0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limit the external static field to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Bext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= 14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mG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. </a:t>
            </a:r>
          </a:p>
          <a:p>
            <a:pPr marL="39688" indent="-39688" algn="just" eaLnBrk="0" hangingPunct="0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→ required shielding efficiency equal to 35.</a:t>
            </a:r>
          </a:p>
          <a:p>
            <a:pPr marL="39688" indent="-39688" algn="just" eaLnBrk="0" hangingPunct="0"/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Lucida Grande" charset="0"/>
              <a:ea typeface="Lucida Grande" charset="0"/>
              <a:cs typeface="Lucida Grande" charset="0"/>
            </a:endParaRPr>
          </a:p>
          <a:p>
            <a:pPr marL="39688" indent="-39688" algn="just" eaLnBrk="0" hangingPunct="0"/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Achievable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with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1.5 mm,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µ</a:t>
            </a:r>
            <a:r>
              <a:rPr lang="fr-FR" sz="1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r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=20000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shielding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material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5410200"/>
            <a:ext cx="2716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Ex: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magnetic shield of the elliptical cavities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7546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627A238D-E1F1-4137-8C67-7EF5638D15F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3690" y="1187999"/>
            <a:ext cx="9167690" cy="141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62200" y="2286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The 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ESS </a:t>
            </a:r>
            <a:r>
              <a:rPr lang="fr-FR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linac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008907"/>
              </p:ext>
            </p:extLst>
          </p:nvPr>
        </p:nvGraphicFramePr>
        <p:xfrm>
          <a:off x="2281742" y="4114800"/>
          <a:ext cx="4701546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523"/>
                <a:gridCol w="1481310"/>
                <a:gridCol w="1545713"/>
              </a:tblGrid>
              <a:tr h="25270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/>
                        <a:t>Num</a:t>
                      </a:r>
                      <a:r>
                        <a:rPr lang="fr-FR" sz="1600" dirty="0" smtClean="0"/>
                        <a:t>.</a:t>
                      </a:r>
                      <a:r>
                        <a:rPr lang="fr-FR" sz="1600" baseline="0" dirty="0" smtClean="0"/>
                        <a:t> of </a:t>
                      </a:r>
                      <a:r>
                        <a:rPr lang="fr-FR" sz="1600" baseline="0" dirty="0" err="1" smtClean="0"/>
                        <a:t>CMs</a:t>
                      </a:r>
                      <a:endParaRPr lang="fr-FR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/>
                        <a:t>Num</a:t>
                      </a:r>
                      <a:r>
                        <a:rPr lang="fr-FR" sz="1600" dirty="0" smtClean="0"/>
                        <a:t>.</a:t>
                      </a:r>
                      <a:r>
                        <a:rPr lang="fr-FR" sz="1600" baseline="0" dirty="0" smtClean="0"/>
                        <a:t> of </a:t>
                      </a:r>
                      <a:r>
                        <a:rPr lang="fr-FR" sz="1600" baseline="0" dirty="0" err="1" smtClean="0"/>
                        <a:t>cavities</a:t>
                      </a:r>
                      <a:endParaRPr lang="en-US" sz="1600" dirty="0" smtClean="0"/>
                    </a:p>
                  </a:txBody>
                  <a:tcPr/>
                </a:tc>
              </a:tr>
              <a:tr h="245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/>
                        <a:t>Spoke</a:t>
                      </a:r>
                      <a:endParaRPr lang="en-US" sz="1600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26</a:t>
                      </a:r>
                      <a:endParaRPr lang="en-US" sz="1600" dirty="0"/>
                    </a:p>
                  </a:txBody>
                  <a:tcPr/>
                </a:tc>
              </a:tr>
              <a:tr h="2459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6-cell medium </a:t>
                      </a:r>
                      <a:r>
                        <a:rPr lang="fr-FR" sz="16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fr-FR" sz="1600" dirty="0" smtClean="0"/>
                        <a:t> </a:t>
                      </a:r>
                      <a:endParaRPr lang="en-US" sz="16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36</a:t>
                      </a:r>
                      <a:endParaRPr lang="en-US" sz="1600" dirty="0"/>
                    </a:p>
                  </a:txBody>
                  <a:tcPr/>
                </a:tc>
              </a:tr>
              <a:tr h="245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5-cell high </a:t>
                      </a:r>
                      <a:r>
                        <a:rPr lang="fr-FR" sz="1600" dirty="0" smtClean="0">
                          <a:latin typeface="Symbol" panose="05050102010706020507" pitchFamily="18" charset="2"/>
                        </a:rPr>
                        <a:t>b</a:t>
                      </a:r>
                      <a:endParaRPr lang="en-US" sz="1600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84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398" y="2667000"/>
            <a:ext cx="7315199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2000" dirty="0" err="1"/>
              <a:t>Segmented</a:t>
            </a:r>
            <a:r>
              <a:rPr lang="fr-FR" sz="2000" dirty="0"/>
              <a:t>, </a:t>
            </a:r>
            <a:r>
              <a:rPr lang="fr-FR" sz="2000" dirty="0" err="1"/>
              <a:t>superconducting</a:t>
            </a:r>
            <a:r>
              <a:rPr lang="fr-FR" sz="2000" dirty="0"/>
              <a:t> linac, </a:t>
            </a:r>
            <a:r>
              <a:rPr lang="fr-FR" sz="2000" dirty="0" err="1"/>
              <a:t>with</a:t>
            </a:r>
            <a:r>
              <a:rPr lang="fr-FR" sz="2000" dirty="0"/>
              <a:t> RT </a:t>
            </a:r>
            <a:r>
              <a:rPr lang="fr-FR" sz="2000" dirty="0" err="1"/>
              <a:t>focusing</a:t>
            </a:r>
            <a:r>
              <a:rPr lang="fr-FR" sz="2000" dirty="0"/>
              <a:t> </a:t>
            </a:r>
            <a:r>
              <a:rPr lang="fr-FR" sz="2000" dirty="0" err="1"/>
              <a:t>elements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" r="-134" b="-528"/>
          <a:stretch/>
        </p:blipFill>
        <p:spPr bwMode="auto">
          <a:xfrm>
            <a:off x="1144738" y="3456000"/>
            <a:ext cx="7616517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3810000" y="1371600"/>
            <a:ext cx="3124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0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dapnia\data\users\fleseign_pub\ESS\package cavité ESS mediu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3000897"/>
            <a:ext cx="4193358" cy="260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8814" y="4724745"/>
            <a:ext cx="333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Spoke</a:t>
            </a:r>
            <a:r>
              <a:rPr lang="fr-FR" dirty="0" smtClean="0"/>
              <a:t> </a:t>
            </a:r>
            <a:r>
              <a:rPr lang="fr-FR" dirty="0" err="1" smtClean="0"/>
              <a:t>cavities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couplers</a:t>
            </a:r>
            <a:r>
              <a:rPr lang="fr-FR" dirty="0" smtClean="0"/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9" y="577486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elliptical</a:t>
            </a:r>
            <a:r>
              <a:rPr lang="fr-FR" dirty="0" smtClean="0"/>
              <a:t> </a:t>
            </a:r>
            <a:r>
              <a:rPr lang="fr-FR" dirty="0" err="1" smtClean="0"/>
              <a:t>cavities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couplers</a:t>
            </a:r>
            <a:r>
              <a:rPr lang="fr-FR" dirty="0" smtClean="0"/>
              <a:t>, tuners and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shields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401479" y="457200"/>
            <a:ext cx="4765847" cy="715962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ECC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Cavity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strings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\\CATIA-BRAULT\Partage Brault\ess images\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5" y="2171466"/>
            <a:ext cx="5365168" cy="2503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5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508" y="1620488"/>
            <a:ext cx="4536504" cy="1613949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584" y="4365104"/>
            <a:ext cx="2285256" cy="1297133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04" y="2924944"/>
            <a:ext cx="2558869" cy="169416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345">
            <a:off x="2977606" y="3497593"/>
            <a:ext cx="4490630" cy="204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24" y="3564181"/>
            <a:ext cx="2799908" cy="1802081"/>
          </a:xfrm>
          <a:prstGeom prst="rect">
            <a:avLst/>
          </a:prstGeom>
        </p:spPr>
      </p:pic>
      <p:sp>
        <p:nvSpPr>
          <p:cNvPr id="10" name="Right Arrow 12"/>
          <p:cNvSpPr/>
          <p:nvPr/>
        </p:nvSpPr>
        <p:spPr>
          <a:xfrm rot="20001816">
            <a:off x="5942434" y="5119032"/>
            <a:ext cx="762486" cy="20917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2"/>
          <p:cNvSpPr/>
          <p:nvPr/>
        </p:nvSpPr>
        <p:spPr>
          <a:xfrm rot="20001816">
            <a:off x="2454192" y="4250111"/>
            <a:ext cx="762486" cy="20917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298581" y="1520423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808080"/>
                </a:solidFill>
              </a:rPr>
              <a:t>Cavity string assembly in clean room</a:t>
            </a:r>
            <a:endParaRPr lang="en-US" sz="1400" dirty="0">
              <a:solidFill>
                <a:srgbClr val="80808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975648" y="228941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808080"/>
                </a:solidFill>
              </a:rPr>
              <a:t>Cold mass assembly (outside the clean room)</a:t>
            </a:r>
            <a:endParaRPr lang="en-US" sz="1400" dirty="0">
              <a:solidFill>
                <a:srgbClr val="80808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2077" y="4311334"/>
            <a:ext cx="2117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808080"/>
                </a:solidFill>
              </a:rPr>
              <a:t>Thermal shield</a:t>
            </a:r>
            <a:endParaRPr lang="en-US" sz="1400" dirty="0">
              <a:solidFill>
                <a:srgbClr val="80808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827752" y="346425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808080"/>
                </a:solidFill>
              </a:rPr>
              <a:t>Spaceframe</a:t>
            </a:r>
            <a:endParaRPr lang="en-US" sz="1400" dirty="0">
              <a:solidFill>
                <a:srgbClr val="80808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542948" y="5034961"/>
            <a:ext cx="160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808080"/>
                </a:solidFill>
              </a:rPr>
              <a:t>Vacuum </a:t>
            </a:r>
          </a:p>
          <a:p>
            <a:pPr algn="ctr"/>
            <a:r>
              <a:rPr lang="en-US" sz="1400" dirty="0" smtClean="0">
                <a:solidFill>
                  <a:srgbClr val="808080"/>
                </a:solidFill>
              </a:rPr>
              <a:t>vessel</a:t>
            </a:r>
            <a:endParaRPr lang="en-US" sz="1400" dirty="0">
              <a:solidFill>
                <a:srgbClr val="80808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26325" y="5908630"/>
            <a:ext cx="8666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Design concept of the tooling: </a:t>
            </a:r>
            <a:r>
              <a:rPr lang="en-US" sz="1600" dirty="0" smtClean="0"/>
              <a:t>most of the  parts will be used for both types of </a:t>
            </a:r>
            <a:r>
              <a:rPr lang="en-US" sz="1600" dirty="0" err="1" smtClean="0"/>
              <a:t>cryomodules</a:t>
            </a:r>
            <a:endParaRPr lang="en-US" sz="1600" dirty="0"/>
          </a:p>
        </p:txBody>
      </p:sp>
      <p:pic>
        <p:nvPicPr>
          <p:cNvPr id="18" name="Image 17" descr="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2238" y="929726"/>
            <a:ext cx="3801103" cy="1654184"/>
          </a:xfrm>
          <a:prstGeom prst="rect">
            <a:avLst/>
          </a:prstGeom>
        </p:spPr>
      </p:pic>
      <p:sp>
        <p:nvSpPr>
          <p:cNvPr id="21" name="Titre 1"/>
          <p:cNvSpPr txBox="1">
            <a:spLocks/>
          </p:cNvSpPr>
          <p:nvPr/>
        </p:nvSpPr>
        <p:spPr>
          <a:xfrm>
            <a:off x="990600" y="228600"/>
            <a:ext cx="6912069" cy="936104"/>
          </a:xfrm>
          <a:prstGeom prst="rect">
            <a:avLst/>
          </a:prstGeom>
        </p:spPr>
        <p:txBody>
          <a:bodyPr/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2800" dirty="0" smtClean="0"/>
              <a:t>Main </a:t>
            </a:r>
            <a:r>
              <a:rPr lang="fr-FR" sz="2800" dirty="0" err="1" smtClean="0"/>
              <a:t>steps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assembly</a:t>
            </a:r>
            <a:r>
              <a:rPr lang="fr-FR" sz="2800" dirty="0" smtClean="0"/>
              <a:t> </a:t>
            </a:r>
            <a:r>
              <a:rPr lang="fr-FR" sz="2800" dirty="0" err="1" smtClean="0"/>
              <a:t>procedure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85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992582" y="228600"/>
            <a:ext cx="6912069" cy="717376"/>
          </a:xfrm>
          <a:prstGeom prst="rect">
            <a:avLst/>
          </a:prstGeom>
        </p:spPr>
        <p:txBody>
          <a:bodyPr/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3200" dirty="0" err="1" smtClean="0"/>
              <a:t>Assembly</a:t>
            </a:r>
            <a:r>
              <a:rPr lang="fr-FR" sz="3200" dirty="0" smtClean="0"/>
              <a:t> </a:t>
            </a:r>
            <a:r>
              <a:rPr lang="fr-FR" sz="3200" dirty="0" err="1" smtClean="0"/>
              <a:t>procedure</a:t>
            </a:r>
            <a:r>
              <a:rPr lang="fr-FR" sz="3200" dirty="0" smtClean="0"/>
              <a:t> in </a:t>
            </a:r>
            <a:r>
              <a:rPr lang="en-US" sz="3200" dirty="0"/>
              <a:t>clean room</a:t>
            </a:r>
          </a:p>
          <a:p>
            <a:endParaRPr lang="en-US" sz="3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" y="1295400"/>
            <a:ext cx="8071848" cy="332456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6487" y="4290429"/>
            <a:ext cx="2029877" cy="178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out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543769"/>
            <a:ext cx="3384984" cy="1905000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76200" y="1143000"/>
            <a:ext cx="4473669" cy="717376"/>
          </a:xfrm>
          <a:prstGeom prst="rect">
            <a:avLst/>
          </a:prstGeom>
        </p:spPr>
        <p:txBody>
          <a:bodyPr/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b="0" dirty="0" err="1" smtClean="0"/>
              <a:t>Procedure</a:t>
            </a:r>
            <a:r>
              <a:rPr lang="fr-FR" sz="1800" b="0" dirty="0" smtClean="0"/>
              <a:t> </a:t>
            </a:r>
            <a:r>
              <a:rPr lang="fr-FR" sz="1600" b="0" dirty="0" smtClean="0"/>
              <a:t>for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elliptical</a:t>
            </a:r>
            <a:r>
              <a:rPr lang="fr-FR" sz="1800" b="0" dirty="0" smtClean="0"/>
              <a:t> cryomodules:</a:t>
            </a:r>
            <a:endParaRPr lang="en-US" sz="1800" b="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0" y="6448769"/>
            <a:ext cx="2590800" cy="41257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b="0" dirty="0" err="1" smtClean="0"/>
              <a:t>Tooling</a:t>
            </a:r>
            <a:r>
              <a:rPr lang="fr-FR" sz="1800" b="0" dirty="0" smtClean="0"/>
              <a:t> for </a:t>
            </a:r>
            <a:r>
              <a:rPr lang="fr-FR" sz="1800" b="0" dirty="0" err="1" smtClean="0"/>
              <a:t>spoke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cavities</a:t>
            </a:r>
            <a:r>
              <a:rPr lang="fr-FR" sz="1800" b="0" dirty="0" smtClean="0"/>
              <a:t>:</a:t>
            </a:r>
            <a:endParaRPr lang="en-US" sz="1800" b="0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6636487" y="6093955"/>
            <a:ext cx="2036964" cy="78727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b="0" dirty="0" err="1" smtClean="0"/>
              <a:t>Tooling</a:t>
            </a:r>
            <a:r>
              <a:rPr lang="fr-FR" sz="1800" b="0" dirty="0" smtClean="0"/>
              <a:t> for </a:t>
            </a:r>
            <a:r>
              <a:rPr lang="fr-FR" sz="1800" b="0" dirty="0" err="1" smtClean="0"/>
              <a:t>elliptical</a:t>
            </a:r>
            <a:r>
              <a:rPr lang="fr-FR" sz="1800" b="0" dirty="0" smtClean="0"/>
              <a:t>  </a:t>
            </a:r>
            <a:r>
              <a:rPr lang="fr-FR" sz="1800" b="0" dirty="0" err="1" smtClean="0"/>
              <a:t>cavities</a:t>
            </a:r>
            <a:r>
              <a:rPr lang="fr-FR" sz="1800" b="0" dirty="0" smtClean="0"/>
              <a:t>: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409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eynet.IPN\Desktop\P100055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960"/>
            <a:ext cx="9144000" cy="5814167"/>
          </a:xfrm>
          <a:prstGeom prst="rect">
            <a:avLst/>
          </a:prstGeom>
          <a:noFill/>
        </p:spPr>
      </p:pic>
      <p:pic>
        <p:nvPicPr>
          <p:cNvPr id="3" name="Image 2" descr="v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700808"/>
            <a:ext cx="2513443" cy="1841376"/>
          </a:xfrm>
          <a:prstGeom prst="rect">
            <a:avLst/>
          </a:prstGeom>
        </p:spPr>
      </p:pic>
      <p:pic>
        <p:nvPicPr>
          <p:cNvPr id="4" name="Image 3" descr="v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4005064"/>
            <a:ext cx="1512168" cy="2708920"/>
          </a:xfrm>
          <a:prstGeom prst="rect">
            <a:avLst/>
          </a:prstGeom>
        </p:spPr>
      </p:pic>
      <p:pic>
        <p:nvPicPr>
          <p:cNvPr id="5" name="Image 4" descr="v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77072"/>
            <a:ext cx="2098903" cy="2636912"/>
          </a:xfrm>
          <a:prstGeom prst="rect">
            <a:avLst/>
          </a:prstGeom>
        </p:spPr>
      </p:pic>
      <p:pic>
        <p:nvPicPr>
          <p:cNvPr id="6" name="Image 5" descr="v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914" y="2276872"/>
            <a:ext cx="3546086" cy="4466445"/>
          </a:xfrm>
          <a:prstGeom prst="rect">
            <a:avLst/>
          </a:prstGeo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971600" y="44625"/>
            <a:ext cx="6648400" cy="7200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2400" dirty="0" err="1"/>
              <a:t>Assembling</a:t>
            </a:r>
            <a:r>
              <a:rPr lang="fr-FR" sz="2400" dirty="0"/>
              <a:t> tools in clean room </a:t>
            </a:r>
            <a:r>
              <a:rPr lang="fr-FR" sz="2400" dirty="0" err="1"/>
              <a:t>at</a:t>
            </a:r>
            <a:r>
              <a:rPr lang="fr-FR" sz="2400" dirty="0"/>
              <a:t> </a:t>
            </a:r>
            <a:r>
              <a:rPr lang="fr-FR" sz="2400" dirty="0" smtClean="0"/>
              <a:t>IPNO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697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116315" y="44624"/>
            <a:ext cx="6912069" cy="9361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Assembly procedure: </a:t>
            </a:r>
            <a:br>
              <a:rPr lang="en-US" dirty="0"/>
            </a:br>
            <a:r>
              <a:rPr lang="en-US" dirty="0"/>
              <a:t>outside the clean room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2" y="1447800"/>
            <a:ext cx="8892479" cy="414045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3578" y="5410200"/>
            <a:ext cx="2899186" cy="110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98680" y="5867400"/>
            <a:ext cx="4473669" cy="5334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b="0" dirty="0" err="1" smtClean="0"/>
              <a:t>Procedure</a:t>
            </a:r>
            <a:r>
              <a:rPr lang="fr-FR" sz="1800" b="0" dirty="0" smtClean="0"/>
              <a:t> </a:t>
            </a:r>
            <a:r>
              <a:rPr lang="fr-FR" sz="1600" b="0" dirty="0" smtClean="0"/>
              <a:t>for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elliptical</a:t>
            </a:r>
            <a:r>
              <a:rPr lang="fr-FR" sz="1800" b="0" dirty="0" smtClean="0"/>
              <a:t> cryomodules: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211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fr-FR" sz="3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High beta prototype </a:t>
            </a:r>
            <a:r>
              <a:rPr lang="fr-FR" sz="32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cavity</a:t>
            </a:r>
            <a:endParaRPr lang="en-US" sz="3200" kern="1200" dirty="0">
              <a:solidFill>
                <a:schemeClr val="tx1">
                  <a:lumMod val="50000"/>
                  <a:lumOff val="50000"/>
                </a:schemeClr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47800"/>
            <a:ext cx="9144000" cy="444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42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725" y="1001617"/>
            <a:ext cx="7391401" cy="523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9688" indent="-39688" algn="just" eaLnBrk="0" hangingPunct="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pPr algn="ctr"/>
            <a:r>
              <a:rPr lang="fr-FR" dirty="0" smtClean="0"/>
              <a:t>Start of the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cavity</a:t>
            </a:r>
            <a:r>
              <a:rPr lang="fr-FR" dirty="0"/>
              <a:t> </a:t>
            </a:r>
            <a:r>
              <a:rPr lang="fr-FR" dirty="0" err="1"/>
              <a:t>preparation</a:t>
            </a:r>
            <a:r>
              <a:rPr lang="fr-FR" dirty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SPL 5-cell </a:t>
            </a:r>
            <a:r>
              <a:rPr lang="fr-FR" dirty="0" err="1" smtClean="0"/>
              <a:t>cavity</a:t>
            </a:r>
            <a:r>
              <a:rPr lang="fr-FR" dirty="0" smtClean="0"/>
              <a:t>   </a:t>
            </a:r>
            <a:r>
              <a:rPr lang="fr-FR" dirty="0" smtClean="0">
                <a:latin typeface="Symbol" panose="05050102010706020507" pitchFamily="18" charset="2"/>
              </a:rPr>
              <a:t>b</a:t>
            </a:r>
            <a:r>
              <a:rPr lang="fr-FR" dirty="0" smtClean="0"/>
              <a:t>=1</a:t>
            </a:r>
          </a:p>
          <a:p>
            <a:pPr algn="ctr"/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/>
              <a:t>similar</a:t>
            </a:r>
            <a:r>
              <a:rPr lang="fr-FR" dirty="0"/>
              <a:t> </a:t>
            </a:r>
            <a:r>
              <a:rPr lang="fr-FR" dirty="0" smtClean="0"/>
              <a:t>to the ESS </a:t>
            </a:r>
            <a:r>
              <a:rPr lang="fr-FR" dirty="0" err="1" smtClean="0"/>
              <a:t>cavities</a:t>
            </a:r>
            <a:endParaRPr lang="fr-FR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259080" y="2226798"/>
            <a:ext cx="4038602" cy="3013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7368" y="5951893"/>
            <a:ext cx="5688632" cy="3652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9688" indent="-39688" algn="just" eaLnBrk="0" hangingPunct="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fr-FR" dirty="0" smtClean="0"/>
              <a:t>Vertical Electropolishing system of the SPL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>
                <a:latin typeface="Symbol" panose="05050102010706020507" pitchFamily="18" charset="2"/>
              </a:rPr>
              <a:t>b</a:t>
            </a:r>
            <a:r>
              <a:rPr lang="fr-FR" dirty="0" smtClean="0"/>
              <a:t>=1 in </a:t>
            </a:r>
            <a:r>
              <a:rPr lang="fr-FR" dirty="0"/>
              <a:t>Saclay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23728" y="188640"/>
            <a:ext cx="4464495" cy="551367"/>
          </a:xfrm>
          <a:prstGeom prst="rect">
            <a:avLst/>
          </a:prstGeom>
        </p:spPr>
        <p:txBody>
          <a:bodyPr/>
          <a:lstStyle/>
          <a:p>
            <a:pPr marL="39688" indent="-39688" algn="ctr" eaLnBrk="0" hangingPunct="0"/>
            <a:r>
              <a:rPr lang="fr-FR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cavity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preparation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9557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00200" y="2885694"/>
            <a:ext cx="6096000" cy="12003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9688" indent="-39688" algn="ctr" eaLnBrk="0" hangingPunct="0"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fr-FR" i="1" dirty="0" err="1"/>
              <a:t>Thank</a:t>
            </a:r>
            <a:r>
              <a:rPr lang="fr-FR" i="1" dirty="0"/>
              <a:t> </a:t>
            </a:r>
            <a:r>
              <a:rPr lang="fr-FR" i="1" dirty="0" err="1"/>
              <a:t>you</a:t>
            </a:r>
            <a:r>
              <a:rPr lang="fr-FR" i="1" dirty="0"/>
              <a:t> for </a:t>
            </a:r>
            <a:r>
              <a:rPr lang="fr-FR" i="1" dirty="0" err="1"/>
              <a:t>your</a:t>
            </a:r>
            <a:r>
              <a:rPr lang="fr-FR" i="1" dirty="0"/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3170065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332591" y="3401964"/>
            <a:ext cx="3429000" cy="473961"/>
          </a:xfrm>
          <a:prstGeom prst="rect">
            <a:avLst/>
          </a:prstGeom>
        </p:spPr>
        <p:txBody>
          <a:bodyPr>
            <a:noAutofit/>
          </a:bodyPr>
          <a:lstStyle>
            <a:lvl1pPr marL="665163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1pPr>
            <a:lvl2pPr marL="977900" indent="-403225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2pPr>
            <a:lvl3pPr marL="1289050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3pPr>
            <a:lvl4pPr marL="1601788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4pPr>
            <a:lvl5pPr marL="1914525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5pPr>
            <a:lvl6pPr marL="23717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28289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32861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37433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4763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8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IPNO</a:t>
            </a:r>
            <a:endParaRPr lang="en-US" sz="28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695102" y="4953000"/>
            <a:ext cx="4977205" cy="99989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665163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1pPr>
            <a:lvl2pPr marL="977900" indent="-403225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2pPr>
            <a:lvl3pPr marL="1289050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3pPr>
            <a:lvl4pPr marL="1601788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4pPr>
            <a:lvl5pPr marL="1914525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5pPr>
            <a:lvl6pPr marL="23717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28289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32861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37433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  <a:tabLst>
                <a:tab pos="-457200" algn="l"/>
                <a:tab pos="898525" algn="l"/>
              </a:tabLst>
            </a:pPr>
            <a:r>
              <a: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IPNO </a:t>
            </a:r>
            <a:r>
              <a:rPr lang="en-US" sz="11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in </a:t>
            </a:r>
            <a:r>
              <a: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charge </a:t>
            </a:r>
            <a:r>
              <a:rPr lang="en-US" sz="11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of the design fabrication and assembling</a:t>
            </a:r>
            <a:endParaRPr lang="en-US" sz="11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39688" lvl="2" indent="-39688" algn="just">
              <a:spcBef>
                <a:spcPct val="0"/>
              </a:spcBef>
              <a:buNone/>
              <a:tabLst>
                <a:tab pos="-457200" algn="l"/>
                <a:tab pos="898525" algn="l"/>
              </a:tabLst>
            </a:pPr>
            <a:endParaRPr lang="en-US" sz="1100" dirty="0" smtClean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39688" lvl="2" indent="-39688" algn="just">
              <a:spcBef>
                <a:spcPct val="0"/>
              </a:spcBef>
              <a:buNone/>
              <a:tabLst>
                <a:tab pos="-457200" algn="l"/>
                <a:tab pos="898525" algn="l"/>
              </a:tabLst>
            </a:pPr>
            <a:endParaRPr lang="en-US" sz="11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3175" lvl="2" indent="0" algn="just">
              <a:spcBef>
                <a:spcPct val="0"/>
              </a:spcBef>
              <a:buNone/>
              <a:tabLst>
                <a:tab pos="-457200" algn="l"/>
                <a:tab pos="898525" algn="l"/>
              </a:tabLst>
            </a:pPr>
            <a:r>
              <a:rPr lang="en-US" sz="11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Uppsala in charge of the</a:t>
            </a:r>
          </a:p>
          <a:p>
            <a:pPr marL="315913" lvl="3" indent="0" algn="just">
              <a:spcBef>
                <a:spcPct val="0"/>
              </a:spcBef>
              <a:buNone/>
              <a:tabLst>
                <a:tab pos="-457200" algn="l"/>
                <a:tab pos="898525" algn="l"/>
              </a:tabLst>
            </a:pPr>
            <a:r>
              <a:rPr lang="en-US" sz="11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* Tests stand for cryogenic and RF power </a:t>
            </a:r>
            <a:r>
              <a:rPr lang="en-US" sz="11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tests FREIA (Yogi ‘s presentation) </a:t>
            </a:r>
            <a:endParaRPr lang="en-US" sz="11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315913" lvl="3" indent="0" algn="just">
              <a:spcBef>
                <a:spcPct val="0"/>
              </a:spcBef>
              <a:buNone/>
              <a:tabLst>
                <a:tab pos="-457200" algn="l"/>
                <a:tab pos="898525" algn="l"/>
              </a:tabLst>
            </a:pPr>
            <a:r>
              <a:rPr lang="en-US" sz="11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* Tests of the spoke cryomodule with IPNO</a:t>
            </a:r>
            <a:endParaRPr lang="en-US" sz="11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5261" y="762000"/>
            <a:ext cx="6774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FR – SW  agreement + amendment</a:t>
            </a:r>
          </a:p>
        </p:txBody>
      </p:sp>
      <p:sp>
        <p:nvSpPr>
          <p:cNvPr id="7" name="Ellipse 6"/>
          <p:cNvSpPr/>
          <p:nvPr/>
        </p:nvSpPr>
        <p:spPr>
          <a:xfrm>
            <a:off x="5566679" y="3260668"/>
            <a:ext cx="3389959" cy="122584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9125" y="3392869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5784924" y="4026797"/>
            <a:ext cx="2910057" cy="428079"/>
          </a:xfrm>
          <a:prstGeom prst="rect">
            <a:avLst/>
          </a:prstGeom>
        </p:spPr>
        <p:txBody>
          <a:bodyPr>
            <a:noAutofit/>
          </a:bodyPr>
          <a:lstStyle>
            <a:lvl1pPr marL="665163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1pPr>
            <a:lvl2pPr marL="977900" indent="-403225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2pPr>
            <a:lvl3pPr marL="1289050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3pPr>
            <a:lvl4pPr marL="1601788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4pPr>
            <a:lvl5pPr marL="1914525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5pPr>
            <a:lvl6pPr marL="23717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28289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32861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37433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4763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4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Stephen Molloy</a:t>
            </a:r>
          </a:p>
        </p:txBody>
      </p:sp>
      <p:sp>
        <p:nvSpPr>
          <p:cNvPr id="10" name="Double flèche horizontale 9"/>
          <p:cNvSpPr/>
          <p:nvPr/>
        </p:nvSpPr>
        <p:spPr>
          <a:xfrm>
            <a:off x="3987063" y="3807827"/>
            <a:ext cx="1515911" cy="152400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80191" y="3263793"/>
            <a:ext cx="3733800" cy="1191083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652507" y="1818382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bmk="">
                <a:solidFill>
                  <a:schemeClr val="bg1">
                    <a:lumMod val="50000"/>
                  </a:schemeClr>
                </a:solidFill>
              </a:rPr>
              <a:t>Technical </a:t>
            </a:r>
            <a:r>
              <a:rPr lang="en-US" sz="3200" b="1" dirty="0" smtClean="0" bmk="">
                <a:solidFill>
                  <a:schemeClr val="bg1">
                    <a:lumMod val="50000"/>
                  </a:schemeClr>
                </a:solidFill>
              </a:rPr>
              <a:t>Demonstrator</a:t>
            </a:r>
          </a:p>
          <a:p>
            <a:pPr algn="ctr"/>
            <a:r>
              <a:rPr lang="en-US" sz="3200" b="1" dirty="0" smtClean="0" bmk=""/>
              <a:t>Spoke Cavity Cryomodule</a:t>
            </a:r>
            <a:endParaRPr lang="en-US" sz="3200" b="1" dirty="0" bmk="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685800" y="3884027"/>
            <a:ext cx="2910057" cy="428079"/>
          </a:xfrm>
          <a:prstGeom prst="rect">
            <a:avLst/>
          </a:prstGeom>
        </p:spPr>
        <p:txBody>
          <a:bodyPr>
            <a:noAutofit/>
          </a:bodyPr>
          <a:lstStyle>
            <a:lvl1pPr marL="665163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1pPr>
            <a:lvl2pPr marL="977900" indent="-403225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2pPr>
            <a:lvl3pPr marL="1289050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3pPr>
            <a:lvl4pPr marL="1601788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4pPr>
            <a:lvl5pPr marL="1914525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5pPr>
            <a:lvl6pPr marL="23717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28289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32861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37433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4763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4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Sébastien Bousson – </a:t>
            </a:r>
            <a:r>
              <a:rPr lang="en-US" sz="14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WP4</a:t>
            </a:r>
            <a:endParaRPr lang="en-US" sz="1400" dirty="0" smtClean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332591" y="2362200"/>
            <a:ext cx="3429000" cy="473961"/>
          </a:xfrm>
          <a:prstGeom prst="rect">
            <a:avLst/>
          </a:prstGeom>
        </p:spPr>
        <p:txBody>
          <a:bodyPr>
            <a:noAutofit/>
          </a:bodyPr>
          <a:lstStyle>
            <a:lvl1pPr marL="665163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1pPr>
            <a:lvl2pPr marL="977900" indent="-403225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2pPr>
            <a:lvl3pPr marL="1289050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3pPr>
            <a:lvl4pPr marL="1601788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4pPr>
            <a:lvl5pPr marL="1914525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5pPr>
            <a:lvl6pPr marL="23717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28289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32861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37433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4763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0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Collaboration IRFU </a:t>
            </a:r>
            <a:r>
              <a:rPr lang="en-US" sz="20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– </a:t>
            </a:r>
            <a:r>
              <a:rPr lang="en-US" sz="20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IPNO</a:t>
            </a:r>
          </a:p>
          <a:p>
            <a:pPr marL="4763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P. Bosland </a:t>
            </a: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WP5 </a:t>
            </a:r>
            <a:r>
              <a:rPr lang="en-US" sz="16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- G. </a:t>
            </a: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Olivier</a:t>
            </a:r>
            <a:endParaRPr lang="en-US" sz="16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300985" y="3505200"/>
            <a:ext cx="5324764" cy="3046183"/>
            <a:chOff x="1452282" y="2657889"/>
            <a:chExt cx="6799215" cy="3772701"/>
          </a:xfrm>
        </p:grpSpPr>
        <p:sp>
          <p:nvSpPr>
            <p:cNvPr id="4" name="Espace réservé du contenu 2"/>
            <p:cNvSpPr txBox="1">
              <a:spLocks/>
            </p:cNvSpPr>
            <p:nvPr/>
          </p:nvSpPr>
          <p:spPr>
            <a:xfrm>
              <a:off x="1452282" y="2657889"/>
              <a:ext cx="6799215" cy="3772701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665163" indent="-401638" algn="l" rtl="0" eaLnBrk="0" fontAlgn="base" hangingPunct="0">
                <a:spcBef>
                  <a:spcPts val="1700"/>
                </a:spcBef>
                <a:spcAft>
                  <a:spcPct val="0"/>
                </a:spcAft>
                <a:buClr>
                  <a:srgbClr val="000000"/>
                </a:buClr>
                <a:buSzPct val="171000"/>
                <a:buFont typeface="Helvetica" charset="0"/>
                <a:buChar char="•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Lucida Grande" charset="0"/>
                </a:defRPr>
              </a:lvl1pPr>
              <a:lvl2pPr marL="977900" indent="-403225" algn="l" rtl="0" eaLnBrk="0" fontAlgn="base" hangingPunct="0">
                <a:spcBef>
                  <a:spcPts val="1700"/>
                </a:spcBef>
                <a:spcAft>
                  <a:spcPct val="0"/>
                </a:spcAft>
                <a:buClr>
                  <a:srgbClr val="000000"/>
                </a:buClr>
                <a:buSzPct val="171000"/>
                <a:buFont typeface="Helvetica" charset="0"/>
                <a:buChar char="•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Lucida Grande" charset="0"/>
                </a:defRPr>
              </a:lvl2pPr>
              <a:lvl3pPr marL="1289050" indent="-401638" algn="l" rtl="0" eaLnBrk="0" fontAlgn="base" hangingPunct="0">
                <a:spcBef>
                  <a:spcPts val="1700"/>
                </a:spcBef>
                <a:spcAft>
                  <a:spcPct val="0"/>
                </a:spcAft>
                <a:buClr>
                  <a:srgbClr val="000000"/>
                </a:buClr>
                <a:buSzPct val="171000"/>
                <a:buFont typeface="Helvetica" charset="0"/>
                <a:buChar char="•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Lucida Grande" charset="0"/>
                </a:defRPr>
              </a:lvl3pPr>
              <a:lvl4pPr marL="1601788" indent="-401638" algn="l" rtl="0" eaLnBrk="0" fontAlgn="base" hangingPunct="0">
                <a:spcBef>
                  <a:spcPts val="1700"/>
                </a:spcBef>
                <a:spcAft>
                  <a:spcPct val="0"/>
                </a:spcAft>
                <a:buClr>
                  <a:srgbClr val="000000"/>
                </a:buClr>
                <a:buSzPct val="171000"/>
                <a:buFont typeface="Helvetica" charset="0"/>
                <a:buChar char="•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Lucida Grande" charset="0"/>
                </a:defRPr>
              </a:lvl4pPr>
              <a:lvl5pPr marL="1914525" indent="-401638" algn="l" rtl="0" eaLnBrk="0" fontAlgn="base" hangingPunct="0">
                <a:spcBef>
                  <a:spcPts val="1700"/>
                </a:spcBef>
                <a:spcAft>
                  <a:spcPct val="0"/>
                </a:spcAft>
                <a:buClr>
                  <a:srgbClr val="000000"/>
                </a:buClr>
                <a:buSzPct val="171000"/>
                <a:buFont typeface="Helvetica" charset="0"/>
                <a:buChar char="•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Lucida Grande" charset="0"/>
                </a:defRPr>
              </a:lvl5pPr>
              <a:lvl6pPr marL="2371725" indent="-401638" algn="l" rtl="0" fontAlgn="base">
                <a:spcBef>
                  <a:spcPts val="1700"/>
                </a:spcBef>
                <a:spcAft>
                  <a:spcPct val="0"/>
                </a:spcAft>
                <a:buClr>
                  <a:srgbClr val="000000"/>
                </a:buClr>
                <a:buSzPct val="171000"/>
                <a:buFont typeface="Helvetica" charset="0"/>
                <a:buChar char="•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Lucida Grande" charset="0"/>
                </a:defRPr>
              </a:lvl6pPr>
              <a:lvl7pPr marL="2828925" indent="-401638" algn="l" rtl="0" fontAlgn="base">
                <a:spcBef>
                  <a:spcPts val="1700"/>
                </a:spcBef>
                <a:spcAft>
                  <a:spcPct val="0"/>
                </a:spcAft>
                <a:buClr>
                  <a:srgbClr val="000000"/>
                </a:buClr>
                <a:buSzPct val="171000"/>
                <a:buFont typeface="Helvetica" charset="0"/>
                <a:buChar char="•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Lucida Grande" charset="0"/>
                </a:defRPr>
              </a:lvl7pPr>
              <a:lvl8pPr marL="3286125" indent="-401638" algn="l" rtl="0" fontAlgn="base">
                <a:spcBef>
                  <a:spcPts val="1700"/>
                </a:spcBef>
                <a:spcAft>
                  <a:spcPct val="0"/>
                </a:spcAft>
                <a:buClr>
                  <a:srgbClr val="000000"/>
                </a:buClr>
                <a:buSzPct val="171000"/>
                <a:buFont typeface="Helvetica" charset="0"/>
                <a:buChar char="•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Lucida Grande" charset="0"/>
                </a:defRPr>
              </a:lvl8pPr>
              <a:lvl9pPr marL="3743325" indent="-401638" algn="l" rtl="0" fontAlgn="base">
                <a:spcBef>
                  <a:spcPts val="1700"/>
                </a:spcBef>
                <a:spcAft>
                  <a:spcPct val="0"/>
                </a:spcAft>
                <a:buClr>
                  <a:srgbClr val="000000"/>
                </a:buClr>
                <a:buSzPct val="171000"/>
                <a:buFont typeface="Helvetica" charset="0"/>
                <a:buChar char="•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Lucida Grande" charset="0"/>
                </a:defRPr>
              </a:lvl9pPr>
            </a:lstStyle>
            <a:p>
              <a:pPr marL="0" indent="0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r>
                <a:rPr lang="en-US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IPNO </a:t>
              </a: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in </a:t>
              </a:r>
              <a:r>
                <a:rPr lang="en-US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charge </a:t>
              </a: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of the </a:t>
              </a:r>
              <a:r>
                <a:rPr lang="en-US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cryostat – design </a:t>
              </a: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and fabrication</a:t>
              </a:r>
              <a:endPara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  <a:p>
              <a:pPr marL="39688" lvl="2" indent="-39688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endPara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  <a:p>
              <a:pPr marL="990600" lvl="2" indent="0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Vacuum vessel</a:t>
              </a:r>
              <a:endPara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  <a:p>
              <a:pPr marL="990600" lvl="2" indent="0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r>
                <a:rPr lang="en-US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Space frame – </a:t>
              </a: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cavity supports</a:t>
              </a:r>
              <a:endPara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  <a:p>
              <a:pPr marL="990600" lvl="2" indent="0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Thermal screen</a:t>
              </a:r>
              <a:endPara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  <a:p>
              <a:pPr marL="990600" lvl="2" indent="0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Superinsulation</a:t>
              </a:r>
              <a:endPara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  <a:p>
              <a:pPr marL="990600" lvl="2" indent="0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Internal cryogenic pipes</a:t>
              </a:r>
              <a:endPara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  <a:p>
              <a:pPr marL="990600" lvl="2" indent="0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Instrumentation</a:t>
              </a:r>
            </a:p>
            <a:p>
              <a:pPr marL="990600" lvl="2" indent="0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endPara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  <a:p>
              <a:pPr marL="0" indent="0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r>
                <a:rPr lang="en-US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IRFU </a:t>
              </a: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in </a:t>
              </a:r>
              <a:r>
                <a:rPr lang="en-US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charge </a:t>
              </a: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of the </a:t>
              </a:r>
              <a:r>
                <a:rPr lang="en-US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“cavity package”, </a:t>
              </a: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the cryomodule assembly and RF power tests:</a:t>
              </a:r>
              <a:endPara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  <a:p>
              <a:pPr marL="39688" indent="-39688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endPara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  <a:p>
              <a:pPr marL="990600" lvl="2" indent="0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Cavities </a:t>
              </a:r>
              <a:r>
                <a:rPr lang="en-US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+ helium tank</a:t>
              </a:r>
            </a:p>
            <a:p>
              <a:pPr marL="990600" lvl="2" indent="0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Power coupler	</a:t>
              </a:r>
              <a:r>
                <a:rPr lang="en-US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	design, manufacturing, RF tests</a:t>
              </a:r>
            </a:p>
            <a:p>
              <a:pPr marL="990600" lvl="2" indent="0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r>
                <a:rPr lang="en-US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Piezo tuner</a:t>
              </a:r>
            </a:p>
            <a:p>
              <a:pPr marL="990600" lvl="2" indent="0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Magnetic shield</a:t>
              </a:r>
              <a:endPara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  <a:p>
              <a:pPr marL="990600" lvl="2" indent="0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Tooling: field flatness, cavity preparation, cryomodule assembling, </a:t>
              </a:r>
              <a:r>
                <a:rPr lang="en-US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…</a:t>
              </a:r>
            </a:p>
            <a:p>
              <a:pPr marL="990600" lvl="2" indent="0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Cryomodule assembly </a:t>
              </a:r>
              <a:endPara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  <a:p>
              <a:pPr marL="990600" lvl="2" indent="0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Tests stand for cryogenic and RF power tests</a:t>
              </a:r>
              <a:endPara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  <a:p>
              <a:pPr marL="990600" lvl="2" indent="0" algn="just">
                <a:spcBef>
                  <a:spcPct val="0"/>
                </a:spcBef>
                <a:buNone/>
                <a:tabLst>
                  <a:tab pos="-457200" algn="l"/>
                  <a:tab pos="898525" algn="l"/>
                </a:tabLst>
              </a:pPr>
              <a:r>
                <a:rPr lang="en-US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Tests </a:t>
              </a:r>
              <a:r>
                <a:rPr lang="en-US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of the ECCTD cryomodule</a:t>
              </a:r>
              <a:endPara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5" name="Accolade fermante 4"/>
            <p:cNvSpPr/>
            <p:nvPr/>
          </p:nvSpPr>
          <p:spPr>
            <a:xfrm>
              <a:off x="4708239" y="4806407"/>
              <a:ext cx="216024" cy="531333"/>
            </a:xfrm>
            <a:prstGeom prst="rightBrac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75262" y="195112"/>
            <a:ext cx="6774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FR – SW  agreement + amendment</a:t>
            </a:r>
          </a:p>
        </p:txBody>
      </p:sp>
      <p:sp>
        <p:nvSpPr>
          <p:cNvPr id="7" name="Ellipse 6"/>
          <p:cNvSpPr/>
          <p:nvPr/>
        </p:nvSpPr>
        <p:spPr>
          <a:xfrm>
            <a:off x="5566679" y="2117668"/>
            <a:ext cx="3389959" cy="122584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9125" y="2249869"/>
            <a:ext cx="1295698" cy="638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5784924" y="2883797"/>
            <a:ext cx="2910057" cy="428079"/>
          </a:xfrm>
          <a:prstGeom prst="rect">
            <a:avLst/>
          </a:prstGeom>
        </p:spPr>
        <p:txBody>
          <a:bodyPr>
            <a:noAutofit/>
          </a:bodyPr>
          <a:lstStyle>
            <a:lvl1pPr marL="665163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1pPr>
            <a:lvl2pPr marL="977900" indent="-403225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2pPr>
            <a:lvl3pPr marL="1289050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3pPr>
            <a:lvl4pPr marL="1601788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4pPr>
            <a:lvl5pPr marL="1914525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5pPr>
            <a:lvl6pPr marL="23717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28289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32861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37433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4763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4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Christine Darve</a:t>
            </a:r>
          </a:p>
        </p:txBody>
      </p:sp>
      <p:sp>
        <p:nvSpPr>
          <p:cNvPr id="11" name="Double flèche horizontale 10"/>
          <p:cNvSpPr/>
          <p:nvPr/>
        </p:nvSpPr>
        <p:spPr>
          <a:xfrm>
            <a:off x="3987063" y="2664827"/>
            <a:ext cx="1515911" cy="152400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80191" y="2120793"/>
            <a:ext cx="3733800" cy="1191083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652507" y="116514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bmk="">
                <a:solidFill>
                  <a:schemeClr val="bg1">
                    <a:lumMod val="50000"/>
                  </a:schemeClr>
                </a:solidFill>
              </a:rPr>
              <a:t>Technical </a:t>
            </a:r>
            <a:r>
              <a:rPr lang="en-US" sz="3200" b="1" dirty="0" smtClean="0" bmk="">
                <a:solidFill>
                  <a:schemeClr val="bg1">
                    <a:lumMod val="50000"/>
                  </a:schemeClr>
                </a:solidFill>
              </a:rPr>
              <a:t>Demonstrator</a:t>
            </a:r>
          </a:p>
          <a:p>
            <a:pPr algn="ctr"/>
            <a:r>
              <a:rPr lang="en-US" sz="3200" b="1" dirty="0" smtClean="0" bmk=""/>
              <a:t>Medium beta </a:t>
            </a:r>
            <a:r>
              <a:rPr lang="en-US" sz="3200" b="1" dirty="0" bmk=""/>
              <a:t>ECCTD</a:t>
            </a:r>
          </a:p>
        </p:txBody>
      </p:sp>
    </p:spTree>
    <p:extLst>
      <p:ext uri="{BB962C8B-B14F-4D97-AF65-F5344CB8AC3E}">
        <p14:creationId xmlns:p14="http://schemas.microsoft.com/office/powerpoint/2010/main" val="42442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eynet.IPN\Desktop\Salle Blanche\cryom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064" y="2020386"/>
            <a:ext cx="3957277" cy="3739165"/>
          </a:xfrm>
          <a:prstGeom prst="rect">
            <a:avLst/>
          </a:prstGeom>
          <a:noFill/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78714" y="457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 double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spoke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cavities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cryomodules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279465" y="6211386"/>
            <a:ext cx="3657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23547" y="5855955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2900 </a:t>
            </a:r>
            <a:r>
              <a:rPr lang="fr-FR" sz="16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mm</a:t>
            </a:r>
            <a:endParaRPr lang="en-US" sz="16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318065" y="2706186"/>
            <a:ext cx="0" cy="1828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/>
          <p:cNvSpPr txBox="1"/>
          <p:nvPr/>
        </p:nvSpPr>
        <p:spPr>
          <a:xfrm>
            <a:off x="6699065" y="2821605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Diameter</a:t>
            </a:r>
            <a:endParaRPr lang="fr-FR" sz="1600" dirty="0" smtClean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r>
              <a:rPr lang="fr-FR" sz="16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1350 </a:t>
            </a:r>
            <a:r>
              <a:rPr lang="fr-FR" sz="16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mm</a:t>
            </a:r>
            <a:endParaRPr lang="en-US" sz="16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69749" y="13716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4-cavity cryomodules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069760"/>
            <a:ext cx="81372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Similarity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with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SNS in size and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purpose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: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reuse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the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same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concepts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Common design for medium and high beta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3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Main 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components are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identical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: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vaccum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vessels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, thermal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shield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, supports,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alignment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system,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Only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few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elements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differ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: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details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in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cryo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piping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,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beam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pipe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bellows</a:t>
            </a:r>
            <a:endParaRPr lang="en-US" sz="13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1" y="3505200"/>
            <a:ext cx="6544236" cy="2429951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1238157" y="6030348"/>
            <a:ext cx="150504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85544" y="6062246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6600 mm</a:t>
            </a:r>
            <a:endParaRPr lang="en-US" sz="16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1096" y="1524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 bmk="">
                <a:solidFill>
                  <a:schemeClr val="bg1">
                    <a:lumMod val="50000"/>
                  </a:schemeClr>
                </a:solidFill>
              </a:rPr>
              <a:t>Elliptical Cavity Cryomodules</a:t>
            </a:r>
          </a:p>
          <a:p>
            <a:pPr algn="ctr"/>
            <a:r>
              <a:rPr lang="en-US" sz="3200" b="1" dirty="0" bmk="">
                <a:solidFill>
                  <a:schemeClr val="bg1">
                    <a:lumMod val="50000"/>
                  </a:schemeClr>
                </a:solidFill>
              </a:rPr>
              <a:t>ECC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7602967" y="4106351"/>
            <a:ext cx="0" cy="13038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/>
          <p:cNvSpPr txBox="1"/>
          <p:nvPr/>
        </p:nvSpPr>
        <p:spPr>
          <a:xfrm>
            <a:off x="7782393" y="4465887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Diameter</a:t>
            </a:r>
            <a:endParaRPr lang="fr-FR" sz="1600" dirty="0" smtClean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r>
              <a:rPr lang="fr-FR" sz="16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1200 </a:t>
            </a:r>
            <a:r>
              <a:rPr lang="fr-FR" sz="16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mm</a:t>
            </a:r>
            <a:endParaRPr lang="en-US" sz="16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11" name="Straight Arrow Connector 2"/>
          <p:cNvCxnSpPr/>
          <p:nvPr/>
        </p:nvCxnSpPr>
        <p:spPr>
          <a:xfrm>
            <a:off x="886161" y="6553200"/>
            <a:ext cx="65442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6"/>
          <p:cNvSpPr txBox="1"/>
          <p:nvPr/>
        </p:nvSpPr>
        <p:spPr>
          <a:xfrm>
            <a:off x="1470343" y="6062246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15</a:t>
            </a:r>
            <a:r>
              <a:rPr lang="fr-FR" sz="16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00 </a:t>
            </a:r>
            <a:r>
              <a:rPr lang="fr-FR" sz="16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mm</a:t>
            </a:r>
            <a:endParaRPr lang="en-US" sz="16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1013" y="3282806"/>
            <a:ext cx="6629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13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57mm: </a:t>
            </a:r>
            <a:r>
              <a:rPr lang="fr-FR" sz="1300" dirty="0" err="1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length</a:t>
            </a:r>
            <a:r>
              <a:rPr lang="fr-FR" sz="13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difference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between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6-cell medium and 5-cell high beta </a:t>
            </a:r>
            <a:r>
              <a:rPr lang="fr-FR" sz="13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cavities</a:t>
            </a:r>
            <a:r>
              <a:rPr lang="fr-FR" sz="13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</a:t>
            </a:r>
            <a:endParaRPr lang="fr-FR" sz="13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2276868" y="3429000"/>
            <a:ext cx="243423" cy="1447800"/>
            <a:chOff x="2276868" y="3429000"/>
            <a:chExt cx="243423" cy="1447800"/>
          </a:xfrm>
        </p:grpSpPr>
        <p:cxnSp>
          <p:nvCxnSpPr>
            <p:cNvPr id="14" name="Connecteur droit 13"/>
            <p:cNvCxnSpPr/>
            <p:nvPr/>
          </p:nvCxnSpPr>
          <p:spPr>
            <a:xfrm flipV="1">
              <a:off x="2438400" y="3429000"/>
              <a:ext cx="0" cy="1447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2362200" y="3429000"/>
              <a:ext cx="0" cy="1447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e 29"/>
            <p:cNvGrpSpPr/>
            <p:nvPr/>
          </p:nvGrpSpPr>
          <p:grpSpPr>
            <a:xfrm>
              <a:off x="2276868" y="3444834"/>
              <a:ext cx="243423" cy="82406"/>
              <a:chOff x="381000" y="3200400"/>
              <a:chExt cx="352761" cy="152400"/>
            </a:xfrm>
          </p:grpSpPr>
          <p:cxnSp>
            <p:nvCxnSpPr>
              <p:cNvPr id="19" name="Connecteur droit 18"/>
              <p:cNvCxnSpPr/>
              <p:nvPr/>
            </p:nvCxnSpPr>
            <p:spPr>
              <a:xfrm>
                <a:off x="381000" y="3276600"/>
                <a:ext cx="35276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e 25"/>
              <p:cNvGrpSpPr/>
              <p:nvPr/>
            </p:nvGrpSpPr>
            <p:grpSpPr>
              <a:xfrm>
                <a:off x="609600" y="3200400"/>
                <a:ext cx="76200" cy="152400"/>
                <a:chOff x="685800" y="3200400"/>
                <a:chExt cx="76200" cy="152400"/>
              </a:xfrm>
            </p:grpSpPr>
            <p:cxnSp>
              <p:nvCxnSpPr>
                <p:cNvPr id="22" name="Connecteur droit 21"/>
                <p:cNvCxnSpPr/>
                <p:nvPr/>
              </p:nvCxnSpPr>
              <p:spPr>
                <a:xfrm flipV="1">
                  <a:off x="685800" y="3200400"/>
                  <a:ext cx="76200" cy="76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/>
                <p:cNvCxnSpPr/>
                <p:nvPr/>
              </p:nvCxnSpPr>
              <p:spPr>
                <a:xfrm>
                  <a:off x="685800" y="3276600"/>
                  <a:ext cx="76200" cy="76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e 26"/>
              <p:cNvGrpSpPr/>
              <p:nvPr/>
            </p:nvGrpSpPr>
            <p:grpSpPr>
              <a:xfrm flipH="1">
                <a:off x="457200" y="3200400"/>
                <a:ext cx="76200" cy="152400"/>
                <a:chOff x="685800" y="3200400"/>
                <a:chExt cx="76200" cy="152400"/>
              </a:xfrm>
            </p:grpSpPr>
            <p:cxnSp>
              <p:nvCxnSpPr>
                <p:cNvPr id="28" name="Connecteur droit 27"/>
                <p:cNvCxnSpPr/>
                <p:nvPr/>
              </p:nvCxnSpPr>
              <p:spPr>
                <a:xfrm flipV="1">
                  <a:off x="685800" y="3200400"/>
                  <a:ext cx="76200" cy="76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/>
                <p:cNvCxnSpPr/>
                <p:nvPr/>
              </p:nvCxnSpPr>
              <p:spPr>
                <a:xfrm>
                  <a:off x="685800" y="3276600"/>
                  <a:ext cx="76200" cy="76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5171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334701" y="762000"/>
            <a:ext cx="4724400" cy="792162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ECC </a:t>
            </a:r>
            <a:r>
              <a:rPr lang="fr-FR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cross-section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229557" y="2086773"/>
            <a:ext cx="7316337" cy="3323427"/>
            <a:chOff x="419100" y="1973729"/>
            <a:chExt cx="7316337" cy="33234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973729"/>
              <a:ext cx="5608283" cy="332342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19100" y="2238120"/>
              <a:ext cx="19812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50K Thermal </a:t>
              </a:r>
              <a:r>
                <a:rPr lang="fr-FR" sz="1100" dirty="0" err="1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shield</a:t>
              </a:r>
              <a:r>
                <a:rPr lang="fr-FR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 (</a:t>
              </a:r>
              <a:r>
                <a:rPr lang="fr-FR" sz="1100" dirty="0" err="1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Aluminum</a:t>
              </a:r>
              <a:r>
                <a:rPr lang="fr-FR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)</a:t>
              </a:r>
              <a:endPara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5060" y="2842974"/>
              <a:ext cx="14478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100" dirty="0" err="1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Lateral</a:t>
              </a:r>
              <a:r>
                <a:rPr lang="fr-FR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 port </a:t>
              </a:r>
              <a:endParaRPr lang="fr-FR" sz="11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  <a:p>
              <a:pPr algn="r"/>
              <a:r>
                <a:rPr lang="fr-FR" sz="1100" dirty="0" smtClean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(</a:t>
              </a:r>
              <a:r>
                <a:rPr lang="fr-FR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CTS, </a:t>
              </a:r>
              <a:r>
                <a:rPr lang="fr-FR" sz="1100" dirty="0" err="1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alignment</a:t>
              </a:r>
              <a:r>
                <a:rPr lang="fr-FR" sz="1100" dirty="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rPr>
                <a:t>)</a:t>
              </a:r>
              <a:endPara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3395990"/>
              <a:ext cx="14478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1pPr>
            </a:lstStyle>
            <a:p>
              <a:pPr algn="r"/>
              <a:r>
                <a:rPr lang="fr-FR" sz="1100" dirty="0" err="1"/>
                <a:t>Tie</a:t>
              </a:r>
              <a:r>
                <a:rPr lang="fr-FR" sz="1100" dirty="0"/>
                <a:t> </a:t>
              </a:r>
              <a:r>
                <a:rPr lang="fr-FR" sz="1100" dirty="0" err="1"/>
                <a:t>rods</a:t>
              </a:r>
              <a:r>
                <a:rPr lang="fr-FR" sz="1100" dirty="0"/>
                <a:t> (TA6V)</a:t>
              </a:r>
              <a:endParaRPr lang="en-US" sz="11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3962400"/>
              <a:ext cx="140701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1pPr>
            </a:lstStyle>
            <a:p>
              <a:pPr algn="r"/>
              <a:r>
                <a:rPr lang="fr-FR" sz="1100" dirty="0" err="1"/>
                <a:t>Positioning</a:t>
              </a:r>
              <a:r>
                <a:rPr lang="fr-FR" sz="1100" dirty="0"/>
                <a:t> </a:t>
              </a:r>
              <a:r>
                <a:rPr lang="fr-FR" sz="1100" dirty="0" smtClean="0"/>
                <a:t>jacks</a:t>
              </a:r>
            </a:p>
            <a:p>
              <a:pPr algn="r"/>
              <a:r>
                <a:rPr lang="fr-FR" sz="1100" dirty="0" smtClean="0"/>
                <a:t>(</a:t>
              </a:r>
              <a:r>
                <a:rPr lang="fr-FR" sz="1100" dirty="0"/>
                <a:t>3 </a:t>
              </a:r>
              <a:r>
                <a:rPr lang="fr-FR" sz="1100" dirty="0" err="1"/>
                <a:t>at</a:t>
              </a:r>
              <a:r>
                <a:rPr lang="fr-FR" sz="1100" dirty="0"/>
                <a:t> 120°)</a:t>
              </a:r>
              <a:endParaRPr lang="en-US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6979" y="4354748"/>
              <a:ext cx="9144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1pPr>
            </a:lstStyle>
            <a:p>
              <a:pPr algn="r"/>
              <a:r>
                <a:rPr lang="fr-FR" sz="1100" dirty="0"/>
                <a:t>Power coupler</a:t>
              </a:r>
              <a:endParaRPr 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7526" y="4841116"/>
              <a:ext cx="197947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1pPr>
            </a:lstStyle>
            <a:p>
              <a:r>
                <a:rPr lang="fr-FR" sz="1100" dirty="0" err="1"/>
                <a:t>Waveguide</a:t>
              </a:r>
              <a:r>
                <a:rPr lang="fr-FR" sz="1100" dirty="0"/>
                <a:t> transition</a:t>
              </a:r>
              <a:endParaRPr lang="en-US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1980" y="4223943"/>
              <a:ext cx="21336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1pPr>
            </a:lstStyle>
            <a:p>
              <a:r>
                <a:rPr lang="fr-FR" sz="1100" dirty="0"/>
                <a:t>Guide rail and </a:t>
              </a:r>
              <a:r>
                <a:rPr lang="fr-FR" sz="1100" dirty="0" err="1"/>
                <a:t>wheel</a:t>
              </a:r>
              <a:endParaRPr 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845" y="3714882"/>
              <a:ext cx="129515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1pPr>
            </a:lstStyle>
            <a:p>
              <a:r>
                <a:rPr lang="fr-FR" sz="1100" dirty="0" err="1"/>
                <a:t>Space</a:t>
              </a:r>
              <a:r>
                <a:rPr lang="fr-FR" sz="1100" dirty="0"/>
                <a:t> frame</a:t>
              </a:r>
              <a:endParaRPr 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73237" y="2946920"/>
              <a:ext cx="23622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1pPr>
            </a:lstStyle>
            <a:p>
              <a:r>
                <a:rPr lang="fr-FR" sz="1100" dirty="0"/>
                <a:t>Vacuum </a:t>
              </a:r>
              <a:r>
                <a:rPr lang="fr-FR" sz="1100" dirty="0" err="1" smtClean="0"/>
                <a:t>vessel</a:t>
              </a:r>
              <a:endParaRPr lang="fr-FR" sz="1100" dirty="0" smtClean="0"/>
            </a:p>
            <a:p>
              <a:r>
                <a:rPr lang="fr-FR" sz="1100" dirty="0" smtClean="0"/>
                <a:t>(</a:t>
              </a:r>
              <a:r>
                <a:rPr lang="fr-FR" sz="1100" dirty="0" err="1"/>
                <a:t>stainless</a:t>
              </a:r>
              <a:r>
                <a:rPr lang="fr-FR" sz="1100" dirty="0"/>
                <a:t> </a:t>
              </a:r>
              <a:r>
                <a:rPr lang="fr-FR" sz="1100" dirty="0" err="1" smtClean="0"/>
                <a:t>steel</a:t>
              </a:r>
              <a:r>
                <a:rPr lang="fr-FR" sz="1100" dirty="0" smtClean="0"/>
                <a:t> - 1200 </a:t>
              </a:r>
              <a:r>
                <a:rPr lang="fr-FR" sz="1100" dirty="0"/>
                <a:t>mm diam.)</a:t>
              </a:r>
              <a:endParaRPr lang="en-US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49489" y="2407397"/>
              <a:ext cx="259831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1pPr>
            </a:lstStyle>
            <a:p>
              <a:r>
                <a:rPr lang="fr-FR" sz="1100" dirty="0" err="1"/>
                <a:t>Two</a:t>
              </a:r>
              <a:r>
                <a:rPr lang="fr-FR" sz="1100" dirty="0"/>
                <a:t> phase He pipe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49489" y="2168325"/>
              <a:ext cx="275408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mk="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1pPr>
            </a:lstStyle>
            <a:p>
              <a:r>
                <a:rPr lang="fr-FR" sz="1100" dirty="0" err="1"/>
                <a:t>Positioning</a:t>
              </a:r>
              <a:r>
                <a:rPr lang="fr-FR" sz="1100" dirty="0"/>
                <a:t> </a:t>
              </a:r>
              <a:r>
                <a:rPr lang="fr-FR" sz="1100" dirty="0" err="1"/>
                <a:t>optical</a:t>
              </a:r>
              <a:r>
                <a:rPr lang="fr-FR" sz="1100" dirty="0"/>
                <a:t> </a:t>
              </a:r>
              <a:r>
                <a:rPr lang="fr-FR" sz="1100" dirty="0" err="1"/>
                <a:t>devices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65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eynet.IPN\Desktop\Salle Blanche\cryom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929" y="2020386"/>
            <a:ext cx="3957277" cy="3739165"/>
          </a:xfrm>
          <a:prstGeom prst="rect">
            <a:avLst/>
          </a:prstGeom>
          <a:noFill/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78714" y="457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 double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spoke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cavities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cryomodules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150330" y="6211386"/>
            <a:ext cx="3657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94412" y="5855955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2900 </a:t>
            </a:r>
            <a:r>
              <a:rPr lang="fr-FR" sz="16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mm</a:t>
            </a:r>
            <a:endParaRPr lang="en-US" sz="16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7188930" y="2706186"/>
            <a:ext cx="0" cy="1828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/>
          <p:cNvSpPr txBox="1"/>
          <p:nvPr/>
        </p:nvSpPr>
        <p:spPr>
          <a:xfrm>
            <a:off x="7569930" y="2821605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Diameter</a:t>
            </a:r>
            <a:endParaRPr lang="fr-FR" sz="1600" dirty="0" smtClean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r>
              <a:rPr lang="fr-FR" sz="16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1350 </a:t>
            </a:r>
            <a:r>
              <a:rPr lang="fr-FR" sz="16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mm</a:t>
            </a:r>
            <a:endParaRPr lang="en-US" sz="16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152400" y="3040205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Cavities</a:t>
            </a:r>
            <a:r>
              <a:rPr lang="fr-FR" sz="16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fr-FR" sz="1600" dirty="0" err="1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supported</a:t>
            </a:r>
            <a:r>
              <a:rPr lang="fr-FR" sz="16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by </a:t>
            </a:r>
            <a:r>
              <a:rPr lang="fr-FR" sz="1600" dirty="0" err="1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rods</a:t>
            </a:r>
            <a:r>
              <a:rPr lang="fr-FR" sz="16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fr-FR" sz="1600" dirty="0" err="1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fixed</a:t>
            </a:r>
            <a:r>
              <a:rPr lang="fr-FR" sz="16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on the vacuum tank</a:t>
            </a:r>
          </a:p>
          <a:p>
            <a:endParaRPr lang="fr-FR" sz="16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r>
              <a:rPr lang="fr-FR" sz="16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No </a:t>
            </a:r>
            <a:r>
              <a:rPr lang="fr-FR" sz="1600" dirty="0" err="1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spaceframe</a:t>
            </a:r>
            <a:endParaRPr lang="en-US" sz="16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819400" y="3624980"/>
            <a:ext cx="1143000" cy="4898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792162"/>
          </a:xfrm>
        </p:spPr>
        <p:txBody>
          <a:bodyPr/>
          <a:lstStyle/>
          <a:p>
            <a:r>
              <a:rPr lang="fr-FR" sz="36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RF </a:t>
            </a:r>
            <a:r>
              <a:rPr lang="fr-FR" sz="36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parameters</a:t>
            </a:r>
            <a:endParaRPr lang="en-US" sz="3600" kern="1200" dirty="0">
              <a:solidFill>
                <a:schemeClr val="tx1">
                  <a:lumMod val="50000"/>
                  <a:lumOff val="50000"/>
                </a:schemeClr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09908"/>
              </p:ext>
            </p:extLst>
          </p:nvPr>
        </p:nvGraphicFramePr>
        <p:xfrm>
          <a:off x="4343400" y="2663198"/>
          <a:ext cx="4572000" cy="386465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627586"/>
                <a:gridCol w="893379"/>
                <a:gridCol w="1051035"/>
              </a:tblGrid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Medium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Geometrical</a:t>
                      </a:r>
                      <a:r>
                        <a:rPr lang="en-GB" sz="1100" baseline="0" dirty="0" smtClean="0">
                          <a:effectLst/>
                        </a:rPr>
                        <a:t> beta</a:t>
                      </a:r>
                      <a:endParaRPr lang="en-US" sz="1100" dirty="0">
                        <a:effectLst/>
                        <a:latin typeface="Symbol" panose="05050102010706020507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0.67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0.86</a:t>
                      </a:r>
                      <a:endParaRPr lang="en-US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Frequency (MHz)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704.42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cells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Operating temperature (K)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Epk max (MV/m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44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44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0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Nominal Accelerating gradient (MV/m)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16.7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19.9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Q</a:t>
                      </a:r>
                      <a:r>
                        <a:rPr lang="en-GB" sz="1100" baseline="-25000" dirty="0">
                          <a:effectLst/>
                        </a:rPr>
                        <a:t>0</a:t>
                      </a:r>
                      <a:r>
                        <a:rPr lang="en-GB" sz="1100" dirty="0">
                          <a:effectLst/>
                        </a:rPr>
                        <a:t> at nominal gradient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&gt; 5e9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Q</a:t>
                      </a:r>
                      <a:r>
                        <a:rPr lang="en-GB" sz="1100" baseline="-25000" dirty="0" err="1">
                          <a:effectLst/>
                        </a:rPr>
                        <a:t>ext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7.5 10</a:t>
                      </a:r>
                      <a:r>
                        <a:rPr lang="en-GB" sz="1100" baseline="300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7.6 10</a:t>
                      </a:r>
                      <a:r>
                        <a:rPr lang="en-GB" sz="1100" baseline="300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Iris diameter (mm)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03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 to cell coupling k (%) 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03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5p/6 (or 4p/5) 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 separation (MHz)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lang="en-US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03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Epk/Eacc 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2.36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03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Bpk/Eacc (mT/(MV/m))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4.79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03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Maximum. r/Q (W)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394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477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03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Optimum 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b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Symbol" panose="05050102010706020507" pitchFamily="18" charset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0.705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03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 (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W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196.63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03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 peak power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(kW)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566449" y="1809690"/>
            <a:ext cx="2125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Elliptical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cavities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838200" y="1809690"/>
            <a:ext cx="1909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Spoke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cavities</a:t>
            </a:r>
            <a:endParaRPr lang="fr-FR" sz="2000" dirty="0"/>
          </a:p>
        </p:txBody>
      </p:sp>
      <p:graphicFrame>
        <p:nvGraphicFramePr>
          <p:cNvPr id="9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4818"/>
              </p:ext>
            </p:extLst>
          </p:nvPr>
        </p:nvGraphicFramePr>
        <p:xfrm>
          <a:off x="381000" y="2663198"/>
          <a:ext cx="3200400" cy="305802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362200"/>
                <a:gridCol w="838200"/>
              </a:tblGrid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n-GB" sz="1100" dirty="0" smtClean="0">
                          <a:effectLst/>
                        </a:rPr>
                        <a:t>Frequency</a:t>
                      </a:r>
                      <a:r>
                        <a:rPr lang="en-GB" sz="1100" baseline="0" dirty="0" smtClean="0">
                          <a:effectLst/>
                        </a:rPr>
                        <a:t> (MHz)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352,2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Optimum beta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0,50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Operating temperature (K)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Nominal Accelerating gradient (MV/m)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Lacc</a:t>
                      </a: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100" dirty="0" err="1" smtClean="0">
                          <a:effectLst/>
                          <a:latin typeface="Symbol" panose="05050102010706020507" pitchFamily="18" charset="2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100" dirty="0" err="1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opt.x</a:t>
                      </a: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nb</a:t>
                      </a: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 gaps x </a:t>
                      </a:r>
                      <a:r>
                        <a:rPr lang="en-US" sz="1100" dirty="0" smtClean="0">
                          <a:effectLst/>
                          <a:latin typeface="Symbol" panose="05050102010706020507" pitchFamily="18" charset="2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/2) (m)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0,639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Bpk (mT)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79 (max)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Epk (MV/m)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39 (max)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Bpk/Eacc (mT/MV/m))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&lt;8,75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Epk/Eacc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&lt;4,38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Beam tube diameter (mm)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RF peak power (kW)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335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G (</a:t>
                      </a:r>
                      <a:r>
                        <a:rPr lang="en-US" sz="1100" dirty="0" smtClean="0">
                          <a:effectLst/>
                          <a:latin typeface="Symbol" panose="05050102010706020507" pitchFamily="18" charset="2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130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Max R/Q (W)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427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Qext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2,85 10</a:t>
                      </a:r>
                      <a:r>
                        <a:rPr lang="en-US" sz="1100" baseline="300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Q0 at nominal </a:t>
                      </a:r>
                      <a:r>
                        <a:rPr lang="en-US" sz="1100" dirty="0" err="1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gardient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1,5 10</a:t>
                      </a:r>
                      <a:r>
                        <a:rPr lang="en-US" sz="1100" baseline="300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9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727609" y="6324600"/>
            <a:ext cx="609600" cy="228600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18009" y="3657600"/>
            <a:ext cx="609600" cy="228600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054719" y="3657600"/>
            <a:ext cx="609600" cy="228600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393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3049</TotalTime>
  <Words>1113</Words>
  <Application>Microsoft Office PowerPoint</Application>
  <PresentationFormat>Affichage à l'écran (4:3)</PresentationFormat>
  <Paragraphs>303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Conception personnalisée</vt:lpstr>
      <vt:lpstr>Designs of the Spoke and Elliptical Cavity Cryomodules  </vt:lpstr>
      <vt:lpstr>The ESS linac</vt:lpstr>
      <vt:lpstr>Présentation PowerPoint</vt:lpstr>
      <vt:lpstr>Présentation PowerPoint</vt:lpstr>
      <vt:lpstr>Présentation PowerPoint</vt:lpstr>
      <vt:lpstr>4-cavity cryomodules</vt:lpstr>
      <vt:lpstr>ECC cross-section</vt:lpstr>
      <vt:lpstr>Présentation PowerPoint</vt:lpstr>
      <vt:lpstr>RF parameters</vt:lpstr>
      <vt:lpstr>Présentation PowerPoint</vt:lpstr>
      <vt:lpstr>HOMs in the medium beta cavity</vt:lpstr>
      <vt:lpstr>Medium beta cavity HOM catalog …</vt:lpstr>
      <vt:lpstr>Above cutoff but…</vt:lpstr>
      <vt:lpstr>Work in progress to allow the mode to escape from the inner cells and be damped outside the cavity</vt:lpstr>
      <vt:lpstr>Medium beta RF/Mechanical parameters</vt:lpstr>
      <vt:lpstr>Piezo tuners  working at cold</vt:lpstr>
      <vt:lpstr>Présentation PowerPoint</vt:lpstr>
      <vt:lpstr>Fundamental power coupler  Spoke: 335 kW  Elliptical cavities: 1100kW</vt:lpstr>
      <vt:lpstr>Magnetic shield</vt:lpstr>
      <vt:lpstr>ECC Cavity strings</vt:lpstr>
      <vt:lpstr>Présentation PowerPoint</vt:lpstr>
      <vt:lpstr>Présentation PowerPoint</vt:lpstr>
      <vt:lpstr>Présentation PowerPoint</vt:lpstr>
      <vt:lpstr>Présentation PowerPoint</vt:lpstr>
      <vt:lpstr>High beta prototype cavity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DEVANZ Guillaume</dc:creator>
  <cp:lastModifiedBy>BOSLAND Pierre</cp:lastModifiedBy>
  <cp:revision>178</cp:revision>
  <dcterms:created xsi:type="dcterms:W3CDTF">2006-08-16T00:00:00Z</dcterms:created>
  <dcterms:modified xsi:type="dcterms:W3CDTF">2013-12-10T23:09:52Z</dcterms:modified>
</cp:coreProperties>
</file>