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1" r:id="rId6"/>
    <p:sldId id="264" r:id="rId7"/>
    <p:sldId id="291" r:id="rId8"/>
    <p:sldId id="292" r:id="rId9"/>
    <p:sldId id="293" r:id="rId10"/>
    <p:sldId id="267" r:id="rId11"/>
    <p:sldId id="294" r:id="rId12"/>
    <p:sldId id="295" r:id="rId13"/>
    <p:sldId id="296" r:id="rId14"/>
    <p:sldId id="297" r:id="rId15"/>
    <p:sldId id="298" r:id="rId16"/>
    <p:sldId id="299" r:id="rId17"/>
    <p:sldId id="300" r:id="rId18"/>
    <p:sldId id="301" r:id="rId19"/>
    <p:sldId id="302" r:id="rId20"/>
    <p:sldId id="303"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CC"/>
    <a:srgbClr val="00CC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Deformation</a:t>
            </a:r>
            <a:r>
              <a:rPr lang="en-GB" baseline="0"/>
              <a:t> in fonction of the frequency</a:t>
            </a:r>
            <a:endParaRPr lang="en-GB"/>
          </a:p>
        </c:rich>
      </c:tx>
      <c:layout>
        <c:manualLayout>
          <c:xMode val="edge"/>
          <c:yMode val="edge"/>
          <c:x val="0.26686948476488398"/>
          <c:y val="2.2497776620897601E-2"/>
        </c:manualLayout>
      </c:layout>
      <c:overlay val="0"/>
    </c:title>
    <c:autoTitleDeleted val="0"/>
    <c:plotArea>
      <c:layout/>
      <c:scatterChart>
        <c:scatterStyle val="smoothMarker"/>
        <c:varyColors val="0"/>
        <c:ser>
          <c:idx val="0"/>
          <c:order val="0"/>
          <c:spPr>
            <a:ln w="28575">
              <a:noFill/>
            </a:ln>
          </c:spPr>
          <c:marker>
            <c:symbol val="square"/>
            <c:size val="7"/>
            <c:spPr>
              <a:solidFill>
                <a:schemeClr val="accent4">
                  <a:lumMod val="75000"/>
                </a:schemeClr>
              </a:solidFill>
            </c:spPr>
          </c:marker>
          <c:xVal>
            <c:numRef>
              <c:f>(Sheet1!$D$19:$K$19,Sheet1!$F$3:$J$3)</c:f>
              <c:numCache>
                <c:formatCode>0.00</c:formatCode>
                <c:ptCount val="13"/>
                <c:pt idx="0">
                  <c:v>-1.9000000000000001E-4</c:v>
                </c:pt>
                <c:pt idx="1">
                  <c:v>-0.49790000000000001</c:v>
                </c:pt>
                <c:pt idx="2">
                  <c:v>-0.99750000000000005</c:v>
                </c:pt>
                <c:pt idx="3">
                  <c:v>-1.5089999999999999</c:v>
                </c:pt>
                <c:pt idx="4">
                  <c:v>-2.0270000000000001</c:v>
                </c:pt>
                <c:pt idx="5">
                  <c:v>-2.5219999999999998</c:v>
                </c:pt>
                <c:pt idx="6">
                  <c:v>-3.0049999999999999</c:v>
                </c:pt>
                <c:pt idx="7">
                  <c:v>-3.22</c:v>
                </c:pt>
                <c:pt idx="8">
                  <c:v>0.1033</c:v>
                </c:pt>
                <c:pt idx="9">
                  <c:v>1.101</c:v>
                </c:pt>
                <c:pt idx="10">
                  <c:v>2.1120000000000001</c:v>
                </c:pt>
                <c:pt idx="11">
                  <c:v>3.0939999999999999</c:v>
                </c:pt>
                <c:pt idx="12">
                  <c:v>3.8780000000000001</c:v>
                </c:pt>
              </c:numCache>
            </c:numRef>
          </c:xVal>
          <c:yVal>
            <c:numRef>
              <c:f>(Sheet1!$D$31:$K$31,Sheet1!$F$15:$J$15)</c:f>
              <c:numCache>
                <c:formatCode>0.000</c:formatCode>
                <c:ptCount val="13"/>
                <c:pt idx="0" formatCode="0.0">
                  <c:v>0</c:v>
                </c:pt>
                <c:pt idx="1">
                  <c:v>-4.2799999999942898E-2</c:v>
                </c:pt>
                <c:pt idx="2">
                  <c:v>-0.110399999999913</c:v>
                </c:pt>
                <c:pt idx="3">
                  <c:v>-0.17309999999997699</c:v>
                </c:pt>
                <c:pt idx="4">
                  <c:v>-0.23469999999997501</c:v>
                </c:pt>
                <c:pt idx="5">
                  <c:v>-0.29539999999997202</c:v>
                </c:pt>
                <c:pt idx="6">
                  <c:v>-0.35329999999999001</c:v>
                </c:pt>
                <c:pt idx="7">
                  <c:v>-0.37849999999991701</c:v>
                </c:pt>
                <c:pt idx="8">
                  <c:v>2.00000000063483E-4</c:v>
                </c:pt>
                <c:pt idx="9">
                  <c:v>4.1299999999978403E-2</c:v>
                </c:pt>
                <c:pt idx="10">
                  <c:v>0.14539999999999501</c:v>
                </c:pt>
                <c:pt idx="11">
                  <c:v>0.23209999999994599</c:v>
                </c:pt>
                <c:pt idx="12">
                  <c:v>0.30359999999996001</c:v>
                </c:pt>
              </c:numCache>
            </c:numRef>
          </c:yVal>
          <c:smooth val="1"/>
        </c:ser>
        <c:dLbls>
          <c:showLegendKey val="0"/>
          <c:showVal val="0"/>
          <c:showCatName val="0"/>
          <c:showSerName val="0"/>
          <c:showPercent val="0"/>
          <c:showBubbleSize val="0"/>
        </c:dLbls>
        <c:axId val="106413056"/>
        <c:axId val="106419712"/>
      </c:scatterChart>
      <c:valAx>
        <c:axId val="106413056"/>
        <c:scaling>
          <c:orientation val="minMax"/>
        </c:scaling>
        <c:delete val="0"/>
        <c:axPos val="b"/>
        <c:majorGridlines>
          <c:spPr>
            <a:ln>
              <a:prstDash val="dash"/>
            </a:ln>
          </c:spPr>
        </c:majorGridlines>
        <c:title>
          <c:tx>
            <c:rich>
              <a:bodyPr/>
              <a:lstStyle/>
              <a:p>
                <a:pPr>
                  <a:defRPr sz="1400"/>
                </a:pPr>
                <a:r>
                  <a:rPr lang="en-GB" sz="1400"/>
                  <a:t>∆f [MHz]</a:t>
                </a:r>
              </a:p>
            </c:rich>
          </c:tx>
          <c:layout>
            <c:manualLayout>
              <c:xMode val="edge"/>
              <c:yMode val="edge"/>
              <c:x val="0.41012028455899602"/>
              <c:y val="0.93985133557211897"/>
            </c:manualLayout>
          </c:layout>
          <c:overlay val="0"/>
        </c:title>
        <c:numFmt formatCode="0" sourceLinked="0"/>
        <c:majorTickMark val="none"/>
        <c:minorTickMark val="none"/>
        <c:tickLblPos val="nextTo"/>
        <c:txPr>
          <a:bodyPr/>
          <a:lstStyle/>
          <a:p>
            <a:pPr>
              <a:defRPr sz="1050" b="1"/>
            </a:pPr>
            <a:endParaRPr lang="en-US"/>
          </a:p>
        </c:txPr>
        <c:crossAx val="106419712"/>
        <c:crossesAt val="0"/>
        <c:crossBetween val="midCat"/>
      </c:valAx>
      <c:valAx>
        <c:axId val="106419712"/>
        <c:scaling>
          <c:orientation val="minMax"/>
        </c:scaling>
        <c:delete val="0"/>
        <c:axPos val="l"/>
        <c:majorGridlines>
          <c:spPr>
            <a:ln>
              <a:prstDash val="dash"/>
            </a:ln>
          </c:spPr>
        </c:majorGridlines>
        <c:title>
          <c:tx>
            <c:rich>
              <a:bodyPr/>
              <a:lstStyle/>
              <a:p>
                <a:pPr>
                  <a:defRPr sz="1400"/>
                </a:pPr>
                <a:r>
                  <a:rPr lang="en-US" sz="1400"/>
                  <a:t>Deformation of the cavity [mm]</a:t>
                </a:r>
              </a:p>
            </c:rich>
          </c:tx>
          <c:layout>
            <c:manualLayout>
              <c:xMode val="edge"/>
              <c:yMode val="edge"/>
              <c:x val="1.5360776873104599E-3"/>
              <c:y val="0.19132070914772001"/>
            </c:manualLayout>
          </c:layout>
          <c:overlay val="0"/>
        </c:title>
        <c:numFmt formatCode="0.0" sourceLinked="1"/>
        <c:majorTickMark val="none"/>
        <c:minorTickMark val="none"/>
        <c:tickLblPos val="nextTo"/>
        <c:txPr>
          <a:bodyPr/>
          <a:lstStyle/>
          <a:p>
            <a:pPr>
              <a:defRPr sz="1050" b="1"/>
            </a:pPr>
            <a:endParaRPr lang="en-US"/>
          </a:p>
        </c:txPr>
        <c:crossAx val="106413056"/>
        <c:crossesAt val="0"/>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97E91F4-92BD-41E8-8B90-054BA42C6C99}" type="datetimeFigureOut">
              <a:rPr lang="en-GB" smtClean="0"/>
              <a:t>09/12/2013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DFF2DCE-562D-4646-8417-84494E760872}" type="slidenum">
              <a:rPr lang="en-GB" smtClean="0"/>
              <a:t>‹#›</a:t>
            </a:fld>
            <a:endParaRPr lang="en-GB"/>
          </a:p>
        </p:txBody>
      </p:sp>
    </p:spTree>
    <p:extLst>
      <p:ext uri="{BB962C8B-B14F-4D97-AF65-F5344CB8AC3E}">
        <p14:creationId xmlns:p14="http://schemas.microsoft.com/office/powerpoint/2010/main" val="94560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Lund, 11 December 2013</a:t>
            </a:r>
            <a:endParaRPr lang="en-GB" dirty="0"/>
          </a:p>
        </p:txBody>
      </p:sp>
      <p:sp>
        <p:nvSpPr>
          <p:cNvPr id="5" name="Footer Placeholder 4"/>
          <p:cNvSpPr>
            <a:spLocks noGrp="1"/>
          </p:cNvSpPr>
          <p:nvPr>
            <p:ph type="ftr" sz="quarter" idx="11"/>
          </p:nvPr>
        </p:nvSpPr>
        <p:spPr/>
        <p:txBody>
          <a:bodyPr/>
          <a:lstStyle>
            <a:lvl1pPr>
              <a:defRPr/>
            </a:lvl1pPr>
          </a:lstStyle>
          <a:p>
            <a:r>
              <a:rPr lang="en-GB" dirty="0" smtClean="0"/>
              <a:t>I. Aviles &amp; N. Valverde</a:t>
            </a:r>
            <a:endParaRPr lang="en-GB" dirty="0"/>
          </a:p>
        </p:txBody>
      </p:sp>
      <p:sp>
        <p:nvSpPr>
          <p:cNvPr id="6" name="Slide Number Placeholder 5"/>
          <p:cNvSpPr>
            <a:spLocks noGrp="1"/>
          </p:cNvSpPr>
          <p:nvPr>
            <p:ph type="sldNum" sz="quarter" idx="12"/>
          </p:nvPr>
        </p:nvSpPr>
        <p:spPr/>
        <p:txBody>
          <a:bodyPr/>
          <a:lstStyle/>
          <a:p>
            <a:fld id="{6833595E-478A-4ABB-9C9C-C9BC51AA990E}" type="slidenum">
              <a:rPr lang="en-GB" smtClean="0"/>
              <a:t>‹#›</a:t>
            </a:fld>
            <a:endParaRPr lang="en-GB"/>
          </a:p>
        </p:txBody>
      </p:sp>
    </p:spTree>
    <p:extLst>
      <p:ext uri="{BB962C8B-B14F-4D97-AF65-F5344CB8AC3E}">
        <p14:creationId xmlns:p14="http://schemas.microsoft.com/office/powerpoint/2010/main" val="41111649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125760"/>
            <a:ext cx="7848872" cy="1143000"/>
          </a:xfrm>
        </p:spPr>
        <p:txBody>
          <a:bodyPr>
            <a:normAutofit/>
          </a:bodyPr>
          <a:lstStyle>
            <a:lvl1pPr>
              <a:defRPr sz="3600">
                <a:latin typeface="Comic Sans MS" pitchFamily="66"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0" indent="0">
              <a:buFont typeface="Wingdings" pitchFamily="2" charset="2"/>
              <a:buNone/>
              <a:defRPr sz="2400">
                <a:latin typeface="Comic Sans MS" pitchFamily="66" charset="0"/>
              </a:defRPr>
            </a:lvl1pPr>
            <a:lvl2pPr marL="742950" indent="-285750">
              <a:buFont typeface="Wingdings" pitchFamily="2" charset="2"/>
              <a:buChar char="§"/>
              <a:defRPr sz="2000">
                <a:latin typeface="Comic Sans MS" pitchFamily="66" charset="0"/>
              </a:defRPr>
            </a:lvl2pPr>
            <a:lvl3pPr marL="1143000" indent="-228600">
              <a:buFont typeface="Wingdings" pitchFamily="2" charset="2"/>
              <a:buChar char="Ø"/>
              <a:defRPr sz="1800">
                <a:latin typeface="Comic Sans MS" pitchFamily="66"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r>
              <a:rPr lang="en-US" smtClean="0"/>
              <a:t>Lund, 11 December 2013</a:t>
            </a:r>
            <a:endParaRPr lang="en-GB"/>
          </a:p>
        </p:txBody>
      </p:sp>
      <p:sp>
        <p:nvSpPr>
          <p:cNvPr id="5" name="Footer Placeholder 4"/>
          <p:cNvSpPr>
            <a:spLocks noGrp="1"/>
          </p:cNvSpPr>
          <p:nvPr>
            <p:ph type="ftr" sz="quarter" idx="11"/>
          </p:nvPr>
        </p:nvSpPr>
        <p:spPr/>
        <p:txBody>
          <a:bodyPr/>
          <a:lstStyle>
            <a:lvl1pPr>
              <a:defRPr/>
            </a:lvl1pPr>
          </a:lstStyle>
          <a:p>
            <a:r>
              <a:rPr lang="en-GB" dirty="0" smtClean="0"/>
              <a:t>I. Aviles &amp; N. Valverde</a:t>
            </a:r>
            <a:endParaRPr lang="en-GB" dirty="0"/>
          </a:p>
        </p:txBody>
      </p:sp>
      <p:sp>
        <p:nvSpPr>
          <p:cNvPr id="6" name="Slide Number Placeholder 5"/>
          <p:cNvSpPr>
            <a:spLocks noGrp="1"/>
          </p:cNvSpPr>
          <p:nvPr>
            <p:ph type="sldNum" sz="quarter" idx="12"/>
          </p:nvPr>
        </p:nvSpPr>
        <p:spPr/>
        <p:txBody>
          <a:bodyPr/>
          <a:lstStyle/>
          <a:p>
            <a:fld id="{6833595E-478A-4ABB-9C9C-C9BC51AA990E}" type="slidenum">
              <a:rPr lang="en-GB" smtClean="0"/>
              <a:t>‹#›</a:t>
            </a:fld>
            <a:endParaRPr lang="en-GB"/>
          </a:p>
        </p:txBody>
      </p:sp>
      <p:pic>
        <p:nvPicPr>
          <p:cNvPr id="2050" name="Picture 2" descr="https://alice-online.web.cern.ch/alice-online/Images/Logos/cern_logo_white.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94796" y="11094"/>
            <a:ext cx="1049204" cy="1015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in-título-2.gif"/>
          <p:cNvPicPr>
            <a:picLocks noChangeAspect="1"/>
          </p:cNvPicPr>
          <p:nvPr userDrawn="1"/>
        </p:nvPicPr>
        <p:blipFill>
          <a:blip r:embed="rId3" cstate="print">
            <a:lum contrast="-10000"/>
          </a:blip>
          <a:stretch>
            <a:fillRect/>
          </a:stretch>
        </p:blipFill>
        <p:spPr>
          <a:xfrm>
            <a:off x="62500" y="188640"/>
            <a:ext cx="1341148" cy="715279"/>
          </a:xfrm>
          <a:prstGeom prst="rect">
            <a:avLst/>
          </a:prstGeom>
        </p:spPr>
      </p:pic>
      <p:cxnSp>
        <p:nvCxnSpPr>
          <p:cNvPr id="9" name="Straight Connector 8"/>
          <p:cNvCxnSpPr/>
          <p:nvPr userDrawn="1"/>
        </p:nvCxnSpPr>
        <p:spPr>
          <a:xfrm>
            <a:off x="899592" y="1124744"/>
            <a:ext cx="727280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7896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Lund, 11 December 2013</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I. Aviles &amp; N. Valverde</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3595E-478A-4ABB-9C9C-C9BC51AA990E}" type="slidenum">
              <a:rPr lang="en-GB" smtClean="0"/>
              <a:t>‹#›</a:t>
            </a:fld>
            <a:endParaRPr lang="en-GB"/>
          </a:p>
        </p:txBody>
      </p:sp>
    </p:spTree>
    <p:extLst>
      <p:ext uri="{BB962C8B-B14F-4D97-AF65-F5344CB8AC3E}">
        <p14:creationId xmlns:p14="http://schemas.microsoft.com/office/powerpoint/2010/main" val="238915682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5.png"/><Relationship Id="rId2" Type="http://schemas.openxmlformats.org/officeDocument/2006/relationships/image" Target="../media/image41.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1.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3071"/>
            <a:ext cx="7772400" cy="1470025"/>
          </a:xfrm>
        </p:spPr>
        <p:txBody>
          <a:bodyPr/>
          <a:lstStyle/>
          <a:p>
            <a:r>
              <a:rPr lang="en-GB" dirty="0" smtClean="0"/>
              <a:t>Status of the SPL </a:t>
            </a:r>
            <a:r>
              <a:rPr lang="en-GB" dirty="0"/>
              <a:t>cavities at CERN</a:t>
            </a:r>
          </a:p>
        </p:txBody>
      </p:sp>
      <p:sp>
        <p:nvSpPr>
          <p:cNvPr id="3" name="Subtitle 2"/>
          <p:cNvSpPr>
            <a:spLocks noGrp="1"/>
          </p:cNvSpPr>
          <p:nvPr>
            <p:ph type="subTitle" idx="1"/>
          </p:nvPr>
        </p:nvSpPr>
        <p:spPr>
          <a:xfrm>
            <a:off x="1371600" y="4556720"/>
            <a:ext cx="6400800" cy="1752600"/>
          </a:xfrm>
        </p:spPr>
        <p:txBody>
          <a:bodyPr/>
          <a:lstStyle/>
          <a:p>
            <a:pPr marL="571500" indent="-571500">
              <a:buAutoNum type="romanUcPeriod"/>
            </a:pPr>
            <a:r>
              <a:rPr lang="es-ES" dirty="0" smtClean="0"/>
              <a:t>Aviles &amp; N. Valverde</a:t>
            </a:r>
            <a:r>
              <a:rPr lang="es-ES" dirty="0"/>
              <a:t> </a:t>
            </a:r>
            <a:endParaRPr lang="es-ES" dirty="0" smtClean="0"/>
          </a:p>
          <a:p>
            <a:r>
              <a:rPr lang="es-ES" dirty="0" err="1" smtClean="0"/>
              <a:t>on</a:t>
            </a:r>
            <a:r>
              <a:rPr lang="es-ES" dirty="0" smtClean="0"/>
              <a:t> </a:t>
            </a:r>
            <a:r>
              <a:rPr lang="es-ES" dirty="0" err="1" smtClean="0"/>
              <a:t>behalf</a:t>
            </a:r>
            <a:r>
              <a:rPr lang="es-ES" dirty="0" smtClean="0"/>
              <a:t> of SPL </a:t>
            </a:r>
            <a:r>
              <a:rPr lang="es-ES" dirty="0" err="1" smtClean="0"/>
              <a:t>team</a:t>
            </a:r>
            <a:endParaRPr lang="en-GB" dirty="0"/>
          </a:p>
        </p:txBody>
      </p:sp>
      <p:pic>
        <p:nvPicPr>
          <p:cNvPr id="5" name="Picture 4" descr="Sin-título-2.gif"/>
          <p:cNvPicPr>
            <a:picLocks noChangeAspect="1"/>
          </p:cNvPicPr>
          <p:nvPr/>
        </p:nvPicPr>
        <p:blipFill>
          <a:blip r:embed="rId2" cstate="print">
            <a:lum contrast="-10000"/>
          </a:blip>
          <a:stretch>
            <a:fillRect/>
          </a:stretch>
        </p:blipFill>
        <p:spPr>
          <a:xfrm>
            <a:off x="5076056" y="188640"/>
            <a:ext cx="3312367" cy="1766597"/>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289"/>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6833595E-478A-4ABB-9C9C-C9BC51AA990E}" type="slidenum">
              <a:rPr lang="en-GB" smtClean="0"/>
              <a:t>1</a:t>
            </a:fld>
            <a:endParaRPr lang="en-GB"/>
          </a:p>
        </p:txBody>
      </p:sp>
      <p:sp>
        <p:nvSpPr>
          <p:cNvPr id="8" name="Footer Placeholder 7"/>
          <p:cNvSpPr>
            <a:spLocks noGrp="1"/>
          </p:cNvSpPr>
          <p:nvPr>
            <p:ph type="ftr" sz="quarter" idx="11"/>
          </p:nvPr>
        </p:nvSpPr>
        <p:spPr/>
        <p:txBody>
          <a:bodyPr/>
          <a:lstStyle/>
          <a:p>
            <a:r>
              <a:rPr lang="en-GB" smtClean="0"/>
              <a:t>I. Aviles &amp; N. Valverde</a:t>
            </a:r>
            <a:endParaRPr lang="en-GB"/>
          </a:p>
        </p:txBody>
      </p:sp>
      <p:sp>
        <p:nvSpPr>
          <p:cNvPr id="9" name="Date Placeholder 8"/>
          <p:cNvSpPr>
            <a:spLocks noGrp="1"/>
          </p:cNvSpPr>
          <p:nvPr>
            <p:ph type="dt" sz="half" idx="10"/>
          </p:nvPr>
        </p:nvSpPr>
        <p:spPr/>
        <p:txBody>
          <a:bodyPr/>
          <a:lstStyle/>
          <a:p>
            <a:r>
              <a:rPr lang="en-US" smtClean="0"/>
              <a:t>Lund, 11 December 2013</a:t>
            </a:r>
            <a:endParaRPr lang="en-GB"/>
          </a:p>
        </p:txBody>
      </p:sp>
    </p:spTree>
    <p:extLst>
      <p:ext uri="{BB962C8B-B14F-4D97-AF65-F5344CB8AC3E}">
        <p14:creationId xmlns:p14="http://schemas.microsoft.com/office/powerpoint/2010/main" val="2595900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Niobium</a:t>
            </a:r>
            <a:r>
              <a:rPr lang="es-ES" dirty="0" smtClean="0"/>
              <a:t> </a:t>
            </a:r>
            <a:r>
              <a:rPr lang="es-ES" dirty="0" err="1" smtClean="0"/>
              <a:t>cavity</a:t>
            </a:r>
            <a:r>
              <a:rPr lang="es-ES" dirty="0" smtClean="0"/>
              <a:t> at RI</a:t>
            </a:r>
            <a:endParaRPr lang="en-GB" dirty="0"/>
          </a:p>
        </p:txBody>
      </p:sp>
      <p:sp>
        <p:nvSpPr>
          <p:cNvPr id="4" name="Date Placeholder 3"/>
          <p:cNvSpPr>
            <a:spLocks noGrp="1"/>
          </p:cNvSpPr>
          <p:nvPr>
            <p:ph type="dt" sz="half" idx="10"/>
          </p:nvPr>
        </p:nvSpPr>
        <p:spPr/>
        <p:txBody>
          <a:bodyPr/>
          <a:lstStyle/>
          <a:p>
            <a:r>
              <a:rPr lang="en-US" smtClean="0"/>
              <a:t>Lund, 11 December 2013</a:t>
            </a:r>
            <a:endParaRPr lang="en-GB"/>
          </a:p>
        </p:txBody>
      </p:sp>
      <p:sp>
        <p:nvSpPr>
          <p:cNvPr id="5" name="Footer Placeholder 4"/>
          <p:cNvSpPr>
            <a:spLocks noGrp="1"/>
          </p:cNvSpPr>
          <p:nvPr>
            <p:ph type="ftr" sz="quarter" idx="11"/>
          </p:nvPr>
        </p:nvSpPr>
        <p:spPr/>
        <p:txBody>
          <a:bodyPr/>
          <a:lstStyle/>
          <a:p>
            <a:r>
              <a:rPr lang="en-GB" smtClean="0"/>
              <a:t>I. Aviles &amp; N. Valverde</a:t>
            </a:r>
            <a:endParaRPr lang="en-GB" dirty="0"/>
          </a:p>
        </p:txBody>
      </p:sp>
      <p:sp>
        <p:nvSpPr>
          <p:cNvPr id="6" name="Slide Number Placeholder 5"/>
          <p:cNvSpPr>
            <a:spLocks noGrp="1"/>
          </p:cNvSpPr>
          <p:nvPr>
            <p:ph type="sldNum" sz="quarter" idx="12"/>
          </p:nvPr>
        </p:nvSpPr>
        <p:spPr/>
        <p:txBody>
          <a:bodyPr/>
          <a:lstStyle/>
          <a:p>
            <a:fld id="{6833595E-478A-4ABB-9C9C-C9BC51AA990E}" type="slidenum">
              <a:rPr lang="en-GB" smtClean="0"/>
              <a:t>10</a:t>
            </a:fld>
            <a:endParaRPr lang="en-GB"/>
          </a:p>
        </p:txBody>
      </p:sp>
      <p:sp>
        <p:nvSpPr>
          <p:cNvPr id="15" name="TextBox 14"/>
          <p:cNvSpPr txBox="1"/>
          <p:nvPr/>
        </p:nvSpPr>
        <p:spPr>
          <a:xfrm>
            <a:off x="179512" y="1196752"/>
            <a:ext cx="8781415" cy="646331"/>
          </a:xfrm>
          <a:prstGeom prst="rect">
            <a:avLst/>
          </a:prstGeom>
          <a:noFill/>
        </p:spPr>
        <p:txBody>
          <a:bodyPr wrap="square" rtlCol="0">
            <a:spAutoFit/>
          </a:bodyPr>
          <a:lstStyle/>
          <a:p>
            <a:r>
              <a:rPr lang="en-GB" dirty="0" smtClean="0">
                <a:solidFill>
                  <a:srgbClr val="00CC99"/>
                </a:solidFill>
                <a:latin typeface="Comic Sans MS" pitchFamily="66" charset="0"/>
              </a:rPr>
              <a:t>4 niobium cavities fabricated by Research Instruments (RI) will arrive to CERN this year</a:t>
            </a:r>
            <a:r>
              <a:rPr lang="es-ES" dirty="0" smtClean="0">
                <a:solidFill>
                  <a:srgbClr val="00CC99"/>
                </a:solidFill>
                <a:latin typeface="Comic Sans MS" pitchFamily="66" charset="0"/>
              </a:rPr>
              <a:t>.</a:t>
            </a:r>
            <a:endParaRPr lang="en-GB" dirty="0">
              <a:latin typeface="Comic Sans MS" pitchFamily="66" charset="0"/>
            </a:endParaRPr>
          </a:p>
        </p:txBody>
      </p:sp>
      <p:pic>
        <p:nvPicPr>
          <p:cNvPr id="1026" name="Picture 2" descr="C:\Users\iaviles\AppData\Local\Microsoft\Windows\Temporary Internet Files\Content.Outlook\P3YM23H1\la foto (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785" b="14008"/>
          <a:stretch/>
        </p:blipFill>
        <p:spPr bwMode="auto">
          <a:xfrm>
            <a:off x="1997501" y="1679589"/>
            <a:ext cx="3809639" cy="18631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0152" y="2035299"/>
            <a:ext cx="2768643" cy="523220"/>
          </a:xfrm>
          <a:prstGeom prst="rect">
            <a:avLst/>
          </a:prstGeom>
          <a:noFill/>
        </p:spPr>
        <p:txBody>
          <a:bodyPr wrap="none" rtlCol="0">
            <a:spAutoFit/>
          </a:bodyPr>
          <a:lstStyle/>
          <a:p>
            <a:r>
              <a:rPr lang="en-GB" sz="2800" dirty="0" smtClean="0"/>
              <a:t>1 already at CERN</a:t>
            </a:r>
            <a:endParaRPr lang="en-GB" sz="28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00" t="27273" r="13873" b="9508"/>
          <a:stretch/>
        </p:blipFill>
        <p:spPr bwMode="auto">
          <a:xfrm>
            <a:off x="4355976" y="4194168"/>
            <a:ext cx="1958384" cy="205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333" y="4005064"/>
            <a:ext cx="3247785" cy="243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ern.ch\dfs\Users\n\nvalverd\Desktop\SPL cavity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81" t="3361" r="25374"/>
          <a:stretch/>
        </p:blipFill>
        <p:spPr bwMode="auto">
          <a:xfrm>
            <a:off x="7452320" y="3542729"/>
            <a:ext cx="1323368" cy="29126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4840" y="3490089"/>
            <a:ext cx="7055586" cy="523220"/>
          </a:xfrm>
          <a:prstGeom prst="rect">
            <a:avLst/>
          </a:prstGeom>
          <a:noFill/>
        </p:spPr>
        <p:txBody>
          <a:bodyPr wrap="none" rtlCol="0">
            <a:spAutoFit/>
          </a:bodyPr>
          <a:lstStyle/>
          <a:p>
            <a:r>
              <a:rPr lang="en-GB" sz="2800" dirty="0" smtClean="0"/>
              <a:t>3 cavities will be delivered middle of December</a:t>
            </a:r>
          </a:p>
        </p:txBody>
      </p:sp>
    </p:spTree>
    <p:extLst>
      <p:ext uri="{BB962C8B-B14F-4D97-AF65-F5344CB8AC3E}">
        <p14:creationId xmlns:p14="http://schemas.microsoft.com/office/powerpoint/2010/main" val="3921809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Niobium</a:t>
            </a:r>
            <a:r>
              <a:rPr lang="es-ES" dirty="0" smtClean="0"/>
              <a:t> </a:t>
            </a:r>
            <a:r>
              <a:rPr lang="es-ES" dirty="0" err="1" smtClean="0"/>
              <a:t>cavity</a:t>
            </a:r>
            <a:r>
              <a:rPr lang="es-ES" dirty="0" smtClean="0"/>
              <a:t> at CERN</a:t>
            </a:r>
            <a:endParaRPr lang="en-GB" dirty="0"/>
          </a:p>
        </p:txBody>
      </p:sp>
      <p:sp>
        <p:nvSpPr>
          <p:cNvPr id="4" name="Date Placeholder 3"/>
          <p:cNvSpPr>
            <a:spLocks noGrp="1"/>
          </p:cNvSpPr>
          <p:nvPr>
            <p:ph type="dt" sz="half" idx="10"/>
          </p:nvPr>
        </p:nvSpPr>
        <p:spPr/>
        <p:txBody>
          <a:bodyPr/>
          <a:lstStyle/>
          <a:p>
            <a:r>
              <a:rPr lang="en-US" smtClean="0"/>
              <a:t>Lund, 11 December 2013</a:t>
            </a:r>
            <a:endParaRPr lang="en-GB"/>
          </a:p>
        </p:txBody>
      </p:sp>
      <p:sp>
        <p:nvSpPr>
          <p:cNvPr id="5" name="Footer Placeholder 4"/>
          <p:cNvSpPr>
            <a:spLocks noGrp="1"/>
          </p:cNvSpPr>
          <p:nvPr>
            <p:ph type="ftr" sz="quarter" idx="11"/>
          </p:nvPr>
        </p:nvSpPr>
        <p:spPr/>
        <p:txBody>
          <a:bodyPr/>
          <a:lstStyle/>
          <a:p>
            <a:r>
              <a:rPr lang="en-GB" smtClean="0"/>
              <a:t>I. Aviles &amp; N. Valverde</a:t>
            </a:r>
            <a:endParaRPr lang="en-GB" dirty="0"/>
          </a:p>
        </p:txBody>
      </p:sp>
      <p:sp>
        <p:nvSpPr>
          <p:cNvPr id="6" name="Slide Number Placeholder 5"/>
          <p:cNvSpPr>
            <a:spLocks noGrp="1"/>
          </p:cNvSpPr>
          <p:nvPr>
            <p:ph type="sldNum" sz="quarter" idx="12"/>
          </p:nvPr>
        </p:nvSpPr>
        <p:spPr/>
        <p:txBody>
          <a:bodyPr/>
          <a:lstStyle/>
          <a:p>
            <a:fld id="{6833595E-478A-4ABB-9C9C-C9BC51AA990E}" type="slidenum">
              <a:rPr lang="en-GB" smtClean="0"/>
              <a:t>11</a:t>
            </a:fld>
            <a:endParaRPr lang="en-GB"/>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943" b="26984"/>
          <a:stretch/>
        </p:blipFill>
        <p:spPr bwMode="auto">
          <a:xfrm>
            <a:off x="249921" y="1656207"/>
            <a:ext cx="2734726" cy="225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692071" y="2029011"/>
            <a:ext cx="202455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329649" y="4187360"/>
            <a:ext cx="3033796" cy="226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896"/>
          <a:stretch/>
        </p:blipFill>
        <p:spPr bwMode="auto">
          <a:xfrm>
            <a:off x="3275856" y="1628800"/>
            <a:ext cx="3014802" cy="19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4895" y="1187859"/>
            <a:ext cx="5507225" cy="369332"/>
          </a:xfrm>
          <a:prstGeom prst="rect">
            <a:avLst/>
          </a:prstGeom>
          <a:noFill/>
        </p:spPr>
        <p:txBody>
          <a:bodyPr wrap="square" rtlCol="0">
            <a:spAutoFit/>
          </a:bodyPr>
          <a:lstStyle/>
          <a:p>
            <a:r>
              <a:rPr lang="es-ES" dirty="0" smtClean="0">
                <a:solidFill>
                  <a:srgbClr val="00CC99"/>
                </a:solidFill>
                <a:latin typeface="Comic Sans MS" pitchFamily="66" charset="0"/>
              </a:rPr>
              <a:t>Spinning </a:t>
            </a:r>
            <a:r>
              <a:rPr lang="es-ES" dirty="0" smtClean="0">
                <a:latin typeface="Comic Sans MS" pitchFamily="66" charset="0"/>
              </a:rPr>
              <a:t>of </a:t>
            </a:r>
            <a:r>
              <a:rPr lang="es-ES" dirty="0" err="1" smtClean="0">
                <a:latin typeface="Comic Sans MS" pitchFamily="66" charset="0"/>
              </a:rPr>
              <a:t>half-cells</a:t>
            </a:r>
            <a:r>
              <a:rPr lang="es-ES" dirty="0" smtClean="0">
                <a:latin typeface="Comic Sans MS" pitchFamily="66" charset="0"/>
              </a:rPr>
              <a:t> and  </a:t>
            </a:r>
            <a:r>
              <a:rPr lang="es-ES" dirty="0" err="1" smtClean="0">
                <a:latin typeface="Comic Sans MS" pitchFamily="66" charset="0"/>
              </a:rPr>
              <a:t>beam</a:t>
            </a:r>
            <a:r>
              <a:rPr lang="es-ES" dirty="0" smtClean="0">
                <a:latin typeface="Comic Sans MS" pitchFamily="66" charset="0"/>
              </a:rPr>
              <a:t> </a:t>
            </a:r>
            <a:r>
              <a:rPr lang="es-ES" dirty="0" err="1" smtClean="0">
                <a:latin typeface="Comic Sans MS" pitchFamily="66" charset="0"/>
              </a:rPr>
              <a:t>tubes</a:t>
            </a:r>
            <a:r>
              <a:rPr lang="es-ES" dirty="0" smtClean="0">
                <a:latin typeface="Comic Sans MS" pitchFamily="66" charset="0"/>
              </a:rPr>
              <a:t> at HEGGLI</a:t>
            </a:r>
            <a:endParaRPr lang="en-GB" dirty="0">
              <a:latin typeface="Comic Sans MS" pitchFamily="66" charset="0"/>
            </a:endParaRPr>
          </a:p>
        </p:txBody>
      </p:sp>
      <p:sp>
        <p:nvSpPr>
          <p:cNvPr id="9" name="TextBox 8"/>
          <p:cNvSpPr txBox="1"/>
          <p:nvPr/>
        </p:nvSpPr>
        <p:spPr>
          <a:xfrm>
            <a:off x="6331740" y="1372525"/>
            <a:ext cx="3077743" cy="369332"/>
          </a:xfrm>
          <a:prstGeom prst="rect">
            <a:avLst/>
          </a:prstGeom>
          <a:noFill/>
        </p:spPr>
        <p:txBody>
          <a:bodyPr wrap="square" rtlCol="0">
            <a:spAutoFit/>
          </a:bodyPr>
          <a:lstStyle/>
          <a:p>
            <a:r>
              <a:rPr lang="es-ES" dirty="0" smtClean="0">
                <a:solidFill>
                  <a:srgbClr val="00CC99"/>
                </a:solidFill>
              </a:rPr>
              <a:t>Dimensional control </a:t>
            </a:r>
            <a:r>
              <a:rPr lang="es-ES" dirty="0" err="1" smtClean="0">
                <a:solidFill>
                  <a:srgbClr val="00CC99"/>
                </a:solidFill>
              </a:rPr>
              <a:t>by</a:t>
            </a:r>
            <a:r>
              <a:rPr lang="es-ES" dirty="0" smtClean="0">
                <a:solidFill>
                  <a:srgbClr val="00CC99"/>
                </a:solidFill>
              </a:rPr>
              <a:t> CMM</a:t>
            </a:r>
            <a:endParaRPr lang="en-GB" dirty="0">
              <a:solidFill>
                <a:srgbClr val="00CC99"/>
              </a:solidFill>
            </a:endParaRPr>
          </a:p>
        </p:txBody>
      </p:sp>
      <p:sp>
        <p:nvSpPr>
          <p:cNvPr id="17" name="TextBox 16"/>
          <p:cNvSpPr txBox="1"/>
          <p:nvPr/>
        </p:nvSpPr>
        <p:spPr>
          <a:xfrm>
            <a:off x="7284226" y="5135686"/>
            <a:ext cx="2088232" cy="369332"/>
          </a:xfrm>
          <a:prstGeom prst="rect">
            <a:avLst/>
          </a:prstGeom>
          <a:noFill/>
        </p:spPr>
        <p:txBody>
          <a:bodyPr wrap="square" rtlCol="0">
            <a:spAutoFit/>
          </a:bodyPr>
          <a:lstStyle/>
          <a:p>
            <a:r>
              <a:rPr lang="es-ES" dirty="0" smtClean="0">
                <a:solidFill>
                  <a:srgbClr val="00CC99"/>
                </a:solidFill>
              </a:rPr>
              <a:t>RF </a:t>
            </a:r>
            <a:r>
              <a:rPr lang="es-ES" dirty="0" err="1" smtClean="0">
                <a:solidFill>
                  <a:srgbClr val="00CC99"/>
                </a:solidFill>
              </a:rPr>
              <a:t>measurements</a:t>
            </a:r>
            <a:r>
              <a:rPr lang="es-ES" dirty="0" smtClean="0">
                <a:solidFill>
                  <a:srgbClr val="00CC99"/>
                </a:solidFill>
              </a:rPr>
              <a:t>. </a:t>
            </a:r>
            <a:r>
              <a:rPr lang="es-ES" dirty="0" smtClean="0"/>
              <a:t> </a:t>
            </a:r>
            <a:endParaRPr lang="en-GB" dirty="0">
              <a:solidFill>
                <a:srgbClr val="00CC99"/>
              </a:solidFill>
            </a:endParaRPr>
          </a:p>
        </p:txBody>
      </p:sp>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5876"/>
          <a:stretch/>
        </p:blipFill>
        <p:spPr bwMode="auto">
          <a:xfrm>
            <a:off x="258305" y="3997753"/>
            <a:ext cx="3892013" cy="245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51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370" y="1237298"/>
            <a:ext cx="9098134" cy="1467512"/>
            <a:chOff x="-30332" y="507164"/>
            <a:chExt cx="9098134" cy="1835891"/>
          </a:xfrm>
        </p:grpSpPr>
        <p:sp>
          <p:nvSpPr>
            <p:cNvPr id="6" name="TextBox 5"/>
            <p:cNvSpPr txBox="1"/>
            <p:nvPr/>
          </p:nvSpPr>
          <p:spPr>
            <a:xfrm>
              <a:off x="457200" y="533400"/>
              <a:ext cx="4038600" cy="1809655"/>
            </a:xfrm>
            <a:prstGeom prst="rect">
              <a:avLst/>
            </a:prstGeom>
            <a:noFill/>
          </p:spPr>
          <p:txBody>
            <a:bodyPr wrap="square" lIns="91429" tIns="45715" rIns="91429" bIns="45715" rtlCol="0">
              <a:spAutoFit/>
            </a:bodyPr>
            <a:lstStyle/>
            <a:p>
              <a:r>
                <a:rPr lang="en-GB" sz="1400" b="1" dirty="0" smtClean="0">
                  <a:solidFill>
                    <a:schemeClr val="tx2"/>
                  </a:solidFill>
                </a:rPr>
                <a:t>Spinning</a:t>
              </a:r>
            </a:p>
            <a:p>
              <a:r>
                <a:rPr lang="en-GB" sz="1400" b="1" dirty="0" smtClean="0">
                  <a:solidFill>
                    <a:schemeClr val="tx2"/>
                  </a:solidFill>
                </a:rPr>
                <a:t>Machining</a:t>
              </a:r>
            </a:p>
            <a:p>
              <a:r>
                <a:rPr lang="en-GB" sz="1400" b="1" dirty="0" smtClean="0">
                  <a:solidFill>
                    <a:schemeClr val="tx2"/>
                  </a:solidFill>
                </a:rPr>
                <a:t>Cutting cell length</a:t>
              </a:r>
            </a:p>
            <a:p>
              <a:r>
                <a:rPr lang="en-GB" sz="1400" b="1" dirty="0" smtClean="0">
                  <a:solidFill>
                    <a:schemeClr val="tx2"/>
                  </a:solidFill>
                </a:rPr>
                <a:t>RF measurement</a:t>
              </a:r>
            </a:p>
            <a:p>
              <a:r>
                <a:rPr lang="en-GB" sz="1400" b="1" dirty="0" smtClean="0">
                  <a:solidFill>
                    <a:schemeClr val="tx2"/>
                  </a:solidFill>
                </a:rPr>
                <a:t>CP (chemical polishing)</a:t>
              </a:r>
            </a:p>
            <a:p>
              <a:endParaRPr lang="en-US" dirty="0"/>
            </a:p>
          </p:txBody>
        </p:sp>
        <p:grpSp>
          <p:nvGrpSpPr>
            <p:cNvPr id="18" name="Group 17"/>
            <p:cNvGrpSpPr/>
            <p:nvPr/>
          </p:nvGrpSpPr>
          <p:grpSpPr>
            <a:xfrm>
              <a:off x="-30332" y="507164"/>
              <a:ext cx="9098134" cy="1550236"/>
              <a:chOff x="-30332" y="507164"/>
              <a:chExt cx="9098134" cy="1550236"/>
            </a:xfrm>
          </p:grpSpPr>
          <p:pic>
            <p:nvPicPr>
              <p:cNvPr id="8" name="Picture 2"/>
              <p:cNvPicPr>
                <a:picLocks noChangeAspect="1" noChangeArrowheads="1"/>
              </p:cNvPicPr>
              <p:nvPr/>
            </p:nvPicPr>
            <p:blipFill>
              <a:blip r:embed="rId2" cstate="print"/>
              <a:srcRect/>
              <a:stretch>
                <a:fillRect/>
              </a:stretch>
            </p:blipFill>
            <p:spPr bwMode="auto">
              <a:xfrm>
                <a:off x="2514597" y="1066799"/>
                <a:ext cx="623887" cy="47213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rot="16200000">
                <a:off x="6522935" y="920622"/>
                <a:ext cx="1126561" cy="994597"/>
              </a:xfrm>
              <a:prstGeom prst="rect">
                <a:avLst/>
              </a:prstGeom>
              <a:noFill/>
              <a:ln w="9525">
                <a:noFill/>
                <a:miter lim="800000"/>
                <a:headEnd/>
                <a:tailEnd/>
              </a:ln>
            </p:spPr>
          </p:pic>
          <p:sp>
            <p:nvSpPr>
              <p:cNvPr id="7" name="Rounded Rectangle 6"/>
              <p:cNvSpPr/>
              <p:nvPr/>
            </p:nvSpPr>
            <p:spPr>
              <a:xfrm>
                <a:off x="457197" y="507164"/>
                <a:ext cx="8610605" cy="15502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 name="Right Arrow 8"/>
              <p:cNvSpPr/>
              <p:nvPr/>
            </p:nvSpPr>
            <p:spPr>
              <a:xfrm>
                <a:off x="6148461" y="1359765"/>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2" name="Right Arrow 11"/>
              <p:cNvSpPr/>
              <p:nvPr/>
            </p:nvSpPr>
            <p:spPr>
              <a:xfrm>
                <a:off x="3314935" y="1297316"/>
                <a:ext cx="354184" cy="150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4" name="TextBox 13"/>
              <p:cNvSpPr txBox="1"/>
              <p:nvPr/>
            </p:nvSpPr>
            <p:spPr>
              <a:xfrm>
                <a:off x="3149127" y="926899"/>
                <a:ext cx="685800" cy="338544"/>
              </a:xfrm>
              <a:prstGeom prst="rect">
                <a:avLst/>
              </a:prstGeom>
              <a:noFill/>
            </p:spPr>
            <p:txBody>
              <a:bodyPr wrap="square" lIns="91429" tIns="45715" rIns="91429" bIns="45715" rtlCol="0">
                <a:spAutoFit/>
              </a:bodyPr>
              <a:lstStyle/>
              <a:p>
                <a:r>
                  <a:rPr lang="fr-CH" sz="1600" b="1" dirty="0" err="1">
                    <a:solidFill>
                      <a:schemeClr val="accent3">
                        <a:lumMod val="75000"/>
                      </a:schemeClr>
                    </a:solidFill>
                    <a:latin typeface="Chiller" pitchFamily="82" charset="0"/>
                  </a:rPr>
                  <a:t>Spinning</a:t>
                </a:r>
                <a:endParaRPr lang="en-US" sz="1600" b="1" dirty="0">
                  <a:solidFill>
                    <a:schemeClr val="accent3">
                      <a:lumMod val="75000"/>
                    </a:schemeClr>
                  </a:solidFill>
                  <a:latin typeface="Chiller" pitchFamily="82" charset="0"/>
                </a:endParaRPr>
              </a:p>
            </p:txBody>
          </p:sp>
          <p:pic>
            <p:nvPicPr>
              <p:cNvPr id="15" name="Picture 13"/>
              <p:cNvPicPr>
                <a:picLocks noChangeAspect="1" noChangeArrowheads="1"/>
              </p:cNvPicPr>
              <p:nvPr/>
            </p:nvPicPr>
            <p:blipFill>
              <a:blip r:embed="rId4" cstate="print"/>
              <a:srcRect/>
              <a:stretch>
                <a:fillRect/>
              </a:stretch>
            </p:blipFill>
            <p:spPr bwMode="auto">
              <a:xfrm rot="5400000" flipV="1">
                <a:off x="3565360" y="1257137"/>
                <a:ext cx="778598" cy="271515"/>
              </a:xfrm>
              <a:prstGeom prst="rect">
                <a:avLst/>
              </a:prstGeom>
              <a:noFill/>
              <a:ln w="9525">
                <a:noFill/>
                <a:miter lim="800000"/>
                <a:headEnd/>
                <a:tailEnd/>
              </a:ln>
            </p:spPr>
          </p:pic>
          <p:sp>
            <p:nvSpPr>
              <p:cNvPr id="16" name="TextBox 15"/>
              <p:cNvSpPr txBox="1"/>
              <p:nvPr/>
            </p:nvSpPr>
            <p:spPr>
              <a:xfrm>
                <a:off x="4009598" y="735617"/>
                <a:ext cx="1905000" cy="584765"/>
              </a:xfrm>
              <a:prstGeom prst="rect">
                <a:avLst/>
              </a:prstGeom>
              <a:noFill/>
            </p:spPr>
            <p:txBody>
              <a:bodyPr wrap="square" lIns="91429" tIns="45715" rIns="91429" bIns="45715" rtlCol="0">
                <a:spAutoFit/>
              </a:bodyPr>
              <a:lstStyle/>
              <a:p>
                <a:r>
                  <a:rPr lang="fr-CH" sz="1600" b="1" dirty="0" err="1">
                    <a:solidFill>
                      <a:schemeClr val="accent3">
                        <a:lumMod val="75000"/>
                      </a:schemeClr>
                    </a:solidFill>
                    <a:latin typeface="Chiller" pitchFamily="82" charset="0"/>
                  </a:rPr>
                  <a:t>Machining</a:t>
                </a:r>
                <a:r>
                  <a:rPr lang="fr-CH" sz="1600" b="1" dirty="0">
                    <a:solidFill>
                      <a:schemeClr val="accent3">
                        <a:lumMod val="75000"/>
                      </a:schemeClr>
                    </a:solidFill>
                    <a:latin typeface="Chiller" pitchFamily="82" charset="0"/>
                  </a:rPr>
                  <a:t> – </a:t>
                </a:r>
                <a:r>
                  <a:rPr lang="fr-CH" sz="1600" b="1" dirty="0" err="1">
                    <a:solidFill>
                      <a:schemeClr val="accent3">
                        <a:lumMod val="75000"/>
                      </a:schemeClr>
                    </a:solidFill>
                    <a:latin typeface="Chiller" pitchFamily="82" charset="0"/>
                  </a:rPr>
                  <a:t>Welding</a:t>
                </a:r>
                <a:r>
                  <a:rPr lang="fr-CH" sz="1600" b="1" dirty="0">
                    <a:solidFill>
                      <a:schemeClr val="accent3">
                        <a:lumMod val="75000"/>
                      </a:schemeClr>
                    </a:solidFill>
                    <a:latin typeface="Chiller" pitchFamily="82" charset="0"/>
                  </a:rPr>
                  <a:t> </a:t>
                </a:r>
                <a:r>
                  <a:rPr lang="fr-CH" sz="1600" b="1" dirty="0" err="1">
                    <a:solidFill>
                      <a:schemeClr val="accent3">
                        <a:lumMod val="75000"/>
                      </a:schemeClr>
                    </a:solidFill>
                    <a:latin typeface="Chiller" pitchFamily="82" charset="0"/>
                  </a:rPr>
                  <a:t>preparation</a:t>
                </a:r>
                <a:r>
                  <a:rPr lang="fr-CH" sz="1600" b="1" dirty="0">
                    <a:solidFill>
                      <a:schemeClr val="accent3">
                        <a:lumMod val="75000"/>
                      </a:schemeClr>
                    </a:solidFill>
                    <a:latin typeface="Chiller" pitchFamily="82" charset="0"/>
                  </a:rPr>
                  <a:t> (Iris &amp; rings)</a:t>
                </a:r>
                <a:endParaRPr lang="en-US" sz="1600" b="1" dirty="0">
                  <a:solidFill>
                    <a:schemeClr val="accent3">
                      <a:lumMod val="75000"/>
                    </a:schemeClr>
                  </a:solidFill>
                  <a:latin typeface="Chiller" pitchFamily="82" charset="0"/>
                </a:endParaRPr>
              </a:p>
            </p:txBody>
          </p:sp>
          <p:sp>
            <p:nvSpPr>
              <p:cNvPr id="28" name="Right Arrow 27"/>
              <p:cNvSpPr/>
              <p:nvPr/>
            </p:nvSpPr>
            <p:spPr>
              <a:xfrm>
                <a:off x="7924795" y="1421564"/>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29" name="TextBox 28"/>
              <p:cNvSpPr txBox="1"/>
              <p:nvPr/>
            </p:nvSpPr>
            <p:spPr>
              <a:xfrm>
                <a:off x="7878875" y="1074861"/>
                <a:ext cx="503127" cy="338544"/>
              </a:xfrm>
              <a:prstGeom prst="rect">
                <a:avLst/>
              </a:prstGeom>
              <a:noFill/>
            </p:spPr>
            <p:txBody>
              <a:bodyPr wrap="square" lIns="91429" tIns="45715" rIns="91429" bIns="45715" rtlCol="0">
                <a:spAutoFit/>
              </a:bodyPr>
              <a:lstStyle/>
              <a:p>
                <a:r>
                  <a:rPr lang="fr-CH" sz="1600" b="1" dirty="0" smtClean="0">
                    <a:solidFill>
                      <a:schemeClr val="accent3">
                        <a:lumMod val="75000"/>
                      </a:schemeClr>
                    </a:solidFill>
                    <a:latin typeface="Chiller" pitchFamily="82" charset="0"/>
                  </a:rPr>
                  <a:t>CP</a:t>
                </a:r>
                <a:endParaRPr lang="en-US" sz="1600" b="1" dirty="0">
                  <a:solidFill>
                    <a:schemeClr val="accent3">
                      <a:lumMod val="75000"/>
                    </a:schemeClr>
                  </a:solidFill>
                  <a:latin typeface="Chiller" pitchFamily="82" charset="0"/>
                </a:endParaRPr>
              </a:p>
            </p:txBody>
          </p:sp>
          <p:pic>
            <p:nvPicPr>
              <p:cNvPr id="30" name="Picture 13"/>
              <p:cNvPicPr>
                <a:picLocks noChangeAspect="1" noChangeArrowheads="1"/>
              </p:cNvPicPr>
              <p:nvPr/>
            </p:nvPicPr>
            <p:blipFill>
              <a:blip r:embed="rId4" cstate="print"/>
              <a:srcRect/>
              <a:stretch>
                <a:fillRect/>
              </a:stretch>
            </p:blipFill>
            <p:spPr bwMode="auto">
              <a:xfrm rot="5400000" flipV="1">
                <a:off x="8204655" y="1370309"/>
                <a:ext cx="778598" cy="271515"/>
              </a:xfrm>
              <a:prstGeom prst="rect">
                <a:avLst/>
              </a:prstGeom>
              <a:noFill/>
              <a:ln w="9525">
                <a:noFill/>
                <a:miter lim="800000"/>
                <a:headEnd/>
                <a:tailEnd/>
              </a:ln>
            </p:spPr>
          </p:pic>
          <p:sp>
            <p:nvSpPr>
              <p:cNvPr id="33" name="TextBox 32"/>
              <p:cNvSpPr txBox="1"/>
              <p:nvPr/>
            </p:nvSpPr>
            <p:spPr>
              <a:xfrm>
                <a:off x="2666993" y="1142998"/>
                <a:ext cx="457200" cy="338544"/>
              </a:xfrm>
              <a:prstGeom prst="rect">
                <a:avLst/>
              </a:prstGeom>
              <a:noFill/>
            </p:spPr>
            <p:txBody>
              <a:bodyPr wrap="square" lIns="91429" tIns="45715" rIns="91429" bIns="45715" rtlCol="0">
                <a:spAutoFit/>
              </a:bodyPr>
              <a:lstStyle/>
              <a:p>
                <a:r>
                  <a:rPr lang="fr-CH" sz="1600" dirty="0">
                    <a:solidFill>
                      <a:schemeClr val="accent3">
                        <a:lumMod val="75000"/>
                      </a:schemeClr>
                    </a:solidFill>
                    <a:latin typeface="Chiller" pitchFamily="82" charset="0"/>
                  </a:rPr>
                  <a:t>Nb</a:t>
                </a:r>
                <a:endParaRPr lang="en-US" sz="1600" dirty="0">
                  <a:solidFill>
                    <a:schemeClr val="accent3">
                      <a:lumMod val="75000"/>
                    </a:schemeClr>
                  </a:solidFill>
                  <a:latin typeface="Chiller" pitchFamily="82" charset="0"/>
                </a:endParaRPr>
              </a:p>
            </p:txBody>
          </p:sp>
          <p:sp>
            <p:nvSpPr>
              <p:cNvPr id="91" name="Rectangle 90"/>
              <p:cNvSpPr/>
              <p:nvPr/>
            </p:nvSpPr>
            <p:spPr>
              <a:xfrm rot="16200000">
                <a:off x="-487022" y="1142492"/>
                <a:ext cx="1282701" cy="369322"/>
              </a:xfrm>
              <a:prstGeom prst="rect">
                <a:avLst/>
              </a:prstGeom>
            </p:spPr>
            <p:txBody>
              <a:bodyPr wrap="none" lIns="91429" tIns="45715" rIns="91429" bIns="45715">
                <a:spAutoFit/>
              </a:bodyPr>
              <a:lstStyle/>
              <a:p>
                <a:r>
                  <a:rPr lang="fr-CH" b="1" dirty="0" smtClean="0">
                    <a:solidFill>
                      <a:schemeClr val="accent6">
                        <a:lumMod val="50000"/>
                      </a:schemeClr>
                    </a:solidFill>
                  </a:rPr>
                  <a:t>HALF-CELLS</a:t>
                </a:r>
                <a:endParaRPr lang="en-US" b="1" dirty="0">
                  <a:solidFill>
                    <a:schemeClr val="accent6">
                      <a:lumMod val="50000"/>
                    </a:schemeClr>
                  </a:solidFill>
                </a:endParaRPr>
              </a:p>
            </p:txBody>
          </p:sp>
          <p:sp>
            <p:nvSpPr>
              <p:cNvPr id="72" name="Right Arrow 71"/>
              <p:cNvSpPr/>
              <p:nvPr/>
            </p:nvSpPr>
            <p:spPr>
              <a:xfrm>
                <a:off x="4378909" y="1356591"/>
                <a:ext cx="278828" cy="124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4" name="Right Arrow 73"/>
              <p:cNvSpPr/>
              <p:nvPr/>
            </p:nvSpPr>
            <p:spPr>
              <a:xfrm flipV="1">
                <a:off x="5305951" y="1338625"/>
                <a:ext cx="278828" cy="142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2" name="Picture 2"/>
              <p:cNvPicPr>
                <a:picLocks noChangeAspect="1" noChangeArrowheads="1"/>
              </p:cNvPicPr>
              <p:nvPr/>
            </p:nvPicPr>
            <p:blipFill>
              <a:blip r:embed="rId5" cstate="print"/>
              <a:srcRect/>
              <a:stretch>
                <a:fillRect/>
              </a:stretch>
            </p:blipFill>
            <p:spPr bwMode="auto">
              <a:xfrm rot="10800000">
                <a:off x="5711014" y="948143"/>
                <a:ext cx="304800" cy="923526"/>
              </a:xfrm>
              <a:prstGeom prst="rect">
                <a:avLst/>
              </a:prstGeom>
              <a:noFill/>
              <a:ln w="9525">
                <a:noFill/>
                <a:miter lim="800000"/>
                <a:headEnd/>
                <a:tailEnd/>
              </a:ln>
            </p:spPr>
          </p:pic>
          <p:sp>
            <p:nvSpPr>
              <p:cNvPr id="73" name="TextBox 72"/>
              <p:cNvSpPr txBox="1"/>
              <p:nvPr/>
            </p:nvSpPr>
            <p:spPr>
              <a:xfrm>
                <a:off x="6424089" y="588355"/>
                <a:ext cx="1569093" cy="338544"/>
              </a:xfrm>
              <a:prstGeom prst="rect">
                <a:avLst/>
              </a:prstGeom>
              <a:noFill/>
            </p:spPr>
            <p:txBody>
              <a:bodyPr wrap="square" lIns="91429" tIns="45715" rIns="91429" bIns="45715" rtlCol="0">
                <a:spAutoFit/>
              </a:bodyPr>
              <a:lstStyle/>
              <a:p>
                <a:pPr algn="ctr"/>
                <a:r>
                  <a:rPr lang="en-GB" sz="1600" b="1" dirty="0" smtClean="0">
                    <a:solidFill>
                      <a:schemeClr val="accent1"/>
                    </a:solidFill>
                    <a:latin typeface="Chiller" pitchFamily="82" charset="0"/>
                  </a:rPr>
                  <a:t>RF measurements</a:t>
                </a:r>
                <a:endParaRPr lang="en-GB" sz="1600" b="1" dirty="0">
                  <a:solidFill>
                    <a:schemeClr val="accent1"/>
                  </a:solidFill>
                  <a:latin typeface="Chiller" pitchFamily="82" charset="0"/>
                </a:endParaRPr>
              </a:p>
            </p:txBody>
          </p:sp>
        </p:grpSp>
      </p:grpSp>
      <p:grpSp>
        <p:nvGrpSpPr>
          <p:cNvPr id="22" name="Group 21"/>
          <p:cNvGrpSpPr/>
          <p:nvPr/>
        </p:nvGrpSpPr>
        <p:grpSpPr>
          <a:xfrm>
            <a:off x="20093" y="2896822"/>
            <a:ext cx="9098136" cy="2321801"/>
            <a:chOff x="-30335" y="2286000"/>
            <a:chExt cx="9098135" cy="2904628"/>
          </a:xfrm>
        </p:grpSpPr>
        <p:sp>
          <p:nvSpPr>
            <p:cNvPr id="84" name="Cloud 83"/>
            <p:cNvSpPr/>
            <p:nvPr/>
          </p:nvSpPr>
          <p:spPr>
            <a:xfrm>
              <a:off x="3751011" y="4296214"/>
              <a:ext cx="381000" cy="30480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1" name="Rounded Rectangle 30"/>
            <p:cNvSpPr/>
            <p:nvPr/>
          </p:nvSpPr>
          <p:spPr>
            <a:xfrm>
              <a:off x="457200" y="2286000"/>
              <a:ext cx="8610600" cy="2667000"/>
            </a:xfrm>
            <a:prstGeom prst="roundRect">
              <a:avLst>
                <a:gd name="adj" fmla="val 11550"/>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2" name="TextBox 31"/>
            <p:cNvSpPr txBox="1"/>
            <p:nvPr/>
          </p:nvSpPr>
          <p:spPr>
            <a:xfrm>
              <a:off x="444497" y="2302873"/>
              <a:ext cx="5472204" cy="2887755"/>
            </a:xfrm>
            <a:prstGeom prst="rect">
              <a:avLst/>
            </a:prstGeom>
            <a:noFill/>
          </p:spPr>
          <p:txBody>
            <a:bodyPr wrap="square" lIns="91429" tIns="45715" rIns="91429" bIns="45715" rtlCol="0">
              <a:spAutoFit/>
            </a:bodyPr>
            <a:lstStyle/>
            <a:p>
              <a:r>
                <a:rPr lang="en-GB" sz="1400" i="1" u="sng" dirty="0" smtClean="0">
                  <a:solidFill>
                    <a:schemeClr val="tx2"/>
                  </a:solidFill>
                  <a:effectLst>
                    <a:outerShdw blurRad="38100" dist="38100" dir="2700000" algn="tl">
                      <a:srgbClr val="000000">
                        <a:alpha val="43137"/>
                      </a:srgbClr>
                    </a:outerShdw>
                  </a:effectLst>
                </a:rPr>
                <a:t>Assembly half-cell+ half-cell+ stiffening ring=&gt; Dumb-bell</a:t>
              </a:r>
              <a:endParaRPr lang="en-GB" sz="1400" b="1" dirty="0" smtClean="0">
                <a:solidFill>
                  <a:schemeClr val="tx2"/>
                </a:solidFill>
              </a:endParaRPr>
            </a:p>
            <a:p>
              <a:r>
                <a:rPr lang="en-GB" sz="1400" b="1" dirty="0" smtClean="0">
                  <a:solidFill>
                    <a:schemeClr val="tx2"/>
                  </a:solidFill>
                </a:rPr>
                <a:t>Degreasing + CP (8 h before EBW)</a:t>
              </a:r>
            </a:p>
            <a:p>
              <a:r>
                <a:rPr lang="en-GB" sz="1400" b="1" dirty="0" smtClean="0">
                  <a:solidFill>
                    <a:schemeClr val="tx2"/>
                  </a:solidFill>
                </a:rPr>
                <a:t>EBW half-cell + half-cell</a:t>
              </a:r>
            </a:p>
            <a:p>
              <a:r>
                <a:rPr lang="en-GB" sz="1400" b="1" dirty="0" smtClean="0">
                  <a:solidFill>
                    <a:schemeClr val="tx2"/>
                  </a:solidFill>
                </a:rPr>
                <a:t>Degreasing +CP (8 hours before EBW)</a:t>
              </a:r>
            </a:p>
            <a:p>
              <a:r>
                <a:rPr lang="en-GB" sz="1400" b="1" dirty="0" smtClean="0">
                  <a:solidFill>
                    <a:schemeClr val="tx2"/>
                  </a:solidFill>
                </a:rPr>
                <a:t>EBW dumb-bell+ stiffening ring</a:t>
              </a:r>
            </a:p>
            <a:p>
              <a:r>
                <a:rPr lang="en-GB" sz="1400" b="1" dirty="0" smtClean="0">
                  <a:solidFill>
                    <a:schemeClr val="tx2"/>
                  </a:solidFill>
                </a:rPr>
                <a:t>RF measurements</a:t>
              </a:r>
            </a:p>
            <a:p>
              <a:r>
                <a:rPr lang="en-GB" sz="1400" b="1" dirty="0" smtClean="0">
                  <a:solidFill>
                    <a:schemeClr val="tx2"/>
                  </a:solidFill>
                </a:rPr>
                <a:t>Trimming equators </a:t>
              </a:r>
            </a:p>
            <a:p>
              <a:r>
                <a:rPr lang="en-GB" sz="1400" b="1" dirty="0" smtClean="0">
                  <a:solidFill>
                    <a:schemeClr val="tx2"/>
                  </a:solidFill>
                </a:rPr>
                <a:t>RF measurements</a:t>
              </a:r>
            </a:p>
            <a:p>
              <a:r>
                <a:rPr lang="en-GB" sz="1400" b="1" dirty="0" smtClean="0">
                  <a:solidFill>
                    <a:schemeClr val="tx2"/>
                  </a:solidFill>
                </a:rPr>
                <a:t>Grinding and CP </a:t>
              </a:r>
              <a:r>
                <a:rPr lang="en-GB" sz="1100" b="1" dirty="0" smtClean="0">
                  <a:solidFill>
                    <a:schemeClr val="tx2"/>
                  </a:solidFill>
                </a:rPr>
                <a:t>(if needed)</a:t>
              </a:r>
            </a:p>
            <a:p>
              <a:endParaRPr lang="en-US" dirty="0"/>
            </a:p>
          </p:txBody>
        </p:sp>
        <p:sp>
          <p:nvSpPr>
            <p:cNvPr id="92" name="Rectangle 91"/>
            <p:cNvSpPr/>
            <p:nvPr/>
          </p:nvSpPr>
          <p:spPr>
            <a:xfrm rot="16200000">
              <a:off x="-560763" y="3203194"/>
              <a:ext cx="1430178" cy="369322"/>
            </a:xfrm>
            <a:prstGeom prst="rect">
              <a:avLst/>
            </a:prstGeom>
          </p:spPr>
          <p:txBody>
            <a:bodyPr wrap="none" lIns="91429" tIns="45715" rIns="91429" bIns="45715">
              <a:spAutoFit/>
            </a:bodyPr>
            <a:lstStyle/>
            <a:p>
              <a:r>
                <a:rPr lang="fr-CH" b="1" dirty="0" smtClean="0">
                  <a:solidFill>
                    <a:schemeClr val="accent6">
                      <a:lumMod val="50000"/>
                    </a:schemeClr>
                  </a:solidFill>
                </a:rPr>
                <a:t>DUMB-BELLS</a:t>
              </a:r>
              <a:endParaRPr lang="en-US" b="1" dirty="0">
                <a:solidFill>
                  <a:schemeClr val="accent6">
                    <a:lumMod val="50000"/>
                  </a:schemeClr>
                </a:solidFill>
              </a:endParaRPr>
            </a:p>
          </p:txBody>
        </p:sp>
        <p:grpSp>
          <p:nvGrpSpPr>
            <p:cNvPr id="11" name="Group 10"/>
            <p:cNvGrpSpPr/>
            <p:nvPr/>
          </p:nvGrpSpPr>
          <p:grpSpPr>
            <a:xfrm>
              <a:off x="6286185" y="2298265"/>
              <a:ext cx="2400617" cy="946277"/>
              <a:chOff x="2590800" y="2209800"/>
              <a:chExt cx="2400617" cy="946277"/>
            </a:xfrm>
          </p:grpSpPr>
          <p:grpSp>
            <p:nvGrpSpPr>
              <p:cNvPr id="3" name="Group 2"/>
              <p:cNvGrpSpPr/>
              <p:nvPr/>
            </p:nvGrpSpPr>
            <p:grpSpPr>
              <a:xfrm>
                <a:off x="4114800" y="2209800"/>
                <a:ext cx="876617" cy="946277"/>
                <a:chOff x="4419600" y="2248271"/>
                <a:chExt cx="876617" cy="946277"/>
              </a:xfrm>
            </p:grpSpPr>
            <p:pic>
              <p:nvPicPr>
                <p:cNvPr id="40" name="Picture 15"/>
                <p:cNvPicPr>
                  <a:picLocks noChangeAspect="1" noChangeArrowheads="1"/>
                </p:cNvPicPr>
                <p:nvPr/>
              </p:nvPicPr>
              <p:blipFill>
                <a:blip r:embed="rId6" cstate="print"/>
                <a:srcRect/>
                <a:stretch>
                  <a:fillRect/>
                </a:stretch>
              </p:blipFill>
              <p:spPr bwMode="auto">
                <a:xfrm>
                  <a:off x="4876800" y="2466256"/>
                  <a:ext cx="406321" cy="728292"/>
                </a:xfrm>
                <a:prstGeom prst="rect">
                  <a:avLst/>
                </a:prstGeom>
                <a:noFill/>
                <a:ln w="9525">
                  <a:noFill/>
                  <a:miter lim="800000"/>
                  <a:headEnd/>
                  <a:tailEnd/>
                </a:ln>
              </p:spPr>
            </p:pic>
            <p:sp>
              <p:nvSpPr>
                <p:cNvPr id="35" name="Rectangle 34"/>
                <p:cNvSpPr/>
                <p:nvPr/>
              </p:nvSpPr>
              <p:spPr>
                <a:xfrm>
                  <a:off x="4835857" y="2248271"/>
                  <a:ext cx="460360" cy="261600"/>
                </a:xfrm>
                <a:prstGeom prst="rect">
                  <a:avLst/>
                </a:prstGeom>
              </p:spPr>
              <p:txBody>
                <a:bodyPr wrap="none" lIns="91429" tIns="45715" rIns="91429" bIns="45715">
                  <a:spAutoFit/>
                </a:bodyPr>
                <a:lstStyle/>
                <a:p>
                  <a:r>
                    <a:rPr lang="fr-CH" sz="1100" b="1" dirty="0">
                      <a:solidFill>
                        <a:srgbClr val="FF0000"/>
                      </a:solidFill>
                    </a:rPr>
                    <a:t>EBW</a:t>
                  </a:r>
                  <a:endParaRPr lang="en-US" sz="1100" b="1" dirty="0">
                    <a:solidFill>
                      <a:srgbClr val="FF0000"/>
                    </a:solidFill>
                  </a:endParaRPr>
                </a:p>
              </p:txBody>
            </p:sp>
            <p:sp>
              <p:nvSpPr>
                <p:cNvPr id="36" name="Rectangle 35"/>
                <p:cNvSpPr/>
                <p:nvPr/>
              </p:nvSpPr>
              <p:spPr>
                <a:xfrm>
                  <a:off x="4419600" y="2379071"/>
                  <a:ext cx="460360" cy="261600"/>
                </a:xfrm>
                <a:prstGeom prst="rect">
                  <a:avLst/>
                </a:prstGeom>
              </p:spPr>
              <p:txBody>
                <a:bodyPr wrap="none" lIns="91429" tIns="45715" rIns="91429" bIns="45715">
                  <a:spAutoFit/>
                </a:bodyPr>
                <a:lstStyle/>
                <a:p>
                  <a:r>
                    <a:rPr lang="fr-CH" sz="1100" b="1" dirty="0">
                      <a:solidFill>
                        <a:srgbClr val="FF0000"/>
                      </a:solidFill>
                    </a:rPr>
                    <a:t>EBW</a:t>
                  </a:r>
                  <a:endParaRPr lang="en-US" sz="1100" b="1" dirty="0">
                    <a:solidFill>
                      <a:srgbClr val="FF0000"/>
                    </a:solidFill>
                  </a:endParaRPr>
                </a:p>
              </p:txBody>
            </p:sp>
            <p:cxnSp>
              <p:nvCxnSpPr>
                <p:cNvPr id="41" name="Straight Arrow Connector 40"/>
                <p:cNvCxnSpPr/>
                <p:nvPr/>
              </p:nvCxnSpPr>
              <p:spPr>
                <a:xfrm rot="16200000" flipH="1">
                  <a:off x="4737063" y="2618312"/>
                  <a:ext cx="380999" cy="304799"/>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5" idx="2"/>
                </p:cNvCxnSpPr>
                <p:nvPr/>
              </p:nvCxnSpPr>
              <p:spPr>
                <a:xfrm>
                  <a:off x="5066037" y="2509871"/>
                  <a:ext cx="2" cy="1841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76" name="Picture 13"/>
              <p:cNvPicPr>
                <a:picLocks noChangeAspect="1" noChangeArrowheads="1"/>
              </p:cNvPicPr>
              <p:nvPr/>
            </p:nvPicPr>
            <p:blipFill>
              <a:blip r:embed="rId4" cstate="print"/>
              <a:srcRect/>
              <a:stretch>
                <a:fillRect/>
              </a:stretch>
            </p:blipFill>
            <p:spPr bwMode="auto">
              <a:xfrm rot="5400000" flipV="1">
                <a:off x="2913065" y="2615742"/>
                <a:ext cx="778598" cy="271515"/>
              </a:xfrm>
              <a:prstGeom prst="rect">
                <a:avLst/>
              </a:prstGeom>
              <a:noFill/>
              <a:ln w="9525">
                <a:noFill/>
                <a:miter lim="800000"/>
                <a:headEnd/>
                <a:tailEnd/>
              </a:ln>
            </p:spPr>
          </p:pic>
          <p:pic>
            <p:nvPicPr>
              <p:cNvPr id="77" name="Picture 14"/>
              <p:cNvPicPr>
                <a:picLocks noChangeAspect="1" noChangeArrowheads="1"/>
              </p:cNvPicPr>
              <p:nvPr/>
            </p:nvPicPr>
            <p:blipFill>
              <a:blip r:embed="rId7" cstate="print"/>
              <a:srcRect/>
              <a:stretch>
                <a:fillRect/>
              </a:stretch>
            </p:blipFill>
            <p:spPr bwMode="auto">
              <a:xfrm rot="5400000">
                <a:off x="2342415" y="2610585"/>
                <a:ext cx="762765" cy="265995"/>
              </a:xfrm>
              <a:prstGeom prst="rect">
                <a:avLst/>
              </a:prstGeom>
              <a:noFill/>
              <a:ln w="9525">
                <a:noFill/>
                <a:miter lim="800000"/>
                <a:headEnd/>
                <a:tailEnd/>
              </a:ln>
            </p:spPr>
          </p:pic>
          <p:sp>
            <p:nvSpPr>
              <p:cNvPr id="78" name="Plus 77"/>
              <p:cNvSpPr/>
              <p:nvPr/>
            </p:nvSpPr>
            <p:spPr>
              <a:xfrm>
                <a:off x="2879747" y="25908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9" name="TextBox 78"/>
              <p:cNvSpPr txBox="1"/>
              <p:nvPr/>
            </p:nvSpPr>
            <p:spPr>
              <a:xfrm>
                <a:off x="3502199" y="2381552"/>
                <a:ext cx="588218" cy="338544"/>
              </a:xfrm>
              <a:prstGeom prst="rect">
                <a:avLst/>
              </a:prstGeom>
              <a:noFill/>
            </p:spPr>
            <p:txBody>
              <a:bodyPr wrap="square" lIns="91429" tIns="45715" rIns="91429" bIns="45715" rtlCol="0">
                <a:spAutoFit/>
              </a:bodyPr>
              <a:lstStyle/>
              <a:p>
                <a:r>
                  <a:rPr lang="fr-CH" sz="1600" b="1" dirty="0" smtClean="0">
                    <a:solidFill>
                      <a:schemeClr val="accent3">
                        <a:lumMod val="75000"/>
                      </a:schemeClr>
                    </a:solidFill>
                    <a:latin typeface="Chiller" pitchFamily="82" charset="0"/>
                  </a:rPr>
                  <a:t>CP</a:t>
                </a:r>
                <a:endParaRPr lang="en-US" sz="1600" b="1" dirty="0">
                  <a:solidFill>
                    <a:schemeClr val="accent3">
                      <a:lumMod val="75000"/>
                    </a:schemeClr>
                  </a:solidFill>
                  <a:latin typeface="Chiller" pitchFamily="82" charset="0"/>
                </a:endParaRPr>
              </a:p>
            </p:txBody>
          </p:sp>
          <p:sp>
            <p:nvSpPr>
              <p:cNvPr id="80" name="Right Arrow 79"/>
              <p:cNvSpPr/>
              <p:nvPr/>
            </p:nvSpPr>
            <p:spPr>
              <a:xfrm>
                <a:off x="3526582" y="2658254"/>
                <a:ext cx="377840"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8" name="TextBox 57"/>
              <p:cNvSpPr txBox="1"/>
              <p:nvPr/>
            </p:nvSpPr>
            <p:spPr>
              <a:xfrm>
                <a:off x="3904422" y="2404656"/>
                <a:ext cx="685800" cy="338544"/>
              </a:xfrm>
              <a:prstGeom prst="rect">
                <a:avLst/>
              </a:prstGeom>
              <a:noFill/>
            </p:spPr>
            <p:txBody>
              <a:bodyPr wrap="square" lIns="91429" tIns="45715" rIns="91429" bIns="45715" rtlCol="0">
                <a:spAutoFit/>
              </a:bodyPr>
              <a:lstStyle/>
              <a:p>
                <a:r>
                  <a:rPr lang="fr-CH" sz="1600" b="1" dirty="0">
                    <a:solidFill>
                      <a:schemeClr val="accent3">
                        <a:lumMod val="75000"/>
                      </a:schemeClr>
                    </a:solidFill>
                    <a:latin typeface="Chiller" pitchFamily="82" charset="0"/>
                  </a:rPr>
                  <a:t>EBW</a:t>
                </a:r>
                <a:endParaRPr lang="en-US" sz="1600" b="1" dirty="0">
                  <a:solidFill>
                    <a:schemeClr val="accent3">
                      <a:lumMod val="75000"/>
                    </a:schemeClr>
                  </a:solidFill>
                  <a:latin typeface="Chiller" pitchFamily="82" charset="0"/>
                </a:endParaRPr>
              </a:p>
            </p:txBody>
          </p:sp>
          <p:sp>
            <p:nvSpPr>
              <p:cNvPr id="75" name="Right Arrow 74"/>
              <p:cNvSpPr/>
              <p:nvPr/>
            </p:nvSpPr>
            <p:spPr>
              <a:xfrm>
                <a:off x="4007799" y="2645771"/>
                <a:ext cx="377840"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grpSp>
          <p:nvGrpSpPr>
            <p:cNvPr id="13" name="Group 12"/>
            <p:cNvGrpSpPr/>
            <p:nvPr/>
          </p:nvGrpSpPr>
          <p:grpSpPr>
            <a:xfrm>
              <a:off x="2920940" y="3429751"/>
              <a:ext cx="6070660" cy="1294649"/>
              <a:chOff x="2826538" y="2852017"/>
              <a:chExt cx="6070660" cy="1294649"/>
            </a:xfrm>
          </p:grpSpPr>
          <p:pic>
            <p:nvPicPr>
              <p:cNvPr id="60" name="Picture 11"/>
              <p:cNvPicPr>
                <a:picLocks noChangeAspect="1" noChangeArrowheads="1"/>
              </p:cNvPicPr>
              <p:nvPr/>
            </p:nvPicPr>
            <p:blipFill>
              <a:blip r:embed="rId8" cstate="print"/>
              <a:srcRect/>
              <a:stretch>
                <a:fillRect/>
              </a:stretch>
            </p:blipFill>
            <p:spPr bwMode="auto">
              <a:xfrm rot="7317274">
                <a:off x="5458987" y="3035655"/>
                <a:ext cx="1097161" cy="1033463"/>
              </a:xfrm>
              <a:prstGeom prst="rect">
                <a:avLst/>
              </a:prstGeom>
              <a:noFill/>
              <a:ln w="9525">
                <a:noFill/>
                <a:miter lim="800000"/>
                <a:headEnd/>
                <a:tailEnd/>
              </a:ln>
            </p:spPr>
          </p:pic>
          <p:sp>
            <p:nvSpPr>
              <p:cNvPr id="61" name="Right Arrow 60"/>
              <p:cNvSpPr/>
              <p:nvPr/>
            </p:nvSpPr>
            <p:spPr>
              <a:xfrm>
                <a:off x="6485760" y="3483971"/>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2" name="TextBox 61"/>
              <p:cNvSpPr txBox="1"/>
              <p:nvPr/>
            </p:nvSpPr>
            <p:spPr>
              <a:xfrm>
                <a:off x="6339531" y="2852018"/>
                <a:ext cx="990600" cy="584765"/>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Trimming equators</a:t>
                </a:r>
                <a:endParaRPr lang="en-GB" sz="1600" b="1" dirty="0">
                  <a:solidFill>
                    <a:schemeClr val="accent3">
                      <a:lumMod val="75000"/>
                    </a:schemeClr>
                  </a:solidFill>
                  <a:latin typeface="Chiller" pitchFamily="82" charset="0"/>
                </a:endParaRPr>
              </a:p>
            </p:txBody>
          </p:sp>
          <p:pic>
            <p:nvPicPr>
              <p:cNvPr id="64" name="Picture 11"/>
              <p:cNvPicPr>
                <a:picLocks noChangeAspect="1" noChangeArrowheads="1"/>
              </p:cNvPicPr>
              <p:nvPr/>
            </p:nvPicPr>
            <p:blipFill>
              <a:blip r:embed="rId8" cstate="print"/>
              <a:srcRect/>
              <a:stretch>
                <a:fillRect/>
              </a:stretch>
            </p:blipFill>
            <p:spPr bwMode="auto">
              <a:xfrm rot="7392291">
                <a:off x="7036033" y="3064121"/>
                <a:ext cx="1071441" cy="1033463"/>
              </a:xfrm>
              <a:prstGeom prst="rect">
                <a:avLst/>
              </a:prstGeom>
              <a:noFill/>
              <a:ln w="9525">
                <a:noFill/>
                <a:miter lim="800000"/>
                <a:headEnd/>
                <a:tailEnd/>
              </a:ln>
            </p:spPr>
          </p:pic>
          <p:sp>
            <p:nvSpPr>
              <p:cNvPr id="70" name="TextBox 69"/>
              <p:cNvSpPr txBox="1"/>
              <p:nvPr/>
            </p:nvSpPr>
            <p:spPr>
              <a:xfrm>
                <a:off x="7630345" y="2852017"/>
                <a:ext cx="1266853" cy="584765"/>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Grinding and CP (if needed)</a:t>
                </a:r>
                <a:endParaRPr lang="en-GB" sz="1600" b="1" dirty="0">
                  <a:solidFill>
                    <a:schemeClr val="accent3">
                      <a:lumMod val="75000"/>
                    </a:schemeClr>
                  </a:solidFill>
                  <a:latin typeface="Chiller" pitchFamily="82" charset="0"/>
                </a:endParaRPr>
              </a:p>
            </p:txBody>
          </p:sp>
          <p:pic>
            <p:nvPicPr>
              <p:cNvPr id="71" name="Picture 10"/>
              <p:cNvPicPr>
                <a:picLocks noChangeAspect="1" noChangeArrowheads="1"/>
              </p:cNvPicPr>
              <p:nvPr/>
            </p:nvPicPr>
            <p:blipFill>
              <a:blip r:embed="rId9" cstate="print"/>
              <a:srcRect/>
              <a:stretch>
                <a:fillRect/>
              </a:stretch>
            </p:blipFill>
            <p:spPr bwMode="auto">
              <a:xfrm>
                <a:off x="8447819" y="3194831"/>
                <a:ext cx="449379" cy="815103"/>
              </a:xfrm>
              <a:prstGeom prst="rect">
                <a:avLst/>
              </a:prstGeom>
              <a:noFill/>
              <a:ln w="9525">
                <a:noFill/>
                <a:miter lim="800000"/>
                <a:headEnd/>
                <a:tailEnd/>
              </a:ln>
            </p:spPr>
          </p:pic>
          <p:grpSp>
            <p:nvGrpSpPr>
              <p:cNvPr id="10" name="Group 9"/>
              <p:cNvGrpSpPr/>
              <p:nvPr/>
            </p:nvGrpSpPr>
            <p:grpSpPr>
              <a:xfrm>
                <a:off x="2826538" y="3048000"/>
                <a:ext cx="2278862" cy="1098666"/>
                <a:chOff x="6383074" y="2133600"/>
                <a:chExt cx="2278862" cy="1098666"/>
              </a:xfrm>
            </p:grpSpPr>
            <p:pic>
              <p:nvPicPr>
                <p:cNvPr id="48" name="Picture 15"/>
                <p:cNvPicPr>
                  <a:picLocks noChangeAspect="1" noChangeArrowheads="1"/>
                </p:cNvPicPr>
                <p:nvPr/>
              </p:nvPicPr>
              <p:blipFill>
                <a:blip r:embed="rId6" cstate="print"/>
                <a:srcRect/>
                <a:stretch>
                  <a:fillRect/>
                </a:stretch>
              </p:blipFill>
              <p:spPr bwMode="auto">
                <a:xfrm>
                  <a:off x="6591363" y="2355356"/>
                  <a:ext cx="457200" cy="819487"/>
                </a:xfrm>
                <a:prstGeom prst="rect">
                  <a:avLst/>
                </a:prstGeom>
                <a:noFill/>
                <a:ln w="9525">
                  <a:noFill/>
                  <a:miter lim="800000"/>
                  <a:headEnd/>
                  <a:tailEnd/>
                </a:ln>
              </p:spPr>
            </p:pic>
            <p:pic>
              <p:nvPicPr>
                <p:cNvPr id="49" name="Picture 10"/>
                <p:cNvPicPr>
                  <a:picLocks noChangeAspect="1" noChangeArrowheads="1"/>
                </p:cNvPicPr>
                <p:nvPr/>
              </p:nvPicPr>
              <p:blipFill>
                <a:blip r:embed="rId9" cstate="print"/>
                <a:srcRect/>
                <a:stretch>
                  <a:fillRect/>
                </a:stretch>
              </p:blipFill>
              <p:spPr bwMode="auto">
                <a:xfrm>
                  <a:off x="8201577" y="2417163"/>
                  <a:ext cx="449379" cy="815103"/>
                </a:xfrm>
                <a:prstGeom prst="rect">
                  <a:avLst/>
                </a:prstGeom>
                <a:noFill/>
                <a:ln w="9525">
                  <a:noFill/>
                  <a:miter lim="800000"/>
                  <a:headEnd/>
                  <a:tailEnd/>
                </a:ln>
              </p:spPr>
            </p:pic>
            <p:sp>
              <p:nvSpPr>
                <p:cNvPr id="50" name="Plus 49"/>
                <p:cNvSpPr/>
                <p:nvPr/>
              </p:nvSpPr>
              <p:spPr>
                <a:xfrm>
                  <a:off x="7073255" y="2493371"/>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51" name="Picture 50"/>
                <p:cNvPicPr>
                  <a:picLocks noChangeAspect="1" noChangeArrowheads="1"/>
                </p:cNvPicPr>
                <p:nvPr/>
              </p:nvPicPr>
              <p:blipFill>
                <a:blip r:embed="rId10" cstate="print"/>
                <a:srcRect/>
                <a:stretch>
                  <a:fillRect/>
                </a:stretch>
              </p:blipFill>
              <p:spPr bwMode="auto">
                <a:xfrm>
                  <a:off x="7393048" y="2435889"/>
                  <a:ext cx="308097" cy="459934"/>
                </a:xfrm>
                <a:prstGeom prst="rect">
                  <a:avLst/>
                </a:prstGeom>
                <a:noFill/>
                <a:ln w="9525">
                  <a:noFill/>
                  <a:miter lim="800000"/>
                  <a:headEnd/>
                  <a:tailEnd/>
                </a:ln>
              </p:spPr>
            </p:pic>
            <p:cxnSp>
              <p:nvCxnSpPr>
                <p:cNvPr id="53" name="Straight Arrow Connector 52"/>
                <p:cNvCxnSpPr/>
                <p:nvPr/>
              </p:nvCxnSpPr>
              <p:spPr>
                <a:xfrm rot="16200000" flipH="1">
                  <a:off x="8354088" y="2514957"/>
                  <a:ext cx="119389" cy="762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8430286" y="2438756"/>
                  <a:ext cx="119388"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8201576" y="2188562"/>
                  <a:ext cx="460360" cy="261600"/>
                </a:xfrm>
                <a:prstGeom prst="rect">
                  <a:avLst/>
                </a:prstGeom>
              </p:spPr>
              <p:txBody>
                <a:bodyPr wrap="none" lIns="91429" tIns="45715" rIns="91429" bIns="45715">
                  <a:spAutoFit/>
                </a:bodyPr>
                <a:lstStyle/>
                <a:p>
                  <a:r>
                    <a:rPr lang="fr-CH" sz="1100" b="1" dirty="0">
                      <a:solidFill>
                        <a:srgbClr val="FF0000"/>
                      </a:solidFill>
                    </a:rPr>
                    <a:t>EBW</a:t>
                  </a:r>
                  <a:endParaRPr lang="en-US" sz="1100" b="1" dirty="0">
                    <a:solidFill>
                      <a:srgbClr val="FF0000"/>
                    </a:solidFill>
                  </a:endParaRPr>
                </a:p>
              </p:txBody>
            </p:sp>
            <p:sp>
              <p:nvSpPr>
                <p:cNvPr id="59" name="TextBox 58"/>
                <p:cNvSpPr txBox="1"/>
                <p:nvPr/>
              </p:nvSpPr>
              <p:spPr>
                <a:xfrm>
                  <a:off x="6383074" y="2133600"/>
                  <a:ext cx="1254919"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Degreasing </a:t>
                  </a:r>
                  <a:r>
                    <a:rPr lang="fr-CH" sz="1600" b="1" dirty="0" smtClean="0">
                      <a:solidFill>
                        <a:schemeClr val="accent3">
                          <a:lumMod val="75000"/>
                        </a:schemeClr>
                      </a:solidFill>
                      <a:latin typeface="Chiller" pitchFamily="82" charset="0"/>
                    </a:rPr>
                    <a:t>+CP</a:t>
                  </a:r>
                  <a:endParaRPr lang="en-US" sz="1600" b="1" dirty="0">
                    <a:solidFill>
                      <a:schemeClr val="accent3">
                        <a:lumMod val="75000"/>
                      </a:schemeClr>
                    </a:solidFill>
                    <a:latin typeface="Chiller" pitchFamily="82" charset="0"/>
                  </a:endParaRPr>
                </a:p>
              </p:txBody>
            </p:sp>
            <p:sp>
              <p:nvSpPr>
                <p:cNvPr id="81" name="Right Arrow 80"/>
                <p:cNvSpPr/>
                <p:nvPr/>
              </p:nvSpPr>
              <p:spPr>
                <a:xfrm>
                  <a:off x="7786615" y="2585548"/>
                  <a:ext cx="354701"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sp>
            <p:nvSpPr>
              <p:cNvPr id="82" name="Right Arrow 81"/>
              <p:cNvSpPr/>
              <p:nvPr/>
            </p:nvSpPr>
            <p:spPr>
              <a:xfrm>
                <a:off x="5131412" y="3483971"/>
                <a:ext cx="249786" cy="148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3" name="Right Arrow 62"/>
              <p:cNvSpPr/>
              <p:nvPr/>
            </p:nvSpPr>
            <p:spPr>
              <a:xfrm>
                <a:off x="8035172" y="3474433"/>
                <a:ext cx="34682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sp>
          <p:nvSpPr>
            <p:cNvPr id="83" name="TextBox 82"/>
            <p:cNvSpPr txBox="1"/>
            <p:nvPr/>
          </p:nvSpPr>
          <p:spPr>
            <a:xfrm>
              <a:off x="3772879" y="4262956"/>
              <a:ext cx="457200" cy="369322"/>
            </a:xfrm>
            <a:prstGeom prst="rect">
              <a:avLst/>
            </a:prstGeom>
            <a:noFill/>
          </p:spPr>
          <p:txBody>
            <a:bodyPr wrap="square" lIns="91429" tIns="45715" rIns="91429" bIns="45715" rtlCol="0">
              <a:spAutoFit/>
            </a:bodyPr>
            <a:lstStyle/>
            <a:p>
              <a:r>
                <a:rPr lang="fr-CH" dirty="0" smtClean="0">
                  <a:latin typeface="Chiller" pitchFamily="82" charset="0"/>
                </a:rPr>
                <a:t>Nb</a:t>
              </a:r>
              <a:endParaRPr lang="en-US" dirty="0">
                <a:latin typeface="Chiller" pitchFamily="82" charset="0"/>
              </a:endParaRPr>
            </a:p>
          </p:txBody>
        </p:sp>
      </p:grpSp>
      <p:grpSp>
        <p:nvGrpSpPr>
          <p:cNvPr id="85" name="Group 84"/>
          <p:cNvGrpSpPr/>
          <p:nvPr/>
        </p:nvGrpSpPr>
        <p:grpSpPr>
          <a:xfrm>
            <a:off x="39560" y="5591951"/>
            <a:ext cx="9073481" cy="1380118"/>
            <a:chOff x="17670" y="-990600"/>
            <a:chExt cx="9073481" cy="1726560"/>
          </a:xfrm>
        </p:grpSpPr>
        <p:sp>
          <p:nvSpPr>
            <p:cNvPr id="86" name="TextBox 85"/>
            <p:cNvSpPr txBox="1"/>
            <p:nvPr/>
          </p:nvSpPr>
          <p:spPr>
            <a:xfrm>
              <a:off x="439525" y="-804170"/>
              <a:ext cx="3886200" cy="1540130"/>
            </a:xfrm>
            <a:prstGeom prst="rect">
              <a:avLst/>
            </a:prstGeom>
            <a:noFill/>
          </p:spPr>
          <p:txBody>
            <a:bodyPr wrap="square" lIns="91429" tIns="45715" rIns="91429" bIns="45715" rtlCol="0">
              <a:spAutoFit/>
            </a:bodyPr>
            <a:lstStyle/>
            <a:p>
              <a:r>
                <a:rPr lang="en-GB" sz="1400" b="1" dirty="0" smtClean="0">
                  <a:solidFill>
                    <a:schemeClr val="tx2"/>
                  </a:solidFill>
                </a:rPr>
                <a:t>Spinning</a:t>
              </a:r>
            </a:p>
            <a:p>
              <a:r>
                <a:rPr lang="en-GB" sz="1400" b="1" dirty="0" smtClean="0">
                  <a:solidFill>
                    <a:schemeClr val="tx2"/>
                  </a:solidFill>
                </a:rPr>
                <a:t>Necking-out</a:t>
              </a:r>
            </a:p>
            <a:p>
              <a:r>
                <a:rPr lang="en-GB" sz="1400" b="1" dirty="0" smtClean="0">
                  <a:solidFill>
                    <a:schemeClr val="tx2"/>
                  </a:solidFill>
                </a:rPr>
                <a:t>Machining</a:t>
              </a:r>
            </a:p>
            <a:p>
              <a:r>
                <a:rPr lang="en-GB" sz="1400" b="1" dirty="0" smtClean="0">
                  <a:solidFill>
                    <a:schemeClr val="tx2"/>
                  </a:solidFill>
                </a:rPr>
                <a:t>CP</a:t>
              </a:r>
            </a:p>
            <a:p>
              <a:endParaRPr lang="en-GB" dirty="0"/>
            </a:p>
          </p:txBody>
        </p:sp>
        <p:pic>
          <p:nvPicPr>
            <p:cNvPr id="87" name="Picture 2"/>
            <p:cNvPicPr>
              <a:picLocks noChangeAspect="1" noChangeArrowheads="1"/>
            </p:cNvPicPr>
            <p:nvPr/>
          </p:nvPicPr>
          <p:blipFill>
            <a:blip r:embed="rId2" cstate="print"/>
            <a:srcRect/>
            <a:stretch>
              <a:fillRect/>
            </a:stretch>
          </p:blipFill>
          <p:spPr bwMode="auto">
            <a:xfrm>
              <a:off x="1811127" y="-423170"/>
              <a:ext cx="623887" cy="472130"/>
            </a:xfrm>
            <a:prstGeom prst="rect">
              <a:avLst/>
            </a:prstGeom>
            <a:noFill/>
            <a:ln w="9525">
              <a:noFill/>
              <a:miter lim="800000"/>
              <a:headEnd/>
              <a:tailEnd/>
            </a:ln>
          </p:spPr>
        </p:pic>
        <p:sp>
          <p:nvSpPr>
            <p:cNvPr id="88" name="Right Arrow 87"/>
            <p:cNvSpPr/>
            <p:nvPr/>
          </p:nvSpPr>
          <p:spPr>
            <a:xfrm>
              <a:off x="2496925" y="-270771"/>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89" name="Picture 5"/>
            <p:cNvPicPr>
              <a:picLocks noChangeAspect="1" noChangeArrowheads="1"/>
            </p:cNvPicPr>
            <p:nvPr/>
          </p:nvPicPr>
          <p:blipFill>
            <a:blip r:embed="rId11" cstate="print"/>
            <a:srcRect/>
            <a:stretch>
              <a:fillRect/>
            </a:stretch>
          </p:blipFill>
          <p:spPr bwMode="auto">
            <a:xfrm>
              <a:off x="5316328" y="-651772"/>
              <a:ext cx="761998" cy="838199"/>
            </a:xfrm>
            <a:prstGeom prst="rect">
              <a:avLst/>
            </a:prstGeom>
            <a:noFill/>
            <a:ln w="9525">
              <a:noFill/>
              <a:miter lim="800000"/>
              <a:headEnd/>
              <a:tailEnd/>
            </a:ln>
          </p:spPr>
        </p:pic>
        <p:sp>
          <p:nvSpPr>
            <p:cNvPr id="90" name="TextBox 89"/>
            <p:cNvSpPr txBox="1"/>
            <p:nvPr/>
          </p:nvSpPr>
          <p:spPr>
            <a:xfrm>
              <a:off x="2420725" y="-575571"/>
              <a:ext cx="68580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Spinning</a:t>
              </a:r>
              <a:endParaRPr lang="en-GB" sz="1600" b="1" dirty="0">
                <a:solidFill>
                  <a:schemeClr val="accent3">
                    <a:lumMod val="75000"/>
                  </a:schemeClr>
                </a:solidFill>
                <a:latin typeface="Chiller" pitchFamily="82" charset="0"/>
              </a:endParaRPr>
            </a:p>
          </p:txBody>
        </p:sp>
        <p:sp>
          <p:nvSpPr>
            <p:cNvPr id="93" name="Right Arrow 92"/>
            <p:cNvSpPr/>
            <p:nvPr/>
          </p:nvSpPr>
          <p:spPr>
            <a:xfrm>
              <a:off x="4020925" y="-270771"/>
              <a:ext cx="228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4" name="TextBox 93"/>
            <p:cNvSpPr txBox="1"/>
            <p:nvPr/>
          </p:nvSpPr>
          <p:spPr>
            <a:xfrm>
              <a:off x="4249527" y="-804171"/>
              <a:ext cx="990599" cy="338544"/>
            </a:xfrm>
            <a:prstGeom prst="rect">
              <a:avLst/>
            </a:prstGeom>
            <a:noFill/>
          </p:spPr>
          <p:txBody>
            <a:bodyPr wrap="square" lIns="91429" tIns="45715" rIns="91429" bIns="45715" rtlCol="0">
              <a:spAutoFit/>
            </a:bodyPr>
            <a:lstStyle/>
            <a:p>
              <a:r>
                <a:rPr lang="fr-CH" sz="1600" b="1" dirty="0" err="1" smtClean="0">
                  <a:solidFill>
                    <a:schemeClr val="accent3">
                      <a:lumMod val="75000"/>
                    </a:schemeClr>
                  </a:solidFill>
                  <a:latin typeface="Chiller" pitchFamily="82" charset="0"/>
                </a:rPr>
                <a:t>Necking</a:t>
              </a:r>
              <a:r>
                <a:rPr lang="fr-CH" sz="1600" b="1" dirty="0" smtClean="0">
                  <a:solidFill>
                    <a:schemeClr val="accent3">
                      <a:lumMod val="75000"/>
                    </a:schemeClr>
                  </a:solidFill>
                  <a:latin typeface="Chiller" pitchFamily="82" charset="0"/>
                </a:rPr>
                <a:t>-out</a:t>
              </a:r>
              <a:endParaRPr lang="en-US" sz="1600" b="1" dirty="0">
                <a:solidFill>
                  <a:schemeClr val="accent3">
                    <a:lumMod val="75000"/>
                  </a:schemeClr>
                </a:solidFill>
                <a:latin typeface="Chiller" pitchFamily="82" charset="0"/>
              </a:endParaRPr>
            </a:p>
          </p:txBody>
        </p:sp>
        <p:pic>
          <p:nvPicPr>
            <p:cNvPr id="95" name="Picture 3"/>
            <p:cNvPicPr>
              <a:picLocks noChangeAspect="1" noChangeArrowheads="1"/>
            </p:cNvPicPr>
            <p:nvPr/>
          </p:nvPicPr>
          <p:blipFill>
            <a:blip r:embed="rId12" cstate="print"/>
            <a:srcRect/>
            <a:stretch>
              <a:fillRect/>
            </a:stretch>
          </p:blipFill>
          <p:spPr bwMode="auto">
            <a:xfrm>
              <a:off x="4294496" y="-538095"/>
              <a:ext cx="762000" cy="774526"/>
            </a:xfrm>
            <a:prstGeom prst="rect">
              <a:avLst/>
            </a:prstGeom>
            <a:noFill/>
            <a:ln w="9525">
              <a:noFill/>
              <a:miter lim="800000"/>
              <a:headEnd/>
              <a:tailEnd/>
            </a:ln>
          </p:spPr>
        </p:pic>
        <p:pic>
          <p:nvPicPr>
            <p:cNvPr id="96" name="Picture 4"/>
            <p:cNvPicPr>
              <a:picLocks noChangeAspect="1" noChangeArrowheads="1"/>
            </p:cNvPicPr>
            <p:nvPr/>
          </p:nvPicPr>
          <p:blipFill>
            <a:blip r:embed="rId13" cstate="print"/>
            <a:srcRect/>
            <a:stretch>
              <a:fillRect/>
            </a:stretch>
          </p:blipFill>
          <p:spPr bwMode="auto">
            <a:xfrm>
              <a:off x="3182726" y="-423171"/>
              <a:ext cx="759836" cy="514350"/>
            </a:xfrm>
            <a:prstGeom prst="rect">
              <a:avLst/>
            </a:prstGeom>
            <a:noFill/>
            <a:ln w="9525">
              <a:noFill/>
              <a:miter lim="800000"/>
              <a:headEnd/>
              <a:tailEnd/>
            </a:ln>
          </p:spPr>
        </p:pic>
        <p:sp>
          <p:nvSpPr>
            <p:cNvPr id="97" name="Right Arrow 96"/>
            <p:cNvSpPr/>
            <p:nvPr/>
          </p:nvSpPr>
          <p:spPr>
            <a:xfrm>
              <a:off x="7602325" y="-270771"/>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8" name="Right Arrow 97"/>
            <p:cNvSpPr/>
            <p:nvPr/>
          </p:nvSpPr>
          <p:spPr>
            <a:xfrm>
              <a:off x="6078325" y="-270771"/>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9" name="Right Arrow 98"/>
            <p:cNvSpPr/>
            <p:nvPr/>
          </p:nvSpPr>
          <p:spPr>
            <a:xfrm>
              <a:off x="5087725" y="-270771"/>
              <a:ext cx="228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00" name="TextBox 99"/>
            <p:cNvSpPr txBox="1"/>
            <p:nvPr/>
          </p:nvSpPr>
          <p:spPr>
            <a:xfrm>
              <a:off x="6002125" y="-575571"/>
              <a:ext cx="83820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Machining</a:t>
              </a:r>
              <a:endParaRPr lang="en-GB" sz="1600" b="1" dirty="0">
                <a:solidFill>
                  <a:schemeClr val="accent3">
                    <a:lumMod val="75000"/>
                  </a:schemeClr>
                </a:solidFill>
                <a:latin typeface="Chiller" pitchFamily="82" charset="0"/>
              </a:endParaRPr>
            </a:p>
          </p:txBody>
        </p:sp>
        <p:pic>
          <p:nvPicPr>
            <p:cNvPr id="101" name="Picture 5"/>
            <p:cNvPicPr>
              <a:picLocks noChangeAspect="1" noChangeArrowheads="1"/>
            </p:cNvPicPr>
            <p:nvPr/>
          </p:nvPicPr>
          <p:blipFill>
            <a:blip r:embed="rId11" cstate="print"/>
            <a:srcRect/>
            <a:stretch>
              <a:fillRect/>
            </a:stretch>
          </p:blipFill>
          <p:spPr bwMode="auto">
            <a:xfrm>
              <a:off x="6764127" y="-575570"/>
              <a:ext cx="756105" cy="838199"/>
            </a:xfrm>
            <a:prstGeom prst="rect">
              <a:avLst/>
            </a:prstGeom>
            <a:noFill/>
            <a:ln w="9525">
              <a:noFill/>
              <a:miter lim="800000"/>
              <a:headEnd/>
              <a:tailEnd/>
            </a:ln>
          </p:spPr>
        </p:pic>
        <p:sp>
          <p:nvSpPr>
            <p:cNvPr id="102" name="TextBox 101"/>
            <p:cNvSpPr txBox="1"/>
            <p:nvPr/>
          </p:nvSpPr>
          <p:spPr>
            <a:xfrm>
              <a:off x="7714518" y="-651771"/>
              <a:ext cx="582726"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CP</a:t>
              </a:r>
              <a:endParaRPr lang="en-GB" sz="1600" b="1" dirty="0">
                <a:solidFill>
                  <a:schemeClr val="accent3">
                    <a:lumMod val="75000"/>
                  </a:schemeClr>
                </a:solidFill>
                <a:latin typeface="Chiller" pitchFamily="82" charset="0"/>
              </a:endParaRPr>
            </a:p>
          </p:txBody>
        </p:sp>
        <p:pic>
          <p:nvPicPr>
            <p:cNvPr id="103" name="Picture 5"/>
            <p:cNvPicPr>
              <a:picLocks noChangeAspect="1" noChangeArrowheads="1"/>
            </p:cNvPicPr>
            <p:nvPr/>
          </p:nvPicPr>
          <p:blipFill>
            <a:blip r:embed="rId11" cstate="print"/>
            <a:srcRect/>
            <a:stretch>
              <a:fillRect/>
            </a:stretch>
          </p:blipFill>
          <p:spPr bwMode="auto">
            <a:xfrm>
              <a:off x="8266238" y="-634899"/>
              <a:ext cx="753902" cy="838199"/>
            </a:xfrm>
            <a:prstGeom prst="rect">
              <a:avLst/>
            </a:prstGeom>
            <a:noFill/>
            <a:ln w="9525">
              <a:noFill/>
              <a:miter lim="800000"/>
              <a:headEnd/>
              <a:tailEnd/>
            </a:ln>
          </p:spPr>
        </p:pic>
        <p:sp>
          <p:nvSpPr>
            <p:cNvPr id="104" name="Rounded Rectangle 103"/>
            <p:cNvSpPr/>
            <p:nvPr/>
          </p:nvSpPr>
          <p:spPr>
            <a:xfrm>
              <a:off x="457200" y="-880371"/>
              <a:ext cx="8633951"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05" name="Rectangle 104"/>
            <p:cNvSpPr/>
            <p:nvPr/>
          </p:nvSpPr>
          <p:spPr>
            <a:xfrm rot="16200000">
              <a:off x="-513431" y="-459499"/>
              <a:ext cx="1431524" cy="369322"/>
            </a:xfrm>
            <a:prstGeom prst="rect">
              <a:avLst/>
            </a:prstGeom>
          </p:spPr>
          <p:txBody>
            <a:bodyPr wrap="none" lIns="91429" tIns="45715" rIns="91429" bIns="45715">
              <a:spAutoFit/>
            </a:bodyPr>
            <a:lstStyle/>
            <a:p>
              <a:r>
                <a:rPr lang="fr-CH" b="1" dirty="0" smtClean="0">
                  <a:solidFill>
                    <a:schemeClr val="accent6">
                      <a:lumMod val="50000"/>
                    </a:schemeClr>
                  </a:solidFill>
                </a:rPr>
                <a:t>BEAM TUBES</a:t>
              </a:r>
              <a:endParaRPr lang="en-US" b="1" dirty="0">
                <a:solidFill>
                  <a:schemeClr val="accent6">
                    <a:lumMod val="50000"/>
                  </a:schemeClr>
                </a:solidFill>
              </a:endParaRPr>
            </a:p>
          </p:txBody>
        </p:sp>
      </p:grpSp>
      <p:sp>
        <p:nvSpPr>
          <p:cNvPr id="106" name="Title 1"/>
          <p:cNvSpPr>
            <a:spLocks noGrp="1"/>
          </p:cNvSpPr>
          <p:nvPr>
            <p:ph type="title"/>
          </p:nvPr>
        </p:nvSpPr>
        <p:spPr>
          <a:xfrm>
            <a:off x="899592" y="125760"/>
            <a:ext cx="7848872" cy="1143000"/>
          </a:xfrm>
        </p:spPr>
        <p:txBody>
          <a:bodyPr/>
          <a:lstStyle/>
          <a:p>
            <a:r>
              <a:rPr lang="es-ES" dirty="0" err="1" smtClean="0"/>
              <a:t>Niobium</a:t>
            </a:r>
            <a:r>
              <a:rPr lang="es-ES" dirty="0" smtClean="0"/>
              <a:t> </a:t>
            </a:r>
            <a:r>
              <a:rPr lang="es-ES" dirty="0" err="1" smtClean="0"/>
              <a:t>cavity</a:t>
            </a:r>
            <a:r>
              <a:rPr lang="es-ES" dirty="0" smtClean="0"/>
              <a:t> at CERN</a:t>
            </a:r>
            <a:endParaRPr lang="en-GB" dirty="0"/>
          </a:p>
        </p:txBody>
      </p:sp>
    </p:spTree>
    <p:extLst>
      <p:ext uri="{BB962C8B-B14F-4D97-AF65-F5344CB8AC3E}">
        <p14:creationId xmlns:p14="http://schemas.microsoft.com/office/powerpoint/2010/main" val="1872491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1366" y="4065985"/>
            <a:ext cx="9142517" cy="1405218"/>
            <a:chOff x="-51366" y="4191001"/>
            <a:chExt cx="9142517" cy="1405218"/>
          </a:xfrm>
        </p:grpSpPr>
        <p:sp>
          <p:nvSpPr>
            <p:cNvPr id="100" name="Cloud 99"/>
            <p:cNvSpPr/>
            <p:nvPr/>
          </p:nvSpPr>
          <p:spPr>
            <a:xfrm>
              <a:off x="5867400" y="5345840"/>
              <a:ext cx="273796" cy="225291"/>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0" name="Cloud 89"/>
            <p:cNvSpPr/>
            <p:nvPr/>
          </p:nvSpPr>
          <p:spPr>
            <a:xfrm>
              <a:off x="6451249" y="5217027"/>
              <a:ext cx="381000" cy="30480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24" name="TextBox 123"/>
            <p:cNvSpPr txBox="1"/>
            <p:nvPr/>
          </p:nvSpPr>
          <p:spPr>
            <a:xfrm>
              <a:off x="6471351" y="5143087"/>
              <a:ext cx="457200" cy="369322"/>
            </a:xfrm>
            <a:prstGeom prst="rect">
              <a:avLst/>
            </a:prstGeom>
            <a:noFill/>
          </p:spPr>
          <p:txBody>
            <a:bodyPr wrap="square" lIns="91429" tIns="45715" rIns="91429" bIns="45715" rtlCol="0">
              <a:spAutoFit/>
            </a:bodyPr>
            <a:lstStyle/>
            <a:p>
              <a:r>
                <a:rPr lang="fr-CH" dirty="0" smtClean="0">
                  <a:latin typeface="Chiller" pitchFamily="82" charset="0"/>
                </a:rPr>
                <a:t>Nb</a:t>
              </a:r>
              <a:endParaRPr lang="en-US" dirty="0">
                <a:latin typeface="Chiller" pitchFamily="82" charset="0"/>
              </a:endParaRPr>
            </a:p>
          </p:txBody>
        </p:sp>
        <p:sp>
          <p:nvSpPr>
            <p:cNvPr id="123" name="Rounded Rectangle 122"/>
            <p:cNvSpPr/>
            <p:nvPr/>
          </p:nvSpPr>
          <p:spPr>
            <a:xfrm>
              <a:off x="457200" y="4419600"/>
              <a:ext cx="8633951"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2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8021" y="4603189"/>
              <a:ext cx="113555" cy="90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56490" y="4576515"/>
              <a:ext cx="155081" cy="83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951" y="4799018"/>
              <a:ext cx="101056" cy="510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3252" y="4817569"/>
              <a:ext cx="101114" cy="47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4300" y="4603189"/>
              <a:ext cx="90676" cy="88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2" name="Plus 131"/>
            <p:cNvSpPr/>
            <p:nvPr/>
          </p:nvSpPr>
          <p:spPr>
            <a:xfrm>
              <a:off x="6287823" y="4841283"/>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33" name="Plus 132"/>
            <p:cNvSpPr/>
            <p:nvPr/>
          </p:nvSpPr>
          <p:spPr>
            <a:xfrm>
              <a:off x="6821223" y="4841283"/>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34" name="Right Arrow 133"/>
            <p:cNvSpPr/>
            <p:nvPr/>
          </p:nvSpPr>
          <p:spPr>
            <a:xfrm>
              <a:off x="7376918" y="4931783"/>
              <a:ext cx="381000" cy="123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2" name="Rectangle 81"/>
            <p:cNvSpPr/>
            <p:nvPr/>
          </p:nvSpPr>
          <p:spPr>
            <a:xfrm>
              <a:off x="497006" y="4395901"/>
              <a:ext cx="5252422" cy="1200318"/>
            </a:xfrm>
            <a:prstGeom prst="rect">
              <a:avLst/>
            </a:prstGeom>
          </p:spPr>
          <p:txBody>
            <a:bodyPr wrap="square" lIns="91429" tIns="45715" rIns="91429" bIns="45715">
              <a:spAutoFit/>
            </a:bodyPr>
            <a:lstStyle/>
            <a:p>
              <a:r>
                <a:rPr lang="en-GB" b="1" dirty="0" smtClean="0">
                  <a:solidFill>
                    <a:schemeClr val="tx2"/>
                  </a:solidFill>
                </a:rPr>
                <a:t>Machining SS Flange + </a:t>
              </a:r>
              <a:r>
                <a:rPr lang="en-GB" b="1" dirty="0" err="1" smtClean="0">
                  <a:solidFill>
                    <a:schemeClr val="tx2"/>
                  </a:solidFill>
                </a:rPr>
                <a:t>Nb</a:t>
              </a:r>
              <a:r>
                <a:rPr lang="en-GB" b="1" dirty="0" smtClean="0">
                  <a:solidFill>
                    <a:schemeClr val="tx2"/>
                  </a:solidFill>
                </a:rPr>
                <a:t> beam tube  + SS insert</a:t>
              </a:r>
            </a:p>
            <a:p>
              <a:r>
                <a:rPr lang="en-GB" b="1" dirty="0" smtClean="0">
                  <a:solidFill>
                    <a:schemeClr val="tx2"/>
                  </a:solidFill>
                </a:rPr>
                <a:t>Degreasing + CP</a:t>
              </a:r>
            </a:p>
            <a:p>
              <a:r>
                <a:rPr lang="en-GB" b="1" dirty="0" smtClean="0">
                  <a:solidFill>
                    <a:schemeClr val="tx2"/>
                  </a:solidFill>
                </a:rPr>
                <a:t>Brazing</a:t>
              </a:r>
            </a:p>
            <a:p>
              <a:r>
                <a:rPr lang="en-GB" b="1" dirty="0" smtClean="0">
                  <a:solidFill>
                    <a:schemeClr val="tx2"/>
                  </a:solidFill>
                </a:rPr>
                <a:t>Machining-Removal of SS insert</a:t>
              </a:r>
            </a:p>
          </p:txBody>
        </p:sp>
        <p:sp>
          <p:nvSpPr>
            <p:cNvPr id="86" name="Right Arrow 85"/>
            <p:cNvSpPr/>
            <p:nvPr/>
          </p:nvSpPr>
          <p:spPr>
            <a:xfrm>
              <a:off x="8039100" y="4929200"/>
              <a:ext cx="573520" cy="123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7" name="TextBox 86"/>
            <p:cNvSpPr txBox="1"/>
            <p:nvPr/>
          </p:nvSpPr>
          <p:spPr>
            <a:xfrm>
              <a:off x="7962900" y="4603189"/>
              <a:ext cx="99060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Machining</a:t>
              </a:r>
              <a:endParaRPr lang="en-GB" sz="1600" b="1" dirty="0">
                <a:solidFill>
                  <a:schemeClr val="accent3">
                    <a:lumMod val="75000"/>
                  </a:schemeClr>
                </a:solidFill>
                <a:latin typeface="Chiller" pitchFamily="82" charset="0"/>
              </a:endParaRPr>
            </a:p>
          </p:txBody>
        </p:sp>
        <p:sp>
          <p:nvSpPr>
            <p:cNvPr id="88" name="TextBox 87"/>
            <p:cNvSpPr txBox="1"/>
            <p:nvPr/>
          </p:nvSpPr>
          <p:spPr>
            <a:xfrm>
              <a:off x="7232842" y="4614456"/>
              <a:ext cx="76200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Brazing</a:t>
              </a:r>
              <a:endParaRPr lang="en-GB" sz="1600" b="1" dirty="0">
                <a:solidFill>
                  <a:schemeClr val="accent3">
                    <a:lumMod val="75000"/>
                  </a:schemeClr>
                </a:solidFill>
                <a:latin typeface="Chiller" pitchFamily="82" charset="0"/>
              </a:endParaRPr>
            </a:p>
          </p:txBody>
        </p:sp>
        <p:sp>
          <p:nvSpPr>
            <p:cNvPr id="103" name="Cloud 102"/>
            <p:cNvSpPr/>
            <p:nvPr/>
          </p:nvSpPr>
          <p:spPr>
            <a:xfrm>
              <a:off x="7226771" y="5264104"/>
              <a:ext cx="227277" cy="30480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04" name="TextBox 103"/>
            <p:cNvSpPr txBox="1"/>
            <p:nvPr/>
          </p:nvSpPr>
          <p:spPr>
            <a:xfrm>
              <a:off x="7180830" y="5182828"/>
              <a:ext cx="555696" cy="369322"/>
            </a:xfrm>
            <a:prstGeom prst="rect">
              <a:avLst/>
            </a:prstGeom>
            <a:noFill/>
          </p:spPr>
          <p:txBody>
            <a:bodyPr wrap="square" lIns="91429" tIns="45715" rIns="91429" bIns="45715" rtlCol="0">
              <a:spAutoFit/>
            </a:bodyPr>
            <a:lstStyle/>
            <a:p>
              <a:r>
                <a:rPr lang="fr-CH" dirty="0" smtClean="0">
                  <a:latin typeface="Chiller" pitchFamily="82" charset="0"/>
                </a:rPr>
                <a:t>SS</a:t>
              </a:r>
              <a:endParaRPr lang="en-US" dirty="0">
                <a:latin typeface="Chiller" pitchFamily="82" charset="0"/>
              </a:endParaRPr>
            </a:p>
          </p:txBody>
        </p:sp>
        <p:sp>
          <p:nvSpPr>
            <p:cNvPr id="128" name="TextBox 127"/>
            <p:cNvSpPr txBox="1"/>
            <p:nvPr/>
          </p:nvSpPr>
          <p:spPr>
            <a:xfrm rot="16200000">
              <a:off x="-420389" y="4560024"/>
              <a:ext cx="1322812" cy="584765"/>
            </a:xfrm>
            <a:prstGeom prst="rect">
              <a:avLst/>
            </a:prstGeom>
            <a:noFill/>
          </p:spPr>
          <p:txBody>
            <a:bodyPr wrap="square" lIns="91429" tIns="45715" rIns="91429" bIns="45715" rtlCol="0">
              <a:spAutoFit/>
            </a:bodyPr>
            <a:lstStyle/>
            <a:p>
              <a:pPr algn="ctr"/>
              <a:r>
                <a:rPr lang="fr-CH" sz="1600" b="1" dirty="0" smtClean="0">
                  <a:solidFill>
                    <a:schemeClr val="accent6">
                      <a:lumMod val="50000"/>
                    </a:schemeClr>
                  </a:solidFill>
                </a:rPr>
                <a:t>TANK CONNECTOR</a:t>
              </a:r>
              <a:endParaRPr lang="en-US" sz="1600" b="1" dirty="0">
                <a:solidFill>
                  <a:schemeClr val="accent6">
                    <a:lumMod val="50000"/>
                  </a:schemeClr>
                </a:solidFill>
              </a:endParaRPr>
            </a:p>
          </p:txBody>
        </p:sp>
      </p:grpSp>
      <p:grpSp>
        <p:nvGrpSpPr>
          <p:cNvPr id="34" name="Group 33"/>
          <p:cNvGrpSpPr/>
          <p:nvPr/>
        </p:nvGrpSpPr>
        <p:grpSpPr>
          <a:xfrm>
            <a:off x="76202" y="5532792"/>
            <a:ext cx="9014950" cy="1352592"/>
            <a:chOff x="76201" y="5506095"/>
            <a:chExt cx="9014950" cy="1352592"/>
          </a:xfrm>
        </p:grpSpPr>
        <p:sp>
          <p:nvSpPr>
            <p:cNvPr id="16" name="Right Arrow 15"/>
            <p:cNvSpPr/>
            <p:nvPr/>
          </p:nvSpPr>
          <p:spPr>
            <a:xfrm>
              <a:off x="7315199" y="6161426"/>
              <a:ext cx="482221" cy="143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7" name="TextBox 46"/>
            <p:cNvSpPr txBox="1"/>
            <p:nvPr/>
          </p:nvSpPr>
          <p:spPr>
            <a:xfrm>
              <a:off x="7692257" y="5846931"/>
              <a:ext cx="685800" cy="338544"/>
            </a:xfrm>
            <a:prstGeom prst="rect">
              <a:avLst/>
            </a:prstGeom>
            <a:noFill/>
          </p:spPr>
          <p:txBody>
            <a:bodyPr wrap="square" lIns="91429" tIns="45715" rIns="91429" bIns="45715" rtlCol="0">
              <a:spAutoFit/>
            </a:bodyPr>
            <a:lstStyle/>
            <a:p>
              <a:r>
                <a:rPr lang="fr-CH" sz="1600" b="1" dirty="0">
                  <a:solidFill>
                    <a:schemeClr val="accent3">
                      <a:lumMod val="75000"/>
                    </a:schemeClr>
                  </a:solidFill>
                  <a:latin typeface="Chiller" pitchFamily="82" charset="0"/>
                </a:rPr>
                <a:t>EBW</a:t>
              </a:r>
              <a:endParaRPr lang="en-US" sz="1600" b="1" dirty="0">
                <a:solidFill>
                  <a:schemeClr val="accent3">
                    <a:lumMod val="75000"/>
                  </a:schemeClr>
                </a:solidFill>
                <a:latin typeface="Chiller" pitchFamily="82" charset="0"/>
              </a:endParaRPr>
            </a:p>
          </p:txBody>
        </p:sp>
        <p:sp>
          <p:nvSpPr>
            <p:cNvPr id="60" name="Rounded Rectangle 59"/>
            <p:cNvSpPr/>
            <p:nvPr/>
          </p:nvSpPr>
          <p:spPr>
            <a:xfrm>
              <a:off x="457200" y="5600701"/>
              <a:ext cx="8633951"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1041"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2369" y="5649986"/>
              <a:ext cx="78303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8322" y="5875931"/>
              <a:ext cx="713094" cy="57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Plus 135"/>
            <p:cNvSpPr/>
            <p:nvPr/>
          </p:nvSpPr>
          <p:spPr>
            <a:xfrm>
              <a:off x="5596814" y="6030986"/>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pic>
          <p:nvPicPr>
            <p:cNvPr id="13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8672" y="6071864"/>
              <a:ext cx="760328" cy="32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Multiply 26"/>
            <p:cNvSpPr/>
            <p:nvPr/>
          </p:nvSpPr>
          <p:spPr>
            <a:xfrm>
              <a:off x="6189829" y="6035535"/>
              <a:ext cx="304800" cy="304800"/>
            </a:xfrm>
            <a:prstGeom prst="mathMultiply">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p:cNvSpPr txBox="1"/>
            <p:nvPr/>
          </p:nvSpPr>
          <p:spPr>
            <a:xfrm>
              <a:off x="5910426" y="6009239"/>
              <a:ext cx="289400" cy="369322"/>
            </a:xfrm>
            <a:prstGeom prst="rect">
              <a:avLst/>
            </a:prstGeom>
            <a:noFill/>
          </p:spPr>
          <p:txBody>
            <a:bodyPr wrap="square" lIns="91429" tIns="45715" rIns="91429" bIns="45715" rtlCol="0">
              <a:spAutoFit/>
            </a:bodyPr>
            <a:lstStyle/>
            <a:p>
              <a:r>
                <a:rPr lang="fr-CH" b="1" dirty="0" smtClean="0">
                  <a:solidFill>
                    <a:schemeClr val="accent3"/>
                  </a:solidFill>
                  <a:latin typeface="Arial" panose="020B0604020202020204" pitchFamily="34" charset="0"/>
                  <a:cs typeface="Arial" panose="020B0604020202020204" pitchFamily="34" charset="0"/>
                </a:rPr>
                <a:t>2</a:t>
              </a:r>
              <a:endParaRPr lang="en-US" b="1" dirty="0">
                <a:solidFill>
                  <a:schemeClr val="accent3"/>
                </a:solidFill>
                <a:latin typeface="Arial" panose="020B0604020202020204" pitchFamily="34" charset="0"/>
                <a:cs typeface="Arial" panose="020B0604020202020204" pitchFamily="34" charset="0"/>
              </a:endParaRPr>
            </a:p>
          </p:txBody>
        </p:sp>
        <p:sp>
          <p:nvSpPr>
            <p:cNvPr id="114" name="Rectangle 113"/>
            <p:cNvSpPr/>
            <p:nvPr/>
          </p:nvSpPr>
          <p:spPr>
            <a:xfrm>
              <a:off x="513418" y="5562600"/>
              <a:ext cx="5252422" cy="923320"/>
            </a:xfrm>
            <a:prstGeom prst="rect">
              <a:avLst/>
            </a:prstGeom>
          </p:spPr>
          <p:txBody>
            <a:bodyPr wrap="square" lIns="91429" tIns="45715" rIns="91429" bIns="45715">
              <a:spAutoFit/>
            </a:bodyPr>
            <a:lstStyle/>
            <a:p>
              <a:r>
                <a:rPr lang="en-GB" i="1" u="sng" dirty="0" smtClean="0">
                  <a:solidFill>
                    <a:schemeClr val="tx2"/>
                  </a:solidFill>
                  <a:effectLst>
                    <a:outerShdw blurRad="38100" dist="38100" dir="2700000" algn="tl">
                      <a:srgbClr val="000000">
                        <a:alpha val="43137"/>
                      </a:srgbClr>
                    </a:outerShdw>
                  </a:effectLst>
                </a:rPr>
                <a:t>Assembly beam tube + ports=&gt; end group</a:t>
              </a:r>
            </a:p>
            <a:p>
              <a:r>
                <a:rPr lang="en-GB" b="1" dirty="0" smtClean="0">
                  <a:solidFill>
                    <a:schemeClr val="tx2"/>
                  </a:solidFill>
                </a:rPr>
                <a:t>Degreasing + CP ( 8h before EBW)</a:t>
              </a:r>
            </a:p>
            <a:p>
              <a:r>
                <a:rPr lang="en-GB" b="1" dirty="0" smtClean="0">
                  <a:solidFill>
                    <a:schemeClr val="tx2"/>
                  </a:solidFill>
                </a:rPr>
                <a:t>Electron beam welding (EBW)</a:t>
              </a:r>
            </a:p>
          </p:txBody>
        </p:sp>
        <p:sp>
          <p:nvSpPr>
            <p:cNvPr id="115" name="Right Arrow 114"/>
            <p:cNvSpPr/>
            <p:nvPr/>
          </p:nvSpPr>
          <p:spPr>
            <a:xfrm>
              <a:off x="7870835" y="6148064"/>
              <a:ext cx="39540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16" name="TextBox 115"/>
            <p:cNvSpPr txBox="1"/>
            <p:nvPr/>
          </p:nvSpPr>
          <p:spPr>
            <a:xfrm>
              <a:off x="7274053" y="5822883"/>
              <a:ext cx="47157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CP</a:t>
              </a:r>
              <a:endParaRPr lang="en-GB" sz="1600" b="1" dirty="0">
                <a:solidFill>
                  <a:schemeClr val="accent3">
                    <a:lumMod val="75000"/>
                  </a:schemeClr>
                </a:solidFill>
                <a:latin typeface="Chiller" pitchFamily="82" charset="0"/>
              </a:endParaRPr>
            </a:p>
          </p:txBody>
        </p:sp>
        <p:sp>
          <p:nvSpPr>
            <p:cNvPr id="129" name="Rectangle 128"/>
            <p:cNvSpPr/>
            <p:nvPr/>
          </p:nvSpPr>
          <p:spPr>
            <a:xfrm rot="16200000">
              <a:off x="-415434" y="5997730"/>
              <a:ext cx="1352592" cy="369322"/>
            </a:xfrm>
            <a:prstGeom prst="rect">
              <a:avLst/>
            </a:prstGeom>
          </p:spPr>
          <p:txBody>
            <a:bodyPr wrap="none" lIns="91429" tIns="45715" rIns="91429" bIns="45715">
              <a:spAutoFit/>
            </a:bodyPr>
            <a:lstStyle/>
            <a:p>
              <a:r>
                <a:rPr lang="fr-CH" b="1" dirty="0" smtClean="0">
                  <a:solidFill>
                    <a:schemeClr val="accent6">
                      <a:lumMod val="50000"/>
                    </a:schemeClr>
                  </a:solidFill>
                </a:rPr>
                <a:t>END GROUP</a:t>
              </a:r>
              <a:endParaRPr lang="en-US" b="1" dirty="0">
                <a:solidFill>
                  <a:schemeClr val="accent6">
                    <a:lumMod val="50000"/>
                  </a:schemeClr>
                </a:solidFill>
              </a:endParaRPr>
            </a:p>
          </p:txBody>
        </p:sp>
      </p:grpSp>
      <p:grpSp>
        <p:nvGrpSpPr>
          <p:cNvPr id="29" name="Group 28"/>
          <p:cNvGrpSpPr/>
          <p:nvPr/>
        </p:nvGrpSpPr>
        <p:grpSpPr>
          <a:xfrm>
            <a:off x="-34493" y="1282778"/>
            <a:ext cx="9121484" cy="1518368"/>
            <a:chOff x="-30333" y="1598954"/>
            <a:chExt cx="9121484" cy="1518368"/>
          </a:xfrm>
        </p:grpSpPr>
        <p:sp>
          <p:nvSpPr>
            <p:cNvPr id="106" name="Cloud 105"/>
            <p:cNvSpPr/>
            <p:nvPr/>
          </p:nvSpPr>
          <p:spPr>
            <a:xfrm>
              <a:off x="5030337" y="2263977"/>
              <a:ext cx="381000" cy="30480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 name="TextBox 4"/>
            <p:cNvSpPr txBox="1"/>
            <p:nvPr/>
          </p:nvSpPr>
          <p:spPr>
            <a:xfrm>
              <a:off x="519920" y="1640005"/>
              <a:ext cx="4159771" cy="1477317"/>
            </a:xfrm>
            <a:prstGeom prst="rect">
              <a:avLst/>
            </a:prstGeom>
            <a:noFill/>
          </p:spPr>
          <p:txBody>
            <a:bodyPr wrap="square" lIns="91429" tIns="45715" rIns="91429" bIns="45715" rtlCol="0">
              <a:spAutoFit/>
            </a:bodyPr>
            <a:lstStyle/>
            <a:p>
              <a:r>
                <a:rPr lang="en-GB" b="1" dirty="0" smtClean="0">
                  <a:solidFill>
                    <a:schemeClr val="tx2"/>
                  </a:solidFill>
                </a:rPr>
                <a:t>Machining SS Flange + </a:t>
              </a:r>
              <a:r>
                <a:rPr lang="en-GB" b="1" dirty="0" err="1" smtClean="0">
                  <a:solidFill>
                    <a:schemeClr val="tx2"/>
                  </a:solidFill>
                </a:rPr>
                <a:t>Nb</a:t>
              </a:r>
              <a:r>
                <a:rPr lang="en-GB" b="1" dirty="0" smtClean="0">
                  <a:solidFill>
                    <a:schemeClr val="tx2"/>
                  </a:solidFill>
                </a:rPr>
                <a:t> tube + SS insert </a:t>
              </a:r>
            </a:p>
            <a:p>
              <a:r>
                <a:rPr lang="en-GB" b="1" dirty="0" smtClean="0">
                  <a:solidFill>
                    <a:schemeClr val="tx2"/>
                  </a:solidFill>
                </a:rPr>
                <a:t>Degreasing + CP</a:t>
              </a:r>
            </a:p>
            <a:p>
              <a:r>
                <a:rPr lang="en-GB" b="1" dirty="0" smtClean="0">
                  <a:solidFill>
                    <a:schemeClr val="tx2"/>
                  </a:solidFill>
                </a:rPr>
                <a:t>Brazing</a:t>
              </a:r>
            </a:p>
            <a:p>
              <a:r>
                <a:rPr lang="en-GB" b="1" dirty="0" smtClean="0">
                  <a:solidFill>
                    <a:schemeClr val="tx2"/>
                  </a:solidFill>
                </a:rPr>
                <a:t>Machining- Removal of SS insert</a:t>
              </a:r>
            </a:p>
            <a:p>
              <a:endParaRPr lang="fr-CH" dirty="0" smtClean="0"/>
            </a:p>
          </p:txBody>
        </p:sp>
        <p:sp>
          <p:nvSpPr>
            <p:cNvPr id="12" name="Right Arrow 11"/>
            <p:cNvSpPr/>
            <p:nvPr/>
          </p:nvSpPr>
          <p:spPr>
            <a:xfrm>
              <a:off x="5703057" y="2127960"/>
              <a:ext cx="419078" cy="131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3" name="Right Arrow 12"/>
            <p:cNvSpPr/>
            <p:nvPr/>
          </p:nvSpPr>
          <p:spPr>
            <a:xfrm>
              <a:off x="6324600" y="2132356"/>
              <a:ext cx="533400" cy="142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1" name="Plus 30"/>
            <p:cNvSpPr/>
            <p:nvPr/>
          </p:nvSpPr>
          <p:spPr>
            <a:xfrm>
              <a:off x="3403978" y="2012656"/>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2" name="TextBox 31"/>
            <p:cNvSpPr txBox="1"/>
            <p:nvPr/>
          </p:nvSpPr>
          <p:spPr>
            <a:xfrm>
              <a:off x="6189875" y="1839391"/>
              <a:ext cx="762000" cy="338544"/>
            </a:xfrm>
            <a:prstGeom prst="rect">
              <a:avLst/>
            </a:prstGeom>
            <a:noFill/>
          </p:spPr>
          <p:txBody>
            <a:bodyPr wrap="square" lIns="91429" tIns="45715" rIns="91429" bIns="45715" rtlCol="0">
              <a:spAutoFit/>
            </a:bodyPr>
            <a:lstStyle/>
            <a:p>
              <a:r>
                <a:rPr lang="fr-CH" sz="1600" b="1" dirty="0" err="1">
                  <a:solidFill>
                    <a:schemeClr val="accent3">
                      <a:lumMod val="75000"/>
                    </a:schemeClr>
                  </a:solidFill>
                  <a:latin typeface="Chiller" pitchFamily="82" charset="0"/>
                </a:rPr>
                <a:t>Brazing</a:t>
              </a:r>
              <a:endParaRPr lang="en-US" sz="1600" b="1" dirty="0">
                <a:solidFill>
                  <a:schemeClr val="accent3">
                    <a:lumMod val="75000"/>
                  </a:schemeClr>
                </a:solidFill>
                <a:latin typeface="Chiller" pitchFamily="82" charset="0"/>
              </a:endParaRPr>
            </a:p>
          </p:txBody>
        </p:sp>
        <p:sp>
          <p:nvSpPr>
            <p:cNvPr id="37" name="Right Arrow 36"/>
            <p:cNvSpPr/>
            <p:nvPr/>
          </p:nvSpPr>
          <p:spPr>
            <a:xfrm>
              <a:off x="7696202" y="2132357"/>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9" name="TextBox 38"/>
            <p:cNvSpPr txBox="1"/>
            <p:nvPr/>
          </p:nvSpPr>
          <p:spPr>
            <a:xfrm>
              <a:off x="7522762" y="1855328"/>
              <a:ext cx="99060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Machining</a:t>
              </a:r>
              <a:endParaRPr lang="en-GB" sz="1600" b="1" dirty="0">
                <a:solidFill>
                  <a:schemeClr val="accent3">
                    <a:lumMod val="75000"/>
                  </a:schemeClr>
                </a:solidFill>
                <a:latin typeface="Chiller" pitchFamily="82" charset="0"/>
              </a:endParaRPr>
            </a:p>
          </p:txBody>
        </p:sp>
        <p:sp>
          <p:nvSpPr>
            <p:cNvPr id="92" name="Cloud 91"/>
            <p:cNvSpPr/>
            <p:nvPr/>
          </p:nvSpPr>
          <p:spPr>
            <a:xfrm>
              <a:off x="2989426" y="2276702"/>
              <a:ext cx="381000" cy="30480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3" name="Cloud 92"/>
            <p:cNvSpPr/>
            <p:nvPr/>
          </p:nvSpPr>
          <p:spPr>
            <a:xfrm>
              <a:off x="3963633" y="2226264"/>
              <a:ext cx="381000" cy="30480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4" name="TextBox 93"/>
            <p:cNvSpPr txBox="1"/>
            <p:nvPr/>
          </p:nvSpPr>
          <p:spPr>
            <a:xfrm>
              <a:off x="2984877" y="2252494"/>
              <a:ext cx="457200" cy="369322"/>
            </a:xfrm>
            <a:prstGeom prst="rect">
              <a:avLst/>
            </a:prstGeom>
            <a:noFill/>
          </p:spPr>
          <p:txBody>
            <a:bodyPr wrap="square" lIns="91429" tIns="45715" rIns="91429" bIns="45715" rtlCol="0">
              <a:spAutoFit/>
            </a:bodyPr>
            <a:lstStyle/>
            <a:p>
              <a:r>
                <a:rPr lang="fr-CH" dirty="0" smtClean="0">
                  <a:latin typeface="Chiller" pitchFamily="82" charset="0"/>
                </a:rPr>
                <a:t>Nb</a:t>
              </a:r>
              <a:endParaRPr lang="en-US" dirty="0">
                <a:latin typeface="Chiller" pitchFamily="82" charset="0"/>
              </a:endParaRPr>
            </a:p>
          </p:txBody>
        </p:sp>
        <p:sp>
          <p:nvSpPr>
            <p:cNvPr id="95" name="TextBox 94"/>
            <p:cNvSpPr txBox="1"/>
            <p:nvPr/>
          </p:nvSpPr>
          <p:spPr>
            <a:xfrm>
              <a:off x="4000500" y="2209682"/>
              <a:ext cx="457200" cy="369322"/>
            </a:xfrm>
            <a:prstGeom prst="rect">
              <a:avLst/>
            </a:prstGeom>
            <a:noFill/>
          </p:spPr>
          <p:txBody>
            <a:bodyPr wrap="square" lIns="91429" tIns="45715" rIns="91429" bIns="45715" rtlCol="0">
              <a:spAutoFit/>
            </a:bodyPr>
            <a:lstStyle/>
            <a:p>
              <a:r>
                <a:rPr lang="fr-CH" dirty="0" smtClean="0">
                  <a:latin typeface="Chiller" pitchFamily="82" charset="0"/>
                </a:rPr>
                <a:t>SS</a:t>
              </a:r>
              <a:endParaRPr lang="en-US" dirty="0">
                <a:latin typeface="Chiller" pitchFamily="82" charset="0"/>
              </a:endParaRPr>
            </a:p>
          </p:txBody>
        </p:sp>
        <p:sp>
          <p:nvSpPr>
            <p:cNvPr id="130" name="Rectangle 129"/>
            <p:cNvSpPr/>
            <p:nvPr/>
          </p:nvSpPr>
          <p:spPr>
            <a:xfrm rot="16200000">
              <a:off x="-368881" y="2009208"/>
              <a:ext cx="1046418" cy="369322"/>
            </a:xfrm>
            <a:prstGeom prst="rect">
              <a:avLst/>
            </a:prstGeom>
          </p:spPr>
          <p:txBody>
            <a:bodyPr wrap="none" lIns="91429" tIns="45715" rIns="91429" bIns="45715">
              <a:spAutoFit/>
            </a:bodyPr>
            <a:lstStyle/>
            <a:p>
              <a:r>
                <a:rPr lang="fr-CH" b="1" dirty="0" smtClean="0">
                  <a:solidFill>
                    <a:schemeClr val="accent6">
                      <a:lumMod val="50000"/>
                    </a:schemeClr>
                  </a:solidFill>
                </a:rPr>
                <a:t>FLANGES</a:t>
              </a:r>
              <a:endParaRPr lang="en-US" b="1" dirty="0">
                <a:solidFill>
                  <a:schemeClr val="accent6">
                    <a:lumMod val="50000"/>
                  </a:schemeClr>
                </a:solidFill>
              </a:endParaRPr>
            </a:p>
          </p:txBody>
        </p:sp>
        <p:pic>
          <p:nvPicPr>
            <p:cNvPr id="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22977" y="1940710"/>
              <a:ext cx="381001" cy="37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70762" y="2021797"/>
              <a:ext cx="840475" cy="23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Plus 100"/>
            <p:cNvSpPr/>
            <p:nvPr/>
          </p:nvSpPr>
          <p:spPr>
            <a:xfrm>
              <a:off x="4604414" y="2007420"/>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11"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2999" y="1999476"/>
              <a:ext cx="647701" cy="27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93490" y="1997222"/>
              <a:ext cx="726510" cy="39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0823" y="2065407"/>
              <a:ext cx="760328" cy="32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TextBox 101"/>
            <p:cNvSpPr txBox="1"/>
            <p:nvPr/>
          </p:nvSpPr>
          <p:spPr>
            <a:xfrm>
              <a:off x="5074171" y="2229875"/>
              <a:ext cx="457200" cy="369322"/>
            </a:xfrm>
            <a:prstGeom prst="rect">
              <a:avLst/>
            </a:prstGeom>
            <a:noFill/>
          </p:spPr>
          <p:txBody>
            <a:bodyPr wrap="square" lIns="91429" tIns="45715" rIns="91429" bIns="45715" rtlCol="0">
              <a:spAutoFit/>
            </a:bodyPr>
            <a:lstStyle/>
            <a:p>
              <a:r>
                <a:rPr lang="fr-CH" dirty="0" smtClean="0">
                  <a:latin typeface="Chiller" pitchFamily="82" charset="0"/>
                </a:rPr>
                <a:t>SS</a:t>
              </a:r>
              <a:endParaRPr lang="en-US" dirty="0">
                <a:latin typeface="Chiller" pitchFamily="82" charset="0"/>
              </a:endParaRPr>
            </a:p>
          </p:txBody>
        </p:sp>
        <p:sp>
          <p:nvSpPr>
            <p:cNvPr id="107" name="TextBox 106"/>
            <p:cNvSpPr txBox="1"/>
            <p:nvPr/>
          </p:nvSpPr>
          <p:spPr>
            <a:xfrm>
              <a:off x="5427829" y="1821276"/>
              <a:ext cx="896771"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Degreasing</a:t>
              </a:r>
              <a:endParaRPr lang="en-GB" sz="1600" b="1" dirty="0">
                <a:solidFill>
                  <a:schemeClr val="accent3">
                    <a:lumMod val="75000"/>
                  </a:schemeClr>
                </a:solidFill>
                <a:latin typeface="Chiller" pitchFamily="82" charset="0"/>
              </a:endParaRPr>
            </a:p>
          </p:txBody>
        </p:sp>
        <p:sp>
          <p:nvSpPr>
            <p:cNvPr id="59" name="Rounded Rectangle 58"/>
            <p:cNvSpPr/>
            <p:nvPr/>
          </p:nvSpPr>
          <p:spPr>
            <a:xfrm>
              <a:off x="457200" y="1598954"/>
              <a:ext cx="8633951" cy="12966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grpSp>
        <p:nvGrpSpPr>
          <p:cNvPr id="30" name="Group 29"/>
          <p:cNvGrpSpPr/>
          <p:nvPr/>
        </p:nvGrpSpPr>
        <p:grpSpPr>
          <a:xfrm>
            <a:off x="448" y="2541985"/>
            <a:ext cx="9090705" cy="1676402"/>
            <a:chOff x="446" y="2788839"/>
            <a:chExt cx="9090705" cy="1676402"/>
          </a:xfrm>
        </p:grpSpPr>
        <p:sp>
          <p:nvSpPr>
            <p:cNvPr id="112" name="Cloud 111"/>
            <p:cNvSpPr/>
            <p:nvPr/>
          </p:nvSpPr>
          <p:spPr>
            <a:xfrm>
              <a:off x="5368428" y="3775936"/>
              <a:ext cx="381000" cy="30480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26" name="Cloud 125"/>
            <p:cNvSpPr/>
            <p:nvPr/>
          </p:nvSpPr>
          <p:spPr>
            <a:xfrm>
              <a:off x="4469073" y="3741080"/>
              <a:ext cx="381000" cy="30480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27" name="Cloud 126"/>
            <p:cNvSpPr/>
            <p:nvPr/>
          </p:nvSpPr>
          <p:spPr>
            <a:xfrm>
              <a:off x="3505200" y="3914859"/>
              <a:ext cx="381000" cy="304800"/>
            </a:xfrm>
            <a:prstGeom prst="cloud">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44" name="Picture 5"/>
            <p:cNvPicPr>
              <a:picLocks noChangeAspect="1" noChangeArrowheads="1"/>
            </p:cNvPicPr>
            <p:nvPr/>
          </p:nvPicPr>
          <p:blipFill>
            <a:blip r:embed="rId14" cstate="print"/>
            <a:srcRect/>
            <a:stretch>
              <a:fillRect/>
            </a:stretch>
          </p:blipFill>
          <p:spPr bwMode="auto">
            <a:xfrm>
              <a:off x="3403978" y="3305142"/>
              <a:ext cx="657370" cy="643796"/>
            </a:xfrm>
            <a:prstGeom prst="rect">
              <a:avLst/>
            </a:prstGeom>
            <a:noFill/>
            <a:ln w="9525">
              <a:noFill/>
              <a:miter lim="800000"/>
              <a:headEnd/>
              <a:tailEnd/>
            </a:ln>
          </p:spPr>
        </p:pic>
        <p:sp>
          <p:nvSpPr>
            <p:cNvPr id="97" name="TextBox 96"/>
            <p:cNvSpPr txBox="1"/>
            <p:nvPr/>
          </p:nvSpPr>
          <p:spPr>
            <a:xfrm rot="16200000">
              <a:off x="-668483" y="3457768"/>
              <a:ext cx="1676402" cy="338544"/>
            </a:xfrm>
            <a:prstGeom prst="rect">
              <a:avLst/>
            </a:prstGeom>
            <a:noFill/>
          </p:spPr>
          <p:txBody>
            <a:bodyPr wrap="square" lIns="91429" tIns="45715" rIns="91429" bIns="45715" rtlCol="0">
              <a:spAutoFit/>
            </a:bodyPr>
            <a:lstStyle/>
            <a:p>
              <a:r>
                <a:rPr lang="fr-CH" sz="1600" b="1" dirty="0" smtClean="0">
                  <a:solidFill>
                    <a:schemeClr val="accent6">
                      <a:lumMod val="50000"/>
                    </a:schemeClr>
                  </a:solidFill>
                </a:rPr>
                <a:t>BEAM FLANGES</a:t>
              </a:r>
              <a:endParaRPr lang="en-US" sz="1600" b="1" dirty="0">
                <a:solidFill>
                  <a:schemeClr val="accent6">
                    <a:lumMod val="50000"/>
                  </a:schemeClr>
                </a:solidFill>
              </a:endParaRPr>
            </a:p>
          </p:txBody>
        </p:sp>
        <p:sp>
          <p:nvSpPr>
            <p:cNvPr id="98" name="Rectangle 97"/>
            <p:cNvSpPr/>
            <p:nvPr/>
          </p:nvSpPr>
          <p:spPr>
            <a:xfrm>
              <a:off x="507478" y="3048000"/>
              <a:ext cx="4769371" cy="1200318"/>
            </a:xfrm>
            <a:prstGeom prst="rect">
              <a:avLst/>
            </a:prstGeom>
          </p:spPr>
          <p:txBody>
            <a:bodyPr wrap="square" lIns="91429" tIns="45715" rIns="91429" bIns="45715">
              <a:spAutoFit/>
            </a:bodyPr>
            <a:lstStyle/>
            <a:p>
              <a:r>
                <a:rPr lang="en-GB" b="1" dirty="0" smtClean="0">
                  <a:solidFill>
                    <a:schemeClr val="tx2"/>
                  </a:solidFill>
                </a:rPr>
                <a:t>Machining SS Flange + </a:t>
              </a:r>
              <a:r>
                <a:rPr lang="en-GB" b="1" dirty="0" err="1" smtClean="0">
                  <a:solidFill>
                    <a:schemeClr val="tx2"/>
                  </a:solidFill>
                </a:rPr>
                <a:t>Nb</a:t>
              </a:r>
              <a:r>
                <a:rPr lang="en-GB" b="1" dirty="0" smtClean="0">
                  <a:solidFill>
                    <a:schemeClr val="tx2"/>
                  </a:solidFill>
                </a:rPr>
                <a:t> beam tube  + SS insert</a:t>
              </a:r>
            </a:p>
            <a:p>
              <a:r>
                <a:rPr lang="en-GB" b="1" dirty="0" smtClean="0">
                  <a:solidFill>
                    <a:schemeClr val="tx2"/>
                  </a:solidFill>
                </a:rPr>
                <a:t>Degreasing + CP</a:t>
              </a:r>
            </a:p>
            <a:p>
              <a:r>
                <a:rPr lang="en-GB" b="1" dirty="0" smtClean="0">
                  <a:solidFill>
                    <a:schemeClr val="tx2"/>
                  </a:solidFill>
                </a:rPr>
                <a:t>Brazing</a:t>
              </a:r>
            </a:p>
            <a:p>
              <a:r>
                <a:rPr lang="en-GB" b="1" dirty="0" smtClean="0">
                  <a:solidFill>
                    <a:schemeClr val="tx2"/>
                  </a:solidFill>
                </a:rPr>
                <a:t>Machining-Removal of SS insert</a:t>
              </a:r>
            </a:p>
          </p:txBody>
        </p:sp>
        <p:sp>
          <p:nvSpPr>
            <p:cNvPr id="117" name="Right Arrow 116"/>
            <p:cNvSpPr/>
            <p:nvPr/>
          </p:nvSpPr>
          <p:spPr>
            <a:xfrm>
              <a:off x="6477000" y="3581213"/>
              <a:ext cx="464650" cy="122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18" name="TextBox 117"/>
            <p:cNvSpPr txBox="1"/>
            <p:nvPr/>
          </p:nvSpPr>
          <p:spPr>
            <a:xfrm>
              <a:off x="6363710" y="3288495"/>
              <a:ext cx="76200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Brazing</a:t>
              </a:r>
              <a:endParaRPr lang="en-GB" sz="1600" b="1" dirty="0">
                <a:solidFill>
                  <a:schemeClr val="accent3">
                    <a:lumMod val="75000"/>
                  </a:schemeClr>
                </a:solidFill>
                <a:latin typeface="Chiller" pitchFamily="82" charset="0"/>
              </a:endParaRPr>
            </a:p>
          </p:txBody>
        </p:sp>
        <p:sp>
          <p:nvSpPr>
            <p:cNvPr id="119" name="Right Arrow 118"/>
            <p:cNvSpPr/>
            <p:nvPr/>
          </p:nvSpPr>
          <p:spPr>
            <a:xfrm>
              <a:off x="5977718" y="3580243"/>
              <a:ext cx="381000" cy="123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20" name="TextBox 119"/>
            <p:cNvSpPr txBox="1"/>
            <p:nvPr/>
          </p:nvSpPr>
          <p:spPr>
            <a:xfrm>
              <a:off x="7622020" y="3146204"/>
              <a:ext cx="99060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Machining</a:t>
              </a:r>
              <a:endParaRPr lang="en-GB" sz="1600" b="1" dirty="0">
                <a:solidFill>
                  <a:schemeClr val="accent3">
                    <a:lumMod val="75000"/>
                  </a:schemeClr>
                </a:solidFill>
                <a:latin typeface="Chiller" pitchFamily="82" charset="0"/>
              </a:endParaRPr>
            </a:p>
          </p:txBody>
        </p:sp>
        <p:sp>
          <p:nvSpPr>
            <p:cNvPr id="122" name="Right Arrow 121"/>
            <p:cNvSpPr/>
            <p:nvPr/>
          </p:nvSpPr>
          <p:spPr>
            <a:xfrm>
              <a:off x="7813061" y="3585385"/>
              <a:ext cx="410001" cy="118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25" name="TextBox 124"/>
            <p:cNvSpPr txBox="1"/>
            <p:nvPr/>
          </p:nvSpPr>
          <p:spPr>
            <a:xfrm>
              <a:off x="4458416" y="3708819"/>
              <a:ext cx="457200" cy="369322"/>
            </a:xfrm>
            <a:prstGeom prst="rect">
              <a:avLst/>
            </a:prstGeom>
            <a:noFill/>
          </p:spPr>
          <p:txBody>
            <a:bodyPr wrap="square" lIns="91429" tIns="45715" rIns="91429" bIns="45715" rtlCol="0">
              <a:spAutoFit/>
            </a:bodyPr>
            <a:lstStyle/>
            <a:p>
              <a:r>
                <a:rPr lang="fr-CH" dirty="0" smtClean="0">
                  <a:latin typeface="Chiller" pitchFamily="82" charset="0"/>
                </a:rPr>
                <a:t>SS</a:t>
              </a:r>
              <a:endParaRPr lang="en-US" dirty="0">
                <a:latin typeface="Chiller" pitchFamily="82" charset="0"/>
              </a:endParaRPr>
            </a:p>
          </p:txBody>
        </p:sp>
        <p:pic>
          <p:nvPicPr>
            <p:cNvPr id="1031"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69369" y="3558300"/>
              <a:ext cx="600168" cy="13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2" y="3525740"/>
              <a:ext cx="508658" cy="20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Plus 107"/>
            <p:cNvSpPr/>
            <p:nvPr/>
          </p:nvSpPr>
          <p:spPr>
            <a:xfrm>
              <a:off x="4953002" y="3472572"/>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1033" name="Picture 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56435" y="3386543"/>
              <a:ext cx="767001" cy="604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9" name="TextBox 108"/>
            <p:cNvSpPr txBox="1"/>
            <p:nvPr/>
          </p:nvSpPr>
          <p:spPr>
            <a:xfrm>
              <a:off x="5628563" y="3281172"/>
              <a:ext cx="896771"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Degreasing</a:t>
              </a:r>
              <a:endParaRPr lang="en-GB" sz="1600" b="1" dirty="0">
                <a:solidFill>
                  <a:schemeClr val="accent3">
                    <a:lumMod val="75000"/>
                  </a:schemeClr>
                </a:solidFill>
                <a:latin typeface="Chiller" pitchFamily="82" charset="0"/>
              </a:endParaRPr>
            </a:p>
          </p:txBody>
        </p:sp>
        <p:sp>
          <p:nvSpPr>
            <p:cNvPr id="110" name="Plus 109"/>
            <p:cNvSpPr/>
            <p:nvPr/>
          </p:nvSpPr>
          <p:spPr>
            <a:xfrm>
              <a:off x="3963633" y="3471136"/>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111" name="TextBox 110"/>
            <p:cNvSpPr txBox="1"/>
            <p:nvPr/>
          </p:nvSpPr>
          <p:spPr>
            <a:xfrm>
              <a:off x="5419014" y="3755973"/>
              <a:ext cx="457200" cy="369322"/>
            </a:xfrm>
            <a:prstGeom prst="rect">
              <a:avLst/>
            </a:prstGeom>
            <a:noFill/>
          </p:spPr>
          <p:txBody>
            <a:bodyPr wrap="square" lIns="91429" tIns="45715" rIns="91429" bIns="45715" rtlCol="0">
              <a:spAutoFit/>
            </a:bodyPr>
            <a:lstStyle/>
            <a:p>
              <a:r>
                <a:rPr lang="fr-CH" dirty="0" smtClean="0">
                  <a:latin typeface="Chiller" pitchFamily="82" charset="0"/>
                </a:rPr>
                <a:t>SS</a:t>
              </a:r>
              <a:endParaRPr lang="en-US" dirty="0">
                <a:latin typeface="Chiller" pitchFamily="82" charset="0"/>
              </a:endParaRPr>
            </a:p>
          </p:txBody>
        </p:sp>
        <p:pic>
          <p:nvPicPr>
            <p:cNvPr id="1040"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5800" y="3369642"/>
              <a:ext cx="713094" cy="57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TextBox 88"/>
            <p:cNvSpPr txBox="1"/>
            <p:nvPr/>
          </p:nvSpPr>
          <p:spPr>
            <a:xfrm>
              <a:off x="3542162" y="3928336"/>
              <a:ext cx="457200" cy="369322"/>
            </a:xfrm>
            <a:prstGeom prst="rect">
              <a:avLst/>
            </a:prstGeom>
            <a:noFill/>
          </p:spPr>
          <p:txBody>
            <a:bodyPr wrap="square" lIns="91429" tIns="45715" rIns="91429" bIns="45715" rtlCol="0">
              <a:spAutoFit/>
            </a:bodyPr>
            <a:lstStyle/>
            <a:p>
              <a:r>
                <a:rPr lang="fr-CH" dirty="0" smtClean="0">
                  <a:latin typeface="Chiller" pitchFamily="82" charset="0"/>
                </a:rPr>
                <a:t>Nb</a:t>
              </a:r>
              <a:endParaRPr lang="en-US" dirty="0">
                <a:latin typeface="Chiller" pitchFamily="82" charset="0"/>
              </a:endParaRPr>
            </a:p>
          </p:txBody>
        </p:sp>
        <p:sp>
          <p:nvSpPr>
            <p:cNvPr id="96" name="Rounded Rectangle 95"/>
            <p:cNvSpPr/>
            <p:nvPr/>
          </p:nvSpPr>
          <p:spPr>
            <a:xfrm>
              <a:off x="457200" y="3048000"/>
              <a:ext cx="8633951"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sp>
        <p:nvSpPr>
          <p:cNvPr id="105" name="TextBox 104"/>
          <p:cNvSpPr txBox="1"/>
          <p:nvPr/>
        </p:nvSpPr>
        <p:spPr>
          <a:xfrm>
            <a:off x="5816036" y="5139088"/>
            <a:ext cx="352182" cy="369322"/>
          </a:xfrm>
          <a:prstGeom prst="rect">
            <a:avLst/>
          </a:prstGeom>
          <a:noFill/>
        </p:spPr>
        <p:txBody>
          <a:bodyPr wrap="square" lIns="91429" tIns="45715" rIns="91429" bIns="45715" rtlCol="0">
            <a:spAutoFit/>
          </a:bodyPr>
          <a:lstStyle/>
          <a:p>
            <a:r>
              <a:rPr lang="fr-CH" dirty="0" smtClean="0">
                <a:latin typeface="Chiller" pitchFamily="82" charset="0"/>
              </a:rPr>
              <a:t>SS</a:t>
            </a:r>
            <a:endParaRPr lang="en-US" dirty="0">
              <a:latin typeface="Chiller" pitchFamily="82" charset="0"/>
            </a:endParaRPr>
          </a:p>
        </p:txBody>
      </p:sp>
      <p:sp>
        <p:nvSpPr>
          <p:cNvPr id="83" name="Title 1"/>
          <p:cNvSpPr>
            <a:spLocks noGrp="1"/>
          </p:cNvSpPr>
          <p:nvPr>
            <p:ph type="title"/>
          </p:nvPr>
        </p:nvSpPr>
        <p:spPr>
          <a:xfrm>
            <a:off x="899592" y="125760"/>
            <a:ext cx="7848872" cy="1143000"/>
          </a:xfrm>
        </p:spPr>
        <p:txBody>
          <a:bodyPr/>
          <a:lstStyle/>
          <a:p>
            <a:r>
              <a:rPr lang="es-ES" dirty="0" err="1" smtClean="0"/>
              <a:t>Niobium</a:t>
            </a:r>
            <a:r>
              <a:rPr lang="es-ES" dirty="0" smtClean="0"/>
              <a:t> </a:t>
            </a:r>
            <a:r>
              <a:rPr lang="es-ES" dirty="0" err="1" smtClean="0"/>
              <a:t>cavity</a:t>
            </a:r>
            <a:r>
              <a:rPr lang="es-ES" dirty="0" smtClean="0"/>
              <a:t> at CERN</a:t>
            </a:r>
            <a:endParaRPr lang="en-GB" dirty="0"/>
          </a:p>
        </p:txBody>
      </p:sp>
    </p:spTree>
    <p:extLst>
      <p:ext uri="{BB962C8B-B14F-4D97-AF65-F5344CB8AC3E}">
        <p14:creationId xmlns:p14="http://schemas.microsoft.com/office/powerpoint/2010/main" val="2909706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7620002" y="3914208"/>
            <a:ext cx="1569093" cy="338544"/>
          </a:xfrm>
          <a:prstGeom prst="rect">
            <a:avLst/>
          </a:prstGeom>
          <a:noFill/>
        </p:spPr>
        <p:txBody>
          <a:bodyPr wrap="square" lIns="91429" tIns="45715" rIns="91429" bIns="45715" rtlCol="0">
            <a:spAutoFit/>
          </a:bodyPr>
          <a:lstStyle/>
          <a:p>
            <a:pPr algn="ctr"/>
            <a:r>
              <a:rPr lang="en-GB" sz="1600" b="1" dirty="0" smtClean="0">
                <a:solidFill>
                  <a:schemeClr val="accent1"/>
                </a:solidFill>
                <a:latin typeface="Chiller" pitchFamily="82" charset="0"/>
              </a:rPr>
              <a:t>RF measurements</a:t>
            </a:r>
            <a:endParaRPr lang="en-GB" sz="1600" b="1" dirty="0">
              <a:solidFill>
                <a:schemeClr val="accent1"/>
              </a:solidFill>
              <a:latin typeface="Chiller" pitchFamily="82" charset="0"/>
            </a:endParaRPr>
          </a:p>
        </p:txBody>
      </p:sp>
      <p:grpSp>
        <p:nvGrpSpPr>
          <p:cNvPr id="15" name="Group 14"/>
          <p:cNvGrpSpPr/>
          <p:nvPr/>
        </p:nvGrpSpPr>
        <p:grpSpPr>
          <a:xfrm>
            <a:off x="76202" y="1366887"/>
            <a:ext cx="8991598" cy="2885865"/>
            <a:chOff x="76202" y="41860"/>
            <a:chExt cx="8991598" cy="2885865"/>
          </a:xfrm>
        </p:grpSpPr>
        <p:pic>
          <p:nvPicPr>
            <p:cNvPr id="8"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712" y="458984"/>
              <a:ext cx="90676" cy="88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7506555" y="1921505"/>
              <a:ext cx="799247"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Trimming</a:t>
              </a:r>
              <a:endParaRPr lang="en-GB" sz="1600" b="1" dirty="0">
                <a:solidFill>
                  <a:schemeClr val="accent3">
                    <a:lumMod val="75000"/>
                  </a:schemeClr>
                </a:solidFill>
                <a:latin typeface="Chiller" pitchFamily="82" charset="0"/>
              </a:endParaRPr>
            </a:p>
          </p:txBody>
        </p:sp>
        <p:sp>
          <p:nvSpPr>
            <p:cNvPr id="34" name="Right Arrow 33"/>
            <p:cNvSpPr/>
            <p:nvPr/>
          </p:nvSpPr>
          <p:spPr>
            <a:xfrm>
              <a:off x="7687389" y="2166817"/>
              <a:ext cx="419100" cy="135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6" name="Right Arrow 45"/>
            <p:cNvSpPr/>
            <p:nvPr/>
          </p:nvSpPr>
          <p:spPr>
            <a:xfrm>
              <a:off x="6417766" y="2158415"/>
              <a:ext cx="287834"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8" name="TextBox 37"/>
            <p:cNvSpPr txBox="1"/>
            <p:nvPr/>
          </p:nvSpPr>
          <p:spPr>
            <a:xfrm>
              <a:off x="6934200" y="561268"/>
              <a:ext cx="685800" cy="338544"/>
            </a:xfrm>
            <a:prstGeom prst="rect">
              <a:avLst/>
            </a:prstGeom>
            <a:noFill/>
          </p:spPr>
          <p:txBody>
            <a:bodyPr wrap="square" lIns="91429" tIns="45715" rIns="91429" bIns="45715" rtlCol="0">
              <a:spAutoFit/>
            </a:bodyPr>
            <a:lstStyle/>
            <a:p>
              <a:r>
                <a:rPr lang="fr-CH" sz="1600" b="1" dirty="0">
                  <a:solidFill>
                    <a:schemeClr val="accent3">
                      <a:lumMod val="75000"/>
                    </a:schemeClr>
                  </a:solidFill>
                  <a:latin typeface="Chiller" pitchFamily="82" charset="0"/>
                </a:rPr>
                <a:t>EBW</a:t>
              </a:r>
              <a:endParaRPr lang="en-US" sz="1600" b="1" dirty="0">
                <a:solidFill>
                  <a:schemeClr val="accent3">
                    <a:lumMod val="75000"/>
                  </a:schemeClr>
                </a:solidFill>
                <a:latin typeface="Chiller" pitchFamily="82" charset="0"/>
              </a:endParaRPr>
            </a:p>
          </p:txBody>
        </p:sp>
        <p:grpSp>
          <p:nvGrpSpPr>
            <p:cNvPr id="3" name="Group 2"/>
            <p:cNvGrpSpPr/>
            <p:nvPr/>
          </p:nvGrpSpPr>
          <p:grpSpPr>
            <a:xfrm>
              <a:off x="2614285" y="1436690"/>
              <a:ext cx="3692230" cy="1440397"/>
              <a:chOff x="482069" y="1135584"/>
              <a:chExt cx="3692230" cy="1440397"/>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06052">
                <a:off x="482069" y="1242481"/>
                <a:ext cx="10890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30" t="3831"/>
              <a:stretch/>
            </p:blipFill>
            <p:spPr bwMode="auto">
              <a:xfrm>
                <a:off x="3094400" y="1135584"/>
                <a:ext cx="1079899" cy="137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lus 11"/>
              <p:cNvSpPr/>
              <p:nvPr/>
            </p:nvSpPr>
            <p:spPr>
              <a:xfrm>
                <a:off x="1558160" y="1802967"/>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13" name="Picture 13"/>
              <p:cNvPicPr>
                <a:picLocks noChangeAspect="1" noChangeArrowheads="1"/>
              </p:cNvPicPr>
              <p:nvPr/>
            </p:nvPicPr>
            <p:blipFill>
              <a:blip r:embed="rId5" cstate="print"/>
              <a:srcRect/>
              <a:stretch>
                <a:fillRect/>
              </a:stretch>
            </p:blipFill>
            <p:spPr bwMode="auto">
              <a:xfrm rot="5400000" flipV="1">
                <a:off x="1563029" y="1690494"/>
                <a:ext cx="1155057" cy="402794"/>
              </a:xfrm>
              <a:prstGeom prst="rect">
                <a:avLst/>
              </a:prstGeom>
              <a:noFill/>
              <a:ln w="9525">
                <a:noFill/>
                <a:miter lim="800000"/>
                <a:headEnd/>
                <a:tailEnd/>
              </a:ln>
            </p:spPr>
          </p:pic>
          <p:sp>
            <p:nvSpPr>
              <p:cNvPr id="44" name="TextBox 43"/>
              <p:cNvSpPr txBox="1"/>
              <p:nvPr/>
            </p:nvSpPr>
            <p:spPr>
              <a:xfrm>
                <a:off x="2783924" y="1671166"/>
                <a:ext cx="685800" cy="338544"/>
              </a:xfrm>
              <a:prstGeom prst="rect">
                <a:avLst/>
              </a:prstGeom>
              <a:noFill/>
            </p:spPr>
            <p:txBody>
              <a:bodyPr wrap="square" lIns="91429" tIns="45715" rIns="91429" bIns="45715" rtlCol="0">
                <a:spAutoFit/>
              </a:bodyPr>
              <a:lstStyle/>
              <a:p>
                <a:r>
                  <a:rPr lang="fr-CH" sz="1600" b="1" dirty="0">
                    <a:solidFill>
                      <a:schemeClr val="accent3">
                        <a:lumMod val="75000"/>
                      </a:schemeClr>
                    </a:solidFill>
                    <a:latin typeface="Chiller" pitchFamily="82" charset="0"/>
                  </a:rPr>
                  <a:t>EBW</a:t>
                </a:r>
                <a:endParaRPr lang="en-US" sz="1600" b="1" dirty="0">
                  <a:solidFill>
                    <a:schemeClr val="accent3">
                      <a:lumMod val="75000"/>
                    </a:schemeClr>
                  </a:solidFill>
                  <a:latin typeface="Chiller" pitchFamily="82" charset="0"/>
                </a:endParaRPr>
              </a:p>
            </p:txBody>
          </p:sp>
          <p:sp>
            <p:nvSpPr>
              <p:cNvPr id="49" name="Right Arrow 48"/>
              <p:cNvSpPr/>
              <p:nvPr/>
            </p:nvSpPr>
            <p:spPr>
              <a:xfrm>
                <a:off x="2868622" y="1918074"/>
                <a:ext cx="4191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7099" y="1524874"/>
              <a:ext cx="862903" cy="120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8699" y="1524873"/>
              <a:ext cx="862903" cy="120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6351967" y="2589181"/>
              <a:ext cx="1527740" cy="338544"/>
            </a:xfrm>
            <a:prstGeom prst="rect">
              <a:avLst/>
            </a:prstGeom>
            <a:noFill/>
          </p:spPr>
          <p:txBody>
            <a:bodyPr wrap="square" lIns="91429" tIns="45715" rIns="91429" bIns="45715" rtlCol="0">
              <a:spAutoFit/>
            </a:bodyPr>
            <a:lstStyle/>
            <a:p>
              <a:pPr algn="ctr"/>
              <a:r>
                <a:rPr lang="en-GB" sz="1600" b="1" dirty="0" smtClean="0">
                  <a:solidFill>
                    <a:schemeClr val="accent1"/>
                  </a:solidFill>
                  <a:latin typeface="Chiller" pitchFamily="82" charset="0"/>
                </a:rPr>
                <a:t>RF measurements</a:t>
              </a:r>
              <a:endParaRPr lang="en-GB" sz="1600" b="1" dirty="0">
                <a:solidFill>
                  <a:schemeClr val="accent1"/>
                </a:solidFill>
                <a:latin typeface="Chiller" pitchFamily="82" charset="0"/>
              </a:endParaRPr>
            </a:p>
          </p:txBody>
        </p:sp>
        <p:sp>
          <p:nvSpPr>
            <p:cNvPr id="53" name="Rectangle 52"/>
            <p:cNvSpPr/>
            <p:nvPr/>
          </p:nvSpPr>
          <p:spPr>
            <a:xfrm rot="16200000">
              <a:off x="-462241" y="1025035"/>
              <a:ext cx="1446208" cy="369322"/>
            </a:xfrm>
            <a:prstGeom prst="rect">
              <a:avLst/>
            </a:prstGeom>
          </p:spPr>
          <p:txBody>
            <a:bodyPr wrap="none" lIns="91429" tIns="45715" rIns="91429" bIns="45715">
              <a:spAutoFit/>
            </a:bodyPr>
            <a:lstStyle/>
            <a:p>
              <a:r>
                <a:rPr lang="fr-CH" b="1" dirty="0" smtClean="0">
                  <a:solidFill>
                    <a:schemeClr val="accent6">
                      <a:lumMod val="50000"/>
                    </a:schemeClr>
                  </a:solidFill>
                </a:rPr>
                <a:t>EXTREMITY 1</a:t>
              </a:r>
              <a:endParaRPr lang="en-US" b="1" dirty="0">
                <a:solidFill>
                  <a:schemeClr val="accent6">
                    <a:lumMod val="50000"/>
                  </a:schemeClr>
                </a:solidFill>
              </a:endParaRPr>
            </a:p>
          </p:txBody>
        </p:sp>
        <p:grpSp>
          <p:nvGrpSpPr>
            <p:cNvPr id="9" name="Group 8"/>
            <p:cNvGrpSpPr/>
            <p:nvPr/>
          </p:nvGrpSpPr>
          <p:grpSpPr>
            <a:xfrm>
              <a:off x="7367701" y="179822"/>
              <a:ext cx="1014301" cy="1391261"/>
              <a:chOff x="7465546" y="151129"/>
              <a:chExt cx="1014301" cy="1391261"/>
            </a:xfrm>
          </p:grpSpPr>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09128">
                <a:off x="7465546" y="419535"/>
                <a:ext cx="1014301" cy="112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p:cNvSpPr/>
              <p:nvPr/>
            </p:nvSpPr>
            <p:spPr>
              <a:xfrm>
                <a:off x="7607415" y="151129"/>
                <a:ext cx="460360" cy="261600"/>
              </a:xfrm>
              <a:prstGeom prst="rect">
                <a:avLst/>
              </a:prstGeom>
            </p:spPr>
            <p:txBody>
              <a:bodyPr wrap="none" lIns="91429" tIns="45715" rIns="91429" bIns="45715">
                <a:spAutoFit/>
              </a:bodyPr>
              <a:lstStyle/>
              <a:p>
                <a:r>
                  <a:rPr lang="fr-CH" sz="1100" b="1" dirty="0">
                    <a:solidFill>
                      <a:srgbClr val="FF0000"/>
                    </a:solidFill>
                  </a:rPr>
                  <a:t>EBW</a:t>
                </a:r>
                <a:endParaRPr lang="en-US" sz="1100" b="1" dirty="0">
                  <a:solidFill>
                    <a:srgbClr val="FF0000"/>
                  </a:solidFill>
                </a:endParaRPr>
              </a:p>
            </p:txBody>
          </p:sp>
        </p:grpSp>
        <p:sp>
          <p:nvSpPr>
            <p:cNvPr id="6" name="Rounded Rectangle 5"/>
            <p:cNvSpPr/>
            <p:nvPr/>
          </p:nvSpPr>
          <p:spPr>
            <a:xfrm>
              <a:off x="477102" y="76201"/>
              <a:ext cx="8590698" cy="2827981"/>
            </a:xfrm>
            <a:prstGeom prst="roundRect">
              <a:avLst>
                <a:gd name="adj" fmla="val 9606"/>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4" name="Right Arrow 3"/>
            <p:cNvSpPr/>
            <p:nvPr/>
          </p:nvSpPr>
          <p:spPr>
            <a:xfrm>
              <a:off x="7007353" y="823612"/>
              <a:ext cx="4191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nvGrpSpPr>
            <p:cNvPr id="87" name="Group 86"/>
            <p:cNvGrpSpPr/>
            <p:nvPr/>
          </p:nvGrpSpPr>
          <p:grpSpPr>
            <a:xfrm>
              <a:off x="6429435" y="559812"/>
              <a:ext cx="482221" cy="408345"/>
              <a:chOff x="8509379" y="6093019"/>
              <a:chExt cx="482221" cy="408345"/>
            </a:xfrm>
          </p:grpSpPr>
          <p:sp>
            <p:nvSpPr>
              <p:cNvPr id="88" name="Right Arrow 87"/>
              <p:cNvSpPr/>
              <p:nvPr/>
            </p:nvSpPr>
            <p:spPr>
              <a:xfrm>
                <a:off x="8509379" y="6358343"/>
                <a:ext cx="482221" cy="143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89" name="TextBox 88"/>
              <p:cNvSpPr txBox="1"/>
              <p:nvPr/>
            </p:nvSpPr>
            <p:spPr>
              <a:xfrm>
                <a:off x="8514704" y="6093019"/>
                <a:ext cx="47157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CP</a:t>
                </a:r>
                <a:endParaRPr lang="en-GB" sz="1600" b="1" dirty="0">
                  <a:solidFill>
                    <a:schemeClr val="accent3">
                      <a:lumMod val="75000"/>
                    </a:schemeClr>
                  </a:solidFill>
                  <a:latin typeface="Chiller" pitchFamily="82" charset="0"/>
                </a:endParaRPr>
              </a:p>
            </p:txBody>
          </p:sp>
        </p:grpSp>
        <p:grpSp>
          <p:nvGrpSpPr>
            <p:cNvPr id="90" name="Group 89"/>
            <p:cNvGrpSpPr/>
            <p:nvPr/>
          </p:nvGrpSpPr>
          <p:grpSpPr>
            <a:xfrm>
              <a:off x="4495801" y="1953856"/>
              <a:ext cx="476894" cy="408345"/>
              <a:chOff x="8509380" y="6093019"/>
              <a:chExt cx="476894" cy="408345"/>
            </a:xfrm>
          </p:grpSpPr>
          <p:sp>
            <p:nvSpPr>
              <p:cNvPr id="91" name="Right Arrow 90"/>
              <p:cNvSpPr/>
              <p:nvPr/>
            </p:nvSpPr>
            <p:spPr>
              <a:xfrm>
                <a:off x="8509380" y="6358343"/>
                <a:ext cx="381000" cy="143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92" name="TextBox 91"/>
              <p:cNvSpPr txBox="1"/>
              <p:nvPr/>
            </p:nvSpPr>
            <p:spPr>
              <a:xfrm>
                <a:off x="8514704" y="6093019"/>
                <a:ext cx="471570" cy="338544"/>
              </a:xfrm>
              <a:prstGeom prst="rect">
                <a:avLst/>
              </a:prstGeom>
              <a:noFill/>
            </p:spPr>
            <p:txBody>
              <a:bodyPr wrap="square" lIns="91429" tIns="45715" rIns="91429" bIns="45715" rtlCol="0">
                <a:spAutoFit/>
              </a:bodyPr>
              <a:lstStyle/>
              <a:p>
                <a:r>
                  <a:rPr lang="en-GB" sz="1600" b="1" dirty="0" err="1" smtClean="0">
                    <a:solidFill>
                      <a:schemeClr val="accent3">
                        <a:lumMod val="75000"/>
                      </a:schemeClr>
                    </a:solidFill>
                    <a:latin typeface="Chiller" pitchFamily="82" charset="0"/>
                  </a:rPr>
                  <a:t>Cp</a:t>
                </a:r>
                <a:endParaRPr lang="en-GB" sz="1600" b="1" dirty="0">
                  <a:solidFill>
                    <a:schemeClr val="accent3">
                      <a:lumMod val="75000"/>
                    </a:schemeClr>
                  </a:solidFill>
                  <a:latin typeface="Chiller" pitchFamily="82" charset="0"/>
                </a:endParaRPr>
              </a:p>
            </p:txBody>
          </p:sp>
        </p:grpSp>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19773">
              <a:off x="4622046" y="337123"/>
              <a:ext cx="1083091" cy="126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lus 6"/>
            <p:cNvSpPr/>
            <p:nvPr/>
          </p:nvSpPr>
          <p:spPr>
            <a:xfrm>
              <a:off x="5626878" y="704854"/>
              <a:ext cx="3810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9" name="Rectangle 38"/>
            <p:cNvSpPr/>
            <p:nvPr/>
          </p:nvSpPr>
          <p:spPr>
            <a:xfrm>
              <a:off x="445524" y="41860"/>
              <a:ext cx="6412476" cy="2585323"/>
            </a:xfrm>
            <a:prstGeom prst="rect">
              <a:avLst/>
            </a:prstGeom>
          </p:spPr>
          <p:txBody>
            <a:bodyPr wrap="square">
              <a:spAutoFit/>
            </a:bodyPr>
            <a:lstStyle/>
            <a:p>
              <a:r>
                <a:rPr lang="en-GB" i="1" u="sng" dirty="0">
                  <a:solidFill>
                    <a:schemeClr val="tx2"/>
                  </a:solidFill>
                  <a:effectLst>
                    <a:outerShdw blurRad="38100" dist="38100" dir="2700000" algn="tl">
                      <a:srgbClr val="000000">
                        <a:alpha val="43137"/>
                      </a:srgbClr>
                    </a:outerShdw>
                  </a:effectLst>
                </a:rPr>
                <a:t>Assembly </a:t>
              </a:r>
              <a:r>
                <a:rPr lang="en-GB" i="1" u="sng" dirty="0" smtClean="0">
                  <a:solidFill>
                    <a:schemeClr val="tx2"/>
                  </a:solidFill>
                  <a:effectLst>
                    <a:outerShdw blurRad="38100" dist="38100" dir="2700000" algn="tl">
                      <a:srgbClr val="000000">
                        <a:alpha val="43137"/>
                      </a:srgbClr>
                    </a:outerShdw>
                  </a:effectLst>
                </a:rPr>
                <a:t>end group+ tank connector + half-cell=&gt; extremity 1</a:t>
              </a:r>
              <a:endParaRPr lang="en-GB" i="1" u="sng" dirty="0">
                <a:solidFill>
                  <a:schemeClr val="tx2"/>
                </a:solidFill>
                <a:effectLst>
                  <a:outerShdw blurRad="38100" dist="38100" dir="2700000" algn="tl">
                    <a:srgbClr val="000000">
                      <a:alpha val="43137"/>
                    </a:srgbClr>
                  </a:outerShdw>
                </a:effectLst>
              </a:endParaRPr>
            </a:p>
            <a:p>
              <a:r>
                <a:rPr lang="en-GB" b="1" dirty="0" smtClean="0">
                  <a:solidFill>
                    <a:schemeClr val="tx2"/>
                  </a:solidFill>
                </a:rPr>
                <a:t>Degreasing + CP ( 8h before EBW)</a:t>
              </a:r>
            </a:p>
            <a:p>
              <a:r>
                <a:rPr lang="en-GB" b="1" dirty="0" smtClean="0">
                  <a:solidFill>
                    <a:schemeClr val="tx2"/>
                  </a:solidFill>
                </a:rPr>
                <a:t>EBW end group + tank connector</a:t>
              </a:r>
            </a:p>
            <a:p>
              <a:r>
                <a:rPr lang="en-GB" b="1" dirty="0" smtClean="0">
                  <a:solidFill>
                    <a:schemeClr val="tx2"/>
                  </a:solidFill>
                </a:rPr>
                <a:t>Degreasing + CP ( 8h before EBW)</a:t>
              </a:r>
            </a:p>
            <a:p>
              <a:r>
                <a:rPr lang="en-GB" b="1" dirty="0" smtClean="0">
                  <a:solidFill>
                    <a:schemeClr val="tx2"/>
                  </a:solidFill>
                </a:rPr>
                <a:t>EBW end group + half-cell</a:t>
              </a:r>
            </a:p>
            <a:p>
              <a:r>
                <a:rPr lang="en-GB" b="1" dirty="0" smtClean="0">
                  <a:solidFill>
                    <a:schemeClr val="tx2"/>
                  </a:solidFill>
                </a:rPr>
                <a:t>RF measurements</a:t>
              </a:r>
            </a:p>
            <a:p>
              <a:r>
                <a:rPr lang="en-GB" b="1" dirty="0" smtClean="0">
                  <a:solidFill>
                    <a:schemeClr val="tx2"/>
                  </a:solidFill>
                </a:rPr>
                <a:t>Trimming equator </a:t>
              </a:r>
            </a:p>
            <a:p>
              <a:r>
                <a:rPr lang="en-GB" b="1" dirty="0" smtClean="0">
                  <a:solidFill>
                    <a:schemeClr val="tx2"/>
                  </a:solidFill>
                </a:rPr>
                <a:t>RF measurements</a:t>
              </a:r>
            </a:p>
            <a:p>
              <a:endParaRPr lang="en-GB" b="1" dirty="0">
                <a:solidFill>
                  <a:schemeClr val="tx2"/>
                </a:solidFill>
              </a:endParaRPr>
            </a:p>
          </p:txBody>
        </p:sp>
      </p:grpSp>
      <p:grpSp>
        <p:nvGrpSpPr>
          <p:cNvPr id="16" name="Group 15"/>
          <p:cNvGrpSpPr/>
          <p:nvPr/>
        </p:nvGrpSpPr>
        <p:grpSpPr>
          <a:xfrm>
            <a:off x="47354" y="4393173"/>
            <a:ext cx="9172848" cy="2060163"/>
            <a:chOff x="47354" y="3068146"/>
            <a:chExt cx="9172848" cy="2060163"/>
          </a:xfrm>
        </p:grpSpPr>
        <p:sp>
          <p:nvSpPr>
            <p:cNvPr id="21" name="Rounded Rectangle 20"/>
            <p:cNvSpPr/>
            <p:nvPr/>
          </p:nvSpPr>
          <p:spPr>
            <a:xfrm>
              <a:off x="457200" y="3068146"/>
              <a:ext cx="8610600" cy="20601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4" name="Rectangle 53"/>
            <p:cNvSpPr/>
            <p:nvPr/>
          </p:nvSpPr>
          <p:spPr>
            <a:xfrm>
              <a:off x="457200" y="3104518"/>
              <a:ext cx="4543638" cy="1754326"/>
            </a:xfrm>
            <a:prstGeom prst="rect">
              <a:avLst/>
            </a:prstGeom>
          </p:spPr>
          <p:txBody>
            <a:bodyPr wrap="square">
              <a:spAutoFit/>
            </a:bodyPr>
            <a:lstStyle/>
            <a:p>
              <a:r>
                <a:rPr lang="en-GB" i="1" u="sng" dirty="0">
                  <a:solidFill>
                    <a:schemeClr val="tx2"/>
                  </a:solidFill>
                  <a:effectLst>
                    <a:outerShdw blurRad="38100" dist="38100" dir="2700000" algn="tl">
                      <a:srgbClr val="000000">
                        <a:alpha val="43137"/>
                      </a:srgbClr>
                    </a:outerShdw>
                  </a:effectLst>
                </a:rPr>
                <a:t>Assembly </a:t>
              </a:r>
              <a:r>
                <a:rPr lang="en-GB" i="1" u="sng" dirty="0" smtClean="0">
                  <a:solidFill>
                    <a:schemeClr val="tx2"/>
                  </a:solidFill>
                  <a:effectLst>
                    <a:outerShdw blurRad="38100" dist="38100" dir="2700000" algn="tl">
                      <a:srgbClr val="000000">
                        <a:alpha val="43137"/>
                      </a:srgbClr>
                    </a:outerShdw>
                  </a:effectLst>
                </a:rPr>
                <a:t>end group + half-cell=&gt; extremity 2</a:t>
              </a:r>
              <a:endParaRPr lang="en-GB" i="1" u="sng" dirty="0">
                <a:solidFill>
                  <a:schemeClr val="tx2"/>
                </a:solidFill>
                <a:effectLst>
                  <a:outerShdw blurRad="38100" dist="38100" dir="2700000" algn="tl">
                    <a:srgbClr val="000000">
                      <a:alpha val="43137"/>
                    </a:srgbClr>
                  </a:outerShdw>
                </a:effectLst>
              </a:endParaRPr>
            </a:p>
            <a:p>
              <a:r>
                <a:rPr lang="en-GB" b="1" dirty="0" smtClean="0">
                  <a:solidFill>
                    <a:schemeClr val="tx2"/>
                  </a:solidFill>
                </a:rPr>
                <a:t>Degreasing + CP ( 8h before EBW)</a:t>
              </a:r>
            </a:p>
            <a:p>
              <a:r>
                <a:rPr lang="en-GB" b="1" dirty="0" smtClean="0">
                  <a:solidFill>
                    <a:schemeClr val="tx2"/>
                  </a:solidFill>
                </a:rPr>
                <a:t>EBW end group  + half-cell</a:t>
              </a:r>
            </a:p>
            <a:p>
              <a:r>
                <a:rPr lang="en-GB" b="1" dirty="0" smtClean="0">
                  <a:solidFill>
                    <a:schemeClr val="tx2"/>
                  </a:solidFill>
                </a:rPr>
                <a:t>RF measurements</a:t>
              </a:r>
            </a:p>
            <a:p>
              <a:r>
                <a:rPr lang="en-GB" b="1" dirty="0" smtClean="0">
                  <a:solidFill>
                    <a:schemeClr val="tx2"/>
                  </a:solidFill>
                </a:rPr>
                <a:t>Trimming equator </a:t>
              </a:r>
            </a:p>
            <a:p>
              <a:r>
                <a:rPr lang="en-GB" b="1" dirty="0" smtClean="0">
                  <a:solidFill>
                    <a:schemeClr val="tx2"/>
                  </a:solidFill>
                </a:rPr>
                <a:t>RF measurements</a:t>
              </a:r>
              <a:endParaRPr lang="en-GB" b="1" dirty="0">
                <a:solidFill>
                  <a:schemeClr val="tx2"/>
                </a:solidFill>
              </a:endParaRPr>
            </a:p>
          </p:txBody>
        </p:sp>
        <p:grpSp>
          <p:nvGrpSpPr>
            <p:cNvPr id="11" name="Group 10"/>
            <p:cNvGrpSpPr/>
            <p:nvPr/>
          </p:nvGrpSpPr>
          <p:grpSpPr>
            <a:xfrm>
              <a:off x="2810873" y="3648964"/>
              <a:ext cx="6409329" cy="1380237"/>
              <a:chOff x="2623068" y="3877563"/>
              <a:chExt cx="6409329" cy="1380237"/>
            </a:xfrm>
          </p:grpSpPr>
          <p:pic>
            <p:nvPicPr>
              <p:cNvPr id="22" name="Picture 13"/>
              <p:cNvPicPr>
                <a:picLocks noChangeAspect="1" noChangeArrowheads="1"/>
              </p:cNvPicPr>
              <p:nvPr/>
            </p:nvPicPr>
            <p:blipFill>
              <a:blip r:embed="rId5" cstate="print"/>
              <a:srcRect/>
              <a:stretch>
                <a:fillRect/>
              </a:stretch>
            </p:blipFill>
            <p:spPr bwMode="auto">
              <a:xfrm rot="5400000" flipV="1">
                <a:off x="3512832" y="4353033"/>
                <a:ext cx="1037846" cy="361920"/>
              </a:xfrm>
              <a:prstGeom prst="rect">
                <a:avLst/>
              </a:prstGeom>
              <a:noFill/>
              <a:ln w="9525">
                <a:noFill/>
                <a:miter lim="800000"/>
                <a:headEnd/>
                <a:tailEnd/>
              </a:ln>
            </p:spPr>
          </p:pic>
          <p:sp>
            <p:nvSpPr>
              <p:cNvPr id="32" name="Right Arrow 31"/>
              <p:cNvSpPr/>
              <p:nvPr/>
            </p:nvSpPr>
            <p:spPr>
              <a:xfrm>
                <a:off x="7237623" y="4401644"/>
                <a:ext cx="450181" cy="132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48" name="Picture 2"/>
              <p:cNvPicPr>
                <a:picLocks noChangeAspect="1" noChangeArrowheads="1"/>
              </p:cNvPicPr>
              <p:nvPr/>
            </p:nvPicPr>
            <p:blipFill>
              <a:blip r:embed="rId9" cstate="print"/>
              <a:srcRect/>
              <a:stretch>
                <a:fillRect/>
              </a:stretch>
            </p:blipFill>
            <p:spPr bwMode="auto">
              <a:xfrm rot="16200000">
                <a:off x="6214697" y="3976452"/>
                <a:ext cx="1139881" cy="942103"/>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742668">
                <a:off x="2623068" y="4021612"/>
                <a:ext cx="1000433" cy="1165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xtBox 54"/>
              <p:cNvSpPr txBox="1"/>
              <p:nvPr/>
            </p:nvSpPr>
            <p:spPr>
              <a:xfrm>
                <a:off x="4507678" y="4120419"/>
                <a:ext cx="685800" cy="338544"/>
              </a:xfrm>
              <a:prstGeom prst="rect">
                <a:avLst/>
              </a:prstGeom>
              <a:noFill/>
            </p:spPr>
            <p:txBody>
              <a:bodyPr wrap="square" lIns="91429" tIns="45715" rIns="91429" bIns="45715" rtlCol="0">
                <a:spAutoFit/>
              </a:bodyPr>
              <a:lstStyle/>
              <a:p>
                <a:r>
                  <a:rPr lang="fr-CH" sz="1600" b="1" dirty="0">
                    <a:solidFill>
                      <a:schemeClr val="accent3">
                        <a:lumMod val="75000"/>
                      </a:schemeClr>
                    </a:solidFill>
                    <a:latin typeface="Chiller" pitchFamily="82" charset="0"/>
                  </a:rPr>
                  <a:t>EBW</a:t>
                </a:r>
                <a:endParaRPr lang="en-US" sz="1600" b="1" dirty="0">
                  <a:solidFill>
                    <a:schemeClr val="accent3">
                      <a:lumMod val="75000"/>
                    </a:schemeClr>
                  </a:solidFill>
                  <a:latin typeface="Chiller" pitchFamily="82" charset="0"/>
                </a:endParaRPr>
              </a:p>
            </p:txBody>
          </p:sp>
          <p:sp>
            <p:nvSpPr>
              <p:cNvPr id="57" name="Right Arrow 56"/>
              <p:cNvSpPr/>
              <p:nvPr/>
            </p:nvSpPr>
            <p:spPr>
              <a:xfrm>
                <a:off x="6020856" y="4401645"/>
                <a:ext cx="287834"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23" name="Plus 22"/>
              <p:cNvSpPr/>
              <p:nvPr/>
            </p:nvSpPr>
            <p:spPr>
              <a:xfrm>
                <a:off x="3545995" y="4325445"/>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1" name="TextBox 60"/>
              <p:cNvSpPr txBox="1"/>
              <p:nvPr/>
            </p:nvSpPr>
            <p:spPr>
              <a:xfrm>
                <a:off x="7129534" y="4046800"/>
                <a:ext cx="799247"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Trimming</a:t>
                </a:r>
                <a:endParaRPr lang="en-GB" sz="1600" b="1" dirty="0">
                  <a:solidFill>
                    <a:schemeClr val="accent3">
                      <a:lumMod val="75000"/>
                    </a:schemeClr>
                  </a:solidFill>
                  <a:latin typeface="Chiller" pitchFamily="82" charset="0"/>
                </a:endParaRPr>
              </a:p>
            </p:txBody>
          </p:sp>
          <p:sp>
            <p:nvSpPr>
              <p:cNvPr id="63" name="TextBox 62"/>
              <p:cNvSpPr txBox="1"/>
              <p:nvPr/>
            </p:nvSpPr>
            <p:spPr>
              <a:xfrm>
                <a:off x="6118712" y="4919256"/>
                <a:ext cx="1569093" cy="338544"/>
              </a:xfrm>
              <a:prstGeom prst="rect">
                <a:avLst/>
              </a:prstGeom>
              <a:noFill/>
            </p:spPr>
            <p:txBody>
              <a:bodyPr wrap="square" lIns="91429" tIns="45715" rIns="91429" bIns="45715" rtlCol="0">
                <a:spAutoFit/>
              </a:bodyPr>
              <a:lstStyle/>
              <a:p>
                <a:pPr algn="ctr"/>
                <a:r>
                  <a:rPr lang="en-GB" sz="1600" b="1" dirty="0" smtClean="0">
                    <a:solidFill>
                      <a:schemeClr val="accent1"/>
                    </a:solidFill>
                    <a:latin typeface="Chiller" pitchFamily="82" charset="0"/>
                  </a:rPr>
                  <a:t>RF measurements</a:t>
                </a:r>
                <a:endParaRPr lang="en-GB" sz="1600" b="1" dirty="0">
                  <a:solidFill>
                    <a:schemeClr val="accent1"/>
                  </a:solidFill>
                  <a:latin typeface="Chiller" pitchFamily="82" charset="0"/>
                </a:endParaRPr>
              </a:p>
            </p:txBody>
          </p:sp>
          <p:pic>
            <p:nvPicPr>
              <p:cNvPr id="73" name="Picture 2"/>
              <p:cNvPicPr>
                <a:picLocks noChangeAspect="1" noChangeArrowheads="1"/>
              </p:cNvPicPr>
              <p:nvPr/>
            </p:nvPicPr>
            <p:blipFill>
              <a:blip r:embed="rId9" cstate="print"/>
              <a:srcRect/>
              <a:stretch>
                <a:fillRect/>
              </a:stretch>
            </p:blipFill>
            <p:spPr bwMode="auto">
              <a:xfrm rot="16200000">
                <a:off x="7790947" y="3985920"/>
                <a:ext cx="1049249" cy="867197"/>
              </a:xfrm>
              <a:prstGeom prst="rect">
                <a:avLst/>
              </a:prstGeom>
              <a:noFill/>
              <a:ln w="9525">
                <a:noFill/>
                <a:miter lim="800000"/>
                <a:headEnd/>
                <a:tailEnd/>
              </a:ln>
            </p:spPr>
          </p:pic>
          <p:pic>
            <p:nvPicPr>
              <p:cNvPr id="7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43701" y="3885246"/>
                <a:ext cx="1064177" cy="116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TextBox 77"/>
              <p:cNvSpPr txBox="1"/>
              <p:nvPr/>
            </p:nvSpPr>
            <p:spPr>
              <a:xfrm>
                <a:off x="7463304" y="4881117"/>
                <a:ext cx="1569093" cy="338544"/>
              </a:xfrm>
              <a:prstGeom prst="rect">
                <a:avLst/>
              </a:prstGeom>
              <a:noFill/>
            </p:spPr>
            <p:txBody>
              <a:bodyPr wrap="square" lIns="91429" tIns="45715" rIns="91429" bIns="45715" rtlCol="0">
                <a:spAutoFit/>
              </a:bodyPr>
              <a:lstStyle/>
              <a:p>
                <a:pPr algn="ctr"/>
                <a:r>
                  <a:rPr lang="en-GB" sz="1600" b="1" dirty="0" smtClean="0">
                    <a:solidFill>
                      <a:schemeClr val="accent1"/>
                    </a:solidFill>
                    <a:latin typeface="Chiller" pitchFamily="82" charset="0"/>
                  </a:rPr>
                  <a:t>RF measurements</a:t>
                </a:r>
                <a:endParaRPr lang="en-GB" sz="1600" b="1" dirty="0">
                  <a:solidFill>
                    <a:schemeClr val="accent1"/>
                  </a:solidFill>
                  <a:latin typeface="Chiller" pitchFamily="82" charset="0"/>
                </a:endParaRPr>
              </a:p>
            </p:txBody>
          </p:sp>
          <p:sp>
            <p:nvSpPr>
              <p:cNvPr id="56" name="Right Arrow 55"/>
              <p:cNvSpPr/>
              <p:nvPr/>
            </p:nvSpPr>
            <p:spPr>
              <a:xfrm>
                <a:off x="4605436" y="4419519"/>
                <a:ext cx="395402"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sp>
          <p:nvSpPr>
            <p:cNvPr id="93" name="Rectangle 92"/>
            <p:cNvSpPr/>
            <p:nvPr/>
          </p:nvSpPr>
          <p:spPr>
            <a:xfrm rot="16200000">
              <a:off x="-491089" y="3815043"/>
              <a:ext cx="1446208" cy="369322"/>
            </a:xfrm>
            <a:prstGeom prst="rect">
              <a:avLst/>
            </a:prstGeom>
          </p:spPr>
          <p:txBody>
            <a:bodyPr wrap="none" lIns="91429" tIns="45715" rIns="91429" bIns="45715">
              <a:spAutoFit/>
            </a:bodyPr>
            <a:lstStyle/>
            <a:p>
              <a:r>
                <a:rPr lang="fr-CH" b="1" dirty="0" smtClean="0">
                  <a:solidFill>
                    <a:schemeClr val="accent6">
                      <a:lumMod val="50000"/>
                    </a:schemeClr>
                  </a:solidFill>
                </a:rPr>
                <a:t>EXTREMITY 2</a:t>
              </a:r>
              <a:endParaRPr lang="en-US" b="1" dirty="0">
                <a:solidFill>
                  <a:schemeClr val="accent6">
                    <a:lumMod val="50000"/>
                  </a:schemeClr>
                </a:solidFill>
              </a:endParaRPr>
            </a:p>
          </p:txBody>
        </p:sp>
      </p:grpSp>
      <p:sp>
        <p:nvSpPr>
          <p:cNvPr id="58" name="Right Arrow 57"/>
          <p:cNvSpPr/>
          <p:nvPr/>
        </p:nvSpPr>
        <p:spPr>
          <a:xfrm>
            <a:off x="4410392" y="5498074"/>
            <a:ext cx="339029" cy="100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0" name="TextBox 59"/>
          <p:cNvSpPr txBox="1"/>
          <p:nvPr/>
        </p:nvSpPr>
        <p:spPr>
          <a:xfrm>
            <a:off x="4272525" y="5260082"/>
            <a:ext cx="471570" cy="338544"/>
          </a:xfrm>
          <a:prstGeom prst="rect">
            <a:avLst/>
          </a:prstGeom>
          <a:noFill/>
        </p:spPr>
        <p:txBody>
          <a:bodyPr wrap="square" lIns="91429" tIns="45715" rIns="91429" bIns="45715" rtlCol="0">
            <a:spAutoFit/>
          </a:bodyPr>
          <a:lstStyle/>
          <a:p>
            <a:r>
              <a:rPr lang="en-GB" sz="1600" b="1" dirty="0" smtClean="0">
                <a:solidFill>
                  <a:schemeClr val="accent3">
                    <a:lumMod val="75000"/>
                  </a:schemeClr>
                </a:solidFill>
                <a:latin typeface="Chiller" pitchFamily="82" charset="0"/>
              </a:rPr>
              <a:t>CP</a:t>
            </a:r>
            <a:endParaRPr lang="en-GB" sz="1600" b="1" dirty="0">
              <a:solidFill>
                <a:schemeClr val="accent3">
                  <a:lumMod val="75000"/>
                </a:schemeClr>
              </a:solidFill>
              <a:latin typeface="Chiller" pitchFamily="82" charset="0"/>
            </a:endParaRPr>
          </a:p>
        </p:txBody>
      </p:sp>
      <p:sp>
        <p:nvSpPr>
          <p:cNvPr id="62" name="Title 1"/>
          <p:cNvSpPr>
            <a:spLocks noGrp="1"/>
          </p:cNvSpPr>
          <p:nvPr>
            <p:ph type="title"/>
          </p:nvPr>
        </p:nvSpPr>
        <p:spPr>
          <a:xfrm>
            <a:off x="899592" y="125760"/>
            <a:ext cx="7848872" cy="1143000"/>
          </a:xfrm>
        </p:spPr>
        <p:txBody>
          <a:bodyPr/>
          <a:lstStyle/>
          <a:p>
            <a:r>
              <a:rPr lang="es-ES" dirty="0" err="1" smtClean="0"/>
              <a:t>Niobium</a:t>
            </a:r>
            <a:r>
              <a:rPr lang="es-ES" dirty="0" smtClean="0"/>
              <a:t> </a:t>
            </a:r>
            <a:r>
              <a:rPr lang="es-ES" dirty="0" err="1" smtClean="0"/>
              <a:t>cavity</a:t>
            </a:r>
            <a:r>
              <a:rPr lang="es-ES" dirty="0" smtClean="0"/>
              <a:t> at CERN</a:t>
            </a:r>
            <a:endParaRPr lang="en-GB" dirty="0"/>
          </a:p>
        </p:txBody>
      </p:sp>
    </p:spTree>
    <p:extLst>
      <p:ext uri="{BB962C8B-B14F-4D97-AF65-F5344CB8AC3E}">
        <p14:creationId xmlns:p14="http://schemas.microsoft.com/office/powerpoint/2010/main" val="3594828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1196752"/>
            <a:ext cx="8817239" cy="3432721"/>
            <a:chOff x="304800" y="301080"/>
            <a:chExt cx="8817239" cy="3432721"/>
          </a:xfrm>
        </p:grpSpPr>
        <p:sp>
          <p:nvSpPr>
            <p:cNvPr id="10" name="TextBox 9"/>
            <p:cNvSpPr txBox="1"/>
            <p:nvPr/>
          </p:nvSpPr>
          <p:spPr>
            <a:xfrm>
              <a:off x="478122" y="301080"/>
              <a:ext cx="3505200" cy="646321"/>
            </a:xfrm>
            <a:prstGeom prst="rect">
              <a:avLst/>
            </a:prstGeom>
            <a:noFill/>
          </p:spPr>
          <p:txBody>
            <a:bodyPr wrap="square" lIns="91429" tIns="45715" rIns="91429" bIns="45715" rtlCol="0">
              <a:spAutoFit/>
            </a:bodyPr>
            <a:lstStyle/>
            <a:p>
              <a:r>
                <a:rPr lang="en-GB" b="1" i="1" u="sng" dirty="0" smtClean="0">
                  <a:solidFill>
                    <a:schemeClr val="tx2"/>
                  </a:solidFill>
                </a:rPr>
                <a:t>Final assembly</a:t>
              </a:r>
            </a:p>
            <a:p>
              <a:r>
                <a:rPr lang="en-US" b="1" dirty="0" smtClean="0">
                  <a:solidFill>
                    <a:schemeClr val="tx2"/>
                  </a:solidFill>
                </a:rPr>
                <a:t>CP - </a:t>
              </a:r>
              <a:r>
                <a:rPr lang="en-US" b="1" dirty="0">
                  <a:solidFill>
                    <a:schemeClr val="tx2"/>
                  </a:solidFill>
                </a:rPr>
                <a:t>8 h </a:t>
              </a:r>
              <a:r>
                <a:rPr lang="en-US" b="1" dirty="0" smtClean="0">
                  <a:solidFill>
                    <a:schemeClr val="tx2"/>
                  </a:solidFill>
                </a:rPr>
                <a:t>before each EBW</a:t>
              </a:r>
              <a:endParaRPr lang="en-US" b="1" dirty="0">
                <a:solidFill>
                  <a:schemeClr val="tx2"/>
                </a:solidFill>
              </a:endParaRPr>
            </a:p>
          </p:txBody>
        </p:sp>
        <p:grpSp>
          <p:nvGrpSpPr>
            <p:cNvPr id="4" name="Group 3"/>
            <p:cNvGrpSpPr/>
            <p:nvPr/>
          </p:nvGrpSpPr>
          <p:grpSpPr>
            <a:xfrm>
              <a:off x="304802" y="968514"/>
              <a:ext cx="8817237" cy="2765287"/>
              <a:chOff x="304800" y="609600"/>
              <a:chExt cx="8817237" cy="2765287"/>
            </a:xfrm>
          </p:grpSpPr>
          <p:pic>
            <p:nvPicPr>
              <p:cNvPr id="4109" name="Picture 13"/>
              <p:cNvPicPr>
                <a:picLocks noChangeAspect="1" noChangeArrowheads="1"/>
              </p:cNvPicPr>
              <p:nvPr/>
            </p:nvPicPr>
            <p:blipFill>
              <a:blip r:embed="rId2" cstate="print"/>
              <a:srcRect/>
              <a:stretch>
                <a:fillRect/>
              </a:stretch>
            </p:blipFill>
            <p:spPr bwMode="auto">
              <a:xfrm>
                <a:off x="3319889" y="2717362"/>
                <a:ext cx="1509712" cy="657525"/>
              </a:xfrm>
              <a:prstGeom prst="rect">
                <a:avLst/>
              </a:prstGeom>
              <a:noFill/>
              <a:ln w="9525">
                <a:noFill/>
                <a:miter lim="800000"/>
                <a:headEnd/>
                <a:tailEnd/>
              </a:ln>
            </p:spPr>
          </p:pic>
          <p:sp>
            <p:nvSpPr>
              <p:cNvPr id="70" name="Right Arrow 69"/>
              <p:cNvSpPr/>
              <p:nvPr/>
            </p:nvSpPr>
            <p:spPr>
              <a:xfrm>
                <a:off x="2764122" y="2971800"/>
                <a:ext cx="152400"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nvGrpSpPr>
              <p:cNvPr id="3" name="Group 2"/>
              <p:cNvGrpSpPr/>
              <p:nvPr/>
            </p:nvGrpSpPr>
            <p:grpSpPr>
              <a:xfrm>
                <a:off x="304800" y="649317"/>
                <a:ext cx="2230722" cy="1038735"/>
                <a:chOff x="381000" y="649317"/>
                <a:chExt cx="2230722" cy="1038735"/>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58838"/>
                  <a:ext cx="2151488" cy="82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44"/>
                <p:cNvSpPr/>
                <p:nvPr/>
              </p:nvSpPr>
              <p:spPr>
                <a:xfrm>
                  <a:off x="1240122" y="649317"/>
                  <a:ext cx="1371600" cy="261600"/>
                </a:xfrm>
                <a:prstGeom prst="rect">
                  <a:avLst/>
                </a:prstGeom>
              </p:spPr>
              <p:txBody>
                <a:bodyPr wrap="square" lIns="91429" tIns="45715" rIns="91429" bIns="45715">
                  <a:spAutoFit/>
                </a:bodyPr>
                <a:lstStyle/>
                <a:p>
                  <a:r>
                    <a:rPr lang="en-GB" sz="1100" b="1" dirty="0" smtClean="0">
                      <a:solidFill>
                        <a:srgbClr val="FF0000"/>
                      </a:solidFill>
                    </a:rPr>
                    <a:t>EB Tack weld</a:t>
                  </a:r>
                  <a:endParaRPr lang="en-GB" sz="1100" b="1" dirty="0">
                    <a:solidFill>
                      <a:srgbClr val="FF0000"/>
                    </a:solidFill>
                  </a:endParaRPr>
                </a:p>
              </p:txBody>
            </p:sp>
            <p:cxnSp>
              <p:nvCxnSpPr>
                <p:cNvPr id="52" name="Straight Arrow Connector 51"/>
                <p:cNvCxnSpPr/>
                <p:nvPr/>
              </p:nvCxnSpPr>
              <p:spPr>
                <a:xfrm rot="5400000">
                  <a:off x="1143794" y="821448"/>
                  <a:ext cx="152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3" name="Right Arrow 52"/>
              <p:cNvSpPr/>
              <p:nvPr/>
            </p:nvSpPr>
            <p:spPr>
              <a:xfrm>
                <a:off x="2319340" y="1063623"/>
                <a:ext cx="152400"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nvGrpSpPr>
              <p:cNvPr id="2" name="Group 1"/>
              <p:cNvGrpSpPr/>
              <p:nvPr/>
            </p:nvGrpSpPr>
            <p:grpSpPr>
              <a:xfrm>
                <a:off x="2514600" y="675786"/>
                <a:ext cx="2118756" cy="986352"/>
                <a:chOff x="2692648" y="636842"/>
                <a:chExt cx="2118756" cy="986352"/>
              </a:xfrm>
            </p:grpSpPr>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2648" y="838200"/>
                  <a:ext cx="2118756" cy="78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5" name="Straight Arrow Connector 54"/>
                <p:cNvCxnSpPr/>
                <p:nvPr/>
              </p:nvCxnSpPr>
              <p:spPr>
                <a:xfrm rot="5400000">
                  <a:off x="3445931" y="811212"/>
                  <a:ext cx="152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505200" y="636842"/>
                  <a:ext cx="609600" cy="261600"/>
                </a:xfrm>
                <a:prstGeom prst="rect">
                  <a:avLst/>
                </a:prstGeom>
              </p:spPr>
              <p:txBody>
                <a:bodyPr wrap="square" lIns="91429" tIns="45715" rIns="91429" bIns="45715">
                  <a:spAutoFit/>
                </a:bodyPr>
                <a:lstStyle/>
                <a:p>
                  <a:r>
                    <a:rPr lang="fr-CH" sz="1100" b="1" dirty="0">
                      <a:solidFill>
                        <a:srgbClr val="FF0000"/>
                      </a:solidFill>
                    </a:rPr>
                    <a:t>EBW</a:t>
                  </a:r>
                  <a:endParaRPr lang="en-US" sz="1100" b="1" dirty="0">
                    <a:solidFill>
                      <a:srgbClr val="FF0000"/>
                    </a:solidFill>
                  </a:endParaRPr>
                </a:p>
              </p:txBody>
            </p:sp>
          </p:grpSp>
          <p:sp>
            <p:nvSpPr>
              <p:cNvPr id="60" name="Right Arrow 59"/>
              <p:cNvSpPr/>
              <p:nvPr/>
            </p:nvSpPr>
            <p:spPr>
              <a:xfrm>
                <a:off x="4523037" y="1063623"/>
                <a:ext cx="152400"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0825" y="904093"/>
                <a:ext cx="2123743" cy="77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2476" y="926875"/>
                <a:ext cx="2036478" cy="70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ight Arrow 61"/>
              <p:cNvSpPr/>
              <p:nvPr/>
            </p:nvSpPr>
            <p:spPr>
              <a:xfrm>
                <a:off x="6758368" y="1063623"/>
                <a:ext cx="152400"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840" y="1905000"/>
                <a:ext cx="2090073" cy="74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1740" y="1904999"/>
                <a:ext cx="2181773" cy="76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5252" y="1894187"/>
                <a:ext cx="2181773" cy="75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93466" y="1947871"/>
                <a:ext cx="1997627" cy="69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Right Arrow 64"/>
              <p:cNvSpPr/>
              <p:nvPr/>
            </p:nvSpPr>
            <p:spPr>
              <a:xfrm>
                <a:off x="2286000" y="2061150"/>
                <a:ext cx="152400"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8" name="Right Arrow 67"/>
              <p:cNvSpPr/>
              <p:nvPr/>
            </p:nvSpPr>
            <p:spPr>
              <a:xfrm>
                <a:off x="4560367" y="2061150"/>
                <a:ext cx="152400"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9" name="Right Arrow 68"/>
              <p:cNvSpPr/>
              <p:nvPr/>
            </p:nvSpPr>
            <p:spPr>
              <a:xfrm>
                <a:off x="6841066" y="2068373"/>
                <a:ext cx="152400" cy="148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71" name="Rectangle 70"/>
              <p:cNvSpPr/>
              <p:nvPr/>
            </p:nvSpPr>
            <p:spPr>
              <a:xfrm>
                <a:off x="5791200" y="609600"/>
                <a:ext cx="1371600" cy="261600"/>
              </a:xfrm>
              <a:prstGeom prst="rect">
                <a:avLst/>
              </a:prstGeom>
            </p:spPr>
            <p:txBody>
              <a:bodyPr wrap="square" lIns="91429" tIns="45715" rIns="91429" bIns="45715">
                <a:spAutoFit/>
              </a:bodyPr>
              <a:lstStyle/>
              <a:p>
                <a:r>
                  <a:rPr lang="en-GB" sz="1100" b="1" dirty="0" smtClean="0">
                    <a:solidFill>
                      <a:srgbClr val="FF0000"/>
                    </a:solidFill>
                  </a:rPr>
                  <a:t>EB Tack weld</a:t>
                </a:r>
                <a:endParaRPr lang="en-GB" sz="1100" b="1" dirty="0">
                  <a:solidFill>
                    <a:srgbClr val="FF0000"/>
                  </a:solidFill>
                </a:endParaRPr>
              </a:p>
            </p:txBody>
          </p:sp>
          <p:cxnSp>
            <p:nvCxnSpPr>
              <p:cNvPr id="72" name="Straight Arrow Connector 71"/>
              <p:cNvCxnSpPr/>
              <p:nvPr/>
            </p:nvCxnSpPr>
            <p:spPr>
              <a:xfrm rot="5400000">
                <a:off x="5694872" y="781731"/>
                <a:ext cx="152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544922" y="1643400"/>
                <a:ext cx="1371600" cy="261600"/>
              </a:xfrm>
              <a:prstGeom prst="rect">
                <a:avLst/>
              </a:prstGeom>
            </p:spPr>
            <p:txBody>
              <a:bodyPr wrap="square" lIns="91429" tIns="45715" rIns="91429" bIns="45715">
                <a:spAutoFit/>
              </a:bodyPr>
              <a:lstStyle/>
              <a:p>
                <a:r>
                  <a:rPr lang="en-GB" sz="1100" b="1" dirty="0" smtClean="0">
                    <a:solidFill>
                      <a:srgbClr val="FF0000"/>
                    </a:solidFill>
                  </a:rPr>
                  <a:t>EB Tack weld</a:t>
                </a:r>
                <a:endParaRPr lang="en-GB" sz="1100" b="1" dirty="0">
                  <a:solidFill>
                    <a:srgbClr val="FF0000"/>
                  </a:solidFill>
                </a:endParaRPr>
              </a:p>
            </p:txBody>
          </p:sp>
          <p:cxnSp>
            <p:nvCxnSpPr>
              <p:cNvPr id="74" name="Straight Arrow Connector 73"/>
              <p:cNvCxnSpPr/>
              <p:nvPr/>
            </p:nvCxnSpPr>
            <p:spPr>
              <a:xfrm rot="5400000">
                <a:off x="1448594" y="1815531"/>
                <a:ext cx="152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421722" y="1643400"/>
                <a:ext cx="1371600" cy="261600"/>
              </a:xfrm>
              <a:prstGeom prst="rect">
                <a:avLst/>
              </a:prstGeom>
            </p:spPr>
            <p:txBody>
              <a:bodyPr wrap="square" lIns="91429" tIns="45715" rIns="91429" bIns="45715">
                <a:spAutoFit/>
              </a:bodyPr>
              <a:lstStyle/>
              <a:p>
                <a:r>
                  <a:rPr lang="en-GB" sz="1100" b="1" dirty="0" smtClean="0">
                    <a:solidFill>
                      <a:srgbClr val="FF0000"/>
                    </a:solidFill>
                  </a:rPr>
                  <a:t>EB Tack weld</a:t>
                </a:r>
                <a:endParaRPr lang="en-GB" sz="1100" b="1" dirty="0">
                  <a:solidFill>
                    <a:srgbClr val="FF0000"/>
                  </a:solidFill>
                </a:endParaRPr>
              </a:p>
            </p:txBody>
          </p:sp>
          <p:cxnSp>
            <p:nvCxnSpPr>
              <p:cNvPr id="76" name="Straight Arrow Connector 75"/>
              <p:cNvCxnSpPr/>
              <p:nvPr/>
            </p:nvCxnSpPr>
            <p:spPr>
              <a:xfrm rot="5400000">
                <a:off x="6325394" y="1815531"/>
                <a:ext cx="152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7827431" y="860170"/>
                <a:ext cx="152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886700" y="685800"/>
                <a:ext cx="609600" cy="261600"/>
              </a:xfrm>
              <a:prstGeom prst="rect">
                <a:avLst/>
              </a:prstGeom>
            </p:spPr>
            <p:txBody>
              <a:bodyPr wrap="square" lIns="91429" tIns="45715" rIns="91429" bIns="45715">
                <a:spAutoFit/>
              </a:bodyPr>
              <a:lstStyle/>
              <a:p>
                <a:r>
                  <a:rPr lang="fr-CH" sz="1100" b="1" dirty="0">
                    <a:solidFill>
                      <a:srgbClr val="FF0000"/>
                    </a:solidFill>
                  </a:rPr>
                  <a:t>EBW</a:t>
                </a:r>
                <a:endParaRPr lang="en-US" sz="1100" b="1" dirty="0">
                  <a:solidFill>
                    <a:srgbClr val="FF0000"/>
                  </a:solidFill>
                </a:endParaRPr>
              </a:p>
            </p:txBody>
          </p:sp>
          <p:cxnSp>
            <p:nvCxnSpPr>
              <p:cNvPr id="79" name="Straight Arrow Connector 78"/>
              <p:cNvCxnSpPr/>
              <p:nvPr/>
            </p:nvCxnSpPr>
            <p:spPr>
              <a:xfrm rot="5400000">
                <a:off x="3854168" y="1862422"/>
                <a:ext cx="152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913437" y="1688052"/>
                <a:ext cx="609600" cy="261600"/>
              </a:xfrm>
              <a:prstGeom prst="rect">
                <a:avLst/>
              </a:prstGeom>
            </p:spPr>
            <p:txBody>
              <a:bodyPr wrap="square" lIns="91429" tIns="45715" rIns="91429" bIns="45715">
                <a:spAutoFit/>
              </a:bodyPr>
              <a:lstStyle/>
              <a:p>
                <a:r>
                  <a:rPr lang="fr-CH" sz="1100" b="1" dirty="0">
                    <a:solidFill>
                      <a:srgbClr val="FF0000"/>
                    </a:solidFill>
                  </a:rPr>
                  <a:t>EBW</a:t>
                </a:r>
                <a:endParaRPr lang="en-US" sz="1100" b="1" dirty="0">
                  <a:solidFill>
                    <a:srgbClr val="FF0000"/>
                  </a:solidFill>
                </a:endParaRPr>
              </a:p>
            </p:txBody>
          </p:sp>
          <p:cxnSp>
            <p:nvCxnSpPr>
              <p:cNvPr id="81" name="Straight Arrow Connector 80"/>
              <p:cNvCxnSpPr/>
              <p:nvPr/>
            </p:nvCxnSpPr>
            <p:spPr>
              <a:xfrm rot="5400000">
                <a:off x="8453168" y="1864975"/>
                <a:ext cx="1524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8512437" y="1690605"/>
                <a:ext cx="609600" cy="261600"/>
              </a:xfrm>
              <a:prstGeom prst="rect">
                <a:avLst/>
              </a:prstGeom>
            </p:spPr>
            <p:txBody>
              <a:bodyPr wrap="square" lIns="91429" tIns="45715" rIns="91429" bIns="45715">
                <a:spAutoFit/>
              </a:bodyPr>
              <a:lstStyle/>
              <a:p>
                <a:r>
                  <a:rPr lang="fr-CH" sz="1100" b="1" dirty="0">
                    <a:solidFill>
                      <a:srgbClr val="FF0000"/>
                    </a:solidFill>
                  </a:rPr>
                  <a:t>EBW</a:t>
                </a:r>
                <a:endParaRPr lang="en-US" sz="1100" b="1" dirty="0">
                  <a:solidFill>
                    <a:srgbClr val="FF0000"/>
                  </a:solidFill>
                </a:endParaRPr>
              </a:p>
            </p:txBody>
          </p:sp>
        </p:grpSp>
        <p:sp>
          <p:nvSpPr>
            <p:cNvPr id="29" name="Rounded Rectangle 28"/>
            <p:cNvSpPr/>
            <p:nvPr/>
          </p:nvSpPr>
          <p:spPr>
            <a:xfrm>
              <a:off x="304800" y="304800"/>
              <a:ext cx="8686800" cy="3429000"/>
            </a:xfrm>
            <a:prstGeom prst="roundRect">
              <a:avLst>
                <a:gd name="adj" fmla="val 8831"/>
              </a:avLst>
            </a:prstGeom>
            <a:no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sp>
        <p:nvSpPr>
          <p:cNvPr id="40" name="Title 1"/>
          <p:cNvSpPr>
            <a:spLocks noGrp="1"/>
          </p:cNvSpPr>
          <p:nvPr>
            <p:ph type="title"/>
          </p:nvPr>
        </p:nvSpPr>
        <p:spPr>
          <a:xfrm>
            <a:off x="899592" y="125760"/>
            <a:ext cx="7848872" cy="1143000"/>
          </a:xfrm>
        </p:spPr>
        <p:txBody>
          <a:bodyPr/>
          <a:lstStyle/>
          <a:p>
            <a:r>
              <a:rPr lang="es-ES" dirty="0" err="1" smtClean="0"/>
              <a:t>Niobium</a:t>
            </a:r>
            <a:r>
              <a:rPr lang="es-ES" dirty="0" smtClean="0"/>
              <a:t> </a:t>
            </a:r>
            <a:r>
              <a:rPr lang="es-ES" dirty="0" err="1" smtClean="0"/>
              <a:t>cavity</a:t>
            </a:r>
            <a:r>
              <a:rPr lang="es-ES" dirty="0" smtClean="0"/>
              <a:t> at CERN</a:t>
            </a:r>
            <a:endParaRPr lang="en-GB" dirty="0"/>
          </a:p>
        </p:txBody>
      </p:sp>
    </p:spTree>
    <p:extLst>
      <p:ext uri="{BB962C8B-B14F-4D97-AF65-F5344CB8AC3E}">
        <p14:creationId xmlns:p14="http://schemas.microsoft.com/office/powerpoint/2010/main" val="3642449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99592" y="125760"/>
            <a:ext cx="7848872" cy="1143000"/>
          </a:xfrm>
        </p:spPr>
        <p:txBody>
          <a:bodyPr/>
          <a:lstStyle/>
          <a:p>
            <a:r>
              <a:rPr lang="es-ES" dirty="0" err="1" smtClean="0"/>
              <a:t>Ancillaries</a:t>
            </a:r>
            <a:endParaRPr lang="en-GB" dirty="0"/>
          </a:p>
        </p:txBody>
      </p:sp>
      <p:pic>
        <p:nvPicPr>
          <p:cNvPr id="41" name="Picture 2" descr="\\cern.ch\dfs\Users\n\nvalverd\Desktop\catia\11.jpg"/>
          <p:cNvPicPr>
            <a:picLocks noChangeAspect="1" noChangeArrowheads="1"/>
          </p:cNvPicPr>
          <p:nvPr/>
        </p:nvPicPr>
        <p:blipFill rotWithShape="1">
          <a:blip r:embed="rId2">
            <a:extLst>
              <a:ext uri="{28A0092B-C50C-407E-A947-70E740481C1C}">
                <a14:useLocalDpi xmlns:a14="http://schemas.microsoft.com/office/drawing/2010/main" val="0"/>
              </a:ext>
            </a:extLst>
          </a:blip>
          <a:srcRect l="17087" t="8973" r="14374" b="7971"/>
          <a:stretch/>
        </p:blipFill>
        <p:spPr bwMode="auto">
          <a:xfrm>
            <a:off x="251520" y="2996952"/>
            <a:ext cx="5544616" cy="379154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865697" y="2132856"/>
            <a:ext cx="5860878" cy="211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1276032"/>
            <a:ext cx="6336704" cy="646331"/>
          </a:xfrm>
          <a:prstGeom prst="rect">
            <a:avLst/>
          </a:prstGeom>
          <a:noFill/>
        </p:spPr>
        <p:txBody>
          <a:bodyPr wrap="square" rtlCol="0">
            <a:spAutoFit/>
          </a:bodyPr>
          <a:lstStyle/>
          <a:p>
            <a:r>
              <a:rPr lang="en-GB" dirty="0" smtClean="0">
                <a:latin typeface="Comic Sans MS" panose="030F0702030302020204" pitchFamily="66" charset="0"/>
              </a:rPr>
              <a:t>5 stainless steel helium tanks (designed by CERN) will be delivered by CEA in January</a:t>
            </a:r>
            <a:endParaRPr lang="en-GB" dirty="0">
              <a:latin typeface="Comic Sans MS" panose="030F0702030302020204" pitchFamily="66" charset="0"/>
            </a:endParaRPr>
          </a:p>
        </p:txBody>
      </p:sp>
    </p:spTree>
    <p:extLst>
      <p:ext uri="{BB962C8B-B14F-4D97-AF65-F5344CB8AC3E}">
        <p14:creationId xmlns:p14="http://schemas.microsoft.com/office/powerpoint/2010/main" val="3390972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99592" y="125760"/>
            <a:ext cx="7848872" cy="1143000"/>
          </a:xfrm>
        </p:spPr>
        <p:txBody>
          <a:bodyPr/>
          <a:lstStyle/>
          <a:p>
            <a:r>
              <a:rPr lang="es-ES" dirty="0" err="1" smtClean="0"/>
              <a:t>Ancillaries</a:t>
            </a:r>
            <a:endParaRPr lang="en-GB" dirty="0"/>
          </a:p>
        </p:txBody>
      </p:sp>
      <p:pic>
        <p:nvPicPr>
          <p:cNvPr id="41" name="Picture 2" descr="\\cern.ch\dfs\Users\n\nvalverd\Desktop\catia\12.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35" t="11201" r="14451" b="24067"/>
          <a:stretch/>
        </p:blipFill>
        <p:spPr bwMode="auto">
          <a:xfrm>
            <a:off x="699752" y="2196149"/>
            <a:ext cx="7776864" cy="42774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560" y="1412776"/>
            <a:ext cx="8208912" cy="369332"/>
          </a:xfrm>
          <a:prstGeom prst="rect">
            <a:avLst/>
          </a:prstGeom>
          <a:noFill/>
        </p:spPr>
        <p:txBody>
          <a:bodyPr wrap="square" rtlCol="0">
            <a:spAutoFit/>
          </a:bodyPr>
          <a:lstStyle/>
          <a:p>
            <a:r>
              <a:rPr lang="en-GB" dirty="0" smtClean="0">
                <a:latin typeface="Comic Sans MS" panose="030F0702030302020204" pitchFamily="66" charset="0"/>
              </a:rPr>
              <a:t>Electron beam welding tooling designed and fabricated at CERN</a:t>
            </a:r>
            <a:endParaRPr lang="en-GB" dirty="0">
              <a:latin typeface="Comic Sans MS" panose="030F0702030302020204" pitchFamily="66" charset="0"/>
            </a:endParaRPr>
          </a:p>
        </p:txBody>
      </p:sp>
    </p:spTree>
    <p:extLst>
      <p:ext uri="{BB962C8B-B14F-4D97-AF65-F5344CB8AC3E}">
        <p14:creationId xmlns:p14="http://schemas.microsoft.com/office/powerpoint/2010/main" val="3390972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99592" y="125760"/>
            <a:ext cx="7848872" cy="1143000"/>
          </a:xfrm>
        </p:spPr>
        <p:txBody>
          <a:bodyPr/>
          <a:lstStyle/>
          <a:p>
            <a:r>
              <a:rPr lang="es-ES" dirty="0" err="1" smtClean="0"/>
              <a:t>Ancillaries</a:t>
            </a:r>
            <a:endParaRPr lang="en-GB" dirty="0"/>
          </a:p>
        </p:txBody>
      </p:sp>
      <p:pic>
        <p:nvPicPr>
          <p:cNvPr id="2050" name="Picture 2" descr="C:\Users\iaviles\AppData\Local\Microsoft\Windows\Temporary Internet Files\Content.Outlook\P3YM23H1\RF_COLD TEST SETUP (3).jpg"/>
          <p:cNvPicPr>
            <a:picLocks noChangeAspect="1" noChangeArrowheads="1"/>
          </p:cNvPicPr>
          <p:nvPr/>
        </p:nvPicPr>
        <p:blipFill rotWithShape="1">
          <a:blip r:embed="rId2">
            <a:extLst>
              <a:ext uri="{28A0092B-C50C-407E-A947-70E740481C1C}">
                <a14:useLocalDpi xmlns:a14="http://schemas.microsoft.com/office/drawing/2010/main" val="0"/>
              </a:ext>
            </a:extLst>
          </a:blip>
          <a:srcRect l="29764" t="5917" r="40941" b="5113"/>
          <a:stretch/>
        </p:blipFill>
        <p:spPr bwMode="auto">
          <a:xfrm>
            <a:off x="1331640" y="1359418"/>
            <a:ext cx="2626876" cy="54688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ern.ch\dfs\Users\n\nvalverd\Desktop\catia\8.jpg"/>
          <p:cNvPicPr>
            <a:picLocks noChangeAspect="1" noChangeArrowheads="1"/>
          </p:cNvPicPr>
          <p:nvPr/>
        </p:nvPicPr>
        <p:blipFill rotWithShape="1">
          <a:blip r:embed="rId3">
            <a:extLst>
              <a:ext uri="{28A0092B-C50C-407E-A947-70E740481C1C}">
                <a14:useLocalDpi xmlns:a14="http://schemas.microsoft.com/office/drawing/2010/main" val="0"/>
              </a:ext>
            </a:extLst>
          </a:blip>
          <a:srcRect l="36816" t="7517" r="46242" b="2411"/>
          <a:stretch/>
        </p:blipFill>
        <p:spPr bwMode="auto">
          <a:xfrm>
            <a:off x="5220072" y="1196752"/>
            <a:ext cx="1887084" cy="5661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20272" y="3447532"/>
            <a:ext cx="1944216" cy="646331"/>
          </a:xfrm>
          <a:prstGeom prst="rect">
            <a:avLst/>
          </a:prstGeom>
          <a:noFill/>
        </p:spPr>
        <p:txBody>
          <a:bodyPr wrap="square" rtlCol="0">
            <a:spAutoFit/>
          </a:bodyPr>
          <a:lstStyle/>
          <a:p>
            <a:r>
              <a:rPr lang="en-GB" dirty="0" smtClean="0">
                <a:latin typeface="Comic Sans MS" panose="030F0702030302020204" pitchFamily="66" charset="0"/>
              </a:rPr>
              <a:t>Tooling for electropolishing</a:t>
            </a:r>
            <a:endParaRPr lang="en-GB" dirty="0">
              <a:latin typeface="Comic Sans MS" panose="030F0702030302020204" pitchFamily="66" charset="0"/>
            </a:endParaRPr>
          </a:p>
        </p:txBody>
      </p:sp>
      <p:sp>
        <p:nvSpPr>
          <p:cNvPr id="6" name="TextBox 5"/>
          <p:cNvSpPr txBox="1"/>
          <p:nvPr/>
        </p:nvSpPr>
        <p:spPr>
          <a:xfrm>
            <a:off x="0" y="3704210"/>
            <a:ext cx="1944216" cy="646331"/>
          </a:xfrm>
          <a:prstGeom prst="rect">
            <a:avLst/>
          </a:prstGeom>
          <a:noFill/>
        </p:spPr>
        <p:txBody>
          <a:bodyPr wrap="square" rtlCol="0">
            <a:spAutoFit/>
          </a:bodyPr>
          <a:lstStyle/>
          <a:p>
            <a:r>
              <a:rPr lang="en-GB" dirty="0" smtClean="0">
                <a:latin typeface="Comic Sans MS" panose="030F0702030302020204" pitchFamily="66" charset="0"/>
              </a:rPr>
              <a:t>Tooling for cold tests</a:t>
            </a:r>
            <a:endParaRPr lang="en-GB" dirty="0">
              <a:latin typeface="Comic Sans MS" panose="030F0702030302020204" pitchFamily="66" charset="0"/>
            </a:endParaRPr>
          </a:p>
        </p:txBody>
      </p:sp>
      <p:sp>
        <p:nvSpPr>
          <p:cNvPr id="3" name="TextBox 2"/>
          <p:cNvSpPr txBox="1"/>
          <p:nvPr/>
        </p:nvSpPr>
        <p:spPr>
          <a:xfrm>
            <a:off x="3779912" y="3355199"/>
            <a:ext cx="1584176" cy="1477328"/>
          </a:xfrm>
          <a:prstGeom prst="rect">
            <a:avLst/>
          </a:prstGeom>
          <a:noFill/>
        </p:spPr>
        <p:txBody>
          <a:bodyPr wrap="square" rtlCol="0">
            <a:spAutoFit/>
          </a:bodyPr>
          <a:lstStyle/>
          <a:p>
            <a:pPr algn="ctr"/>
            <a:r>
              <a:rPr lang="es-ES" dirty="0" err="1"/>
              <a:t>Tooling</a:t>
            </a:r>
            <a:r>
              <a:rPr lang="es-ES" dirty="0"/>
              <a:t> </a:t>
            </a:r>
            <a:r>
              <a:rPr lang="es-ES" dirty="0" err="1"/>
              <a:t>already</a:t>
            </a:r>
            <a:r>
              <a:rPr lang="es-ES" dirty="0"/>
              <a:t> </a:t>
            </a:r>
            <a:r>
              <a:rPr lang="es-ES" dirty="0" err="1"/>
              <a:t>fabricated</a:t>
            </a:r>
            <a:r>
              <a:rPr lang="es-ES" dirty="0"/>
              <a:t> and </a:t>
            </a:r>
            <a:r>
              <a:rPr lang="es-ES" dirty="0" err="1"/>
              <a:t>available</a:t>
            </a:r>
            <a:r>
              <a:rPr lang="es-ES" dirty="0"/>
              <a:t> at CERN</a:t>
            </a:r>
            <a:endParaRPr lang="en-GB" dirty="0"/>
          </a:p>
        </p:txBody>
      </p:sp>
    </p:spTree>
    <p:extLst>
      <p:ext uri="{BB962C8B-B14F-4D97-AF65-F5344CB8AC3E}">
        <p14:creationId xmlns:p14="http://schemas.microsoft.com/office/powerpoint/2010/main" val="2587362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a:xfrm>
            <a:off x="899592" y="125760"/>
            <a:ext cx="7848872" cy="1143000"/>
          </a:xfrm>
        </p:spPr>
        <p:txBody>
          <a:bodyPr/>
          <a:lstStyle/>
          <a:p>
            <a:r>
              <a:rPr lang="en-GB" dirty="0" smtClean="0"/>
              <a:t>Conclusions</a:t>
            </a:r>
            <a:endParaRPr lang="en-GB" dirty="0"/>
          </a:p>
        </p:txBody>
      </p:sp>
      <p:sp>
        <p:nvSpPr>
          <p:cNvPr id="5" name="TextBox 4"/>
          <p:cNvSpPr txBox="1"/>
          <p:nvPr/>
        </p:nvSpPr>
        <p:spPr>
          <a:xfrm>
            <a:off x="251520" y="1700808"/>
            <a:ext cx="8352928" cy="4154984"/>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smtClean="0">
                <a:latin typeface="Comic Sans MS" panose="030F0702030302020204" pitchFamily="66" charset="0"/>
              </a:rPr>
              <a:t>Copper cavities have proven to be very useful for the different testing campaigns carried out during the last year. The results obtained will be extremely valuable for the tuning operation of the niobium cavities</a:t>
            </a:r>
          </a:p>
          <a:p>
            <a:pPr algn="just"/>
            <a:endParaRPr lang="en-GB" sz="2400" dirty="0">
              <a:latin typeface="Comic Sans MS" panose="030F0702030302020204" pitchFamily="66" charset="0"/>
            </a:endParaRPr>
          </a:p>
          <a:p>
            <a:pPr marL="285750" indent="-285750" algn="just">
              <a:buFont typeface="Arial" panose="020B0604020202020204" pitchFamily="34" charset="0"/>
              <a:buChar char="•"/>
            </a:pPr>
            <a:r>
              <a:rPr lang="en-GB" sz="2400" dirty="0" smtClean="0">
                <a:latin typeface="Comic Sans MS" panose="030F0702030302020204" pitchFamily="66" charset="0"/>
              </a:rPr>
              <a:t>4 niobium five – cell cavities will be delivered to CERN by the end of the year</a:t>
            </a:r>
          </a:p>
          <a:p>
            <a:pPr algn="just"/>
            <a:endParaRPr lang="en-GB" sz="2400" dirty="0" smtClean="0">
              <a:latin typeface="Comic Sans MS" panose="030F0702030302020204" pitchFamily="66" charset="0"/>
            </a:endParaRPr>
          </a:p>
          <a:p>
            <a:pPr marL="285750" indent="-285750" algn="just">
              <a:buFont typeface="Arial" panose="020B0604020202020204" pitchFamily="34" charset="0"/>
              <a:buChar char="•"/>
            </a:pPr>
            <a:r>
              <a:rPr lang="en-GB" sz="2400" dirty="0" smtClean="0">
                <a:latin typeface="Comic Sans MS" panose="030F0702030302020204" pitchFamily="66" charset="0"/>
              </a:rPr>
              <a:t>A fifth niobium cavity is under fabrication at CERN</a:t>
            </a:r>
          </a:p>
          <a:p>
            <a:pPr marL="285750" indent="-285750" algn="just">
              <a:buFont typeface="Arial" panose="020B0604020202020204" pitchFamily="34" charset="0"/>
              <a:buChar char="•"/>
            </a:pPr>
            <a:endParaRPr lang="en-GB" sz="2400" dirty="0">
              <a:latin typeface="Comic Sans MS" panose="030F0702030302020204" pitchFamily="66" charset="0"/>
            </a:endParaRPr>
          </a:p>
          <a:p>
            <a:pPr marL="285750" indent="-285750" algn="just">
              <a:buFont typeface="Arial" panose="020B0604020202020204" pitchFamily="34" charset="0"/>
              <a:buChar char="•"/>
            </a:pPr>
            <a:r>
              <a:rPr lang="en-GB" sz="2400" dirty="0" smtClean="0">
                <a:latin typeface="Comic Sans MS" panose="030F0702030302020204" pitchFamily="66" charset="0"/>
              </a:rPr>
              <a:t>5 helium tanks will be supplied by CEA in January 2014</a:t>
            </a:r>
            <a:endParaRPr lang="en-GB" sz="2400" dirty="0">
              <a:latin typeface="Comic Sans MS" panose="030F0702030302020204" pitchFamily="66" charset="0"/>
            </a:endParaRPr>
          </a:p>
        </p:txBody>
      </p:sp>
    </p:spTree>
    <p:extLst>
      <p:ext uri="{BB962C8B-B14F-4D97-AF65-F5344CB8AC3E}">
        <p14:creationId xmlns:p14="http://schemas.microsoft.com/office/powerpoint/2010/main" val="231709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Overview</a:t>
            </a:r>
          </a:p>
          <a:p>
            <a:r>
              <a:rPr lang="en-GB" dirty="0" smtClean="0"/>
              <a:t>Copper cavity</a:t>
            </a:r>
          </a:p>
          <a:p>
            <a:r>
              <a:rPr lang="en-GB" dirty="0" smtClean="0"/>
              <a:t>Niobium cavity</a:t>
            </a:r>
          </a:p>
          <a:p>
            <a:r>
              <a:rPr lang="en-GB" dirty="0" smtClean="0"/>
              <a:t>Tooling</a:t>
            </a:r>
          </a:p>
          <a:p>
            <a:r>
              <a:rPr lang="en-GB" dirty="0" smtClean="0"/>
              <a:t>Conclusions</a:t>
            </a:r>
            <a:endParaRPr lang="en-GB" dirty="0"/>
          </a:p>
        </p:txBody>
      </p:sp>
      <p:sp>
        <p:nvSpPr>
          <p:cNvPr id="4" name="Date Placeholder 3"/>
          <p:cNvSpPr>
            <a:spLocks noGrp="1"/>
          </p:cNvSpPr>
          <p:nvPr>
            <p:ph type="dt" sz="half" idx="10"/>
          </p:nvPr>
        </p:nvSpPr>
        <p:spPr/>
        <p:txBody>
          <a:bodyPr/>
          <a:lstStyle/>
          <a:p>
            <a:r>
              <a:rPr lang="en-US" smtClean="0"/>
              <a:t>Lund, 11 December 2013</a:t>
            </a:r>
            <a:endParaRPr lang="en-GB"/>
          </a:p>
        </p:txBody>
      </p:sp>
      <p:sp>
        <p:nvSpPr>
          <p:cNvPr id="5" name="Footer Placeholder 4"/>
          <p:cNvSpPr>
            <a:spLocks noGrp="1"/>
          </p:cNvSpPr>
          <p:nvPr>
            <p:ph type="ftr" sz="quarter" idx="11"/>
          </p:nvPr>
        </p:nvSpPr>
        <p:spPr/>
        <p:txBody>
          <a:bodyPr/>
          <a:lstStyle/>
          <a:p>
            <a:r>
              <a:rPr lang="en-GB" smtClean="0"/>
              <a:t>I. Aviles &amp; N. Valverde</a:t>
            </a:r>
            <a:endParaRPr lang="en-GB"/>
          </a:p>
        </p:txBody>
      </p:sp>
      <p:sp>
        <p:nvSpPr>
          <p:cNvPr id="6" name="Slide Number Placeholder 5"/>
          <p:cNvSpPr>
            <a:spLocks noGrp="1"/>
          </p:cNvSpPr>
          <p:nvPr>
            <p:ph type="sldNum" sz="quarter" idx="12"/>
          </p:nvPr>
        </p:nvSpPr>
        <p:spPr/>
        <p:txBody>
          <a:bodyPr/>
          <a:lstStyle/>
          <a:p>
            <a:fld id="{6833595E-478A-4ABB-9C9C-C9BC51AA990E}" type="slidenum">
              <a:rPr lang="en-GB" smtClean="0"/>
              <a:t>2</a:t>
            </a:fld>
            <a:endParaRPr lang="en-GB"/>
          </a:p>
        </p:txBody>
      </p:sp>
      <p:sp>
        <p:nvSpPr>
          <p:cNvPr id="7" name="Title 1"/>
          <p:cNvSpPr>
            <a:spLocks noGrp="1"/>
          </p:cNvSpPr>
          <p:nvPr>
            <p:ph type="title"/>
          </p:nvPr>
        </p:nvSpPr>
        <p:spPr>
          <a:xfrm>
            <a:off x="899592" y="125760"/>
            <a:ext cx="7848872" cy="1143000"/>
          </a:xfrm>
        </p:spPr>
        <p:txBody>
          <a:bodyPr/>
          <a:lstStyle/>
          <a:p>
            <a:r>
              <a:rPr lang="es-ES" dirty="0" err="1" smtClean="0"/>
              <a:t>Overview</a:t>
            </a:r>
            <a:endParaRPr lang="en-GB" dirty="0"/>
          </a:p>
        </p:txBody>
      </p:sp>
    </p:spTree>
    <p:extLst>
      <p:ext uri="{BB962C8B-B14F-4D97-AF65-F5344CB8AC3E}">
        <p14:creationId xmlns:p14="http://schemas.microsoft.com/office/powerpoint/2010/main" val="2690088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6331" y="2060848"/>
            <a:ext cx="8352928" cy="3416320"/>
          </a:xfrm>
          <a:prstGeom prst="rect">
            <a:avLst/>
          </a:prstGeom>
          <a:noFill/>
        </p:spPr>
        <p:txBody>
          <a:bodyPr wrap="square" rtlCol="0">
            <a:spAutoFit/>
          </a:bodyPr>
          <a:lstStyle/>
          <a:p>
            <a:pPr algn="ctr"/>
            <a:r>
              <a:rPr lang="en-GB" sz="5400" dirty="0" smtClean="0">
                <a:latin typeface="Comic Sans MS" panose="030F0702030302020204" pitchFamily="66" charset="0"/>
              </a:rPr>
              <a:t>Thank you very much</a:t>
            </a:r>
          </a:p>
          <a:p>
            <a:pPr marL="285750" indent="-285750" algn="ctr">
              <a:buFont typeface="Arial" panose="020B0604020202020204" pitchFamily="34" charset="0"/>
              <a:buChar char="•"/>
            </a:pPr>
            <a:endParaRPr lang="en-GB" sz="5400" dirty="0">
              <a:latin typeface="Comic Sans MS" panose="030F0702030302020204" pitchFamily="66" charset="0"/>
            </a:endParaRPr>
          </a:p>
          <a:p>
            <a:pPr marL="285750" indent="-285750" algn="ctr">
              <a:buFont typeface="Arial" panose="020B0604020202020204" pitchFamily="34" charset="0"/>
              <a:buChar char="•"/>
            </a:pPr>
            <a:endParaRPr lang="en-GB" sz="5400" dirty="0" smtClean="0">
              <a:latin typeface="Comic Sans MS" panose="030F0702030302020204" pitchFamily="66" charset="0"/>
            </a:endParaRPr>
          </a:p>
          <a:p>
            <a:pPr algn="ctr"/>
            <a:r>
              <a:rPr lang="en-GB" sz="5400" dirty="0" smtClean="0">
                <a:latin typeface="Comic Sans MS" panose="030F0702030302020204" pitchFamily="66" charset="0"/>
              </a:rPr>
              <a:t>QUESTIONS??</a:t>
            </a:r>
            <a:endParaRPr lang="en-GB" sz="5400" dirty="0">
              <a:latin typeface="Comic Sans MS" panose="030F0702030302020204" pitchFamily="66" charset="0"/>
            </a:endParaRPr>
          </a:p>
        </p:txBody>
      </p:sp>
    </p:spTree>
    <p:extLst>
      <p:ext uri="{BB962C8B-B14F-4D97-AF65-F5344CB8AC3E}">
        <p14:creationId xmlns:p14="http://schemas.microsoft.com/office/powerpoint/2010/main" val="4240648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Lund, 11 December 2013</a:t>
            </a:r>
            <a:endParaRPr lang="en-GB" dirty="0"/>
          </a:p>
        </p:txBody>
      </p:sp>
      <p:sp>
        <p:nvSpPr>
          <p:cNvPr id="5" name="Footer Placeholder 4"/>
          <p:cNvSpPr>
            <a:spLocks noGrp="1"/>
          </p:cNvSpPr>
          <p:nvPr>
            <p:ph type="ftr" sz="quarter" idx="11"/>
          </p:nvPr>
        </p:nvSpPr>
        <p:spPr/>
        <p:txBody>
          <a:bodyPr/>
          <a:lstStyle/>
          <a:p>
            <a:r>
              <a:rPr lang="en-GB" smtClean="0"/>
              <a:t>I. Aviles &amp; N. Valverde</a:t>
            </a:r>
            <a:endParaRPr lang="en-GB" dirty="0"/>
          </a:p>
        </p:txBody>
      </p:sp>
      <p:sp>
        <p:nvSpPr>
          <p:cNvPr id="6" name="Slide Number Placeholder 5"/>
          <p:cNvSpPr>
            <a:spLocks noGrp="1"/>
          </p:cNvSpPr>
          <p:nvPr>
            <p:ph type="sldNum" sz="quarter" idx="12"/>
          </p:nvPr>
        </p:nvSpPr>
        <p:spPr/>
        <p:txBody>
          <a:bodyPr/>
          <a:lstStyle/>
          <a:p>
            <a:fld id="{6833595E-478A-4ABB-9C9C-C9BC51AA990E}" type="slidenum">
              <a:rPr lang="en-GB" smtClean="0"/>
              <a:t>3</a:t>
            </a:fld>
            <a:endParaRPr lang="en-GB"/>
          </a:p>
        </p:txBody>
      </p:sp>
      <p:grpSp>
        <p:nvGrpSpPr>
          <p:cNvPr id="9" name="Group 8"/>
          <p:cNvGrpSpPr/>
          <p:nvPr/>
        </p:nvGrpSpPr>
        <p:grpSpPr>
          <a:xfrm>
            <a:off x="184993" y="1460323"/>
            <a:ext cx="8893413" cy="3987386"/>
            <a:chOff x="38145" y="914400"/>
            <a:chExt cx="8893413" cy="3987386"/>
          </a:xfrm>
        </p:grpSpPr>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184" y="1418261"/>
              <a:ext cx="8562294" cy="271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flipV="1">
              <a:off x="6400800" y="3233591"/>
              <a:ext cx="304801" cy="46290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792053" y="1538901"/>
              <a:ext cx="308606" cy="30596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524024" y="1322199"/>
              <a:ext cx="627747" cy="85886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97818" y="1751633"/>
              <a:ext cx="235969" cy="7198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46183" y="1864153"/>
              <a:ext cx="288299" cy="91028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7" idx="0"/>
            </p:cNvCxnSpPr>
            <p:nvPr/>
          </p:nvCxnSpPr>
          <p:spPr>
            <a:xfrm flipH="1" flipV="1">
              <a:off x="2537011" y="3364803"/>
              <a:ext cx="347373" cy="78577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77338" y="2319295"/>
              <a:ext cx="271436" cy="60569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300307" y="3516112"/>
              <a:ext cx="376093" cy="49544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8" idx="0"/>
            </p:cNvCxnSpPr>
            <p:nvPr/>
          </p:nvCxnSpPr>
          <p:spPr>
            <a:xfrm flipV="1">
              <a:off x="685607" y="3439331"/>
              <a:ext cx="341316" cy="68793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162968" y="3439330"/>
              <a:ext cx="570832" cy="90407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592652" y="3079290"/>
              <a:ext cx="598348" cy="77618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537010" y="2150223"/>
              <a:ext cx="183356" cy="52833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97656" y="1529954"/>
              <a:ext cx="59775" cy="62026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7" idx="3"/>
            </p:cNvCxnSpPr>
            <p:nvPr/>
          </p:nvCxnSpPr>
          <p:spPr>
            <a:xfrm>
              <a:off x="3519413" y="1218358"/>
              <a:ext cx="578476" cy="32054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018092" y="3033106"/>
              <a:ext cx="479726" cy="48300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351895" y="2451630"/>
              <a:ext cx="898408" cy="82297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66063" y="4150580"/>
              <a:ext cx="636641" cy="312165"/>
            </a:xfrm>
            <a:prstGeom prst="rect">
              <a:avLst/>
            </a:prstGeom>
            <a:noFill/>
          </p:spPr>
          <p:txBody>
            <a:bodyPr wrap="none" lIns="65306" tIns="32653" rIns="65306" bIns="32653" rtlCol="0">
              <a:spAutoFit/>
            </a:bodyPr>
            <a:lstStyle/>
            <a:p>
              <a:r>
                <a:rPr lang="en-GB" sz="1600" dirty="0" smtClean="0"/>
                <a:t>Cavity</a:t>
              </a:r>
              <a:endParaRPr lang="en-GB" sz="1600" dirty="0"/>
            </a:p>
          </p:txBody>
        </p:sp>
        <p:sp>
          <p:nvSpPr>
            <p:cNvPr id="28" name="TextBox 27"/>
            <p:cNvSpPr txBox="1"/>
            <p:nvPr/>
          </p:nvSpPr>
          <p:spPr>
            <a:xfrm>
              <a:off x="2727183" y="1558541"/>
              <a:ext cx="1137676" cy="312165"/>
            </a:xfrm>
            <a:prstGeom prst="rect">
              <a:avLst/>
            </a:prstGeom>
            <a:noFill/>
          </p:spPr>
          <p:txBody>
            <a:bodyPr wrap="none" lIns="65306" tIns="32653" rIns="65306" bIns="32653" rtlCol="0">
              <a:spAutoFit/>
            </a:bodyPr>
            <a:lstStyle>
              <a:defPPr>
                <a:defRPr lang="en-US"/>
              </a:defPPr>
              <a:lvl1pPr algn="ctr"/>
            </a:lstStyle>
            <a:p>
              <a:r>
                <a:rPr lang="en-GB" sz="1600" dirty="0"/>
                <a:t>Helium </a:t>
              </a:r>
              <a:r>
                <a:rPr lang="en-GB" sz="1600" dirty="0" smtClean="0"/>
                <a:t>tank</a:t>
              </a:r>
              <a:endParaRPr lang="en-GB" sz="1600" dirty="0"/>
            </a:p>
          </p:txBody>
        </p:sp>
        <p:sp>
          <p:nvSpPr>
            <p:cNvPr id="29" name="TextBox 28"/>
            <p:cNvSpPr txBox="1"/>
            <p:nvPr/>
          </p:nvSpPr>
          <p:spPr>
            <a:xfrm>
              <a:off x="3804219" y="3862009"/>
              <a:ext cx="1073235" cy="558386"/>
            </a:xfrm>
            <a:prstGeom prst="rect">
              <a:avLst/>
            </a:prstGeom>
            <a:noFill/>
          </p:spPr>
          <p:txBody>
            <a:bodyPr wrap="none" lIns="65306" tIns="32653" rIns="65306" bIns="32653" rtlCol="0">
              <a:spAutoFit/>
            </a:bodyPr>
            <a:lstStyle/>
            <a:p>
              <a:pPr algn="ctr"/>
              <a:r>
                <a:rPr lang="en-GB" sz="1600" dirty="0" smtClean="0"/>
                <a:t>Inter-cavity</a:t>
              </a:r>
            </a:p>
            <a:p>
              <a:pPr algn="ctr"/>
              <a:r>
                <a:rPr lang="en-GB" sz="1600" dirty="0" smtClean="0"/>
                <a:t>support</a:t>
              </a:r>
              <a:endParaRPr lang="en-GB" sz="1600" dirty="0"/>
            </a:p>
          </p:txBody>
        </p:sp>
        <p:sp>
          <p:nvSpPr>
            <p:cNvPr id="30" name="TextBox 29"/>
            <p:cNvSpPr txBox="1"/>
            <p:nvPr/>
          </p:nvSpPr>
          <p:spPr>
            <a:xfrm>
              <a:off x="6629372" y="970483"/>
              <a:ext cx="1358185" cy="312165"/>
            </a:xfrm>
            <a:prstGeom prst="rect">
              <a:avLst/>
            </a:prstGeom>
            <a:noFill/>
          </p:spPr>
          <p:txBody>
            <a:bodyPr wrap="none" lIns="65306" tIns="32653" rIns="65306" bIns="32653" rtlCol="0">
              <a:spAutoFit/>
            </a:bodyPr>
            <a:lstStyle/>
            <a:p>
              <a:r>
                <a:rPr lang="en-GB" sz="1600" dirty="0" smtClean="0"/>
                <a:t>Thermal shield</a:t>
              </a:r>
              <a:endParaRPr lang="en-GB" sz="1600" dirty="0"/>
            </a:p>
          </p:txBody>
        </p:sp>
        <p:sp>
          <p:nvSpPr>
            <p:cNvPr id="31" name="TextBox 30"/>
            <p:cNvSpPr txBox="1"/>
            <p:nvPr/>
          </p:nvSpPr>
          <p:spPr>
            <a:xfrm>
              <a:off x="7349452" y="1227654"/>
              <a:ext cx="1349593" cy="312165"/>
            </a:xfrm>
            <a:prstGeom prst="rect">
              <a:avLst/>
            </a:prstGeom>
            <a:noFill/>
          </p:spPr>
          <p:txBody>
            <a:bodyPr wrap="none" lIns="65306" tIns="32653" rIns="65306" bIns="32653" rtlCol="0">
              <a:spAutoFit/>
            </a:bodyPr>
            <a:lstStyle/>
            <a:p>
              <a:r>
                <a:rPr lang="en-GB" sz="1600" dirty="0" smtClean="0"/>
                <a:t>Vacuum vessel</a:t>
              </a:r>
              <a:endParaRPr lang="en-GB" sz="1600" dirty="0"/>
            </a:p>
          </p:txBody>
        </p:sp>
        <p:sp>
          <p:nvSpPr>
            <p:cNvPr id="32" name="TextBox 31"/>
            <p:cNvSpPr txBox="1"/>
            <p:nvPr/>
          </p:nvSpPr>
          <p:spPr>
            <a:xfrm>
              <a:off x="6358301" y="3699392"/>
              <a:ext cx="1015014" cy="312165"/>
            </a:xfrm>
            <a:prstGeom prst="rect">
              <a:avLst/>
            </a:prstGeom>
            <a:noFill/>
          </p:spPr>
          <p:txBody>
            <a:bodyPr wrap="none" lIns="65306" tIns="32653" rIns="65306" bIns="32653" rtlCol="0">
              <a:spAutoFit/>
            </a:bodyPr>
            <a:lstStyle/>
            <a:p>
              <a:r>
                <a:rPr lang="en-GB" sz="1600" dirty="0" smtClean="0"/>
                <a:t>RF coupler</a:t>
              </a:r>
              <a:endParaRPr lang="en-GB" sz="1600" dirty="0"/>
            </a:p>
          </p:txBody>
        </p:sp>
        <p:sp>
          <p:nvSpPr>
            <p:cNvPr id="33" name="TextBox 32"/>
            <p:cNvSpPr txBox="1"/>
            <p:nvPr/>
          </p:nvSpPr>
          <p:spPr>
            <a:xfrm>
              <a:off x="6961154" y="3306575"/>
              <a:ext cx="1970404" cy="312165"/>
            </a:xfrm>
            <a:prstGeom prst="rect">
              <a:avLst/>
            </a:prstGeom>
            <a:noFill/>
          </p:spPr>
          <p:txBody>
            <a:bodyPr wrap="none" lIns="65306" tIns="32653" rIns="65306" bIns="32653" rtlCol="0">
              <a:spAutoFit/>
            </a:bodyPr>
            <a:lstStyle/>
            <a:p>
              <a:r>
                <a:rPr lang="en-GB" sz="1600" dirty="0" smtClean="0"/>
                <a:t>Thermal shield tie-rod</a:t>
              </a:r>
              <a:endParaRPr lang="en-GB" sz="1600" dirty="0"/>
            </a:p>
          </p:txBody>
        </p:sp>
        <p:sp>
          <p:nvSpPr>
            <p:cNvPr id="34" name="TextBox 33"/>
            <p:cNvSpPr txBox="1"/>
            <p:nvPr/>
          </p:nvSpPr>
          <p:spPr>
            <a:xfrm>
              <a:off x="1157495" y="4013690"/>
              <a:ext cx="1283357" cy="558386"/>
            </a:xfrm>
            <a:prstGeom prst="rect">
              <a:avLst/>
            </a:prstGeom>
            <a:noFill/>
          </p:spPr>
          <p:txBody>
            <a:bodyPr wrap="none" lIns="65306" tIns="32653" rIns="65306" bIns="32653" rtlCol="0">
              <a:spAutoFit/>
            </a:bodyPr>
            <a:lstStyle/>
            <a:p>
              <a:pPr algn="ctr"/>
              <a:r>
                <a:rPr lang="en-GB" sz="1600" dirty="0" smtClean="0"/>
                <a:t>Cold-to-warm</a:t>
              </a:r>
            </a:p>
            <a:p>
              <a:pPr algn="ctr"/>
              <a:r>
                <a:rPr lang="en-GB" sz="1600" dirty="0" smtClean="0"/>
                <a:t>transition</a:t>
              </a:r>
              <a:endParaRPr lang="en-GB" sz="1600" dirty="0"/>
            </a:p>
          </p:txBody>
        </p:sp>
        <p:sp>
          <p:nvSpPr>
            <p:cNvPr id="35" name="TextBox 34"/>
            <p:cNvSpPr txBox="1"/>
            <p:nvPr/>
          </p:nvSpPr>
          <p:spPr>
            <a:xfrm>
              <a:off x="4932040" y="1479493"/>
              <a:ext cx="1698535" cy="312165"/>
            </a:xfrm>
            <a:prstGeom prst="rect">
              <a:avLst/>
            </a:prstGeom>
            <a:noFill/>
          </p:spPr>
          <p:txBody>
            <a:bodyPr wrap="none" lIns="65306" tIns="32653" rIns="65306" bIns="32653" rtlCol="0">
              <a:spAutoFit/>
            </a:bodyPr>
            <a:lstStyle/>
            <a:p>
              <a:r>
                <a:rPr lang="en-GB" sz="1600" dirty="0" smtClean="0"/>
                <a:t>Magnetic shielding</a:t>
              </a:r>
              <a:endParaRPr lang="en-GB" sz="1600" dirty="0"/>
            </a:p>
          </p:txBody>
        </p:sp>
        <p:sp>
          <p:nvSpPr>
            <p:cNvPr id="36" name="TextBox 35"/>
            <p:cNvSpPr txBox="1"/>
            <p:nvPr/>
          </p:nvSpPr>
          <p:spPr>
            <a:xfrm>
              <a:off x="3943396" y="914400"/>
              <a:ext cx="1697894" cy="558386"/>
            </a:xfrm>
            <a:prstGeom prst="rect">
              <a:avLst/>
            </a:prstGeom>
            <a:noFill/>
          </p:spPr>
          <p:txBody>
            <a:bodyPr wrap="none" lIns="65306" tIns="32653" rIns="65306" bIns="32653" rtlCol="0">
              <a:spAutoFit/>
            </a:bodyPr>
            <a:lstStyle/>
            <a:p>
              <a:pPr algn="ctr"/>
              <a:r>
                <a:rPr lang="en-GB" sz="1600" dirty="0" smtClean="0"/>
                <a:t>Insulation vacuum </a:t>
              </a:r>
            </a:p>
            <a:p>
              <a:pPr algn="ctr"/>
              <a:r>
                <a:rPr lang="en-GB" sz="1600" dirty="0" smtClean="0"/>
                <a:t>relief plate</a:t>
              </a:r>
              <a:endParaRPr lang="en-GB" sz="1600" dirty="0"/>
            </a:p>
          </p:txBody>
        </p:sp>
        <p:sp>
          <p:nvSpPr>
            <p:cNvPr id="37" name="TextBox 36"/>
            <p:cNvSpPr txBox="1"/>
            <p:nvPr/>
          </p:nvSpPr>
          <p:spPr>
            <a:xfrm>
              <a:off x="1963802" y="939165"/>
              <a:ext cx="1555611" cy="558386"/>
            </a:xfrm>
            <a:prstGeom prst="rect">
              <a:avLst/>
            </a:prstGeom>
            <a:noFill/>
          </p:spPr>
          <p:txBody>
            <a:bodyPr wrap="none" lIns="65306" tIns="32653" rIns="65306" bIns="32653" rtlCol="0">
              <a:spAutoFit/>
            </a:bodyPr>
            <a:lstStyle/>
            <a:p>
              <a:pPr algn="ctr"/>
              <a:r>
                <a:rPr lang="en-GB" sz="1600" dirty="0" smtClean="0"/>
                <a:t>Cryogenic circuit </a:t>
              </a:r>
            </a:p>
            <a:p>
              <a:pPr algn="ctr"/>
              <a:r>
                <a:rPr lang="en-GB" sz="1600" dirty="0" smtClean="0"/>
                <a:t>burst disk</a:t>
              </a:r>
              <a:endParaRPr lang="en-GB" sz="1600" dirty="0"/>
            </a:p>
          </p:txBody>
        </p:sp>
        <p:sp>
          <p:nvSpPr>
            <p:cNvPr id="38" name="TextBox 37"/>
            <p:cNvSpPr txBox="1"/>
            <p:nvPr/>
          </p:nvSpPr>
          <p:spPr>
            <a:xfrm>
              <a:off x="184993" y="4127261"/>
              <a:ext cx="1001228" cy="312165"/>
            </a:xfrm>
            <a:prstGeom prst="rect">
              <a:avLst/>
            </a:prstGeom>
            <a:noFill/>
          </p:spPr>
          <p:txBody>
            <a:bodyPr wrap="none" lIns="65306" tIns="32653" rIns="65306" bIns="32653" rtlCol="0">
              <a:spAutoFit/>
            </a:bodyPr>
            <a:lstStyle/>
            <a:p>
              <a:r>
                <a:rPr lang="en-GB" sz="1600" dirty="0" smtClean="0"/>
                <a:t>Gate valve</a:t>
              </a:r>
              <a:endParaRPr lang="en-GB" sz="1600" dirty="0"/>
            </a:p>
          </p:txBody>
        </p:sp>
        <p:sp>
          <p:nvSpPr>
            <p:cNvPr id="39" name="TextBox 38"/>
            <p:cNvSpPr txBox="1"/>
            <p:nvPr/>
          </p:nvSpPr>
          <p:spPr>
            <a:xfrm>
              <a:off x="2024506" y="1782818"/>
              <a:ext cx="1445452" cy="312165"/>
            </a:xfrm>
            <a:prstGeom prst="rect">
              <a:avLst/>
            </a:prstGeom>
            <a:noFill/>
          </p:spPr>
          <p:txBody>
            <a:bodyPr wrap="none" lIns="65306" tIns="32653" rIns="65306" bIns="32653" rtlCol="0">
              <a:spAutoFit/>
            </a:bodyPr>
            <a:lstStyle/>
            <a:p>
              <a:r>
                <a:rPr lang="en-GB" sz="1600" dirty="0" smtClean="0"/>
                <a:t>Two-phase pipe</a:t>
              </a:r>
              <a:endParaRPr lang="en-GB" sz="1600" dirty="0"/>
            </a:p>
          </p:txBody>
        </p:sp>
        <p:sp>
          <p:nvSpPr>
            <p:cNvPr id="40" name="TextBox 39"/>
            <p:cNvSpPr txBox="1"/>
            <p:nvPr/>
          </p:nvSpPr>
          <p:spPr>
            <a:xfrm>
              <a:off x="5070496" y="3540417"/>
              <a:ext cx="1141587" cy="312165"/>
            </a:xfrm>
            <a:prstGeom prst="rect">
              <a:avLst/>
            </a:prstGeom>
            <a:noFill/>
          </p:spPr>
          <p:txBody>
            <a:bodyPr wrap="none" lIns="65306" tIns="32653" rIns="65306" bIns="32653" rtlCol="0">
              <a:spAutoFit/>
            </a:bodyPr>
            <a:lstStyle/>
            <a:p>
              <a:r>
                <a:rPr lang="en-GB" sz="1600" dirty="0" smtClean="0"/>
                <a:t>Cavity tuner</a:t>
              </a:r>
              <a:endParaRPr lang="en-GB" sz="1600" dirty="0"/>
            </a:p>
          </p:txBody>
        </p:sp>
        <p:sp>
          <p:nvSpPr>
            <p:cNvPr id="41" name="TextBox 40"/>
            <p:cNvSpPr txBox="1"/>
            <p:nvPr/>
          </p:nvSpPr>
          <p:spPr>
            <a:xfrm>
              <a:off x="3055575" y="4343400"/>
              <a:ext cx="1339847" cy="558386"/>
            </a:xfrm>
            <a:prstGeom prst="rect">
              <a:avLst/>
            </a:prstGeom>
            <a:noFill/>
          </p:spPr>
          <p:txBody>
            <a:bodyPr wrap="none" lIns="65306" tIns="32653" rIns="65306" bIns="32653" rtlCol="0">
              <a:spAutoFit/>
            </a:bodyPr>
            <a:lstStyle/>
            <a:p>
              <a:pPr algn="ctr"/>
              <a:r>
                <a:rPr lang="en-GB" sz="1600" dirty="0" smtClean="0"/>
                <a:t>Double-walled</a:t>
              </a:r>
            </a:p>
            <a:p>
              <a:pPr algn="ctr"/>
              <a:r>
                <a:rPr lang="en-GB" sz="1600" dirty="0" smtClean="0"/>
                <a:t>tube</a:t>
              </a:r>
              <a:endParaRPr lang="en-GB" sz="1600" dirty="0"/>
            </a:p>
          </p:txBody>
        </p:sp>
        <p:sp>
          <p:nvSpPr>
            <p:cNvPr id="42" name="TextBox 41"/>
            <p:cNvSpPr txBox="1"/>
            <p:nvPr/>
          </p:nvSpPr>
          <p:spPr>
            <a:xfrm>
              <a:off x="556636" y="1998953"/>
              <a:ext cx="1750792" cy="312165"/>
            </a:xfrm>
            <a:prstGeom prst="rect">
              <a:avLst/>
            </a:prstGeom>
            <a:noFill/>
          </p:spPr>
          <p:txBody>
            <a:bodyPr wrap="none" lIns="65306" tIns="32653" rIns="65306" bIns="32653" rtlCol="0">
              <a:spAutoFit/>
            </a:bodyPr>
            <a:lstStyle/>
            <a:p>
              <a:r>
                <a:rPr lang="en-GB" sz="1600" dirty="0" smtClean="0"/>
                <a:t>He phase separator</a:t>
              </a:r>
              <a:endParaRPr lang="en-GB" sz="1600" dirty="0"/>
            </a:p>
          </p:txBody>
        </p:sp>
        <p:cxnSp>
          <p:nvCxnSpPr>
            <p:cNvPr id="43" name="Straight Arrow Connector 42"/>
            <p:cNvCxnSpPr/>
            <p:nvPr/>
          </p:nvCxnSpPr>
          <p:spPr>
            <a:xfrm>
              <a:off x="405823" y="1627861"/>
              <a:ext cx="259070" cy="140524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145" y="1227654"/>
              <a:ext cx="1784648" cy="312165"/>
            </a:xfrm>
            <a:prstGeom prst="rect">
              <a:avLst/>
            </a:prstGeom>
            <a:noFill/>
          </p:spPr>
          <p:txBody>
            <a:bodyPr wrap="none" lIns="65306" tIns="32653" rIns="65306" bIns="32653" rtlCol="0">
              <a:spAutoFit/>
            </a:bodyPr>
            <a:lstStyle/>
            <a:p>
              <a:r>
                <a:rPr lang="en-GB" sz="1600" dirty="0" smtClean="0"/>
                <a:t>Cryogenic lines port</a:t>
              </a:r>
              <a:endParaRPr lang="en-GB" sz="1600" dirty="0"/>
            </a:p>
          </p:txBody>
        </p:sp>
      </p:grpSp>
      <p:sp>
        <p:nvSpPr>
          <p:cNvPr id="46" name="Title 1"/>
          <p:cNvSpPr>
            <a:spLocks noGrp="1"/>
          </p:cNvSpPr>
          <p:nvPr>
            <p:ph type="title"/>
          </p:nvPr>
        </p:nvSpPr>
        <p:spPr/>
        <p:txBody>
          <a:bodyPr/>
          <a:lstStyle/>
          <a:p>
            <a:r>
              <a:rPr lang="es-ES" dirty="0" err="1" smtClean="0"/>
              <a:t>Overview</a:t>
            </a:r>
            <a:endParaRPr lang="en-GB" dirty="0"/>
          </a:p>
        </p:txBody>
      </p:sp>
      <p:sp>
        <p:nvSpPr>
          <p:cNvPr id="45" name="TextBox 44"/>
          <p:cNvSpPr txBox="1"/>
          <p:nvPr/>
        </p:nvSpPr>
        <p:spPr>
          <a:xfrm>
            <a:off x="5505236" y="5701898"/>
            <a:ext cx="3441090" cy="369332"/>
          </a:xfrm>
          <a:prstGeom prst="rect">
            <a:avLst/>
          </a:prstGeom>
          <a:noFill/>
          <a:ln>
            <a:solidFill>
              <a:srgbClr val="FF0000"/>
            </a:solidFill>
          </a:ln>
        </p:spPr>
        <p:txBody>
          <a:bodyPr wrap="square" rtlCol="0">
            <a:spAutoFit/>
          </a:bodyPr>
          <a:lstStyle/>
          <a:p>
            <a:r>
              <a:rPr lang="en-GB" dirty="0" smtClean="0"/>
              <a:t>Thanks to R. Bonomi and V. Parma</a:t>
            </a:r>
            <a:endParaRPr lang="en-GB" dirty="0"/>
          </a:p>
        </p:txBody>
      </p:sp>
    </p:spTree>
    <p:extLst>
      <p:ext uri="{BB962C8B-B14F-4D97-AF65-F5344CB8AC3E}">
        <p14:creationId xmlns:p14="http://schemas.microsoft.com/office/powerpoint/2010/main" val="2045299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Overview</a:t>
            </a:r>
            <a:endParaRPr lang="en-GB" dirty="0"/>
          </a:p>
        </p:txBody>
      </p:sp>
      <p:sp>
        <p:nvSpPr>
          <p:cNvPr id="4" name="Date Placeholder 3"/>
          <p:cNvSpPr>
            <a:spLocks noGrp="1"/>
          </p:cNvSpPr>
          <p:nvPr>
            <p:ph type="dt" sz="half" idx="10"/>
          </p:nvPr>
        </p:nvSpPr>
        <p:spPr/>
        <p:txBody>
          <a:bodyPr/>
          <a:lstStyle/>
          <a:p>
            <a:r>
              <a:rPr lang="en-US" smtClean="0"/>
              <a:t>Lund, 11 December 2013</a:t>
            </a:r>
            <a:endParaRPr lang="en-GB"/>
          </a:p>
        </p:txBody>
      </p:sp>
      <p:sp>
        <p:nvSpPr>
          <p:cNvPr id="5" name="Footer Placeholder 4"/>
          <p:cNvSpPr>
            <a:spLocks noGrp="1"/>
          </p:cNvSpPr>
          <p:nvPr>
            <p:ph type="ftr" sz="quarter" idx="11"/>
          </p:nvPr>
        </p:nvSpPr>
        <p:spPr/>
        <p:txBody>
          <a:bodyPr/>
          <a:lstStyle/>
          <a:p>
            <a:r>
              <a:rPr lang="en-GB" smtClean="0"/>
              <a:t>I. Aviles &amp; N. Valverde</a:t>
            </a:r>
            <a:endParaRPr lang="en-GB" dirty="0"/>
          </a:p>
        </p:txBody>
      </p:sp>
      <p:sp>
        <p:nvSpPr>
          <p:cNvPr id="6" name="Slide Number Placeholder 5"/>
          <p:cNvSpPr>
            <a:spLocks noGrp="1"/>
          </p:cNvSpPr>
          <p:nvPr>
            <p:ph type="sldNum" sz="quarter" idx="12"/>
          </p:nvPr>
        </p:nvSpPr>
        <p:spPr/>
        <p:txBody>
          <a:bodyPr/>
          <a:lstStyle/>
          <a:p>
            <a:fld id="{6833595E-478A-4ABB-9C9C-C9BC51AA990E}" type="slidenum">
              <a:rPr lang="en-GB" smtClean="0"/>
              <a:t>4</a:t>
            </a:fld>
            <a:endParaRPr lang="en-GB" dirty="0"/>
          </a:p>
        </p:txBody>
      </p:sp>
      <p:pic>
        <p:nvPicPr>
          <p:cNvPr id="4098"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4598" t="2302" r="18611" b="3105"/>
          <a:stretch/>
        </p:blipFill>
        <p:spPr bwMode="auto">
          <a:xfrm>
            <a:off x="4323032" y="1287176"/>
            <a:ext cx="4662684" cy="452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1520677" y="3725663"/>
            <a:ext cx="2071065" cy="594420"/>
          </a:xfrm>
          <a:prstGeom prst="rect">
            <a:avLst/>
          </a:prstGeom>
          <a:noFill/>
        </p:spPr>
        <p:txBody>
          <a:bodyPr wrap="square" rtlCol="0">
            <a:spAutoFit/>
          </a:bodyPr>
          <a:lstStyle/>
          <a:p>
            <a:r>
              <a:rPr lang="en-US" dirty="0" smtClean="0"/>
              <a:t>Bulk Niobium 5Cells cavity</a:t>
            </a:r>
            <a:endParaRPr lang="fr-FR" dirty="0"/>
          </a:p>
        </p:txBody>
      </p:sp>
      <p:pic>
        <p:nvPicPr>
          <p:cNvPr id="19" name="Picture 18" descr="Coupe -3.jpg"/>
          <p:cNvPicPr>
            <a:picLocks noChangeAspect="1"/>
          </p:cNvPicPr>
          <p:nvPr/>
        </p:nvPicPr>
        <p:blipFill>
          <a:blip r:embed="rId3" cstate="print"/>
          <a:srcRect l="10833" r="7500"/>
          <a:stretch>
            <a:fillRect/>
          </a:stretch>
        </p:blipFill>
        <p:spPr>
          <a:xfrm>
            <a:off x="179512" y="1355018"/>
            <a:ext cx="3816424" cy="3224489"/>
          </a:xfrm>
          <a:prstGeom prst="rect">
            <a:avLst/>
          </a:prstGeom>
        </p:spPr>
      </p:pic>
      <p:sp>
        <p:nvSpPr>
          <p:cNvPr id="7" name="TextBox 6"/>
          <p:cNvSpPr txBox="1"/>
          <p:nvPr/>
        </p:nvSpPr>
        <p:spPr>
          <a:xfrm>
            <a:off x="52867" y="4869160"/>
            <a:ext cx="3528392" cy="1323439"/>
          </a:xfrm>
          <a:prstGeom prst="rect">
            <a:avLst/>
          </a:prstGeom>
          <a:noFill/>
        </p:spPr>
        <p:txBody>
          <a:bodyPr wrap="square" rtlCol="0">
            <a:spAutoFit/>
          </a:bodyPr>
          <a:lstStyle/>
          <a:p>
            <a:r>
              <a:rPr lang="es-ES" sz="1600" b="1" dirty="0" err="1" smtClean="0">
                <a:latin typeface="Comic Sans MS" pitchFamily="66" charset="0"/>
              </a:rPr>
              <a:t>Stainless</a:t>
            </a:r>
            <a:r>
              <a:rPr lang="es-ES" sz="1600" b="1" dirty="0" smtClean="0">
                <a:latin typeface="Comic Sans MS" pitchFamily="66" charset="0"/>
              </a:rPr>
              <a:t> </a:t>
            </a:r>
            <a:r>
              <a:rPr lang="es-ES" sz="1600" b="1" dirty="0" err="1" smtClean="0">
                <a:latin typeface="Comic Sans MS" pitchFamily="66" charset="0"/>
              </a:rPr>
              <a:t>steel</a:t>
            </a:r>
            <a:r>
              <a:rPr lang="es-ES" sz="1600" b="1" dirty="0" smtClean="0">
                <a:latin typeface="Comic Sans MS" pitchFamily="66" charset="0"/>
              </a:rPr>
              <a:t> </a:t>
            </a:r>
            <a:r>
              <a:rPr lang="es-ES" sz="1600" dirty="0" smtClean="0">
                <a:latin typeface="Comic Sans MS" pitchFamily="66" charset="0"/>
              </a:rPr>
              <a:t>(316L </a:t>
            </a:r>
            <a:r>
              <a:rPr lang="es-ES" sz="1600" dirty="0">
                <a:latin typeface="Comic Sans MS" pitchFamily="66" charset="0"/>
              </a:rPr>
              <a:t>/</a:t>
            </a:r>
            <a:r>
              <a:rPr lang="es-ES" sz="1600" dirty="0" smtClean="0">
                <a:latin typeface="Comic Sans MS" pitchFamily="66" charset="0"/>
              </a:rPr>
              <a:t>316LN) </a:t>
            </a:r>
            <a:r>
              <a:rPr lang="es-ES" sz="1600" dirty="0" err="1" smtClean="0">
                <a:latin typeface="Comic Sans MS" pitchFamily="66" charset="0"/>
              </a:rPr>
              <a:t>helium</a:t>
            </a:r>
            <a:r>
              <a:rPr lang="es-ES" sz="1600" dirty="0" smtClean="0">
                <a:latin typeface="Comic Sans MS" pitchFamily="66" charset="0"/>
              </a:rPr>
              <a:t> </a:t>
            </a:r>
            <a:r>
              <a:rPr lang="es-ES" sz="1600" dirty="0" err="1" smtClean="0">
                <a:latin typeface="Comic Sans MS" pitchFamily="66" charset="0"/>
              </a:rPr>
              <a:t>tank</a:t>
            </a:r>
            <a:r>
              <a:rPr lang="es-ES" sz="1600" dirty="0" smtClean="0">
                <a:latin typeface="Comic Sans MS" pitchFamily="66" charset="0"/>
              </a:rPr>
              <a:t> </a:t>
            </a:r>
            <a:r>
              <a:rPr lang="es-ES" sz="1600" dirty="0" err="1" smtClean="0">
                <a:latin typeface="Comic Sans MS" pitchFamily="66" charset="0"/>
              </a:rPr>
              <a:t>designed</a:t>
            </a:r>
            <a:r>
              <a:rPr lang="es-ES" sz="1600" dirty="0" smtClean="0">
                <a:latin typeface="Comic Sans MS" pitchFamily="66" charset="0"/>
              </a:rPr>
              <a:t> </a:t>
            </a:r>
            <a:r>
              <a:rPr lang="es-ES" sz="1600" dirty="0" err="1" smtClean="0">
                <a:latin typeface="Comic Sans MS" pitchFamily="66" charset="0"/>
              </a:rPr>
              <a:t>by</a:t>
            </a:r>
            <a:r>
              <a:rPr lang="es-ES" sz="1600" dirty="0" smtClean="0">
                <a:latin typeface="Comic Sans MS" pitchFamily="66" charset="0"/>
              </a:rPr>
              <a:t> </a:t>
            </a:r>
            <a:r>
              <a:rPr lang="es-ES" sz="1600" b="1" dirty="0" smtClean="0">
                <a:latin typeface="Comic Sans MS" pitchFamily="66" charset="0"/>
              </a:rPr>
              <a:t>CERN</a:t>
            </a:r>
            <a:r>
              <a:rPr lang="es-ES" sz="1600" dirty="0" smtClean="0">
                <a:latin typeface="Comic Sans MS" pitchFamily="66" charset="0"/>
              </a:rPr>
              <a:t>, </a:t>
            </a:r>
            <a:r>
              <a:rPr lang="es-ES" sz="1600" dirty="0" err="1" smtClean="0">
                <a:latin typeface="Comic Sans MS" pitchFamily="66" charset="0"/>
              </a:rPr>
              <a:t>supplied</a:t>
            </a:r>
            <a:r>
              <a:rPr lang="es-ES" sz="1600" dirty="0" smtClean="0">
                <a:latin typeface="Comic Sans MS" pitchFamily="66" charset="0"/>
              </a:rPr>
              <a:t> </a:t>
            </a:r>
            <a:r>
              <a:rPr lang="es-ES" sz="1600" dirty="0" err="1" smtClean="0">
                <a:latin typeface="Comic Sans MS" pitchFamily="66" charset="0"/>
              </a:rPr>
              <a:t>by</a:t>
            </a:r>
            <a:r>
              <a:rPr lang="es-ES" sz="1600" dirty="0" smtClean="0">
                <a:latin typeface="Comic Sans MS" pitchFamily="66" charset="0"/>
              </a:rPr>
              <a:t> </a:t>
            </a:r>
            <a:r>
              <a:rPr lang="es-ES" sz="1600" b="1" dirty="0" smtClean="0">
                <a:latin typeface="Comic Sans MS" pitchFamily="66" charset="0"/>
              </a:rPr>
              <a:t>CEA</a:t>
            </a:r>
            <a:r>
              <a:rPr lang="es-ES" sz="1600" dirty="0" smtClean="0">
                <a:latin typeface="Comic Sans MS" pitchFamily="66" charset="0"/>
              </a:rPr>
              <a:t> and </a:t>
            </a:r>
            <a:r>
              <a:rPr lang="es-ES" sz="1600" dirty="0" err="1" smtClean="0">
                <a:latin typeface="Comic Sans MS" pitchFamily="66" charset="0"/>
              </a:rPr>
              <a:t>welded</a:t>
            </a:r>
            <a:r>
              <a:rPr lang="es-ES" sz="1600" dirty="0" smtClean="0">
                <a:latin typeface="Comic Sans MS" pitchFamily="66" charset="0"/>
              </a:rPr>
              <a:t> </a:t>
            </a:r>
            <a:r>
              <a:rPr lang="es-ES" sz="1600" dirty="0" err="1" smtClean="0">
                <a:latin typeface="Comic Sans MS" pitchFamily="66" charset="0"/>
              </a:rPr>
              <a:t>to</a:t>
            </a:r>
            <a:r>
              <a:rPr lang="es-ES" sz="1600" dirty="0" smtClean="0">
                <a:latin typeface="Comic Sans MS" pitchFamily="66" charset="0"/>
              </a:rPr>
              <a:t> </a:t>
            </a:r>
            <a:r>
              <a:rPr lang="es-ES" sz="1600" dirty="0" err="1" smtClean="0">
                <a:latin typeface="Comic Sans MS" pitchFamily="66" charset="0"/>
              </a:rPr>
              <a:t>the</a:t>
            </a:r>
            <a:r>
              <a:rPr lang="es-ES" sz="1600" dirty="0" smtClean="0">
                <a:latin typeface="Comic Sans MS" pitchFamily="66" charset="0"/>
              </a:rPr>
              <a:t> </a:t>
            </a:r>
            <a:r>
              <a:rPr lang="es-ES" sz="1600" dirty="0" err="1" smtClean="0">
                <a:latin typeface="Comic Sans MS" pitchFamily="66" charset="0"/>
              </a:rPr>
              <a:t>cavity</a:t>
            </a:r>
            <a:r>
              <a:rPr lang="es-ES" sz="1600" dirty="0" smtClean="0">
                <a:latin typeface="Comic Sans MS" pitchFamily="66" charset="0"/>
              </a:rPr>
              <a:t> at </a:t>
            </a:r>
            <a:r>
              <a:rPr lang="es-ES" sz="1600" b="1" dirty="0" smtClean="0">
                <a:latin typeface="Comic Sans MS" pitchFamily="66" charset="0"/>
              </a:rPr>
              <a:t>CERN</a:t>
            </a:r>
            <a:r>
              <a:rPr lang="es-ES" sz="1600" dirty="0" smtClean="0">
                <a:latin typeface="Comic Sans MS" pitchFamily="66" charset="0"/>
              </a:rPr>
              <a:t>.</a:t>
            </a:r>
          </a:p>
          <a:p>
            <a:r>
              <a:rPr lang="es-ES" sz="1600" dirty="0" err="1" smtClean="0">
                <a:latin typeface="Comic Sans MS" pitchFamily="66" charset="0"/>
              </a:rPr>
              <a:t>Design</a:t>
            </a:r>
            <a:r>
              <a:rPr lang="es-ES" sz="1600" dirty="0" smtClean="0">
                <a:latin typeface="Comic Sans MS" pitchFamily="66" charset="0"/>
              </a:rPr>
              <a:t> </a:t>
            </a:r>
            <a:r>
              <a:rPr lang="es-ES" sz="1600" dirty="0" err="1" smtClean="0">
                <a:latin typeface="Comic Sans MS" pitchFamily="66" charset="0"/>
              </a:rPr>
              <a:t>already</a:t>
            </a:r>
            <a:r>
              <a:rPr lang="es-ES" sz="1600" dirty="0" smtClean="0">
                <a:latin typeface="Comic Sans MS" pitchFamily="66" charset="0"/>
              </a:rPr>
              <a:t> </a:t>
            </a:r>
            <a:r>
              <a:rPr lang="es-ES" sz="1600" dirty="0" err="1" smtClean="0">
                <a:latin typeface="Comic Sans MS" pitchFamily="66" charset="0"/>
              </a:rPr>
              <a:t>validated</a:t>
            </a:r>
            <a:r>
              <a:rPr lang="es-ES" sz="1600" dirty="0" smtClean="0">
                <a:latin typeface="Comic Sans MS" pitchFamily="66" charset="0"/>
              </a:rPr>
              <a:t> </a:t>
            </a:r>
            <a:r>
              <a:rPr lang="es-ES" sz="1600" dirty="0" err="1" smtClean="0">
                <a:latin typeface="Comic Sans MS" pitchFamily="66" charset="0"/>
              </a:rPr>
              <a:t>by</a:t>
            </a:r>
            <a:r>
              <a:rPr lang="es-ES" sz="1600" dirty="0" smtClean="0">
                <a:latin typeface="Comic Sans MS" pitchFamily="66" charset="0"/>
              </a:rPr>
              <a:t> CERN.</a:t>
            </a:r>
            <a:endParaRPr lang="en-GB" sz="1600" dirty="0">
              <a:latin typeface="Comic Sans MS" pitchFamily="66" charset="0"/>
            </a:endParaRPr>
          </a:p>
        </p:txBody>
      </p:sp>
      <p:cxnSp>
        <p:nvCxnSpPr>
          <p:cNvPr id="9" name="Straight Arrow Connector 8"/>
          <p:cNvCxnSpPr/>
          <p:nvPr/>
        </p:nvCxnSpPr>
        <p:spPr>
          <a:xfrm flipV="1">
            <a:off x="755576" y="2684070"/>
            <a:ext cx="1152128" cy="218509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4860032" y="4035502"/>
            <a:ext cx="2592288" cy="830997"/>
          </a:xfrm>
          <a:prstGeom prst="rect">
            <a:avLst/>
          </a:prstGeom>
          <a:noFill/>
        </p:spPr>
        <p:txBody>
          <a:bodyPr wrap="square" rtlCol="0">
            <a:spAutoFit/>
          </a:bodyPr>
          <a:lstStyle/>
          <a:p>
            <a:r>
              <a:rPr lang="es-ES" sz="1600" dirty="0" smtClean="0">
                <a:latin typeface="Comic Sans MS" pitchFamily="66" charset="0"/>
              </a:rPr>
              <a:t>4 </a:t>
            </a:r>
            <a:r>
              <a:rPr lang="es-ES" sz="1600" dirty="0" err="1" smtClean="0">
                <a:latin typeface="Comic Sans MS" pitchFamily="66" charset="0"/>
              </a:rPr>
              <a:t>niobium</a:t>
            </a:r>
            <a:r>
              <a:rPr lang="es-ES" sz="1600" dirty="0" smtClean="0">
                <a:latin typeface="Comic Sans MS" pitchFamily="66" charset="0"/>
              </a:rPr>
              <a:t> </a:t>
            </a:r>
            <a:r>
              <a:rPr lang="es-ES" sz="1600" dirty="0" err="1" smtClean="0">
                <a:latin typeface="Comic Sans MS" pitchFamily="66" charset="0"/>
              </a:rPr>
              <a:t>cavities</a:t>
            </a:r>
            <a:r>
              <a:rPr lang="es-ES" sz="1600" dirty="0" smtClean="0">
                <a:latin typeface="Comic Sans MS" pitchFamily="66" charset="0"/>
              </a:rPr>
              <a:t> </a:t>
            </a:r>
            <a:r>
              <a:rPr lang="es-ES" sz="1600" dirty="0" err="1" smtClean="0">
                <a:latin typeface="Comic Sans MS" pitchFamily="66" charset="0"/>
              </a:rPr>
              <a:t>under</a:t>
            </a:r>
            <a:r>
              <a:rPr lang="es-ES" sz="1600" dirty="0" smtClean="0">
                <a:latin typeface="Comic Sans MS" pitchFamily="66" charset="0"/>
              </a:rPr>
              <a:t> </a:t>
            </a:r>
            <a:r>
              <a:rPr lang="es-ES" sz="1600" dirty="0" err="1" smtClean="0">
                <a:latin typeface="Comic Sans MS" pitchFamily="66" charset="0"/>
              </a:rPr>
              <a:t>fabrication</a:t>
            </a:r>
            <a:r>
              <a:rPr lang="es-ES" sz="1600" dirty="0" smtClean="0">
                <a:latin typeface="Comic Sans MS" pitchFamily="66" charset="0"/>
              </a:rPr>
              <a:t> at RI – </a:t>
            </a:r>
            <a:r>
              <a:rPr lang="es-ES" sz="1600" dirty="0" err="1" smtClean="0">
                <a:latin typeface="Comic Sans MS" pitchFamily="66" charset="0"/>
              </a:rPr>
              <a:t>delivery</a:t>
            </a:r>
            <a:r>
              <a:rPr lang="es-ES" sz="1600" dirty="0" smtClean="0">
                <a:latin typeface="Comic Sans MS" pitchFamily="66" charset="0"/>
              </a:rPr>
              <a:t> </a:t>
            </a:r>
            <a:r>
              <a:rPr lang="es-ES" sz="1600" dirty="0" err="1" smtClean="0">
                <a:latin typeface="Comic Sans MS" pitchFamily="66" charset="0"/>
              </a:rPr>
              <a:t>beginning</a:t>
            </a:r>
            <a:r>
              <a:rPr lang="es-ES" sz="1600" dirty="0" smtClean="0">
                <a:latin typeface="Comic Sans MS" pitchFamily="66" charset="0"/>
              </a:rPr>
              <a:t> 2013</a:t>
            </a:r>
            <a:endParaRPr lang="en-GB" sz="1600" dirty="0">
              <a:latin typeface="Comic Sans MS" pitchFamily="66" charset="0"/>
            </a:endParaRPr>
          </a:p>
        </p:txBody>
      </p:sp>
      <p:cxnSp>
        <p:nvCxnSpPr>
          <p:cNvPr id="30" name="Straight Arrow Connector 29"/>
          <p:cNvCxnSpPr/>
          <p:nvPr/>
        </p:nvCxnSpPr>
        <p:spPr>
          <a:xfrm flipV="1">
            <a:off x="5580112" y="3054199"/>
            <a:ext cx="432048" cy="99261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38" name="TextBox 37"/>
          <p:cNvSpPr txBox="1"/>
          <p:nvPr/>
        </p:nvSpPr>
        <p:spPr>
          <a:xfrm>
            <a:off x="2584978" y="3858418"/>
            <a:ext cx="2013527" cy="830997"/>
          </a:xfrm>
          <a:prstGeom prst="rect">
            <a:avLst/>
          </a:prstGeom>
          <a:noFill/>
        </p:spPr>
        <p:txBody>
          <a:bodyPr wrap="square" rtlCol="0">
            <a:spAutoFit/>
          </a:bodyPr>
          <a:lstStyle/>
          <a:p>
            <a:r>
              <a:rPr lang="en-GB" sz="1600" dirty="0">
                <a:latin typeface="Comic Sans MS" pitchFamily="66" charset="0"/>
              </a:rPr>
              <a:t>Tuners </a:t>
            </a:r>
            <a:r>
              <a:rPr lang="en-GB" sz="1600" dirty="0" smtClean="0">
                <a:latin typeface="Comic Sans MS" pitchFamily="66" charset="0"/>
              </a:rPr>
              <a:t> </a:t>
            </a:r>
            <a:r>
              <a:rPr lang="en-GB" sz="1600" dirty="0">
                <a:latin typeface="Comic Sans MS" pitchFamily="66" charset="0"/>
              </a:rPr>
              <a:t>provided </a:t>
            </a:r>
            <a:r>
              <a:rPr lang="en-GB" sz="1600" dirty="0" smtClean="0">
                <a:latin typeface="Comic Sans MS" pitchFamily="66" charset="0"/>
              </a:rPr>
              <a:t>by CEA. Under testing at CERN </a:t>
            </a:r>
            <a:endParaRPr lang="en-GB" sz="1600" i="1" dirty="0" smtClean="0">
              <a:solidFill>
                <a:srgbClr val="002060"/>
              </a:solidFill>
              <a:latin typeface="Comic Sans MS" pitchFamily="66" charset="0"/>
            </a:endParaRPr>
          </a:p>
        </p:txBody>
      </p:sp>
      <p:cxnSp>
        <p:nvCxnSpPr>
          <p:cNvPr id="45" name="Straight Arrow Connector 44"/>
          <p:cNvCxnSpPr/>
          <p:nvPr/>
        </p:nvCxnSpPr>
        <p:spPr>
          <a:xfrm flipH="1">
            <a:off x="6362102" y="1414032"/>
            <a:ext cx="341785" cy="513186"/>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46" name="TextBox 45"/>
          <p:cNvSpPr txBox="1"/>
          <p:nvPr/>
        </p:nvSpPr>
        <p:spPr>
          <a:xfrm>
            <a:off x="6671519" y="1156292"/>
            <a:ext cx="2484784" cy="1077218"/>
          </a:xfrm>
          <a:prstGeom prst="rect">
            <a:avLst/>
          </a:prstGeom>
          <a:noFill/>
        </p:spPr>
        <p:txBody>
          <a:bodyPr wrap="square" rtlCol="0">
            <a:spAutoFit/>
          </a:bodyPr>
          <a:lstStyle/>
          <a:p>
            <a:r>
              <a:rPr lang="en-US" sz="1600" dirty="0">
                <a:latin typeface="Comic Sans MS" pitchFamily="66" charset="0"/>
              </a:rPr>
              <a:t>Pumping </a:t>
            </a:r>
            <a:r>
              <a:rPr lang="en-US" sz="1600" dirty="0" smtClean="0">
                <a:latin typeface="Comic Sans MS" pitchFamily="66" charset="0"/>
              </a:rPr>
              <a:t>line &amp; </a:t>
            </a:r>
            <a:r>
              <a:rPr lang="en-US" sz="1600" dirty="0">
                <a:latin typeface="Comic Sans MS" pitchFamily="66" charset="0"/>
              </a:rPr>
              <a:t>Magnetic shield </a:t>
            </a:r>
            <a:r>
              <a:rPr lang="en-GB" sz="1600" dirty="0">
                <a:latin typeface="Comic Sans MS" pitchFamily="66" charset="0"/>
              </a:rPr>
              <a:t>to be provided IPN </a:t>
            </a:r>
            <a:r>
              <a:rPr lang="en-GB" sz="1600" dirty="0" err="1">
                <a:latin typeface="Comic Sans MS" pitchFamily="66" charset="0"/>
              </a:rPr>
              <a:t>Orsay</a:t>
            </a:r>
            <a:r>
              <a:rPr lang="en-GB" sz="1600" dirty="0">
                <a:latin typeface="Comic Sans MS" pitchFamily="66" charset="0"/>
              </a:rPr>
              <a:t>.</a:t>
            </a:r>
          </a:p>
          <a:p>
            <a:r>
              <a:rPr lang="en-US" sz="1600" dirty="0" smtClean="0"/>
              <a:t> </a:t>
            </a:r>
            <a:endParaRPr lang="fr-FR" sz="1600" dirty="0"/>
          </a:p>
        </p:txBody>
      </p:sp>
      <p:cxnSp>
        <p:nvCxnSpPr>
          <p:cNvPr id="47" name="Straight Arrow Connector 46"/>
          <p:cNvCxnSpPr/>
          <p:nvPr/>
        </p:nvCxnSpPr>
        <p:spPr>
          <a:xfrm flipH="1" flipV="1">
            <a:off x="3419872" y="3501008"/>
            <a:ext cx="1" cy="432048"/>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1297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Cooper </a:t>
            </a:r>
            <a:r>
              <a:rPr lang="es-ES" dirty="0" err="1" smtClean="0"/>
              <a:t>cavity</a:t>
            </a:r>
            <a:endParaRPr lang="en-GB" dirty="0"/>
          </a:p>
        </p:txBody>
      </p:sp>
      <p:sp>
        <p:nvSpPr>
          <p:cNvPr id="4" name="Date Placeholder 3"/>
          <p:cNvSpPr>
            <a:spLocks noGrp="1"/>
          </p:cNvSpPr>
          <p:nvPr>
            <p:ph type="dt" sz="half" idx="10"/>
          </p:nvPr>
        </p:nvSpPr>
        <p:spPr/>
        <p:txBody>
          <a:bodyPr/>
          <a:lstStyle/>
          <a:p>
            <a:r>
              <a:rPr lang="en-US" smtClean="0"/>
              <a:t>Lund, 11 December 2013</a:t>
            </a:r>
            <a:endParaRPr lang="en-GB"/>
          </a:p>
        </p:txBody>
      </p:sp>
      <p:sp>
        <p:nvSpPr>
          <p:cNvPr id="5" name="Footer Placeholder 4"/>
          <p:cNvSpPr>
            <a:spLocks noGrp="1"/>
          </p:cNvSpPr>
          <p:nvPr>
            <p:ph type="ftr" sz="quarter" idx="11"/>
          </p:nvPr>
        </p:nvSpPr>
        <p:spPr/>
        <p:txBody>
          <a:bodyPr/>
          <a:lstStyle/>
          <a:p>
            <a:r>
              <a:rPr lang="en-GB" smtClean="0"/>
              <a:t>I. Aviles &amp; N. Valverde</a:t>
            </a:r>
            <a:endParaRPr lang="en-GB" dirty="0"/>
          </a:p>
        </p:txBody>
      </p:sp>
      <p:sp>
        <p:nvSpPr>
          <p:cNvPr id="6" name="Slide Number Placeholder 5"/>
          <p:cNvSpPr>
            <a:spLocks noGrp="1"/>
          </p:cNvSpPr>
          <p:nvPr>
            <p:ph type="sldNum" sz="quarter" idx="12"/>
          </p:nvPr>
        </p:nvSpPr>
        <p:spPr/>
        <p:txBody>
          <a:bodyPr/>
          <a:lstStyle/>
          <a:p>
            <a:fld id="{6833595E-478A-4ABB-9C9C-C9BC51AA990E}" type="slidenum">
              <a:rPr lang="en-GB" smtClean="0"/>
              <a:t>5</a:t>
            </a:fld>
            <a:endParaRPr lang="en-GB"/>
          </a:p>
        </p:txBody>
      </p:sp>
      <p:pic>
        <p:nvPicPr>
          <p:cNvPr id="5122" name="Picture 2" descr="\\cern.ch\dfs\Workspaces\n\nuriadoc\nuriadoc\Cooper cavities\pics\Copper cavity welding\SPL first copper cavity 058.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4793" t="29096" b="23986"/>
          <a:stretch/>
        </p:blipFill>
        <p:spPr bwMode="auto">
          <a:xfrm>
            <a:off x="1547664" y="1484784"/>
            <a:ext cx="5745394" cy="21235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5576" y="4005064"/>
            <a:ext cx="7704856" cy="1754326"/>
          </a:xfrm>
          <a:prstGeom prst="rect">
            <a:avLst/>
          </a:prstGeom>
          <a:noFill/>
        </p:spPr>
        <p:txBody>
          <a:bodyPr wrap="square" rtlCol="0">
            <a:spAutoFit/>
          </a:bodyPr>
          <a:lstStyle/>
          <a:p>
            <a:r>
              <a:rPr lang="es-ES" dirty="0" err="1" smtClean="0">
                <a:latin typeface="Comic Sans MS" pitchFamily="66" charset="0"/>
              </a:rPr>
              <a:t>Two</a:t>
            </a:r>
            <a:r>
              <a:rPr lang="es-ES" dirty="0" smtClean="0">
                <a:latin typeface="Comic Sans MS" pitchFamily="66" charset="0"/>
              </a:rPr>
              <a:t> </a:t>
            </a:r>
            <a:r>
              <a:rPr lang="es-ES" dirty="0" err="1" smtClean="0">
                <a:latin typeface="Comic Sans MS" pitchFamily="66" charset="0"/>
              </a:rPr>
              <a:t>copper</a:t>
            </a:r>
            <a:r>
              <a:rPr lang="es-ES" dirty="0" smtClean="0">
                <a:latin typeface="Comic Sans MS" pitchFamily="66" charset="0"/>
              </a:rPr>
              <a:t> </a:t>
            </a:r>
            <a:r>
              <a:rPr lang="es-ES" dirty="0" err="1" smtClean="0">
                <a:latin typeface="Comic Sans MS" pitchFamily="66" charset="0"/>
              </a:rPr>
              <a:t>cavities</a:t>
            </a:r>
            <a:r>
              <a:rPr lang="es-ES" dirty="0" smtClean="0">
                <a:latin typeface="Comic Sans MS" pitchFamily="66" charset="0"/>
              </a:rPr>
              <a:t> </a:t>
            </a:r>
            <a:r>
              <a:rPr lang="es-ES" dirty="0" err="1" smtClean="0">
                <a:latin typeface="Comic Sans MS" pitchFamily="66" charset="0"/>
              </a:rPr>
              <a:t>fabricated</a:t>
            </a:r>
            <a:r>
              <a:rPr lang="es-ES" dirty="0" smtClean="0">
                <a:latin typeface="Comic Sans MS" pitchFamily="66" charset="0"/>
              </a:rPr>
              <a:t> in </a:t>
            </a:r>
            <a:r>
              <a:rPr lang="es-ES" dirty="0" err="1" smtClean="0">
                <a:latin typeface="Comic Sans MS" pitchFamily="66" charset="0"/>
              </a:rPr>
              <a:t>order</a:t>
            </a:r>
            <a:r>
              <a:rPr lang="es-ES" dirty="0" smtClean="0">
                <a:latin typeface="Comic Sans MS" pitchFamily="66" charset="0"/>
              </a:rPr>
              <a:t> </a:t>
            </a:r>
            <a:r>
              <a:rPr lang="es-ES" dirty="0" err="1" smtClean="0">
                <a:latin typeface="Comic Sans MS" pitchFamily="66" charset="0"/>
              </a:rPr>
              <a:t>to</a:t>
            </a:r>
            <a:r>
              <a:rPr lang="es-ES" dirty="0" smtClean="0">
                <a:latin typeface="Comic Sans MS" pitchFamily="66" charset="0"/>
              </a:rPr>
              <a:t>:</a:t>
            </a:r>
          </a:p>
          <a:p>
            <a:r>
              <a:rPr lang="es-ES" dirty="0" smtClean="0">
                <a:latin typeface="Comic Sans MS" pitchFamily="66" charset="0"/>
              </a:rPr>
              <a:t>	</a:t>
            </a:r>
            <a:r>
              <a:rPr lang="es-ES" dirty="0" err="1" smtClean="0">
                <a:latin typeface="Comic Sans MS" pitchFamily="66" charset="0"/>
              </a:rPr>
              <a:t>Learn</a:t>
            </a:r>
            <a:r>
              <a:rPr lang="es-ES" dirty="0" smtClean="0">
                <a:latin typeface="Comic Sans MS" pitchFamily="66" charset="0"/>
              </a:rPr>
              <a:t> </a:t>
            </a:r>
            <a:r>
              <a:rPr lang="es-ES" dirty="0" err="1" smtClean="0">
                <a:latin typeface="Comic Sans MS" pitchFamily="66" charset="0"/>
              </a:rPr>
              <a:t>during</a:t>
            </a:r>
            <a:r>
              <a:rPr lang="es-ES" dirty="0" smtClean="0">
                <a:latin typeface="Comic Sans MS" pitchFamily="66" charset="0"/>
              </a:rPr>
              <a:t> </a:t>
            </a:r>
            <a:r>
              <a:rPr lang="es-ES" dirty="0" err="1" smtClean="0">
                <a:latin typeface="Comic Sans MS" pitchFamily="66" charset="0"/>
              </a:rPr>
              <a:t>the</a:t>
            </a:r>
            <a:r>
              <a:rPr lang="es-ES" dirty="0" smtClean="0">
                <a:latin typeface="Comic Sans MS" pitchFamily="66" charset="0"/>
              </a:rPr>
              <a:t> </a:t>
            </a:r>
            <a:r>
              <a:rPr lang="es-ES" dirty="0" err="1" smtClean="0">
                <a:latin typeface="Comic Sans MS" pitchFamily="66" charset="0"/>
              </a:rPr>
              <a:t>fabrication</a:t>
            </a:r>
            <a:r>
              <a:rPr lang="es-ES" dirty="0" smtClean="0">
                <a:latin typeface="Comic Sans MS" pitchFamily="66" charset="0"/>
              </a:rPr>
              <a:t> </a:t>
            </a:r>
            <a:r>
              <a:rPr lang="es-ES" dirty="0" err="1" smtClean="0">
                <a:latin typeface="Comic Sans MS" pitchFamily="66" charset="0"/>
              </a:rPr>
              <a:t>process</a:t>
            </a:r>
            <a:endParaRPr lang="es-ES" dirty="0" smtClean="0">
              <a:latin typeface="Comic Sans MS" pitchFamily="66" charset="0"/>
            </a:endParaRPr>
          </a:p>
          <a:p>
            <a:r>
              <a:rPr lang="es-ES" dirty="0" smtClean="0">
                <a:latin typeface="Comic Sans MS" pitchFamily="66" charset="0"/>
              </a:rPr>
              <a:t>	RF </a:t>
            </a:r>
            <a:r>
              <a:rPr lang="es-ES" dirty="0" err="1" smtClean="0">
                <a:latin typeface="Comic Sans MS" pitchFamily="66" charset="0"/>
              </a:rPr>
              <a:t>measurements</a:t>
            </a:r>
            <a:endParaRPr lang="es-ES" dirty="0" smtClean="0">
              <a:latin typeface="Comic Sans MS" pitchFamily="66" charset="0"/>
            </a:endParaRPr>
          </a:p>
          <a:p>
            <a:r>
              <a:rPr lang="es-ES" dirty="0" smtClean="0">
                <a:latin typeface="Comic Sans MS" pitchFamily="66" charset="0"/>
              </a:rPr>
              <a:t>	</a:t>
            </a:r>
            <a:r>
              <a:rPr lang="es-ES" dirty="0" err="1" smtClean="0">
                <a:latin typeface="Comic Sans MS" pitchFamily="66" charset="0"/>
              </a:rPr>
              <a:t>Bead</a:t>
            </a:r>
            <a:r>
              <a:rPr lang="es-ES" dirty="0" smtClean="0">
                <a:latin typeface="Comic Sans MS" pitchFamily="66" charset="0"/>
              </a:rPr>
              <a:t> </a:t>
            </a:r>
            <a:r>
              <a:rPr lang="es-ES" dirty="0" err="1" smtClean="0">
                <a:latin typeface="Comic Sans MS" pitchFamily="66" charset="0"/>
              </a:rPr>
              <a:t>pull</a:t>
            </a:r>
            <a:r>
              <a:rPr lang="es-ES" dirty="0" smtClean="0">
                <a:latin typeface="Comic Sans MS" pitchFamily="66" charset="0"/>
              </a:rPr>
              <a:t> </a:t>
            </a:r>
            <a:r>
              <a:rPr lang="es-ES" dirty="0" err="1" smtClean="0">
                <a:latin typeface="Comic Sans MS" pitchFamily="66" charset="0"/>
              </a:rPr>
              <a:t>measurement</a:t>
            </a:r>
            <a:endParaRPr lang="es-ES" dirty="0" smtClean="0">
              <a:latin typeface="Comic Sans MS" pitchFamily="66" charset="0"/>
            </a:endParaRPr>
          </a:p>
          <a:p>
            <a:r>
              <a:rPr lang="es-ES" dirty="0" smtClean="0">
                <a:latin typeface="Comic Sans MS" pitchFamily="66" charset="0"/>
              </a:rPr>
              <a:t>	</a:t>
            </a:r>
            <a:r>
              <a:rPr lang="es-ES" dirty="0" err="1" smtClean="0">
                <a:latin typeface="Comic Sans MS" pitchFamily="66" charset="0"/>
              </a:rPr>
              <a:t>Validation</a:t>
            </a:r>
            <a:r>
              <a:rPr lang="es-ES" dirty="0" smtClean="0">
                <a:latin typeface="Comic Sans MS" pitchFamily="66" charset="0"/>
              </a:rPr>
              <a:t> of </a:t>
            </a:r>
            <a:r>
              <a:rPr lang="es-ES" dirty="0" err="1" smtClean="0">
                <a:latin typeface="Comic Sans MS" pitchFamily="66" charset="0"/>
              </a:rPr>
              <a:t>the</a:t>
            </a:r>
            <a:r>
              <a:rPr lang="es-ES" dirty="0" smtClean="0">
                <a:latin typeface="Comic Sans MS" pitchFamily="66" charset="0"/>
              </a:rPr>
              <a:t> </a:t>
            </a:r>
            <a:r>
              <a:rPr lang="es-ES" dirty="0" err="1" smtClean="0">
                <a:latin typeface="Comic Sans MS" pitchFamily="66" charset="0"/>
              </a:rPr>
              <a:t>tooling</a:t>
            </a:r>
            <a:r>
              <a:rPr lang="es-ES" dirty="0" smtClean="0">
                <a:latin typeface="Comic Sans MS" pitchFamily="66" charset="0"/>
              </a:rPr>
              <a:t> </a:t>
            </a:r>
            <a:r>
              <a:rPr lang="es-ES" dirty="0" err="1" smtClean="0">
                <a:latin typeface="Comic Sans MS" pitchFamily="66" charset="0"/>
              </a:rPr>
              <a:t>for</a:t>
            </a:r>
            <a:r>
              <a:rPr lang="es-ES" dirty="0" smtClean="0">
                <a:latin typeface="Comic Sans MS" pitchFamily="66" charset="0"/>
              </a:rPr>
              <a:t> </a:t>
            </a:r>
            <a:r>
              <a:rPr lang="es-ES" dirty="0" err="1" smtClean="0">
                <a:latin typeface="Comic Sans MS" pitchFamily="66" charset="0"/>
              </a:rPr>
              <a:t>the</a:t>
            </a:r>
            <a:r>
              <a:rPr lang="es-ES" dirty="0" smtClean="0">
                <a:latin typeface="Comic Sans MS" pitchFamily="66" charset="0"/>
              </a:rPr>
              <a:t> </a:t>
            </a:r>
            <a:r>
              <a:rPr lang="es-ES" dirty="0" err="1" smtClean="0">
                <a:latin typeface="Comic Sans MS" pitchFamily="66" charset="0"/>
              </a:rPr>
              <a:t>niobium</a:t>
            </a:r>
            <a:r>
              <a:rPr lang="es-ES" dirty="0" smtClean="0">
                <a:latin typeface="Comic Sans MS" pitchFamily="66" charset="0"/>
              </a:rPr>
              <a:t> </a:t>
            </a:r>
            <a:r>
              <a:rPr lang="es-ES" dirty="0" err="1" smtClean="0">
                <a:latin typeface="Comic Sans MS" pitchFamily="66" charset="0"/>
              </a:rPr>
              <a:t>cavity</a:t>
            </a:r>
            <a:endParaRPr lang="es-ES" dirty="0" smtClean="0">
              <a:latin typeface="Comic Sans MS" pitchFamily="66" charset="0"/>
            </a:endParaRPr>
          </a:p>
          <a:p>
            <a:r>
              <a:rPr lang="es-ES" dirty="0" smtClean="0">
                <a:latin typeface="Comic Sans MS" pitchFamily="66" charset="0"/>
              </a:rPr>
              <a:t>	</a:t>
            </a:r>
            <a:r>
              <a:rPr lang="es-ES" dirty="0" err="1">
                <a:latin typeface="Comic Sans MS" pitchFamily="66" charset="0"/>
              </a:rPr>
              <a:t>S</a:t>
            </a:r>
            <a:r>
              <a:rPr lang="es-ES" dirty="0" err="1" smtClean="0">
                <a:latin typeface="Comic Sans MS" pitchFamily="66" charset="0"/>
              </a:rPr>
              <a:t>urface</a:t>
            </a:r>
            <a:r>
              <a:rPr lang="es-ES" dirty="0" smtClean="0">
                <a:latin typeface="Comic Sans MS" pitchFamily="66" charset="0"/>
              </a:rPr>
              <a:t> </a:t>
            </a:r>
            <a:r>
              <a:rPr lang="es-ES" dirty="0" err="1" smtClean="0">
                <a:latin typeface="Comic Sans MS" pitchFamily="66" charset="0"/>
              </a:rPr>
              <a:t>treatments</a:t>
            </a:r>
            <a:endParaRPr lang="es-ES" dirty="0" smtClean="0">
              <a:latin typeface="Comic Sans MS" pitchFamily="66" charset="0"/>
            </a:endParaRPr>
          </a:p>
        </p:txBody>
      </p:sp>
    </p:spTree>
    <p:extLst>
      <p:ext uri="{BB962C8B-B14F-4D97-AF65-F5344CB8AC3E}">
        <p14:creationId xmlns:p14="http://schemas.microsoft.com/office/powerpoint/2010/main" val="3900545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Copper</a:t>
            </a:r>
            <a:r>
              <a:rPr lang="es-ES" dirty="0" smtClean="0"/>
              <a:t> </a:t>
            </a:r>
            <a:r>
              <a:rPr lang="es-ES" dirty="0" err="1" smtClean="0"/>
              <a:t>cavity</a:t>
            </a:r>
            <a:endParaRPr lang="en-GB" dirty="0"/>
          </a:p>
        </p:txBody>
      </p:sp>
      <p:sp>
        <p:nvSpPr>
          <p:cNvPr id="4" name="Date Placeholder 3"/>
          <p:cNvSpPr>
            <a:spLocks noGrp="1"/>
          </p:cNvSpPr>
          <p:nvPr>
            <p:ph type="dt" sz="half" idx="10"/>
          </p:nvPr>
        </p:nvSpPr>
        <p:spPr/>
        <p:txBody>
          <a:bodyPr/>
          <a:lstStyle/>
          <a:p>
            <a:r>
              <a:rPr lang="en-US" smtClean="0"/>
              <a:t>Lund, 11 December 2013</a:t>
            </a:r>
            <a:endParaRPr lang="en-GB"/>
          </a:p>
        </p:txBody>
      </p:sp>
      <p:sp>
        <p:nvSpPr>
          <p:cNvPr id="5" name="Footer Placeholder 4"/>
          <p:cNvSpPr>
            <a:spLocks noGrp="1"/>
          </p:cNvSpPr>
          <p:nvPr>
            <p:ph type="ftr" sz="quarter" idx="11"/>
          </p:nvPr>
        </p:nvSpPr>
        <p:spPr/>
        <p:txBody>
          <a:bodyPr/>
          <a:lstStyle/>
          <a:p>
            <a:r>
              <a:rPr lang="en-GB" smtClean="0"/>
              <a:t>I. Aviles &amp; N. Valverde</a:t>
            </a:r>
            <a:endParaRPr lang="en-GB" dirty="0"/>
          </a:p>
        </p:txBody>
      </p:sp>
      <p:sp>
        <p:nvSpPr>
          <p:cNvPr id="6" name="Slide Number Placeholder 5"/>
          <p:cNvSpPr>
            <a:spLocks noGrp="1"/>
          </p:cNvSpPr>
          <p:nvPr>
            <p:ph type="sldNum" sz="quarter" idx="12"/>
          </p:nvPr>
        </p:nvSpPr>
        <p:spPr/>
        <p:txBody>
          <a:bodyPr/>
          <a:lstStyle/>
          <a:p>
            <a:fld id="{6833595E-478A-4ABB-9C9C-C9BC51AA990E}" type="slidenum">
              <a:rPr lang="en-GB" smtClean="0"/>
              <a:t>6</a:t>
            </a:fld>
            <a:endParaRPr lang="en-GB" dirty="0"/>
          </a:p>
        </p:txBody>
      </p:sp>
      <p:sp>
        <p:nvSpPr>
          <p:cNvPr id="7" name="TextBox 6"/>
          <p:cNvSpPr txBox="1"/>
          <p:nvPr/>
        </p:nvSpPr>
        <p:spPr>
          <a:xfrm>
            <a:off x="323528" y="1556792"/>
            <a:ext cx="4032448" cy="707886"/>
          </a:xfrm>
          <a:prstGeom prst="rect">
            <a:avLst/>
          </a:prstGeom>
          <a:noFill/>
        </p:spPr>
        <p:txBody>
          <a:bodyPr wrap="square" rtlCol="0">
            <a:spAutoFit/>
          </a:bodyPr>
          <a:lstStyle/>
          <a:p>
            <a:pPr algn="ctr"/>
            <a:r>
              <a:rPr lang="en-GB" sz="2000" dirty="0"/>
              <a:t>Cell-by-cell tuning system with RF bead-pull </a:t>
            </a:r>
            <a:r>
              <a:rPr lang="en-GB" sz="2000" dirty="0" smtClean="0"/>
              <a:t>measurements</a:t>
            </a:r>
            <a:endParaRPr lang="en-GB" sz="2000" dirty="0">
              <a:latin typeface="Comic Sans MS" pitchFamily="66" charset="0"/>
            </a:endParaRPr>
          </a:p>
        </p:txBody>
      </p:sp>
      <p:pic>
        <p:nvPicPr>
          <p:cNvPr id="14" name="Picture 2" descr="\\cern.ch\dfs\Workspaces\n\nuriadoc\nuriadoc\Niobium Cavities\pics\Machine de tuning\DSC016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 t="7460" r="2823" b="18444"/>
          <a:stretch/>
        </p:blipFill>
        <p:spPr bwMode="auto">
          <a:xfrm>
            <a:off x="136976" y="2644229"/>
            <a:ext cx="4405551" cy="25202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695063" y="1402903"/>
            <a:ext cx="4032448" cy="1015663"/>
          </a:xfrm>
          <a:prstGeom prst="rect">
            <a:avLst/>
          </a:prstGeom>
          <a:noFill/>
        </p:spPr>
        <p:txBody>
          <a:bodyPr wrap="square" rtlCol="0">
            <a:spAutoFit/>
          </a:bodyPr>
          <a:lstStyle/>
          <a:p>
            <a:pPr algn="ctr"/>
            <a:r>
              <a:rPr lang="en-GB" sz="2000" dirty="0" smtClean="0"/>
              <a:t>Mechanical measurements: frequency shift with respect to stress and deformation</a:t>
            </a:r>
            <a:endParaRPr lang="en-GB" sz="2000" dirty="0">
              <a:latin typeface="Comic Sans MS" pitchFamily="66"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525" y="2474830"/>
            <a:ext cx="3916412" cy="285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422170" y="5445224"/>
            <a:ext cx="2578233" cy="461665"/>
          </a:xfrm>
          <a:prstGeom prst="rect">
            <a:avLst/>
          </a:prstGeom>
          <a:noFill/>
        </p:spPr>
        <p:txBody>
          <a:bodyPr wrap="square" rtlCol="0">
            <a:spAutoFit/>
          </a:bodyPr>
          <a:lstStyle/>
          <a:p>
            <a:r>
              <a:rPr lang="en-GB" sz="1200" dirty="0"/>
              <a:t>Measured cavity frequency change vs. mechanical deformation of cell no </a:t>
            </a:r>
            <a:r>
              <a:rPr lang="en-GB" sz="1200" dirty="0" smtClean="0"/>
              <a:t>4.</a:t>
            </a:r>
            <a:endParaRPr lang="en-GB" sz="1200" dirty="0"/>
          </a:p>
        </p:txBody>
      </p:sp>
    </p:spTree>
    <p:extLst>
      <p:ext uri="{BB962C8B-B14F-4D97-AF65-F5344CB8AC3E}">
        <p14:creationId xmlns:p14="http://schemas.microsoft.com/office/powerpoint/2010/main" val="102427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147653592"/>
              </p:ext>
            </p:extLst>
          </p:nvPr>
        </p:nvGraphicFramePr>
        <p:xfrm>
          <a:off x="467544" y="2153710"/>
          <a:ext cx="8267811" cy="403284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s-ES" dirty="0" err="1" smtClean="0"/>
              <a:t>Copper</a:t>
            </a:r>
            <a:r>
              <a:rPr lang="es-ES" dirty="0" smtClean="0"/>
              <a:t> </a:t>
            </a:r>
            <a:r>
              <a:rPr lang="es-ES" dirty="0" err="1" smtClean="0"/>
              <a:t>cavity</a:t>
            </a:r>
            <a:endParaRPr lang="en-GB" dirty="0"/>
          </a:p>
        </p:txBody>
      </p:sp>
      <p:sp>
        <p:nvSpPr>
          <p:cNvPr id="4" name="Date Placeholder 3"/>
          <p:cNvSpPr>
            <a:spLocks noGrp="1"/>
          </p:cNvSpPr>
          <p:nvPr>
            <p:ph type="dt" sz="half" idx="10"/>
          </p:nvPr>
        </p:nvSpPr>
        <p:spPr/>
        <p:txBody>
          <a:bodyPr/>
          <a:lstStyle/>
          <a:p>
            <a:r>
              <a:rPr lang="en-US" smtClean="0"/>
              <a:t>Lund, 11 December 2013</a:t>
            </a:r>
            <a:endParaRPr lang="en-GB"/>
          </a:p>
        </p:txBody>
      </p:sp>
      <p:sp>
        <p:nvSpPr>
          <p:cNvPr id="5" name="Footer Placeholder 4"/>
          <p:cNvSpPr>
            <a:spLocks noGrp="1"/>
          </p:cNvSpPr>
          <p:nvPr>
            <p:ph type="ftr" sz="quarter" idx="11"/>
          </p:nvPr>
        </p:nvSpPr>
        <p:spPr/>
        <p:txBody>
          <a:bodyPr/>
          <a:lstStyle/>
          <a:p>
            <a:r>
              <a:rPr lang="en-GB" smtClean="0"/>
              <a:t>I. Aviles &amp; N. Valverde</a:t>
            </a:r>
            <a:endParaRPr lang="en-GB" dirty="0"/>
          </a:p>
        </p:txBody>
      </p:sp>
      <p:sp>
        <p:nvSpPr>
          <p:cNvPr id="6" name="Slide Number Placeholder 5"/>
          <p:cNvSpPr>
            <a:spLocks noGrp="1"/>
          </p:cNvSpPr>
          <p:nvPr>
            <p:ph type="sldNum" sz="quarter" idx="12"/>
          </p:nvPr>
        </p:nvSpPr>
        <p:spPr/>
        <p:txBody>
          <a:bodyPr/>
          <a:lstStyle/>
          <a:p>
            <a:fld id="{6833595E-478A-4ABB-9C9C-C9BC51AA990E}" type="slidenum">
              <a:rPr lang="en-GB" smtClean="0"/>
              <a:t>7</a:t>
            </a:fld>
            <a:endParaRPr lang="en-GB"/>
          </a:p>
        </p:txBody>
      </p:sp>
      <p:sp>
        <p:nvSpPr>
          <p:cNvPr id="7" name="TextBox 6"/>
          <p:cNvSpPr txBox="1"/>
          <p:nvPr/>
        </p:nvSpPr>
        <p:spPr>
          <a:xfrm>
            <a:off x="1691680" y="1268760"/>
            <a:ext cx="5580232" cy="707886"/>
          </a:xfrm>
          <a:prstGeom prst="rect">
            <a:avLst/>
          </a:prstGeom>
          <a:noFill/>
        </p:spPr>
        <p:txBody>
          <a:bodyPr wrap="square" rtlCol="0">
            <a:spAutoFit/>
          </a:bodyPr>
          <a:lstStyle/>
          <a:p>
            <a:pPr algn="ctr"/>
            <a:r>
              <a:rPr lang="en-GB" sz="2000" dirty="0"/>
              <a:t>Cavity tuner: measurement of cavity detuning versus mechanical deformation.</a:t>
            </a:r>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2" t="20328" r="6536" b="15655"/>
          <a:stretch/>
        </p:blipFill>
        <p:spPr bwMode="auto">
          <a:xfrm>
            <a:off x="1043608" y="2160168"/>
            <a:ext cx="7200800" cy="387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1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9776"/>
            <a:ext cx="7848872" cy="1143000"/>
          </a:xfrm>
        </p:spPr>
        <p:txBody>
          <a:bodyPr>
            <a:normAutofit/>
          </a:bodyPr>
          <a:lstStyle/>
          <a:p>
            <a:r>
              <a:rPr lang="en-GB" dirty="0" smtClean="0">
                <a:latin typeface="+mj-lt"/>
              </a:rPr>
              <a:t>Reparation </a:t>
            </a:r>
            <a:r>
              <a:rPr lang="en-GB" dirty="0" err="1" smtClean="0">
                <a:latin typeface="+mj-lt"/>
              </a:rPr>
              <a:t>monocell</a:t>
            </a:r>
            <a:r>
              <a:rPr lang="en-GB" dirty="0" smtClean="0">
                <a:latin typeface="+mj-lt"/>
              </a:rPr>
              <a:t> from RI at CERN</a:t>
            </a:r>
            <a:endParaRPr lang="en-GB" dirty="0">
              <a:latin typeface="+mj-lt"/>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636912"/>
            <a:ext cx="2869423" cy="215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39" b="10472"/>
          <a:stretch/>
        </p:blipFill>
        <p:spPr bwMode="auto">
          <a:xfrm>
            <a:off x="683568" y="4292053"/>
            <a:ext cx="3080859" cy="151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9213" y="5805264"/>
            <a:ext cx="3240360" cy="646331"/>
          </a:xfrm>
          <a:prstGeom prst="rect">
            <a:avLst/>
          </a:prstGeom>
          <a:noFill/>
        </p:spPr>
        <p:txBody>
          <a:bodyPr wrap="square" rtlCol="0">
            <a:spAutoFit/>
          </a:bodyPr>
          <a:lstStyle/>
          <a:p>
            <a:r>
              <a:rPr lang="en-GB" dirty="0" smtClean="0"/>
              <a:t>Machining (preparation before brazing)</a:t>
            </a:r>
            <a:endParaRPr lang="en-GB" dirty="0"/>
          </a:p>
        </p:txBody>
      </p:sp>
      <p:sp>
        <p:nvSpPr>
          <p:cNvPr id="9" name="TextBox 8"/>
          <p:cNvSpPr txBox="1"/>
          <p:nvPr/>
        </p:nvSpPr>
        <p:spPr>
          <a:xfrm>
            <a:off x="4932040" y="4958008"/>
            <a:ext cx="3538014" cy="646331"/>
          </a:xfrm>
          <a:prstGeom prst="rect">
            <a:avLst/>
          </a:prstGeom>
          <a:noFill/>
        </p:spPr>
        <p:txBody>
          <a:bodyPr wrap="square" rtlCol="0">
            <a:spAutoFit/>
          </a:bodyPr>
          <a:lstStyle/>
          <a:p>
            <a:r>
              <a:rPr lang="en-GB" dirty="0" smtClean="0"/>
              <a:t>Brazing between niobium tube and Stainless steel (316LN) flange.</a:t>
            </a:r>
            <a:endParaRPr lang="en-GB" dirty="0"/>
          </a:p>
        </p:txBody>
      </p:sp>
      <p:sp>
        <p:nvSpPr>
          <p:cNvPr id="7" name="TextBox 6"/>
          <p:cNvSpPr txBox="1"/>
          <p:nvPr/>
        </p:nvSpPr>
        <p:spPr>
          <a:xfrm>
            <a:off x="611560" y="1268760"/>
            <a:ext cx="7858494" cy="646331"/>
          </a:xfrm>
          <a:prstGeom prst="rect">
            <a:avLst/>
          </a:prstGeom>
          <a:noFill/>
        </p:spPr>
        <p:txBody>
          <a:bodyPr wrap="square" rtlCol="0">
            <a:spAutoFit/>
          </a:bodyPr>
          <a:lstStyle/>
          <a:p>
            <a:r>
              <a:rPr lang="en-GB" dirty="0" smtClean="0"/>
              <a:t>The </a:t>
            </a:r>
            <a:r>
              <a:rPr lang="en-GB" dirty="0" err="1" smtClean="0"/>
              <a:t>monocell</a:t>
            </a:r>
            <a:r>
              <a:rPr lang="en-GB" dirty="0" smtClean="0"/>
              <a:t> has being repaired in order to continue with the </a:t>
            </a:r>
            <a:r>
              <a:rPr lang="en-GB" dirty="0" err="1" smtClean="0"/>
              <a:t>electropolishing</a:t>
            </a:r>
            <a:r>
              <a:rPr lang="en-GB" dirty="0" smtClean="0"/>
              <a:t> and cold tests</a:t>
            </a:r>
            <a:endParaRPr lang="en-GB" dirty="0"/>
          </a:p>
        </p:txBody>
      </p:sp>
      <p:pic>
        <p:nvPicPr>
          <p:cNvPr id="11"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68"/>
          <a:stretch/>
        </p:blipFill>
        <p:spPr bwMode="auto">
          <a:xfrm>
            <a:off x="683568" y="1988840"/>
            <a:ext cx="2936200" cy="199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670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rn.ch\dfs\Workspaces\n\nuriadoc\nuriadoc\Niobium Cavities\Reparation monocelule RI\pics\IMG_693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875053"/>
            <a:ext cx="2736304" cy="2052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rn.ch\dfs\Workspaces\n\nuriadoc\nuriadoc\Niobium Cavities\Reparation monocelule RI\pics\IMG_69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5136" y="4457765"/>
            <a:ext cx="2491040" cy="18682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1830288"/>
            <a:ext cx="2448272" cy="221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345" y="4481061"/>
            <a:ext cx="2627487" cy="218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899592" y="260648"/>
            <a:ext cx="7848872" cy="1143000"/>
          </a:xfrm>
        </p:spPr>
        <p:txBody>
          <a:bodyPr>
            <a:normAutofit/>
          </a:bodyPr>
          <a:lstStyle/>
          <a:p>
            <a:r>
              <a:rPr lang="en-GB" sz="3200" dirty="0" smtClean="0">
                <a:latin typeface="+mj-lt"/>
              </a:rPr>
              <a:t>Reparation </a:t>
            </a:r>
            <a:r>
              <a:rPr lang="en-GB" sz="3200" dirty="0" err="1" smtClean="0">
                <a:latin typeface="+mj-lt"/>
              </a:rPr>
              <a:t>monocell</a:t>
            </a:r>
            <a:r>
              <a:rPr lang="en-GB" sz="3200" dirty="0" smtClean="0">
                <a:latin typeface="+mj-lt"/>
              </a:rPr>
              <a:t> from RI at CERN</a:t>
            </a:r>
            <a:endParaRPr lang="en-GB" sz="3200" dirty="0">
              <a:latin typeface="+mj-lt"/>
            </a:endParaRPr>
          </a:p>
        </p:txBody>
      </p:sp>
      <p:pic>
        <p:nvPicPr>
          <p:cNvPr id="1031"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6770"/>
          <a:stretch/>
        </p:blipFill>
        <p:spPr bwMode="auto">
          <a:xfrm>
            <a:off x="6228184" y="4788848"/>
            <a:ext cx="2798960" cy="153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3099" y="1988840"/>
            <a:ext cx="2529130" cy="189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512" y="1184634"/>
            <a:ext cx="5328592" cy="646331"/>
          </a:xfrm>
          <a:prstGeom prst="rect">
            <a:avLst/>
          </a:prstGeom>
        </p:spPr>
        <p:txBody>
          <a:bodyPr wrap="square">
            <a:spAutoFit/>
          </a:bodyPr>
          <a:lstStyle/>
          <a:p>
            <a:pPr lvl="0"/>
            <a:r>
              <a:rPr lang="es-ES" dirty="0" smtClean="0">
                <a:solidFill>
                  <a:prstClr val="black"/>
                </a:solidFill>
              </a:rPr>
              <a:t>EB </a:t>
            </a:r>
            <a:r>
              <a:rPr lang="es-ES" dirty="0" err="1" smtClean="0">
                <a:solidFill>
                  <a:prstClr val="black"/>
                </a:solidFill>
              </a:rPr>
              <a:t>Welding</a:t>
            </a:r>
            <a:r>
              <a:rPr lang="es-ES" dirty="0" smtClean="0">
                <a:solidFill>
                  <a:prstClr val="black"/>
                </a:solidFill>
              </a:rPr>
              <a:t> </a:t>
            </a:r>
            <a:r>
              <a:rPr lang="es-ES" dirty="0" err="1">
                <a:solidFill>
                  <a:prstClr val="black"/>
                </a:solidFill>
              </a:rPr>
              <a:t>from</a:t>
            </a:r>
            <a:r>
              <a:rPr lang="es-ES" dirty="0">
                <a:solidFill>
                  <a:prstClr val="black"/>
                </a:solidFill>
              </a:rPr>
              <a:t> </a:t>
            </a:r>
            <a:r>
              <a:rPr lang="es-ES" dirty="0" err="1">
                <a:solidFill>
                  <a:prstClr val="black"/>
                </a:solidFill>
              </a:rPr>
              <a:t>the</a:t>
            </a:r>
            <a:r>
              <a:rPr lang="es-ES" dirty="0">
                <a:solidFill>
                  <a:prstClr val="black"/>
                </a:solidFill>
              </a:rPr>
              <a:t> </a:t>
            </a:r>
            <a:r>
              <a:rPr lang="es-ES" dirty="0" err="1" smtClean="0">
                <a:solidFill>
                  <a:prstClr val="black"/>
                </a:solidFill>
              </a:rPr>
              <a:t>outside</a:t>
            </a:r>
            <a:r>
              <a:rPr lang="es-ES" dirty="0" smtClean="0">
                <a:solidFill>
                  <a:prstClr val="black"/>
                </a:solidFill>
              </a:rPr>
              <a:t> (W#1) and </a:t>
            </a:r>
            <a:r>
              <a:rPr lang="es-ES" dirty="0" err="1" smtClean="0">
                <a:solidFill>
                  <a:prstClr val="black"/>
                </a:solidFill>
              </a:rPr>
              <a:t>inside</a:t>
            </a:r>
            <a:r>
              <a:rPr lang="es-ES" dirty="0" smtClean="0">
                <a:solidFill>
                  <a:prstClr val="black"/>
                </a:solidFill>
              </a:rPr>
              <a:t> (W#2)</a:t>
            </a:r>
            <a:endParaRPr lang="es-ES" dirty="0">
              <a:solidFill>
                <a:prstClr val="black"/>
              </a:solidFill>
            </a:endParaRPr>
          </a:p>
          <a:p>
            <a:pPr lvl="0"/>
            <a:r>
              <a:rPr lang="es-ES" dirty="0">
                <a:solidFill>
                  <a:prstClr val="black"/>
                </a:solidFill>
              </a:rPr>
              <a:t>Full </a:t>
            </a:r>
            <a:r>
              <a:rPr lang="es-ES" dirty="0" err="1">
                <a:solidFill>
                  <a:prstClr val="black"/>
                </a:solidFill>
              </a:rPr>
              <a:t>penetration</a:t>
            </a:r>
            <a:r>
              <a:rPr lang="es-ES" dirty="0">
                <a:solidFill>
                  <a:prstClr val="black"/>
                </a:solidFill>
              </a:rPr>
              <a:t>: 2.4 mm </a:t>
            </a:r>
            <a:endParaRPr lang="en-GB" dirty="0">
              <a:solidFill>
                <a:prstClr val="black"/>
              </a:solidFill>
            </a:endParaRPr>
          </a:p>
        </p:txBody>
      </p:sp>
      <p:sp>
        <p:nvSpPr>
          <p:cNvPr id="15" name="Rectangle 14"/>
          <p:cNvSpPr/>
          <p:nvPr/>
        </p:nvSpPr>
        <p:spPr>
          <a:xfrm>
            <a:off x="179512" y="3885687"/>
            <a:ext cx="4824536" cy="646331"/>
          </a:xfrm>
          <a:prstGeom prst="rect">
            <a:avLst/>
          </a:prstGeom>
        </p:spPr>
        <p:txBody>
          <a:bodyPr wrap="square">
            <a:spAutoFit/>
          </a:bodyPr>
          <a:lstStyle/>
          <a:p>
            <a:pPr lvl="0"/>
            <a:r>
              <a:rPr lang="es-ES" dirty="0" smtClean="0">
                <a:solidFill>
                  <a:prstClr val="black"/>
                </a:solidFill>
              </a:rPr>
              <a:t>EB </a:t>
            </a:r>
            <a:r>
              <a:rPr lang="es-ES" dirty="0" err="1" smtClean="0">
                <a:solidFill>
                  <a:prstClr val="black"/>
                </a:solidFill>
              </a:rPr>
              <a:t>Welding</a:t>
            </a:r>
            <a:r>
              <a:rPr lang="es-ES" dirty="0" smtClean="0">
                <a:solidFill>
                  <a:prstClr val="black"/>
                </a:solidFill>
              </a:rPr>
              <a:t> </a:t>
            </a:r>
            <a:r>
              <a:rPr lang="es-ES" dirty="0" err="1">
                <a:solidFill>
                  <a:prstClr val="black"/>
                </a:solidFill>
              </a:rPr>
              <a:t>from</a:t>
            </a:r>
            <a:r>
              <a:rPr lang="es-ES" dirty="0">
                <a:solidFill>
                  <a:prstClr val="black"/>
                </a:solidFill>
              </a:rPr>
              <a:t> </a:t>
            </a:r>
            <a:r>
              <a:rPr lang="es-ES" dirty="0" err="1">
                <a:solidFill>
                  <a:prstClr val="black"/>
                </a:solidFill>
              </a:rPr>
              <a:t>the</a:t>
            </a:r>
            <a:r>
              <a:rPr lang="es-ES" dirty="0">
                <a:solidFill>
                  <a:prstClr val="black"/>
                </a:solidFill>
              </a:rPr>
              <a:t> </a:t>
            </a:r>
            <a:r>
              <a:rPr lang="es-ES" dirty="0" err="1" smtClean="0">
                <a:solidFill>
                  <a:prstClr val="black"/>
                </a:solidFill>
              </a:rPr>
              <a:t>outside</a:t>
            </a:r>
            <a:r>
              <a:rPr lang="es-ES" dirty="0" smtClean="0">
                <a:solidFill>
                  <a:prstClr val="black"/>
                </a:solidFill>
              </a:rPr>
              <a:t> (W#3) </a:t>
            </a:r>
          </a:p>
          <a:p>
            <a:pPr lvl="0"/>
            <a:r>
              <a:rPr lang="es-ES" dirty="0" smtClean="0">
                <a:solidFill>
                  <a:prstClr val="black"/>
                </a:solidFill>
              </a:rPr>
              <a:t>Full </a:t>
            </a:r>
            <a:r>
              <a:rPr lang="es-ES" dirty="0" err="1">
                <a:solidFill>
                  <a:prstClr val="black"/>
                </a:solidFill>
              </a:rPr>
              <a:t>penetration</a:t>
            </a:r>
            <a:r>
              <a:rPr lang="es-ES" dirty="0">
                <a:solidFill>
                  <a:prstClr val="black"/>
                </a:solidFill>
              </a:rPr>
              <a:t>: </a:t>
            </a:r>
            <a:r>
              <a:rPr lang="es-ES" dirty="0" smtClean="0">
                <a:solidFill>
                  <a:prstClr val="black"/>
                </a:solidFill>
              </a:rPr>
              <a:t>1.7 </a:t>
            </a:r>
            <a:r>
              <a:rPr lang="es-ES" dirty="0">
                <a:solidFill>
                  <a:prstClr val="black"/>
                </a:solidFill>
              </a:rPr>
              <a:t>mm </a:t>
            </a:r>
            <a:endParaRPr lang="en-GB" dirty="0">
              <a:solidFill>
                <a:prstClr val="black"/>
              </a:solidFill>
            </a:endParaRPr>
          </a:p>
        </p:txBody>
      </p:sp>
      <p:sp>
        <p:nvSpPr>
          <p:cNvPr id="12" name="Text Box 69"/>
          <p:cNvSpPr txBox="1"/>
          <p:nvPr/>
        </p:nvSpPr>
        <p:spPr>
          <a:xfrm>
            <a:off x="6246243" y="3897276"/>
            <a:ext cx="2780901" cy="45225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smtClean="0">
                <a:effectLst/>
                <a:ea typeface="Times New Roman"/>
                <a:cs typeface="Times New Roman"/>
              </a:rPr>
              <a:t>Cross </a:t>
            </a:r>
            <a:r>
              <a:rPr lang="en-GB" sz="1100" dirty="0">
                <a:effectLst/>
                <a:ea typeface="Times New Roman"/>
                <a:cs typeface="Times New Roman"/>
              </a:rPr>
              <a:t>section of </a:t>
            </a:r>
            <a:r>
              <a:rPr lang="en-GB" sz="1100" dirty="0" smtClean="0">
                <a:effectLst/>
                <a:ea typeface="Times New Roman"/>
                <a:cs typeface="Times New Roman"/>
              </a:rPr>
              <a:t>the </a:t>
            </a:r>
            <a:r>
              <a:rPr lang="en-GB" sz="1100" dirty="0">
                <a:effectLst/>
                <a:ea typeface="Times New Roman"/>
                <a:cs typeface="Times New Roman"/>
              </a:rPr>
              <a:t>EB </a:t>
            </a:r>
            <a:r>
              <a:rPr lang="en-GB" sz="1100" dirty="0" smtClean="0">
                <a:effectLst/>
                <a:ea typeface="Times New Roman"/>
                <a:cs typeface="Times New Roman"/>
              </a:rPr>
              <a:t>weld (W#1 +W#2)</a:t>
            </a:r>
            <a:endParaRPr lang="en-GB" sz="1100" dirty="0">
              <a:effectLst/>
              <a:ea typeface="Times New Roman"/>
              <a:cs typeface="Times New Roman"/>
            </a:endParaRPr>
          </a:p>
        </p:txBody>
      </p:sp>
      <p:sp>
        <p:nvSpPr>
          <p:cNvPr id="13" name="Text Box 69"/>
          <p:cNvSpPr txBox="1"/>
          <p:nvPr/>
        </p:nvSpPr>
        <p:spPr>
          <a:xfrm>
            <a:off x="6228185" y="6353927"/>
            <a:ext cx="2376264" cy="31170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dirty="0" smtClean="0">
                <a:effectLst/>
                <a:ea typeface="Times New Roman"/>
                <a:cs typeface="Times New Roman"/>
              </a:rPr>
              <a:t>Cross </a:t>
            </a:r>
            <a:r>
              <a:rPr lang="en-GB" sz="1100" dirty="0">
                <a:effectLst/>
                <a:ea typeface="Times New Roman"/>
                <a:cs typeface="Times New Roman"/>
              </a:rPr>
              <a:t>section of </a:t>
            </a:r>
            <a:r>
              <a:rPr lang="en-GB" sz="1100" dirty="0" smtClean="0">
                <a:effectLst/>
                <a:ea typeface="Times New Roman"/>
                <a:cs typeface="Times New Roman"/>
              </a:rPr>
              <a:t>the </a:t>
            </a:r>
            <a:r>
              <a:rPr lang="en-GB" sz="1100" dirty="0">
                <a:effectLst/>
                <a:ea typeface="Times New Roman"/>
                <a:cs typeface="Times New Roman"/>
              </a:rPr>
              <a:t>EB </a:t>
            </a:r>
            <a:r>
              <a:rPr lang="en-GB" sz="1100" dirty="0" smtClean="0">
                <a:effectLst/>
                <a:ea typeface="Times New Roman"/>
                <a:cs typeface="Times New Roman"/>
              </a:rPr>
              <a:t>weld (W#3)</a:t>
            </a:r>
            <a:endParaRPr lang="en-GB" sz="1100" dirty="0">
              <a:effectLst/>
              <a:ea typeface="Times New Roman"/>
              <a:cs typeface="Times New Roman"/>
            </a:endParaRPr>
          </a:p>
        </p:txBody>
      </p:sp>
    </p:spTree>
    <p:extLst>
      <p:ext uri="{BB962C8B-B14F-4D97-AF65-F5344CB8AC3E}">
        <p14:creationId xmlns:p14="http://schemas.microsoft.com/office/powerpoint/2010/main" val="3066037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4020</TotalTime>
  <Words>944</Words>
  <Application>Microsoft Office PowerPoint</Application>
  <PresentationFormat>On-screen Show (4:3)</PresentationFormat>
  <Paragraphs>244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Status of the SPL cavities at CERN</vt:lpstr>
      <vt:lpstr>Overview</vt:lpstr>
      <vt:lpstr>Overview</vt:lpstr>
      <vt:lpstr>Overview</vt:lpstr>
      <vt:lpstr>Cooper cavity</vt:lpstr>
      <vt:lpstr>Copper cavity</vt:lpstr>
      <vt:lpstr>Copper cavity</vt:lpstr>
      <vt:lpstr>Reparation monocell from RI at CERN</vt:lpstr>
      <vt:lpstr>Reparation monocell from RI at CERN</vt:lpstr>
      <vt:lpstr>Niobium cavity at RI</vt:lpstr>
      <vt:lpstr>Niobium cavity at CERN</vt:lpstr>
      <vt:lpstr>Niobium cavity at CERN</vt:lpstr>
      <vt:lpstr>Niobium cavity at CERN</vt:lpstr>
      <vt:lpstr>Niobium cavity at CERN</vt:lpstr>
      <vt:lpstr>Niobium cavity at CERN</vt:lpstr>
      <vt:lpstr>Ancillaries</vt:lpstr>
      <vt:lpstr>Ancillaries</vt:lpstr>
      <vt:lpstr>Ancillaries</vt:lpstr>
      <vt:lpstr>Conclusions</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Fabrication and material studies for SPL cavities at CERN</dc:title>
  <dc:creator>Nuria Valverde Alonso</dc:creator>
  <cp:lastModifiedBy>Nuria Valverde Alonso</cp:lastModifiedBy>
  <cp:revision>136</cp:revision>
  <cp:lastPrinted>2013-12-05T15:38:14Z</cp:lastPrinted>
  <dcterms:created xsi:type="dcterms:W3CDTF">2012-11-08T16:38:55Z</dcterms:created>
  <dcterms:modified xsi:type="dcterms:W3CDTF">2013-12-09T16:29:01Z</dcterms:modified>
</cp:coreProperties>
</file>