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83" r:id="rId2"/>
    <p:sldId id="1039" r:id="rId3"/>
    <p:sldId id="1033" r:id="rId4"/>
    <p:sldId id="1040" r:id="rId5"/>
    <p:sldId id="1042" r:id="rId6"/>
    <p:sldId id="1043" r:id="rId7"/>
    <p:sldId id="1047" r:id="rId8"/>
    <p:sldId id="1044" r:id="rId9"/>
    <p:sldId id="1045" r:id="rId10"/>
    <p:sldId id="1053" r:id="rId11"/>
    <p:sldId id="1052" r:id="rId12"/>
    <p:sldId id="1049" r:id="rId13"/>
    <p:sldId id="1050" r:id="rId14"/>
    <p:sldId id="1051" r:id="rId15"/>
    <p:sldId id="1048" r:id="rId1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DF2"/>
          </a:solidFill>
        </a:fill>
      </a:tcStyle>
    </a:wholeTbl>
    <a:band2H>
      <a:tcTxStyle/>
      <a:tcStyle>
        <a:tcBdr/>
        <a:fill>
          <a:solidFill>
            <a:srgbClr val="E6EFF8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E8CA"/>
          </a:solidFill>
        </a:fill>
      </a:tcStyle>
    </a:wholeTbl>
    <a:band2H>
      <a:tcTxStyle/>
      <a:tcStyle>
        <a:tcBdr/>
        <a:fill>
          <a:solidFill>
            <a:srgbClr val="EFF4E6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CAD8"/>
          </a:solidFill>
        </a:fill>
      </a:tcStyle>
    </a:wholeTbl>
    <a:band2H>
      <a:tcTxStyle/>
      <a:tcStyle>
        <a:tcBdr/>
        <a:fill>
          <a:solidFill>
            <a:srgbClr val="ECE7EC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55"/>
    <p:restoredTop sz="95350"/>
  </p:normalViewPr>
  <p:slideViewPr>
    <p:cSldViewPr snapToGrid="0" snapToObjects="1">
      <p:cViewPr varScale="1">
        <p:scale>
          <a:sx n="104" d="100"/>
          <a:sy n="104" d="100"/>
        </p:scale>
        <p:origin x="216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47480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87360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27817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2276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44647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12251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85565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42621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43378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94305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106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07965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70556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ktangel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b="0" dirty="0"/>
          </a:p>
        </p:txBody>
      </p:sp>
      <p:sp>
        <p:nvSpPr>
          <p:cNvPr id="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924610" y="417442"/>
            <a:ext cx="828001" cy="7992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sz="100">
                <a:noFill/>
              </a:defRPr>
            </a:lvl1pPr>
            <a:lvl2pPr marL="94218" indent="-11668">
              <a:buClrTx/>
              <a:buFontTx/>
              <a:defRPr sz="100">
                <a:noFill/>
              </a:defRPr>
            </a:lvl2pPr>
            <a:lvl3pPr marL="345722" indent="-13934">
              <a:buClrTx/>
              <a:buFontTx/>
              <a:defRPr sz="100">
                <a:noFill/>
              </a:defRPr>
            </a:lvl3pPr>
            <a:lvl4pPr marL="621010" indent="-14585">
              <a:buClrTx/>
              <a:buFontTx/>
              <a:defRPr sz="100">
                <a:noFill/>
              </a:defRPr>
            </a:lvl4pPr>
            <a:lvl5pPr marL="869950" indent="-14287">
              <a:buClrTx/>
              <a:buFontTx/>
              <a:defRPr sz="100">
                <a:noFill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" name="Platshållare för text 6">
            <a:extLst>
              <a:ext uri="{FF2B5EF4-FFF2-40B4-BE49-F238E27FC236}">
                <a16:creationId xmlns:a16="http://schemas.microsoft.com/office/drawing/2014/main" id="{7851385E-22F4-A449-8B1F-2B279FD0EA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447675"/>
            <a:ext cx="292100" cy="6410325"/>
          </a:xfrm>
          <a:prstGeom prst="rect">
            <a:avLst/>
          </a:prstGeom>
          <a:solidFill>
            <a:srgbClr val="FFFFFF"/>
          </a:solidFill>
        </p:spPr>
        <p:txBody>
          <a:bodyPr>
            <a:normAutofit/>
          </a:bodyPr>
          <a:lstStyle/>
          <a:p>
            <a:pPr marL="0" indent="0">
              <a:buClrTx/>
              <a:buSzTx/>
              <a:buFontTx/>
              <a:buNone/>
              <a:defRPr sz="100">
                <a:noFill/>
              </a:defRPr>
            </a:pPr>
            <a:endParaRPr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C3487DB-B236-664B-B3DE-9D98AC7E11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0489" y="4409237"/>
            <a:ext cx="7913509" cy="784086"/>
          </a:xfrm>
        </p:spPr>
        <p:txBody>
          <a:bodyPr/>
          <a:lstStyle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GB" dirty="0"/>
              <a:t>Optional sub-title</a:t>
            </a:r>
            <a:br>
              <a:rPr lang="en-GB" dirty="0"/>
            </a:br>
            <a:br>
              <a:rPr kumimoji="0" lang="en-US" sz="1800" b="0" i="0" u="none" strike="noStrike" cap="none" spc="3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Segoe UI"/>
              </a:rPr>
            </a:b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83033D0-68C6-4342-AF37-DDFB18DCE2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0489" y="2395235"/>
            <a:ext cx="7913509" cy="1647468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  <a:lvl2pPr>
              <a:defRPr sz="4400">
                <a:solidFill>
                  <a:schemeClr val="bg1"/>
                </a:solidFill>
              </a:defRPr>
            </a:lvl2pPr>
            <a:lvl3pPr>
              <a:defRPr sz="4400">
                <a:solidFill>
                  <a:schemeClr val="bg1"/>
                </a:solidFill>
              </a:defRPr>
            </a:lvl3pPr>
            <a:lvl4pPr>
              <a:defRPr sz="4400">
                <a:solidFill>
                  <a:schemeClr val="bg1"/>
                </a:solidFill>
              </a:defRPr>
            </a:lvl4pPr>
            <a:lvl5pPr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Test of a title for</a:t>
            </a:r>
          </a:p>
          <a:p>
            <a:pPr lvl="0"/>
            <a:r>
              <a:rPr lang="en-GB" dirty="0"/>
              <a:t>A PowerPoint presentation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0F73A32-D171-4048-9457-F117A9668F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30489" y="5943600"/>
            <a:ext cx="4783625" cy="914400"/>
          </a:xfrm>
        </p:spPr>
        <p:txBody>
          <a:bodyPr/>
          <a:lstStyle>
            <a:lvl1pPr>
              <a:defRPr sz="1600" spc="3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Presented by &lt;Name&gt;</a:t>
            </a:r>
          </a:p>
          <a:p>
            <a:pPr lvl="0"/>
            <a:r>
              <a:rPr lang="en-GB" dirty="0"/>
              <a:t>YYY-MM-DD</a:t>
            </a:r>
          </a:p>
        </p:txBody>
      </p:sp>
    </p:spTree>
    <p:extLst>
      <p:ext uri="{BB962C8B-B14F-4D97-AF65-F5344CB8AC3E}">
        <p14:creationId xmlns:p14="http://schemas.microsoft.com/office/powerpoint/2010/main" val="1257655095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  <a:prstGeom prst="rect">
            <a:avLst/>
          </a:prstGeom>
        </p:spPr>
        <p:txBody>
          <a:bodyPr/>
          <a:lstStyle/>
          <a:p>
            <a:fld id="{18896B66-0B3A-474C-9C9C-E4F07B1F5DAD}" type="datetime1">
              <a:rPr lang="sv-SE" smtClean="0"/>
              <a:t>2020-02-24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1532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1420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  <a:prstGeom prst="rect">
            <a:avLst/>
          </a:prstGeom>
        </p:spPr>
        <p:txBody>
          <a:bodyPr/>
          <a:lstStyle/>
          <a:p>
            <a:fld id="{18896B66-0B3A-474C-9C9C-E4F07B1F5DAD}" type="datetime1">
              <a:rPr lang="sv-SE" smtClean="0"/>
              <a:t>2020-02-24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371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2020-02-24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771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BE21B-1C91-124E-BCD3-FC985C298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549398-679B-FB40-979A-8A2AFB6128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6459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Title Text</a:t>
            </a:r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57471" y="6542262"/>
            <a:ext cx="221021" cy="2311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94399" y="1562399"/>
            <a:ext cx="4993787" cy="47680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Platshållare för text 13"/>
          <p:cNvSpPr>
            <a:spLocks noGrp="1"/>
          </p:cNvSpPr>
          <p:nvPr>
            <p:ph type="body" sz="quarter" idx="13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64" name="Rektangel 14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5" name="Bildobjekt 15" descr="Bildobjekt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Title Text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57471" y="6542262"/>
            <a:ext cx="221021" cy="2311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94399" y="1562399"/>
            <a:ext cx="3255411" cy="47680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Platshållare för text 13"/>
          <p:cNvSpPr>
            <a:spLocks noGrp="1"/>
          </p:cNvSpPr>
          <p:nvPr>
            <p:ph type="body" sz="quarter" idx="13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76" name="Rektangel 14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7" name="Bildobjekt 15" descr="Bildobjekt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tshållare för bild 6"/>
          <p:cNvSpPr>
            <a:spLocks noGrp="1"/>
          </p:cNvSpPr>
          <p:nvPr>
            <p:ph type="pic" sz="half" idx="13"/>
          </p:nvPr>
        </p:nvSpPr>
        <p:spPr>
          <a:xfrm>
            <a:off x="6373812" y="1562100"/>
            <a:ext cx="4994276" cy="476885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Title Text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57471" y="6542262"/>
            <a:ext cx="221021" cy="2311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94399" y="1562399"/>
            <a:ext cx="4993787" cy="47680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Platshållare för text 13"/>
          <p:cNvSpPr>
            <a:spLocks noGrp="1"/>
          </p:cNvSpPr>
          <p:nvPr>
            <p:ph type="body" sz="quarter" idx="14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89" name="Rektangel 10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0" name="Bildobjekt 12" descr="Bildobjekt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Title Text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57471" y="6542262"/>
            <a:ext cx="221021" cy="2311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  <a:lvl2pPr marL="0" indent="8255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2pPr>
            <a:lvl3pPr marL="638351" indent="-306563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3pPr>
            <a:lvl4pPr marL="927299" indent="-320874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4pPr>
            <a:lvl5pPr marL="1169987" indent="-314325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Rektangel 9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2" name="Bildobjekt 10" descr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2020-02-24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23441" y="6248628"/>
            <a:ext cx="214159" cy="215444"/>
          </a:xfrm>
        </p:spPr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6" y="260649"/>
            <a:ext cx="2208245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07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082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2020-02-24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1457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Rektangel 5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" name="Bildobjekt 6" descr="Bildobjekt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03068" y="1048935"/>
            <a:ext cx="8872166" cy="476012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53" r:id="rId3"/>
    <p:sldLayoutId id="2147483654" r:id="rId4"/>
    <p:sldLayoutId id="2147483655" r:id="rId5"/>
    <p:sldLayoutId id="2147483658" r:id="rId6"/>
    <p:sldLayoutId id="2147483662" r:id="rId7"/>
    <p:sldLayoutId id="2147483664" r:id="rId8"/>
    <p:sldLayoutId id="2147483665" r:id="rId9"/>
    <p:sldLayoutId id="2147483678" r:id="rId10"/>
    <p:sldLayoutId id="2147483679" r:id="rId11"/>
    <p:sldLayoutId id="2147483680" r:id="rId12"/>
    <p:sldLayoutId id="2147483681" r:id="rId1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9pPr>
    </p:titleStyle>
    <p:bodyStyle>
      <a:lvl1pPr marL="101600" marR="0" indent="-1016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Segoe UI"/>
        <a:buChar char=" "/>
        <a:tabLst/>
        <a:defRPr sz="2000" b="0" i="0" u="none" strike="noStrike" cap="none" spc="0" baseline="0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1pPr>
      <a:lvl2pPr marL="315913" marR="0" indent="-233363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Segoe UI"/>
        <a:buChar char="▪"/>
        <a:tabLst/>
        <a:defRPr sz="2000" b="0" i="0" u="none" strike="noStrike" cap="none" spc="0" baseline="0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2pPr>
      <a:lvl3pPr marL="610482" marR="0" indent="-278694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Segoe UI"/>
        <a:buChar char="−"/>
        <a:tabLst/>
        <a:defRPr sz="2000" b="0" i="0" u="none" strike="noStrike" cap="none" spc="0" baseline="0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3pPr>
      <a:lvl4pPr marL="898128" marR="0" indent="-291703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Segoe UI"/>
        <a:buChar char="−"/>
        <a:tabLst/>
        <a:defRPr sz="2000" b="0" i="0" u="none" strike="noStrike" cap="none" spc="0" baseline="0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4pPr>
      <a:lvl5pPr marL="1141412" marR="0" indent="-28575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Segoe UI"/>
        <a:buChar char="−"/>
        <a:tabLst/>
        <a:defRPr sz="2000" b="0" i="0" u="none" strike="noStrike" cap="none" spc="0" baseline="0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5pPr>
      <a:lvl6pPr marL="2540000" marR="0" indent="-254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Segoe UI"/>
        <a:buChar char="•"/>
        <a:tabLst/>
        <a:defRPr sz="2000" b="0" i="0" u="none" strike="noStrike" cap="none" spc="0" baseline="0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6pPr>
      <a:lvl7pPr marL="2997200" marR="0" indent="-254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Segoe UI"/>
        <a:buChar char="•"/>
        <a:tabLst/>
        <a:defRPr sz="2000" b="0" i="0" u="none" strike="noStrike" cap="none" spc="0" baseline="0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7pPr>
      <a:lvl8pPr marL="3454400" marR="0" indent="-254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Segoe UI"/>
        <a:buChar char="•"/>
        <a:tabLst/>
        <a:defRPr sz="2000" b="0" i="0" u="none" strike="noStrike" cap="none" spc="0" baseline="0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8pPr>
      <a:lvl9pPr marL="3911600" marR="0" indent="-254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Segoe UI"/>
        <a:buChar char="•"/>
        <a:tabLst/>
        <a:defRPr sz="2000" b="0" i="0" u="none" strike="noStrike" cap="none" spc="0" baseline="0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tiff"/><Relationship Id="rId3" Type="http://schemas.openxmlformats.org/officeDocument/2006/relationships/slideLayout" Target="../slideLayouts/slideLayout3.xml"/><Relationship Id="rId7" Type="http://schemas.openxmlformats.org/officeDocument/2006/relationships/image" Target="file:////var/folders/s4/471lprwn2h13j5dmzft812cn4hhw6f/T/com.microsoft.Word/WebArchiveCopyPasteTempFiles/cidimage002.png@01D5AC54.E9D9E7E0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1.pn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42" Type="http://schemas.openxmlformats.org/officeDocument/2006/relationships/image" Target="../media/image47.jpeg"/><Relationship Id="rId47" Type="http://schemas.openxmlformats.org/officeDocument/2006/relationships/image" Target="../media/image52.jpeg"/><Relationship Id="rId50" Type="http://schemas.openxmlformats.org/officeDocument/2006/relationships/image" Target="../media/image55.png"/><Relationship Id="rId55" Type="http://schemas.openxmlformats.org/officeDocument/2006/relationships/image" Target="../media/image60.jpeg"/><Relationship Id="rId63" Type="http://schemas.openxmlformats.org/officeDocument/2006/relationships/image" Target="../media/image6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9" Type="http://schemas.openxmlformats.org/officeDocument/2006/relationships/image" Target="../media/image34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5.png"/><Relationship Id="rId45" Type="http://schemas.openxmlformats.org/officeDocument/2006/relationships/image" Target="../media/image50.png"/><Relationship Id="rId53" Type="http://schemas.openxmlformats.org/officeDocument/2006/relationships/image" Target="../media/image58.png"/><Relationship Id="rId58" Type="http://schemas.openxmlformats.org/officeDocument/2006/relationships/image" Target="../media/image63.png"/><Relationship Id="rId66" Type="http://schemas.openxmlformats.org/officeDocument/2006/relationships/image" Target="../media/image71.png"/><Relationship Id="rId5" Type="http://schemas.openxmlformats.org/officeDocument/2006/relationships/image" Target="../media/image10.jpeg"/><Relationship Id="rId61" Type="http://schemas.openxmlformats.org/officeDocument/2006/relationships/image" Target="../media/image66.jpeg"/><Relationship Id="rId19" Type="http://schemas.openxmlformats.org/officeDocument/2006/relationships/image" Target="../media/image2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43" Type="http://schemas.openxmlformats.org/officeDocument/2006/relationships/image" Target="../media/image48.png"/><Relationship Id="rId48" Type="http://schemas.openxmlformats.org/officeDocument/2006/relationships/image" Target="../media/image53.png"/><Relationship Id="rId56" Type="http://schemas.openxmlformats.org/officeDocument/2006/relationships/image" Target="../media/image61.png"/><Relationship Id="rId64" Type="http://schemas.openxmlformats.org/officeDocument/2006/relationships/image" Target="../media/image69.png"/><Relationship Id="rId8" Type="http://schemas.openxmlformats.org/officeDocument/2006/relationships/image" Target="../media/image13.png"/><Relationship Id="rId51" Type="http://schemas.openxmlformats.org/officeDocument/2006/relationships/image" Target="../media/image56.png"/><Relationship Id="rId3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jpeg"/><Relationship Id="rId38" Type="http://schemas.openxmlformats.org/officeDocument/2006/relationships/image" Target="../media/image43.png"/><Relationship Id="rId46" Type="http://schemas.openxmlformats.org/officeDocument/2006/relationships/image" Target="../media/image51.png"/><Relationship Id="rId59" Type="http://schemas.openxmlformats.org/officeDocument/2006/relationships/image" Target="../media/image64.png"/><Relationship Id="rId20" Type="http://schemas.openxmlformats.org/officeDocument/2006/relationships/image" Target="../media/image25.jpeg"/><Relationship Id="rId41" Type="http://schemas.openxmlformats.org/officeDocument/2006/relationships/image" Target="../media/image46.png"/><Relationship Id="rId54" Type="http://schemas.openxmlformats.org/officeDocument/2006/relationships/image" Target="../media/image59.png"/><Relationship Id="rId6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jpeg"/><Relationship Id="rId49" Type="http://schemas.openxmlformats.org/officeDocument/2006/relationships/image" Target="../media/image54.jpeg"/><Relationship Id="rId57" Type="http://schemas.openxmlformats.org/officeDocument/2006/relationships/image" Target="../media/image62.png"/><Relationship Id="rId10" Type="http://schemas.openxmlformats.org/officeDocument/2006/relationships/image" Target="../media/image15.png"/><Relationship Id="rId31" Type="http://schemas.openxmlformats.org/officeDocument/2006/relationships/image" Target="../media/image36.png"/><Relationship Id="rId44" Type="http://schemas.openxmlformats.org/officeDocument/2006/relationships/image" Target="../media/image49.jpeg"/><Relationship Id="rId52" Type="http://schemas.openxmlformats.org/officeDocument/2006/relationships/image" Target="../media/image57.png"/><Relationship Id="rId60" Type="http://schemas.openxmlformats.org/officeDocument/2006/relationships/image" Target="../media/image65.png"/><Relationship Id="rId65" Type="http://schemas.openxmlformats.org/officeDocument/2006/relationships/image" Target="../media/image7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A3FE09-6597-094A-B132-AA020E28EF1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9855200" y="417442"/>
            <a:ext cx="1897412" cy="16484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09C62-C55B-BD45-830E-545D7111F5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3DF7E6-8F28-4F48-857C-FC969CE25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Kevin Jones</a:t>
            </a:r>
            <a:br>
              <a:rPr lang="en-GB" sz="2000" dirty="0"/>
            </a:br>
            <a:r>
              <a:rPr lang="en-GB" sz="2000" dirty="0"/>
              <a:t>Technical Director</a:t>
            </a:r>
            <a:br>
              <a:rPr lang="en-GB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244551-EE60-5A4D-A967-1427931F62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ESS Machine Update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880224-3358-DF4C-B737-8B77BB53EC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30489" y="5943600"/>
            <a:ext cx="5732442" cy="374754"/>
          </a:xfrm>
        </p:spPr>
        <p:txBody>
          <a:bodyPr/>
          <a:lstStyle/>
          <a:p>
            <a:r>
              <a:rPr lang="en-US" dirty="0"/>
              <a:t>IKON#18, Grand Hotel Lund, 24 February 2020</a:t>
            </a:r>
          </a:p>
        </p:txBody>
      </p:sp>
    </p:spTree>
    <p:extLst>
      <p:ext uri="{BB962C8B-B14F-4D97-AF65-F5344CB8AC3E}">
        <p14:creationId xmlns:p14="http://schemas.microsoft.com/office/powerpoint/2010/main" val="106767572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ABDB7-FB6B-CC40-A0FE-5F5F6339A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40" y="265372"/>
            <a:ext cx="9360001" cy="657340"/>
          </a:xfrm>
        </p:spPr>
        <p:txBody>
          <a:bodyPr/>
          <a:lstStyle/>
          <a:p>
            <a:r>
              <a:rPr lang="en-US" dirty="0"/>
              <a:t>Machine Status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A7DE5B-E80A-3149-B8DF-AB308DBCBB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29" y="922712"/>
            <a:ext cx="9360001" cy="50707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January 2020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480A872-809E-0043-A470-42B5A157F24B}"/>
              </a:ext>
            </a:extLst>
          </p:cNvPr>
          <p:cNvSpPr txBox="1">
            <a:spLocks/>
          </p:cNvSpPr>
          <p:nvPr/>
        </p:nvSpPr>
        <p:spPr>
          <a:xfrm>
            <a:off x="876758" y="2865688"/>
            <a:ext cx="4997569" cy="3170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000" tIns="18000" rIns="18000" bIns="18000">
            <a:normAutofit/>
          </a:bodyPr>
          <a:lstStyle>
            <a:lvl1pPr marL="101600" marR="0" indent="-1016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 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315913" marR="0" indent="-233363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▪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2pPr>
            <a:lvl3pPr marL="610482" marR="0" indent="-278694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3pPr>
            <a:lvl4pPr marL="898128" marR="0" indent="-291703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4pPr>
            <a:lvl5pPr marL="1141412" marR="0" indent="-28575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5pPr>
            <a:lvl6pPr marL="25400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6pPr>
            <a:lvl7pPr marL="29972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7pPr>
            <a:lvl8pPr marL="34544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8pPr>
            <a:lvl9pPr marL="39116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9pPr>
          </a:lstStyle>
          <a:p>
            <a:pPr marL="82550" lvl="1" indent="0" hangingPunct="1">
              <a:buNone/>
            </a:pPr>
            <a:r>
              <a:rPr lang="en-GB" b="1" dirty="0"/>
              <a:t>Robust activity in the Accelerator Buildings (G01/G02)</a:t>
            </a:r>
          </a:p>
          <a:p>
            <a:pPr lvl="1" hangingPunct="1"/>
            <a:r>
              <a:rPr lang="en-GB" dirty="0"/>
              <a:t>Assembly of Tank 1 of the Drift Tube </a:t>
            </a:r>
            <a:r>
              <a:rPr lang="en-GB" dirty="0" err="1"/>
              <a:t>Linac</a:t>
            </a:r>
            <a:r>
              <a:rPr lang="en-GB" dirty="0"/>
              <a:t> (DTL) is well underway and will be ready for installation in the late Spring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37A44D-38B3-B044-A8A9-08F3025EA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521" y="1284414"/>
            <a:ext cx="6227116" cy="467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2819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ABDB7-FB6B-CC40-A0FE-5F5F6339A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40" y="265372"/>
            <a:ext cx="9360001" cy="657340"/>
          </a:xfrm>
        </p:spPr>
        <p:txBody>
          <a:bodyPr/>
          <a:lstStyle/>
          <a:p>
            <a:r>
              <a:rPr lang="en-US" dirty="0"/>
              <a:t>Machine Status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A7DE5B-E80A-3149-B8DF-AB308DBCBB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29" y="922712"/>
            <a:ext cx="9360001" cy="50707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January 2020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480A872-809E-0043-A470-42B5A157F24B}"/>
              </a:ext>
            </a:extLst>
          </p:cNvPr>
          <p:cNvSpPr txBox="1">
            <a:spLocks/>
          </p:cNvSpPr>
          <p:nvPr/>
        </p:nvSpPr>
        <p:spPr>
          <a:xfrm>
            <a:off x="876758" y="2865688"/>
            <a:ext cx="4997569" cy="3170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000" tIns="18000" rIns="18000" bIns="18000">
            <a:normAutofit/>
          </a:bodyPr>
          <a:lstStyle>
            <a:lvl1pPr marL="101600" marR="0" indent="-1016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 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315913" marR="0" indent="-233363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▪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2pPr>
            <a:lvl3pPr marL="610482" marR="0" indent="-278694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3pPr>
            <a:lvl4pPr marL="898128" marR="0" indent="-291703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4pPr>
            <a:lvl5pPr marL="1141412" marR="0" indent="-28575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5pPr>
            <a:lvl6pPr marL="25400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6pPr>
            <a:lvl7pPr marL="29972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7pPr>
            <a:lvl8pPr marL="34544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8pPr>
            <a:lvl9pPr marL="39116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9pPr>
          </a:lstStyle>
          <a:p>
            <a:pPr marL="82550" lvl="1" indent="0" hangingPunct="1">
              <a:buNone/>
            </a:pPr>
            <a:r>
              <a:rPr lang="en-GB" b="1" dirty="0"/>
              <a:t>Tuning Beam Dump</a:t>
            </a:r>
          </a:p>
          <a:p>
            <a:pPr lvl="1" hangingPunct="1"/>
            <a:r>
              <a:rPr lang="en-GB" dirty="0"/>
              <a:t>The tuning beam dump has been received and is being installed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FA7DED-5F97-4247-AC9A-36110068B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486" y="517237"/>
            <a:ext cx="44196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4157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ABDB7-FB6B-CC40-A0FE-5F5F6339A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40" y="265372"/>
            <a:ext cx="9360001" cy="657340"/>
          </a:xfrm>
        </p:spPr>
        <p:txBody>
          <a:bodyPr/>
          <a:lstStyle/>
          <a:p>
            <a:r>
              <a:rPr lang="en-US" dirty="0"/>
              <a:t>Neutron Beam Extraction System (NBEX)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A7DE5B-E80A-3149-B8DF-AB308DBCBB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29" y="922712"/>
            <a:ext cx="9360001" cy="50707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January 2020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480A872-809E-0043-A470-42B5A157F24B}"/>
              </a:ext>
            </a:extLst>
          </p:cNvPr>
          <p:cNvSpPr txBox="1">
            <a:spLocks/>
          </p:cNvSpPr>
          <p:nvPr/>
        </p:nvSpPr>
        <p:spPr>
          <a:xfrm>
            <a:off x="730329" y="1429788"/>
            <a:ext cx="8137933" cy="1318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000" tIns="18000" rIns="18000" bIns="18000">
            <a:normAutofit/>
          </a:bodyPr>
          <a:lstStyle>
            <a:lvl1pPr marL="101600" marR="0" indent="-1016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 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315913" marR="0" indent="-233363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▪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2pPr>
            <a:lvl3pPr marL="610482" marR="0" indent="-278694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3pPr>
            <a:lvl4pPr marL="898128" marR="0" indent="-291703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4pPr>
            <a:lvl5pPr marL="1141412" marR="0" indent="-28575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5pPr>
            <a:lvl6pPr marL="25400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6pPr>
            <a:lvl7pPr marL="29972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7pPr>
            <a:lvl8pPr marL="34544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8pPr>
            <a:lvl9pPr marL="39116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9pPr>
          </a:lstStyle>
          <a:p>
            <a:pPr lvl="1"/>
            <a:r>
              <a:rPr lang="en-GB" dirty="0"/>
              <a:t>Verification of the NBPI design continues at FZJ by use of the Insert Installation Tool and the Horizontal Handling Test Stand. </a:t>
            </a:r>
          </a:p>
          <a:p>
            <a:pPr lvl="1"/>
            <a:r>
              <a:rPr lang="en-GB" dirty="0"/>
              <a:t>Modified wheel solution has shown good results.</a:t>
            </a:r>
          </a:p>
        </p:txBody>
      </p:sp>
      <p:pic>
        <p:nvPicPr>
          <p:cNvPr id="7" name="20200123_122001.mp4">
            <a:hlinkClick r:id="" action="ppaction://media"/>
            <a:extLst>
              <a:ext uri="{FF2B5EF4-FFF2-40B4-BE49-F238E27FC236}">
                <a16:creationId xmlns:a16="http://schemas.microsoft.com/office/drawing/2014/main" id="{E5C1D282-D20E-C547-9DF7-E38322CF44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63442" y="1239666"/>
            <a:ext cx="3129278" cy="5563161"/>
          </a:xfrm>
          <a:prstGeom prst="rect">
            <a:avLst/>
          </a:prstGeom>
        </p:spPr>
      </p:pic>
      <p:pic>
        <p:nvPicPr>
          <p:cNvPr id="11" name="Picture 7" descr="cid:image002.png@01D5AC42.85223C10">
            <a:extLst>
              <a:ext uri="{FF2B5EF4-FFF2-40B4-BE49-F238E27FC236}">
                <a16:creationId xmlns:a16="http://schemas.microsoft.com/office/drawing/2014/main" id="{43DF1042-7D79-4841-B82B-243F3DA00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"/>
          <a:stretch>
            <a:fillRect/>
          </a:stretch>
        </p:blipFill>
        <p:spPr bwMode="auto">
          <a:xfrm>
            <a:off x="492332" y="3151379"/>
            <a:ext cx="4118965" cy="329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0EFB1F-3CD1-4E44-B489-5EC900BF250F}"/>
              </a:ext>
            </a:extLst>
          </p:cNvPr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87" r="4290"/>
          <a:stretch/>
        </p:blipFill>
        <p:spPr>
          <a:xfrm>
            <a:off x="4778451" y="3151378"/>
            <a:ext cx="4015032" cy="329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457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ABDB7-FB6B-CC40-A0FE-5F5F6339A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40" y="265372"/>
            <a:ext cx="9360001" cy="657340"/>
          </a:xfrm>
        </p:spPr>
        <p:txBody>
          <a:bodyPr>
            <a:normAutofit fontScale="90000"/>
          </a:bodyPr>
          <a:lstStyle/>
          <a:p>
            <a:r>
              <a:rPr lang="en-US" dirty="0"/>
              <a:t>The Monolith Vessel is nearing completion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A7DE5B-E80A-3149-B8DF-AB308DBCBB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29" y="922712"/>
            <a:ext cx="9360001" cy="50707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January 2020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480A872-809E-0043-A470-42B5A157F24B}"/>
              </a:ext>
            </a:extLst>
          </p:cNvPr>
          <p:cNvSpPr txBox="1">
            <a:spLocks/>
          </p:cNvSpPr>
          <p:nvPr/>
        </p:nvSpPr>
        <p:spPr>
          <a:xfrm>
            <a:off x="730330" y="1429788"/>
            <a:ext cx="5263848" cy="1318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000" tIns="18000" rIns="18000" bIns="18000">
            <a:normAutofit/>
          </a:bodyPr>
          <a:lstStyle>
            <a:lvl1pPr marL="101600" marR="0" indent="-1016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 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315913" marR="0" indent="-233363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▪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2pPr>
            <a:lvl3pPr marL="610482" marR="0" indent="-278694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3pPr>
            <a:lvl4pPr marL="898128" marR="0" indent="-291703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4pPr>
            <a:lvl5pPr marL="1141412" marR="0" indent="-28575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5pPr>
            <a:lvl6pPr marL="25400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6pPr>
            <a:lvl7pPr marL="29972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7pPr>
            <a:lvl8pPr marL="34544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8pPr>
            <a:lvl9pPr marL="39116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9pPr>
          </a:lstStyle>
          <a:p>
            <a:pPr lvl="1"/>
            <a:r>
              <a:rPr lang="en-GB" dirty="0"/>
              <a:t>Manufacturing ongoing.</a:t>
            </a:r>
          </a:p>
          <a:p>
            <a:pPr lvl="1"/>
            <a:r>
              <a:rPr lang="en-GB" dirty="0"/>
              <a:t>Unforeseen fabrication challenges pushes the delivery to April.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8A5024F-7D12-C143-8DC1-909DD520BACD}"/>
              </a:ext>
            </a:extLst>
          </p:cNvPr>
          <p:cNvGrpSpPr/>
          <p:nvPr/>
        </p:nvGrpSpPr>
        <p:grpSpPr>
          <a:xfrm>
            <a:off x="730329" y="2790785"/>
            <a:ext cx="4964754" cy="3614988"/>
            <a:chOff x="832808" y="2824944"/>
            <a:chExt cx="4964754" cy="36149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0D46FCB-85A8-9C46-B84A-A94ECB12F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7" t="17051" r="54919" b="66427"/>
            <a:stretch/>
          </p:blipFill>
          <p:spPr>
            <a:xfrm>
              <a:off x="832808" y="2824944"/>
              <a:ext cx="4964754" cy="324565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11EA4B-5C28-DE48-AD90-7D97B5BFB288}"/>
                </a:ext>
              </a:extLst>
            </p:cNvPr>
            <p:cNvSpPr txBox="1"/>
            <p:nvPr/>
          </p:nvSpPr>
          <p:spPr>
            <a:xfrm>
              <a:off x="832808" y="6070600"/>
              <a:ext cx="3354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/>
                <a:t>Lower body completely welded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1E44F8-F424-F84A-9E9C-C2A5E1FC4F8E}"/>
              </a:ext>
            </a:extLst>
          </p:cNvPr>
          <p:cNvGrpSpPr/>
          <p:nvPr/>
        </p:nvGrpSpPr>
        <p:grpSpPr>
          <a:xfrm>
            <a:off x="5995741" y="857336"/>
            <a:ext cx="4946090" cy="3129077"/>
            <a:chOff x="6349777" y="340921"/>
            <a:chExt cx="4407201" cy="278815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46C54F7-0C5F-D84C-BF3E-9AABA5BD9D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80" t="17587" r="8178" b="66358"/>
            <a:stretch/>
          </p:blipFill>
          <p:spPr>
            <a:xfrm>
              <a:off x="6349777" y="340921"/>
              <a:ext cx="4407201" cy="241051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64E665-8467-304F-B012-7DEE5A6EB463}"/>
                </a:ext>
              </a:extLst>
            </p:cNvPr>
            <p:cNvSpPr txBox="1"/>
            <p:nvPr/>
          </p:nvSpPr>
          <p:spPr>
            <a:xfrm>
              <a:off x="6349777" y="2759745"/>
              <a:ext cx="1301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/>
                <a:t>Inside view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08DC856-C655-7C4B-A513-93D119AB803C}"/>
              </a:ext>
            </a:extLst>
          </p:cNvPr>
          <p:cNvGrpSpPr/>
          <p:nvPr/>
        </p:nvGrpSpPr>
        <p:grpSpPr>
          <a:xfrm>
            <a:off x="7003411" y="3986413"/>
            <a:ext cx="4412736" cy="2731952"/>
            <a:chOff x="7239540" y="3650856"/>
            <a:chExt cx="4407201" cy="279800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15DC499-F668-DB42-96C1-50C185093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6" t="36793" r="52444" b="47140"/>
            <a:stretch/>
          </p:blipFill>
          <p:spPr>
            <a:xfrm>
              <a:off x="7239540" y="3650856"/>
              <a:ext cx="4407201" cy="241974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2DCA303-A4C8-034A-8D82-258222137081}"/>
                </a:ext>
              </a:extLst>
            </p:cNvPr>
            <p:cNvSpPr txBox="1"/>
            <p:nvPr/>
          </p:nvSpPr>
          <p:spPr>
            <a:xfrm>
              <a:off x="7239540" y="6070600"/>
              <a:ext cx="2827673" cy="378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/>
                <a:t>Weld penetrant test detail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048597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ABDB7-FB6B-CC40-A0FE-5F5F6339A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40" y="265372"/>
            <a:ext cx="9616633" cy="657340"/>
          </a:xfrm>
        </p:spPr>
        <p:txBody>
          <a:bodyPr>
            <a:normAutofit fontScale="90000"/>
          </a:bodyPr>
          <a:lstStyle/>
          <a:p>
            <a:r>
              <a:rPr lang="en-US" dirty="0"/>
              <a:t>Outer monolith shielding is ready for shipment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A7DE5B-E80A-3149-B8DF-AB308DBCBB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29" y="922712"/>
            <a:ext cx="9360001" cy="50707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January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3DF0DD-D7B1-2340-9638-2A22BF811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982" y="1081320"/>
            <a:ext cx="7636260" cy="551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68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ABDB7-FB6B-CC40-A0FE-5F5F6339A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40" y="265372"/>
            <a:ext cx="9360001" cy="65734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37998905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2DDB08-82F2-6F44-AFE9-814E45A08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The machine is being built by a diverse collaboration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2BA4D845-F361-8549-AB5B-F6D93CD4C1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02"/>
          <a:stretch/>
        </p:blipFill>
        <p:spPr bwMode="auto">
          <a:xfrm>
            <a:off x="3688978" y="1303353"/>
            <a:ext cx="4752019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4" descr="WP6-drawing_2015_05_21_A2T3.png">
            <a:extLst>
              <a:ext uri="{FF2B5EF4-FFF2-40B4-BE49-F238E27FC236}">
                <a16:creationId xmlns:a16="http://schemas.microsoft.com/office/drawing/2014/main" id="{373E44D4-9C3F-024D-8F71-2DCC43E582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40123" y="3169838"/>
            <a:ext cx="1016400" cy="457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id="{19F24646-41F5-FD47-ABC9-4165737D57C0}"/>
              </a:ext>
            </a:extLst>
          </p:cNvPr>
          <p:cNvGrpSpPr>
            <a:grpSpLocks/>
          </p:cNvGrpSpPr>
          <p:nvPr/>
        </p:nvGrpSpPr>
        <p:grpSpPr bwMode="auto">
          <a:xfrm>
            <a:off x="623392" y="3587505"/>
            <a:ext cx="10873208" cy="1065213"/>
            <a:chOff x="0" y="0"/>
            <a:chExt cx="12547601" cy="1720850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3656E3DF-CBB5-EF40-A07E-45DF160B7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443" y="648846"/>
              <a:ext cx="964541" cy="469322"/>
            </a:xfrm>
            <a:prstGeom prst="roundRect">
              <a:avLst>
                <a:gd name="adj" fmla="val 29731"/>
              </a:avLst>
            </a:prstGeom>
            <a:solidFill>
              <a:srgbClr val="66A1DD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Spokes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05EC5D9D-DC4F-494C-A7D0-6A94959C5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49" y="648846"/>
              <a:ext cx="1238899" cy="469322"/>
            </a:xfrm>
            <a:prstGeom prst="roundRect">
              <a:avLst>
                <a:gd name="adj" fmla="val 27028"/>
              </a:avLst>
            </a:prstGeom>
            <a:solidFill>
              <a:srgbClr val="4180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Medium β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2" name="AutoShape 13">
              <a:extLst>
                <a:ext uri="{FF2B5EF4-FFF2-40B4-BE49-F238E27FC236}">
                  <a16:creationId xmlns:a16="http://schemas.microsoft.com/office/drawing/2014/main" id="{2579FCE4-A39E-7741-ADB1-89D6F3B60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5711" y="641151"/>
              <a:ext cx="1271049" cy="482146"/>
            </a:xfrm>
            <a:prstGeom prst="roundRect">
              <a:avLst>
                <a:gd name="adj" fmla="val 26315"/>
              </a:avLst>
            </a:prstGeom>
            <a:solidFill>
              <a:srgbClr val="0196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High β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3" name="AutoShape 14">
              <a:extLst>
                <a:ext uri="{FF2B5EF4-FFF2-40B4-BE49-F238E27FC236}">
                  <a16:creationId xmlns:a16="http://schemas.microsoft.com/office/drawing/2014/main" id="{A8A35AC3-1462-F440-A4BC-A598F63AE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2576" y="648846"/>
              <a:ext cx="775919" cy="469322"/>
            </a:xfrm>
            <a:prstGeom prst="roundRect">
              <a:avLst>
                <a:gd name="adj" fmla="val 21620"/>
              </a:avLst>
            </a:prstGeom>
            <a:solidFill>
              <a:srgbClr val="FFD479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DTL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4" name="AutoShape 15">
              <a:extLst>
                <a:ext uri="{FF2B5EF4-FFF2-40B4-BE49-F238E27FC236}">
                  <a16:creationId xmlns:a16="http://schemas.microsoft.com/office/drawing/2014/main" id="{405EBE0E-8FFF-9947-B1B7-63941D504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3016" y="648846"/>
              <a:ext cx="861656" cy="469322"/>
            </a:xfrm>
            <a:prstGeom prst="roundRect">
              <a:avLst>
                <a:gd name="adj" fmla="val 29731"/>
              </a:avLst>
            </a:prstGeom>
            <a:solidFill>
              <a:srgbClr val="FE7C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MEBT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5" name="AutoShape 16">
              <a:extLst>
                <a:ext uri="{FF2B5EF4-FFF2-40B4-BE49-F238E27FC236}">
                  <a16:creationId xmlns:a16="http://schemas.microsoft.com/office/drawing/2014/main" id="{10B2A873-C5B4-3A42-B2D1-E57FC583E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5591" y="648846"/>
              <a:ext cx="870230" cy="469322"/>
            </a:xfrm>
            <a:prstGeom prst="roundRect">
              <a:avLst>
                <a:gd name="adj" fmla="val 29731"/>
              </a:avLst>
            </a:prstGeom>
            <a:solidFill>
              <a:srgbClr val="FD2612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RFQ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6" name="AutoShape 17">
              <a:extLst>
                <a:ext uri="{FF2B5EF4-FFF2-40B4-BE49-F238E27FC236}">
                  <a16:creationId xmlns:a16="http://schemas.microsoft.com/office/drawing/2014/main" id="{84868750-EBEC-7F45-81E8-0F6368BC3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609" y="648846"/>
              <a:ext cx="870230" cy="469322"/>
            </a:xfrm>
            <a:prstGeom prst="roundRect">
              <a:avLst>
                <a:gd name="adj" fmla="val 27028"/>
              </a:avLst>
            </a:prstGeom>
            <a:solidFill>
              <a:srgbClr val="FE7E78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LEBT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7" name="AutoShape 18">
              <a:extLst>
                <a:ext uri="{FF2B5EF4-FFF2-40B4-BE49-F238E27FC236}">
                  <a16:creationId xmlns:a16="http://schemas.microsoft.com/office/drawing/2014/main" id="{6514E1AD-6891-5E41-80A0-31001F17C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48846"/>
              <a:ext cx="1054564" cy="469322"/>
            </a:xfrm>
            <a:prstGeom prst="roundRect">
              <a:avLst>
                <a:gd name="adj" fmla="val 24324"/>
              </a:avLst>
            </a:prstGeom>
            <a:solidFill>
              <a:srgbClr val="EB81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Source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8" name="AutoShape 19">
              <a:extLst>
                <a:ext uri="{FF2B5EF4-FFF2-40B4-BE49-F238E27FC236}">
                  <a16:creationId xmlns:a16="http://schemas.microsoft.com/office/drawing/2014/main" id="{DEBB5CBA-DF3A-6B45-A143-995B5C2DB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7534" y="648846"/>
              <a:ext cx="1804763" cy="469322"/>
            </a:xfrm>
            <a:prstGeom prst="roundRect">
              <a:avLst>
                <a:gd name="adj" fmla="val 18917"/>
              </a:avLst>
            </a:prstGeom>
            <a:gradFill rotWithShape="0">
              <a:gsLst>
                <a:gs pos="0">
                  <a:srgbClr val="C1B3D1">
                    <a:alpha val="89999"/>
                  </a:srgbClr>
                </a:gs>
                <a:gs pos="50990">
                  <a:srgbClr val="DEBFBA">
                    <a:alpha val="89999"/>
                  </a:srgbClr>
                </a:gs>
                <a:gs pos="81346">
                  <a:srgbClr val="FACBA3">
                    <a:alpha val="89999"/>
                  </a:srgbClr>
                </a:gs>
                <a:gs pos="91818">
                  <a:srgbClr val="FCA58F">
                    <a:alpha val="89999"/>
                  </a:srgbClr>
                </a:gs>
                <a:gs pos="100000">
                  <a:srgbClr val="FE7E7B">
                    <a:alpha val="89999"/>
                  </a:srgbClr>
                </a:gs>
              </a:gsLst>
              <a:lin ang="0"/>
            </a:gra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HEBT &amp; Contingency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19" name="AutoShape 20">
              <a:extLst>
                <a:ext uri="{FF2B5EF4-FFF2-40B4-BE49-F238E27FC236}">
                  <a16:creationId xmlns:a16="http://schemas.microsoft.com/office/drawing/2014/main" id="{8F8AD5E2-D331-F84F-9B26-6C5B1959E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83060" y="405207"/>
              <a:ext cx="964541" cy="96685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E7E78">
                <a:alpha val="79999"/>
              </a:srgbClr>
            </a:solidFill>
            <a:ln w="25400" cap="flat" cmpd="sng">
              <a:solidFill>
                <a:srgbClr val="7A7A7A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lnSpc>
                  <a:spcPct val="120000"/>
                </a:lnSpc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cs typeface="Gill Sans" charset="0"/>
                </a:rPr>
                <a:t>Target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20" name="Line 21">
              <a:extLst>
                <a:ext uri="{FF2B5EF4-FFF2-40B4-BE49-F238E27FC236}">
                  <a16:creationId xmlns:a16="http://schemas.microsoft.com/office/drawing/2014/main" id="{B1D1D5E9-1502-E246-85F4-2CCCFDCD83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4170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1" name="Line 22">
              <a:extLst>
                <a:ext uri="{FF2B5EF4-FFF2-40B4-BE49-F238E27FC236}">
                  <a16:creationId xmlns:a16="http://schemas.microsoft.com/office/drawing/2014/main" id="{53E59E7A-F1A1-8945-978B-152CE534CF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83408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2" name="Line 23">
              <a:extLst>
                <a:ext uri="{FF2B5EF4-FFF2-40B4-BE49-F238E27FC236}">
                  <a16:creationId xmlns:a16="http://schemas.microsoft.com/office/drawing/2014/main" id="{3C1F893C-7D33-7F48-B281-F74D8A6E90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12251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3" name="Line 24">
              <a:extLst>
                <a:ext uri="{FF2B5EF4-FFF2-40B4-BE49-F238E27FC236}">
                  <a16:creationId xmlns:a16="http://schemas.microsoft.com/office/drawing/2014/main" id="{844B9F41-2334-F445-8684-C4E2EFC2AB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64672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4" name="Line 25">
              <a:extLst>
                <a:ext uri="{FF2B5EF4-FFF2-40B4-BE49-F238E27FC236}">
                  <a16:creationId xmlns:a16="http://schemas.microsoft.com/office/drawing/2014/main" id="{AC22B3FA-6C02-2247-983D-F9E090B2FF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31356" y="889918"/>
              <a:ext cx="317227" cy="0"/>
            </a:xfrm>
            <a:prstGeom prst="line">
              <a:avLst/>
            </a:prstGeom>
            <a:noFill/>
            <a:ln w="50800" cap="flat" cmpd="sng">
              <a:solidFill>
                <a:srgbClr val="7B219F"/>
              </a:solidFill>
              <a:prstDash val="solid"/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5" name="Line 26">
              <a:extLst>
                <a:ext uri="{FF2B5EF4-FFF2-40B4-BE49-F238E27FC236}">
                  <a16:creationId xmlns:a16="http://schemas.microsoft.com/office/drawing/2014/main" id="{7D23AFE0-C5D3-A547-8122-F925D7CDAD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3884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6" name="Line 27">
              <a:extLst>
                <a:ext uri="{FF2B5EF4-FFF2-40B4-BE49-F238E27FC236}">
                  <a16:creationId xmlns:a16="http://schemas.microsoft.com/office/drawing/2014/main" id="{8D35DEAE-98A5-F44B-B168-6E5F15E762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836356" y="889918"/>
              <a:ext cx="242208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7" name="Line 28">
              <a:extLst>
                <a:ext uri="{FF2B5EF4-FFF2-40B4-BE49-F238E27FC236}">
                  <a16:creationId xmlns:a16="http://schemas.microsoft.com/office/drawing/2014/main" id="{62712B0D-00EA-B74F-BDA5-6BF7539DD6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398913" y="889918"/>
              <a:ext cx="188621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8" name="Line 29">
              <a:extLst>
                <a:ext uri="{FF2B5EF4-FFF2-40B4-BE49-F238E27FC236}">
                  <a16:creationId xmlns:a16="http://schemas.microsoft.com/office/drawing/2014/main" id="{72012900-519D-0848-A284-B31943DF51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92296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9" name="Line 30">
              <a:extLst>
                <a:ext uri="{FF2B5EF4-FFF2-40B4-BE49-F238E27FC236}">
                  <a16:creationId xmlns:a16="http://schemas.microsoft.com/office/drawing/2014/main" id="{1455F9E9-A530-224F-BD84-3FFC57BAC4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92644" y="482146"/>
              <a:ext cx="20362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0" name="Line 31">
              <a:extLst>
                <a:ext uri="{FF2B5EF4-FFF2-40B4-BE49-F238E27FC236}">
                  <a16:creationId xmlns:a16="http://schemas.microsoft.com/office/drawing/2014/main" id="{0646E3D6-9B14-9A4E-BCE0-18388ACA2F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5330" y="482146"/>
              <a:ext cx="19076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1" name="AutoShape 32">
              <a:extLst>
                <a:ext uri="{FF2B5EF4-FFF2-40B4-BE49-F238E27FC236}">
                  <a16:creationId xmlns:a16="http://schemas.microsoft.com/office/drawing/2014/main" id="{1CC48113-F58F-3A48-A71C-5B5435B17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6796" y="305189"/>
              <a:ext cx="544430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/>
                  <a:cs typeface="Gill Sans" charset="0"/>
                </a:rPr>
                <a:t>2.4 m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32" name="Line 33">
              <a:extLst>
                <a:ext uri="{FF2B5EF4-FFF2-40B4-BE49-F238E27FC236}">
                  <a16:creationId xmlns:a16="http://schemas.microsoft.com/office/drawing/2014/main" id="{6E20A50E-3488-E342-9FF3-4BF51092C3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34347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3" name="Line 34">
              <a:extLst>
                <a:ext uri="{FF2B5EF4-FFF2-40B4-BE49-F238E27FC236}">
                  <a16:creationId xmlns:a16="http://schemas.microsoft.com/office/drawing/2014/main" id="{2BF8BFFC-A2D9-D14F-8C57-2582213CBE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61312" y="482146"/>
              <a:ext cx="16504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4" name="AutoShape 35">
              <a:extLst>
                <a:ext uri="{FF2B5EF4-FFF2-40B4-BE49-F238E27FC236}">
                  <a16:creationId xmlns:a16="http://schemas.microsoft.com/office/drawing/2014/main" id="{F0DC7E16-F064-9947-8503-9624CA8B1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208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 dirty="0">
                  <a:solidFill>
                    <a:prstClr val="black"/>
                  </a:solidFill>
                  <a:latin typeface="Calibri"/>
                  <a:cs typeface="Gill Sans" charset="0"/>
                </a:rPr>
                <a:t>4.6 m</a:t>
              </a:r>
              <a:endParaRPr lang="en-US" sz="1600" dirty="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35" name="Line 36">
              <a:extLst>
                <a:ext uri="{FF2B5EF4-FFF2-40B4-BE49-F238E27FC236}">
                  <a16:creationId xmlns:a16="http://schemas.microsoft.com/office/drawing/2014/main" id="{F152A570-C043-0844-8C55-F3EF93F5D0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86768" y="482146"/>
              <a:ext cx="1779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6" name="Line 37">
              <a:extLst>
                <a:ext uri="{FF2B5EF4-FFF2-40B4-BE49-F238E27FC236}">
                  <a16:creationId xmlns:a16="http://schemas.microsoft.com/office/drawing/2014/main" id="{DD2DD1C4-DB31-B947-94FE-8129AC4636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5231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7" name="AutoShape 38">
              <a:extLst>
                <a:ext uri="{FF2B5EF4-FFF2-40B4-BE49-F238E27FC236}">
                  <a16:creationId xmlns:a16="http://schemas.microsoft.com/office/drawing/2014/main" id="{28DAA53A-79AD-4D4C-BEE2-B9F02AF63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6633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3.8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38" name="Line 39">
              <a:extLst>
                <a:ext uri="{FF2B5EF4-FFF2-40B4-BE49-F238E27FC236}">
                  <a16:creationId xmlns:a16="http://schemas.microsoft.com/office/drawing/2014/main" id="{6616682B-02E9-AE47-9430-0959BDBECD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15611" y="482146"/>
              <a:ext cx="14146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9" name="Line 40">
              <a:extLst>
                <a:ext uri="{FF2B5EF4-FFF2-40B4-BE49-F238E27FC236}">
                  <a16:creationId xmlns:a16="http://schemas.microsoft.com/office/drawing/2014/main" id="{63D0DFE9-DEAD-9447-81B1-9D94203086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29715" y="482146"/>
              <a:ext cx="1286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0" name="AutoShape 41">
              <a:extLst>
                <a:ext uri="{FF2B5EF4-FFF2-40B4-BE49-F238E27FC236}">
                  <a16:creationId xmlns:a16="http://schemas.microsoft.com/office/drawing/2014/main" id="{9827FD6C-9612-A64B-980F-FE0BB236D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8329" y="305189"/>
              <a:ext cx="503705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39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41" name="Line 42">
              <a:extLst>
                <a:ext uri="{FF2B5EF4-FFF2-40B4-BE49-F238E27FC236}">
                  <a16:creationId xmlns:a16="http://schemas.microsoft.com/office/drawing/2014/main" id="{85CD25B3-CFA5-1344-B50C-AF3ADF2247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35220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2" name="Line 43">
              <a:extLst>
                <a:ext uri="{FF2B5EF4-FFF2-40B4-BE49-F238E27FC236}">
                  <a16:creationId xmlns:a16="http://schemas.microsoft.com/office/drawing/2014/main" id="{2782C9E4-8C5D-704C-8CE9-2986FBFCF7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8716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3" name="AutoShape 44">
              <a:extLst>
                <a:ext uri="{FF2B5EF4-FFF2-40B4-BE49-F238E27FC236}">
                  <a16:creationId xmlns:a16="http://schemas.microsoft.com/office/drawing/2014/main" id="{EB4681B1-6CB4-BB4D-85FA-08B0B4226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07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56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44" name="Line 45">
              <a:extLst>
                <a:ext uri="{FF2B5EF4-FFF2-40B4-BE49-F238E27FC236}">
                  <a16:creationId xmlns:a16="http://schemas.microsoft.com/office/drawing/2014/main" id="{964B8C08-BECD-CC4F-BB4B-7F73483F22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44851" y="482146"/>
              <a:ext cx="25292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5" name="Line 46">
              <a:extLst>
                <a:ext uri="{FF2B5EF4-FFF2-40B4-BE49-F238E27FC236}">
                  <a16:creationId xmlns:a16="http://schemas.microsoft.com/office/drawing/2014/main" id="{4B7FB040-F9E2-0242-BF53-1A6EF9E21B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29609" y="482146"/>
              <a:ext cx="29150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6" name="AutoShape 47">
              <a:extLst>
                <a:ext uri="{FF2B5EF4-FFF2-40B4-BE49-F238E27FC236}">
                  <a16:creationId xmlns:a16="http://schemas.microsoft.com/office/drawing/2014/main" id="{38B884F4-034D-304D-82D8-824314533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255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77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47" name="Line 48">
              <a:extLst>
                <a:ext uri="{FF2B5EF4-FFF2-40B4-BE49-F238E27FC236}">
                  <a16:creationId xmlns:a16="http://schemas.microsoft.com/office/drawing/2014/main" id="{2FC2F3B9-7A2E-3644-801E-D3494D12E1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18123" y="482146"/>
              <a:ext cx="29365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8" name="Line 49">
              <a:extLst>
                <a:ext uri="{FF2B5EF4-FFF2-40B4-BE49-F238E27FC236}">
                  <a16:creationId xmlns:a16="http://schemas.microsoft.com/office/drawing/2014/main" id="{6599F049-F0C4-0F4F-B9B0-376E5D839B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89280" y="482146"/>
              <a:ext cx="229347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701">
                <a:defRPr/>
              </a:pPr>
              <a:endParaRPr lang="en-US" sz="900">
                <a:solidFill>
                  <a:prstClr val="black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9" name="AutoShape 50">
              <a:extLst>
                <a:ext uri="{FF2B5EF4-FFF2-40B4-BE49-F238E27FC236}">
                  <a16:creationId xmlns:a16="http://schemas.microsoft.com/office/drawing/2014/main" id="{6FA3C33F-0E6A-5C4E-86B7-4F31D1D88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0794" y="305189"/>
              <a:ext cx="598016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179 m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50" name="AutoShape 51">
              <a:extLst>
                <a:ext uri="{FF2B5EF4-FFF2-40B4-BE49-F238E27FC236}">
                  <a16:creationId xmlns:a16="http://schemas.microsoft.com/office/drawing/2014/main" id="{3FA896A1-1BD1-E243-951D-A237D7EA87B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10251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51" name="AutoShape 52">
              <a:extLst>
                <a:ext uri="{FF2B5EF4-FFF2-40B4-BE49-F238E27FC236}">
                  <a16:creationId xmlns:a16="http://schemas.microsoft.com/office/drawing/2014/main" id="{18C45B74-C4B9-6541-BC18-D146D4CC177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042216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52" name="AutoShape 53">
              <a:extLst>
                <a:ext uri="{FF2B5EF4-FFF2-40B4-BE49-F238E27FC236}">
                  <a16:creationId xmlns:a16="http://schemas.microsoft.com/office/drawing/2014/main" id="{E6CB8175-EAF9-CA40-A2C7-C7EAA8BB226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087042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53" name="AutoShape 54">
              <a:extLst>
                <a:ext uri="{FF2B5EF4-FFF2-40B4-BE49-F238E27FC236}">
                  <a16:creationId xmlns:a16="http://schemas.microsoft.com/office/drawing/2014/main" id="{C8F18FC3-39BA-BE4E-99FB-2830AFABAB6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381670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54" name="AutoShape 55">
              <a:extLst>
                <a:ext uri="{FF2B5EF4-FFF2-40B4-BE49-F238E27FC236}">
                  <a16:creationId xmlns:a16="http://schemas.microsoft.com/office/drawing/2014/main" id="{4BCE9F53-3C27-8443-BB07-6DA26B941BF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792043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55" name="AutoShape 56">
              <a:extLst>
                <a:ext uri="{FF2B5EF4-FFF2-40B4-BE49-F238E27FC236}">
                  <a16:creationId xmlns:a16="http://schemas.microsoft.com/office/drawing/2014/main" id="{585ACDE0-57DF-914E-B47A-DF541CF56AB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339594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56" name="AutoShape 57">
              <a:extLst>
                <a:ext uri="{FF2B5EF4-FFF2-40B4-BE49-F238E27FC236}">
                  <a16:creationId xmlns:a16="http://schemas.microsoft.com/office/drawing/2014/main" id="{8D57B1F0-BD53-F542-847D-41909A371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784" y="1372064"/>
              <a:ext cx="685896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75 keV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57" name="AutoShape 58">
              <a:extLst>
                <a:ext uri="{FF2B5EF4-FFF2-40B4-BE49-F238E27FC236}">
                  <a16:creationId xmlns:a16="http://schemas.microsoft.com/office/drawing/2014/main" id="{087ECEA2-D7FD-554F-9EC0-63BA79844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5040" y="1377193"/>
              <a:ext cx="795211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3.6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58" name="AutoShape 59">
              <a:extLst>
                <a:ext uri="{FF2B5EF4-FFF2-40B4-BE49-F238E27FC236}">
                  <a16:creationId xmlns:a16="http://schemas.microsoft.com/office/drawing/2014/main" id="{9DAE37C9-5CBB-FC48-9405-7FBD3755E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6998" y="1377193"/>
              <a:ext cx="752342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90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59" name="AutoShape 60">
              <a:extLst>
                <a:ext uri="{FF2B5EF4-FFF2-40B4-BE49-F238E27FC236}">
                  <a16:creationId xmlns:a16="http://schemas.microsoft.com/office/drawing/2014/main" id="{09415724-44DF-1F49-97DF-965B5A5DD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8033" y="1377193"/>
              <a:ext cx="855225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216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60" name="AutoShape 61">
              <a:extLst>
                <a:ext uri="{FF2B5EF4-FFF2-40B4-BE49-F238E27FC236}">
                  <a16:creationId xmlns:a16="http://schemas.microsoft.com/office/drawing/2014/main" id="{D76CEFCA-3EB9-A845-AF61-9E8176C9F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1974" y="1377193"/>
              <a:ext cx="855227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571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61" name="AutoShape 62">
              <a:extLst>
                <a:ext uri="{FF2B5EF4-FFF2-40B4-BE49-F238E27FC236}">
                  <a16:creationId xmlns:a16="http://schemas.microsoft.com/office/drawing/2014/main" id="{8FF50EB6-F3C5-3B4C-B428-C0CDEE5A2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3789" y="1377193"/>
              <a:ext cx="953824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200">
                  <a:solidFill>
                    <a:prstClr val="black"/>
                  </a:solidFill>
                  <a:latin typeface="Calibri"/>
                  <a:cs typeface="Gill Sans" charset="0"/>
                </a:rPr>
                <a:t>2000 MeV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62" name="AutoShape 63">
              <a:extLst>
                <a:ext uri="{FF2B5EF4-FFF2-40B4-BE49-F238E27FC236}">
                  <a16:creationId xmlns:a16="http://schemas.microsoft.com/office/drawing/2014/main" id="{7591929C-C8E5-044A-A232-EC064E31E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433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352.21 MHz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63" name="AutoShape 64">
              <a:extLst>
                <a:ext uri="{FF2B5EF4-FFF2-40B4-BE49-F238E27FC236}">
                  <a16:creationId xmlns:a16="http://schemas.microsoft.com/office/drawing/2014/main" id="{4937D37F-20E2-9742-A3EF-CEBB299F1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548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r>
                <a:rPr lang="en-US" sz="1100">
                  <a:solidFill>
                    <a:prstClr val="black"/>
                  </a:solidFill>
                  <a:latin typeface="Calibri"/>
                  <a:cs typeface="Gill Sans" charset="0"/>
                </a:rPr>
                <a:t>704.42 MHz</a:t>
              </a:r>
              <a:endParaRPr lang="en-US" sz="1600">
                <a:solidFill>
                  <a:prstClr val="black"/>
                </a:solidFill>
                <a:latin typeface="Calibri"/>
                <a:cs typeface="Gill Sans Light" charset="0"/>
              </a:endParaRPr>
            </a:p>
          </p:txBody>
        </p:sp>
        <p:sp>
          <p:nvSpPr>
            <p:cNvPr id="64" name="AutoShape 65">
              <a:extLst>
                <a:ext uri="{FF2B5EF4-FFF2-40B4-BE49-F238E27FC236}">
                  <a16:creationId xmlns:a16="http://schemas.microsoft.com/office/drawing/2014/main" id="{9E42AF46-78A5-B841-B3C0-8DB947D82FC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22731" y="64116"/>
              <a:ext cx="1588276" cy="189781"/>
            </a:xfrm>
            <a:prstGeom prst="rightArrow">
              <a:avLst>
                <a:gd name="adj1" fmla="val 50824"/>
                <a:gd name="adj2" fmla="val 213349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65" name="AutoShape 66">
              <a:extLst>
                <a:ext uri="{FF2B5EF4-FFF2-40B4-BE49-F238E27FC236}">
                  <a16:creationId xmlns:a16="http://schemas.microsoft.com/office/drawing/2014/main" id="{1A355342-475D-3140-A529-1CD98B720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6531" y="64116"/>
              <a:ext cx="925959" cy="189781"/>
            </a:xfrm>
            <a:prstGeom prst="rightArrow">
              <a:avLst>
                <a:gd name="adj1" fmla="val 50824"/>
                <a:gd name="adj2" fmla="val 213322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66" name="AutoShape 67">
              <a:extLst>
                <a:ext uri="{FF2B5EF4-FFF2-40B4-BE49-F238E27FC236}">
                  <a16:creationId xmlns:a16="http://schemas.microsoft.com/office/drawing/2014/main" id="{D37F0EFF-7C97-6F48-ABAE-746C3851C18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591028" y="64116"/>
              <a:ext cx="940962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  <p:sp>
          <p:nvSpPr>
            <p:cNvPr id="67" name="AutoShape 68">
              <a:extLst>
                <a:ext uri="{FF2B5EF4-FFF2-40B4-BE49-F238E27FC236}">
                  <a16:creationId xmlns:a16="http://schemas.microsoft.com/office/drawing/2014/main" id="{E1A942AC-5CF1-AD47-8C39-0F4929E4E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6990" y="64116"/>
              <a:ext cx="1598994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457033"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Gill Sans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4A9A83E-81F4-8242-9C18-FE631E428350}"/>
              </a:ext>
            </a:extLst>
          </p:cNvPr>
          <p:cNvGrpSpPr/>
          <p:nvPr/>
        </p:nvGrpSpPr>
        <p:grpSpPr>
          <a:xfrm>
            <a:off x="1959618" y="2089821"/>
            <a:ext cx="854145" cy="870611"/>
            <a:chOff x="188108" y="2105524"/>
            <a:chExt cx="1429320" cy="1481976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32188720-5DD9-B04D-A897-AE72B9F0F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37" y="2830772"/>
              <a:ext cx="886826" cy="564807"/>
            </a:xfrm>
            <a:prstGeom prst="rect">
              <a:avLst/>
            </a:prstGeom>
          </p:spPr>
        </p:pic>
        <p:pic>
          <p:nvPicPr>
            <p:cNvPr id="70" name="Immagine 6" descr="2016-01-27 18.29.18.jpg">
              <a:extLst>
                <a:ext uri="{FF2B5EF4-FFF2-40B4-BE49-F238E27FC236}">
                  <a16:creationId xmlns:a16="http://schemas.microsoft.com/office/drawing/2014/main" id="{F255689D-945B-F64D-A887-F56E6436E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371" y="2214701"/>
              <a:ext cx="773057" cy="1372799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F6949581-5053-844E-A9DC-712A87577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8108" y="2105524"/>
              <a:ext cx="602695" cy="633208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77F57E1-0A49-BE4E-9EFA-259AC5A48B35}"/>
              </a:ext>
            </a:extLst>
          </p:cNvPr>
          <p:cNvGrpSpPr/>
          <p:nvPr/>
        </p:nvGrpSpPr>
        <p:grpSpPr>
          <a:xfrm>
            <a:off x="3139476" y="2321050"/>
            <a:ext cx="732176" cy="471965"/>
            <a:chOff x="1715765" y="2238857"/>
            <a:chExt cx="878000" cy="755401"/>
          </a:xfrm>
        </p:grpSpPr>
        <p:pic>
          <p:nvPicPr>
            <p:cNvPr id="73" name="Image 1">
              <a:extLst>
                <a:ext uri="{FF2B5EF4-FFF2-40B4-BE49-F238E27FC236}">
                  <a16:creationId xmlns:a16="http://schemas.microsoft.com/office/drawing/2014/main" id="{A5E340BA-6220-1A4D-93A2-1F2E9FB43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15765" y="2643058"/>
              <a:ext cx="878000" cy="351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5495DBC2-D3D8-404A-9DA5-C277824D8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3912" y="2238857"/>
              <a:ext cx="455935" cy="372757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74D4D5B-A8A6-9D47-AD3F-747991BBC0DD}"/>
              </a:ext>
            </a:extLst>
          </p:cNvPr>
          <p:cNvGrpSpPr/>
          <p:nvPr/>
        </p:nvGrpSpPr>
        <p:grpSpPr>
          <a:xfrm>
            <a:off x="3811629" y="3045914"/>
            <a:ext cx="1064851" cy="528984"/>
            <a:chOff x="2400082" y="3045914"/>
            <a:chExt cx="871250" cy="528984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C149820F-E577-EF49-ADDF-DFF9BD424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0082" y="3395579"/>
              <a:ext cx="871250" cy="179319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8184F8C8-822F-3D41-8950-362BA467C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4350" y="3045914"/>
              <a:ext cx="584307" cy="33203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941DB90-8037-6444-8A07-246EEBADD88D}"/>
              </a:ext>
            </a:extLst>
          </p:cNvPr>
          <p:cNvGrpSpPr/>
          <p:nvPr/>
        </p:nvGrpSpPr>
        <p:grpSpPr>
          <a:xfrm>
            <a:off x="4425443" y="2203698"/>
            <a:ext cx="1109636" cy="613359"/>
            <a:chOff x="2985288" y="2105524"/>
            <a:chExt cx="1083885" cy="905007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C7A4C5B4-5380-2C4F-B400-755A93F9E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5288" y="2738732"/>
              <a:ext cx="1083885" cy="271799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8A70B834-8043-8F46-83D8-06E3EB146D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3128" y="2105524"/>
              <a:ext cx="602695" cy="633208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AFD62A1-9C07-344C-8ADC-880CF5387BD1}"/>
              </a:ext>
            </a:extLst>
          </p:cNvPr>
          <p:cNvGrpSpPr/>
          <p:nvPr/>
        </p:nvGrpSpPr>
        <p:grpSpPr>
          <a:xfrm>
            <a:off x="5715064" y="2779394"/>
            <a:ext cx="426712" cy="781888"/>
            <a:chOff x="4224718" y="2510373"/>
            <a:chExt cx="518253" cy="1064525"/>
          </a:xfrm>
        </p:grpSpPr>
        <p:pic>
          <p:nvPicPr>
            <p:cNvPr id="82" name="Picture 2">
              <a:extLst>
                <a:ext uri="{FF2B5EF4-FFF2-40B4-BE49-F238E27FC236}">
                  <a16:creationId xmlns:a16="http://schemas.microsoft.com/office/drawing/2014/main" id="{9487B171-448C-3E46-8314-921C8B712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718" y="2986869"/>
              <a:ext cx="518253" cy="588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8C6F9D8F-54C8-224C-80CD-1235E050E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5408" y="2510373"/>
              <a:ext cx="474195" cy="433316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4EB095E-F19D-3747-9475-1EB51ECCD1CB}"/>
              </a:ext>
            </a:extLst>
          </p:cNvPr>
          <p:cNvGrpSpPr/>
          <p:nvPr/>
        </p:nvGrpSpPr>
        <p:grpSpPr>
          <a:xfrm>
            <a:off x="8749941" y="2251728"/>
            <a:ext cx="1247587" cy="1249280"/>
            <a:chOff x="7357691" y="2150652"/>
            <a:chExt cx="1020763" cy="1249280"/>
          </a:xfrm>
        </p:grpSpPr>
        <p:pic>
          <p:nvPicPr>
            <p:cNvPr id="85" name="Picture 84" descr="image001.png">
              <a:extLst>
                <a:ext uri="{FF2B5EF4-FFF2-40B4-BE49-F238E27FC236}">
                  <a16:creationId xmlns:a16="http://schemas.microsoft.com/office/drawing/2014/main" id="{C94A434F-D276-4F45-91AB-699672DF9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81984" y="3107472"/>
              <a:ext cx="896470" cy="292460"/>
            </a:xfrm>
            <a:prstGeom prst="rect">
              <a:avLst/>
            </a:prstGeom>
            <a:ln w="12700">
              <a:noFill/>
            </a:ln>
          </p:spPr>
        </p:pic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791ED95E-C366-5246-9104-3872A79FA629}"/>
                </a:ext>
              </a:extLst>
            </p:cNvPr>
            <p:cNvGrpSpPr/>
            <p:nvPr/>
          </p:nvGrpSpPr>
          <p:grpSpPr>
            <a:xfrm>
              <a:off x="7357691" y="2150652"/>
              <a:ext cx="865765" cy="1040735"/>
              <a:chOff x="7357691" y="2238857"/>
              <a:chExt cx="865765" cy="1040735"/>
            </a:xfrm>
          </p:grpSpPr>
          <p:pic>
            <p:nvPicPr>
              <p:cNvPr id="87" name="Picture 2">
                <a:extLst>
                  <a:ext uri="{FF2B5EF4-FFF2-40B4-BE49-F238E27FC236}">
                    <a16:creationId xmlns:a16="http://schemas.microsoft.com/office/drawing/2014/main" id="{593F9854-CED5-1447-941C-3F835575B5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7349" y="2520408"/>
                <a:ext cx="706107" cy="759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FBCCA4BC-C3BD-0648-9F80-7C76C1BEB0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57691" y="2238857"/>
                <a:ext cx="865765" cy="212458"/>
              </a:xfrm>
              <a:prstGeom prst="rect">
                <a:avLst/>
              </a:prstGeom>
            </p:spPr>
          </p:pic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38DC075-5C15-5941-90CA-D5E8C485878E}"/>
              </a:ext>
            </a:extLst>
          </p:cNvPr>
          <p:cNvGrpSpPr/>
          <p:nvPr/>
        </p:nvGrpSpPr>
        <p:grpSpPr>
          <a:xfrm>
            <a:off x="8109768" y="2576778"/>
            <a:ext cx="860356" cy="972929"/>
            <a:chOff x="6676622" y="2576773"/>
            <a:chExt cx="703935" cy="972929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389330DE-8531-B44D-B692-F82501C54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0019" y="2910484"/>
              <a:ext cx="670538" cy="639218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A63A105F-E0AF-F74B-A412-FC780FA45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676622" y="2576773"/>
              <a:ext cx="671622" cy="368733"/>
            </a:xfrm>
            <a:prstGeom prst="rect">
              <a:avLst/>
            </a:prstGeom>
          </p:spPr>
        </p:pic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04964C88-880D-2E4C-8B9A-93FBDCC32AF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393" y="2830773"/>
            <a:ext cx="626877" cy="418326"/>
          </a:xfrm>
          <a:prstGeom prst="rect">
            <a:avLst/>
          </a:prstGeom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id="{529201E6-8D31-524A-A460-073E5000DB07}"/>
              </a:ext>
            </a:extLst>
          </p:cNvPr>
          <p:cNvGrpSpPr/>
          <p:nvPr/>
        </p:nvGrpSpPr>
        <p:grpSpPr>
          <a:xfrm>
            <a:off x="6583067" y="2808792"/>
            <a:ext cx="1540056" cy="793618"/>
            <a:chOff x="5059151" y="2774050"/>
            <a:chExt cx="1422607" cy="828357"/>
          </a:xfrm>
        </p:grpSpPr>
        <p:pic>
          <p:nvPicPr>
            <p:cNvPr id="94" name="Image 9">
              <a:extLst>
                <a:ext uri="{FF2B5EF4-FFF2-40B4-BE49-F238E27FC236}">
                  <a16:creationId xmlns:a16="http://schemas.microsoft.com/office/drawing/2014/main" id="{10C31530-1771-1C4A-A899-430DF6287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9151" y="3183895"/>
              <a:ext cx="771007" cy="3847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E65644DE-7BDB-B54A-AA72-62B0D47F7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2289" y="3160693"/>
              <a:ext cx="599469" cy="441714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C33838D4-7D83-E745-9609-97753169A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2399" y="2774050"/>
              <a:ext cx="455935" cy="372757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85FD56C-99BF-C044-AA50-E27C88D06305}"/>
              </a:ext>
            </a:extLst>
          </p:cNvPr>
          <p:cNvGrpSpPr/>
          <p:nvPr/>
        </p:nvGrpSpPr>
        <p:grpSpPr>
          <a:xfrm>
            <a:off x="6689432" y="2137571"/>
            <a:ext cx="1030175" cy="579319"/>
            <a:chOff x="5274220" y="2137570"/>
            <a:chExt cx="842879" cy="579319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019A9E85-BC6D-6B49-9ED3-F4AD3ACC8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4220" y="2397176"/>
              <a:ext cx="842879" cy="319713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FB2074E3-DE07-864A-868A-75BDD57F8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8637" y="2141172"/>
              <a:ext cx="293406" cy="239879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9339F6EF-070F-1742-B064-A47501D2E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688" y="2137570"/>
              <a:ext cx="290347" cy="265317"/>
            </a:xfrm>
            <a:prstGeom prst="rect">
              <a:avLst/>
            </a:prstGeom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6E19CFD-10E9-AD47-BC00-650FB72869C3}"/>
              </a:ext>
            </a:extLst>
          </p:cNvPr>
          <p:cNvGrpSpPr/>
          <p:nvPr/>
        </p:nvGrpSpPr>
        <p:grpSpPr>
          <a:xfrm>
            <a:off x="3766761" y="1484784"/>
            <a:ext cx="726118" cy="783726"/>
            <a:chOff x="2580397" y="4897368"/>
            <a:chExt cx="995540" cy="1459023"/>
          </a:xfrm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A5185B92-FD4D-EB4D-A60A-F7F4D5F04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0397" y="5270125"/>
              <a:ext cx="995540" cy="1086266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0F222A53-4AE5-6C44-97B8-3973F1870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9754" y="4897368"/>
              <a:ext cx="455935" cy="372757"/>
            </a:xfrm>
            <a:prstGeom prst="rect">
              <a:avLst/>
            </a:prstGeom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1593680-FB4D-1C4E-B08D-96FDB62912C0}"/>
              </a:ext>
            </a:extLst>
          </p:cNvPr>
          <p:cNvGrpSpPr/>
          <p:nvPr/>
        </p:nvGrpSpPr>
        <p:grpSpPr>
          <a:xfrm>
            <a:off x="2913937" y="1457327"/>
            <a:ext cx="796814" cy="648801"/>
            <a:chOff x="613907" y="5079252"/>
            <a:chExt cx="1237032" cy="1198011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57B0F8ED-A2D1-1A46-8C6F-0EE0D13D37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3907" y="5270125"/>
              <a:ext cx="1237032" cy="1007138"/>
            </a:xfrm>
            <a:prstGeom prst="rect">
              <a:avLst/>
            </a:prstGeom>
          </p:spPr>
        </p:pic>
        <p:pic>
          <p:nvPicPr>
            <p:cNvPr id="106" name="Picture 105" descr="/Users/helenebjorkman/Documents/ESS Corporate/ESS Multiple Frugal Logo files 20130923/ESS_Logo_Frugal_Blue_cmyk.png">
              <a:extLst>
                <a:ext uri="{FF2B5EF4-FFF2-40B4-BE49-F238E27FC236}">
                  <a16:creationId xmlns:a16="http://schemas.microsoft.com/office/drawing/2014/main" id="{EAF9F1A3-7BE9-D64E-9D21-43EC962B7D47}"/>
                </a:ext>
              </a:extLst>
            </p:cNvPr>
            <p:cNvPicPr/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243" y="5079252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D6DDC44-4F74-E040-8727-FBD5AABDC43C}"/>
              </a:ext>
            </a:extLst>
          </p:cNvPr>
          <p:cNvGrpSpPr/>
          <p:nvPr/>
        </p:nvGrpSpPr>
        <p:grpSpPr>
          <a:xfrm>
            <a:off x="9591777" y="1560697"/>
            <a:ext cx="892735" cy="738215"/>
            <a:chOff x="4225595" y="4812516"/>
            <a:chExt cx="1461654" cy="1311848"/>
          </a:xfrm>
        </p:grpSpPr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5E4A481C-C6D7-9444-A402-831665022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797262" y="4812516"/>
              <a:ext cx="889987" cy="50284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202D4415-823D-064C-827B-33CB732B6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5595" y="4814263"/>
              <a:ext cx="455862" cy="455862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6B78A296-C660-0949-86E2-9EE2756B1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9886" y="5332999"/>
              <a:ext cx="1266605" cy="791365"/>
            </a:xfrm>
            <a:prstGeom prst="rect">
              <a:avLst/>
            </a:prstGeom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EE721D3-CA58-0145-A2FB-FA0CB6AF16D2}"/>
              </a:ext>
            </a:extLst>
          </p:cNvPr>
          <p:cNvGrpSpPr/>
          <p:nvPr/>
        </p:nvGrpSpPr>
        <p:grpSpPr>
          <a:xfrm>
            <a:off x="6146384" y="1417637"/>
            <a:ext cx="886657" cy="622016"/>
            <a:chOff x="4716016" y="1417637"/>
            <a:chExt cx="725454" cy="622016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596A265C-1309-3442-893D-5F5C856BD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0333" y="1765544"/>
              <a:ext cx="489876" cy="274109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4D391AF7-7CE5-DA40-8FED-89E4D70E0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6016" y="1417637"/>
              <a:ext cx="334761" cy="351709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E3496ED7-7D55-B248-AF15-642C8FD21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8064" y="1473552"/>
              <a:ext cx="293406" cy="239879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74FE76D0-1883-BD48-B7D1-6E7A29F38571}"/>
              </a:ext>
            </a:extLst>
          </p:cNvPr>
          <p:cNvGrpSpPr/>
          <p:nvPr/>
        </p:nvGrpSpPr>
        <p:grpSpPr>
          <a:xfrm>
            <a:off x="7028028" y="1473554"/>
            <a:ext cx="1485431" cy="587296"/>
            <a:chOff x="5660891" y="1473552"/>
            <a:chExt cx="1215365" cy="587296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02029037-A4B3-524E-BD10-88C2E4F62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0891" y="1487262"/>
              <a:ext cx="865765" cy="212458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68F5648A-3D3E-E540-9704-9ED95023F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2850" y="1473552"/>
              <a:ext cx="293406" cy="239879"/>
            </a:xfrm>
            <a:prstGeom prst="rect">
              <a:avLst/>
            </a:prstGeom>
          </p:spPr>
        </p:pic>
        <p:pic>
          <p:nvPicPr>
            <p:cNvPr id="118" name="Picture 2" descr="C:\D\Projets\ESS\CALHI\Project3&amp;8\cavités-hors tests\cavités proto HB\ZANON\photos\recette_beta086_ZANON_130910.JPG">
              <a:extLst>
                <a:ext uri="{FF2B5EF4-FFF2-40B4-BE49-F238E27FC236}">
                  <a16:creationId xmlns:a16="http://schemas.microsoft.com/office/drawing/2014/main" id="{B70452A7-4893-5D45-954A-49DCE3CC99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744348"/>
              <a:ext cx="787390" cy="3165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9" name="Picture 118">
            <a:extLst>
              <a:ext uri="{FF2B5EF4-FFF2-40B4-BE49-F238E27FC236}">
                <a16:creationId xmlns:a16="http://schemas.microsoft.com/office/drawing/2014/main" id="{E20BBAF4-2686-1249-8EAF-898413D138E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 flipH="1">
            <a:off x="8764860" y="1648150"/>
            <a:ext cx="540695" cy="412698"/>
          </a:xfrm>
          <a:prstGeom prst="rect">
            <a:avLst/>
          </a:prstGeom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1F15AEC2-AAC9-954A-8D91-9DE80BE1C2E7}"/>
              </a:ext>
            </a:extLst>
          </p:cNvPr>
          <p:cNvGrpSpPr/>
          <p:nvPr/>
        </p:nvGrpSpPr>
        <p:grpSpPr>
          <a:xfrm>
            <a:off x="9469607" y="5809122"/>
            <a:ext cx="869086" cy="716223"/>
            <a:chOff x="7851262" y="1951836"/>
            <a:chExt cx="822509" cy="996441"/>
          </a:xfrm>
        </p:grpSpPr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F0AD2E81-515A-4D41-B54F-E72C26489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1262" y="2333934"/>
              <a:ext cx="822509" cy="614343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1017C5C3-15C9-1E44-AF9D-06FA288D0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5568" y="1951836"/>
              <a:ext cx="584307" cy="332036"/>
            </a:xfrm>
            <a:prstGeom prst="rect">
              <a:avLst/>
            </a:prstGeom>
          </p:spPr>
        </p:pic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3DCFB55-F3F2-4E4C-93C3-BBD09B01C452}"/>
              </a:ext>
            </a:extLst>
          </p:cNvPr>
          <p:cNvGrpSpPr/>
          <p:nvPr/>
        </p:nvGrpSpPr>
        <p:grpSpPr>
          <a:xfrm>
            <a:off x="8318146" y="5733256"/>
            <a:ext cx="1102210" cy="690404"/>
            <a:chOff x="6305787" y="2362338"/>
            <a:chExt cx="1043138" cy="960520"/>
          </a:xfrm>
        </p:grpSpPr>
        <p:pic>
          <p:nvPicPr>
            <p:cNvPr id="124" name="Picture 123" descr="P1010853.JPG.jpeg">
              <a:extLst>
                <a:ext uri="{FF2B5EF4-FFF2-40B4-BE49-F238E27FC236}">
                  <a16:creationId xmlns:a16="http://schemas.microsoft.com/office/drawing/2014/main" id="{E97C1808-615D-2646-97A7-933EBAB91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787" y="2730123"/>
              <a:ext cx="1043138" cy="59273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899F14D-4CAA-7E47-9704-308C53AF6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495188" y="2362338"/>
              <a:ext cx="671622" cy="368733"/>
            </a:xfrm>
            <a:prstGeom prst="rect">
              <a:avLst/>
            </a:prstGeom>
          </p:spPr>
        </p:pic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BBB6DA10-2837-E343-B4A2-1F245C0C18D9}"/>
              </a:ext>
            </a:extLst>
          </p:cNvPr>
          <p:cNvGrpSpPr/>
          <p:nvPr/>
        </p:nvGrpSpPr>
        <p:grpSpPr>
          <a:xfrm>
            <a:off x="3208172" y="5614084"/>
            <a:ext cx="1181794" cy="874524"/>
            <a:chOff x="1657447" y="1853423"/>
            <a:chExt cx="1118457" cy="1216676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E2D53B0C-960B-F847-B4F3-B9B9DDB1203F}"/>
                </a:ext>
              </a:extLst>
            </p:cNvPr>
            <p:cNvGrpSpPr/>
            <p:nvPr/>
          </p:nvGrpSpPr>
          <p:grpSpPr>
            <a:xfrm>
              <a:off x="1657447" y="2214314"/>
              <a:ext cx="1118457" cy="855785"/>
              <a:chOff x="1657447" y="2413890"/>
              <a:chExt cx="1118457" cy="855785"/>
            </a:xfrm>
          </p:grpSpPr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D6748363-0741-FB4A-A552-90D0180879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78949" y="2413890"/>
                <a:ext cx="596955" cy="855785"/>
              </a:xfrm>
              <a:prstGeom prst="rect">
                <a:avLst/>
              </a:prstGeom>
            </p:spPr>
          </p:pic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6F44DC40-0F79-874E-9EEF-CAE69DC3BE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57447" y="2413890"/>
                <a:ext cx="489930" cy="849811"/>
              </a:xfrm>
              <a:prstGeom prst="rect">
                <a:avLst/>
              </a:prstGeom>
            </p:spPr>
          </p:pic>
        </p:grpSp>
        <p:pic>
          <p:nvPicPr>
            <p:cNvPr id="128" name="Picture 127" descr="/Users/helenebjorkman/Documents/ESS Corporate/ESS Multiple Frugal Logo files 20130923/ESS_Logo_Frugal_Blue_cmyk.png">
              <a:extLst>
                <a:ext uri="{FF2B5EF4-FFF2-40B4-BE49-F238E27FC236}">
                  <a16:creationId xmlns:a16="http://schemas.microsoft.com/office/drawing/2014/main" id="{389E02A4-10B3-7545-A8B0-E04FCD7973B5}"/>
                </a:ext>
              </a:extLst>
            </p:cNvPr>
            <p:cNvPicPr/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441" y="1853423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9D104FA6-2D4A-214F-903A-0335278B3F3E}"/>
              </a:ext>
            </a:extLst>
          </p:cNvPr>
          <p:cNvGrpSpPr/>
          <p:nvPr/>
        </p:nvGrpSpPr>
        <p:grpSpPr>
          <a:xfrm>
            <a:off x="5717870" y="5586077"/>
            <a:ext cx="1481148" cy="924362"/>
            <a:chOff x="4160376" y="1805915"/>
            <a:chExt cx="1401767" cy="1286013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B054C916-6548-9744-A8B9-48B71D2819D3}"/>
                </a:ext>
              </a:extLst>
            </p:cNvPr>
            <p:cNvGrpSpPr/>
            <p:nvPr/>
          </p:nvGrpSpPr>
          <p:grpSpPr>
            <a:xfrm>
              <a:off x="4160376" y="2157525"/>
              <a:ext cx="1401767" cy="934403"/>
              <a:chOff x="4160376" y="2157525"/>
              <a:chExt cx="1401767" cy="934403"/>
            </a:xfrm>
          </p:grpSpPr>
          <p:pic>
            <p:nvPicPr>
              <p:cNvPr id="134" name="Picture 133">
                <a:extLst>
                  <a:ext uri="{FF2B5EF4-FFF2-40B4-BE49-F238E27FC236}">
                    <a16:creationId xmlns:a16="http://schemas.microsoft.com/office/drawing/2014/main" id="{4E659460-1C7A-174D-9B8E-1001CDC2D4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60376" y="2179354"/>
                <a:ext cx="390768" cy="890745"/>
              </a:xfrm>
              <a:prstGeom prst="rect">
                <a:avLst/>
              </a:prstGeom>
            </p:spPr>
          </p:pic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DB477750-6E93-3C4C-BA70-781533EE1D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04361" y="2157525"/>
                <a:ext cx="356145" cy="934403"/>
              </a:xfrm>
              <a:prstGeom prst="rect">
                <a:avLst/>
              </a:prstGeom>
            </p:spPr>
          </p:pic>
          <p:pic>
            <p:nvPicPr>
              <p:cNvPr id="136" name="Picture 135">
                <a:extLst>
                  <a:ext uri="{FF2B5EF4-FFF2-40B4-BE49-F238E27FC236}">
                    <a16:creationId xmlns:a16="http://schemas.microsoft.com/office/drawing/2014/main" id="{82F9AF14-40F8-8345-AFA0-50E979F85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13723" y="2159929"/>
                <a:ext cx="348420" cy="929595"/>
              </a:xfrm>
              <a:prstGeom prst="rect">
                <a:avLst/>
              </a:prstGeom>
            </p:spPr>
          </p:pic>
        </p:grpSp>
        <p:pic>
          <p:nvPicPr>
            <p:cNvPr id="133" name="Picture 132" descr="/Users/helenebjorkman/Documents/ESS Corporate/ESS Multiple Frugal Logo files 20130923/ESS_Logo_Frugal_Blue_cmyk.png">
              <a:extLst>
                <a:ext uri="{FF2B5EF4-FFF2-40B4-BE49-F238E27FC236}">
                  <a16:creationId xmlns:a16="http://schemas.microsoft.com/office/drawing/2014/main" id="{E250E07C-4A0B-9F46-8438-A9A6C63EFCFA}"/>
                </a:ext>
              </a:extLst>
            </p:cNvPr>
            <p:cNvPicPr/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108" y="1805915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3BB342AD-A02F-F64B-B12F-6732B211968F}"/>
              </a:ext>
            </a:extLst>
          </p:cNvPr>
          <p:cNvGrpSpPr/>
          <p:nvPr/>
        </p:nvGrpSpPr>
        <p:grpSpPr>
          <a:xfrm>
            <a:off x="7174612" y="5768467"/>
            <a:ext cx="1092906" cy="548945"/>
            <a:chOff x="6212148" y="1417638"/>
            <a:chExt cx="1202922" cy="851626"/>
          </a:xfrm>
        </p:grpSpPr>
        <p:pic>
          <p:nvPicPr>
            <p:cNvPr id="138" name="Picture 3" descr="\\cern.ch\dfs\Users\r\ruber\Documents\FREIA\Documentation\Illustrations\Hall\freia-hall-layout-20140319.jpg">
              <a:extLst>
                <a:ext uri="{FF2B5EF4-FFF2-40B4-BE49-F238E27FC236}">
                  <a16:creationId xmlns:a16="http://schemas.microsoft.com/office/drawing/2014/main" id="{EAE12DA5-76C1-FF4F-86A1-9407645AD0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2148" y="1774949"/>
              <a:ext cx="1202922" cy="49431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CAEDC922-4382-6E4A-8767-AFEBA7643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0418" y="1417638"/>
              <a:ext cx="462673" cy="394410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76968AD5-390D-F546-B274-3BBC7B13D682}"/>
              </a:ext>
            </a:extLst>
          </p:cNvPr>
          <p:cNvGrpSpPr/>
          <p:nvPr/>
        </p:nvGrpSpPr>
        <p:grpSpPr>
          <a:xfrm>
            <a:off x="4547350" y="5896860"/>
            <a:ext cx="820570" cy="844509"/>
            <a:chOff x="3004796" y="1951547"/>
            <a:chExt cx="776592" cy="1174917"/>
          </a:xfrm>
        </p:grpSpPr>
        <p:pic>
          <p:nvPicPr>
            <p:cNvPr id="141" name="Picture 2" descr="C:\Users\carlosmartins\Documents\KLYS_MOD - Proto Develop\Photos\LTH upon reception\IMG_1199.JPG">
              <a:extLst>
                <a:ext uri="{FF2B5EF4-FFF2-40B4-BE49-F238E27FC236}">
                  <a16:creationId xmlns:a16="http://schemas.microsoft.com/office/drawing/2014/main" id="{55543110-A906-FE4D-A6DE-B660174C6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998" y="2304200"/>
              <a:ext cx="616698" cy="82226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C16FC7DC-0184-2740-90C9-D10E7479E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00322" y="1964491"/>
              <a:ext cx="281066" cy="298376"/>
            </a:xfrm>
            <a:prstGeom prst="rect">
              <a:avLst/>
            </a:prstGeom>
          </p:spPr>
        </p:pic>
        <p:pic>
          <p:nvPicPr>
            <p:cNvPr id="143" name="Picture 142" descr="/Users/helenebjorkman/Documents/ESS Corporate/ESS Multiple Frugal Logo files 20130923/ESS_Logo_Frugal_Blue_cmyk.png">
              <a:extLst>
                <a:ext uri="{FF2B5EF4-FFF2-40B4-BE49-F238E27FC236}">
                  <a16:creationId xmlns:a16="http://schemas.microsoft.com/office/drawing/2014/main" id="{BDB225CE-5D48-2F40-A581-06270710CD78}"/>
                </a:ext>
              </a:extLst>
            </p:cNvPr>
            <p:cNvPicPr/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4796" y="1951547"/>
              <a:ext cx="495870" cy="322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49F3E676-BE1F-0C49-9025-D1A52AF99EC1}"/>
              </a:ext>
            </a:extLst>
          </p:cNvPr>
          <p:cNvGrpSpPr/>
          <p:nvPr/>
        </p:nvGrpSpPr>
        <p:grpSpPr>
          <a:xfrm>
            <a:off x="1862488" y="5806988"/>
            <a:ext cx="1124131" cy="775957"/>
            <a:chOff x="313066" y="2084887"/>
            <a:chExt cx="1063885" cy="1079545"/>
          </a:xfrm>
        </p:grpSpPr>
        <p:pic>
          <p:nvPicPr>
            <p:cNvPr id="145" name="Picture 144" descr="2016-03-10 TS2 layout text.jpg">
              <a:extLst>
                <a:ext uri="{FF2B5EF4-FFF2-40B4-BE49-F238E27FC236}">
                  <a16:creationId xmlns:a16="http://schemas.microsoft.com/office/drawing/2014/main" id="{5E104B5E-91AC-9B4E-A33F-83580DFB2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66" y="2558223"/>
              <a:ext cx="1019113" cy="606209"/>
            </a:xfrm>
            <a:prstGeom prst="rect">
              <a:avLst/>
            </a:prstGeom>
          </p:spPr>
        </p:pic>
        <p:pic>
          <p:nvPicPr>
            <p:cNvPr id="146" name="Picture 145" descr="/Users/helenebjorkman/Documents/ESS Corporate/ESS Multiple Frugal Logo files 20130923/ESS_Logo_Frugal_Blue_cmyk.png">
              <a:extLst>
                <a:ext uri="{FF2B5EF4-FFF2-40B4-BE49-F238E27FC236}">
                  <a16:creationId xmlns:a16="http://schemas.microsoft.com/office/drawing/2014/main" id="{57863C11-9221-8243-BFCF-8F4E271377A5}"/>
                </a:ext>
              </a:extLst>
            </p:cNvPr>
            <p:cNvPicPr/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475" y="2137299"/>
              <a:ext cx="472476" cy="2537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7AED779A-F291-E247-9234-EFA7C41A1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405334" y="2084887"/>
              <a:ext cx="425330" cy="392101"/>
            </a:xfrm>
            <a:prstGeom prst="rect">
              <a:avLst/>
            </a:prstGeom>
          </p:spPr>
        </p:pic>
      </p:grpSp>
      <p:pic>
        <p:nvPicPr>
          <p:cNvPr id="148" name="Picture 147">
            <a:extLst>
              <a:ext uri="{FF2B5EF4-FFF2-40B4-BE49-F238E27FC236}">
                <a16:creationId xmlns:a16="http://schemas.microsoft.com/office/drawing/2014/main" id="{9D966324-8FD7-CD4C-BB35-73F647E995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9959" y="5662228"/>
            <a:ext cx="617396" cy="287053"/>
          </a:xfrm>
          <a:prstGeom prst="rect">
            <a:avLst/>
          </a:prstGeom>
        </p:spPr>
      </p:pic>
      <p:grpSp>
        <p:nvGrpSpPr>
          <p:cNvPr id="150" name="Group 149">
            <a:extLst>
              <a:ext uri="{FF2B5EF4-FFF2-40B4-BE49-F238E27FC236}">
                <a16:creationId xmlns:a16="http://schemas.microsoft.com/office/drawing/2014/main" id="{289BD95C-AC89-E54B-A6F3-1A3AEAD35228}"/>
              </a:ext>
            </a:extLst>
          </p:cNvPr>
          <p:cNvGrpSpPr/>
          <p:nvPr/>
        </p:nvGrpSpPr>
        <p:grpSpPr>
          <a:xfrm>
            <a:off x="8599591" y="4509121"/>
            <a:ext cx="741952" cy="383783"/>
            <a:chOff x="7019045" y="5545719"/>
            <a:chExt cx="966809" cy="749822"/>
          </a:xfrm>
        </p:grpSpPr>
        <p:pic>
          <p:nvPicPr>
            <p:cNvPr id="151" name="Content Placeholder 4" descr="Screen Shot 2016-03-07 at 12.59.34.png">
              <a:extLst>
                <a:ext uri="{FF2B5EF4-FFF2-40B4-BE49-F238E27FC236}">
                  <a16:creationId xmlns:a16="http://schemas.microsoft.com/office/drawing/2014/main" id="{46E036B2-1515-AE46-899E-AABA8BDCA0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9045" y="5895614"/>
              <a:ext cx="966809" cy="399927"/>
            </a:xfrm>
            <a:prstGeom prst="rect">
              <a:avLst/>
            </a:prstGeom>
          </p:spPr>
        </p:pic>
        <p:pic>
          <p:nvPicPr>
            <p:cNvPr id="152" name="Picture 151" descr="/Users/helenebjorkman/Documents/ESS Corporate/ESS Multiple Frugal Logo files 20130923/ESS_Logo_Frugal_Blue_cmyk.png">
              <a:extLst>
                <a:ext uri="{FF2B5EF4-FFF2-40B4-BE49-F238E27FC236}">
                  <a16:creationId xmlns:a16="http://schemas.microsoft.com/office/drawing/2014/main" id="{16861DF7-3413-9A49-B21B-857922CD8A4A}"/>
                </a:ext>
              </a:extLst>
            </p:cNvPr>
            <p:cNvPicPr/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9264" y="554571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EDB238B-B400-EC48-8E5F-1D7088505A90}"/>
              </a:ext>
            </a:extLst>
          </p:cNvPr>
          <p:cNvGrpSpPr/>
          <p:nvPr/>
        </p:nvGrpSpPr>
        <p:grpSpPr>
          <a:xfrm>
            <a:off x="8710354" y="5061673"/>
            <a:ext cx="579249" cy="491701"/>
            <a:chOff x="8066565" y="5335229"/>
            <a:chExt cx="1016325" cy="1526749"/>
          </a:xfrm>
        </p:grpSpPr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68E2F625-2307-9C42-AFA9-6C20AD09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6565" y="5650784"/>
              <a:ext cx="1016325" cy="644647"/>
            </a:xfrm>
            <a:prstGeom prst="rect">
              <a:avLst/>
            </a:prstGeom>
          </p:spPr>
        </p:pic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208D4AAE-0652-A940-8D07-FA13136A6874}"/>
                </a:ext>
              </a:extLst>
            </p:cNvPr>
            <p:cNvSpPr txBox="1"/>
            <p:nvPr/>
          </p:nvSpPr>
          <p:spPr>
            <a:xfrm>
              <a:off x="8290710" y="6336367"/>
              <a:ext cx="792180" cy="525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500" dirty="0"/>
            </a:p>
          </p:txBody>
        </p:sp>
        <p:pic>
          <p:nvPicPr>
            <p:cNvPr id="156" name="Picture 155" descr="/Users/helenebjorkman/Documents/ESS Corporate/ESS Multiple Frugal Logo files 20130923/ESS_Logo_Frugal_Blue_cmyk.png">
              <a:extLst>
                <a:ext uri="{FF2B5EF4-FFF2-40B4-BE49-F238E27FC236}">
                  <a16:creationId xmlns:a16="http://schemas.microsoft.com/office/drawing/2014/main" id="{B007433F-44D3-7C40-8F66-BA05CCB986A0}"/>
                </a:ext>
              </a:extLst>
            </p:cNvPr>
            <p:cNvPicPr/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8834" y="533522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5A0EBE15-036C-7240-8393-4730527FDDCD}"/>
              </a:ext>
            </a:extLst>
          </p:cNvPr>
          <p:cNvGrpSpPr/>
          <p:nvPr/>
        </p:nvGrpSpPr>
        <p:grpSpPr>
          <a:xfrm>
            <a:off x="7488095" y="4693284"/>
            <a:ext cx="1039907" cy="634439"/>
            <a:chOff x="5774637" y="5302238"/>
            <a:chExt cx="1088454" cy="1153870"/>
          </a:xfrm>
        </p:grpSpPr>
        <p:pic>
          <p:nvPicPr>
            <p:cNvPr id="158" name="Picture 157" descr="Screen Shot 2016-03-08 at 05.09.33 .png">
              <a:extLst>
                <a:ext uri="{FF2B5EF4-FFF2-40B4-BE49-F238E27FC236}">
                  <a16:creationId xmlns:a16="http://schemas.microsoft.com/office/drawing/2014/main" id="{24848072-5E37-B24E-9744-684ADE626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4637" y="5681868"/>
              <a:ext cx="1088454" cy="774240"/>
            </a:xfrm>
            <a:prstGeom prst="rect">
              <a:avLst/>
            </a:prstGeom>
          </p:spPr>
        </p:pic>
        <p:pic>
          <p:nvPicPr>
            <p:cNvPr id="159" name="Picture 158" descr="/Users/helenebjorkman/Documents/ESS Corporate/ESS Multiple Frugal Logo files 20130923/ESS_Logo_Frugal_Blue_cmyk.png">
              <a:extLst>
                <a:ext uri="{FF2B5EF4-FFF2-40B4-BE49-F238E27FC236}">
                  <a16:creationId xmlns:a16="http://schemas.microsoft.com/office/drawing/2014/main" id="{3AEE0B20-CD21-8244-9CA3-0AF7BE1D8296}"/>
                </a:ext>
              </a:extLst>
            </p:cNvPr>
            <p:cNvPicPr/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2802" y="532733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AE375B28-3FA2-BE4C-8749-B33F50478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3126" y="5302238"/>
              <a:ext cx="345882" cy="346639"/>
            </a:xfrm>
            <a:prstGeom prst="rect">
              <a:avLst/>
            </a:prstGeom>
          </p:spPr>
        </p:pic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A788CB03-DF14-1942-9AF2-6F26287C14D6}"/>
              </a:ext>
            </a:extLst>
          </p:cNvPr>
          <p:cNvGrpSpPr/>
          <p:nvPr/>
        </p:nvGrpSpPr>
        <p:grpSpPr>
          <a:xfrm>
            <a:off x="5698520" y="4718854"/>
            <a:ext cx="1568845" cy="613756"/>
            <a:chOff x="3920058" y="5344743"/>
            <a:chExt cx="1642085" cy="1116252"/>
          </a:xfrm>
        </p:grpSpPr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F3AB5473-42E8-4044-9938-1D0CA0058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0058" y="5665373"/>
              <a:ext cx="1642085" cy="795622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BB580A8A-5544-F941-96FA-1D3110558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91366" y="5344743"/>
              <a:ext cx="288778" cy="311320"/>
            </a:xfrm>
            <a:prstGeom prst="rect">
              <a:avLst/>
            </a:prstGeom>
          </p:spPr>
        </p:pic>
        <p:pic>
          <p:nvPicPr>
            <p:cNvPr id="164" name="Picture 163" descr="/Users/helenebjorkman/Documents/ESS Corporate/ESS Multiple Frugal Logo files 20130923/ESS_Logo_Frugal_Blue_cmyk.png">
              <a:extLst>
                <a:ext uri="{FF2B5EF4-FFF2-40B4-BE49-F238E27FC236}">
                  <a16:creationId xmlns:a16="http://schemas.microsoft.com/office/drawing/2014/main" id="{22512E57-F880-4C48-9209-9CA4851669E2}"/>
                </a:ext>
              </a:extLst>
            </p:cNvPr>
            <p:cNvPicPr/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840" y="5344743"/>
              <a:ext cx="495870" cy="322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D5E0D036-3D12-CD41-B568-8BBA0E3254C0}"/>
              </a:ext>
            </a:extLst>
          </p:cNvPr>
          <p:cNvGrpSpPr/>
          <p:nvPr/>
        </p:nvGrpSpPr>
        <p:grpSpPr>
          <a:xfrm>
            <a:off x="1842577" y="4676880"/>
            <a:ext cx="630799" cy="765147"/>
            <a:chOff x="179394" y="5178818"/>
            <a:chExt cx="660248" cy="1391591"/>
          </a:xfrm>
        </p:grpSpPr>
        <p:pic>
          <p:nvPicPr>
            <p:cNvPr id="166" name="Picture 3">
              <a:extLst>
                <a:ext uri="{FF2B5EF4-FFF2-40B4-BE49-F238E27FC236}">
                  <a16:creationId xmlns:a16="http://schemas.microsoft.com/office/drawing/2014/main" id="{E6C5B253-FC41-0F48-BC54-CDAB6401C3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66" y="5650785"/>
              <a:ext cx="515581" cy="919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E00FE992-DB8C-9949-AF93-19D93566F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394" y="5178818"/>
              <a:ext cx="660248" cy="429364"/>
            </a:xfrm>
            <a:prstGeom prst="rect">
              <a:avLst/>
            </a:prstGeom>
          </p:spPr>
        </p:pic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E326F5D2-4BB4-C046-9DEB-C7249E03C78F}"/>
              </a:ext>
            </a:extLst>
          </p:cNvPr>
          <p:cNvGrpSpPr/>
          <p:nvPr/>
        </p:nvGrpSpPr>
        <p:grpSpPr>
          <a:xfrm>
            <a:off x="4066084" y="4653136"/>
            <a:ext cx="1353128" cy="798306"/>
            <a:chOff x="2314134" y="5205173"/>
            <a:chExt cx="1416298" cy="1451898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EC826ED4-A10E-B643-A6A8-3BE51AB46685}"/>
                </a:ext>
              </a:extLst>
            </p:cNvPr>
            <p:cNvGrpSpPr/>
            <p:nvPr/>
          </p:nvGrpSpPr>
          <p:grpSpPr>
            <a:xfrm>
              <a:off x="2314134" y="5581725"/>
              <a:ext cx="1416298" cy="1075346"/>
              <a:chOff x="2339752" y="4221088"/>
              <a:chExt cx="2664296" cy="2587514"/>
            </a:xfrm>
          </p:grpSpPr>
          <p:pic>
            <p:nvPicPr>
              <p:cNvPr id="171" name="Picture 170" descr="Screen Shot 2016-03-10 at 14.19.44.png">
                <a:extLst>
                  <a:ext uri="{FF2B5EF4-FFF2-40B4-BE49-F238E27FC236}">
                    <a16:creationId xmlns:a16="http://schemas.microsoft.com/office/drawing/2014/main" id="{85B81071-F356-C84E-AE6A-DFC2ACA02B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39752" y="4221088"/>
                <a:ext cx="2592288" cy="2587514"/>
              </a:xfrm>
              <a:prstGeom prst="rect">
                <a:avLst/>
              </a:prstGeom>
            </p:spPr>
          </p:pic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D138C103-D4FF-AB4F-8994-54BAB07C560A}"/>
                  </a:ext>
                </a:extLst>
              </p:cNvPr>
              <p:cNvSpPr/>
              <p:nvPr/>
            </p:nvSpPr>
            <p:spPr>
              <a:xfrm>
                <a:off x="4716016" y="5373216"/>
                <a:ext cx="288032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30C1995D-90EE-4044-95AA-ADF1EB7B0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5340" y="5205173"/>
              <a:ext cx="926674" cy="343963"/>
            </a:xfrm>
            <a:prstGeom prst="rect">
              <a:avLst/>
            </a:prstGeom>
          </p:spPr>
        </p:pic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C44FD095-2A6F-D54A-85A3-E038D5843338}"/>
              </a:ext>
            </a:extLst>
          </p:cNvPr>
          <p:cNvGrpSpPr/>
          <p:nvPr/>
        </p:nvGrpSpPr>
        <p:grpSpPr>
          <a:xfrm>
            <a:off x="2767592" y="4736248"/>
            <a:ext cx="1002737" cy="819642"/>
            <a:chOff x="1058701" y="5193573"/>
            <a:chExt cx="1049550" cy="1490702"/>
          </a:xfrm>
        </p:grpSpPr>
        <p:pic>
          <p:nvPicPr>
            <p:cNvPr id="174" name="Content Placeholder 3" descr="Phase Reference Line test .jpg">
              <a:extLst>
                <a:ext uri="{FF2B5EF4-FFF2-40B4-BE49-F238E27FC236}">
                  <a16:creationId xmlns:a16="http://schemas.microsoft.com/office/drawing/2014/main" id="{46793873-1951-4E4D-9C2B-31E9913F0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25" r="-515"/>
            <a:stretch/>
          </p:blipFill>
          <p:spPr>
            <a:xfrm>
              <a:off x="1058701" y="6075732"/>
              <a:ext cx="1049550" cy="608543"/>
            </a:xfrm>
            <a:prstGeom prst="rect">
              <a:avLst/>
            </a:prstGeom>
          </p:spPr>
        </p:pic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FF8EE5CE-175C-8645-B641-C433A5DAA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6976" y="5657193"/>
              <a:ext cx="273478" cy="304342"/>
            </a:xfrm>
            <a:prstGeom prst="rect">
              <a:avLst/>
            </a:prstGeom>
          </p:spPr>
        </p:pic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18B4AF43-1B45-BB45-88F4-9836059F8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6145" y="5657192"/>
              <a:ext cx="304656" cy="283401"/>
            </a:xfrm>
            <a:prstGeom prst="rect">
              <a:avLst/>
            </a:prstGeom>
          </p:spPr>
        </p:pic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18BA5924-A574-8F4E-9F2F-719000951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/>
            <a:stretch>
              <a:fillRect/>
            </a:stretch>
          </p:blipFill>
          <p:spPr>
            <a:xfrm>
              <a:off x="1235379" y="5193573"/>
              <a:ext cx="299439" cy="440351"/>
            </a:xfrm>
            <a:prstGeom prst="rect">
              <a:avLst/>
            </a:prstGeom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E8B67CE7-8481-AC4C-9A76-90B9DA40E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/>
            <a:stretch>
              <a:fillRect/>
            </a:stretch>
          </p:blipFill>
          <p:spPr>
            <a:xfrm>
              <a:off x="1570764" y="5223897"/>
              <a:ext cx="449979" cy="424980"/>
            </a:xfrm>
            <a:prstGeom prst="rect">
              <a:avLst/>
            </a:prstGeom>
          </p:spPr>
        </p:pic>
      </p:grpSp>
      <p:pic>
        <p:nvPicPr>
          <p:cNvPr id="179" name="Picture 178">
            <a:extLst>
              <a:ext uri="{FF2B5EF4-FFF2-40B4-BE49-F238E27FC236}">
                <a16:creationId xmlns:a16="http://schemas.microsoft.com/office/drawing/2014/main" id="{CB7242D3-F0E9-DE4B-AE88-E522F78540B4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746832" y="4718855"/>
            <a:ext cx="327874" cy="247305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762258E7-FE43-2343-A72B-962016EFEC49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9587553" y="5033882"/>
            <a:ext cx="355093" cy="31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3915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ABDB7-FB6B-CC40-A0FE-5F5F6339A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40" y="265372"/>
            <a:ext cx="9360001" cy="657340"/>
          </a:xfrm>
        </p:spPr>
        <p:txBody>
          <a:bodyPr/>
          <a:lstStyle/>
          <a:p>
            <a:r>
              <a:rPr lang="en-US" dirty="0"/>
              <a:t>Machine Status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A7DE5B-E80A-3149-B8DF-AB308DBCBB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29" y="922712"/>
            <a:ext cx="9360001" cy="50707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January 2020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480A872-809E-0043-A470-42B5A157F24B}"/>
              </a:ext>
            </a:extLst>
          </p:cNvPr>
          <p:cNvSpPr txBox="1">
            <a:spLocks/>
          </p:cNvSpPr>
          <p:nvPr/>
        </p:nvSpPr>
        <p:spPr>
          <a:xfrm>
            <a:off x="913704" y="2268068"/>
            <a:ext cx="5178337" cy="3170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000" tIns="18000" rIns="18000" bIns="18000">
            <a:normAutofit/>
          </a:bodyPr>
          <a:lstStyle>
            <a:lvl1pPr marL="101600" marR="0" indent="-1016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 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315913" marR="0" indent="-233363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▪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2pPr>
            <a:lvl3pPr marL="610482" marR="0" indent="-278694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3pPr>
            <a:lvl4pPr marL="898128" marR="0" indent="-291703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4pPr>
            <a:lvl5pPr marL="1141412" marR="0" indent="-28575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5pPr>
            <a:lvl6pPr marL="25400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6pPr>
            <a:lvl7pPr marL="29972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7pPr>
            <a:lvl8pPr marL="34544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8pPr>
            <a:lvl9pPr marL="39116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9pPr>
          </a:lstStyle>
          <a:p>
            <a:pPr marL="82550" lvl="1" indent="0" hangingPunct="1">
              <a:buNone/>
            </a:pPr>
            <a:r>
              <a:rPr lang="en-GB" b="1" dirty="0"/>
              <a:t>Robust activity in the Accelerator Buildings (G01/G02)</a:t>
            </a:r>
          </a:p>
          <a:p>
            <a:pPr lvl="1" hangingPunct="1"/>
            <a:r>
              <a:rPr lang="en-GB" dirty="0"/>
              <a:t>Low Energy Beam Transport re-installed after modification post-commissioning, with new variable iris beam chopper</a:t>
            </a:r>
          </a:p>
          <a:p>
            <a:pPr lvl="1" hangingPunct="1"/>
            <a:r>
              <a:rPr lang="en-GB" dirty="0"/>
              <a:t>Radio-frequency Quadrupole (RFQ) accelerating structure in place, bead pull complete, and being fitted for operation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678229-4363-784B-8836-54AA75338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041" y="265372"/>
            <a:ext cx="4349594" cy="3218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570FCC-48DC-2746-9837-47C139E7D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041" y="3484244"/>
            <a:ext cx="4349594" cy="327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9783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ABDB7-FB6B-CC40-A0FE-5F5F6339A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40" y="265372"/>
            <a:ext cx="9360001" cy="657340"/>
          </a:xfrm>
        </p:spPr>
        <p:txBody>
          <a:bodyPr/>
          <a:lstStyle/>
          <a:p>
            <a:r>
              <a:rPr lang="en-US" dirty="0"/>
              <a:t>Machine Status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A7DE5B-E80A-3149-B8DF-AB308DBCBB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29" y="922712"/>
            <a:ext cx="9360001" cy="50707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January 2020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480A872-809E-0043-A470-42B5A157F24B}"/>
              </a:ext>
            </a:extLst>
          </p:cNvPr>
          <p:cNvSpPr txBox="1">
            <a:spLocks/>
          </p:cNvSpPr>
          <p:nvPr/>
        </p:nvSpPr>
        <p:spPr>
          <a:xfrm>
            <a:off x="913704" y="2268068"/>
            <a:ext cx="4997569" cy="3170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000" tIns="18000" rIns="18000" bIns="18000">
            <a:normAutofit/>
          </a:bodyPr>
          <a:lstStyle>
            <a:lvl1pPr marL="101600" marR="0" indent="-1016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 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315913" marR="0" indent="-233363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▪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2pPr>
            <a:lvl3pPr marL="610482" marR="0" indent="-278694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3pPr>
            <a:lvl4pPr marL="898128" marR="0" indent="-291703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4pPr>
            <a:lvl5pPr marL="1141412" marR="0" indent="-28575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5pPr>
            <a:lvl6pPr marL="25400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6pPr>
            <a:lvl7pPr marL="29972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7pPr>
            <a:lvl8pPr marL="34544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8pPr>
            <a:lvl9pPr marL="39116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9pPr>
          </a:lstStyle>
          <a:p>
            <a:pPr marL="82550" lvl="1" indent="0" hangingPunct="1">
              <a:buNone/>
            </a:pPr>
            <a:r>
              <a:rPr lang="en-GB" b="1" dirty="0"/>
              <a:t>Robust activity in the Accelerator Buildings (G01/G02)</a:t>
            </a:r>
          </a:p>
          <a:p>
            <a:pPr lvl="1" hangingPunct="1"/>
            <a:r>
              <a:rPr lang="en-GB" dirty="0"/>
              <a:t>RF couplers to the RFQ structure are in place, along with all waveguides</a:t>
            </a:r>
          </a:p>
          <a:p>
            <a:pPr lvl="1" hangingPunct="1"/>
            <a:r>
              <a:rPr lang="en-GB" dirty="0"/>
              <a:t>Medium Energy Beam Transport (MEBT) is in place and is being fitted with services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A42AC0-508A-BC4D-BB6B-299B5C81D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36" y="265372"/>
            <a:ext cx="2955146" cy="39401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D0F21A-9860-AE4A-A0DA-583FCBC71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782" y="2599924"/>
            <a:ext cx="3154130" cy="420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8955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ABDB7-FB6B-CC40-A0FE-5F5F6339A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40" y="265372"/>
            <a:ext cx="9360001" cy="657340"/>
          </a:xfrm>
        </p:spPr>
        <p:txBody>
          <a:bodyPr/>
          <a:lstStyle/>
          <a:p>
            <a:r>
              <a:rPr lang="en-US" dirty="0"/>
              <a:t>Machine Status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A7DE5B-E80A-3149-B8DF-AB308DBCBB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29" y="922712"/>
            <a:ext cx="9360001" cy="50707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January 2020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480A872-809E-0043-A470-42B5A157F24B}"/>
              </a:ext>
            </a:extLst>
          </p:cNvPr>
          <p:cNvSpPr txBox="1">
            <a:spLocks/>
          </p:cNvSpPr>
          <p:nvPr/>
        </p:nvSpPr>
        <p:spPr>
          <a:xfrm>
            <a:off x="913704" y="2268068"/>
            <a:ext cx="4997569" cy="3170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000" tIns="18000" rIns="18000" bIns="18000">
            <a:normAutofit/>
          </a:bodyPr>
          <a:lstStyle>
            <a:lvl1pPr marL="101600" marR="0" indent="-1016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 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315913" marR="0" indent="-233363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▪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2pPr>
            <a:lvl3pPr marL="610482" marR="0" indent="-278694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3pPr>
            <a:lvl4pPr marL="898128" marR="0" indent="-291703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4pPr>
            <a:lvl5pPr marL="1141412" marR="0" indent="-28575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5pPr>
            <a:lvl6pPr marL="25400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6pPr>
            <a:lvl7pPr marL="29972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7pPr>
            <a:lvl8pPr marL="34544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8pPr>
            <a:lvl9pPr marL="39116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9pPr>
          </a:lstStyle>
          <a:p>
            <a:pPr marL="82550" lvl="1" indent="0" hangingPunct="1">
              <a:buNone/>
            </a:pPr>
            <a:r>
              <a:rPr lang="en-GB" b="1" dirty="0"/>
              <a:t>Robust activity in the Accelerator Buildings (G01/G02)</a:t>
            </a:r>
          </a:p>
          <a:p>
            <a:pPr lvl="1" hangingPunct="1"/>
            <a:r>
              <a:rPr lang="en-GB" dirty="0"/>
              <a:t>Medium Energy Beam Transport (MEBT) is in place and is being fitted with services</a:t>
            </a:r>
          </a:p>
          <a:p>
            <a:pPr lvl="1" hangingPunct="1"/>
            <a:r>
              <a:rPr lang="en-GB" dirty="0"/>
              <a:t>Over 3600 pieces of high-power radio-frequency waveguide (352 and 704 MHz) have been installed throughout the machine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F5362A-C69A-184B-9530-E38A70DC3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589" y="265373"/>
            <a:ext cx="3290628" cy="32906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13EDEC-DD90-5441-AFEC-5963EADB0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254" y="3556001"/>
            <a:ext cx="3161145" cy="31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2650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ABDB7-FB6B-CC40-A0FE-5F5F6339A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40" y="265372"/>
            <a:ext cx="9360001" cy="657340"/>
          </a:xfrm>
        </p:spPr>
        <p:txBody>
          <a:bodyPr/>
          <a:lstStyle/>
          <a:p>
            <a:r>
              <a:rPr lang="en-US" dirty="0"/>
              <a:t>Machine Status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A7DE5B-E80A-3149-B8DF-AB308DBCBB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29" y="922712"/>
            <a:ext cx="9360001" cy="50707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January 2020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480A872-809E-0043-A470-42B5A157F24B}"/>
              </a:ext>
            </a:extLst>
          </p:cNvPr>
          <p:cNvSpPr txBox="1">
            <a:spLocks/>
          </p:cNvSpPr>
          <p:nvPr/>
        </p:nvSpPr>
        <p:spPr>
          <a:xfrm>
            <a:off x="913704" y="2268068"/>
            <a:ext cx="4997569" cy="3170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000" tIns="18000" rIns="18000" bIns="18000">
            <a:normAutofit/>
          </a:bodyPr>
          <a:lstStyle>
            <a:lvl1pPr marL="101600" marR="0" indent="-1016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 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315913" marR="0" indent="-233363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▪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2pPr>
            <a:lvl3pPr marL="610482" marR="0" indent="-278694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3pPr>
            <a:lvl4pPr marL="898128" marR="0" indent="-291703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4pPr>
            <a:lvl5pPr marL="1141412" marR="0" indent="-28575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5pPr>
            <a:lvl6pPr marL="25400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6pPr>
            <a:lvl7pPr marL="29972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7pPr>
            <a:lvl8pPr marL="34544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8pPr>
            <a:lvl9pPr marL="39116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9pPr>
          </a:lstStyle>
          <a:p>
            <a:pPr marL="82550" lvl="1" indent="0" hangingPunct="1">
              <a:buNone/>
            </a:pPr>
            <a:r>
              <a:rPr lang="en-GB" b="1" dirty="0"/>
              <a:t>Robust activity in the Accelerator Buildings (G01/G02)</a:t>
            </a:r>
          </a:p>
          <a:p>
            <a:pPr lvl="1" hangingPunct="1"/>
            <a:r>
              <a:rPr lang="en-GB" dirty="0"/>
              <a:t>Valve boxes and cryogenic service piping for the Spoke Cavity superconducting </a:t>
            </a:r>
            <a:r>
              <a:rPr lang="en-GB" dirty="0" err="1"/>
              <a:t>linac</a:t>
            </a:r>
            <a:r>
              <a:rPr lang="en-GB" dirty="0"/>
              <a:t> are being received</a:t>
            </a:r>
          </a:p>
          <a:p>
            <a:pPr lvl="1" hangingPunct="1"/>
            <a:r>
              <a:rPr lang="en-GB" dirty="0"/>
              <a:t>Valve boxes and cryogenic distribution for the medium beta </a:t>
            </a:r>
            <a:r>
              <a:rPr lang="en-GB" dirty="0" err="1"/>
              <a:t>linac</a:t>
            </a:r>
            <a:r>
              <a:rPr lang="en-GB" dirty="0"/>
              <a:t> cryomodules are in place and undergoing site acceptance testing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F75441-7FC0-BF48-AD17-AB53A269D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62" y="471055"/>
            <a:ext cx="3094182" cy="30941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BACA26-8603-AA47-9D1B-71AAA30B0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42" y="3565237"/>
            <a:ext cx="3191164" cy="319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1439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ABDB7-FB6B-CC40-A0FE-5F5F6339A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40" y="265372"/>
            <a:ext cx="9360001" cy="657340"/>
          </a:xfrm>
        </p:spPr>
        <p:txBody>
          <a:bodyPr/>
          <a:lstStyle/>
          <a:p>
            <a:r>
              <a:rPr lang="en-US" dirty="0"/>
              <a:t>Machine Status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A7DE5B-E80A-3149-B8DF-AB308DBCBB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29" y="922712"/>
            <a:ext cx="9360001" cy="50707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January 2020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480A872-809E-0043-A470-42B5A157F24B}"/>
              </a:ext>
            </a:extLst>
          </p:cNvPr>
          <p:cNvSpPr txBox="1">
            <a:spLocks/>
          </p:cNvSpPr>
          <p:nvPr/>
        </p:nvSpPr>
        <p:spPr>
          <a:xfrm>
            <a:off x="913704" y="2268068"/>
            <a:ext cx="4997569" cy="3170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000" tIns="18000" rIns="18000" bIns="18000">
            <a:normAutofit/>
          </a:bodyPr>
          <a:lstStyle>
            <a:lvl1pPr marL="101600" marR="0" indent="-1016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 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315913" marR="0" indent="-233363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▪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2pPr>
            <a:lvl3pPr marL="610482" marR="0" indent="-278694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3pPr>
            <a:lvl4pPr marL="898128" marR="0" indent="-291703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4pPr>
            <a:lvl5pPr marL="1141412" marR="0" indent="-28575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5pPr>
            <a:lvl6pPr marL="25400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6pPr>
            <a:lvl7pPr marL="29972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7pPr>
            <a:lvl8pPr marL="34544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8pPr>
            <a:lvl9pPr marL="39116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9pPr>
          </a:lstStyle>
          <a:p>
            <a:pPr marL="82550" lvl="1" indent="0" hangingPunct="1">
              <a:buNone/>
            </a:pPr>
            <a:r>
              <a:rPr lang="en-GB" b="1" dirty="0"/>
              <a:t>Robust activity in the Accelerator Buildings (G01/G02)</a:t>
            </a:r>
          </a:p>
          <a:p>
            <a:pPr lvl="1" hangingPunct="1"/>
            <a:r>
              <a:rPr lang="en-GB" dirty="0"/>
              <a:t>Cryogen distribution and 704 MHz wave guides in the G01 tunnel</a:t>
            </a:r>
          </a:p>
          <a:p>
            <a:pPr lvl="1" hangingPunct="1"/>
            <a:r>
              <a:rPr lang="en-GB" dirty="0" err="1"/>
              <a:t>Linac</a:t>
            </a:r>
            <a:r>
              <a:rPr lang="en-GB" dirty="0"/>
              <a:t> Warm Units (focusing magnets and beam diagnostics) in the High Energy Beam Transport area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8EB92D-89F3-9A43-B618-A69FFA5DC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273" y="265372"/>
            <a:ext cx="3786437" cy="28398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C29A5B-F830-4B4B-B9B3-02FC0214A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151" y="3329817"/>
            <a:ext cx="4365577" cy="327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4855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ABDB7-FB6B-CC40-A0FE-5F5F6339A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40" y="265372"/>
            <a:ext cx="9360001" cy="657340"/>
          </a:xfrm>
        </p:spPr>
        <p:txBody>
          <a:bodyPr/>
          <a:lstStyle/>
          <a:p>
            <a:r>
              <a:rPr lang="en-US" dirty="0"/>
              <a:t>Machine Status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A7DE5B-E80A-3149-B8DF-AB308DBCBB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29" y="922712"/>
            <a:ext cx="9360001" cy="50707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January 2020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480A872-809E-0043-A470-42B5A157F24B}"/>
              </a:ext>
            </a:extLst>
          </p:cNvPr>
          <p:cNvSpPr txBox="1">
            <a:spLocks/>
          </p:cNvSpPr>
          <p:nvPr/>
        </p:nvSpPr>
        <p:spPr>
          <a:xfrm>
            <a:off x="913704" y="2268068"/>
            <a:ext cx="4997569" cy="3170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000" tIns="18000" rIns="18000" bIns="18000">
            <a:normAutofit/>
          </a:bodyPr>
          <a:lstStyle>
            <a:lvl1pPr marL="101600" marR="0" indent="-1016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 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315913" marR="0" indent="-233363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▪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2pPr>
            <a:lvl3pPr marL="610482" marR="0" indent="-278694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3pPr>
            <a:lvl4pPr marL="898128" marR="0" indent="-291703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4pPr>
            <a:lvl5pPr marL="1141412" marR="0" indent="-28575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5pPr>
            <a:lvl6pPr marL="25400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6pPr>
            <a:lvl7pPr marL="29972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7pPr>
            <a:lvl8pPr marL="34544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8pPr>
            <a:lvl9pPr marL="39116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9pPr>
          </a:lstStyle>
          <a:p>
            <a:pPr marL="82550" lvl="1" indent="0" hangingPunct="1">
              <a:buNone/>
            </a:pPr>
            <a:r>
              <a:rPr lang="en-GB" b="1" dirty="0"/>
              <a:t>Robust activity in the Accelerator Buildings (G01/G02)</a:t>
            </a:r>
          </a:p>
          <a:p>
            <a:pPr lvl="1" hangingPunct="1"/>
            <a:r>
              <a:rPr lang="en-GB" dirty="0"/>
              <a:t>The prototype medium-beta cryomodule is undergoing cryogenic testing in Test-Stand 2 in building G02 – a milestone for the </a:t>
            </a:r>
            <a:r>
              <a:rPr lang="en-GB" dirty="0" err="1"/>
              <a:t>cryoplant</a:t>
            </a:r>
            <a:r>
              <a:rPr lang="en-GB" dirty="0"/>
              <a:t> and test-stand capability – achieve 2K operation last week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D75107-9762-4446-BBFA-564945DC7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830" y="353347"/>
            <a:ext cx="4033994" cy="30271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600682-7B29-4C4B-BAB5-91FF0E8BD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655" y="3468484"/>
            <a:ext cx="4272933" cy="317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5681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ABDB7-FB6B-CC40-A0FE-5F5F6339A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40" y="265372"/>
            <a:ext cx="9360001" cy="657340"/>
          </a:xfrm>
        </p:spPr>
        <p:txBody>
          <a:bodyPr/>
          <a:lstStyle/>
          <a:p>
            <a:r>
              <a:rPr lang="en-US" dirty="0"/>
              <a:t>Machine Status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A7DE5B-E80A-3149-B8DF-AB308DBCBB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29" y="922712"/>
            <a:ext cx="9360001" cy="50707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January 2020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480A872-809E-0043-A470-42B5A157F24B}"/>
              </a:ext>
            </a:extLst>
          </p:cNvPr>
          <p:cNvSpPr txBox="1">
            <a:spLocks/>
          </p:cNvSpPr>
          <p:nvPr/>
        </p:nvSpPr>
        <p:spPr>
          <a:xfrm>
            <a:off x="876758" y="2865688"/>
            <a:ext cx="4997569" cy="3170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000" tIns="18000" rIns="18000" bIns="18000">
            <a:normAutofit/>
          </a:bodyPr>
          <a:lstStyle>
            <a:lvl1pPr marL="101600" marR="0" indent="-1016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 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315913" marR="0" indent="-233363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▪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2pPr>
            <a:lvl3pPr marL="610482" marR="0" indent="-278694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3pPr>
            <a:lvl4pPr marL="898128" marR="0" indent="-291703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4pPr>
            <a:lvl5pPr marL="1141412" marR="0" indent="-28575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5pPr>
            <a:lvl6pPr marL="25400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6pPr>
            <a:lvl7pPr marL="29972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7pPr>
            <a:lvl8pPr marL="34544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8pPr>
            <a:lvl9pPr marL="39116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9pPr>
          </a:lstStyle>
          <a:p>
            <a:pPr marL="82550" lvl="1" indent="0" hangingPunct="1">
              <a:buNone/>
            </a:pPr>
            <a:r>
              <a:rPr lang="en-GB" b="1" dirty="0"/>
              <a:t>Robust activity in the Accelerator Buildings (G01/G02)</a:t>
            </a:r>
          </a:p>
          <a:p>
            <a:pPr lvl="1" hangingPunct="1"/>
            <a:r>
              <a:rPr lang="en-GB" dirty="0"/>
              <a:t>Modulators for powering klystrons in Test-Stand 3 in G02</a:t>
            </a:r>
          </a:p>
          <a:p>
            <a:pPr lvl="1" hangingPunct="1"/>
            <a:r>
              <a:rPr lang="en-GB" dirty="0"/>
              <a:t>High Power RF components being installed in G02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0A769C-2580-924A-9788-93EF534967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562" y="84732"/>
            <a:ext cx="4704523" cy="3528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FED26C-5A4E-9644-BAA7-EA35EC00F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035" y="3202939"/>
            <a:ext cx="4727501" cy="354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5479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egoe UI"/>
            <a:ea typeface="Segoe UI"/>
            <a:cs typeface="Segoe UI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egoe UI"/>
            <a:ea typeface="Segoe UI"/>
            <a:cs typeface="Segoe UI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00FF"/>
      </a:hlink>
      <a:folHlink>
        <a:srgbClr val="FF00FF"/>
      </a:folHlink>
    </a:clrScheme>
    <a:fontScheme name="Office-te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egoe UI"/>
            <a:ea typeface="Segoe UI"/>
            <a:cs typeface="Segoe UI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egoe UI"/>
            <a:ea typeface="Segoe UI"/>
            <a:cs typeface="Segoe UI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6993</TotalTime>
  <Words>521</Words>
  <Application>Microsoft Macintosh PowerPoint</Application>
  <PresentationFormat>Widescreen</PresentationFormat>
  <Paragraphs>86</Paragraphs>
  <Slides>15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Calibri</vt:lpstr>
      <vt:lpstr>Gill Sans</vt:lpstr>
      <vt:lpstr>Gill Sans Light</vt:lpstr>
      <vt:lpstr>Helvetica</vt:lpstr>
      <vt:lpstr>Segoe UI</vt:lpstr>
      <vt:lpstr>Segoe UI Historic</vt:lpstr>
      <vt:lpstr>Segoe UI Light</vt:lpstr>
      <vt:lpstr>Office-tema</vt:lpstr>
      <vt:lpstr>Kevin Jones Technical Director  </vt:lpstr>
      <vt:lpstr>The machine is being built by a diverse collaboration</vt:lpstr>
      <vt:lpstr>Machine Status</vt:lpstr>
      <vt:lpstr>Machine Status</vt:lpstr>
      <vt:lpstr>Machine Status</vt:lpstr>
      <vt:lpstr>Machine Status</vt:lpstr>
      <vt:lpstr>Machine Status</vt:lpstr>
      <vt:lpstr>Machine Status</vt:lpstr>
      <vt:lpstr>Machine Status</vt:lpstr>
      <vt:lpstr>Machine Status</vt:lpstr>
      <vt:lpstr>Machine Status</vt:lpstr>
      <vt:lpstr>Neutron Beam Extraction System (NBEX)</vt:lpstr>
      <vt:lpstr>The Monolith Vessel is nearing completion</vt:lpstr>
      <vt:lpstr>Outer monolith shielding is ready for shipment</vt:lpstr>
      <vt:lpstr>Questions?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Kevin W Jones</cp:lastModifiedBy>
  <cp:revision>195</cp:revision>
  <dcterms:modified xsi:type="dcterms:W3CDTF">2020-02-24T08:12:16Z</dcterms:modified>
</cp:coreProperties>
</file>