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67" r:id="rId3"/>
    <p:sldId id="272" r:id="rId4"/>
    <p:sldId id="283" r:id="rId5"/>
    <p:sldId id="268" r:id="rId6"/>
    <p:sldId id="279" r:id="rId7"/>
    <p:sldId id="275" r:id="rId8"/>
    <p:sldId id="284" r:id="rId9"/>
    <p:sldId id="278" r:id="rId10"/>
    <p:sldId id="286" r:id="rId11"/>
    <p:sldId id="280" r:id="rId12"/>
    <p:sldId id="282" r:id="rId13"/>
    <p:sldId id="285" r:id="rId14"/>
    <p:sldId id="27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59A"/>
    <a:srgbClr val="28681A"/>
    <a:srgbClr val="666666"/>
    <a:srgbClr val="68C7A1"/>
    <a:srgbClr val="CCCCCC"/>
    <a:srgbClr val="FECC99"/>
    <a:srgbClr val="FEE6CC"/>
    <a:srgbClr val="CCDFDB"/>
    <a:srgbClr val="E5F0EC"/>
    <a:srgbClr val="EB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0" autoAdjust="0"/>
    <p:restoredTop sz="94577" autoAdjust="0"/>
  </p:normalViewPr>
  <p:slideViewPr>
    <p:cSldViewPr snapToGrid="0" snapToObjects="1">
      <p:cViewPr varScale="1">
        <p:scale>
          <a:sx n="102" d="100"/>
          <a:sy n="102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2020-02-24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23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Judith </a:t>
            </a:r>
            <a:r>
              <a:rPr lang="sv-SE" dirty="0" err="1"/>
              <a:t>did</a:t>
            </a:r>
            <a:r>
              <a:rPr lang="sv-SE" dirty="0"/>
              <a:t> a </a:t>
            </a:r>
            <a:r>
              <a:rPr lang="sv-SE" dirty="0" err="1"/>
              <a:t>great</a:t>
            </a:r>
            <a:r>
              <a:rPr lang="sv-SE" dirty="0"/>
              <a:t> </a:t>
            </a:r>
            <a:r>
              <a:rPr lang="sv-SE" dirty="0" err="1"/>
              <a:t>job</a:t>
            </a:r>
            <a:r>
              <a:rPr lang="sv-SE" dirty="0"/>
              <a:t> </a:t>
            </a:r>
            <a:r>
              <a:rPr lang="sv-SE" dirty="0" err="1"/>
              <a:t>compiling</a:t>
            </a:r>
            <a:r>
              <a:rPr lang="sv-SE" dirty="0"/>
              <a:t> information and </a:t>
            </a:r>
            <a:r>
              <a:rPr lang="sv-SE" dirty="0" err="1"/>
              <a:t>establishing</a:t>
            </a:r>
            <a:r>
              <a:rPr lang="sv-SE" dirty="0"/>
              <a:t> a </a:t>
            </a:r>
            <a:r>
              <a:rPr lang="sv-SE" dirty="0" err="1"/>
              <a:t>structure</a:t>
            </a:r>
            <a:r>
              <a:rPr lang="sv-SE" dirty="0"/>
              <a:t> for the </a:t>
            </a:r>
            <a:r>
              <a:rPr lang="sv-SE" dirty="0" err="1"/>
              <a:t>instrument’s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 process. The process </a:t>
            </a:r>
            <a:r>
              <a:rPr lang="sv-SE" dirty="0" err="1"/>
              <a:t>hasn’t</a:t>
            </a:r>
            <a:r>
              <a:rPr lang="sv-SE" dirty="0"/>
              <a:t> </a:t>
            </a:r>
            <a:r>
              <a:rPr lang="sv-SE" dirty="0" err="1"/>
              <a:t>changed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still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phase</a:t>
            </a:r>
            <a:r>
              <a:rPr lang="sv-SE" dirty="0"/>
              <a:t> (2) to </a:t>
            </a:r>
            <a:r>
              <a:rPr lang="sv-SE" dirty="0" err="1"/>
              <a:t>detail</a:t>
            </a:r>
            <a:r>
              <a:rPr lang="sv-SE" dirty="0"/>
              <a:t>-design </a:t>
            </a:r>
            <a:r>
              <a:rPr lang="sv-SE" dirty="0" err="1"/>
              <a:t>followed</a:t>
            </a:r>
            <a:r>
              <a:rPr lang="sv-SE" dirty="0"/>
              <a:t> by a CDR or </a:t>
            </a:r>
            <a:r>
              <a:rPr lang="sv-SE" dirty="0" err="1"/>
              <a:t>Tollgate</a:t>
            </a:r>
            <a:r>
              <a:rPr lang="sv-SE" dirty="0"/>
              <a:t> 3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feeds</a:t>
            </a:r>
            <a:r>
              <a:rPr lang="sv-SE" dirty="0"/>
              <a:t> to 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phase</a:t>
            </a:r>
            <a:r>
              <a:rPr lang="sv-SE" dirty="0"/>
              <a:t> (3)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manufacturing</a:t>
            </a:r>
            <a:r>
              <a:rPr lang="sv-SE" dirty="0"/>
              <a:t> and </a:t>
            </a:r>
            <a:r>
              <a:rPr lang="sv-SE" dirty="0" err="1"/>
              <a:t>procurement</a:t>
            </a:r>
            <a:r>
              <a:rPr lang="sv-SE" dirty="0"/>
              <a:t>. To make </a:t>
            </a:r>
            <a:r>
              <a:rPr lang="sv-SE" dirty="0" err="1"/>
              <a:t>things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exciting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instruments </a:t>
            </a:r>
            <a:r>
              <a:rPr lang="sv-SE" dirty="0" err="1"/>
              <a:t>reaching</a:t>
            </a:r>
            <a:r>
              <a:rPr lang="sv-SE" dirty="0"/>
              <a:t> the installation </a:t>
            </a:r>
            <a:r>
              <a:rPr lang="sv-SE" dirty="0" err="1"/>
              <a:t>phase</a:t>
            </a:r>
            <a:r>
              <a:rPr lang="sv-SE" dirty="0"/>
              <a:t> (4), and for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purpose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pass the IRR.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38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T</a:t>
            </a:r>
            <a:r>
              <a:rPr lang="sv-SE" dirty="0"/>
              <a:t>he </a:t>
            </a:r>
            <a:r>
              <a:rPr lang="sv-SE" dirty="0" err="1"/>
              <a:t>creation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an installation binder is </a:t>
            </a:r>
            <a:r>
              <a:rPr lang="sv-SE" dirty="0" err="1"/>
              <a:t>quite</a:t>
            </a:r>
            <a:r>
              <a:rPr lang="sv-SE" dirty="0"/>
              <a:t> straight-forward and all </a:t>
            </a:r>
            <a:r>
              <a:rPr lang="sv-SE" dirty="0" err="1"/>
              <a:t>binders</a:t>
            </a:r>
            <a:r>
              <a:rPr lang="sv-SE" dirty="0"/>
              <a:t> </a:t>
            </a:r>
            <a:r>
              <a:rPr lang="sv-SE" dirty="0" err="1"/>
              <a:t>follow</a:t>
            </a:r>
            <a:r>
              <a:rPr lang="sv-SE" dirty="0"/>
              <a:t> the same </a:t>
            </a:r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structure</a:t>
            </a:r>
            <a:r>
              <a:rPr lang="sv-SE" dirty="0"/>
              <a:t> – common </a:t>
            </a:r>
            <a:r>
              <a:rPr lang="sv-SE" dirty="0" err="1"/>
              <a:t>throughout</a:t>
            </a:r>
            <a:r>
              <a:rPr lang="sv-SE" dirty="0"/>
              <a:t> the </a:t>
            </a:r>
            <a:r>
              <a:rPr lang="sv-SE" dirty="0" err="1"/>
              <a:t>whole</a:t>
            </a:r>
            <a:r>
              <a:rPr lang="sv-SE" dirty="0"/>
              <a:t> ESS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06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TG AND DOCUMENTATION MANAGEMENT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2020-02-26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2020-02-26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TG AND DOCUMENTATION MANAGEMENT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ga.tejedor@ess.eu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GS/Access+Cards" TargetMode="External"/><Relationship Id="rId2" Type="http://schemas.openxmlformats.org/officeDocument/2006/relationships/hyperlink" Target="mailto:inga.tejedor@ess.eu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onfluence.esss.lu.se/display/SPD/Phase+2+and+TG3+process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SPD/Phase+2+and+TG3+process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SPD/TG4+review+and+Phase+4#TG4reviewandPhase4-CalendarTG4andPhase4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confluence.esss.lu.se/pages/viewpage.action?pageId=8965344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ess.esss.lu.se/enovia/link/ESS-0503621/21308.51166.6656.54529/vali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nfluence.esss.lu.se/display/SPD/TG3+reviews+progress+summary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confluence.esss.lu.se/display/SD/NBOA+Instrument+front+pag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85B2-BF7C-A44D-991F-14C16AC6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Tollgate</a:t>
            </a:r>
            <a:r>
              <a:rPr lang="sv-SE" dirty="0"/>
              <a:t> summer plans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D4FF0-FEB6-DD41-ADA7-C4757370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6311F-75CB-AB45-B3E6-92645154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A1228-B275-E347-8B06-A4A83F1C2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Mid-June </a:t>
            </a:r>
            <a:r>
              <a:rPr lang="sv-SE" dirty="0">
                <a:sym typeface="Wingdings" pitchFamily="2" charset="2"/>
              </a:rPr>
              <a:t></a:t>
            </a:r>
            <a:r>
              <a:rPr lang="sv-SE" dirty="0"/>
              <a:t> mid-August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7EB0A-ECA4-4C44-8EDA-4456643F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schedule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planned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b="1" dirty="0"/>
              <a:t>9 Sub-TG3s, 6 IDRs and 2 </a:t>
            </a:r>
            <a:r>
              <a:rPr lang="sv-SE" b="1" dirty="0" err="1"/>
              <a:t>CTVs</a:t>
            </a:r>
            <a:r>
              <a:rPr lang="sv-SE" b="1" dirty="0"/>
              <a:t> </a:t>
            </a:r>
            <a:r>
              <a:rPr lang="sv-SE" dirty="0">
                <a:sym typeface="Wingdings" pitchFamily="2" charset="2"/>
              </a:rPr>
              <a:t> </a:t>
            </a:r>
            <a:r>
              <a:rPr lang="sv-SE" dirty="0" err="1">
                <a:sym typeface="Wingdings" pitchFamily="2" charset="2"/>
              </a:rPr>
              <a:t>high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err="1">
                <a:sym typeface="Wingdings" pitchFamily="2" charset="2"/>
              </a:rPr>
              <a:t>pressure</a:t>
            </a:r>
            <a:r>
              <a:rPr lang="sv-SE" dirty="0">
                <a:sym typeface="Wingdings" pitchFamily="2" charset="2"/>
              </a:rPr>
              <a:t> on the </a:t>
            </a:r>
            <a:r>
              <a:rPr lang="sv-SE" dirty="0" err="1">
                <a:sym typeface="Wingdings" pitchFamily="2" charset="2"/>
              </a:rPr>
              <a:t>reviewers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err="1">
                <a:sym typeface="Wingdings" pitchFamily="2" charset="2"/>
              </a:rPr>
              <a:t>involved</a:t>
            </a:r>
            <a:r>
              <a:rPr lang="sv-SE" dirty="0">
                <a:sym typeface="Wingdings" pitchFamily="2" charset="2"/>
              </a:rPr>
              <a:t> in </a:t>
            </a:r>
            <a:r>
              <a:rPr lang="sv-SE" dirty="0" err="1">
                <a:sym typeface="Wingdings" pitchFamily="2" charset="2"/>
              </a:rPr>
              <a:t>several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err="1">
                <a:sym typeface="Wingdings" pitchFamily="2" charset="2"/>
              </a:rPr>
              <a:t>of</a:t>
            </a:r>
            <a:r>
              <a:rPr lang="sv-SE" dirty="0">
                <a:sym typeface="Wingdings" pitchFamily="2" charset="2"/>
              </a:rPr>
              <a:t> </a:t>
            </a:r>
            <a:r>
              <a:rPr lang="sv-SE" dirty="0" err="1">
                <a:sym typeface="Wingdings" pitchFamily="2" charset="2"/>
              </a:rPr>
              <a:t>them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Wingdings" pitchFamily="2" charset="2"/>
              <a:buChar char="§"/>
            </a:pPr>
            <a:r>
              <a:rPr lang="sv-SE" dirty="0"/>
              <a:t> Schedule </a:t>
            </a:r>
            <a:r>
              <a:rPr lang="sv-SE" dirty="0" err="1"/>
              <a:t>changes</a:t>
            </a:r>
            <a:r>
              <a:rPr lang="sv-SE" dirty="0"/>
              <a:t> for </a:t>
            </a:r>
            <a:r>
              <a:rPr lang="sv-SE" dirty="0" err="1"/>
              <a:t>this</a:t>
            </a:r>
            <a:r>
              <a:rPr lang="sv-SE" dirty="0"/>
              <a:t> period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accepted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b="1" dirty="0" err="1"/>
              <a:t>Easter</a:t>
            </a:r>
            <a:r>
              <a:rPr lang="sv-SE" b="1" dirty="0"/>
              <a:t>, </a:t>
            </a:r>
            <a:r>
              <a:rPr lang="sv-SE" b="1" dirty="0" err="1"/>
              <a:t>when</a:t>
            </a:r>
            <a:r>
              <a:rPr lang="sv-SE" b="1" dirty="0"/>
              <a:t> </a:t>
            </a:r>
            <a:r>
              <a:rPr lang="sv-SE" b="1" dirty="0" err="1"/>
              <a:t>we</a:t>
            </a:r>
            <a:r>
              <a:rPr lang="sv-SE" b="1" dirty="0"/>
              <a:t> </a:t>
            </a:r>
            <a:r>
              <a:rPr lang="sv-SE" b="1" dirty="0" err="1"/>
              <a:t>will</a:t>
            </a:r>
            <a:r>
              <a:rPr lang="sv-SE" b="1" dirty="0"/>
              <a:t> </a:t>
            </a:r>
            <a:r>
              <a:rPr lang="sv-SE" b="1" dirty="0" err="1"/>
              <a:t>freeze</a:t>
            </a:r>
            <a:r>
              <a:rPr lang="sv-SE" b="1" dirty="0"/>
              <a:t> the </a:t>
            </a:r>
            <a:r>
              <a:rPr lang="sv-SE" b="1" dirty="0" err="1"/>
              <a:t>possibility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adding</a:t>
            </a:r>
            <a:r>
              <a:rPr lang="sv-SE" b="1" dirty="0"/>
              <a:t> </a:t>
            </a:r>
            <a:r>
              <a:rPr lang="sv-SE" b="1" dirty="0" err="1"/>
              <a:t>more</a:t>
            </a:r>
            <a:r>
              <a:rPr lang="sv-SE" b="1" dirty="0"/>
              <a:t> </a:t>
            </a:r>
            <a:r>
              <a:rPr lang="sv-SE" b="1" dirty="0" err="1"/>
              <a:t>reviews</a:t>
            </a:r>
            <a:r>
              <a:rPr lang="sv-SE" dirty="0"/>
              <a:t>.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possible</a:t>
            </a:r>
            <a:r>
              <a:rPr lang="sv-SE" dirty="0"/>
              <a:t> to </a:t>
            </a:r>
            <a:r>
              <a:rPr lang="sv-SE" dirty="0" err="1"/>
              <a:t>cancel</a:t>
            </a:r>
            <a:r>
              <a:rPr lang="sv-SE" dirty="0"/>
              <a:t> or </a:t>
            </a:r>
            <a:r>
              <a:rPr lang="sv-SE" dirty="0" err="1"/>
              <a:t>delay</a:t>
            </a:r>
            <a:endParaRPr lang="sv-SE" dirty="0"/>
          </a:p>
          <a:p>
            <a:pPr>
              <a:buFont typeface="Wingdings" pitchFamily="2" charset="2"/>
              <a:buChar char="§"/>
            </a:pPr>
            <a:endParaRPr lang="sv-SE" dirty="0"/>
          </a:p>
          <a:p>
            <a:pPr>
              <a:buFont typeface="Wingdings" pitchFamily="2" charset="2"/>
              <a:buChar char="§"/>
            </a:pPr>
            <a:r>
              <a:rPr lang="sv-SE" dirty="0"/>
              <a:t> </a:t>
            </a:r>
            <a:r>
              <a:rPr lang="sv-SE" b="1" dirty="0"/>
              <a:t>Summer </a:t>
            </a:r>
            <a:r>
              <a:rPr lang="sv-SE" b="1" dirty="0" err="1"/>
              <a:t>vacation</a:t>
            </a:r>
            <a:r>
              <a:rPr lang="sv-SE" b="1" dirty="0"/>
              <a:t> plans </a:t>
            </a:r>
            <a:r>
              <a:rPr lang="sv-SE" b="1" dirty="0" err="1"/>
              <a:t>affected</a:t>
            </a:r>
            <a:r>
              <a:rPr lang="sv-SE" b="1" dirty="0"/>
              <a:t> </a:t>
            </a:r>
            <a:r>
              <a:rPr lang="sv-SE" dirty="0"/>
              <a:t>by the </a:t>
            </a:r>
            <a:r>
              <a:rPr lang="sv-SE" dirty="0" err="1"/>
              <a:t>schedule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foresee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 </a:t>
            </a:r>
            <a:r>
              <a:rPr lang="sv-SE" dirty="0" err="1"/>
              <a:t>planned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NOT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in the summer, </a:t>
            </a:r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let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!</a:t>
            </a:r>
          </a:p>
          <a:p>
            <a:pPr>
              <a:buFont typeface="Wingdings" pitchFamily="2" charset="2"/>
              <a:buChar char="§"/>
            </a:pPr>
            <a:endParaRPr lang="sv-SE" dirty="0"/>
          </a:p>
          <a:p>
            <a:pPr>
              <a:buFont typeface="Wingdings" pitchFamily="2" charset="2"/>
              <a:buChar char="§"/>
            </a:pPr>
            <a:r>
              <a:rPr lang="sv-SE" b="1" dirty="0" err="1"/>
              <a:t>Discussions</a:t>
            </a:r>
            <a:r>
              <a:rPr lang="sv-SE" b="1" dirty="0"/>
              <a:t> </a:t>
            </a:r>
            <a:r>
              <a:rPr lang="sv-SE" b="1" dirty="0" err="1"/>
              <a:t>will</a:t>
            </a:r>
            <a:r>
              <a:rPr lang="sv-SE" b="1" dirty="0"/>
              <a:t> be </a:t>
            </a:r>
            <a:r>
              <a:rPr lang="sv-SE" b="1" dirty="0" err="1"/>
              <a:t>held</a:t>
            </a:r>
            <a:r>
              <a:rPr lang="sv-SE" b="1" dirty="0"/>
              <a:t> </a:t>
            </a:r>
            <a:r>
              <a:rPr lang="sv-SE" b="1" dirty="0" err="1"/>
              <a:t>during</a:t>
            </a:r>
            <a:r>
              <a:rPr lang="sv-SE" b="1" dirty="0"/>
              <a:t> </a:t>
            </a:r>
            <a:r>
              <a:rPr lang="sv-SE" b="1" dirty="0" err="1"/>
              <a:t>March</a:t>
            </a:r>
            <a:r>
              <a:rPr lang="sv-SE" b="1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affected</a:t>
            </a:r>
            <a:r>
              <a:rPr lang="sv-SE" dirty="0"/>
              <a:t> instruments to </a:t>
            </a:r>
            <a:r>
              <a:rPr lang="sv-SE" dirty="0" err="1"/>
              <a:t>confirm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plans.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EA672-D2E7-ED4F-9CE4-70206E72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2B22E-92BD-5C47-B86E-C3C3B6D1D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174" y="2768690"/>
            <a:ext cx="1243826" cy="20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D0CD-EBDD-2445-8851-5C4EE84D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 Binders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54281-0C95-1D49-8509-4B2D5AA3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EB67F-ED59-0941-93D3-DDD7933A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FF810-0E6D-4F40-A175-48A9474B0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Structure</a:t>
            </a:r>
            <a:r>
              <a:rPr lang="sv-SE" dirty="0"/>
              <a:t> and support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94EE13-6F4C-8D4E-A041-16A7A64E1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2470" y="1694431"/>
            <a:ext cx="4341498" cy="4768850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2F380-6F44-794A-A183-1932B372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068672-5F8B-6F45-A807-60DB772C2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6" y="2059347"/>
            <a:ext cx="4640142" cy="20195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CCC137-CC47-A74C-AB79-8DCA79AEDF49}"/>
              </a:ext>
            </a:extLst>
          </p:cNvPr>
          <p:cNvSpPr txBox="1"/>
          <p:nvPr/>
        </p:nvSpPr>
        <p:spPr>
          <a:xfrm>
            <a:off x="694076" y="4429241"/>
            <a:ext cx="4642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666666"/>
                </a:solidFill>
              </a:rPr>
              <a:t>Common </a:t>
            </a:r>
            <a:r>
              <a:rPr lang="sv-SE" dirty="0" err="1">
                <a:solidFill>
                  <a:srgbClr val="666666"/>
                </a:solidFill>
              </a:rPr>
              <a:t>structure</a:t>
            </a:r>
            <a:r>
              <a:rPr lang="sv-SE" dirty="0">
                <a:solidFill>
                  <a:srgbClr val="666666"/>
                </a:solidFill>
              </a:rPr>
              <a:t> for all ESS </a:t>
            </a:r>
            <a:r>
              <a:rPr lang="sv-SE" dirty="0" err="1">
                <a:solidFill>
                  <a:srgbClr val="666666"/>
                </a:solidFill>
              </a:rPr>
              <a:t>binders</a:t>
            </a:r>
            <a:endParaRPr lang="sv-SE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rgbClr val="666666"/>
                </a:solidFill>
              </a:rPr>
              <a:t>Easy</a:t>
            </a:r>
            <a:r>
              <a:rPr lang="sv-SE" dirty="0">
                <a:solidFill>
                  <a:srgbClr val="666666"/>
                </a:solidFill>
              </a:rPr>
              <a:t> to </a:t>
            </a:r>
            <a:r>
              <a:rPr lang="sv-SE" dirty="0" err="1">
                <a:solidFill>
                  <a:srgbClr val="666666"/>
                </a:solidFill>
              </a:rPr>
              <a:t>create</a:t>
            </a:r>
            <a:endParaRPr lang="sv-SE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666666"/>
                </a:solidFill>
              </a:rPr>
              <a:t>NSS </a:t>
            </a:r>
            <a:r>
              <a:rPr lang="sv-SE" dirty="0" err="1">
                <a:solidFill>
                  <a:srgbClr val="666666"/>
                </a:solidFill>
              </a:rPr>
              <a:t>binders</a:t>
            </a:r>
            <a:r>
              <a:rPr lang="sv-SE" dirty="0">
                <a:solidFill>
                  <a:srgbClr val="666666"/>
                </a:solidFill>
              </a:rPr>
              <a:t>’ </a:t>
            </a:r>
            <a:r>
              <a:rPr lang="sv-SE" dirty="0" err="1">
                <a:solidFill>
                  <a:srgbClr val="666666"/>
                </a:solidFill>
              </a:rPr>
              <a:t>structure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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if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you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need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assistance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on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where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to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place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your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binder,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please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contact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</a:t>
            </a:r>
            <a:r>
              <a:rPr lang="sv-SE" dirty="0" err="1">
                <a:solidFill>
                  <a:srgbClr val="666666"/>
                </a:solidFill>
                <a:sym typeface="Wingdings" pitchFamily="2" charset="2"/>
              </a:rPr>
              <a:t>me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 (</a:t>
            </a:r>
            <a:r>
              <a:rPr lang="en-US" dirty="0">
                <a:hlinkClick r:id="rId5"/>
              </a:rPr>
              <a:t>inga.tejedor@ess.eu</a:t>
            </a:r>
            <a:r>
              <a:rPr lang="sv-SE" dirty="0"/>
              <a:t>, </a:t>
            </a:r>
            <a:r>
              <a:rPr lang="en-US" dirty="0">
                <a:solidFill>
                  <a:srgbClr val="666666"/>
                </a:solidFill>
              </a:rPr>
              <a:t>+46 72 179 21 87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)</a:t>
            </a:r>
            <a:endParaRPr lang="sv-SE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5154-6966-1548-92E6-6B77CADB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 - administrative support (1/2)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4FE6E-02D1-D143-8BB2-CFFD71F8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77901-04C8-0E4B-A6CD-84D3193C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2E02E-24E9-5948-960E-76B74F8E5B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Prior installation </a:t>
            </a:r>
            <a:r>
              <a:rPr lang="sv-SE" dirty="0" err="1"/>
              <a:t>mostly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EE0C2-612E-0841-A264-14A0B6DD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67486-9F82-A140-A18A-2583905FF19E}"/>
              </a:ext>
            </a:extLst>
          </p:cNvPr>
          <p:cNvSpPr txBox="1"/>
          <p:nvPr/>
        </p:nvSpPr>
        <p:spPr>
          <a:xfrm>
            <a:off x="506627" y="1446416"/>
            <a:ext cx="6705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sv-SE" dirty="0" err="1">
                <a:solidFill>
                  <a:srgbClr val="666666"/>
                </a:solidFill>
              </a:rPr>
              <a:t>Until</a:t>
            </a:r>
            <a:r>
              <a:rPr lang="sv-SE" dirty="0">
                <a:solidFill>
                  <a:srgbClr val="666666"/>
                </a:solidFill>
              </a:rPr>
              <a:t> administrative support for installation </a:t>
            </a:r>
            <a:r>
              <a:rPr lang="sv-SE" dirty="0" err="1">
                <a:solidFill>
                  <a:srgbClr val="666666"/>
                </a:solidFill>
              </a:rPr>
              <a:t>activities</a:t>
            </a:r>
            <a:r>
              <a:rPr lang="sv-SE" dirty="0">
                <a:solidFill>
                  <a:srgbClr val="666666"/>
                </a:solidFill>
              </a:rPr>
              <a:t> is </a:t>
            </a:r>
            <a:r>
              <a:rPr lang="sv-SE" dirty="0" err="1">
                <a:solidFill>
                  <a:srgbClr val="666666"/>
                </a:solidFill>
              </a:rPr>
              <a:t>centralized</a:t>
            </a:r>
            <a:r>
              <a:rPr lang="sv-SE" dirty="0">
                <a:solidFill>
                  <a:srgbClr val="666666"/>
                </a:solidFill>
              </a:rPr>
              <a:t>, the NSS installation team offers </a:t>
            </a:r>
            <a:r>
              <a:rPr lang="sv-SE" dirty="0" err="1">
                <a:solidFill>
                  <a:srgbClr val="666666"/>
                </a:solidFill>
              </a:rPr>
              <a:t>help</a:t>
            </a:r>
            <a:r>
              <a:rPr lang="sv-SE" dirty="0">
                <a:solidFill>
                  <a:srgbClr val="666666"/>
                </a:solidFill>
              </a:rPr>
              <a:t> for the </a:t>
            </a:r>
            <a:r>
              <a:rPr lang="sv-SE" dirty="0" err="1">
                <a:solidFill>
                  <a:srgbClr val="666666"/>
                </a:solidFill>
              </a:rPr>
              <a:t>IPLs</a:t>
            </a:r>
            <a:r>
              <a:rPr lang="sv-SE" dirty="0">
                <a:solidFill>
                  <a:srgbClr val="666666"/>
                </a:solidFill>
              </a:rPr>
              <a:t> to </a:t>
            </a:r>
            <a:r>
              <a:rPr lang="sv-SE" dirty="0" err="1">
                <a:solidFill>
                  <a:srgbClr val="666666"/>
                </a:solidFill>
              </a:rPr>
              <a:t>solve</a:t>
            </a:r>
            <a:r>
              <a:rPr lang="sv-SE" dirty="0">
                <a:solidFill>
                  <a:srgbClr val="666666"/>
                </a:solidFill>
              </a:rPr>
              <a:t> the </a:t>
            </a:r>
            <a:r>
              <a:rPr lang="sv-SE" dirty="0" err="1">
                <a:solidFill>
                  <a:srgbClr val="666666"/>
                </a:solidFill>
              </a:rPr>
              <a:t>several</a:t>
            </a:r>
            <a:r>
              <a:rPr lang="sv-SE" dirty="0">
                <a:solidFill>
                  <a:srgbClr val="666666"/>
                </a:solidFill>
              </a:rPr>
              <a:t> administrative tasks.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v-SE" dirty="0">
                <a:solidFill>
                  <a:srgbClr val="666666"/>
                </a:solidFill>
              </a:rPr>
              <a:t>The </a:t>
            </a:r>
            <a:r>
              <a:rPr lang="sv-SE" dirty="0" err="1">
                <a:solidFill>
                  <a:srgbClr val="666666"/>
                </a:solidFill>
              </a:rPr>
              <a:t>main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contact</a:t>
            </a:r>
            <a:r>
              <a:rPr lang="sv-SE" dirty="0">
                <a:solidFill>
                  <a:srgbClr val="666666"/>
                </a:solidFill>
              </a:rPr>
              <a:t> person to </a:t>
            </a:r>
            <a:r>
              <a:rPr lang="sv-SE" dirty="0" err="1">
                <a:solidFill>
                  <a:srgbClr val="666666"/>
                </a:solidFill>
              </a:rPr>
              <a:t>help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with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these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issues</a:t>
            </a:r>
            <a:r>
              <a:rPr lang="sv-SE" dirty="0">
                <a:solidFill>
                  <a:srgbClr val="666666"/>
                </a:solidFill>
              </a:rPr>
              <a:t> is the area </a:t>
            </a:r>
            <a:r>
              <a:rPr lang="sv-SE" dirty="0" err="1">
                <a:solidFill>
                  <a:srgbClr val="666666"/>
                </a:solidFill>
              </a:rPr>
              <a:t>coordinator</a:t>
            </a:r>
            <a:r>
              <a:rPr lang="sv-SE" dirty="0">
                <a:solidFill>
                  <a:srgbClr val="666666"/>
                </a:solidFill>
              </a:rPr>
              <a:t> (Dirk Offermans – E01, E02; Monika </a:t>
            </a:r>
            <a:r>
              <a:rPr lang="sv-SE" dirty="0" err="1">
                <a:solidFill>
                  <a:srgbClr val="666666"/>
                </a:solidFill>
              </a:rPr>
              <a:t>Hartl</a:t>
            </a:r>
            <a:r>
              <a:rPr lang="sv-SE" dirty="0">
                <a:solidFill>
                  <a:srgbClr val="666666"/>
                </a:solidFill>
              </a:rPr>
              <a:t> – E03, E04), </a:t>
            </a:r>
            <a:r>
              <a:rPr lang="sv-SE" dirty="0" err="1">
                <a:solidFill>
                  <a:srgbClr val="666666"/>
                </a:solidFill>
              </a:rPr>
              <a:t>but</a:t>
            </a:r>
            <a:r>
              <a:rPr lang="sv-SE" dirty="0">
                <a:solidFill>
                  <a:srgbClr val="666666"/>
                </a:solidFill>
              </a:rPr>
              <a:t> I </a:t>
            </a:r>
            <a:r>
              <a:rPr lang="sv-SE" dirty="0" err="1">
                <a:solidFill>
                  <a:srgbClr val="666666"/>
                </a:solidFill>
              </a:rPr>
              <a:t>can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also</a:t>
            </a:r>
            <a:r>
              <a:rPr lang="sv-SE" dirty="0">
                <a:solidFill>
                  <a:srgbClr val="666666"/>
                </a:solidFill>
              </a:rPr>
              <a:t> offer support </a:t>
            </a:r>
            <a:r>
              <a:rPr lang="sv-SE" dirty="0" err="1">
                <a:solidFill>
                  <a:srgbClr val="666666"/>
                </a:solidFill>
              </a:rPr>
              <a:t>if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needed</a:t>
            </a:r>
            <a:r>
              <a:rPr lang="sv-SE" dirty="0">
                <a:solidFill>
                  <a:srgbClr val="666666"/>
                </a:solidFill>
              </a:rPr>
              <a:t>: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inga.tejedor@ess.eu</a:t>
            </a:r>
            <a:r>
              <a:rPr lang="sv-SE" dirty="0"/>
              <a:t>, </a:t>
            </a:r>
            <a:r>
              <a:rPr lang="en-US" dirty="0">
                <a:solidFill>
                  <a:srgbClr val="666666"/>
                </a:solidFill>
              </a:rPr>
              <a:t>+46 72 179 21 87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rgbClr val="666666"/>
                </a:solidFill>
              </a:rPr>
              <a:t>Examples of tasks:</a:t>
            </a:r>
            <a:endParaRPr lang="sv-SE" dirty="0">
              <a:solidFill>
                <a:srgbClr val="666666"/>
              </a:solidFill>
            </a:endParaRPr>
          </a:p>
          <a:p>
            <a:pPr algn="l"/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sv-SE" dirty="0" err="1">
                <a:solidFill>
                  <a:srgbClr val="666666"/>
                </a:solidFill>
              </a:rPr>
              <a:t>How</a:t>
            </a:r>
            <a:r>
              <a:rPr lang="sv-SE" dirty="0">
                <a:solidFill>
                  <a:srgbClr val="666666"/>
                </a:solidFill>
              </a:rPr>
              <a:t> to get ESS </a:t>
            </a:r>
            <a:r>
              <a:rPr lang="sv-SE" b="1" dirty="0">
                <a:hlinkClick r:id="rId3"/>
              </a:rPr>
              <a:t>Access Cards</a:t>
            </a:r>
            <a:endParaRPr lang="sv-SE" b="1" dirty="0"/>
          </a:p>
          <a:p>
            <a:pPr marL="342900" indent="-342900">
              <a:buFont typeface="+mj-lt"/>
              <a:buAutoNum type="alphaUcPeriod"/>
            </a:pPr>
            <a:endParaRPr lang="sv-SE" dirty="0">
              <a:solidFill>
                <a:srgbClr val="666666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sv-SE" dirty="0">
              <a:solidFill>
                <a:srgbClr val="666666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2"/>
            </a:pPr>
            <a:r>
              <a:rPr lang="sv-SE" dirty="0" err="1">
                <a:solidFill>
                  <a:srgbClr val="666666"/>
                </a:solidFill>
              </a:rPr>
              <a:t>How</a:t>
            </a:r>
            <a:r>
              <a:rPr lang="sv-SE" dirty="0">
                <a:solidFill>
                  <a:srgbClr val="666666"/>
                </a:solidFill>
              </a:rPr>
              <a:t> to register to </a:t>
            </a:r>
            <a:r>
              <a:rPr lang="sv-SE" dirty="0" err="1">
                <a:solidFill>
                  <a:srgbClr val="666666"/>
                </a:solidFill>
              </a:rPr>
              <a:t>Skanska’s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safety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induction</a:t>
            </a:r>
            <a:r>
              <a:rPr lang="sv-SE" dirty="0">
                <a:solidFill>
                  <a:srgbClr val="666666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64540-59D4-E34E-83D3-E1E359B45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836" y="3233913"/>
            <a:ext cx="4851625" cy="313856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04B3C2-0F94-DC44-92E3-EB2FEE74F439}"/>
              </a:ext>
            </a:extLst>
          </p:cNvPr>
          <p:cNvCxnSpPr>
            <a:cxnSpLocks/>
          </p:cNvCxnSpPr>
          <p:nvPr/>
        </p:nvCxnSpPr>
        <p:spPr>
          <a:xfrm flipV="1">
            <a:off x="5965297" y="4981281"/>
            <a:ext cx="3672351" cy="7769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56363-C36C-074C-B00A-73C53525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7F0C-4DC2-BE46-A9B8-FBE90F0C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1490B-ED3F-5440-9D79-8D41D301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19203-A72E-DC48-8A63-812123E7CF8E}"/>
              </a:ext>
            </a:extLst>
          </p:cNvPr>
          <p:cNvSpPr/>
          <p:nvPr/>
        </p:nvSpPr>
        <p:spPr>
          <a:xfrm>
            <a:off x="912875" y="2037487"/>
            <a:ext cx="106794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lphaUcPeriod" startAt="3"/>
            </a:pPr>
            <a:r>
              <a:rPr lang="sv-SE" dirty="0" err="1">
                <a:solidFill>
                  <a:srgbClr val="666666"/>
                </a:solidFill>
              </a:rPr>
              <a:t>How</a:t>
            </a:r>
            <a:r>
              <a:rPr lang="sv-SE" dirty="0">
                <a:solidFill>
                  <a:srgbClr val="666666"/>
                </a:solidFill>
              </a:rPr>
              <a:t> to get a </a:t>
            </a:r>
            <a:r>
              <a:rPr lang="sv-SE" dirty="0" err="1">
                <a:solidFill>
                  <a:srgbClr val="666666"/>
                </a:solidFill>
              </a:rPr>
              <a:t>place</a:t>
            </a:r>
            <a:r>
              <a:rPr lang="sv-SE" dirty="0">
                <a:solidFill>
                  <a:srgbClr val="666666"/>
                </a:solidFill>
              </a:rPr>
              <a:t> in a </a:t>
            </a:r>
            <a:r>
              <a:rPr lang="sv-SE" dirty="0" err="1">
                <a:solidFill>
                  <a:srgbClr val="666666"/>
                </a:solidFill>
              </a:rPr>
              <a:t>worker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cabin</a:t>
            </a: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endParaRPr lang="sv-SE" dirty="0">
              <a:solidFill>
                <a:srgbClr val="666666"/>
              </a:solidFill>
            </a:endParaRPr>
          </a:p>
          <a:p>
            <a:pPr marL="800100" lvl="1" indent="-342900">
              <a:buFont typeface="+mj-lt"/>
              <a:buAutoNum type="alphaUcPeriod" startAt="3"/>
            </a:pPr>
            <a:r>
              <a:rPr lang="sv-SE" dirty="0" err="1">
                <a:solidFill>
                  <a:srgbClr val="666666"/>
                </a:solidFill>
              </a:rPr>
              <a:t>How</a:t>
            </a:r>
            <a:r>
              <a:rPr lang="sv-SE" dirty="0">
                <a:solidFill>
                  <a:srgbClr val="666666"/>
                </a:solidFill>
              </a:rPr>
              <a:t> to </a:t>
            </a:r>
            <a:r>
              <a:rPr lang="sv-SE" dirty="0" err="1">
                <a:solidFill>
                  <a:srgbClr val="666666"/>
                </a:solidFill>
              </a:rPr>
              <a:t>find</a:t>
            </a:r>
            <a:r>
              <a:rPr lang="sv-SE" dirty="0">
                <a:solidFill>
                  <a:srgbClr val="666666"/>
                </a:solidFill>
              </a:rPr>
              <a:t> the right person at ESS </a:t>
            </a:r>
            <a:r>
              <a:rPr lang="sv-SE" dirty="0" err="1">
                <a:solidFill>
                  <a:srgbClr val="666666"/>
                </a:solidFill>
              </a:rPr>
              <a:t>that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can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answer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your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questions</a:t>
            </a:r>
            <a:r>
              <a:rPr lang="sv-SE" dirty="0">
                <a:solidFill>
                  <a:srgbClr val="666666"/>
                </a:solidFill>
              </a:rPr>
              <a:t> (PPE, </a:t>
            </a:r>
            <a:r>
              <a:rPr lang="sv-SE" dirty="0" err="1">
                <a:solidFill>
                  <a:srgbClr val="666666"/>
                </a:solidFill>
              </a:rPr>
              <a:t>safety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trainings</a:t>
            </a:r>
            <a:r>
              <a:rPr lang="sv-SE" dirty="0">
                <a:solidFill>
                  <a:srgbClr val="666666"/>
                </a:solidFill>
              </a:rPr>
              <a:t>, etc.). </a:t>
            </a:r>
            <a:r>
              <a:rPr lang="sv-SE" b="1" dirty="0">
                <a:solidFill>
                  <a:srgbClr val="666666"/>
                </a:solidFill>
              </a:rPr>
              <a:t>CONTACTS ARE ESSENTIAL!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54B31B-C6FD-AA49-BE51-7F6C6212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 - administrative support (2/2)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69EAE3F-A10C-6247-9454-2DC1D2EDF5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Prior installation </a:t>
            </a:r>
            <a:r>
              <a:rPr lang="sv-SE" dirty="0" err="1"/>
              <a:t>mostly</a:t>
            </a:r>
            <a:endParaRPr lang="sv-SE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091CBDD6-5494-C94C-839C-A74D695F8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5" y="2541037"/>
            <a:ext cx="3300593" cy="247544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F1EFA55-14E1-1B49-B6EC-F667A5181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41036"/>
            <a:ext cx="3312826" cy="2484621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1CD692C0-8D4F-8C47-A019-FF644BB17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58" y="1914035"/>
            <a:ext cx="2326835" cy="31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B43A0-8A1E-BA47-8A84-4D5383688B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TG and documentation management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INGA TEJEDOR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/>
              <a:t>2020-02-26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21863"/>
              </p:ext>
            </p:extLst>
          </p:nvPr>
        </p:nvGraphicFramePr>
        <p:xfrm>
          <a:off x="1195647" y="1633448"/>
          <a:ext cx="10134600" cy="36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Phase 2 and TG3 – processes and meetings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Full TG3 Schedule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Tollgate Calendars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Status of a TG3 Review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TG Change Request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6   Tollgate summer plans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8422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7	Installation Binders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8	Installation – administrative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TG AND DOCUMENTATION MANAGEMENT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2020-02-26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DB7B968-890F-7C48-8E42-E1CB8EC0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85" y="2077790"/>
            <a:ext cx="3461369" cy="4744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26E272-D894-044B-8AD6-6B65055F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Phase</a:t>
            </a:r>
            <a:r>
              <a:rPr lang="sv-SE" dirty="0"/>
              <a:t> 2 and TG3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6CAFB-5E83-6F46-8AF7-D977F835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88E86-01F0-7C45-BF7D-F153B86F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B5B50-E9AB-184A-9700-EAD5C669A4F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sv-SE" dirty="0" err="1">
                <a:hlinkClick r:id="rId4"/>
              </a:rPr>
              <a:t>Phase</a:t>
            </a:r>
            <a:r>
              <a:rPr lang="sv-SE" dirty="0">
                <a:hlinkClick r:id="rId4"/>
              </a:rPr>
              <a:t> 2 and TG3 </a:t>
            </a:r>
            <a:r>
              <a:rPr lang="sv-SE" dirty="0" err="1">
                <a:hlinkClick r:id="rId4"/>
              </a:rPr>
              <a:t>processes</a:t>
            </a:r>
            <a:endParaRPr lang="sv-SE" dirty="0"/>
          </a:p>
          <a:p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D205CB-5395-664B-BC4C-0D9BA9B58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56" y="992472"/>
            <a:ext cx="9360000" cy="507076"/>
          </a:xfrm>
        </p:spPr>
        <p:txBody>
          <a:bodyPr/>
          <a:lstStyle/>
          <a:p>
            <a:r>
              <a:rPr lang="sv-SE" dirty="0" err="1"/>
              <a:t>Processes</a:t>
            </a:r>
            <a:r>
              <a:rPr lang="sv-SE" dirty="0"/>
              <a:t> and meetings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2F47A7-8A3A-6441-B2E7-3D89E1E6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9ECF5E33-01BF-3743-B702-26420030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50589" y="2077790"/>
            <a:ext cx="2527980" cy="4768850"/>
          </a:xfr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9E7AB2-38A9-4B44-98B1-3EC937749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38" y="1521691"/>
            <a:ext cx="3970349" cy="2496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6EA2C09E-DBCB-7B43-8992-9FB4AED012A5}"/>
              </a:ext>
            </a:extLst>
          </p:cNvPr>
          <p:cNvSpPr/>
          <p:nvPr/>
        </p:nvSpPr>
        <p:spPr>
          <a:xfrm>
            <a:off x="3437565" y="3392380"/>
            <a:ext cx="1036508" cy="6640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5E2611E-7637-C040-8F41-8742FF56CD29}"/>
              </a:ext>
            </a:extLst>
          </p:cNvPr>
          <p:cNvCxnSpPr>
            <a:cxnSpLocks/>
            <a:stCxn id="35" idx="4"/>
            <a:endCxn id="56" idx="0"/>
          </p:cNvCxnSpPr>
          <p:nvPr/>
        </p:nvCxnSpPr>
        <p:spPr>
          <a:xfrm flipH="1">
            <a:off x="3802500" y="4056452"/>
            <a:ext cx="153319" cy="75310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A8626CC-4FF5-3A4D-BE09-69345C242FB5}"/>
              </a:ext>
            </a:extLst>
          </p:cNvPr>
          <p:cNvSpPr txBox="1"/>
          <p:nvPr/>
        </p:nvSpPr>
        <p:spPr>
          <a:xfrm>
            <a:off x="328441" y="3945034"/>
            <a:ext cx="289534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105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sv-SE" sz="105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https</a:t>
            </a:r>
            <a:r>
              <a:rPr lang="sv-SE" sz="105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</a:t>
            </a:r>
            <a:r>
              <a:rPr lang="sv-SE" sz="105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confluence.esss.lu.se</a:t>
            </a:r>
            <a:r>
              <a:rPr lang="sv-SE" sz="105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/display/SPD)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F9B8460-7659-F741-A176-5C80F82DA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180" y="4809552"/>
            <a:ext cx="2994640" cy="16156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4DB32B-C9E0-A549-A201-735B99E2C906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3485681" y="4195780"/>
            <a:ext cx="2074860" cy="95699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35E7334-4964-9547-BD59-A19E104F756B}"/>
              </a:ext>
            </a:extLst>
          </p:cNvPr>
          <p:cNvSpPr txBox="1"/>
          <p:nvPr/>
        </p:nvSpPr>
        <p:spPr>
          <a:xfrm>
            <a:off x="5560541" y="1569308"/>
            <a:ext cx="6481613" cy="52529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3763B90-2B19-4447-A6EA-FCB8FE307DBA}"/>
              </a:ext>
            </a:extLst>
          </p:cNvPr>
          <p:cNvSpPr/>
          <p:nvPr/>
        </p:nvSpPr>
        <p:spPr>
          <a:xfrm>
            <a:off x="9539416" y="2446638"/>
            <a:ext cx="1507525" cy="77847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AD0631B-10AD-0E46-AA40-B8564F0CA0DA}"/>
              </a:ext>
            </a:extLst>
          </p:cNvPr>
          <p:cNvSpPr/>
          <p:nvPr/>
        </p:nvSpPr>
        <p:spPr>
          <a:xfrm>
            <a:off x="9539415" y="3293516"/>
            <a:ext cx="1507525" cy="77847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218A09-C50C-6C44-B7FD-7C140CBA3A32}"/>
              </a:ext>
            </a:extLst>
          </p:cNvPr>
          <p:cNvSpPr/>
          <p:nvPr/>
        </p:nvSpPr>
        <p:spPr>
          <a:xfrm>
            <a:off x="8578569" y="4143492"/>
            <a:ext cx="3463585" cy="178775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0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35" grpId="0" animBg="1"/>
      <p:bldP spid="59" grpId="0" animBg="1"/>
      <p:bldP spid="59" grpId="1" animBg="1"/>
      <p:bldP spid="69" grpId="1" animBg="1"/>
      <p:bldP spid="70" grpId="1" animBg="1"/>
      <p:bldP spid="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Full TG3 Schedule – New Version! </a:t>
            </a:r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 AND DOCUMENTATION MANAGEMENT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95" y="2445626"/>
            <a:ext cx="4689312" cy="476806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Why the change?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Previous set up: too much information on a single cell – difficult to stablish the format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Frozen panels that facilitate the information view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Possible to filter per meeting type, in person meeting (Y/N)… 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Easier to create statistics</a:t>
            </a:r>
          </a:p>
          <a:p>
            <a:pPr lvl="1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A74D4C-5512-8D43-A87F-22048CA939A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88185" y="2445626"/>
            <a:ext cx="5599399" cy="2814832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 the </a:t>
            </a:r>
            <a:r>
              <a:rPr lang="sv-SE" dirty="0">
                <a:hlinkClick r:id="rId3"/>
              </a:rPr>
              <a:t>Phase 2 and TG3 processes</a:t>
            </a:r>
            <a:r>
              <a:rPr lang="en-GB" dirty="0"/>
              <a:t> page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4FAAD-AEC5-8441-BB32-33AD8580D95F}"/>
              </a:ext>
            </a:extLst>
          </p:cNvPr>
          <p:cNvSpPr txBox="1"/>
          <p:nvPr/>
        </p:nvSpPr>
        <p:spPr>
          <a:xfrm>
            <a:off x="7104185" y="1730510"/>
            <a:ext cx="353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66666"/>
                </a:solidFill>
              </a:rPr>
              <a:t>Instruments in alphabetical order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DD87F5-592E-874F-8835-F95CC0D8986C}"/>
              </a:ext>
            </a:extLst>
          </p:cNvPr>
          <p:cNvCxnSpPr/>
          <p:nvPr/>
        </p:nvCxnSpPr>
        <p:spPr>
          <a:xfrm>
            <a:off x="7104185" y="2222598"/>
            <a:ext cx="3587261" cy="0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288F3D-2406-1146-B5F8-7DD2BF0CF42C}"/>
              </a:ext>
            </a:extLst>
          </p:cNvPr>
          <p:cNvCxnSpPr>
            <a:cxnSpLocks/>
          </p:cNvCxnSpPr>
          <p:nvPr/>
        </p:nvCxnSpPr>
        <p:spPr>
          <a:xfrm>
            <a:off x="5783709" y="2445626"/>
            <a:ext cx="0" cy="2681010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7E7509-67CC-7641-A1D3-19635312E16E}"/>
              </a:ext>
            </a:extLst>
          </p:cNvPr>
          <p:cNvSpPr txBox="1"/>
          <p:nvPr/>
        </p:nvSpPr>
        <p:spPr>
          <a:xfrm rot="16200000">
            <a:off x="4940194" y="3462965"/>
            <a:ext cx="138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66666"/>
                </a:solidFill>
              </a:rPr>
              <a:t>Month/year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3AD84-6C9B-6148-8EFD-30AB06AEB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68" y="1503080"/>
            <a:ext cx="873761" cy="8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B88D-838D-BA49-A154-7EBA698E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Tollgate</a:t>
            </a:r>
            <a:r>
              <a:rPr lang="sv-SE" dirty="0"/>
              <a:t> </a:t>
            </a:r>
            <a:r>
              <a:rPr lang="sv-SE" dirty="0" err="1"/>
              <a:t>Calendars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D9C58-201A-1648-9A4A-39343650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F3250-F738-0845-8E09-CDD25FB4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EDBC30-2782-3A49-8ADF-9AFB55500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v-SE" b="1" dirty="0"/>
              <a:t>TG3s+TG4s </a:t>
            </a:r>
          </a:p>
          <a:p>
            <a:pPr algn="ctr"/>
            <a:r>
              <a:rPr lang="sv-SE" dirty="0"/>
              <a:t>(</a:t>
            </a:r>
            <a:r>
              <a:rPr lang="sv-SE" dirty="0">
                <a:hlinkClick r:id="rId2"/>
              </a:rPr>
              <a:t>Events calendar for TG3 &amp; TG4 (instruments only-no IRRs)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9D62F-591A-404B-B282-25BED0F0088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sv-SE" b="1" dirty="0"/>
              <a:t>      TG4s + IRRs </a:t>
            </a:r>
          </a:p>
          <a:p>
            <a:pPr algn="r"/>
            <a:r>
              <a:rPr lang="sv-SE" dirty="0"/>
              <a:t>      (</a:t>
            </a:r>
            <a:r>
              <a:rPr lang="sv-SE" dirty="0">
                <a:hlinkClick r:id="rId3"/>
              </a:rPr>
              <a:t>Calendar TG4 and Phase 4</a:t>
            </a:r>
            <a:r>
              <a:rPr lang="sv-SE" dirty="0"/>
              <a:t>) </a:t>
            </a:r>
          </a:p>
          <a:p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0ACD81-3670-9641-95E0-CE9F544B39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Which</a:t>
            </a:r>
            <a:r>
              <a:rPr lang="sv-SE" dirty="0"/>
              <a:t> to </a:t>
            </a:r>
            <a:r>
              <a:rPr lang="sv-SE" dirty="0" err="1"/>
              <a:t>follow</a:t>
            </a:r>
            <a:r>
              <a:rPr lang="sv-SE" dirty="0"/>
              <a:t>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0F6D470-8F47-5947-8290-9707DAA4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2A1C9C-1AC8-8A44-A5BD-52BEAE94C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80" y="2691917"/>
            <a:ext cx="4259003" cy="33998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BED4AA-0DD2-EB41-8939-2B84DAECBDF1}"/>
              </a:ext>
            </a:extLst>
          </p:cNvPr>
          <p:cNvSpPr txBox="1"/>
          <p:nvPr/>
        </p:nvSpPr>
        <p:spPr>
          <a:xfrm>
            <a:off x="5687988" y="3858103"/>
            <a:ext cx="74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3600" b="1" dirty="0">
                <a:solidFill>
                  <a:srgbClr val="666666"/>
                </a:solidFill>
              </a:rPr>
              <a:t>VS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387984-F984-014F-B3E1-2FBB3EC5D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447" y="2363555"/>
            <a:ext cx="4800857" cy="340836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67C5EF6-74EF-3243-AF05-89CA871151AC}"/>
              </a:ext>
            </a:extLst>
          </p:cNvPr>
          <p:cNvSpPr/>
          <p:nvPr/>
        </p:nvSpPr>
        <p:spPr>
          <a:xfrm>
            <a:off x="3378329" y="3884363"/>
            <a:ext cx="887718" cy="351959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D7374-7764-294F-A259-2B385B6B6D84}"/>
              </a:ext>
            </a:extLst>
          </p:cNvPr>
          <p:cNvSpPr txBox="1"/>
          <p:nvPr/>
        </p:nvSpPr>
        <p:spPr>
          <a:xfrm>
            <a:off x="8190921" y="5684131"/>
            <a:ext cx="383194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IRR = not </a:t>
            </a:r>
            <a:r>
              <a:rPr lang="sv-SE" dirty="0" err="1">
                <a:solidFill>
                  <a:srgbClr val="666666"/>
                </a:solidFill>
              </a:rPr>
              <a:t>related</a:t>
            </a:r>
            <a:r>
              <a:rPr lang="sv-SE" dirty="0">
                <a:solidFill>
                  <a:srgbClr val="666666"/>
                </a:solidFill>
              </a:rPr>
              <a:t> to an instrument (</a:t>
            </a:r>
            <a:r>
              <a:rPr lang="sv-SE" dirty="0" err="1">
                <a:solidFill>
                  <a:srgbClr val="666666"/>
                </a:solidFill>
              </a:rPr>
              <a:t>infrastructure</a:t>
            </a:r>
            <a:r>
              <a:rPr lang="sv-SE" dirty="0">
                <a:solidFill>
                  <a:srgbClr val="666666"/>
                </a:solidFill>
              </a:rPr>
              <a:t>, racks…)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22211-0F60-8048-AE7D-92F128694A00}"/>
              </a:ext>
            </a:extLst>
          </p:cNvPr>
          <p:cNvSpPr txBox="1"/>
          <p:nvPr/>
        </p:nvSpPr>
        <p:spPr>
          <a:xfrm>
            <a:off x="4518412" y="3145154"/>
            <a:ext cx="390587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TG4s = IRRs </a:t>
            </a:r>
            <a:r>
              <a:rPr lang="sv-SE" dirty="0" err="1">
                <a:solidFill>
                  <a:srgbClr val="666666"/>
                </a:solidFill>
              </a:rPr>
              <a:t>related</a:t>
            </a:r>
            <a:r>
              <a:rPr lang="sv-SE" dirty="0">
                <a:solidFill>
                  <a:srgbClr val="666666"/>
                </a:solidFill>
              </a:rPr>
              <a:t> to an instrument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9A89A33-1F42-A948-B81E-797A5EE98C44}"/>
              </a:ext>
            </a:extLst>
          </p:cNvPr>
          <p:cNvCxnSpPr>
            <a:cxnSpLocks/>
          </p:cNvCxnSpPr>
          <p:nvPr/>
        </p:nvCxnSpPr>
        <p:spPr>
          <a:xfrm flipH="1">
            <a:off x="4235413" y="3514486"/>
            <a:ext cx="596724" cy="39881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3E1A42-6DAA-404E-8595-7994721F4DE3}"/>
              </a:ext>
            </a:extLst>
          </p:cNvPr>
          <p:cNvCxnSpPr>
            <a:cxnSpLocks/>
          </p:cNvCxnSpPr>
          <p:nvPr/>
        </p:nvCxnSpPr>
        <p:spPr>
          <a:xfrm flipH="1" flipV="1">
            <a:off x="8569578" y="3945560"/>
            <a:ext cx="1392469" cy="173857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028C80-ED83-1142-B4F2-A68E8D308AE7}"/>
              </a:ext>
            </a:extLst>
          </p:cNvPr>
          <p:cNvCxnSpPr>
            <a:cxnSpLocks/>
          </p:cNvCxnSpPr>
          <p:nvPr/>
        </p:nvCxnSpPr>
        <p:spPr>
          <a:xfrm>
            <a:off x="8424289" y="3453371"/>
            <a:ext cx="1234375" cy="63451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C4F0048-2C5A-C941-B0EE-5AD035D419F8}"/>
              </a:ext>
            </a:extLst>
          </p:cNvPr>
          <p:cNvSpPr/>
          <p:nvPr/>
        </p:nvSpPr>
        <p:spPr>
          <a:xfrm>
            <a:off x="9738754" y="3995595"/>
            <a:ext cx="887718" cy="497759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B5444-697A-C14F-969B-BEFD8690F98D}"/>
              </a:ext>
            </a:extLst>
          </p:cNvPr>
          <p:cNvSpPr txBox="1"/>
          <p:nvPr/>
        </p:nvSpPr>
        <p:spPr>
          <a:xfrm>
            <a:off x="3007406" y="5982136"/>
            <a:ext cx="34506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68C7A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TG3s </a:t>
            </a:r>
            <a:r>
              <a:rPr lang="sv-SE" dirty="0" err="1">
                <a:solidFill>
                  <a:srgbClr val="666666"/>
                </a:solidFill>
              </a:rPr>
              <a:t>remote</a:t>
            </a:r>
            <a:r>
              <a:rPr lang="sv-SE" dirty="0">
                <a:solidFill>
                  <a:srgbClr val="666666"/>
                </a:solidFill>
              </a:rPr>
              <a:t> (</a:t>
            </a:r>
            <a:r>
              <a:rPr lang="sv-SE" dirty="0" err="1">
                <a:solidFill>
                  <a:srgbClr val="666666"/>
                </a:solidFill>
              </a:rPr>
              <a:t>CTVs</a:t>
            </a:r>
            <a:r>
              <a:rPr lang="sv-SE" dirty="0">
                <a:solidFill>
                  <a:srgbClr val="666666"/>
                </a:solidFill>
              </a:rPr>
              <a:t> &amp; Sub-TG3s)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143AA2-8BB7-2F44-8EB7-009BD50DF603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083931" y="4947450"/>
            <a:ext cx="648819" cy="1034686"/>
          </a:xfrm>
          <a:prstGeom prst="straightConnector1">
            <a:avLst/>
          </a:prstGeom>
          <a:ln w="38100">
            <a:solidFill>
              <a:srgbClr val="68C7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576AC4-B6D6-6C46-A761-2B542D21C13F}"/>
              </a:ext>
            </a:extLst>
          </p:cNvPr>
          <p:cNvSpPr txBox="1"/>
          <p:nvPr/>
        </p:nvSpPr>
        <p:spPr>
          <a:xfrm>
            <a:off x="404792" y="3329820"/>
            <a:ext cx="237680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28681A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TG3s in-person (IDRs)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4832E7-3811-F941-8EAD-FA9A7D3EB66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1593195" y="3699152"/>
            <a:ext cx="713222" cy="583483"/>
          </a:xfrm>
          <a:prstGeom prst="straightConnector1">
            <a:avLst/>
          </a:prstGeom>
          <a:ln w="38100">
            <a:solidFill>
              <a:srgbClr val="2868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01731-6443-664A-B5AB-6DE08DACD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27" y="1467376"/>
            <a:ext cx="896179" cy="896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08FC85-8229-E240-A040-5FA6243C5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137" y="1432607"/>
            <a:ext cx="859020" cy="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1" grpId="0" animBg="1"/>
      <p:bldP spid="45" grpId="0" animBg="1"/>
      <p:bldP spid="9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a TG3 Review (1/2)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 AND DOCUMENTATION MANAGEMENT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20" y="1979576"/>
            <a:ext cx="4754650" cy="4678256"/>
          </a:xfrm>
        </p:spPr>
        <p:txBody>
          <a:bodyPr/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There are 3 main ways to find out: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dirty="0"/>
          </a:p>
          <a:p>
            <a:pPr marL="6012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GB" dirty="0"/>
              <a:t>In the </a:t>
            </a:r>
            <a:r>
              <a:rPr lang="en-GB" b="1" u="sng" dirty="0"/>
              <a:t>confluence page </a:t>
            </a:r>
            <a:r>
              <a:rPr lang="en-GB" dirty="0"/>
              <a:t>prepared for that specific tollgate. There you can see Gabor’s check list, that is filled during the review process. </a:t>
            </a:r>
          </a:p>
          <a:p>
            <a:pPr marL="1440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GB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Final approval: for CTV’s or sub-TG3s only </a:t>
            </a:r>
          </a:p>
          <a:p>
            <a:pPr marL="252413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/>
              <a:t>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Review Transmittal for IDRs</a:t>
            </a:r>
            <a:r>
              <a:rPr lang="en-GB" dirty="0">
                <a:sym typeface="Wingdings" pitchFamily="2" charset="2"/>
              </a:rPr>
              <a:t>: reviewer’s comments compiled and copied in the sub-TG3 page for completion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How to check the progress of a CTV/IDR/sub-TG3</a:t>
            </a:r>
          </a:p>
          <a:p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A8FA52-41F4-CD47-9330-D612AC24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22" y="2047829"/>
            <a:ext cx="5917163" cy="3288670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14CCD1C1-0809-E34B-8F4B-4F0BA4398A3E}"/>
              </a:ext>
            </a:extLst>
          </p:cNvPr>
          <p:cNvSpPr/>
          <p:nvPr/>
        </p:nvSpPr>
        <p:spPr>
          <a:xfrm>
            <a:off x="5783709" y="3568534"/>
            <a:ext cx="332278" cy="16030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04FD34-CE42-6B4A-A3C8-B9F5F3D155E7}"/>
              </a:ext>
            </a:extLst>
          </p:cNvPr>
          <p:cNvCxnSpPr/>
          <p:nvPr/>
        </p:nvCxnSpPr>
        <p:spPr>
          <a:xfrm>
            <a:off x="4856813" y="3927423"/>
            <a:ext cx="779489" cy="35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B35B936-65C3-0840-AADE-763A6DEA561F}"/>
              </a:ext>
            </a:extLst>
          </p:cNvPr>
          <p:cNvSpPr txBox="1"/>
          <p:nvPr/>
        </p:nvSpPr>
        <p:spPr>
          <a:xfrm>
            <a:off x="5692474" y="5461842"/>
            <a:ext cx="3740126" cy="369332"/>
          </a:xfrm>
          <a:prstGeom prst="rect">
            <a:avLst/>
          </a:prstGeom>
          <a:solidFill>
            <a:srgbClr val="D7E59A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>
                <a:hlinkClick r:id="rId4"/>
              </a:rPr>
              <a:t>ESS-0503621 - Phase 2 Check list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5A12C9-8E0B-6545-BAA3-F819189C1887}"/>
              </a:ext>
            </a:extLst>
          </p:cNvPr>
          <p:cNvSpPr/>
          <p:nvPr/>
        </p:nvSpPr>
        <p:spPr>
          <a:xfrm>
            <a:off x="7000406" y="3237875"/>
            <a:ext cx="1124263" cy="54757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DD16AE-1CF5-2C42-8125-486E2B6F2889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7562538" y="3785454"/>
            <a:ext cx="0" cy="155104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1671D4D-0AC9-7D4C-B900-96EA6113B8EE}"/>
              </a:ext>
            </a:extLst>
          </p:cNvPr>
          <p:cNvSpPr txBox="1"/>
          <p:nvPr/>
        </p:nvSpPr>
        <p:spPr>
          <a:xfrm>
            <a:off x="5066387" y="6121409"/>
            <a:ext cx="575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solidFill>
                  <a:schemeClr val="accent6"/>
                </a:solidFill>
              </a:rPr>
              <a:t>This</a:t>
            </a:r>
            <a:r>
              <a:rPr lang="sv-SE" dirty="0">
                <a:solidFill>
                  <a:schemeClr val="accent6"/>
                </a:solidFill>
              </a:rPr>
              <a:t> is the check list </a:t>
            </a:r>
            <a:r>
              <a:rPr lang="sv-SE" dirty="0" err="1">
                <a:solidFill>
                  <a:schemeClr val="accent6"/>
                </a:solidFill>
              </a:rPr>
              <a:t>that</a:t>
            </a:r>
            <a:r>
              <a:rPr lang="sv-SE" dirty="0">
                <a:solidFill>
                  <a:schemeClr val="accent6"/>
                </a:solidFill>
              </a:rPr>
              <a:t> the ESS </a:t>
            </a:r>
            <a:r>
              <a:rPr lang="sv-SE" dirty="0" err="1">
                <a:solidFill>
                  <a:schemeClr val="accent6"/>
                </a:solidFill>
              </a:rPr>
              <a:t>lead</a:t>
            </a:r>
            <a:r>
              <a:rPr lang="sv-SE" dirty="0">
                <a:solidFill>
                  <a:schemeClr val="accent6"/>
                </a:solidFill>
              </a:rPr>
              <a:t> </a:t>
            </a:r>
            <a:r>
              <a:rPr lang="sv-SE" dirty="0" err="1">
                <a:solidFill>
                  <a:schemeClr val="accent6"/>
                </a:solidFill>
              </a:rPr>
              <a:t>engineer</a:t>
            </a:r>
            <a:r>
              <a:rPr lang="sv-SE" dirty="0">
                <a:solidFill>
                  <a:schemeClr val="accent6"/>
                </a:solidFill>
              </a:rPr>
              <a:t> </a:t>
            </a:r>
            <a:r>
              <a:rPr lang="sv-SE" dirty="0" err="1">
                <a:solidFill>
                  <a:schemeClr val="accent6"/>
                </a:solidFill>
              </a:rPr>
              <a:t>uses</a:t>
            </a:r>
            <a:r>
              <a:rPr lang="sv-SE" dirty="0">
                <a:solidFill>
                  <a:schemeClr val="accent6"/>
                </a:solidFill>
              </a:rPr>
              <a:t> to </a:t>
            </a:r>
            <a:r>
              <a:rPr lang="sv-SE" dirty="0" err="1">
                <a:solidFill>
                  <a:schemeClr val="accent6"/>
                </a:solidFill>
              </a:rPr>
              <a:t>evaluate</a:t>
            </a:r>
            <a:r>
              <a:rPr lang="sv-SE" dirty="0">
                <a:solidFill>
                  <a:schemeClr val="accent6"/>
                </a:solidFill>
              </a:rPr>
              <a:t> the </a:t>
            </a:r>
            <a:r>
              <a:rPr lang="sv-SE" dirty="0" err="1">
                <a:solidFill>
                  <a:schemeClr val="accent6"/>
                </a:solidFill>
              </a:rPr>
              <a:t>work</a:t>
            </a:r>
            <a:r>
              <a:rPr lang="sv-SE" dirty="0">
                <a:solidFill>
                  <a:schemeClr val="accent6"/>
                </a:solidFill>
              </a:rPr>
              <a:t>. </a:t>
            </a:r>
            <a:r>
              <a:rPr lang="sv-SE" b="1" dirty="0">
                <a:solidFill>
                  <a:schemeClr val="accent6"/>
                </a:solidFill>
              </a:rPr>
              <a:t>DON’T MISS IT!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68D306-C4D5-7245-86F6-609A83C94583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7562537" y="5831174"/>
            <a:ext cx="0" cy="2902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74FB1-906C-7E44-BF3B-17F064F2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AB780-81D2-3547-AF42-47852E1F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BCF76B-6983-344F-AE8D-17767BDBA7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How to check the progress of a CTV/IDR/sub-TG3</a:t>
            </a:r>
          </a:p>
          <a:p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F3234E-ED2D-0F48-A451-06399CDE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9C6A4F92-C742-3044-B28A-A799C065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30" y="1591068"/>
            <a:ext cx="5639727" cy="4768062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GB" dirty="0"/>
              <a:t> In the </a:t>
            </a:r>
            <a:r>
              <a:rPr lang="sv-SE" b="1" dirty="0">
                <a:hlinkClick r:id="rId2"/>
              </a:rPr>
              <a:t>TG3 reviews progress summary</a:t>
            </a:r>
            <a:r>
              <a:rPr lang="sv-SE" b="1" dirty="0"/>
              <a:t> </a:t>
            </a:r>
            <a:r>
              <a:rPr lang="sv-SE" dirty="0"/>
              <a:t>page</a:t>
            </a:r>
          </a:p>
          <a:p>
            <a:endParaRPr lang="sv-SE" b="1" dirty="0"/>
          </a:p>
          <a:p>
            <a:endParaRPr lang="en-GB" dirty="0"/>
          </a:p>
        </p:txBody>
      </p:sp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58603E1C-BCA8-1649-BE45-A4728E57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52" y="2077790"/>
            <a:ext cx="2705191" cy="29780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5576C0-81AD-CC49-B770-86A3C1A46910}"/>
              </a:ext>
            </a:extLst>
          </p:cNvPr>
          <p:cNvSpPr txBox="1"/>
          <p:nvPr/>
        </p:nvSpPr>
        <p:spPr>
          <a:xfrm>
            <a:off x="656976" y="5695480"/>
            <a:ext cx="6986784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666666"/>
                </a:solidFill>
              </a:rPr>
              <a:t>NOTE: NBOA </a:t>
            </a:r>
            <a:r>
              <a:rPr lang="sv-SE" dirty="0" err="1">
                <a:solidFill>
                  <a:srgbClr val="666666"/>
                </a:solidFill>
              </a:rPr>
              <a:t>reviews</a:t>
            </a:r>
            <a:r>
              <a:rPr lang="sv-SE" dirty="0">
                <a:solidFill>
                  <a:srgbClr val="666666"/>
                </a:solidFill>
              </a:rPr>
              <a:t> and progress in </a:t>
            </a:r>
            <a:r>
              <a:rPr lang="sv-SE" dirty="0">
                <a:hlinkClick r:id="rId4"/>
              </a:rPr>
              <a:t>NBOA Instrument front page</a:t>
            </a:r>
            <a:r>
              <a:rPr lang="sv-SE" dirty="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16" name="Platshållare för innehåll 7">
            <a:extLst>
              <a:ext uri="{FF2B5EF4-FFF2-40B4-BE49-F238E27FC236}">
                <a16:creationId xmlns:a16="http://schemas.microsoft.com/office/drawing/2014/main" id="{DCD7ABED-8FAC-0945-A0E8-3E25EA8153CF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6868789" y="1591068"/>
            <a:ext cx="4993785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39750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 startAt="3"/>
            </a:pPr>
            <a:r>
              <a:rPr lang="en-GB" dirty="0"/>
              <a:t> In the </a:t>
            </a:r>
            <a:r>
              <a:rPr lang="sv-SE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Newsletter</a:t>
            </a:r>
          </a:p>
          <a:p>
            <a:pPr lvl="1">
              <a:buFont typeface="Wingdings" pitchFamily="2" charset="2"/>
              <a:buChar char="§"/>
            </a:pPr>
            <a:r>
              <a:rPr lang="sv-SE" dirty="0" err="1"/>
              <a:t>CTVs</a:t>
            </a:r>
            <a:r>
              <a:rPr lang="sv-SE" dirty="0"/>
              <a:t>: </a:t>
            </a:r>
          </a:p>
          <a:p>
            <a:pPr lvl="3">
              <a:buFont typeface="Wingdings" pitchFamily="2" charset="2"/>
              <a:buChar char="§"/>
            </a:pPr>
            <a:r>
              <a:rPr lang="sv-SE" dirty="0" err="1"/>
              <a:t>received</a:t>
            </a:r>
            <a:r>
              <a:rPr lang="sv-SE" dirty="0"/>
              <a:t> to be </a:t>
            </a:r>
            <a:r>
              <a:rPr lang="sv-SE" dirty="0" err="1"/>
              <a:t>approved</a:t>
            </a:r>
            <a:endParaRPr lang="sv-SE" dirty="0"/>
          </a:p>
          <a:p>
            <a:pPr lvl="3">
              <a:buFont typeface="Wingdings" pitchFamily="2" charset="2"/>
              <a:buChar char="§"/>
            </a:pPr>
            <a:r>
              <a:rPr lang="sv-SE" dirty="0" err="1"/>
              <a:t>approved</a:t>
            </a:r>
            <a:endParaRPr lang="sv-SE" dirty="0"/>
          </a:p>
          <a:p>
            <a:pPr lvl="1">
              <a:buFont typeface="Wingdings" pitchFamily="2" charset="2"/>
              <a:buChar char="§"/>
            </a:pPr>
            <a:r>
              <a:rPr lang="sv-SE" dirty="0"/>
              <a:t>IDRs</a:t>
            </a:r>
          </a:p>
          <a:p>
            <a:pPr lvl="1">
              <a:buFont typeface="Wingdings" pitchFamily="2" charset="2"/>
              <a:buChar char="§"/>
            </a:pPr>
            <a:r>
              <a:rPr lang="sv-SE" dirty="0"/>
              <a:t>Sub-TG3s:</a:t>
            </a:r>
          </a:p>
          <a:p>
            <a:pPr lvl="3">
              <a:buFont typeface="Wingdings" pitchFamily="2" charset="2"/>
              <a:buChar char="§"/>
            </a:pPr>
            <a:r>
              <a:rPr lang="sv-SE" dirty="0" err="1"/>
              <a:t>received</a:t>
            </a:r>
            <a:endParaRPr lang="sv-SE" dirty="0"/>
          </a:p>
          <a:p>
            <a:pPr lvl="3">
              <a:buFont typeface="Wingdings" pitchFamily="2" charset="2"/>
              <a:buChar char="§"/>
            </a:pPr>
            <a:r>
              <a:rPr lang="sv-SE" dirty="0" err="1"/>
              <a:t>approved</a:t>
            </a:r>
            <a:endParaRPr lang="sv-SE" dirty="0"/>
          </a:p>
          <a:p>
            <a:pPr marL="342900" lvl="3" indent="0">
              <a:buNone/>
            </a:pPr>
            <a:endParaRPr lang="sv-SE" dirty="0"/>
          </a:p>
          <a:p>
            <a:pPr lvl="5">
              <a:buFont typeface="Wingdings" pitchFamily="2" charset="2"/>
              <a:buChar char="§"/>
            </a:pPr>
            <a:endParaRPr lang="sv-SE" dirty="0"/>
          </a:p>
          <a:p>
            <a:pPr>
              <a:buFont typeface="Wingdings" pitchFamily="2" charset="2"/>
              <a:buChar char="§"/>
            </a:pPr>
            <a:endParaRPr lang="sv-SE" dirty="0"/>
          </a:p>
          <a:p>
            <a:endParaRPr lang="sv-SE" b="1" dirty="0"/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23767B-5C93-DC40-BE0E-2B04BD8A0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503" y="2979271"/>
            <a:ext cx="2061479" cy="271620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39FB2D-F7CB-504B-B3F8-9859EB3B6D62}"/>
              </a:ext>
            </a:extLst>
          </p:cNvPr>
          <p:cNvCxnSpPr>
            <a:cxnSpLocks/>
          </p:cNvCxnSpPr>
          <p:nvPr/>
        </p:nvCxnSpPr>
        <p:spPr>
          <a:xfrm>
            <a:off x="6267919" y="1950356"/>
            <a:ext cx="0" cy="323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ubrik 1">
            <a:extLst>
              <a:ext uri="{FF2B5EF4-FFF2-40B4-BE49-F238E27FC236}">
                <a16:creationId xmlns:a16="http://schemas.microsoft.com/office/drawing/2014/main" id="{F2EF8E05-77FE-3446-A5AE-21B368BB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a TG3 Review (2/2)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06555F-0E5D-2346-A68B-196ED57FA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9" y="2198999"/>
            <a:ext cx="852401" cy="8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4D61-30EA-F84B-B630-997246EF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Tollgate</a:t>
            </a:r>
            <a:r>
              <a:rPr lang="sv-SE" dirty="0"/>
              <a:t> Change </a:t>
            </a:r>
            <a:r>
              <a:rPr lang="sv-SE" dirty="0" err="1"/>
              <a:t>Request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09CE6-26A7-6F49-8367-976DFF7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TG AND DOCUMENTATION MANAGEMENT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AC88F-6F79-074A-A47D-3DB1B2F0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2FBC5-DE21-524F-82BF-34AC1EA7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keep</a:t>
            </a:r>
            <a:r>
              <a:rPr lang="sv-SE" dirty="0"/>
              <a:t> </a:t>
            </a:r>
            <a:r>
              <a:rPr lang="sv-SE" dirty="0" err="1"/>
              <a:t>track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significant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to </a:t>
            </a:r>
            <a:r>
              <a:rPr lang="sv-SE" dirty="0" err="1"/>
              <a:t>TA’s</a:t>
            </a:r>
            <a:r>
              <a:rPr lang="sv-SE" dirty="0"/>
              <a:t> </a:t>
            </a:r>
            <a:r>
              <a:rPr lang="sv-SE" dirty="0" err="1"/>
              <a:t>established</a:t>
            </a:r>
            <a:r>
              <a:rPr lang="sv-SE" dirty="0"/>
              <a:t> dates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E7D480-74EA-4646-B21F-D280E6ED2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3094" y="1438102"/>
            <a:ext cx="3891415" cy="5061156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E9776-1C85-B047-BD5A-BDAA7480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C4327-810F-0041-92BB-24674E3DB25B}"/>
              </a:ext>
            </a:extLst>
          </p:cNvPr>
          <p:cNvSpPr txBox="1"/>
          <p:nvPr/>
        </p:nvSpPr>
        <p:spPr>
          <a:xfrm>
            <a:off x="1103710" y="2240966"/>
            <a:ext cx="5671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sv-SE" u="sng" dirty="0" err="1">
                <a:solidFill>
                  <a:srgbClr val="666666"/>
                </a:solidFill>
              </a:rPr>
              <a:t>What</a:t>
            </a:r>
            <a:r>
              <a:rPr lang="sv-SE" dirty="0">
                <a:solidFill>
                  <a:srgbClr val="666666"/>
                </a:solidFill>
              </a:rPr>
              <a:t>: </a:t>
            </a:r>
            <a:r>
              <a:rPr lang="sv-SE" dirty="0" err="1">
                <a:solidFill>
                  <a:srgbClr val="666666"/>
                </a:solidFill>
              </a:rPr>
              <a:t>document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that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formally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explains</a:t>
            </a:r>
            <a:r>
              <a:rPr lang="sv-SE" dirty="0">
                <a:solidFill>
                  <a:srgbClr val="666666"/>
                </a:solidFill>
              </a:rPr>
              <a:t> the </a:t>
            </a:r>
            <a:r>
              <a:rPr lang="sv-SE" dirty="0" err="1">
                <a:solidFill>
                  <a:srgbClr val="666666"/>
                </a:solidFill>
              </a:rPr>
              <a:t>need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of</a:t>
            </a:r>
            <a:r>
              <a:rPr lang="sv-SE" dirty="0">
                <a:solidFill>
                  <a:srgbClr val="666666"/>
                </a:solidFill>
              </a:rPr>
              <a:t> a </a:t>
            </a:r>
            <a:r>
              <a:rPr lang="sv-SE" dirty="0" err="1">
                <a:solidFill>
                  <a:srgbClr val="666666"/>
                </a:solidFill>
              </a:rPr>
              <a:t>change</a:t>
            </a:r>
            <a:r>
              <a:rPr lang="sv-SE" dirty="0">
                <a:solidFill>
                  <a:srgbClr val="666666"/>
                </a:solidFill>
              </a:rPr>
              <a:t> in a </a:t>
            </a:r>
            <a:r>
              <a:rPr lang="sv-SE" dirty="0" err="1">
                <a:solidFill>
                  <a:srgbClr val="666666"/>
                </a:solidFill>
              </a:rPr>
              <a:t>Tollgate</a:t>
            </a:r>
            <a:r>
              <a:rPr lang="sv-SE" dirty="0">
                <a:solidFill>
                  <a:srgbClr val="666666"/>
                </a:solidFill>
              </a:rPr>
              <a:t> date. </a:t>
            </a:r>
            <a:r>
              <a:rPr lang="sv-SE" b="1" dirty="0">
                <a:solidFill>
                  <a:srgbClr val="666666"/>
                </a:solidFill>
              </a:rPr>
              <a:t>ONE PAGE ONLY</a:t>
            </a:r>
            <a:r>
              <a:rPr lang="sv-SE" dirty="0">
                <a:solidFill>
                  <a:srgbClr val="666666"/>
                </a:solidFill>
              </a:rPr>
              <a:t>!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sv-SE" dirty="0">
              <a:solidFill>
                <a:srgbClr val="666666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sv-SE" u="sng" dirty="0" err="1">
                <a:solidFill>
                  <a:srgbClr val="666666"/>
                </a:solidFill>
              </a:rPr>
              <a:t>Why</a:t>
            </a:r>
            <a:r>
              <a:rPr lang="sv-SE" dirty="0">
                <a:solidFill>
                  <a:srgbClr val="666666"/>
                </a:solidFill>
              </a:rPr>
              <a:t>: to </a:t>
            </a:r>
            <a:r>
              <a:rPr lang="sv-SE" dirty="0" err="1">
                <a:solidFill>
                  <a:srgbClr val="666666"/>
                </a:solidFill>
              </a:rPr>
              <a:t>formalize</a:t>
            </a:r>
            <a:r>
              <a:rPr lang="sv-SE" dirty="0">
                <a:solidFill>
                  <a:srgbClr val="666666"/>
                </a:solidFill>
              </a:rPr>
              <a:t> a </a:t>
            </a:r>
            <a:r>
              <a:rPr lang="sv-SE" dirty="0" err="1">
                <a:solidFill>
                  <a:srgbClr val="666666"/>
                </a:solidFill>
              </a:rPr>
              <a:t>significant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change</a:t>
            </a:r>
            <a:r>
              <a:rPr lang="sv-SE" dirty="0">
                <a:solidFill>
                  <a:srgbClr val="666666"/>
                </a:solidFill>
              </a:rPr>
              <a:t> in a date </a:t>
            </a:r>
            <a:r>
              <a:rPr lang="sv-SE" dirty="0" err="1">
                <a:solidFill>
                  <a:srgbClr val="666666"/>
                </a:solidFill>
              </a:rPr>
              <a:t>that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was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originally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agreed</a:t>
            </a:r>
            <a:r>
              <a:rPr lang="sv-SE" dirty="0">
                <a:solidFill>
                  <a:srgbClr val="666666"/>
                </a:solidFill>
              </a:rPr>
              <a:t> in a </a:t>
            </a:r>
            <a:r>
              <a:rPr lang="sv-SE" dirty="0" err="1">
                <a:solidFill>
                  <a:srgbClr val="666666"/>
                </a:solidFill>
              </a:rPr>
              <a:t>Technical</a:t>
            </a:r>
            <a:r>
              <a:rPr lang="sv-SE" dirty="0">
                <a:solidFill>
                  <a:srgbClr val="666666"/>
                </a:solidFill>
              </a:rPr>
              <a:t> Annex.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sv-SE" dirty="0">
              <a:solidFill>
                <a:srgbClr val="666666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sv-SE" u="sng" dirty="0" err="1">
                <a:solidFill>
                  <a:srgbClr val="666666"/>
                </a:solidFill>
              </a:rPr>
              <a:t>When</a:t>
            </a:r>
            <a:r>
              <a:rPr lang="sv-SE" dirty="0">
                <a:solidFill>
                  <a:srgbClr val="666666"/>
                </a:solidFill>
              </a:rPr>
              <a:t>: the </a:t>
            </a:r>
            <a:r>
              <a:rPr lang="sv-SE" dirty="0" err="1">
                <a:solidFill>
                  <a:srgbClr val="666666"/>
                </a:solidFill>
              </a:rPr>
              <a:t>tollgate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coordinator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will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inform</a:t>
            </a:r>
            <a:r>
              <a:rPr lang="sv-SE" dirty="0">
                <a:solidFill>
                  <a:srgbClr val="666666"/>
                </a:solidFill>
              </a:rPr>
              <a:t> the instrument team </a:t>
            </a:r>
            <a:r>
              <a:rPr lang="sv-SE" dirty="0" err="1">
                <a:solidFill>
                  <a:srgbClr val="666666"/>
                </a:solidFill>
              </a:rPr>
              <a:t>when</a:t>
            </a:r>
            <a:r>
              <a:rPr lang="sv-SE" dirty="0">
                <a:solidFill>
                  <a:srgbClr val="666666"/>
                </a:solidFill>
              </a:rPr>
              <a:t> the Change </a:t>
            </a:r>
            <a:r>
              <a:rPr lang="sv-SE" dirty="0" err="1">
                <a:solidFill>
                  <a:srgbClr val="666666"/>
                </a:solidFill>
              </a:rPr>
              <a:t>Request</a:t>
            </a:r>
            <a:r>
              <a:rPr lang="sv-SE" dirty="0">
                <a:solidFill>
                  <a:srgbClr val="666666"/>
                </a:solidFill>
              </a:rPr>
              <a:t> is </a:t>
            </a:r>
            <a:r>
              <a:rPr lang="sv-SE" dirty="0" err="1">
                <a:solidFill>
                  <a:srgbClr val="666666"/>
                </a:solidFill>
              </a:rPr>
              <a:t>needed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 </a:t>
            </a:r>
            <a:r>
              <a:rPr lang="sv-SE" b="1" dirty="0">
                <a:solidFill>
                  <a:srgbClr val="666666"/>
                </a:solidFill>
                <a:sym typeface="Wingdings" pitchFamily="2" charset="2"/>
              </a:rPr>
              <a:t>COMMON SENSE APPLIES</a:t>
            </a:r>
            <a:r>
              <a:rPr lang="sv-SE" dirty="0">
                <a:solidFill>
                  <a:srgbClr val="666666"/>
                </a:solidFill>
                <a:sym typeface="Wingdings" pitchFamily="2" charset="2"/>
              </a:rPr>
              <a:t>!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7A2A8-12F8-EA4D-87B0-F6947429C7F9}"/>
              </a:ext>
            </a:extLst>
          </p:cNvPr>
          <p:cNvSpPr txBox="1"/>
          <p:nvPr/>
        </p:nvSpPr>
        <p:spPr>
          <a:xfrm>
            <a:off x="1075770" y="5165735"/>
            <a:ext cx="56997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666666"/>
                </a:solidFill>
              </a:rPr>
              <a:t>NOTE: It </a:t>
            </a:r>
            <a:r>
              <a:rPr lang="sv-SE" dirty="0" err="1">
                <a:solidFill>
                  <a:srgbClr val="666666"/>
                </a:solidFill>
              </a:rPr>
              <a:t>will</a:t>
            </a:r>
            <a:r>
              <a:rPr lang="sv-SE" dirty="0">
                <a:solidFill>
                  <a:srgbClr val="666666"/>
                </a:solidFill>
              </a:rPr>
              <a:t> be </a:t>
            </a:r>
            <a:r>
              <a:rPr lang="sv-SE" dirty="0" err="1">
                <a:solidFill>
                  <a:srgbClr val="666666"/>
                </a:solidFill>
              </a:rPr>
              <a:t>mandatory</a:t>
            </a:r>
            <a:r>
              <a:rPr lang="sv-SE" dirty="0">
                <a:solidFill>
                  <a:srgbClr val="666666"/>
                </a:solidFill>
              </a:rPr>
              <a:t> to </a:t>
            </a:r>
            <a:r>
              <a:rPr lang="sv-SE" dirty="0" err="1">
                <a:solidFill>
                  <a:srgbClr val="666666"/>
                </a:solidFill>
              </a:rPr>
              <a:t>mention</a:t>
            </a:r>
            <a:r>
              <a:rPr lang="sv-SE" dirty="0">
                <a:solidFill>
                  <a:srgbClr val="666666"/>
                </a:solidFill>
              </a:rPr>
              <a:t> in the ”Change </a:t>
            </a:r>
            <a:r>
              <a:rPr lang="sv-SE" dirty="0" err="1">
                <a:solidFill>
                  <a:srgbClr val="666666"/>
                </a:solidFill>
              </a:rPr>
              <a:t>Impact</a:t>
            </a:r>
            <a:r>
              <a:rPr lang="sv-SE" dirty="0">
                <a:solidFill>
                  <a:srgbClr val="666666"/>
                </a:solidFill>
              </a:rPr>
              <a:t>” </a:t>
            </a:r>
            <a:r>
              <a:rPr lang="sv-SE" dirty="0" err="1">
                <a:solidFill>
                  <a:srgbClr val="666666"/>
                </a:solidFill>
              </a:rPr>
              <a:t>field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whether</a:t>
            </a:r>
            <a:r>
              <a:rPr lang="sv-SE" dirty="0">
                <a:solidFill>
                  <a:srgbClr val="666666"/>
                </a:solidFill>
              </a:rPr>
              <a:t> the </a:t>
            </a:r>
            <a:r>
              <a:rPr lang="sv-SE" dirty="0" err="1">
                <a:solidFill>
                  <a:srgbClr val="666666"/>
                </a:solidFill>
              </a:rPr>
              <a:t>change</a:t>
            </a:r>
            <a:r>
              <a:rPr lang="sv-SE" dirty="0">
                <a:solidFill>
                  <a:srgbClr val="666666"/>
                </a:solidFill>
              </a:rPr>
              <a:t> </a:t>
            </a:r>
            <a:r>
              <a:rPr lang="sv-SE" dirty="0" err="1">
                <a:solidFill>
                  <a:srgbClr val="666666"/>
                </a:solidFill>
              </a:rPr>
              <a:t>request</a:t>
            </a:r>
            <a:r>
              <a:rPr lang="sv-SE" dirty="0">
                <a:solidFill>
                  <a:srgbClr val="666666"/>
                </a:solidFill>
              </a:rPr>
              <a:t> is going to </a:t>
            </a:r>
            <a:r>
              <a:rPr lang="sv-SE" dirty="0" err="1">
                <a:solidFill>
                  <a:srgbClr val="666666"/>
                </a:solidFill>
              </a:rPr>
              <a:t>affect</a:t>
            </a:r>
            <a:r>
              <a:rPr lang="sv-SE" dirty="0">
                <a:solidFill>
                  <a:srgbClr val="666666"/>
                </a:solidFill>
              </a:rPr>
              <a:t> the </a:t>
            </a:r>
            <a:r>
              <a:rPr lang="sv-SE" dirty="0" err="1">
                <a:solidFill>
                  <a:srgbClr val="666666"/>
                </a:solidFill>
              </a:rPr>
              <a:t>planned</a:t>
            </a:r>
            <a:r>
              <a:rPr lang="sv-SE" dirty="0">
                <a:solidFill>
                  <a:srgbClr val="666666"/>
                </a:solidFill>
              </a:rPr>
              <a:t> dates </a:t>
            </a:r>
            <a:r>
              <a:rPr lang="sv-SE" dirty="0" err="1">
                <a:solidFill>
                  <a:srgbClr val="666666"/>
                </a:solidFill>
              </a:rPr>
              <a:t>of</a:t>
            </a:r>
            <a:r>
              <a:rPr lang="sv-SE" dirty="0">
                <a:solidFill>
                  <a:srgbClr val="666666"/>
                </a:solidFill>
              </a:rPr>
              <a:t> the FINAL TG3, TG4 or TG5.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0CE98C-C3E1-3D45-91EB-35525BE3656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775554" y="4167266"/>
            <a:ext cx="977540" cy="1460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3357</TotalTime>
  <Words>969</Words>
  <Application>Microsoft Macintosh PowerPoint</Application>
  <PresentationFormat>Widescreen</PresentationFormat>
  <Paragraphs>154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TG and documentation management</vt:lpstr>
      <vt:lpstr>Agenda</vt:lpstr>
      <vt:lpstr>Phase 2 and TG3</vt:lpstr>
      <vt:lpstr>Full TG3 Schedule – New Version! </vt:lpstr>
      <vt:lpstr>Tollgate Calendars</vt:lpstr>
      <vt:lpstr>Status of a TG3 Review (1/2)</vt:lpstr>
      <vt:lpstr>Status of a TG3 Review (2/2)</vt:lpstr>
      <vt:lpstr>Tollgate Change Request</vt:lpstr>
      <vt:lpstr>Tollgate summer plans</vt:lpstr>
      <vt:lpstr>Installation Binders</vt:lpstr>
      <vt:lpstr>Installation - administrative support (1/2)</vt:lpstr>
      <vt:lpstr>Installation - administrative support (2/2)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Microsoft Office User</cp:lastModifiedBy>
  <cp:revision>94</cp:revision>
  <cp:lastPrinted>2019-03-08T10:27:30Z</cp:lastPrinted>
  <dcterms:created xsi:type="dcterms:W3CDTF">2020-01-21T09:56:49Z</dcterms:created>
  <dcterms:modified xsi:type="dcterms:W3CDTF">2020-02-25T11:04:52Z</dcterms:modified>
</cp:coreProperties>
</file>