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2" r:id="rId2"/>
    <p:sldId id="267" r:id="rId3"/>
    <p:sldId id="268" r:id="rId4"/>
    <p:sldId id="278" r:id="rId5"/>
    <p:sldId id="281" r:id="rId6"/>
    <p:sldId id="282" r:id="rId7"/>
    <p:sldId id="284" r:id="rId8"/>
    <p:sldId id="283" r:id="rId9"/>
    <p:sldId id="277" r:id="rId10"/>
    <p:sldId id="286" r:id="rId11"/>
    <p:sldId id="28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681" autoAdjust="0"/>
  </p:normalViewPr>
  <p:slideViewPr>
    <p:cSldViewPr snapToGrid="0" snapToObjects="1">
      <p:cViewPr varScale="1">
        <p:scale>
          <a:sx n="38" d="100"/>
          <a:sy n="38" d="100"/>
        </p:scale>
        <p:origin x="8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2020-02-24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D09AD65-1FD9-4184-BEE4-83A5D1103417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930395" y="6117873"/>
            <a:ext cx="3215183" cy="459883"/>
          </a:xfrm>
        </p:spPr>
        <p:txBody>
          <a:bodyPr tIns="18000" bIns="18000" anchor="t" anchorCtr="0"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2020-01-27</a:t>
            </a:r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2020-02-24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hess.esss.lu.se/enovia/link/ESS-0503621/21308.51166.6656.54529/valid" TargetMode="External"/><Relationship Id="rId2" Type="http://schemas.openxmlformats.org/officeDocument/2006/relationships/hyperlink" Target="https://confluence.esss.lu.se/display/SPD/Phase+2+and+TG3+processes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hess.esss.lu.se/enovia/link/ESS-1546427/21308.51166.12800.23234/valid" TargetMode="External"/><Relationship Id="rId4" Type="http://schemas.openxmlformats.org/officeDocument/2006/relationships/hyperlink" Target="https://confluence.esss.lu.se/display/CG/ESS-0034257+Technical+specification+template+for+%3c%3cInstrument%3e%3e+Neutron+Chopper+Syste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esss.lu.se/display/SPD/Practical+information+on+TG3+deliverables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Backup slides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20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SSDD structure (reminder)</a:t>
            </a:r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Toll-Gate &amp; Document management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en-US" smtClean="0">
                <a:solidFill>
                  <a:srgbClr val="CCCCCC"/>
                </a:solidFill>
              </a:rPr>
              <a:t>11</a:t>
            </a:fld>
            <a:endParaRPr lang="en-US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24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793899" y="1391732"/>
            <a:ext cx="10574686" cy="557569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Example: </a:t>
            </a:r>
            <a:r>
              <a:rPr lang="en-GB" dirty="0"/>
              <a:t>TBL - System Design </a:t>
            </a:r>
            <a:r>
              <a:rPr lang="en-GB" dirty="0" smtClean="0"/>
              <a:t>Description - </a:t>
            </a:r>
            <a:r>
              <a:rPr lang="en-GB" dirty="0" smtClean="0"/>
              <a:t>ESS-0265772 (Draft)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3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793899" y="2138077"/>
            <a:ext cx="10441171" cy="2759987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General system characteristics </a:t>
            </a:r>
            <a:r>
              <a:rPr lang="en-US" sz="1600" dirty="0" smtClean="0">
                <a:solidFill>
                  <a:schemeClr val="tx1"/>
                </a:solidFill>
              </a:rPr>
              <a:t>(purpose, concept, layout, overview)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Spatial integration and context.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err="1" smtClean="0"/>
              <a:t>Description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components</a:t>
            </a:r>
            <a:r>
              <a:rPr lang="sv-SE" sz="2400" dirty="0" smtClean="0"/>
              <a:t> and </a:t>
            </a:r>
            <a:r>
              <a:rPr lang="sv-SE" sz="2400" dirty="0" err="1" smtClean="0"/>
              <a:t>technical</a:t>
            </a:r>
            <a:r>
              <a:rPr lang="sv-SE" sz="2400" dirty="0" smtClean="0"/>
              <a:t> solutions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err="1" smtClean="0"/>
              <a:t>Technical</a:t>
            </a:r>
            <a:r>
              <a:rPr lang="sv-SE" sz="2400" dirty="0" smtClean="0"/>
              <a:t> Risks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err="1" smtClean="0"/>
              <a:t>Verification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requirements</a:t>
            </a:r>
            <a:endParaRPr lang="sv-SE" sz="2400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smtClean="0"/>
              <a:t>Design </a:t>
            </a:r>
            <a:r>
              <a:rPr lang="sv-SE" sz="2400" dirty="0" err="1" smtClean="0"/>
              <a:t>considerations</a:t>
            </a:r>
            <a:r>
              <a:rPr lang="sv-SE" sz="2400" dirty="0" smtClean="0"/>
              <a:t> </a:t>
            </a:r>
            <a:r>
              <a:rPr lang="sv-SE" sz="1600" dirty="0" smtClean="0">
                <a:solidFill>
                  <a:schemeClr val="tx1"/>
                </a:solidFill>
              </a:rPr>
              <a:t>(</a:t>
            </a:r>
            <a:r>
              <a:rPr lang="hu-HU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Standardization</a:t>
            </a:r>
            <a:r>
              <a:rPr lang="sv-SE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Reliability</a:t>
            </a:r>
            <a:r>
              <a:rPr lang="sv-SE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Accesibility</a:t>
            </a:r>
            <a:r>
              <a:rPr lang="sv-SE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Maintainability</a:t>
            </a:r>
            <a:r>
              <a:rPr lang="sv-SE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Inspectability</a:t>
            </a:r>
            <a:r>
              <a:rPr lang="sv-SE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Alignment</a:t>
            </a:r>
            <a:r>
              <a:rPr lang="sv-SE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Upgrade</a:t>
            </a:r>
            <a:r>
              <a:rPr lang="en-US" altLang="en-US" sz="1600" dirty="0" smtClean="0">
                <a:solidFill>
                  <a:schemeClr val="tx1"/>
                </a:solidFill>
              </a:rPr>
              <a:t>, </a:t>
            </a:r>
            <a:r>
              <a:rPr lang="hu-HU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Remote handling</a:t>
            </a:r>
            <a:r>
              <a:rPr lang="sv-SE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altLang="en-US" sz="16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Radiation </a:t>
            </a:r>
            <a:r>
              <a:rPr lang="hu-HU" altLang="en-US" sz="1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Hardness </a:t>
            </a:r>
            <a:r>
              <a:rPr lang="sv-SE" sz="1600" dirty="0" smtClean="0">
                <a:solidFill>
                  <a:schemeClr val="tx1"/>
                </a:solidFill>
              </a:rPr>
              <a:t>)</a:t>
            </a:r>
            <a:endParaRPr lang="sv-SE" sz="16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400" dirty="0" err="1" smtClean="0"/>
              <a:t>Engineering</a:t>
            </a:r>
            <a:r>
              <a:rPr lang="sv-SE" sz="2400" dirty="0" smtClean="0"/>
              <a:t> </a:t>
            </a:r>
            <a:r>
              <a:rPr lang="sv-SE" sz="2400" dirty="0" err="1" smtClean="0"/>
              <a:t>report</a:t>
            </a:r>
            <a:r>
              <a:rPr lang="sv-SE" sz="2400" dirty="0" smtClean="0"/>
              <a:t> </a:t>
            </a:r>
            <a:r>
              <a:rPr lang="sv-SE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>
                <a:solidFill>
                  <a:schemeClr val="tx1"/>
                </a:solidFill>
              </a:rPr>
              <a:t>Structural load bearing </a:t>
            </a:r>
            <a:r>
              <a:rPr lang="en-US" sz="1600" dirty="0" smtClean="0">
                <a:solidFill>
                  <a:schemeClr val="tx1"/>
                </a:solidFill>
              </a:rPr>
              <a:t>components, </a:t>
            </a:r>
            <a:r>
              <a:rPr lang="en-US" sz="1600" dirty="0">
                <a:solidFill>
                  <a:schemeClr val="tx1"/>
                </a:solidFill>
              </a:rPr>
              <a:t>Deformation analysis for </a:t>
            </a:r>
            <a:r>
              <a:rPr lang="en-US" sz="1600" dirty="0" smtClean="0">
                <a:solidFill>
                  <a:schemeClr val="tx1"/>
                </a:solidFill>
              </a:rPr>
              <a:t>components, </a:t>
            </a:r>
            <a:r>
              <a:rPr lang="en-US" sz="1600" dirty="0">
                <a:solidFill>
                  <a:schemeClr val="tx1"/>
                </a:solidFill>
              </a:rPr>
              <a:t>Verification of </a:t>
            </a:r>
            <a:r>
              <a:rPr lang="en-US" sz="1600" dirty="0" smtClean="0">
                <a:solidFill>
                  <a:schemeClr val="tx1"/>
                </a:solidFill>
              </a:rPr>
              <a:t>bearings, </a:t>
            </a:r>
            <a:r>
              <a:rPr lang="en-US" sz="1600" dirty="0">
                <a:solidFill>
                  <a:schemeClr val="tx1"/>
                </a:solidFill>
              </a:rPr>
              <a:t>pressurized </a:t>
            </a:r>
            <a:r>
              <a:rPr lang="en-US" sz="1600" dirty="0" smtClean="0">
                <a:solidFill>
                  <a:schemeClr val="tx1"/>
                </a:solidFill>
              </a:rPr>
              <a:t>components, actuators, </a:t>
            </a:r>
            <a:r>
              <a:rPr lang="en-US" sz="1600" dirty="0">
                <a:solidFill>
                  <a:schemeClr val="tx1"/>
                </a:solidFill>
              </a:rPr>
              <a:t>Heat </a:t>
            </a:r>
            <a:r>
              <a:rPr lang="en-US" sz="1600" dirty="0" smtClean="0">
                <a:solidFill>
                  <a:schemeClr val="tx1"/>
                </a:solidFill>
              </a:rPr>
              <a:t>expansion, </a:t>
            </a:r>
            <a:r>
              <a:rPr lang="en-US" sz="1600" dirty="0">
                <a:solidFill>
                  <a:schemeClr val="tx1"/>
                </a:solidFill>
              </a:rPr>
              <a:t>lifting </a:t>
            </a:r>
            <a:r>
              <a:rPr lang="en-US" sz="1600" dirty="0" smtClean="0">
                <a:solidFill>
                  <a:schemeClr val="tx1"/>
                </a:solidFill>
              </a:rPr>
              <a:t>features, </a:t>
            </a:r>
            <a:r>
              <a:rPr lang="en-US" sz="1600" dirty="0">
                <a:solidFill>
                  <a:schemeClr val="tx1"/>
                </a:solidFill>
              </a:rPr>
              <a:t>Motion controller design </a:t>
            </a:r>
            <a:r>
              <a:rPr lang="en-US" sz="1600" dirty="0" smtClean="0">
                <a:solidFill>
                  <a:schemeClr val="tx1"/>
                </a:solidFill>
              </a:rPr>
              <a:t>description, </a:t>
            </a:r>
            <a:r>
              <a:rPr lang="en-US" sz="1600" dirty="0">
                <a:solidFill>
                  <a:schemeClr val="tx1"/>
                </a:solidFill>
              </a:rPr>
              <a:t>Magnetic </a:t>
            </a:r>
            <a:r>
              <a:rPr lang="en-US" sz="1600" dirty="0" smtClean="0">
                <a:solidFill>
                  <a:schemeClr val="tx1"/>
                </a:solidFill>
              </a:rPr>
              <a:t>Properties,</a:t>
            </a:r>
            <a:r>
              <a:rPr lang="en-US" sz="1600" dirty="0">
                <a:solidFill>
                  <a:schemeClr val="tx1"/>
                </a:solidFill>
              </a:rPr>
              <a:t> Any functionally critical </a:t>
            </a:r>
            <a:r>
              <a:rPr lang="en-US" sz="1600" dirty="0" smtClean="0">
                <a:solidFill>
                  <a:schemeClr val="tx1"/>
                </a:solidFill>
              </a:rPr>
              <a:t>property</a:t>
            </a:r>
            <a:r>
              <a:rPr lang="sv-SE" sz="16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265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Toll-Gate &amp; Document management</a:t>
            </a:r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26DA0E2-82BB-493E-9B68-2D93A245C5B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PRESENTED BY </a:t>
            </a:r>
            <a:r>
              <a:rPr lang="en-GB" dirty="0" smtClean="0"/>
              <a:t>Gabor Laszlo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930395" y="6117873"/>
            <a:ext cx="3215183" cy="459883"/>
          </a:xfrm>
        </p:spPr>
        <p:txBody>
          <a:bodyPr/>
          <a:lstStyle/>
          <a:p>
            <a:r>
              <a:rPr lang="en-GB" dirty="0" smtClean="0"/>
              <a:t>2020-02-17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TG3 Base-line</a:t>
            </a:r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Toll-Gate &amp; Document management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en-US" smtClean="0">
                <a:solidFill>
                  <a:srgbClr val="CCCCCC"/>
                </a:solidFill>
              </a:rPr>
              <a:t>3</a:t>
            </a:fld>
            <a:endParaRPr lang="en-US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17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1103709" y="1358013"/>
            <a:ext cx="9360000" cy="4532247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hlinkClick r:id="rId2"/>
              </a:rPr>
              <a:t>Phase 2 and TG3 processes</a:t>
            </a:r>
            <a:r>
              <a:rPr lang="en-US" sz="2400" b="1" dirty="0" smtClean="0"/>
              <a:t>:</a:t>
            </a:r>
          </a:p>
          <a:p>
            <a:r>
              <a:rPr lang="en-US" sz="2400" dirty="0" smtClean="0">
                <a:hlinkClick r:id="rId2"/>
              </a:rPr>
              <a:t>https://confluence.esss.lu.se/display/SPD/Phase+2+and+TG3+processes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dirty="0" smtClean="0"/>
              <a:t>Overall Document Check-list and Content:</a:t>
            </a:r>
          </a:p>
          <a:p>
            <a:r>
              <a:rPr lang="en-US" sz="2400" dirty="0" smtClean="0">
                <a:solidFill>
                  <a:srgbClr val="0094CA"/>
                </a:solidFill>
                <a:latin typeface="Helvetica Neue"/>
                <a:hlinkClick r:id="rId3"/>
              </a:rPr>
              <a:t>ESS-0503621 - Phase 2 Check list</a:t>
            </a:r>
            <a:endParaRPr lang="en-US" sz="2400" dirty="0" smtClean="0">
              <a:solidFill>
                <a:srgbClr val="172B4D"/>
              </a:solidFill>
              <a:latin typeface="Helvetica Neue"/>
            </a:endParaRPr>
          </a:p>
          <a:p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Technology Specific Guide-lines: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800276"/>
              </p:ext>
            </p:extLst>
          </p:nvPr>
        </p:nvGraphicFramePr>
        <p:xfrm>
          <a:off x="1195647" y="4615180"/>
          <a:ext cx="10005752" cy="1122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8027">
                  <a:extLst>
                    <a:ext uri="{9D8B030D-6E8A-4147-A177-3AD203B41FA5}">
                      <a16:colId xmlns:a16="http://schemas.microsoft.com/office/drawing/2014/main" val="34872475"/>
                    </a:ext>
                  </a:extLst>
                </a:gridCol>
                <a:gridCol w="8467725">
                  <a:extLst>
                    <a:ext uri="{9D8B030D-6E8A-4147-A177-3AD203B41FA5}">
                      <a16:colId xmlns:a16="http://schemas.microsoft.com/office/drawing/2014/main" val="217619671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solidFill>
                            <a:schemeClr val="tx1"/>
                          </a:solidFill>
                          <a:effectLst/>
                        </a:rPr>
                        <a:t>ESS-0189147</a:t>
                      </a:r>
                      <a:endParaRPr lang="sv-SE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Instrument </a:t>
                      </a:r>
                      <a:r>
                        <a:rPr lang="sv-SE" sz="18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Tollgate</a:t>
                      </a:r>
                      <a:r>
                        <a:rPr lang="sv-SE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3 SAD </a:t>
                      </a:r>
                      <a:r>
                        <a:rPr lang="sv-SE" sz="18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Checklist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2037407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solidFill>
                            <a:schemeClr val="tx1"/>
                          </a:solidFill>
                          <a:effectLst/>
                        </a:rPr>
                        <a:t>ESS-0240219</a:t>
                      </a:r>
                      <a:endParaRPr lang="sv-SE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MCA </a:t>
                      </a:r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TG3 Review Process for Instrument Projects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756059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u="none" strike="noStrike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ESS-0034257</a:t>
                      </a:r>
                      <a:endParaRPr lang="sv-SE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tx1"/>
                          </a:solidFill>
                          <a:effectLst/>
                        </a:rPr>
                        <a:t>Template for Technical specification for &lt;&lt;Instrument&gt;&gt; Neutron Chopper System</a:t>
                      </a:r>
                      <a:endParaRPr lang="en-US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9916136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ESS-1546427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Detector Systems Review Process for Instrument Projects at TG3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23845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5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TG3 Document storage</a:t>
            </a:r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Toll-Gate &amp; Document management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en-GB" smtClean="0">
                <a:solidFill>
                  <a:srgbClr val="CCCCCC"/>
                </a:solidFill>
              </a:rPr>
              <a:t>4</a:t>
            </a:fld>
            <a:endParaRPr lang="en-GB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en-GB" smtClean="0"/>
              <a:t>24/02/2020</a:t>
            </a:fld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8446424" y="1433972"/>
            <a:ext cx="3114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1: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Location in CHESS</a:t>
            </a:r>
            <a:endParaRPr lang="en-GB" dirty="0"/>
          </a:p>
        </p:txBody>
      </p:sp>
      <p:grpSp>
        <p:nvGrpSpPr>
          <p:cNvPr id="28" name="Group 27"/>
          <p:cNvGrpSpPr/>
          <p:nvPr/>
        </p:nvGrpSpPr>
        <p:grpSpPr>
          <a:xfrm>
            <a:off x="772171" y="1100535"/>
            <a:ext cx="7414900" cy="5190827"/>
            <a:chOff x="953353" y="919056"/>
            <a:chExt cx="7169922" cy="5019329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2"/>
            <a:srcRect r="29247" b="3531"/>
            <a:stretch/>
          </p:blipFill>
          <p:spPr>
            <a:xfrm>
              <a:off x="953353" y="972941"/>
              <a:ext cx="7169922" cy="496544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2" name="Oval 11"/>
            <p:cNvSpPr/>
            <p:nvPr/>
          </p:nvSpPr>
          <p:spPr>
            <a:xfrm>
              <a:off x="1325751" y="1969582"/>
              <a:ext cx="576262" cy="16669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21560" y="919056"/>
              <a:ext cx="342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5">
                      <a:lumMod val="75000"/>
                    </a:schemeClr>
                  </a:solidFill>
                </a:rPr>
                <a:t>1</a:t>
              </a:r>
              <a:endParaRPr lang="en-GB" sz="16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861716" y="1868261"/>
              <a:ext cx="3177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2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3731384" y="1928813"/>
              <a:ext cx="1212091" cy="3727889"/>
            </a:xfrm>
            <a:prstGeom prst="round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2053244" y="927475"/>
              <a:ext cx="5123843" cy="280988"/>
            </a:xfrm>
            <a:prstGeom prst="ellipse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59942" y="1806672"/>
              <a:ext cx="342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chemeClr val="accent6"/>
                  </a:solidFill>
                </a:rPr>
                <a:t>3</a:t>
              </a:r>
              <a:endParaRPr lang="en-GB" sz="1600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8500601" y="1994374"/>
            <a:ext cx="31140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2: </a:t>
            </a:r>
            <a:r>
              <a:rPr lang="en-GB" dirty="0" smtClean="0"/>
              <a:t>Address of the repository:</a:t>
            </a:r>
            <a:endParaRPr lang="en-GB" b="1" dirty="0"/>
          </a:p>
          <a:p>
            <a:r>
              <a:rPr lang="en-GB" dirty="0" smtClean="0"/>
              <a:t>https://chess.esss.lu.se/enovia/link/21308.51166.30864.31162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8446423" y="3275267"/>
            <a:ext cx="36963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3:</a:t>
            </a:r>
          </a:p>
          <a:p>
            <a:r>
              <a:rPr lang="en-GB" dirty="0" smtClean="0"/>
              <a:t>Main documents (Controlled)</a:t>
            </a:r>
          </a:p>
          <a:p>
            <a:r>
              <a:rPr lang="en-GB" dirty="0" smtClean="0"/>
              <a:t>   (reviewed in CHESS at TG3)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Description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Safety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Instructions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8446422" y="5110157"/>
            <a:ext cx="36963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4:</a:t>
            </a:r>
          </a:p>
          <a:p>
            <a:r>
              <a:rPr lang="en-GB" dirty="0" smtClean="0"/>
              <a:t>Supporting documents (Open)</a:t>
            </a:r>
          </a:p>
          <a:p>
            <a:r>
              <a:rPr lang="en-GB" dirty="0" smtClean="0"/>
              <a:t>   (not reviewed </a:t>
            </a:r>
            <a:r>
              <a:rPr lang="en-GB" dirty="0"/>
              <a:t>in CHESS</a:t>
            </a:r>
            <a:r>
              <a:rPr lang="en-GB" dirty="0" smtClean="0"/>
              <a:t> at TG3)</a:t>
            </a:r>
            <a:endParaRPr lang="en-GB" dirty="0"/>
          </a:p>
        </p:txBody>
      </p:sp>
      <p:sp>
        <p:nvSpPr>
          <p:cNvPr id="30" name="Oval 29"/>
          <p:cNvSpPr/>
          <p:nvPr/>
        </p:nvSpPr>
        <p:spPr>
          <a:xfrm>
            <a:off x="3640267" y="6047074"/>
            <a:ext cx="2163126" cy="19542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5783709" y="5967794"/>
            <a:ext cx="292397" cy="381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4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9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TG3 Document handling</a:t>
            </a:r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Toll-Gate &amp; Document management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en-US" smtClean="0">
                <a:solidFill>
                  <a:srgbClr val="CCCCCC"/>
                </a:solidFill>
              </a:rPr>
              <a:t>5</a:t>
            </a:fld>
            <a:endParaRPr lang="en-US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22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850799" y="1570942"/>
            <a:ext cx="10264875" cy="908936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1. ESS has created the folders and documents with the review workflow, then transferred the ownership to the instrument team</a:t>
            </a:r>
            <a:endParaRPr lang="en-US" sz="2400" dirty="0"/>
          </a:p>
        </p:txBody>
      </p:sp>
      <p:sp>
        <p:nvSpPr>
          <p:cNvPr id="23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850799" y="3029568"/>
            <a:ext cx="6965358" cy="908936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2. The Instrument team shall </a:t>
            </a:r>
            <a:r>
              <a:rPr lang="en-US" sz="2400" dirty="0" smtClean="0">
                <a:solidFill>
                  <a:srgbClr val="FF0000"/>
                </a:solidFill>
              </a:rPr>
              <a:t>Check-out</a:t>
            </a:r>
            <a:r>
              <a:rPr lang="en-US" sz="2400" dirty="0" smtClean="0"/>
              <a:t> and edit </a:t>
            </a:r>
          </a:p>
          <a:p>
            <a:r>
              <a:rPr lang="en-US" sz="2400" dirty="0" smtClean="0"/>
              <a:t>   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ave on your computer)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850799" y="4847893"/>
            <a:ext cx="10264875" cy="783960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3. </a:t>
            </a:r>
            <a:r>
              <a:rPr lang="en-US" sz="2400" dirty="0"/>
              <a:t>Instrument team </a:t>
            </a:r>
            <a:r>
              <a:rPr lang="en-US" sz="2400" dirty="0" smtClean="0"/>
              <a:t>shall </a:t>
            </a:r>
            <a:r>
              <a:rPr lang="en-US" sz="2400" dirty="0" smtClean="0">
                <a:solidFill>
                  <a:srgbClr val="FF0000"/>
                </a:solidFill>
              </a:rPr>
              <a:t>Check-in</a:t>
            </a:r>
            <a:r>
              <a:rPr lang="en-US" sz="2400" dirty="0" smtClean="0"/>
              <a:t>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71058" y="2956744"/>
            <a:ext cx="2392651" cy="2662267"/>
            <a:chOff x="9308983" y="2680582"/>
            <a:chExt cx="2392651" cy="2662267"/>
          </a:xfrm>
        </p:grpSpPr>
        <p:grpSp>
          <p:nvGrpSpPr>
            <p:cNvPr id="26" name="Group 25"/>
            <p:cNvGrpSpPr/>
            <p:nvPr/>
          </p:nvGrpSpPr>
          <p:grpSpPr>
            <a:xfrm>
              <a:off x="9308983" y="2680582"/>
              <a:ext cx="2392651" cy="2662267"/>
              <a:chOff x="7775458" y="2923469"/>
              <a:chExt cx="2392651" cy="2662267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7775458" y="2923469"/>
                <a:ext cx="2392651" cy="266226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endParaRPr lang="en-US" dirty="0" smtClean="0"/>
              </a:p>
              <a:p>
                <a:pPr marL="285750" indent="-285750">
                  <a:spcBef>
                    <a:spcPts val="600"/>
                  </a:spcBef>
                  <a:buFontTx/>
                  <a:buChar char="-"/>
                </a:pPr>
                <a:r>
                  <a:rPr lang="en-US" dirty="0" err="1" smtClean="0"/>
                  <a:t>Subcriptions</a:t>
                </a:r>
                <a:r>
                  <a:rPr lang="en-US" dirty="0" smtClean="0"/>
                  <a:t> (follow)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dirty="0" smtClean="0"/>
                  <a:t>Add file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dirty="0" err="1" smtClean="0"/>
                  <a:t>Dowload</a:t>
                </a:r>
                <a:endParaRPr lang="en-US" dirty="0" smtClean="0"/>
              </a:p>
              <a:p>
                <a:pPr marL="285750" indent="-285750">
                  <a:buFontTx/>
                  <a:buChar char="-"/>
                </a:pPr>
                <a:r>
                  <a:rPr lang="en-US" dirty="0" smtClean="0"/>
                  <a:t>View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Check-out (Edit)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Check-in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dirty="0" smtClean="0"/>
                  <a:t>Delete</a:t>
                </a:r>
              </a:p>
            </p:txBody>
          </p:sp>
          <p:pic>
            <p:nvPicPr>
              <p:cNvPr id="30" name="Picture 29"/>
              <p:cNvPicPr>
                <a:picLocks noChangeAspect="1"/>
              </p:cNvPicPr>
              <p:nvPr/>
            </p:nvPicPr>
            <p:blipFill rotWithShape="1">
              <a:blip r:embed="rId2"/>
              <a:srcRect l="10082" t="21099" r="32867" b="16400"/>
              <a:stretch/>
            </p:blipFill>
            <p:spPr>
              <a:xfrm>
                <a:off x="8129587" y="3024186"/>
                <a:ext cx="1783621" cy="277487"/>
              </a:xfrm>
              <a:prstGeom prst="rect">
                <a:avLst/>
              </a:prstGeom>
            </p:spPr>
          </p:pic>
          <p:sp>
            <p:nvSpPr>
              <p:cNvPr id="31" name="Oval 30"/>
              <p:cNvSpPr/>
              <p:nvPr/>
            </p:nvSpPr>
            <p:spPr>
              <a:xfrm>
                <a:off x="9210674" y="2986087"/>
                <a:ext cx="328017" cy="368919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3"/>
            <a:srcRect l="20224" r="41573" b="50658"/>
            <a:stretch/>
          </p:blipFill>
          <p:spPr>
            <a:xfrm>
              <a:off x="10682287" y="4708708"/>
              <a:ext cx="323850" cy="357188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2"/>
            <a:srcRect l="46599" t="24134" r="46628" b="17331"/>
            <a:stretch/>
          </p:blipFill>
          <p:spPr>
            <a:xfrm>
              <a:off x="11458876" y="4466122"/>
              <a:ext cx="211756" cy="2598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4162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TG3 Document review</a:t>
            </a:r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Toll-Gate &amp; Document management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en-US" smtClean="0">
                <a:solidFill>
                  <a:srgbClr val="CCCCCC"/>
                </a:solidFill>
              </a:rPr>
              <a:t>6</a:t>
            </a:fld>
            <a:endParaRPr lang="en-US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22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965098" y="4338017"/>
            <a:ext cx="10264875" cy="1287208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EXCEPTION: For the shielding and activation analysis, the relevant documents shall be approved in CHESS!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/H1&amp;H2, Rad. Hazard Analysis (including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Shielding&amp;Activation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analysis)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965098" y="1479561"/>
            <a:ext cx="10264875" cy="2009074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 smtClean="0"/>
              <a:t>4. After the approval of the Sub-TG3, the instrument team shall start the CHESS workflow for the relevant Design Description document. (Only one document!).</a:t>
            </a:r>
          </a:p>
          <a:p>
            <a:r>
              <a:rPr lang="en-US" sz="2400" dirty="0" smtClean="0"/>
              <a:t>You shall customize the document, based on the instructions here: </a:t>
            </a:r>
            <a:r>
              <a:rPr lang="en-US" sz="2400" dirty="0" smtClean="0">
                <a:hlinkClick r:id="rId2"/>
              </a:rPr>
              <a:t>https://confluence.esss.lu.se/display/SPD/Practical+information+on+TG3+deliverables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306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TG3 Document review</a:t>
            </a:r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Toll-Gate &amp; Document management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7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2020-02-24</a:t>
            </a:fld>
            <a:endParaRPr lang="sv-SE" dirty="0"/>
          </a:p>
        </p:txBody>
      </p:sp>
      <p:sp>
        <p:nvSpPr>
          <p:cNvPr id="24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1103709" y="1391732"/>
            <a:ext cx="10264875" cy="920833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the final TG3 all the documents and models shall be released and approved.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327" y="2528938"/>
            <a:ext cx="4773602" cy="2556479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5269795" y="4019106"/>
            <a:ext cx="1506689" cy="4909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73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0FB8EB-1974-4F1B-9F83-4FDD9AB6C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</a:t>
            </a:r>
            <a:r>
              <a:rPr lang="en-US" dirty="0" smtClean="0"/>
              <a:t>acility </a:t>
            </a:r>
            <a:r>
              <a:rPr lang="en-US" b="1" dirty="0" smtClean="0"/>
              <a:t>B</a:t>
            </a:r>
            <a:r>
              <a:rPr lang="en-US" dirty="0" smtClean="0"/>
              <a:t>reakdown </a:t>
            </a:r>
            <a:r>
              <a:rPr lang="en-US" b="1" dirty="0" smtClean="0"/>
              <a:t>S</a:t>
            </a:r>
            <a:r>
              <a:rPr lang="en-US" dirty="0" smtClean="0"/>
              <a:t>tructure</a:t>
            </a:r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7790D-E878-42AC-AA2D-8A369B3D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Toll-Gate &amp; Document management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78B478-BF6B-4F13-BEDC-210D1833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en-US" smtClean="0">
                <a:solidFill>
                  <a:srgbClr val="CCCCCC"/>
                </a:solidFill>
              </a:rPr>
              <a:t>8</a:t>
            </a:fld>
            <a:endParaRPr lang="en-US" dirty="0">
              <a:solidFill>
                <a:srgbClr val="CCCCCC"/>
              </a:solidFill>
            </a:endParaRP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38A5AF1C-CD2B-3242-88CF-04FA26A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en-US" smtClean="0"/>
              <a:t>2/24/2020</a:t>
            </a:fld>
            <a:endParaRPr lang="en-US" dirty="0"/>
          </a:p>
        </p:txBody>
      </p:sp>
      <p:sp>
        <p:nvSpPr>
          <p:cNvPr id="24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3147237" y="1391732"/>
            <a:ext cx="8221347" cy="1181347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For the Electrical design (E-plan), ESS Spatial integration and asset </a:t>
            </a:r>
            <a:r>
              <a:rPr lang="en-US" sz="2400" dirty="0" smtClean="0"/>
              <a:t>management, </a:t>
            </a:r>
            <a:r>
              <a:rPr lang="en-US" sz="2400" dirty="0" smtClean="0"/>
              <a:t>the instrument components shall be represented in the ESS FBS. 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29" y="1339038"/>
            <a:ext cx="1962150" cy="4591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Oval 11"/>
          <p:cNvSpPr/>
          <p:nvPr/>
        </p:nvSpPr>
        <p:spPr>
          <a:xfrm>
            <a:off x="852429" y="4910076"/>
            <a:ext cx="955106" cy="11363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3147234" y="2903622"/>
            <a:ext cx="8221347" cy="925834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The Instrument FBS´s are being created by </a:t>
            </a:r>
            <a:r>
              <a:rPr lang="en-US" sz="2400" dirty="0" err="1" smtClean="0"/>
              <a:t>Joakim</a:t>
            </a:r>
            <a:r>
              <a:rPr lang="en-US" sz="2400" dirty="0" smtClean="0"/>
              <a:t> Mayer, based on the PBS.</a:t>
            </a:r>
          </a:p>
        </p:txBody>
      </p:sp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3147235" y="3850468"/>
            <a:ext cx="8221347" cy="602765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NMX, TBL, BIFROST FBS is ready, ESTIA is being done</a:t>
            </a:r>
            <a:endParaRPr lang="en-US" sz="2400" dirty="0"/>
          </a:p>
        </p:txBody>
      </p:sp>
      <p:sp>
        <p:nvSpPr>
          <p:cNvPr id="15" name="Platshållare för text 6">
            <a:extLst>
              <a:ext uri="{FF2B5EF4-FFF2-40B4-BE49-F238E27FC236}">
                <a16:creationId xmlns:a16="http://schemas.microsoft.com/office/drawing/2014/main" id="{0B57A266-1EA8-4A09-8126-11EA28233D31}"/>
              </a:ext>
            </a:extLst>
          </p:cNvPr>
          <p:cNvSpPr txBox="1">
            <a:spLocks/>
          </p:cNvSpPr>
          <p:nvPr/>
        </p:nvSpPr>
        <p:spPr>
          <a:xfrm>
            <a:off x="3147235" y="4783777"/>
            <a:ext cx="8221347" cy="910603"/>
          </a:xfrm>
          <a:prstGeom prst="rect">
            <a:avLst/>
          </a:prstGeom>
        </p:spPr>
        <p:txBody>
          <a:bodyPr vert="horz" lIns="90000" tIns="1800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666666"/>
              </a:buClr>
              <a:buFontTx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8255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Wingdings" panose="05000000000000000000" pitchFamily="2" charset="2"/>
              <a:buNone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582613" indent="-2508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8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839788" indent="-2333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055688" indent="-20002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666666"/>
              </a:buClr>
              <a:buFont typeface="Arial" panose="020B0604020202020204" pitchFamily="34" charset="0"/>
              <a:buChar char="−"/>
              <a:defRPr sz="14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All the instruments will be contacted to discuss and agree on the final breakdown soon.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153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S0013_ESS_191217" id="{25A5AE2A-28F6-4104-8C72-7304B1F48254}" vid="{320E9B42-7F55-4E52-AA64-0C45CA88F2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10633</TotalTime>
  <Words>514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Helvetica Neue</vt:lpstr>
      <vt:lpstr>Segoe UI</vt:lpstr>
      <vt:lpstr>Segoe UI Light</vt:lpstr>
      <vt:lpstr>Segoe UI Semibold</vt:lpstr>
      <vt:lpstr>Times New Roman</vt:lpstr>
      <vt:lpstr>Wingdings</vt:lpstr>
      <vt:lpstr>Office-tema</vt:lpstr>
      <vt:lpstr>PowerPoint Presentation</vt:lpstr>
      <vt:lpstr>Toll-Gate &amp; Document management</vt:lpstr>
      <vt:lpstr>TG3 Base-line</vt:lpstr>
      <vt:lpstr>TG3 Document storage</vt:lpstr>
      <vt:lpstr>TG3 Document handling</vt:lpstr>
      <vt:lpstr>TG3 Document review</vt:lpstr>
      <vt:lpstr>TG3 Document review</vt:lpstr>
      <vt:lpstr>Facility Breakdown Structure</vt:lpstr>
      <vt:lpstr>Questions?</vt:lpstr>
      <vt:lpstr>Backup slides</vt:lpstr>
      <vt:lpstr>SSDD structure (reminder)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martin.sjostrand@esss.se</dc:creator>
  <cp:lastModifiedBy>Gabor Laszlo</cp:lastModifiedBy>
  <cp:revision>72</cp:revision>
  <cp:lastPrinted>2019-03-08T10:27:30Z</cp:lastPrinted>
  <dcterms:created xsi:type="dcterms:W3CDTF">2020-01-21T09:56:49Z</dcterms:created>
  <dcterms:modified xsi:type="dcterms:W3CDTF">2020-02-24T09:25:47Z</dcterms:modified>
</cp:coreProperties>
</file>