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72" r:id="rId3"/>
    <p:sldId id="268" r:id="rId4"/>
    <p:sldId id="278" r:id="rId5"/>
    <p:sldId id="280" r:id="rId6"/>
    <p:sldId id="279" r:id="rId7"/>
    <p:sldId id="281" r:id="rId8"/>
    <p:sldId id="286" r:id="rId9"/>
    <p:sldId id="283" r:id="rId10"/>
    <p:sldId id="282" r:id="rId11"/>
    <p:sldId id="284" r:id="rId12"/>
    <p:sldId id="285" r:id="rId13"/>
    <p:sldId id="27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060"/>
    <a:srgbClr val="8A70A1"/>
    <a:srgbClr val="E7EBED"/>
    <a:srgbClr val="CCCCCC"/>
    <a:srgbClr val="666666"/>
    <a:srgbClr val="FECC99"/>
    <a:srgbClr val="FEE6CC"/>
    <a:srgbClr val="CCDFDB"/>
    <a:srgbClr val="E5F0EC"/>
    <a:srgbClr val="D7E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9" autoAdjust="0"/>
    <p:restoredTop sz="94681" autoAdjust="0"/>
  </p:normalViewPr>
  <p:slideViewPr>
    <p:cSldViewPr snapToGrid="0" snapToObjects="1">
      <p:cViewPr>
        <p:scale>
          <a:sx n="195" d="100"/>
          <a:sy n="195" d="100"/>
        </p:scale>
        <p:origin x="8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2020-02-17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nfluence.esss.lu.se/display/SA/Process+to+Finalise+design%3A+floor-mount+interface+for+sample+environment+equipmen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 on mechanical interfaces for sample environment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Optional subtitle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Malcolm Guthrie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2020-02-17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49D-28C4-964E-8500-81EA2AF8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Flange mount interface -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901C-AD73-4C43-8B39-ECC6EB2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4C879-5768-6249-9201-327FBBF4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8F3DD-0068-AF40-B36A-AF7650FF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2578526"/>
          </a:xfrm>
        </p:spPr>
        <p:txBody>
          <a:bodyPr/>
          <a:lstStyle/>
          <a:p>
            <a:pPr lvl="1"/>
            <a:r>
              <a:rPr lang="en-US" dirty="0"/>
              <a:t>L1 Interface design complete Q4 2017</a:t>
            </a:r>
          </a:p>
          <a:p>
            <a:pPr lvl="1"/>
            <a:r>
              <a:rPr lang="en-US" dirty="0" err="1"/>
              <a:t>Utgård</a:t>
            </a:r>
            <a:r>
              <a:rPr lang="en-US" dirty="0"/>
              <a:t> Prototype design completed Q1 2019</a:t>
            </a:r>
          </a:p>
          <a:p>
            <a:pPr lvl="1"/>
            <a:r>
              <a:rPr lang="en-US" i="1" dirty="0"/>
              <a:t>Redesign </a:t>
            </a:r>
            <a:r>
              <a:rPr lang="en-US" dirty="0"/>
              <a:t>Q3-Q4 2019</a:t>
            </a:r>
          </a:p>
          <a:p>
            <a:pPr lvl="1"/>
            <a:r>
              <a:rPr lang="en-US" dirty="0"/>
              <a:t>Drawings being </a:t>
            </a:r>
            <a:r>
              <a:rPr lang="en-US" dirty="0" err="1"/>
              <a:t>finalised</a:t>
            </a:r>
            <a:r>
              <a:rPr lang="en-US" dirty="0"/>
              <a:t> Q1 2020</a:t>
            </a:r>
          </a:p>
          <a:p>
            <a:pPr lvl="1"/>
            <a:r>
              <a:rPr lang="en-US" i="1" dirty="0"/>
              <a:t>Procurement expected during Q2 2020</a:t>
            </a:r>
          </a:p>
          <a:p>
            <a:pPr lvl="1"/>
            <a:r>
              <a:rPr lang="en-US" dirty="0"/>
              <a:t>Install (in E03) Q3 2020	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3DDFACE-398D-3146-838D-432838011B6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078192" y="2171271"/>
            <a:ext cx="2400300" cy="36195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9AAE5D-B6BB-4949-B686-498830A99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000674-78F2-274B-9497-3EEDB5E9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3EF85-3E25-1F4B-9AB3-193EF1358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03" y="996563"/>
            <a:ext cx="2578489" cy="197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E83C9-D007-7A45-8992-74AAE6B45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85" y="3411517"/>
            <a:ext cx="2012417" cy="29689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7313E5-E644-5246-9B28-F7967DBEFB37}"/>
              </a:ext>
            </a:extLst>
          </p:cNvPr>
          <p:cNvSpPr txBox="1"/>
          <p:nvPr/>
        </p:nvSpPr>
        <p:spPr>
          <a:xfrm>
            <a:off x="8408920" y="9462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A827D-B083-6746-872F-C6F7A04CF7BB}"/>
              </a:ext>
            </a:extLst>
          </p:cNvPr>
          <p:cNvSpPr txBox="1"/>
          <p:nvPr/>
        </p:nvSpPr>
        <p:spPr>
          <a:xfrm>
            <a:off x="6156803" y="3071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BE603-4CE0-D34D-BE64-9CD25A4DE684}"/>
              </a:ext>
            </a:extLst>
          </p:cNvPr>
          <p:cNvSpPr txBox="1"/>
          <p:nvPr/>
        </p:nvSpPr>
        <p:spPr>
          <a:xfrm>
            <a:off x="10814907" y="18055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87BB2-2245-6940-8F4E-EC766D2388B2}"/>
              </a:ext>
            </a:extLst>
          </p:cNvPr>
          <p:cNvSpPr/>
          <p:nvPr/>
        </p:nvSpPr>
        <p:spPr>
          <a:xfrm>
            <a:off x="6894475" y="6130324"/>
            <a:ext cx="392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L2 preliminary design Q4/2019 (P. Luna)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4D7E946-2E45-D246-B7A4-388739B88C02}"/>
              </a:ext>
            </a:extLst>
          </p:cNvPr>
          <p:cNvSpPr txBox="1">
            <a:spLocks/>
          </p:cNvSpPr>
          <p:nvPr/>
        </p:nvSpPr>
        <p:spPr>
          <a:xfrm>
            <a:off x="1094399" y="4630920"/>
            <a:ext cx="4993785" cy="45145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L2 preliminary design Q4/2019 (P. Luna)	</a:t>
            </a:r>
          </a:p>
        </p:txBody>
      </p:sp>
    </p:spTree>
    <p:extLst>
      <p:ext uri="{BB962C8B-B14F-4D97-AF65-F5344CB8AC3E}">
        <p14:creationId xmlns:p14="http://schemas.microsoft.com/office/powerpoint/2010/main" val="41699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49D-28C4-964E-8500-81EA2AF8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issues - </a:t>
            </a:r>
            <a:r>
              <a:rPr lang="en-US" dirty="0" err="1"/>
              <a:t>Kipp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901C-AD73-4C43-8B39-ECC6EB2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4C879-5768-6249-9201-327FBBF4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8F3DD-0068-AF40-B36A-AF7650FF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67399"/>
            <a:ext cx="5103926" cy="4768062"/>
          </a:xfrm>
        </p:spPr>
        <p:txBody>
          <a:bodyPr/>
          <a:lstStyle/>
          <a:p>
            <a:pPr lvl="1"/>
            <a:r>
              <a:rPr lang="en-US" dirty="0"/>
              <a:t>Stock </a:t>
            </a:r>
            <a:r>
              <a:rPr lang="en-US" dirty="0" err="1"/>
              <a:t>Kipp</a:t>
            </a:r>
            <a:r>
              <a:rPr lang="en-US" dirty="0"/>
              <a:t> components are hardened steel (magnetic)</a:t>
            </a:r>
          </a:p>
          <a:p>
            <a:pPr lvl="1"/>
            <a:r>
              <a:rPr lang="en-US" dirty="0"/>
              <a:t>Problem for to HF magnets and He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analysers</a:t>
            </a:r>
            <a:endParaRPr lang="en-US" dirty="0"/>
          </a:p>
          <a:p>
            <a:pPr lvl="1"/>
            <a:r>
              <a:rPr lang="en-US" dirty="0"/>
              <a:t>Discussion with </a:t>
            </a:r>
            <a:r>
              <a:rPr lang="en-US" dirty="0" err="1"/>
              <a:t>Kipp</a:t>
            </a:r>
            <a:r>
              <a:rPr lang="en-US" dirty="0"/>
              <a:t> Q3 2019</a:t>
            </a:r>
          </a:p>
          <a:p>
            <a:pPr lvl="1"/>
            <a:r>
              <a:rPr lang="en-US" dirty="0"/>
              <a:t>Agreement to develop NM variant based on order of 10 sets (5 instruments)</a:t>
            </a:r>
          </a:p>
          <a:p>
            <a:pPr lvl="1"/>
            <a:r>
              <a:rPr lang="en-US" dirty="0" err="1"/>
              <a:t>Kipp</a:t>
            </a:r>
            <a:r>
              <a:rPr lang="en-US" dirty="0"/>
              <a:t> began testing alternatives Q1 2020</a:t>
            </a:r>
          </a:p>
          <a:p>
            <a:pPr lvl="1"/>
            <a:r>
              <a:rPr lang="en-US" b="1" dirty="0"/>
              <a:t>Need to define magnetic requirements...</a:t>
            </a:r>
          </a:p>
          <a:p>
            <a:pPr lvl="1"/>
            <a:r>
              <a:rPr lang="en-US" dirty="0"/>
              <a:t>Preliminary consultation with CSPEC, BIFROST and MAGIC</a:t>
            </a:r>
          </a:p>
          <a:p>
            <a:pPr lvl="1"/>
            <a:r>
              <a:rPr lang="en-US" b="1" dirty="0"/>
              <a:t>Please let me know what instruments are stakeholders!</a:t>
            </a:r>
            <a:r>
              <a:rPr lang="en-US" dirty="0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9AAE5D-B6BB-4949-B686-498830A99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define magnetic requirements?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000674-78F2-274B-9497-3EEDB5E9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5D46F25-F59E-5441-86A4-43434CD3AB0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58200026"/>
              </p:ext>
            </p:extLst>
          </p:nvPr>
        </p:nvGraphicFramePr>
        <p:xfrm>
          <a:off x="6824483" y="3584105"/>
          <a:ext cx="4994274" cy="1408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960">
                  <a:extLst>
                    <a:ext uri="{9D8B030D-6E8A-4147-A177-3AD203B41FA5}">
                      <a16:colId xmlns:a16="http://schemas.microsoft.com/office/drawing/2014/main" val="4228331712"/>
                    </a:ext>
                  </a:extLst>
                </a:gridCol>
                <a:gridCol w="1409358">
                  <a:extLst>
                    <a:ext uri="{9D8B030D-6E8A-4147-A177-3AD203B41FA5}">
                      <a16:colId xmlns:a16="http://schemas.microsoft.com/office/drawing/2014/main" val="2378855955"/>
                    </a:ext>
                  </a:extLst>
                </a:gridCol>
                <a:gridCol w="704410">
                  <a:extLst>
                    <a:ext uri="{9D8B030D-6E8A-4147-A177-3AD203B41FA5}">
                      <a16:colId xmlns:a16="http://schemas.microsoft.com/office/drawing/2014/main" val="1229805165"/>
                    </a:ext>
                  </a:extLst>
                </a:gridCol>
                <a:gridCol w="678082">
                  <a:extLst>
                    <a:ext uri="{9D8B030D-6E8A-4147-A177-3AD203B41FA5}">
                      <a16:colId xmlns:a16="http://schemas.microsoft.com/office/drawing/2014/main" val="651925919"/>
                    </a:ext>
                  </a:extLst>
                </a:gridCol>
                <a:gridCol w="1252464">
                  <a:extLst>
                    <a:ext uri="{9D8B030D-6E8A-4147-A177-3AD203B41FA5}">
                      <a16:colId xmlns:a16="http://schemas.microsoft.com/office/drawing/2014/main" val="100474075"/>
                    </a:ext>
                  </a:extLst>
                </a:gridCol>
              </a:tblGrid>
              <a:tr h="15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Material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comments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Rel. </a:t>
                      </a:r>
                      <a:r>
                        <a:rPr lang="el-GR" sz="1000">
                          <a:effectLst/>
                        </a:rPr>
                        <a:t>μ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Hardness*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Activation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extLst>
                  <a:ext uri="{0D108BD9-81ED-4DB2-BD59-A6C34878D82A}">
                    <a16:rowId xmlns:a16="http://schemas.microsoft.com/office/drawing/2014/main" val="2268968883"/>
                  </a:ext>
                </a:extLst>
              </a:tr>
              <a:tr h="62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316/L steel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Machining/heat treatment can induce magnetism. As can stray field from magnet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1.01-1.06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 dirty="0">
                          <a:effectLst/>
                        </a:rPr>
                        <a:t>80 HRB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 dirty="0">
                          <a:effectLst/>
                        </a:rPr>
                        <a:t>16-18% Cr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extLst>
                  <a:ext uri="{0D108BD9-81ED-4DB2-BD59-A6C34878D82A}">
                    <a16:rowId xmlns:a16="http://schemas.microsoft.com/office/drawing/2014/main" val="3881943835"/>
                  </a:ext>
                </a:extLst>
              </a:tr>
              <a:tr h="15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Ti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1.00005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36 HRC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extLst>
                  <a:ext uri="{0D108BD9-81ED-4DB2-BD59-A6C34878D82A}">
                    <a16:rowId xmlns:a16="http://schemas.microsoft.com/office/drawing/2014/main" val="791032397"/>
                  </a:ext>
                </a:extLst>
              </a:tr>
              <a:tr h="15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1.000022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60 HRB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extLst>
                  <a:ext uri="{0D108BD9-81ED-4DB2-BD59-A6C34878D82A}">
                    <a16:rowId xmlns:a16="http://schemas.microsoft.com/office/drawing/2014/main" val="387733865"/>
                  </a:ext>
                </a:extLst>
              </a:tr>
              <a:tr h="31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Inconel 718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1.0011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>
                          <a:effectLst/>
                        </a:rPr>
                        <a:t>30-40 HRC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2095" algn="l"/>
                        </a:tabLst>
                      </a:pPr>
                      <a:r>
                        <a:rPr lang="en-US" sz="1000" dirty="0">
                          <a:effectLst/>
                        </a:rPr>
                        <a:t>17-21% Cr;&lt;1% Co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8029" marR="58029" marT="0" marB="0"/>
                </a:tc>
                <a:extLst>
                  <a:ext uri="{0D108BD9-81ED-4DB2-BD59-A6C34878D82A}">
                    <a16:rowId xmlns:a16="http://schemas.microsoft.com/office/drawing/2014/main" val="366274351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7F7F751-E8E2-324B-8C94-308AE8AF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37865"/>
              </p:ext>
            </p:extLst>
          </p:nvPr>
        </p:nvGraphicFramePr>
        <p:xfrm>
          <a:off x="6824484" y="2040009"/>
          <a:ext cx="4994273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573">
                  <a:extLst>
                    <a:ext uri="{9D8B030D-6E8A-4147-A177-3AD203B41FA5}">
                      <a16:colId xmlns:a16="http://schemas.microsoft.com/office/drawing/2014/main" val="2345134912"/>
                    </a:ext>
                  </a:extLst>
                </a:gridCol>
                <a:gridCol w="1664573">
                  <a:extLst>
                    <a:ext uri="{9D8B030D-6E8A-4147-A177-3AD203B41FA5}">
                      <a16:colId xmlns:a16="http://schemas.microsoft.com/office/drawing/2014/main" val="2480463614"/>
                    </a:ext>
                  </a:extLst>
                </a:gridCol>
                <a:gridCol w="1665127">
                  <a:extLst>
                    <a:ext uri="{9D8B030D-6E8A-4147-A177-3AD203B41FA5}">
                      <a16:colId xmlns:a16="http://schemas.microsoft.com/office/drawing/2014/main" val="23050026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rel. </a:t>
                      </a:r>
                      <a:r>
                        <a:rPr lang="el-GR" sz="1200">
                          <a:effectLst/>
                        </a:rPr>
                        <a:t>μ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254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CSPEC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Distance dependence?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96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BIFROST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Distance dependence?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203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Equiv to BIFROST OK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6334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D30F063-08AD-C440-AA4A-A430D115A43E}"/>
              </a:ext>
            </a:extLst>
          </p:cNvPr>
          <p:cNvSpPr txBox="1"/>
          <p:nvPr/>
        </p:nvSpPr>
        <p:spPr>
          <a:xfrm>
            <a:off x="6752637" y="1644166"/>
            <a:ext cx="292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Initial info from instruments: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6F6659-4230-B940-839C-7CE8B2F41866}"/>
              </a:ext>
            </a:extLst>
          </p:cNvPr>
          <p:cNvSpPr txBox="1"/>
          <p:nvPr/>
        </p:nvSpPr>
        <p:spPr>
          <a:xfrm>
            <a:off x="6752637" y="3188770"/>
            <a:ext cx="31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Materials under consideration: </a:t>
            </a:r>
          </a:p>
        </p:txBody>
      </p:sp>
    </p:spTree>
    <p:extLst>
      <p:ext uri="{BB962C8B-B14F-4D97-AF65-F5344CB8AC3E}">
        <p14:creationId xmlns:p14="http://schemas.microsoft.com/office/powerpoint/2010/main" val="272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49D-28C4-964E-8500-81EA2AF8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901C-AD73-4C43-8B39-ECC6EB2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4C879-5768-6249-9201-327FBBF4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DD8F3DD-0068-AF40-B36A-AF7650FFA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709" y="1467399"/>
                <a:ext cx="5103926" cy="4768062"/>
              </a:xfrm>
            </p:spPr>
            <p:txBody>
              <a:bodyPr/>
              <a:lstStyle/>
              <a:p>
                <a:pPr lvl="1"/>
                <a:r>
                  <a:rPr lang="en-US" dirty="0" err="1"/>
                  <a:t>Realisation</a:t>
                </a:r>
                <a:r>
                  <a:rPr lang="en-US" dirty="0"/>
                  <a:t> of conflict (both distance to beam and orientation) of L0 with SANS constraints</a:t>
                </a:r>
              </a:p>
              <a:p>
                <a:pPr lvl="1"/>
                <a:r>
                  <a:rPr lang="en-US" dirty="0"/>
                  <a:t>L0 already implemented in other instruments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define new interface = “Level S”</a:t>
                </a:r>
              </a:p>
              <a:p>
                <a:pPr lvl="1"/>
                <a:r>
                  <a:rPr lang="en-US" dirty="0"/>
                  <a:t>Stakeholders LOKI, SKADI and SAD</a:t>
                </a:r>
              </a:p>
              <a:p>
                <a:pPr lvl="1"/>
                <a:r>
                  <a:rPr lang="en-US" dirty="0"/>
                  <a:t>Key elements under discussion:</a:t>
                </a:r>
              </a:p>
              <a:p>
                <a:pPr lvl="2"/>
                <a:r>
                  <a:rPr lang="en-US" dirty="0"/>
                  <a:t>placement of interface: isosceles (vs equilateral) triangle and/or rotation of triangle</a:t>
                </a:r>
              </a:p>
              <a:p>
                <a:pPr lvl="2"/>
                <a:r>
                  <a:rPr lang="en-US" dirty="0"/>
                  <a:t>dimensions of interface (</a:t>
                </a:r>
                <a:r>
                  <a:rPr lang="en-US" dirty="0" err="1"/>
                  <a:t>Europallet</a:t>
                </a:r>
                <a:r>
                  <a:rPr lang="en-US" dirty="0"/>
                  <a:t>?)</a:t>
                </a:r>
              </a:p>
              <a:p>
                <a:pPr lvl="2"/>
                <a:r>
                  <a:rPr lang="en-US" dirty="0"/>
                  <a:t>distance to beam (~ 1200mm vs 1300 L0 standard) </a:t>
                </a:r>
              </a:p>
              <a:p>
                <a:pPr lvl="1"/>
                <a:r>
                  <a:rPr lang="en-US" dirty="0"/>
                  <a:t>Then develop adapter to L1/L2 SEE mounting levels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DD8F3DD-0068-AF40-B36A-AF7650FFA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709" y="1467399"/>
                <a:ext cx="5103926" cy="4768062"/>
              </a:xfrm>
              <a:blipFill>
                <a:blip r:embed="rId2"/>
                <a:stretch>
                  <a:fillRect t="-798" r="-2730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9AAE5D-B6BB-4949-B686-498830A99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dirty="0"/>
              <a:t>SANS-specific interface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000674-78F2-274B-9497-3EEDB5E9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FFF9EB-6E59-0C4C-AB2A-2A0020491484}"/>
              </a:ext>
            </a:extLst>
          </p:cNvPr>
          <p:cNvGrpSpPr/>
          <p:nvPr/>
        </p:nvGrpSpPr>
        <p:grpSpPr>
          <a:xfrm>
            <a:off x="6498771" y="1982628"/>
            <a:ext cx="5350511" cy="2589372"/>
            <a:chOff x="6498771" y="1982628"/>
            <a:chExt cx="5350511" cy="25893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DD6A-D6CA-7A4D-9A61-10352711B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5583" y="1982628"/>
              <a:ext cx="5223699" cy="258937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4D356E-AC0B-DF4D-9944-161369796C92}"/>
                </a:ext>
              </a:extLst>
            </p:cNvPr>
            <p:cNvSpPr txBox="1"/>
            <p:nvPr/>
          </p:nvSpPr>
          <p:spPr>
            <a:xfrm>
              <a:off x="6498771" y="3124092"/>
              <a:ext cx="57476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dirty="0"/>
                <a:t>Level - “S”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933862-442C-0943-BB9F-C5D13A52542F}"/>
                </a:ext>
              </a:extLst>
            </p:cNvPr>
            <p:cNvSpPr txBox="1"/>
            <p:nvPr/>
          </p:nvSpPr>
          <p:spPr>
            <a:xfrm>
              <a:off x="10413274" y="4119046"/>
              <a:ext cx="57476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dirty="0"/>
                <a:t>Level - “S”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295C0A-AF12-6D48-9F82-F72266CB47D6}"/>
                </a:ext>
              </a:extLst>
            </p:cNvPr>
            <p:cNvSpPr txBox="1"/>
            <p:nvPr/>
          </p:nvSpPr>
          <p:spPr>
            <a:xfrm>
              <a:off x="10413274" y="4345523"/>
              <a:ext cx="57476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dirty="0"/>
                <a:t>Level - “S”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121567-76EB-1A4E-8D2E-9496868EAAAC}"/>
              </a:ext>
            </a:extLst>
          </p:cNvPr>
          <p:cNvSpPr txBox="1"/>
          <p:nvPr/>
        </p:nvSpPr>
        <p:spPr>
          <a:xfrm>
            <a:off x="10106892" y="4722223"/>
            <a:ext cx="127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1" dirty="0">
                <a:solidFill>
                  <a:srgbClr val="666666"/>
                </a:solidFill>
              </a:rPr>
              <a:t>(courtesy A. Jackson)</a:t>
            </a:r>
          </a:p>
        </p:txBody>
      </p:sp>
    </p:spTree>
    <p:extLst>
      <p:ext uri="{BB962C8B-B14F-4D97-AF65-F5344CB8AC3E}">
        <p14:creationId xmlns:p14="http://schemas.microsoft.com/office/powerpoint/2010/main" val="28445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86695"/>
              </p:ext>
            </p:extLst>
          </p:nvPr>
        </p:nvGraphicFramePr>
        <p:xfrm>
          <a:off x="1195647" y="212581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Introduction: Résumé of mount standard and terminology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“Floor” mount – status update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“Flange” mount – status update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457200" indent="-457200">
                        <a:buAutoNum type="arabicPlain" startAt="4"/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Additional considerations: Magnetic requirements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AutoNum type="arabicPlain" startAt="5"/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Additional considerations: “Level-S”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75450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2020-02-17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 of SE equipment interface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3733081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Overarching goal is enabling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rapid, accurate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of sample environment equipment.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elements: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coordinate system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principles of kinematic constraint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standard for floor mounted and flange mounted instruments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Quantised mounting levels (L0,L1,L2 etc)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 comprises an “instrument” part and an “equipment” part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991EF0-B420-9344-9092-CFE89E4A44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92632" y="1562100"/>
            <a:ext cx="3956637" cy="476885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B4A72-0F0E-8F4C-A350-3B7BE51869BE}"/>
              </a:ext>
            </a:extLst>
          </p:cNvPr>
          <p:cNvSpPr/>
          <p:nvPr/>
        </p:nvSpPr>
        <p:spPr>
          <a:xfrm>
            <a:off x="1479852" y="5775214"/>
            <a:ext cx="423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imes New Roman" pitchFamily="2" charset="0"/>
                <a:cs typeface="Times New Roman" pitchFamily="2" charset="0"/>
              </a:rPr>
              <a:t>ESS-0038078 </a:t>
            </a:r>
            <a:r>
              <a:rPr lang="en-GB" dirty="0">
                <a:latin typeface="Tahoma" panose="020B0604030504040204" pitchFamily="34" charset="0"/>
                <a:ea typeface="Times New Roman" pitchFamily="2" charset="0"/>
                <a:cs typeface="Times New Roman" pitchFamily="2" charset="0"/>
              </a:rPr>
              <a:t>(last release Dec 2019)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mount interface - Overview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908284" cy="373308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 of equipment rests on the ground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interface: 73% of initial suite (15)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4* quantised mounting levels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None/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D7527B-A0C9-2B4C-8AE3-620E6C2EE3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55418" y="1562400"/>
            <a:ext cx="4778081" cy="4768062"/>
          </a:xfrm>
        </p:spPr>
        <p:txBody>
          <a:bodyPr/>
          <a:lstStyle/>
          <a:p>
            <a:pPr lvl="1"/>
            <a:r>
              <a:rPr lang="en-US" dirty="0"/>
              <a:t>Prototype in </a:t>
            </a:r>
            <a:r>
              <a:rPr lang="en-US" dirty="0" err="1"/>
              <a:t>Utgård</a:t>
            </a:r>
            <a:r>
              <a:rPr lang="en-US" dirty="0"/>
              <a:t> Lab (</a:t>
            </a:r>
            <a:r>
              <a:rPr lang="en-US" i="1" dirty="0"/>
              <a:t>ca</a:t>
            </a:r>
            <a:r>
              <a:rPr lang="en-US" dirty="0"/>
              <a:t> Jan 2019)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1E2C2C3-FA66-CA4F-BB2A-9DE094F6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96820"/>
              </p:ext>
            </p:extLst>
          </p:nvPr>
        </p:nvGraphicFramePr>
        <p:xfrm>
          <a:off x="826262" y="2998739"/>
          <a:ext cx="6061018" cy="2638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382">
                  <a:extLst>
                    <a:ext uri="{9D8B030D-6E8A-4147-A177-3AD203B41FA5}">
                      <a16:colId xmlns:a16="http://schemas.microsoft.com/office/drawing/2014/main" val="3999856313"/>
                    </a:ext>
                  </a:extLst>
                </a:gridCol>
                <a:gridCol w="1079745">
                  <a:extLst>
                    <a:ext uri="{9D8B030D-6E8A-4147-A177-3AD203B41FA5}">
                      <a16:colId xmlns:a16="http://schemas.microsoft.com/office/drawing/2014/main" val="4231770423"/>
                    </a:ext>
                  </a:extLst>
                </a:gridCol>
                <a:gridCol w="1047633">
                  <a:extLst>
                    <a:ext uri="{9D8B030D-6E8A-4147-A177-3AD203B41FA5}">
                      <a16:colId xmlns:a16="http://schemas.microsoft.com/office/drawing/2014/main" val="2458786497"/>
                    </a:ext>
                  </a:extLst>
                </a:gridCol>
                <a:gridCol w="1637009">
                  <a:extLst>
                    <a:ext uri="{9D8B030D-6E8A-4147-A177-3AD203B41FA5}">
                      <a16:colId xmlns:a16="http://schemas.microsoft.com/office/drawing/2014/main" val="740775657"/>
                    </a:ext>
                  </a:extLst>
                </a:gridCol>
                <a:gridCol w="1321249">
                  <a:extLst>
                    <a:ext uri="{9D8B030D-6E8A-4147-A177-3AD203B41FA5}">
                      <a16:colId xmlns:a16="http://schemas.microsoft.com/office/drawing/2014/main" val="3572251649"/>
                    </a:ext>
                  </a:extLst>
                </a:gridCol>
              </a:tblGrid>
              <a:tr h="12652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Level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Distance to beam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(mm)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Weight max.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(kg)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Interface dim.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(mm)*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Positioning tolerance at sample position (mm)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243125"/>
                  </a:ext>
                </a:extLst>
              </a:tr>
              <a:tr h="32733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2000*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800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±2.500 (TBC)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34184"/>
                  </a:ext>
                </a:extLst>
              </a:tr>
              <a:tr h="32733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1000*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800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</a:rPr>
                        <a:t>±0.02 (act.)</a:t>
                      </a:r>
                      <a:endParaRPr lang="en-GB" sz="1600" i="1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437372"/>
                  </a:ext>
                </a:extLst>
              </a:tr>
              <a:tr h="32733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350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500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</a:rPr>
                        <a:t>±0.02 (act.)</a:t>
                      </a:r>
                      <a:endParaRPr lang="en-GB" sz="1600" i="1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852733"/>
                  </a:ext>
                </a:extLst>
              </a:tr>
              <a:tr h="3908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250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±0.01 (TBC)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12348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89AE56-C46A-7345-A022-2BB162C9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47" y="2431007"/>
            <a:ext cx="2982260" cy="4226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C7DA9B-DB2C-694D-98E6-CC9377E4B65B}"/>
              </a:ext>
            </a:extLst>
          </p:cNvPr>
          <p:cNvSpPr txBox="1"/>
          <p:nvPr/>
        </p:nvSpPr>
        <p:spPr>
          <a:xfrm>
            <a:off x="703955" y="6013424"/>
            <a:ext cx="512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* Planned 5</a:t>
            </a:r>
            <a:r>
              <a:rPr lang="en-US" baseline="30000" dirty="0">
                <a:solidFill>
                  <a:srgbClr val="666666"/>
                </a:solidFill>
              </a:rPr>
              <a:t>th</a:t>
            </a:r>
            <a:r>
              <a:rPr lang="en-US" dirty="0">
                <a:solidFill>
                  <a:srgbClr val="666666"/>
                </a:solidFill>
              </a:rPr>
              <a:t> SANS-specific level “Level-S” (see later)</a:t>
            </a:r>
          </a:p>
        </p:txBody>
      </p:sp>
    </p:spTree>
    <p:extLst>
      <p:ext uri="{BB962C8B-B14F-4D97-AF65-F5344CB8AC3E}">
        <p14:creationId xmlns:p14="http://schemas.microsoft.com/office/powerpoint/2010/main" val="28016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mount interface - Update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3733081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Q4/2019 underwent process to finalise L1 &amp; L2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Freeze dimensions of standard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Freeze hardware 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None/>
            </a:pP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D7527B-A0C9-2B4C-8AE3-620E6C2EE3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7024" y="1029183"/>
            <a:ext cx="5559807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Timeline: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 2019: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Stakeholders notified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Established Confluence space*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Expt. set-up to test hardware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 2019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Conducted hardware tests with SAMS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CDR</a:t>
            </a:r>
          </a:p>
          <a:p>
            <a:pPr marL="70775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 2019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work to implement final design (A.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Glavic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0775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 2020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Final design released in CHESS (ESS-1797666.2)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E15D20-34EC-C043-B02C-095ED6759BCD}"/>
              </a:ext>
            </a:extLst>
          </p:cNvPr>
          <p:cNvSpPr/>
          <p:nvPr/>
        </p:nvSpPr>
        <p:spPr>
          <a:xfrm>
            <a:off x="352929" y="6657832"/>
            <a:ext cx="114705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2"/>
              </a:rPr>
              <a:t>* https://confluence.esss.lu.se/display/SA/Process+to+Finalise+design%3A+floor-mount+interface+for+sample+environment+equipment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AFE79-DF0C-F147-A5B8-137162AC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1" y="3428940"/>
            <a:ext cx="4659169" cy="2111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30AD60-49C9-0847-9A49-90B9DEA61935}"/>
              </a:ext>
            </a:extLst>
          </p:cNvPr>
          <p:cNvSpPr txBox="1"/>
          <p:nvPr/>
        </p:nvSpPr>
        <p:spPr>
          <a:xfrm>
            <a:off x="1103709" y="5643357"/>
            <a:ext cx="416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666666"/>
                </a:solidFill>
              </a:rPr>
              <a:t>Instrument components: </a:t>
            </a:r>
            <a:r>
              <a:rPr lang="en-US" sz="1400" dirty="0" err="1">
                <a:solidFill>
                  <a:srgbClr val="666666"/>
                </a:solidFill>
              </a:rPr>
              <a:t>Baltec</a:t>
            </a:r>
            <a:r>
              <a:rPr lang="en-US" sz="1400" dirty="0">
                <a:solidFill>
                  <a:srgbClr val="666666"/>
                </a:solidFill>
              </a:rPr>
              <a:t> (left) and </a:t>
            </a:r>
            <a:r>
              <a:rPr lang="en-US" sz="1400" dirty="0" err="1">
                <a:solidFill>
                  <a:srgbClr val="666666"/>
                </a:solidFill>
              </a:rPr>
              <a:t>Kipp</a:t>
            </a:r>
            <a:r>
              <a:rPr lang="en-US" sz="1400" dirty="0">
                <a:solidFill>
                  <a:srgbClr val="666666"/>
                </a:solidFill>
              </a:rPr>
              <a:t> (right)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E38C8A-6BA4-DE44-8C48-092F1069E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4602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mount interface - Update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Hardware tests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2020-02-17</a:t>
            </a:fld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D7527B-A0C9-2B4C-8AE3-620E6C2EE3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3944578"/>
            <a:ext cx="5559807" cy="874347"/>
          </a:xfrm>
        </p:spPr>
        <p:txBody>
          <a:bodyPr/>
          <a:lstStyle/>
          <a:p>
            <a:pPr lvl="1"/>
            <a:r>
              <a:rPr lang="en-US" dirty="0"/>
              <a:t>Both systems demonstrated good repeatability of &lt;0.010 mm (even with sloppy installation)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0D554D-1DCF-B24D-A935-F366490C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24" y="1615927"/>
            <a:ext cx="4993785" cy="1636559"/>
          </a:xfrm>
        </p:spPr>
        <p:txBody>
          <a:bodyPr/>
          <a:lstStyle/>
          <a:p>
            <a:pPr lvl="1"/>
            <a:r>
              <a:rPr lang="en-US" dirty="0"/>
              <a:t>Comparison of </a:t>
            </a:r>
            <a:r>
              <a:rPr lang="en-US" dirty="0" err="1"/>
              <a:t>Kipp</a:t>
            </a:r>
            <a:r>
              <a:rPr lang="en-US" dirty="0"/>
              <a:t> and </a:t>
            </a:r>
            <a:r>
              <a:rPr lang="en-US" dirty="0" err="1"/>
              <a:t>Baltec</a:t>
            </a:r>
            <a:r>
              <a:rPr lang="en-US" dirty="0"/>
              <a:t> components. </a:t>
            </a:r>
          </a:p>
          <a:p>
            <a:pPr lvl="1"/>
            <a:r>
              <a:rPr lang="en-US" dirty="0"/>
              <a:t>Tested with L2 of </a:t>
            </a:r>
            <a:r>
              <a:rPr lang="en-US" dirty="0" err="1"/>
              <a:t>Utgård</a:t>
            </a:r>
            <a:r>
              <a:rPr lang="en-US" dirty="0"/>
              <a:t> prototype</a:t>
            </a:r>
          </a:p>
          <a:p>
            <a:pPr lvl="1"/>
            <a:r>
              <a:rPr lang="en-US" dirty="0"/>
              <a:t>Single flange with both interfaces (30° separated)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Tested: Repeated installation; “sloppy” installation; different loading scenarios 	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52FCB-6B46-9F4D-83DC-E4BD0AF708C2}"/>
              </a:ext>
            </a:extLst>
          </p:cNvPr>
          <p:cNvGrpSpPr/>
          <p:nvPr/>
        </p:nvGrpSpPr>
        <p:grpSpPr>
          <a:xfrm>
            <a:off x="1747498" y="3252486"/>
            <a:ext cx="2465970" cy="2024837"/>
            <a:chOff x="1874536" y="3652355"/>
            <a:chExt cx="2465970" cy="20248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9E030A-6E10-B946-9CF4-9B0D109E2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4536" y="3652355"/>
              <a:ext cx="2465970" cy="196985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FC72B1-1B35-4A4F-A22F-EADD773903F2}"/>
                </a:ext>
              </a:extLst>
            </p:cNvPr>
            <p:cNvSpPr/>
            <p:nvPr/>
          </p:nvSpPr>
          <p:spPr>
            <a:xfrm>
              <a:off x="2087867" y="3707334"/>
              <a:ext cx="1969858" cy="19698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B494501-3815-B24E-B524-8E9759BB6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92" y="1184564"/>
            <a:ext cx="2146011" cy="21895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8A0611-EA2E-8241-9266-2B99D4BA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01" y="1189675"/>
            <a:ext cx="2870200" cy="218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8B3131-74E1-D14F-B2ED-78CACA093824}"/>
              </a:ext>
            </a:extLst>
          </p:cNvPr>
          <p:cNvSpPr txBox="1"/>
          <p:nvPr/>
        </p:nvSpPr>
        <p:spPr>
          <a:xfrm>
            <a:off x="6373692" y="3507129"/>
            <a:ext cx="55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666666"/>
                </a:solidFill>
              </a:rPr>
              <a:t>Axial loading (left) and </a:t>
            </a:r>
            <a:r>
              <a:rPr lang="en-US" sz="1200" dirty="0" err="1">
                <a:solidFill>
                  <a:srgbClr val="666666"/>
                </a:solidFill>
              </a:rPr>
              <a:t>off-centre</a:t>
            </a:r>
            <a:r>
              <a:rPr lang="en-US" sz="1200" dirty="0">
                <a:solidFill>
                  <a:srgbClr val="666666"/>
                </a:solidFill>
              </a:rPr>
              <a:t> loading (right). Data from 3 tracking points used to determine position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B37FB24-FE55-2F4C-9B1B-1A146FC17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53521"/>
              </p:ext>
            </p:extLst>
          </p:nvPr>
        </p:nvGraphicFramePr>
        <p:xfrm>
          <a:off x="6398633" y="4778267"/>
          <a:ext cx="5263068" cy="187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083">
                  <a:extLst>
                    <a:ext uri="{9D8B030D-6E8A-4147-A177-3AD203B41FA5}">
                      <a16:colId xmlns:a16="http://schemas.microsoft.com/office/drawing/2014/main" val="571012195"/>
                    </a:ext>
                  </a:extLst>
                </a:gridCol>
                <a:gridCol w="1272629">
                  <a:extLst>
                    <a:ext uri="{9D8B030D-6E8A-4147-A177-3AD203B41FA5}">
                      <a16:colId xmlns:a16="http://schemas.microsoft.com/office/drawing/2014/main" val="2911537853"/>
                    </a:ext>
                  </a:extLst>
                </a:gridCol>
                <a:gridCol w="1754356">
                  <a:extLst>
                    <a:ext uri="{9D8B030D-6E8A-4147-A177-3AD203B41FA5}">
                      <a16:colId xmlns:a16="http://schemas.microsoft.com/office/drawing/2014/main" val="3937906760"/>
                    </a:ext>
                  </a:extLst>
                </a:gridCol>
              </a:tblGrid>
              <a:tr h="375913">
                <a:tc>
                  <a:txBody>
                    <a:bodyPr/>
                    <a:lstStyle/>
                    <a:p>
                      <a:r>
                        <a:rPr lang="en-US" dirty="0"/>
                        <a:t>Test (mass)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Kipp</a:t>
                      </a:r>
                      <a:r>
                        <a:rPr lang="en-US" dirty="0"/>
                        <a:t>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Baltec</a:t>
                      </a:r>
                      <a:r>
                        <a:rPr lang="en-US" dirty="0"/>
                        <a:t>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78575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r>
                        <a:rPr lang="en-US" dirty="0"/>
                        <a:t>unloaded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50236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r>
                        <a:rPr lang="en-US" dirty="0"/>
                        <a:t>axial load (80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03731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r>
                        <a:rPr lang="en-US" dirty="0"/>
                        <a:t>off </a:t>
                      </a:r>
                      <a:r>
                        <a:rPr lang="en-US" dirty="0" err="1"/>
                        <a:t>centre</a:t>
                      </a:r>
                      <a:r>
                        <a:rPr lang="en-US" dirty="0"/>
                        <a:t> (20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0.02-0.08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0.02-0.03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86103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r>
                        <a:rPr lang="en-US" dirty="0"/>
                        <a:t>off </a:t>
                      </a:r>
                      <a:r>
                        <a:rPr lang="en-US" dirty="0" err="1"/>
                        <a:t>centre</a:t>
                      </a:r>
                      <a:r>
                        <a:rPr lang="en-US" dirty="0"/>
                        <a:t> (80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3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4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mount interface - Update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Finalised design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0D554D-1DCF-B24D-A935-F366490C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2" y="1916805"/>
            <a:ext cx="7036555" cy="1754755"/>
          </a:xfrm>
        </p:spPr>
        <p:txBody>
          <a:bodyPr/>
          <a:lstStyle/>
          <a:p>
            <a:pPr lvl="1"/>
            <a:r>
              <a:rPr lang="en-US" dirty="0"/>
              <a:t>L1 and L2 mounting definitions are </a:t>
            </a:r>
            <a:r>
              <a:rPr lang="en-US" dirty="0" err="1"/>
              <a:t>finalised</a:t>
            </a:r>
            <a:r>
              <a:rPr lang="en-US" dirty="0"/>
              <a:t> (mass and location)</a:t>
            </a:r>
          </a:p>
          <a:p>
            <a:pPr lvl="1"/>
            <a:r>
              <a:rPr lang="en-US" b="1" dirty="0" err="1"/>
              <a:t>Kipp</a:t>
            </a:r>
            <a:r>
              <a:rPr lang="en-US" b="1" dirty="0"/>
              <a:t> hardware will be interface standard </a:t>
            </a:r>
            <a:r>
              <a:rPr lang="en-US" dirty="0"/>
              <a:t>(L0,L1 &amp; L2)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Reference location is upper contact surface of instrument part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Kipp</a:t>
            </a:r>
            <a:r>
              <a:rPr lang="en-US" dirty="0">
                <a:solidFill>
                  <a:srgbClr val="00B050"/>
                </a:solidFill>
              </a:rPr>
              <a:t> component is 8.7 mm taller than </a:t>
            </a:r>
            <a:r>
              <a:rPr lang="en-US" dirty="0" err="1">
                <a:solidFill>
                  <a:srgbClr val="00B050"/>
                </a:solidFill>
              </a:rPr>
              <a:t>baltec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47192F2-C142-E44F-8CE1-0DB6232F82F1}"/>
              </a:ext>
            </a:extLst>
          </p:cNvPr>
          <p:cNvSpPr txBox="1">
            <a:spLocks/>
          </p:cNvSpPr>
          <p:nvPr/>
        </p:nvSpPr>
        <p:spPr>
          <a:xfrm>
            <a:off x="308142" y="3571063"/>
            <a:ext cx="7429845" cy="1053235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L3 interface definitions unchanged. Hardware still not </a:t>
            </a:r>
            <a:r>
              <a:rPr lang="en-US" dirty="0" err="1"/>
              <a:t>finalised</a:t>
            </a:r>
            <a:r>
              <a:rPr lang="en-US" dirty="0"/>
              <a:t> (prototype from </a:t>
            </a:r>
            <a:r>
              <a:rPr lang="en-US" dirty="0" err="1"/>
              <a:t>Baltec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Ongoing: magnetic considerations (see later)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F92C1A-8CAB-6F4F-862A-6046FFED97CE}"/>
              </a:ext>
            </a:extLst>
          </p:cNvPr>
          <p:cNvGrpSpPr/>
          <p:nvPr/>
        </p:nvGrpSpPr>
        <p:grpSpPr>
          <a:xfrm>
            <a:off x="7808828" y="1325073"/>
            <a:ext cx="4383172" cy="1970283"/>
            <a:chOff x="7808828" y="1325073"/>
            <a:chExt cx="4383172" cy="19702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1A61EC-2AD5-3242-A86C-E316FAC19162}"/>
                </a:ext>
              </a:extLst>
            </p:cNvPr>
            <p:cNvSpPr txBox="1"/>
            <p:nvPr/>
          </p:nvSpPr>
          <p:spPr>
            <a:xfrm>
              <a:off x="7808828" y="2833691"/>
              <a:ext cx="4383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rgbClr val="666666"/>
                  </a:solidFill>
                </a:rPr>
                <a:t>Kipp</a:t>
              </a:r>
              <a:r>
                <a:rPr lang="en-US" sz="1200" dirty="0">
                  <a:solidFill>
                    <a:srgbClr val="666666"/>
                  </a:solidFill>
                </a:rPr>
                <a:t> components: instrument part (left) equipment part (right). Each interface consists of three pairs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EF3603-50E3-384E-87ED-72922614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9434" y="1325073"/>
              <a:ext cx="2740010" cy="14721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95B590-6947-3845-B95A-740035B7221C}"/>
              </a:ext>
            </a:extLst>
          </p:cNvPr>
          <p:cNvSpPr txBox="1"/>
          <p:nvPr/>
        </p:nvSpPr>
        <p:spPr>
          <a:xfrm>
            <a:off x="7975956" y="323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3D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3EFCEC-03E4-6349-8651-39D539CD88CC}"/>
              </a:ext>
            </a:extLst>
          </p:cNvPr>
          <p:cNvSpPr txBox="1"/>
          <p:nvPr/>
        </p:nvSpPr>
        <p:spPr>
          <a:xfrm>
            <a:off x="487242" y="5098742"/>
            <a:ext cx="5886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666666"/>
                </a:solidFill>
              </a:rPr>
              <a:t>Approx</a:t>
            </a:r>
            <a:r>
              <a:rPr lang="en-US" dirty="0">
                <a:solidFill>
                  <a:srgbClr val="666666"/>
                </a:solidFill>
              </a:rPr>
              <a:t> costs: €1250 (set of three) instrument; €93 (set of three) equip*</a:t>
            </a:r>
          </a:p>
          <a:p>
            <a:pPr algn="l"/>
            <a:endParaRPr lang="en-US" dirty="0">
              <a:solidFill>
                <a:srgbClr val="666666"/>
              </a:solidFill>
            </a:endParaRPr>
          </a:p>
          <a:p>
            <a:pPr algn="l"/>
            <a:endParaRPr lang="en-US" dirty="0">
              <a:solidFill>
                <a:srgbClr val="666666"/>
              </a:solidFill>
            </a:endParaRPr>
          </a:p>
          <a:p>
            <a:pPr algn="l"/>
            <a:r>
              <a:rPr lang="en-US" dirty="0">
                <a:solidFill>
                  <a:srgbClr val="666666"/>
                </a:solidFill>
              </a:rPr>
              <a:t>(* off the shelf components)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745C8E-B848-F44C-99E4-E8F060FB76FD}"/>
              </a:ext>
            </a:extLst>
          </p:cNvPr>
          <p:cNvSpPr/>
          <p:nvPr/>
        </p:nvSpPr>
        <p:spPr>
          <a:xfrm>
            <a:off x="8720198" y="3390132"/>
            <a:ext cx="1847954" cy="180932"/>
          </a:xfrm>
          <a:prstGeom prst="rect">
            <a:avLst/>
          </a:prstGeom>
          <a:solidFill>
            <a:srgbClr val="E7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90746E7-FADB-CA4D-929B-9541C36A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07" y="3295356"/>
            <a:ext cx="3686758" cy="32601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0955AD0-495A-814D-A672-526AC770E083}"/>
              </a:ext>
            </a:extLst>
          </p:cNvPr>
          <p:cNvGrpSpPr/>
          <p:nvPr/>
        </p:nvGrpSpPr>
        <p:grpSpPr>
          <a:xfrm>
            <a:off x="9574306" y="3306881"/>
            <a:ext cx="1678980" cy="2681807"/>
            <a:chOff x="9570464" y="3295355"/>
            <a:chExt cx="1678980" cy="26818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935D8D-4471-8B44-A496-32D026D74DC9}"/>
                </a:ext>
              </a:extLst>
            </p:cNvPr>
            <p:cNvGrpSpPr/>
            <p:nvPr/>
          </p:nvGrpSpPr>
          <p:grpSpPr>
            <a:xfrm>
              <a:off x="9631329" y="3295355"/>
              <a:ext cx="1618115" cy="2681807"/>
              <a:chOff x="9631329" y="3295355"/>
              <a:chExt cx="1618115" cy="268180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41C1658-0D4D-6A4F-A5EC-EBA411205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000" r="3110" b="21694"/>
              <a:stretch/>
            </p:blipFill>
            <p:spPr>
              <a:xfrm>
                <a:off x="9631329" y="3424301"/>
                <a:ext cx="1618115" cy="2552861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422AD3-AA42-0745-B28A-08440AB98410}"/>
                  </a:ext>
                </a:extLst>
              </p:cNvPr>
              <p:cNvSpPr/>
              <p:nvPr/>
            </p:nvSpPr>
            <p:spPr>
              <a:xfrm>
                <a:off x="9815478" y="3295355"/>
                <a:ext cx="993718" cy="200317"/>
              </a:xfrm>
              <a:prstGeom prst="rect">
                <a:avLst/>
              </a:prstGeom>
              <a:solidFill>
                <a:srgbClr val="E7EB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2060DD-2C41-F545-B0FE-B5C505CCF0D9}"/>
                </a:ext>
              </a:extLst>
            </p:cNvPr>
            <p:cNvSpPr/>
            <p:nvPr/>
          </p:nvSpPr>
          <p:spPr>
            <a:xfrm>
              <a:off x="9720303" y="4632549"/>
              <a:ext cx="386589" cy="136364"/>
            </a:xfrm>
            <a:prstGeom prst="rect">
              <a:avLst/>
            </a:prstGeom>
            <a:solidFill>
              <a:srgbClr val="E7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944D81-E6B3-1D40-BA6F-BF1ED4A04B1E}"/>
                </a:ext>
              </a:extLst>
            </p:cNvPr>
            <p:cNvSpPr/>
            <p:nvPr/>
          </p:nvSpPr>
          <p:spPr>
            <a:xfrm>
              <a:off x="9570464" y="4583006"/>
              <a:ext cx="122945" cy="136364"/>
            </a:xfrm>
            <a:prstGeom prst="rect">
              <a:avLst/>
            </a:prstGeom>
            <a:solidFill>
              <a:srgbClr val="E7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AFE60-33FC-8541-A9C9-573BD63E45ED}"/>
              </a:ext>
            </a:extLst>
          </p:cNvPr>
          <p:cNvSpPr/>
          <p:nvPr/>
        </p:nvSpPr>
        <p:spPr>
          <a:xfrm>
            <a:off x="7709895" y="4364338"/>
            <a:ext cx="1733393" cy="2173570"/>
          </a:xfrm>
          <a:prstGeom prst="rect">
            <a:avLst/>
          </a:prstGeom>
          <a:solidFill>
            <a:srgbClr val="E7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5BC38D-BE7F-D54A-9202-3C93BE9F3269}"/>
              </a:ext>
            </a:extLst>
          </p:cNvPr>
          <p:cNvGrpSpPr/>
          <p:nvPr/>
        </p:nvGrpSpPr>
        <p:grpSpPr>
          <a:xfrm>
            <a:off x="7675907" y="4110647"/>
            <a:ext cx="2324507" cy="415498"/>
            <a:chOff x="7675907" y="4110647"/>
            <a:chExt cx="2324507" cy="41549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64FB20-F091-7E4F-BB76-C1E19832F96A}"/>
                </a:ext>
              </a:extLst>
            </p:cNvPr>
            <p:cNvCxnSpPr>
              <a:cxnSpLocks/>
            </p:cNvCxnSpPr>
            <p:nvPr/>
          </p:nvCxnSpPr>
          <p:spPr>
            <a:xfrm>
              <a:off x="7675907" y="4526145"/>
              <a:ext cx="2324507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6BD8E8-7214-C34E-B8FD-53614740B4C2}"/>
                </a:ext>
              </a:extLst>
            </p:cNvPr>
            <p:cNvSpPr txBox="1"/>
            <p:nvPr/>
          </p:nvSpPr>
          <p:spPr>
            <a:xfrm>
              <a:off x="7702232" y="4110647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REF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A959246-6369-DC42-9C7D-721A43C960A7}"/>
              </a:ext>
            </a:extLst>
          </p:cNvPr>
          <p:cNvSpPr/>
          <p:nvPr/>
        </p:nvSpPr>
        <p:spPr>
          <a:xfrm>
            <a:off x="9720303" y="4632549"/>
            <a:ext cx="386589" cy="136364"/>
          </a:xfrm>
          <a:prstGeom prst="rect">
            <a:avLst/>
          </a:prstGeom>
          <a:solidFill>
            <a:srgbClr val="E7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AD5A9F3-4DDE-4245-A459-678D83E5870C}"/>
              </a:ext>
            </a:extLst>
          </p:cNvPr>
          <p:cNvGrpSpPr/>
          <p:nvPr/>
        </p:nvGrpSpPr>
        <p:grpSpPr>
          <a:xfrm>
            <a:off x="9504153" y="4996105"/>
            <a:ext cx="369332" cy="710451"/>
            <a:chOff x="9504153" y="4996105"/>
            <a:chExt cx="369332" cy="71045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3A4E39C-5C4A-3148-8DCF-71F8005CE4B3}"/>
                </a:ext>
              </a:extLst>
            </p:cNvPr>
            <p:cNvCxnSpPr>
              <a:cxnSpLocks/>
            </p:cNvCxnSpPr>
            <p:nvPr/>
          </p:nvCxnSpPr>
          <p:spPr>
            <a:xfrm>
              <a:off x="9519286" y="5004566"/>
              <a:ext cx="0" cy="693531"/>
            </a:xfrm>
            <a:prstGeom prst="straightConnector1">
              <a:avLst/>
            </a:prstGeom>
            <a:ln>
              <a:solidFill>
                <a:srgbClr val="8A70A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F084DC-6481-B344-AD42-F168DC9B864D}"/>
                </a:ext>
              </a:extLst>
            </p:cNvPr>
            <p:cNvSpPr txBox="1"/>
            <p:nvPr/>
          </p:nvSpPr>
          <p:spPr>
            <a:xfrm rot="5400000">
              <a:off x="9333593" y="516666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3D0060"/>
                  </a:solidFill>
                </a:rPr>
                <a:t>29,23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64824B1-1632-7449-9667-8E755F88265B}"/>
              </a:ext>
            </a:extLst>
          </p:cNvPr>
          <p:cNvSpPr/>
          <p:nvPr/>
        </p:nvSpPr>
        <p:spPr>
          <a:xfrm>
            <a:off x="7344697" y="3239000"/>
            <a:ext cx="4313734" cy="337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21" grpId="0"/>
      <p:bldP spid="22" grpId="0"/>
      <p:bldP spid="13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mount interface - Update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Finalised design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2A2EDF-0D03-B64D-9B13-DD9E1BAF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65" y="1701534"/>
            <a:ext cx="6561223" cy="4633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621F2D-A3BB-C34D-A3B0-8CC582627805}"/>
              </a:ext>
            </a:extLst>
          </p:cNvPr>
          <p:cNvSpPr txBox="1"/>
          <p:nvPr/>
        </p:nvSpPr>
        <p:spPr>
          <a:xfrm>
            <a:off x="10038806" y="3772020"/>
            <a:ext cx="156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ESS-1797666.2</a:t>
            </a:r>
          </a:p>
        </p:txBody>
      </p:sp>
    </p:spTree>
    <p:extLst>
      <p:ext uri="{BB962C8B-B14F-4D97-AF65-F5344CB8AC3E}">
        <p14:creationId xmlns:p14="http://schemas.microsoft.com/office/powerpoint/2010/main" val="660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Flange mount interface - Overview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71" y="1574755"/>
            <a:ext cx="5908284" cy="373308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 of equipment hangs from above (usually tank)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common interface: 33% of initial suite (15)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quantised mounting levels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None/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2020-02-18</a:t>
            </a:fld>
            <a:endParaRPr lang="sv-SE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1E2C2C3-FA66-CA4F-BB2A-9DE094F6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23246"/>
              </p:ext>
            </p:extLst>
          </p:nvPr>
        </p:nvGraphicFramePr>
        <p:xfrm>
          <a:off x="839324" y="3176213"/>
          <a:ext cx="5664566" cy="216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82">
                  <a:extLst>
                    <a:ext uri="{9D8B030D-6E8A-4147-A177-3AD203B41FA5}">
                      <a16:colId xmlns:a16="http://schemas.microsoft.com/office/drawing/2014/main" val="3999856313"/>
                    </a:ext>
                  </a:extLst>
                </a:gridCol>
                <a:gridCol w="1009119">
                  <a:extLst>
                    <a:ext uri="{9D8B030D-6E8A-4147-A177-3AD203B41FA5}">
                      <a16:colId xmlns:a16="http://schemas.microsoft.com/office/drawing/2014/main" val="4231770423"/>
                    </a:ext>
                  </a:extLst>
                </a:gridCol>
                <a:gridCol w="979107">
                  <a:extLst>
                    <a:ext uri="{9D8B030D-6E8A-4147-A177-3AD203B41FA5}">
                      <a16:colId xmlns:a16="http://schemas.microsoft.com/office/drawing/2014/main" val="2458786497"/>
                    </a:ext>
                  </a:extLst>
                </a:gridCol>
                <a:gridCol w="1529932">
                  <a:extLst>
                    <a:ext uri="{9D8B030D-6E8A-4147-A177-3AD203B41FA5}">
                      <a16:colId xmlns:a16="http://schemas.microsoft.com/office/drawing/2014/main" val="740775657"/>
                    </a:ext>
                  </a:extLst>
                </a:gridCol>
                <a:gridCol w="1234826">
                  <a:extLst>
                    <a:ext uri="{9D8B030D-6E8A-4147-A177-3AD203B41FA5}">
                      <a16:colId xmlns:a16="http://schemas.microsoft.com/office/drawing/2014/main" val="3572251649"/>
                    </a:ext>
                  </a:extLst>
                </a:gridCol>
              </a:tblGrid>
              <a:tr h="11495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Level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Distance to beam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(mm)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Weight max.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(kg)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Interface opening.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(mm)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Positioning tolerance at sample position (mm)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243125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1000*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805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</a:rPr>
                        <a:t>±1-2 (TBC)</a:t>
                      </a:r>
                      <a:endParaRPr lang="en-GB" sz="1600" i="1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437372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505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</a:rPr>
                        <a:t>±0.25 (TBC)</a:t>
                      </a:r>
                      <a:endParaRPr lang="en-GB" sz="1600" i="1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852733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600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Ø</a:t>
                      </a:r>
                      <a:r>
                        <a:rPr lang="en-US" sz="1600" dirty="0">
                          <a:effectLst/>
                        </a:rPr>
                        <a:t> 255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±0.01 (</a:t>
                      </a:r>
                      <a:r>
                        <a:rPr lang="en-US" sz="1600" i="1" dirty="0">
                          <a:effectLst/>
                        </a:rPr>
                        <a:t>TBC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1234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E430A7-8EE6-7940-99C6-A3DDF0EC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83" y="1790822"/>
            <a:ext cx="4173709" cy="2770782"/>
          </a:xfrm>
          <a:prstGeom prst="rect">
            <a:avLst/>
          </a:prstGeom>
        </p:spPr>
      </p:pic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4EBA8BA2-C443-2548-A8B5-235A42E6BFE0}"/>
              </a:ext>
            </a:extLst>
          </p:cNvPr>
          <p:cNvSpPr txBox="1">
            <a:spLocks/>
          </p:cNvSpPr>
          <p:nvPr/>
        </p:nvSpPr>
        <p:spPr>
          <a:xfrm>
            <a:off x="6920550" y="4665866"/>
            <a:ext cx="4942173" cy="1283939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for equipment to simultaneously have both floor and flange mounts!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equip interface sits within diameter of 740 mm (L1), 450mm (L2)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1473</TotalTime>
  <Words>1102</Words>
  <Application>Microsoft Macintosh PowerPoint</Application>
  <PresentationFormat>Widescreen</PresentationFormat>
  <Paragraphs>259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Segoe UI</vt:lpstr>
      <vt:lpstr>Segoe UI Light</vt:lpstr>
      <vt:lpstr>Segoe UI Semibold</vt:lpstr>
      <vt:lpstr>Tahoma</vt:lpstr>
      <vt:lpstr>Times New Roman</vt:lpstr>
      <vt:lpstr>Wingdings</vt:lpstr>
      <vt:lpstr>Office-tema</vt:lpstr>
      <vt:lpstr>Update on mechanical interfaces for sample environment</vt:lpstr>
      <vt:lpstr>Agenda</vt:lpstr>
      <vt:lpstr>Principles of SE equipment interface</vt:lpstr>
      <vt:lpstr>Floor mount interface - Overview</vt:lpstr>
      <vt:lpstr>Floor mount interface - Update </vt:lpstr>
      <vt:lpstr>Floor mount interface - Update </vt:lpstr>
      <vt:lpstr>Floor mount interface - Update </vt:lpstr>
      <vt:lpstr>Floor mount interface - Update </vt:lpstr>
      <vt:lpstr>Flange mount interface - Overview</vt:lpstr>
      <vt:lpstr>Flange mount interface - Update</vt:lpstr>
      <vt:lpstr>Magnetic issues - Kipp</vt:lpstr>
      <vt:lpstr>Level-S</vt:lpstr>
      <vt:lpstr>Finish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</dc:creator>
  <cp:lastModifiedBy>Malcolm</cp:lastModifiedBy>
  <cp:revision>99</cp:revision>
  <cp:lastPrinted>2019-03-08T10:27:30Z</cp:lastPrinted>
  <dcterms:created xsi:type="dcterms:W3CDTF">2020-02-17T09:48:52Z</dcterms:created>
  <dcterms:modified xsi:type="dcterms:W3CDTF">2020-02-18T10:22:15Z</dcterms:modified>
</cp:coreProperties>
</file>