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9" r:id="rId2"/>
  </p:sldMasterIdLst>
  <p:notesMasterIdLst>
    <p:notesMasterId r:id="rId22"/>
  </p:notesMasterIdLst>
  <p:handoutMasterIdLst>
    <p:handoutMasterId r:id="rId23"/>
  </p:handoutMasterIdLst>
  <p:sldIdLst>
    <p:sldId id="318" r:id="rId3"/>
    <p:sldId id="322" r:id="rId4"/>
    <p:sldId id="317" r:id="rId5"/>
    <p:sldId id="323" r:id="rId6"/>
    <p:sldId id="325" r:id="rId7"/>
    <p:sldId id="321" r:id="rId8"/>
    <p:sldId id="330" r:id="rId9"/>
    <p:sldId id="332" r:id="rId10"/>
    <p:sldId id="327" r:id="rId11"/>
    <p:sldId id="340" r:id="rId12"/>
    <p:sldId id="333" r:id="rId13"/>
    <p:sldId id="335" r:id="rId14"/>
    <p:sldId id="336" r:id="rId15"/>
    <p:sldId id="337" r:id="rId16"/>
    <p:sldId id="341" r:id="rId17"/>
    <p:sldId id="320" r:id="rId18"/>
    <p:sldId id="326" r:id="rId19"/>
    <p:sldId id="331" r:id="rId20"/>
    <p:sldId id="339" r:id="rId21"/>
  </p:sldIdLst>
  <p:sldSz cx="9144000" cy="5143500" type="screen16x9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7">
          <p15:clr>
            <a:srgbClr val="A4A3A4"/>
          </p15:clr>
        </p15:guide>
        <p15:guide id="2" orient="horz" pos="1721">
          <p15:clr>
            <a:srgbClr val="A4A3A4"/>
          </p15:clr>
        </p15:guide>
        <p15:guide id="3" orient="horz" pos="2586">
          <p15:clr>
            <a:srgbClr val="A4A3A4"/>
          </p15:clr>
        </p15:guide>
        <p15:guide id="4" orient="horz" pos="2842">
          <p15:clr>
            <a:srgbClr val="A4A3A4"/>
          </p15:clr>
        </p15:guide>
        <p15:guide id="5" orient="horz" pos="2299">
          <p15:clr>
            <a:srgbClr val="A4A3A4"/>
          </p15:clr>
        </p15:guide>
        <p15:guide id="6" orient="horz" pos="1417">
          <p15:clr>
            <a:srgbClr val="A4A3A4"/>
          </p15:clr>
        </p15:guide>
        <p15:guide id="7" orient="horz" pos="569">
          <p15:clr>
            <a:srgbClr val="A4A3A4"/>
          </p15:clr>
        </p15:guide>
        <p15:guide id="8" orient="horz" pos="793">
          <p15:clr>
            <a:srgbClr val="A4A3A4"/>
          </p15:clr>
        </p15:guide>
        <p15:guide id="9" orient="horz" pos="1220">
          <p15:clr>
            <a:srgbClr val="A4A3A4"/>
          </p15:clr>
        </p15:guide>
        <p15:guide id="10" orient="horz" pos="2431">
          <p15:clr>
            <a:srgbClr val="A4A3A4"/>
          </p15:clr>
        </p15:guide>
        <p15:guide id="11" pos="5600">
          <p15:clr>
            <a:srgbClr val="A4A3A4"/>
          </p15:clr>
        </p15:guide>
        <p15:guide id="12" pos="3040">
          <p15:clr>
            <a:srgbClr val="A4A3A4"/>
          </p15:clr>
        </p15:guide>
        <p15:guide id="13" pos="160">
          <p15:clr>
            <a:srgbClr val="A4A3A4"/>
          </p15:clr>
        </p15:guide>
        <p15:guide id="1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en Lafont" initials="FL" lastIdx="3" clrIdx="0">
    <p:extLst>
      <p:ext uri="{19B8F6BF-5375-455C-9EA6-DF929625EA0E}">
        <p15:presenceInfo xmlns:p15="http://schemas.microsoft.com/office/powerpoint/2012/main" userId="Fabien Lafo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E6007E"/>
    <a:srgbClr val="009E47"/>
    <a:srgbClr val="AF1280"/>
    <a:srgbClr val="CCFF99"/>
    <a:srgbClr val="FF99FF"/>
    <a:srgbClr val="B2C800"/>
    <a:srgbClr val="73B1C3"/>
    <a:srgbClr val="C693C2"/>
    <a:srgbClr val="869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5" autoAdjust="0"/>
  </p:normalViewPr>
  <p:slideViewPr>
    <p:cSldViewPr snapToGrid="0" snapToObjects="1" showGuides="1">
      <p:cViewPr>
        <p:scale>
          <a:sx n="82" d="100"/>
          <a:sy n="82" d="100"/>
        </p:scale>
        <p:origin x="12" y="132"/>
      </p:cViewPr>
      <p:guideLst>
        <p:guide orient="horz" pos="3057"/>
        <p:guide orient="horz" pos="1721"/>
        <p:guide orient="horz" pos="2586"/>
        <p:guide orient="horz" pos="2842"/>
        <p:guide orient="horz" pos="2299"/>
        <p:guide orient="horz" pos="1417"/>
        <p:guide orient="horz" pos="569"/>
        <p:guide orient="horz" pos="793"/>
        <p:guide orient="horz" pos="1220"/>
        <p:guide orient="horz" pos="2431"/>
        <p:guide pos="5600"/>
        <p:guide pos="3040"/>
        <p:guide pos="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271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font\Documents\VM_share\Scans-beamprofil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font\Documents\VM_share\Scans-beamprofile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font\Documents\VM_share\dataCT1_mca\All_eff_and_trans\results_eff_tra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ycle_187_20200106-20200226\Data_H523\2020-01-31_17h10_plateau_sharpV0_detectrolab_ampli\plateau_both_directi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font\Documents\VM_share\dataCT1_mca\Scan_UMon926\Scans-beamprofil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font\Documents\VM_share\dataCT1_mca\Scan_UMon926\Scans-beamprofil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font\Documents\VM_share\dataCT1_mca\Scan_UMon926\Scans-beamprofile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font\Documents\VM_share\dataCT1_mca\Scan_UMon926\Scans-beamprofi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Axial</a:t>
            </a:r>
            <a:r>
              <a:rPr lang="fr-FR" baseline="0" dirty="0"/>
              <a:t> </a:t>
            </a:r>
            <a:r>
              <a:rPr lang="fr-FR" baseline="0" dirty="0" err="1"/>
              <a:t>Uniformity</a:t>
            </a:r>
            <a:r>
              <a:rPr lang="fr-FR" baseline="0" dirty="0"/>
              <a:t> of </a:t>
            </a:r>
            <a:r>
              <a:rPr lang="fr-FR" baseline="0" dirty="0" smtClean="0"/>
              <a:t>926 (</a:t>
            </a:r>
            <a:r>
              <a:rPr lang="fr-FR" baseline="0" dirty="0" err="1" smtClean="0"/>
              <a:t>Mod</a:t>
            </a:r>
            <a:r>
              <a:rPr lang="fr-FR" baseline="0" dirty="0" smtClean="0"/>
              <a:t>. 3053)</a:t>
            </a:r>
            <a:endParaRPr lang="fr-FR" dirty="0"/>
          </a:p>
        </c:rich>
      </c:tx>
      <c:layout>
        <c:manualLayout>
          <c:xMode val="edge"/>
          <c:yMode val="edge"/>
          <c:x val="0.23033300822478722"/>
          <c:y val="2.4786251112047193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Hor. Diameter</c:v>
          </c:tx>
          <c:spPr>
            <a:ln w="19050" cap="rnd">
              <a:solidFill>
                <a:srgbClr val="E6007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'Scan 926 (2)'!$C$4:$Q$4</c:f>
              <c:numCache>
                <c:formatCode>0.0</c:formatCode>
                <c:ptCount val="15"/>
                <c:pt idx="0" formatCode="General">
                  <c:v>-50</c:v>
                </c:pt>
                <c:pt idx="1">
                  <c:v>-47.5</c:v>
                </c:pt>
                <c:pt idx="2" formatCode="General">
                  <c:v>-45</c:v>
                </c:pt>
                <c:pt idx="3" formatCode="General">
                  <c:v>-40</c:v>
                </c:pt>
                <c:pt idx="4" formatCode="General">
                  <c:v>-30</c:v>
                </c:pt>
                <c:pt idx="5" formatCode="General">
                  <c:v>-20</c:v>
                </c:pt>
                <c:pt idx="6" formatCode="General">
                  <c:v>-10</c:v>
                </c:pt>
                <c:pt idx="7" formatCode="General">
                  <c:v>0</c:v>
                </c:pt>
                <c:pt idx="8" formatCode="General">
                  <c:v>10</c:v>
                </c:pt>
                <c:pt idx="9" formatCode="General">
                  <c:v>20</c:v>
                </c:pt>
                <c:pt idx="10" formatCode="General">
                  <c:v>30</c:v>
                </c:pt>
                <c:pt idx="11" formatCode="General">
                  <c:v>40</c:v>
                </c:pt>
                <c:pt idx="12" formatCode="General">
                  <c:v>50</c:v>
                </c:pt>
                <c:pt idx="13" formatCode="General">
                  <c:v>52.5</c:v>
                </c:pt>
                <c:pt idx="14" formatCode="General">
                  <c:v>55</c:v>
                </c:pt>
              </c:numCache>
            </c:numRef>
          </c:xVal>
          <c:yVal>
            <c:numRef>
              <c:f>'Scan 926 (2)'!$C$12:$Q$12</c:f>
              <c:numCache>
                <c:formatCode>General</c:formatCode>
                <c:ptCount val="15"/>
                <c:pt idx="0">
                  <c:v>492</c:v>
                </c:pt>
                <c:pt idx="1">
                  <c:v>4101</c:v>
                </c:pt>
                <c:pt idx="2">
                  <c:v>5735</c:v>
                </c:pt>
                <c:pt idx="3">
                  <c:v>6049</c:v>
                </c:pt>
                <c:pt idx="4">
                  <c:v>6605</c:v>
                </c:pt>
                <c:pt idx="5">
                  <c:v>7030</c:v>
                </c:pt>
                <c:pt idx="6">
                  <c:v>6842</c:v>
                </c:pt>
                <c:pt idx="7">
                  <c:v>7167</c:v>
                </c:pt>
                <c:pt idx="8">
                  <c:v>7326</c:v>
                </c:pt>
                <c:pt idx="9">
                  <c:v>7278</c:v>
                </c:pt>
                <c:pt idx="10">
                  <c:v>6922</c:v>
                </c:pt>
                <c:pt idx="11">
                  <c:v>6415</c:v>
                </c:pt>
                <c:pt idx="12">
                  <c:v>5894</c:v>
                </c:pt>
                <c:pt idx="13">
                  <c:v>3635</c:v>
                </c:pt>
                <c:pt idx="14">
                  <c:v>496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51-49EF-A975-CD31F4F370AA}"/>
            </c:ext>
          </c:extLst>
        </c:ser>
        <c:ser>
          <c:idx val="1"/>
          <c:order val="1"/>
          <c:tx>
            <c:v>vert. Diameter</c:v>
          </c:tx>
          <c:spPr>
            <a:ln w="15875"/>
          </c:spPr>
          <c:marker>
            <c:symbol val="square"/>
            <c:size val="3"/>
          </c:marker>
          <c:dPt>
            <c:idx val="1"/>
            <c:marker>
              <c:spPr>
                <a:ln w="3175"/>
              </c:spPr>
            </c:marker>
            <c:bubble3D val="0"/>
            <c:spPr>
              <a:ln w="15875"/>
            </c:spPr>
            <c:extLst>
              <c:ext xmlns:c16="http://schemas.microsoft.com/office/drawing/2014/chart" uri="{C3380CC4-5D6E-409C-BE32-E72D297353CC}">
                <c16:uniqueId val="{00000002-3851-49EF-A975-CD31F4F370AA}"/>
              </c:ext>
            </c:extLst>
          </c:dPt>
          <c:xVal>
            <c:numRef>
              <c:f>'Scan 926 (2)'!$B$5:$B$18</c:f>
              <c:numCache>
                <c:formatCode>General</c:formatCode>
                <c:ptCount val="14"/>
                <c:pt idx="0">
                  <c:v>55</c:v>
                </c:pt>
                <c:pt idx="1">
                  <c:v>52.5</c:v>
                </c:pt>
                <c:pt idx="2">
                  <c:v>50</c:v>
                </c:pt>
                <c:pt idx="3">
                  <c:v>40</c:v>
                </c:pt>
                <c:pt idx="4">
                  <c:v>30</c:v>
                </c:pt>
                <c:pt idx="5">
                  <c:v>20</c:v>
                </c:pt>
                <c:pt idx="6">
                  <c:v>10</c:v>
                </c:pt>
                <c:pt idx="7">
                  <c:v>0</c:v>
                </c:pt>
                <c:pt idx="8">
                  <c:v>-10</c:v>
                </c:pt>
                <c:pt idx="9">
                  <c:v>-20</c:v>
                </c:pt>
                <c:pt idx="10">
                  <c:v>-30</c:v>
                </c:pt>
                <c:pt idx="11">
                  <c:v>-40</c:v>
                </c:pt>
                <c:pt idx="12">
                  <c:v>-45</c:v>
                </c:pt>
                <c:pt idx="13">
                  <c:v>-47.5</c:v>
                </c:pt>
              </c:numCache>
            </c:numRef>
          </c:xVal>
          <c:yVal>
            <c:numRef>
              <c:f>'Scan 926 (2)'!$J$5:$J$18</c:f>
              <c:numCache>
                <c:formatCode>General</c:formatCode>
                <c:ptCount val="14"/>
                <c:pt idx="0">
                  <c:v>512</c:v>
                </c:pt>
                <c:pt idx="1">
                  <c:v>823</c:v>
                </c:pt>
                <c:pt idx="2">
                  <c:v>5087</c:v>
                </c:pt>
                <c:pt idx="3">
                  <c:v>6481</c:v>
                </c:pt>
                <c:pt idx="4">
                  <c:v>7041</c:v>
                </c:pt>
                <c:pt idx="5">
                  <c:v>7162</c:v>
                </c:pt>
                <c:pt idx="6">
                  <c:v>7458</c:v>
                </c:pt>
                <c:pt idx="7">
                  <c:v>7167</c:v>
                </c:pt>
                <c:pt idx="8">
                  <c:v>7030</c:v>
                </c:pt>
                <c:pt idx="9">
                  <c:v>6828</c:v>
                </c:pt>
                <c:pt idx="10">
                  <c:v>6418</c:v>
                </c:pt>
                <c:pt idx="11">
                  <c:v>5996</c:v>
                </c:pt>
                <c:pt idx="12">
                  <c:v>4921</c:v>
                </c:pt>
                <c:pt idx="13">
                  <c:v>823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851-49EF-A975-CD31F4F37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7524712"/>
        <c:axId val="1"/>
      </c:scatterChart>
      <c:valAx>
        <c:axId val="457524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Distance from center (mm)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Counts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752471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Uniformity</a:t>
            </a:r>
            <a:r>
              <a:rPr lang="fr-FR" dirty="0"/>
              <a:t> of</a:t>
            </a:r>
            <a:r>
              <a:rPr lang="fr-FR" baseline="0" dirty="0"/>
              <a:t> </a:t>
            </a:r>
            <a:r>
              <a:rPr lang="fr-FR" baseline="0" dirty="0" smtClean="0"/>
              <a:t>825 (</a:t>
            </a:r>
            <a:r>
              <a:rPr lang="fr-FR" baseline="0" dirty="0" err="1" smtClean="0"/>
              <a:t>Mod</a:t>
            </a:r>
            <a:r>
              <a:rPr lang="fr-FR" baseline="0" dirty="0" smtClean="0"/>
              <a:t>. 3054)</a:t>
            </a:r>
            <a:endParaRPr lang="fr-F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E6007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'Scan825 (3)'!$C$4:$AA$4</c:f>
              <c:numCache>
                <c:formatCode>General</c:formatCode>
                <c:ptCount val="25"/>
                <c:pt idx="0">
                  <c:v>-57.5</c:v>
                </c:pt>
                <c:pt idx="1">
                  <c:v>-55</c:v>
                </c:pt>
                <c:pt idx="2">
                  <c:v>-52.5</c:v>
                </c:pt>
                <c:pt idx="3">
                  <c:v>-50</c:v>
                </c:pt>
                <c:pt idx="4" formatCode="0.0">
                  <c:v>-47.5</c:v>
                </c:pt>
                <c:pt idx="5">
                  <c:v>-45</c:v>
                </c:pt>
                <c:pt idx="6" formatCode="0.0">
                  <c:v>-42.5</c:v>
                </c:pt>
                <c:pt idx="7">
                  <c:v>-40</c:v>
                </c:pt>
                <c:pt idx="8">
                  <c:v>-30</c:v>
                </c:pt>
                <c:pt idx="9">
                  <c:v>-20</c:v>
                </c:pt>
                <c:pt idx="10">
                  <c:v>-10</c:v>
                </c:pt>
                <c:pt idx="11">
                  <c:v>0</c:v>
                </c:pt>
                <c:pt idx="12">
                  <c:v>10</c:v>
                </c:pt>
                <c:pt idx="13">
                  <c:v>20</c:v>
                </c:pt>
                <c:pt idx="14">
                  <c:v>30</c:v>
                </c:pt>
                <c:pt idx="15">
                  <c:v>40</c:v>
                </c:pt>
                <c:pt idx="16">
                  <c:v>42.5</c:v>
                </c:pt>
                <c:pt idx="17">
                  <c:v>45</c:v>
                </c:pt>
                <c:pt idx="18">
                  <c:v>47.5</c:v>
                </c:pt>
                <c:pt idx="19">
                  <c:v>50</c:v>
                </c:pt>
                <c:pt idx="20">
                  <c:v>52.5</c:v>
                </c:pt>
                <c:pt idx="21">
                  <c:v>55</c:v>
                </c:pt>
                <c:pt idx="22">
                  <c:v>57.5</c:v>
                </c:pt>
                <c:pt idx="23">
                  <c:v>60</c:v>
                </c:pt>
                <c:pt idx="24">
                  <c:v>62.5</c:v>
                </c:pt>
              </c:numCache>
            </c:numRef>
          </c:xVal>
          <c:yVal>
            <c:numRef>
              <c:f>'Scan825 (3)'!$C$12:$AA$12</c:f>
              <c:numCache>
                <c:formatCode>General</c:formatCode>
                <c:ptCount val="25"/>
                <c:pt idx="0">
                  <c:v>20</c:v>
                </c:pt>
                <c:pt idx="1">
                  <c:v>101</c:v>
                </c:pt>
                <c:pt idx="2">
                  <c:v>148</c:v>
                </c:pt>
                <c:pt idx="3">
                  <c:v>761</c:v>
                </c:pt>
                <c:pt idx="4">
                  <c:v>1985</c:v>
                </c:pt>
                <c:pt idx="5">
                  <c:v>2149</c:v>
                </c:pt>
                <c:pt idx="6">
                  <c:v>2306</c:v>
                </c:pt>
                <c:pt idx="7">
                  <c:v>2243</c:v>
                </c:pt>
                <c:pt idx="8">
                  <c:v>2372</c:v>
                </c:pt>
                <c:pt idx="9">
                  <c:v>2740</c:v>
                </c:pt>
                <c:pt idx="10">
                  <c:v>2742</c:v>
                </c:pt>
                <c:pt idx="11">
                  <c:v>2718</c:v>
                </c:pt>
                <c:pt idx="12">
                  <c:v>2792</c:v>
                </c:pt>
                <c:pt idx="13">
                  <c:v>2608</c:v>
                </c:pt>
                <c:pt idx="14">
                  <c:v>2580</c:v>
                </c:pt>
                <c:pt idx="15">
                  <c:v>2332</c:v>
                </c:pt>
                <c:pt idx="16">
                  <c:v>2186</c:v>
                </c:pt>
                <c:pt idx="17">
                  <c:v>2211</c:v>
                </c:pt>
                <c:pt idx="18">
                  <c:v>2103</c:v>
                </c:pt>
                <c:pt idx="19">
                  <c:v>2029</c:v>
                </c:pt>
                <c:pt idx="20">
                  <c:v>683</c:v>
                </c:pt>
                <c:pt idx="21">
                  <c:v>149</c:v>
                </c:pt>
                <c:pt idx="22">
                  <c:v>170</c:v>
                </c:pt>
                <c:pt idx="23">
                  <c:v>46</c:v>
                </c:pt>
                <c:pt idx="24">
                  <c:v>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F11-49FE-936E-F37F2A932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904144"/>
        <c:axId val="1"/>
      </c:scatterChart>
      <c:valAx>
        <c:axId val="526904144"/>
        <c:scaling>
          <c:orientation val="minMax"/>
          <c:max val="65"/>
          <c:min val="-6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Distance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dirty="0" smtClean="0"/>
                  <a:t>center (cm)</a:t>
                </a:r>
                <a:endParaRPr lang="fr-FR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Counts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90414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9979256832822"/>
          <c:y val="0.13930555555555557"/>
          <c:w val="0.80100020959241836"/>
          <c:h val="0.6252716654787836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392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Feuil1!$C$15:$C$24</c:f>
              <c:numCache>
                <c:formatCode>General</c:formatCode>
                <c:ptCount val="10"/>
                <c:pt idx="0">
                  <c:v>5</c:v>
                </c:pt>
                <c:pt idx="1">
                  <c:v>0.5</c:v>
                </c:pt>
                <c:pt idx="2">
                  <c:v>13</c:v>
                </c:pt>
                <c:pt idx="3">
                  <c:v>1.2999999999999999E-2</c:v>
                </c:pt>
                <c:pt idx="4">
                  <c:v>50</c:v>
                </c:pt>
                <c:pt idx="5">
                  <c:v>1.2999999999999999E-2</c:v>
                </c:pt>
                <c:pt idx="6">
                  <c:v>13</c:v>
                </c:pt>
                <c:pt idx="7">
                  <c:v>13</c:v>
                </c:pt>
                <c:pt idx="8">
                  <c:v>0.13</c:v>
                </c:pt>
                <c:pt idx="9">
                  <c:v>0.5</c:v>
                </c:pt>
              </c:numCache>
            </c:numRef>
          </c:xVal>
          <c:yVal>
            <c:numRef>
              <c:f>Feuil1!$J$15:$J$24</c:f>
              <c:numCache>
                <c:formatCode>General</c:formatCode>
                <c:ptCount val="10"/>
                <c:pt idx="0">
                  <c:v>0.81900247669587423</c:v>
                </c:pt>
                <c:pt idx="1">
                  <c:v>0.82963791663139919</c:v>
                </c:pt>
                <c:pt idx="2">
                  <c:v>0.89908476335226117</c:v>
                </c:pt>
                <c:pt idx="3">
                  <c:v>0.93301144873828357</c:v>
                </c:pt>
                <c:pt idx="4">
                  <c:v>0.90397559368939362</c:v>
                </c:pt>
                <c:pt idx="5">
                  <c:v>0.91600946517353432</c:v>
                </c:pt>
                <c:pt idx="6">
                  <c:v>0.92811693831812847</c:v>
                </c:pt>
                <c:pt idx="7">
                  <c:v>0.95707919170656497</c:v>
                </c:pt>
                <c:pt idx="8">
                  <c:v>0.94202765214383244</c:v>
                </c:pt>
                <c:pt idx="9">
                  <c:v>0.87262128633621971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EC-4D2A-8E80-C0118B2512CD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Feuil1!$C$5:$C$6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xVal>
          <c:yVal>
            <c:numRef>
              <c:f>Feuil1!$J$5:$J$6</c:f>
              <c:numCache>
                <c:formatCode>General</c:formatCode>
                <c:ptCount val="2"/>
                <c:pt idx="0">
                  <c:v>0.94207734960104383</c:v>
                </c:pt>
                <c:pt idx="1">
                  <c:v>0.93778258628819133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EC-4D2A-8E80-C0118B2512CD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Feuil1!$C$9:$C$10</c:f>
              <c:numCache>
                <c:formatCode>General</c:formatCode>
                <c:ptCount val="2"/>
                <c:pt idx="0">
                  <c:v>130</c:v>
                </c:pt>
                <c:pt idx="1">
                  <c:v>130</c:v>
                </c:pt>
              </c:numCache>
            </c:numRef>
          </c:xVal>
          <c:yVal>
            <c:numRef>
              <c:f>Feuil1!$J$9:$J$10</c:f>
              <c:numCache>
                <c:formatCode>General</c:formatCode>
                <c:ptCount val="2"/>
                <c:pt idx="0">
                  <c:v>0.89820131657340019</c:v>
                </c:pt>
                <c:pt idx="1">
                  <c:v>0.92044270785740645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EC-4D2A-8E80-C0118B251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339368"/>
        <c:axId val="372338056"/>
      </c:scatterChart>
      <c:valAx>
        <c:axId val="372339368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Uranium 235</a:t>
                </a:r>
                <a:r>
                  <a:rPr lang="fr-FR" baseline="0"/>
                  <a:t> total mass (mg)</a:t>
                </a:r>
                <a:endParaRPr lang="fr-F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38056"/>
        <c:crosses val="autoZero"/>
        <c:crossBetween val="midCat"/>
      </c:valAx>
      <c:valAx>
        <c:axId val="372338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Transparency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39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Plateau SHARP_V0</a:t>
            </a:r>
          </a:p>
        </c:rich>
      </c:tx>
      <c:layout>
        <c:manualLayout>
          <c:xMode val="edge"/>
          <c:yMode val="edge"/>
          <c:x val="0.29748106729324675"/>
          <c:y val="0.109326663071862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Feuil1!$A$2:$A$14</c:f>
              <c:numCache>
                <c:formatCode>General</c:formatCode>
                <c:ptCount val="13"/>
                <c:pt idx="0">
                  <c:v>700</c:v>
                </c:pt>
                <c:pt idx="1">
                  <c:v>725</c:v>
                </c:pt>
                <c:pt idx="2">
                  <c:v>750</c:v>
                </c:pt>
                <c:pt idx="3">
                  <c:v>775</c:v>
                </c:pt>
                <c:pt idx="4">
                  <c:v>800</c:v>
                </c:pt>
                <c:pt idx="5">
                  <c:v>825</c:v>
                </c:pt>
                <c:pt idx="6">
                  <c:v>850</c:v>
                </c:pt>
                <c:pt idx="7">
                  <c:v>875</c:v>
                </c:pt>
                <c:pt idx="8">
                  <c:v>900</c:v>
                </c:pt>
                <c:pt idx="9">
                  <c:v>925</c:v>
                </c:pt>
                <c:pt idx="10">
                  <c:v>950</c:v>
                </c:pt>
                <c:pt idx="11">
                  <c:v>975</c:v>
                </c:pt>
                <c:pt idx="12">
                  <c:v>1000</c:v>
                </c:pt>
              </c:numCache>
            </c:numRef>
          </c:xVal>
          <c:yVal>
            <c:numRef>
              <c:f>Feuil1!$C$2:$C$14</c:f>
              <c:numCache>
                <c:formatCode>General</c:formatCode>
                <c:ptCount val="13"/>
                <c:pt idx="0">
                  <c:v>45.310210526315785</c:v>
                </c:pt>
                <c:pt idx="1">
                  <c:v>50.745614035087719</c:v>
                </c:pt>
                <c:pt idx="2">
                  <c:v>56.165649122807018</c:v>
                </c:pt>
                <c:pt idx="3">
                  <c:v>59.237719298245608</c:v>
                </c:pt>
                <c:pt idx="4">
                  <c:v>60.5840350877193</c:v>
                </c:pt>
                <c:pt idx="5">
                  <c:v>60.774350877192987</c:v>
                </c:pt>
                <c:pt idx="6">
                  <c:v>60.70273684210526</c:v>
                </c:pt>
                <c:pt idx="7">
                  <c:v>61.246210526315785</c:v>
                </c:pt>
                <c:pt idx="8">
                  <c:v>61.383754385964913</c:v>
                </c:pt>
                <c:pt idx="9">
                  <c:v>62.307964912280703</c:v>
                </c:pt>
                <c:pt idx="10">
                  <c:v>64.237228070175433</c:v>
                </c:pt>
                <c:pt idx="11">
                  <c:v>66.872877192982457</c:v>
                </c:pt>
                <c:pt idx="12">
                  <c:v>70.973614035087721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82-4538-A867-007AB181F5BA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Feuil1!$A$15:$A$26</c:f>
              <c:numCache>
                <c:formatCode>General</c:formatCode>
                <c:ptCount val="12"/>
                <c:pt idx="0">
                  <c:v>975</c:v>
                </c:pt>
                <c:pt idx="1">
                  <c:v>950</c:v>
                </c:pt>
                <c:pt idx="2">
                  <c:v>925</c:v>
                </c:pt>
                <c:pt idx="3">
                  <c:v>900</c:v>
                </c:pt>
                <c:pt idx="4">
                  <c:v>875</c:v>
                </c:pt>
                <c:pt idx="5">
                  <c:v>850</c:v>
                </c:pt>
                <c:pt idx="6">
                  <c:v>825</c:v>
                </c:pt>
                <c:pt idx="7">
                  <c:v>800</c:v>
                </c:pt>
                <c:pt idx="8">
                  <c:v>775</c:v>
                </c:pt>
                <c:pt idx="9">
                  <c:v>750</c:v>
                </c:pt>
                <c:pt idx="10">
                  <c:v>725</c:v>
                </c:pt>
                <c:pt idx="11">
                  <c:v>700</c:v>
                </c:pt>
              </c:numCache>
            </c:numRef>
          </c:xVal>
          <c:yVal>
            <c:numRef>
              <c:f>Feuil1!$C$15:$C$26</c:f>
              <c:numCache>
                <c:formatCode>General</c:formatCode>
                <c:ptCount val="12"/>
                <c:pt idx="0">
                  <c:v>66.849719298245617</c:v>
                </c:pt>
                <c:pt idx="1">
                  <c:v>64.170035087719299</c:v>
                </c:pt>
                <c:pt idx="2">
                  <c:v>62.3920350877193</c:v>
                </c:pt>
                <c:pt idx="3">
                  <c:v>61.560245614035082</c:v>
                </c:pt>
                <c:pt idx="4">
                  <c:v>61.094210526315784</c:v>
                </c:pt>
                <c:pt idx="5">
                  <c:v>60.844350877192987</c:v>
                </c:pt>
                <c:pt idx="6">
                  <c:v>60.786245614035082</c:v>
                </c:pt>
                <c:pt idx="7">
                  <c:v>60.580315789473687</c:v>
                </c:pt>
                <c:pt idx="8">
                  <c:v>58.797192982456139</c:v>
                </c:pt>
                <c:pt idx="9">
                  <c:v>56.163403508771928</c:v>
                </c:pt>
                <c:pt idx="10">
                  <c:v>51.684526315789476</c:v>
                </c:pt>
                <c:pt idx="11">
                  <c:v>45.891228070175437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82-4538-A867-007AB181F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277056"/>
        <c:axId val="425275088"/>
      </c:scatterChart>
      <c:valAx>
        <c:axId val="425277056"/>
        <c:scaling>
          <c:orientation val="minMax"/>
          <c:min val="6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High Voltage</a:t>
                </a:r>
                <a:r>
                  <a:rPr lang="en-US" baseline="0"/>
                  <a:t> (V)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275088"/>
        <c:crosses val="autoZero"/>
        <c:crossBetween val="midCat"/>
      </c:valAx>
      <c:valAx>
        <c:axId val="42527508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Rate (kHz)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277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sz="1200" b="0" dirty="0">
                <a:latin typeface="Cambria" panose="02040503050406030204" pitchFamily="18" charset="0"/>
                <a:ea typeface="Cambria" panose="02040503050406030204" pitchFamily="18" charset="0"/>
              </a:rPr>
              <a:t>Plateau </a:t>
            </a:r>
            <a:r>
              <a:rPr lang="fr-FR" sz="1200" b="0" dirty="0" smtClean="0">
                <a:latin typeface="Cambria" panose="02040503050406030204" pitchFamily="18" charset="0"/>
                <a:ea typeface="Cambria" panose="02040503050406030204" pitchFamily="18" charset="0"/>
              </a:rPr>
              <a:t>SHARP_V1</a:t>
            </a:r>
            <a:endParaRPr lang="fr-FR" sz="1200" b="0" dirty="0"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33848810762885007"/>
          <c:y val="6.38777426708176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41238194364134"/>
          <c:y val="0.16968920846117674"/>
          <c:w val="0.68300836513627072"/>
          <c:h val="0.53034924029245567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39200"/>
              </a:solidFill>
            </a:ln>
          </c:spPr>
          <c:xVal>
            <c:numRef>
              <c:f>'Plateau_Sharp_V1_0.6-0.6-0.5'!$A$3:$A$25</c:f>
              <c:numCache>
                <c:formatCode>General</c:formatCode>
                <c:ptCount val="23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  <c:pt idx="13">
                  <c:v>575</c:v>
                </c:pt>
                <c:pt idx="14">
                  <c:v>600</c:v>
                </c:pt>
                <c:pt idx="15">
                  <c:v>625</c:v>
                </c:pt>
                <c:pt idx="16">
                  <c:v>650</c:v>
                </c:pt>
                <c:pt idx="17">
                  <c:v>675</c:v>
                </c:pt>
                <c:pt idx="18">
                  <c:v>700</c:v>
                </c:pt>
                <c:pt idx="19">
                  <c:v>725</c:v>
                </c:pt>
                <c:pt idx="20">
                  <c:v>750</c:v>
                </c:pt>
                <c:pt idx="21">
                  <c:v>775</c:v>
                </c:pt>
                <c:pt idx="22">
                  <c:v>800</c:v>
                </c:pt>
              </c:numCache>
            </c:numRef>
          </c:xVal>
          <c:yVal>
            <c:numRef>
              <c:f>'Plateau_Sharp_V1_0.6-0.6-0.5'!$B$3:$B$25</c:f>
              <c:numCache>
                <c:formatCode>General</c:formatCode>
                <c:ptCount val="23"/>
                <c:pt idx="0">
                  <c:v>1635</c:v>
                </c:pt>
                <c:pt idx="1">
                  <c:v>3138</c:v>
                </c:pt>
                <c:pt idx="2">
                  <c:v>4854</c:v>
                </c:pt>
                <c:pt idx="3">
                  <c:v>5094</c:v>
                </c:pt>
                <c:pt idx="4">
                  <c:v>5231</c:v>
                </c:pt>
                <c:pt idx="5">
                  <c:v>5178</c:v>
                </c:pt>
                <c:pt idx="6">
                  <c:v>5182</c:v>
                </c:pt>
                <c:pt idx="7">
                  <c:v>5172</c:v>
                </c:pt>
                <c:pt idx="8">
                  <c:v>5282</c:v>
                </c:pt>
                <c:pt idx="9">
                  <c:v>5375</c:v>
                </c:pt>
                <c:pt idx="10">
                  <c:v>5915</c:v>
                </c:pt>
                <c:pt idx="11">
                  <c:v>7107</c:v>
                </c:pt>
                <c:pt idx="12">
                  <c:v>8787</c:v>
                </c:pt>
                <c:pt idx="13">
                  <c:v>11879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DB-46A9-82DA-37CF7D7C6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990080"/>
        <c:axId val="1"/>
      </c:scatterChart>
      <c:valAx>
        <c:axId val="374990080"/>
        <c:scaling>
          <c:orientation val="minMax"/>
          <c:max val="600"/>
          <c:min val="2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b="0" dirty="0" smtClean="0"/>
                  <a:t>High</a:t>
                </a:r>
                <a:r>
                  <a:rPr lang="fr-FR" b="0" baseline="0" dirty="0" smtClean="0"/>
                  <a:t> voltage</a:t>
                </a:r>
                <a:r>
                  <a:rPr lang="fr-FR" b="0" dirty="0" smtClean="0"/>
                  <a:t> </a:t>
                </a:r>
                <a:r>
                  <a:rPr lang="fr-FR" b="0" dirty="0"/>
                  <a:t>(V)</a:t>
                </a:r>
              </a:p>
            </c:rich>
          </c:tx>
          <c:layout>
            <c:manualLayout>
              <c:xMode val="edge"/>
              <c:yMode val="edge"/>
              <c:x val="0.42378505069195477"/>
              <c:y val="0.786334011294189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fr-FR" b="0"/>
                  <a:t>Counts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499008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0" dirty="0" smtClean="0"/>
              <a:t>Horizontal</a:t>
            </a:r>
            <a:r>
              <a:rPr lang="en-US" sz="1200" b="0" baseline="0" dirty="0" smtClean="0"/>
              <a:t> scan – slit parallel to the tubes</a:t>
            </a:r>
            <a:endParaRPr lang="en-US" sz="1200" b="0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E6007E"/>
              </a:solidFill>
            </a:ln>
          </c:spPr>
          <c:marker>
            <c:symbol val="plus"/>
            <c:size val="2"/>
          </c:marker>
          <c:errBars>
            <c:errDir val="y"/>
            <c:errBarType val="both"/>
            <c:errValType val="cust"/>
            <c:noEndCap val="0"/>
            <c:plus>
              <c:numRef>
                <c:f>'Scan_Sharp_V1_0.5mm (2)'!$C$2:$C$30</c:f>
                <c:numCache>
                  <c:formatCode>General</c:formatCode>
                  <c:ptCount val="29"/>
                  <c:pt idx="0">
                    <c:v>70.384657419071104</c:v>
                  </c:pt>
                  <c:pt idx="1">
                    <c:v>68.4178339323893</c:v>
                  </c:pt>
                  <c:pt idx="2">
                    <c:v>63.906181234681831</c:v>
                  </c:pt>
                  <c:pt idx="3">
                    <c:v>56.293871780150276</c:v>
                  </c:pt>
                  <c:pt idx="4">
                    <c:v>51.009802979427398</c:v>
                  </c:pt>
                  <c:pt idx="5">
                    <c:v>50.388490749376487</c:v>
                  </c:pt>
                  <c:pt idx="6">
                    <c:v>55.253959134165221</c:v>
                  </c:pt>
                  <c:pt idx="7">
                    <c:v>61.967733539318672</c:v>
                  </c:pt>
                  <c:pt idx="8">
                    <c:v>66.775744099186198</c:v>
                  </c:pt>
                  <c:pt idx="9">
                    <c:v>68.985505724028727</c:v>
                  </c:pt>
                  <c:pt idx="10">
                    <c:v>20.241939410815139</c:v>
                  </c:pt>
                  <c:pt idx="11">
                    <c:v>70.618694408775355</c:v>
                  </c:pt>
                  <c:pt idx="12">
                    <c:v>69.899928469205179</c:v>
                  </c:pt>
                  <c:pt idx="13">
                    <c:v>70.476946585390607</c:v>
                  </c:pt>
                  <c:pt idx="14">
                    <c:v>70.597450378891168</c:v>
                  </c:pt>
                  <c:pt idx="15">
                    <c:v>70.639932049797437</c:v>
                  </c:pt>
                  <c:pt idx="16">
                    <c:v>69.699354372906498</c:v>
                  </c:pt>
                  <c:pt idx="17">
                    <c:v>63.851389961378288</c:v>
                  </c:pt>
                  <c:pt idx="18">
                    <c:v>55.488737596020329</c:v>
                  </c:pt>
                  <c:pt idx="19">
                    <c:v>51.185935568278907</c:v>
                  </c:pt>
                  <c:pt idx="20">
                    <c:v>51.009802979427398</c:v>
                  </c:pt>
                  <c:pt idx="21">
                    <c:v>57.56735185849702</c:v>
                  </c:pt>
                  <c:pt idx="22">
                    <c:v>62.63385665915839</c:v>
                  </c:pt>
                  <c:pt idx="23">
                    <c:v>67.238381896056964</c:v>
                  </c:pt>
                  <c:pt idx="24">
                    <c:v>67.919069487147723</c:v>
                  </c:pt>
                  <c:pt idx="25">
                    <c:v>69.188149274279624</c:v>
                  </c:pt>
                  <c:pt idx="26">
                    <c:v>69.368580784098498</c:v>
                  </c:pt>
                  <c:pt idx="27">
                    <c:v>70.085661871740925</c:v>
                  </c:pt>
                  <c:pt idx="28">
                    <c:v>70.014284256857181</c:v>
                  </c:pt>
                </c:numCache>
              </c:numRef>
            </c:plus>
            <c:minus>
              <c:numRef>
                <c:f>'Scan_Sharp_V1_0.5mm (2)'!$C$2:$C$30</c:f>
                <c:numCache>
                  <c:formatCode>General</c:formatCode>
                  <c:ptCount val="29"/>
                  <c:pt idx="0">
                    <c:v>70.384657419071104</c:v>
                  </c:pt>
                  <c:pt idx="1">
                    <c:v>68.4178339323893</c:v>
                  </c:pt>
                  <c:pt idx="2">
                    <c:v>63.906181234681831</c:v>
                  </c:pt>
                  <c:pt idx="3">
                    <c:v>56.293871780150276</c:v>
                  </c:pt>
                  <c:pt idx="4">
                    <c:v>51.009802979427398</c:v>
                  </c:pt>
                  <c:pt idx="5">
                    <c:v>50.388490749376487</c:v>
                  </c:pt>
                  <c:pt idx="6">
                    <c:v>55.253959134165221</c:v>
                  </c:pt>
                  <c:pt idx="7">
                    <c:v>61.967733539318672</c:v>
                  </c:pt>
                  <c:pt idx="8">
                    <c:v>66.775744099186198</c:v>
                  </c:pt>
                  <c:pt idx="9">
                    <c:v>68.985505724028727</c:v>
                  </c:pt>
                  <c:pt idx="10">
                    <c:v>20.241939410815139</c:v>
                  </c:pt>
                  <c:pt idx="11">
                    <c:v>70.618694408775355</c:v>
                  </c:pt>
                  <c:pt idx="12">
                    <c:v>69.899928469205179</c:v>
                  </c:pt>
                  <c:pt idx="13">
                    <c:v>70.476946585390607</c:v>
                  </c:pt>
                  <c:pt idx="14">
                    <c:v>70.597450378891168</c:v>
                  </c:pt>
                  <c:pt idx="15">
                    <c:v>70.639932049797437</c:v>
                  </c:pt>
                  <c:pt idx="16">
                    <c:v>69.699354372906498</c:v>
                  </c:pt>
                  <c:pt idx="17">
                    <c:v>63.851389961378288</c:v>
                  </c:pt>
                  <c:pt idx="18">
                    <c:v>55.488737596020329</c:v>
                  </c:pt>
                  <c:pt idx="19">
                    <c:v>51.185935568278907</c:v>
                  </c:pt>
                  <c:pt idx="20">
                    <c:v>51.009802979427398</c:v>
                  </c:pt>
                  <c:pt idx="21">
                    <c:v>57.56735185849702</c:v>
                  </c:pt>
                  <c:pt idx="22">
                    <c:v>62.63385665915839</c:v>
                  </c:pt>
                  <c:pt idx="23">
                    <c:v>67.238381896056964</c:v>
                  </c:pt>
                  <c:pt idx="24">
                    <c:v>67.919069487147723</c:v>
                  </c:pt>
                  <c:pt idx="25">
                    <c:v>69.188149274279624</c:v>
                  </c:pt>
                  <c:pt idx="26">
                    <c:v>69.368580784098498</c:v>
                  </c:pt>
                  <c:pt idx="27">
                    <c:v>70.085661871740925</c:v>
                  </c:pt>
                  <c:pt idx="28">
                    <c:v>70.014284256857181</c:v>
                  </c:pt>
                </c:numCache>
              </c:numRef>
            </c:minus>
          </c:errBars>
          <c:xVal>
            <c:numRef>
              <c:f>'Scan_Sharp_V1_0.5mm (2)'!$A$2:$A$31</c:f>
              <c:numCache>
                <c:formatCode>General</c:formatCode>
                <c:ptCount val="30"/>
                <c:pt idx="0">
                  <c:v>-3.5</c:v>
                </c:pt>
                <c:pt idx="1">
                  <c:v>-2.5</c:v>
                </c:pt>
                <c:pt idx="2">
                  <c:v>-2.25</c:v>
                </c:pt>
                <c:pt idx="3">
                  <c:v>-2</c:v>
                </c:pt>
                <c:pt idx="4">
                  <c:v>-1.75</c:v>
                </c:pt>
                <c:pt idx="5">
                  <c:v>-1.5</c:v>
                </c:pt>
                <c:pt idx="6">
                  <c:v>-1.25</c:v>
                </c:pt>
                <c:pt idx="7">
                  <c:v>-1</c:v>
                </c:pt>
                <c:pt idx="8">
                  <c:v>-0.75</c:v>
                </c:pt>
                <c:pt idx="9">
                  <c:v>-0.5</c:v>
                </c:pt>
                <c:pt idx="10">
                  <c:v>0</c:v>
                </c:pt>
                <c:pt idx="11">
                  <c:v>0.5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5.5</c:v>
                </c:pt>
                <c:pt idx="18">
                  <c:v>5.75</c:v>
                </c:pt>
                <c:pt idx="19">
                  <c:v>6</c:v>
                </c:pt>
                <c:pt idx="20">
                  <c:v>6.25</c:v>
                </c:pt>
                <c:pt idx="21">
                  <c:v>6.5</c:v>
                </c:pt>
                <c:pt idx="22">
                  <c:v>6.75</c:v>
                </c:pt>
                <c:pt idx="23">
                  <c:v>7</c:v>
                </c:pt>
                <c:pt idx="24">
                  <c:v>7.25</c:v>
                </c:pt>
                <c:pt idx="25">
                  <c:v>7.5</c:v>
                </c:pt>
                <c:pt idx="26">
                  <c:v>8</c:v>
                </c:pt>
                <c:pt idx="27">
                  <c:v>9</c:v>
                </c:pt>
                <c:pt idx="28">
                  <c:v>10</c:v>
                </c:pt>
              </c:numCache>
            </c:numRef>
          </c:xVal>
          <c:yVal>
            <c:numRef>
              <c:f>'Scan_Sharp_V1_0.5mm (2)'!$B$2:$B$31</c:f>
              <c:numCache>
                <c:formatCode>General</c:formatCode>
                <c:ptCount val="30"/>
                <c:pt idx="0">
                  <c:v>4954</c:v>
                </c:pt>
                <c:pt idx="1">
                  <c:v>4681</c:v>
                </c:pt>
                <c:pt idx="2">
                  <c:v>4084</c:v>
                </c:pt>
                <c:pt idx="3">
                  <c:v>3169</c:v>
                </c:pt>
                <c:pt idx="4">
                  <c:v>2602</c:v>
                </c:pt>
                <c:pt idx="5">
                  <c:v>2539</c:v>
                </c:pt>
                <c:pt idx="6">
                  <c:v>3053</c:v>
                </c:pt>
                <c:pt idx="7">
                  <c:v>3840</c:v>
                </c:pt>
                <c:pt idx="8">
                  <c:v>4459</c:v>
                </c:pt>
                <c:pt idx="9">
                  <c:v>4759</c:v>
                </c:pt>
                <c:pt idx="10">
                  <c:v>4916.833333333333</c:v>
                </c:pt>
                <c:pt idx="11">
                  <c:v>4987</c:v>
                </c:pt>
                <c:pt idx="12">
                  <c:v>4886</c:v>
                </c:pt>
                <c:pt idx="13">
                  <c:v>4967</c:v>
                </c:pt>
                <c:pt idx="14">
                  <c:v>4984</c:v>
                </c:pt>
                <c:pt idx="15">
                  <c:v>4990</c:v>
                </c:pt>
                <c:pt idx="16">
                  <c:v>4858</c:v>
                </c:pt>
                <c:pt idx="17">
                  <c:v>4077</c:v>
                </c:pt>
                <c:pt idx="18">
                  <c:v>3079</c:v>
                </c:pt>
                <c:pt idx="19">
                  <c:v>2620</c:v>
                </c:pt>
                <c:pt idx="20">
                  <c:v>2602</c:v>
                </c:pt>
                <c:pt idx="21">
                  <c:v>3314</c:v>
                </c:pt>
                <c:pt idx="22">
                  <c:v>3923</c:v>
                </c:pt>
                <c:pt idx="23">
                  <c:v>4521</c:v>
                </c:pt>
                <c:pt idx="24">
                  <c:v>4613</c:v>
                </c:pt>
                <c:pt idx="25">
                  <c:v>4787</c:v>
                </c:pt>
                <c:pt idx="26">
                  <c:v>4812</c:v>
                </c:pt>
                <c:pt idx="27">
                  <c:v>4912</c:v>
                </c:pt>
                <c:pt idx="28">
                  <c:v>4902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81-4BBB-827D-209DE743A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049720"/>
        <c:axId val="1"/>
      </c:scatterChart>
      <c:valAx>
        <c:axId val="521049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Distance (mm)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2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Counts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521049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sz="1200" b="0" dirty="0"/>
              <a:t>Horizontal </a:t>
            </a:r>
            <a:r>
              <a:rPr lang="fr-FR" sz="1200" b="0" dirty="0" smtClean="0"/>
              <a:t>scan – </a:t>
            </a:r>
            <a:r>
              <a:rPr lang="fr-FR" sz="1200" b="0" dirty="0" err="1" smtClean="0"/>
              <a:t>Slit</a:t>
            </a:r>
            <a:r>
              <a:rPr lang="fr-FR" sz="1200" b="0" dirty="0" smtClean="0"/>
              <a:t> </a:t>
            </a:r>
            <a:r>
              <a:rPr lang="fr-FR" sz="1200" b="0" dirty="0" err="1" smtClean="0"/>
              <a:t>perp</a:t>
            </a:r>
            <a:r>
              <a:rPr lang="fr-FR" sz="1200" b="0" dirty="0" smtClean="0"/>
              <a:t>. to the tubes</a:t>
            </a:r>
            <a:endParaRPr lang="fr-FR" sz="1200" b="0" dirty="0"/>
          </a:p>
        </c:rich>
      </c:tx>
      <c:layout>
        <c:manualLayout>
          <c:xMode val="edge"/>
          <c:yMode val="edge"/>
          <c:x val="0.18001381767730212"/>
          <c:y val="0.105566909241030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noFill/>
            </a:ln>
          </c:spPr>
          <c:marker>
            <c:symbol val="plus"/>
            <c:size val="2"/>
          </c:marker>
          <c:trendline>
            <c:spPr>
              <a:ln w="15875">
                <a:solidFill>
                  <a:schemeClr val="accent3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'Scan_Sharp_V1_0.5mm (hor)'!$C$2:$C$17</c:f>
                <c:numCache>
                  <c:formatCode>General</c:formatCode>
                  <c:ptCount val="16"/>
                  <c:pt idx="0">
                    <c:v>114.17968295629481</c:v>
                  </c:pt>
                  <c:pt idx="1">
                    <c:v>114.10959644131601</c:v>
                  </c:pt>
                  <c:pt idx="2">
                    <c:v>113.43279948938931</c:v>
                  </c:pt>
                  <c:pt idx="3">
                    <c:v>113.93419153177855</c:v>
                  </c:pt>
                  <c:pt idx="4">
                    <c:v>114.00438588054409</c:v>
                  </c:pt>
                  <c:pt idx="5">
                    <c:v>114.45086281894078</c:v>
                  </c:pt>
                  <c:pt idx="6">
                    <c:v>113.79806676741042</c:v>
                  </c:pt>
                  <c:pt idx="7">
                    <c:v>113.88590782006349</c:v>
                  </c:pt>
                  <c:pt idx="8">
                    <c:v>113.48568191626643</c:v>
                  </c:pt>
                  <c:pt idx="9">
                    <c:v>113.79367293483412</c:v>
                  </c:pt>
                  <c:pt idx="10">
                    <c:v>113.67937367878132</c:v>
                  </c:pt>
                  <c:pt idx="11">
                    <c:v>113.9254141971843</c:v>
                  </c:pt>
                  <c:pt idx="12">
                    <c:v>113.70576062803502</c:v>
                  </c:pt>
                  <c:pt idx="13">
                    <c:v>113.94735626595292</c:v>
                  </c:pt>
                  <c:pt idx="14">
                    <c:v>114.15778554264269</c:v>
                  </c:pt>
                  <c:pt idx="15">
                    <c:v>114.26285485668561</c:v>
                  </c:pt>
                </c:numCache>
              </c:numRef>
            </c:plus>
            <c:minus>
              <c:numRef>
                <c:f>'Scan_Sharp_V1_0.5mm (hor)'!$C$2:$C$17</c:f>
                <c:numCache>
                  <c:formatCode>General</c:formatCode>
                  <c:ptCount val="16"/>
                  <c:pt idx="0">
                    <c:v>114.17968295629481</c:v>
                  </c:pt>
                  <c:pt idx="1">
                    <c:v>114.10959644131601</c:v>
                  </c:pt>
                  <c:pt idx="2">
                    <c:v>113.43279948938931</c:v>
                  </c:pt>
                  <c:pt idx="3">
                    <c:v>113.93419153177855</c:v>
                  </c:pt>
                  <c:pt idx="4">
                    <c:v>114.00438588054409</c:v>
                  </c:pt>
                  <c:pt idx="5">
                    <c:v>114.45086281894078</c:v>
                  </c:pt>
                  <c:pt idx="6">
                    <c:v>113.79806676741042</c:v>
                  </c:pt>
                  <c:pt idx="7">
                    <c:v>113.88590782006349</c:v>
                  </c:pt>
                  <c:pt idx="8">
                    <c:v>113.48568191626643</c:v>
                  </c:pt>
                  <c:pt idx="9">
                    <c:v>113.79367293483412</c:v>
                  </c:pt>
                  <c:pt idx="10">
                    <c:v>113.67937367878132</c:v>
                  </c:pt>
                  <c:pt idx="11">
                    <c:v>113.9254141971843</c:v>
                  </c:pt>
                  <c:pt idx="12">
                    <c:v>113.70576062803502</c:v>
                  </c:pt>
                  <c:pt idx="13">
                    <c:v>113.94735626595292</c:v>
                  </c:pt>
                  <c:pt idx="14">
                    <c:v>114.15778554264269</c:v>
                  </c:pt>
                  <c:pt idx="15">
                    <c:v>114.26285485668561</c:v>
                  </c:pt>
                </c:numCache>
              </c:numRef>
            </c:minus>
          </c:errBars>
          <c:xVal>
            <c:numRef>
              <c:f>'Scan_Sharp_V1_0.5mm (hor)'!$A$2:$A$32</c:f>
              <c:numCache>
                <c:formatCode>General</c:formatCode>
                <c:ptCount val="3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</c:v>
                </c:pt>
                <c:pt idx="13">
                  <c:v>8</c:v>
                </c:pt>
                <c:pt idx="14">
                  <c:v>9</c:v>
                </c:pt>
                <c:pt idx="15">
                  <c:v>10</c:v>
                </c:pt>
              </c:numCache>
            </c:numRef>
          </c:xVal>
          <c:yVal>
            <c:numRef>
              <c:f>'Scan_Sharp_V1_0.5mm (hor)'!$B$2:$B$32</c:f>
              <c:numCache>
                <c:formatCode>General</c:formatCode>
                <c:ptCount val="31"/>
                <c:pt idx="0">
                  <c:v>13037</c:v>
                </c:pt>
                <c:pt idx="1">
                  <c:v>13021</c:v>
                </c:pt>
                <c:pt idx="2">
                  <c:v>12867</c:v>
                </c:pt>
                <c:pt idx="3">
                  <c:v>12981</c:v>
                </c:pt>
                <c:pt idx="4">
                  <c:v>12997</c:v>
                </c:pt>
                <c:pt idx="5">
                  <c:v>13099</c:v>
                </c:pt>
                <c:pt idx="6">
                  <c:v>12950</c:v>
                </c:pt>
                <c:pt idx="7">
                  <c:v>12970</c:v>
                </c:pt>
                <c:pt idx="8">
                  <c:v>12879</c:v>
                </c:pt>
                <c:pt idx="9">
                  <c:v>12949</c:v>
                </c:pt>
                <c:pt idx="10">
                  <c:v>12923</c:v>
                </c:pt>
                <c:pt idx="11">
                  <c:v>12979</c:v>
                </c:pt>
                <c:pt idx="12">
                  <c:v>12929</c:v>
                </c:pt>
                <c:pt idx="13">
                  <c:v>12984</c:v>
                </c:pt>
                <c:pt idx="14">
                  <c:v>13032</c:v>
                </c:pt>
                <c:pt idx="15">
                  <c:v>13056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F1-4903-8E0E-377ADF844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046768"/>
        <c:axId val="1"/>
      </c:scatterChart>
      <c:valAx>
        <c:axId val="521046768"/>
        <c:scaling>
          <c:orientation val="minMax"/>
          <c:max val="12"/>
          <c:min val="-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Distance 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2"/>
      </c:valAx>
      <c:valAx>
        <c:axId val="1"/>
        <c:scaling>
          <c:orientation val="minMax"/>
          <c:max val="15000"/>
          <c:min val="1000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Counts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5210467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sz="1200" b="0" dirty="0"/>
              <a:t>Vertical</a:t>
            </a:r>
            <a:r>
              <a:rPr lang="fr-FR" sz="1200" b="0" baseline="0" dirty="0"/>
              <a:t> </a:t>
            </a:r>
            <a:r>
              <a:rPr lang="fr-FR" sz="1200" b="0" baseline="0" dirty="0" smtClean="0"/>
              <a:t>scan – </a:t>
            </a:r>
            <a:r>
              <a:rPr lang="fr-FR" sz="1200" b="0" baseline="0" dirty="0" err="1" smtClean="0"/>
              <a:t>slit</a:t>
            </a:r>
            <a:r>
              <a:rPr lang="fr-FR" sz="1200" b="0" baseline="0" dirty="0" smtClean="0"/>
              <a:t> </a:t>
            </a:r>
            <a:r>
              <a:rPr lang="fr-FR" sz="1200" b="0" baseline="0" dirty="0" err="1" smtClean="0"/>
              <a:t>perp</a:t>
            </a:r>
            <a:r>
              <a:rPr lang="fr-FR" sz="1200" b="0" baseline="0" dirty="0" smtClean="0"/>
              <a:t>. to the tubes</a:t>
            </a:r>
            <a:endParaRPr lang="fr-FR" sz="1200" b="0" dirty="0"/>
          </a:p>
        </c:rich>
      </c:tx>
      <c:layout>
        <c:manualLayout>
          <c:xMode val="edge"/>
          <c:yMode val="edge"/>
          <c:x val="0.23663446140867772"/>
          <c:y val="9.6182225302553714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noFill/>
            </a:ln>
          </c:spPr>
          <c:marker>
            <c:symbol val="plus"/>
            <c:size val="2"/>
          </c:marker>
          <c:trendline>
            <c:spPr>
              <a:ln w="15875">
                <a:solidFill>
                  <a:schemeClr val="accent3"/>
                </a:solidFill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'Scan_Sharp_V1_0.5mm (hor)'!$N$4:$N$14</c:f>
                <c:numCache>
                  <c:formatCode>General</c:formatCode>
                  <c:ptCount val="11"/>
                  <c:pt idx="0">
                    <c:v>114.84337159801605</c:v>
                  </c:pt>
                  <c:pt idx="1">
                    <c:v>114.52510641776327</c:v>
                  </c:pt>
                  <c:pt idx="2">
                    <c:v>115.22586515188333</c:v>
                  </c:pt>
                  <c:pt idx="3">
                    <c:v>113.98245479020005</c:v>
                  </c:pt>
                  <c:pt idx="4">
                    <c:v>114.91301057756689</c:v>
                  </c:pt>
                  <c:pt idx="5">
                    <c:v>114.42027792310242</c:v>
                  </c:pt>
                  <c:pt idx="6">
                    <c:v>114.64728518373211</c:v>
                  </c:pt>
                  <c:pt idx="7">
                    <c:v>114.69088891450794</c:v>
                  </c:pt>
                  <c:pt idx="8">
                    <c:v>114.8999564838908</c:v>
                  </c:pt>
                  <c:pt idx="9">
                    <c:v>115.06519890914021</c:v>
                  </c:pt>
                  <c:pt idx="10">
                    <c:v>115.59844289608749</c:v>
                  </c:pt>
                </c:numCache>
              </c:numRef>
            </c:plus>
            <c:minus>
              <c:numRef>
                <c:f>'Scan_Sharp_V1_0.5mm (hor)'!$N$4:$N$14</c:f>
                <c:numCache>
                  <c:formatCode>General</c:formatCode>
                  <c:ptCount val="11"/>
                  <c:pt idx="0">
                    <c:v>114.84337159801605</c:v>
                  </c:pt>
                  <c:pt idx="1">
                    <c:v>114.52510641776327</c:v>
                  </c:pt>
                  <c:pt idx="2">
                    <c:v>115.22586515188333</c:v>
                  </c:pt>
                  <c:pt idx="3">
                    <c:v>113.98245479020005</c:v>
                  </c:pt>
                  <c:pt idx="4">
                    <c:v>114.91301057756689</c:v>
                  </c:pt>
                  <c:pt idx="5">
                    <c:v>114.42027792310242</c:v>
                  </c:pt>
                  <c:pt idx="6">
                    <c:v>114.64728518373211</c:v>
                  </c:pt>
                  <c:pt idx="7">
                    <c:v>114.69088891450794</c:v>
                  </c:pt>
                  <c:pt idx="8">
                    <c:v>114.8999564838908</c:v>
                  </c:pt>
                  <c:pt idx="9">
                    <c:v>115.06519890914021</c:v>
                  </c:pt>
                  <c:pt idx="10">
                    <c:v>115.59844289608749</c:v>
                  </c:pt>
                </c:numCache>
              </c:numRef>
            </c:minus>
          </c:errBars>
          <c:xVal>
            <c:numRef>
              <c:f>'Scan_Sharp_V1_0.5mm (hor)'!$L$4:$L$14</c:f>
              <c:numCache>
                <c:formatCode>General</c:formatCode>
                <c:ptCount val="11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50</c:v>
                </c:pt>
                <c:pt idx="7">
                  <c:v>55</c:v>
                </c:pt>
                <c:pt idx="8">
                  <c:v>60</c:v>
                </c:pt>
                <c:pt idx="9">
                  <c:v>65</c:v>
                </c:pt>
                <c:pt idx="10">
                  <c:v>70</c:v>
                </c:pt>
              </c:numCache>
            </c:numRef>
          </c:xVal>
          <c:yVal>
            <c:numRef>
              <c:f>'Scan_Sharp_V1_0.5mm (hor)'!$M$4:$M$14</c:f>
              <c:numCache>
                <c:formatCode>General</c:formatCode>
                <c:ptCount val="11"/>
                <c:pt idx="0">
                  <c:v>13189</c:v>
                </c:pt>
                <c:pt idx="1">
                  <c:v>13116</c:v>
                </c:pt>
                <c:pt idx="2">
                  <c:v>13277</c:v>
                </c:pt>
                <c:pt idx="3">
                  <c:v>12992</c:v>
                </c:pt>
                <c:pt idx="4">
                  <c:v>13205</c:v>
                </c:pt>
                <c:pt idx="5">
                  <c:v>13092</c:v>
                </c:pt>
                <c:pt idx="6">
                  <c:v>13144</c:v>
                </c:pt>
                <c:pt idx="7">
                  <c:v>13154</c:v>
                </c:pt>
                <c:pt idx="8">
                  <c:v>13202</c:v>
                </c:pt>
                <c:pt idx="9">
                  <c:v>13240</c:v>
                </c:pt>
                <c:pt idx="10">
                  <c:v>13363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23-4372-850D-3A5C42A9D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048408"/>
        <c:axId val="1"/>
      </c:scatterChart>
      <c:valAx>
        <c:axId val="521048408"/>
        <c:scaling>
          <c:orientation val="minMax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6476248930765141"/>
              <c:y val="0.781945940182331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15000"/>
          <c:min val="1000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Counts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5210484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0T16:24:31.586" idx="2">
    <p:pos x="10" y="10"/>
    <p:text>grossir point blanc ajouter deux axes, supprimer grille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A1E12-56A1-B34D-BADD-C17FBBE13C0A}" type="datetimeFigureOut">
              <a:rPr lang="fr-FR" smtClean="0"/>
              <a:t>21/02/2020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26A1C-D3C9-2D4C-A772-EF6EBC673C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1441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EEC08-DD37-4CCF-BBAF-6CD72D6329A3}" type="datetimeFigureOut">
              <a:rPr lang="en-GB" smtClean="0"/>
              <a:t>21/02/2020</a:t>
            </a:fld>
            <a:endParaRPr lang="en-GB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60FCE-9C73-4329-9578-111CA952F7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749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532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3322360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482732" y="51455"/>
            <a:ext cx="379730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850" b="0" i="1" u="none" strike="noStrike" kern="1200" spc="400" baseline="0" dirty="0" smtClean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726163"/>
            <a:ext cx="9144000" cy="134360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8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6704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8"/>
            <a:ext cx="4064000" cy="208462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" y="3499159"/>
            <a:ext cx="4401819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 smtClean="0">
                <a:latin typeface="Verdana"/>
                <a:cs typeface="Verdana"/>
              </a:rPr>
              <a:t>Optional</a:t>
            </a:r>
            <a:r>
              <a:rPr lang="fr-FR" sz="800" dirty="0" smtClean="0">
                <a:latin typeface="Verdana"/>
                <a:cs typeface="Verdana"/>
              </a:rPr>
              <a:t> description / </a:t>
            </a:r>
            <a:r>
              <a:rPr lang="fr-FR" sz="800" dirty="0" err="1" smtClean="0">
                <a:latin typeface="Verdana"/>
                <a:cs typeface="Verdana"/>
              </a:rPr>
              <a:t>context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goes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4743767" y="3499159"/>
            <a:ext cx="4146233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 smtClean="0">
                <a:latin typeface="Verdana"/>
                <a:cs typeface="Verdana"/>
              </a:rPr>
              <a:t>Optional</a:t>
            </a:r>
            <a:r>
              <a:rPr lang="fr-FR" sz="800" dirty="0" smtClean="0">
                <a:latin typeface="Verdana"/>
                <a:cs typeface="Verdana"/>
              </a:rPr>
              <a:t> description / </a:t>
            </a:r>
            <a:r>
              <a:rPr lang="fr-FR" sz="800" dirty="0" err="1" smtClean="0">
                <a:latin typeface="Verdana"/>
                <a:cs typeface="Verdana"/>
              </a:rPr>
              <a:t>context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goes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8"/>
            <a:ext cx="4317999" cy="208462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6963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87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62683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" y="3946819"/>
            <a:ext cx="4401819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 smtClean="0">
                <a:latin typeface="Verdana"/>
                <a:cs typeface="Verdana"/>
              </a:rPr>
              <a:t>Optional</a:t>
            </a:r>
            <a:r>
              <a:rPr lang="fr-FR" sz="800" dirty="0" smtClean="0">
                <a:latin typeface="Verdana"/>
                <a:cs typeface="Verdana"/>
              </a:rPr>
              <a:t> description / </a:t>
            </a:r>
            <a:r>
              <a:rPr lang="fr-FR" sz="800" dirty="0" err="1" smtClean="0">
                <a:latin typeface="Verdana"/>
                <a:cs typeface="Verdana"/>
              </a:rPr>
              <a:t>context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goes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4743767" y="3946819"/>
            <a:ext cx="4146233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 smtClean="0">
                <a:latin typeface="Verdana"/>
                <a:cs typeface="Verdana"/>
              </a:rPr>
              <a:t>Optional</a:t>
            </a:r>
            <a:r>
              <a:rPr lang="fr-FR" sz="800" dirty="0" smtClean="0">
                <a:latin typeface="Verdana"/>
                <a:cs typeface="Verdana"/>
              </a:rPr>
              <a:t> description / </a:t>
            </a:r>
            <a:r>
              <a:rPr lang="fr-FR" sz="800" dirty="0" err="1" smtClean="0">
                <a:latin typeface="Verdana"/>
                <a:cs typeface="Verdana"/>
              </a:rPr>
              <a:t>context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goes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237228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237228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2866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9285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1640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V2-2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8"/>
            <a:ext cx="4064000" cy="208462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" y="3499159"/>
            <a:ext cx="4401819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 smtClean="0">
                <a:latin typeface="Verdana"/>
                <a:cs typeface="Verdana"/>
              </a:rPr>
              <a:t>Optional</a:t>
            </a:r>
            <a:r>
              <a:rPr lang="fr-FR" sz="800" dirty="0" smtClean="0">
                <a:latin typeface="Verdana"/>
                <a:cs typeface="Verdana"/>
              </a:rPr>
              <a:t> description / </a:t>
            </a:r>
            <a:r>
              <a:rPr lang="fr-FR" sz="800" dirty="0" err="1" smtClean="0">
                <a:latin typeface="Verdana"/>
                <a:cs typeface="Verdana"/>
              </a:rPr>
              <a:t>context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goes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4743767" y="3499159"/>
            <a:ext cx="4146233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 smtClean="0">
                <a:latin typeface="Verdana"/>
                <a:cs typeface="Verdana"/>
              </a:rPr>
              <a:t>Optional</a:t>
            </a:r>
            <a:r>
              <a:rPr lang="fr-FR" sz="800" dirty="0" smtClean="0">
                <a:latin typeface="Verdana"/>
                <a:cs typeface="Verdana"/>
              </a:rPr>
              <a:t> description / </a:t>
            </a:r>
            <a:r>
              <a:rPr lang="fr-FR" sz="800" dirty="0" err="1" smtClean="0">
                <a:latin typeface="Verdana"/>
                <a:cs typeface="Verdana"/>
              </a:rPr>
              <a:t>context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goes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14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8"/>
            <a:ext cx="4317999" cy="208462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763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 A - PowerPoint Intro Blanche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27014" y="1828170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 typeface="Arial"/>
              <a:buNone/>
              <a:defRPr sz="3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2529258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92066" y="4643967"/>
            <a:ext cx="393700" cy="381000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24406" y="4702705"/>
            <a:ext cx="3632200" cy="190500"/>
          </a:xfrm>
          <a:prstGeom prst="rect">
            <a:avLst/>
          </a:prstGeom>
        </p:spPr>
      </p:pic>
      <p:sp>
        <p:nvSpPr>
          <p:cNvPr id="20" name="ZoneTexte 19"/>
          <p:cNvSpPr txBox="1"/>
          <p:nvPr userDrawn="1"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C1694-9101-9A45-A428-FD842B6D6CA4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95ACBA"/>
                </a:solidFill>
                <a:effectLst/>
                <a:uLnTx/>
                <a:uFillTx/>
                <a:latin typeface="Verdana Bold"/>
                <a:ea typeface="+mn-ea"/>
                <a:cs typeface="Verdana 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95ACBA"/>
              </a:solidFill>
              <a:effectLst/>
              <a:uLnTx/>
              <a:uFillTx/>
              <a:latin typeface="Verdana Bold"/>
              <a:ea typeface="+mn-ea"/>
              <a:cs typeface="Verdana Bold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1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 I - PowerPoint F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C1694-9101-9A45-A428-FD842B6D6CA4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95ACBA"/>
                </a:solidFill>
                <a:effectLst/>
                <a:uLnTx/>
                <a:uFillTx/>
                <a:latin typeface="Verdana Bold"/>
                <a:ea typeface="+mn-ea"/>
                <a:cs typeface="Verdana 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95ACBA"/>
              </a:solidFill>
              <a:effectLst/>
              <a:uLnTx/>
              <a:uFillTx/>
              <a:latin typeface="Verdana Bold"/>
              <a:ea typeface="+mn-ea"/>
              <a:cs typeface="Verdana Bold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660240" y="4804594"/>
            <a:ext cx="3338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750" b="0" i="1" u="none" strike="noStrike" kern="1200" spc="400" baseline="0" dirty="0" smtClean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THE EUROPEAN NEUTRON SOURCE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" y="1955799"/>
            <a:ext cx="1128250" cy="98127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492250" y="2331020"/>
            <a:ext cx="2679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800" b="0" i="1" u="none" strike="noStrike" kern="1200" spc="400" baseline="0" dirty="0" smtClean="0">
                <a:solidFill>
                  <a:schemeClr val="bg1">
                    <a:lumMod val="95000"/>
                  </a:schemeClr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64" y="4580099"/>
            <a:ext cx="500742" cy="4355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225461" y="1282446"/>
            <a:ext cx="8727371" cy="3266694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225460" y="236703"/>
            <a:ext cx="8727371" cy="66892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232159" y="92619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6" y="-3520"/>
            <a:ext cx="5396825" cy="629068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2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532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3322360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482732" y="51455"/>
            <a:ext cx="379730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850" b="0" i="1" u="none" strike="noStrike" kern="1200" spc="400" baseline="0" dirty="0" smtClean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726163"/>
            <a:ext cx="9144000" cy="134360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38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532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3322360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482732" y="51455"/>
            <a:ext cx="379730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850" b="0" i="1" u="none" strike="noStrike" kern="1200" spc="400" baseline="0" dirty="0" smtClean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726163"/>
            <a:ext cx="9144000" cy="134360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38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2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 I - PowerPoint F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C1694-9101-9A45-A428-FD842B6D6CA4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95ACBA"/>
                </a:solidFill>
                <a:effectLst/>
                <a:uLnTx/>
                <a:uFillTx/>
                <a:latin typeface="Verdana Bold"/>
                <a:ea typeface="+mn-ea"/>
                <a:cs typeface="Verdana 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95ACBA"/>
              </a:solidFill>
              <a:effectLst/>
              <a:uLnTx/>
              <a:uFillTx/>
              <a:latin typeface="Verdana Bold"/>
              <a:ea typeface="+mn-ea"/>
              <a:cs typeface="Verdana Bold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660240" y="4804594"/>
            <a:ext cx="3338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750" b="0" i="1" u="none" strike="noStrike" kern="1200" spc="400" baseline="0" dirty="0" smtClean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THE EUROPEAN NEUTRON SOURCE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" y="1955799"/>
            <a:ext cx="1128250" cy="98127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492250" y="2331020"/>
            <a:ext cx="2679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800" b="0" i="1" u="none" strike="noStrike" kern="1200" spc="400" baseline="0" dirty="0" smtClean="0">
                <a:solidFill>
                  <a:schemeClr val="bg1">
                    <a:lumMod val="95000"/>
                  </a:schemeClr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64" y="4580099"/>
            <a:ext cx="500742" cy="4355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580021" y="1346171"/>
            <a:ext cx="4209472" cy="3153640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9327" y="1346170"/>
            <a:ext cx="4317999" cy="3241871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70182" y="957563"/>
            <a:ext cx="8619852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70181" y="376647"/>
            <a:ext cx="8619852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76" y="5409"/>
            <a:ext cx="5396825" cy="629068"/>
          </a:xfrm>
          <a:prstGeom prst="rect">
            <a:avLst/>
          </a:prstGeom>
        </p:spPr>
      </p:pic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3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532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5" y="3322360"/>
            <a:ext cx="8673872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 i="0" baseline="0">
                <a:solidFill>
                  <a:schemeClr val="accent2"/>
                </a:solidFill>
                <a:latin typeface="Verdana"/>
                <a:cs typeface="Verdana"/>
              </a:defRPr>
            </a:lvl1pPr>
            <a:lvl2pPr marL="4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Optional Subtitle</a:t>
            </a:r>
            <a:endParaRPr lang="en-US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-482732" y="51455"/>
            <a:ext cx="379730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850" b="0" i="1" u="none" strike="noStrike" kern="1200" spc="400" baseline="0" dirty="0" smtClean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726163"/>
            <a:ext cx="9144000" cy="134360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8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 I - PowerPoint F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C1694-9101-9A45-A428-FD842B6D6CA4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95ACBA"/>
                </a:solidFill>
                <a:effectLst/>
                <a:uLnTx/>
                <a:uFillTx/>
                <a:latin typeface="Verdana Bold"/>
                <a:ea typeface="+mn-ea"/>
                <a:cs typeface="Verdana 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95ACBA"/>
              </a:solidFill>
              <a:effectLst/>
              <a:uLnTx/>
              <a:uFillTx/>
              <a:latin typeface="Verdana Bold"/>
              <a:ea typeface="+mn-ea"/>
              <a:cs typeface="Verdana Bold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660240" y="4804594"/>
            <a:ext cx="3338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750" b="0" i="1" u="none" strike="noStrike" kern="1200" spc="400" baseline="0" dirty="0" smtClean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THE EUROPEAN NEUTRON SOURCE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2" y="1955799"/>
            <a:ext cx="1128250" cy="98127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492250" y="2331020"/>
            <a:ext cx="2679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800" b="0" i="1" u="none" strike="noStrike" kern="1200" spc="400" baseline="0" dirty="0" smtClean="0">
                <a:solidFill>
                  <a:schemeClr val="bg1">
                    <a:lumMod val="95000"/>
                  </a:schemeClr>
                </a:solidFill>
                <a:latin typeface="Gill Sans MT"/>
                <a:ea typeface="+mn-ea"/>
                <a:cs typeface="Gill Sans MT"/>
              </a:rPr>
              <a:t>INSTITUT LAUE LANGEVIN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64" y="4580099"/>
            <a:ext cx="500742" cy="4355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6372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3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3234298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305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callout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170180" y="3946819"/>
            <a:ext cx="4401819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 smtClean="0">
                <a:latin typeface="Verdana"/>
                <a:cs typeface="Verdana"/>
              </a:rPr>
              <a:t>Optional</a:t>
            </a:r>
            <a:r>
              <a:rPr lang="fr-FR" sz="800" dirty="0" smtClean="0">
                <a:latin typeface="Verdana"/>
                <a:cs typeface="Verdana"/>
              </a:rPr>
              <a:t> description / </a:t>
            </a:r>
            <a:r>
              <a:rPr lang="fr-FR" sz="800" dirty="0" err="1" smtClean="0">
                <a:latin typeface="Verdana"/>
                <a:cs typeface="Verdana"/>
              </a:rPr>
              <a:t>context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goes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4743767" y="3946819"/>
            <a:ext cx="4146233" cy="246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latin typeface="Verdana"/>
                <a:cs typeface="Verdana"/>
              </a:defRPr>
            </a:lvl1pPr>
          </a:lstStyle>
          <a:p>
            <a:r>
              <a:rPr lang="fr-FR" sz="800" dirty="0" err="1" smtClean="0">
                <a:latin typeface="Verdana"/>
                <a:cs typeface="Verdana"/>
              </a:rPr>
              <a:t>Optional</a:t>
            </a:r>
            <a:r>
              <a:rPr lang="fr-FR" sz="800" dirty="0" smtClean="0">
                <a:latin typeface="Verdana"/>
                <a:cs typeface="Verdana"/>
              </a:rPr>
              <a:t> description / </a:t>
            </a:r>
            <a:r>
              <a:rPr lang="fr-FR" sz="800" dirty="0" err="1" smtClean="0">
                <a:latin typeface="Verdana"/>
                <a:cs typeface="Verdana"/>
              </a:rPr>
              <a:t>context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goes</a:t>
            </a:r>
            <a:r>
              <a:rPr lang="fr-FR" sz="800" dirty="0" smtClean="0">
                <a:latin typeface="Verdana"/>
                <a:cs typeface="Verdana"/>
              </a:rPr>
              <a:t> </a:t>
            </a:r>
            <a:r>
              <a:rPr lang="fr-FR" sz="800" dirty="0" err="1" smtClean="0">
                <a:latin typeface="Verdana"/>
                <a:cs typeface="Verdana"/>
              </a:rPr>
              <a:t>here</a:t>
            </a:r>
            <a:endParaRPr lang="fr-FR" dirty="0"/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1" hasCustomPrompt="1"/>
          </p:nvPr>
        </p:nvSpPr>
        <p:spPr>
          <a:xfrm>
            <a:off x="4725493" y="1277377"/>
            <a:ext cx="4064000" cy="237228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4317999" cy="2372286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4821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ayout V2-2 +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3859213"/>
            <a:ext cx="9135879" cy="652462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" y="4097338"/>
            <a:ext cx="9135879" cy="41433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169327" y="4728637"/>
            <a:ext cx="3124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Auteur - Date</a:t>
            </a: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" name="Espace réservé du contenu 7"/>
          <p:cNvSpPr>
            <a:spLocks noGrp="1"/>
          </p:cNvSpPr>
          <p:nvPr>
            <p:ph sz="quarter" idx="17" hasCustomPrompt="1"/>
          </p:nvPr>
        </p:nvSpPr>
        <p:spPr>
          <a:xfrm>
            <a:off x="162629" y="1277377"/>
            <a:ext cx="8727371" cy="2372285"/>
          </a:xfrm>
          <a:prstGeom prst="rect">
            <a:avLst/>
          </a:prstGeom>
        </p:spPr>
        <p:txBody>
          <a:bodyPr vert="horz"/>
          <a:lstStyle>
            <a:lvl1pPr marL="182563" indent="-182563">
              <a:defRPr sz="2400" b="0" i="0">
                <a:latin typeface="Verdana"/>
                <a:cs typeface="Verdana"/>
              </a:defRPr>
            </a:lvl1pPr>
            <a:lvl2pPr marL="355600" indent="-173038">
              <a:buSzPct val="50000"/>
              <a:defRPr sz="1600" b="0" i="0">
                <a:latin typeface="Verdana"/>
                <a:cs typeface="Verdana"/>
              </a:defRPr>
            </a:lvl2pPr>
            <a:lvl3pPr marL="539750" indent="-184150">
              <a:buSzPct val="50000"/>
              <a:buFont typeface="Wingdings" charset="2"/>
              <a:buChar char="§"/>
              <a:defRPr sz="1400" b="0" i="0">
                <a:latin typeface="Verdana"/>
                <a:cs typeface="Verdana"/>
              </a:defRPr>
            </a:lvl3pPr>
            <a:lvl4pPr marL="722313" indent="-182563">
              <a:buSzPct val="50000"/>
              <a:buFont typeface="Courier New"/>
              <a:buChar char="o"/>
              <a:defRPr sz="1100"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53492" y="154378"/>
            <a:ext cx="8727371" cy="54855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0" i="0"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 smtClean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160190" y="685234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 i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fr-FR" dirty="0" smtClean="0"/>
              <a:t>Click to Edit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6540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30C1694-9101-9A45-A428-FD842B6D6CA4}" type="slidenum">
              <a:rPr lang="fr-FR" sz="700" b="0" i="0" smtClean="0">
                <a:solidFill>
                  <a:schemeClr val="accent1"/>
                </a:solidFill>
                <a:latin typeface="Verdana Bold"/>
                <a:cs typeface="Verdana Bold"/>
              </a:rPr>
              <a:t>‹N°›</a:t>
            </a:fld>
            <a:endParaRPr lang="fr-FR" sz="700" b="0" i="0" dirty="0">
              <a:solidFill>
                <a:schemeClr val="accent1"/>
              </a:solidFill>
              <a:latin typeface="Verdana Bold"/>
              <a:cs typeface="Verdana Bold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60240" y="4804594"/>
            <a:ext cx="33382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750" b="0" i="1" u="none" strike="noStrike" kern="1200" spc="400" baseline="0" dirty="0" smtClean="0">
                <a:solidFill>
                  <a:schemeClr val="tx1"/>
                </a:solidFill>
                <a:latin typeface="Gill Sans MT"/>
                <a:ea typeface="+mn-ea"/>
                <a:cs typeface="Gill Sans MT"/>
              </a:rPr>
              <a:t>THE EUROPEAN NEUTRON SOURCE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364" y="4580099"/>
            <a:ext cx="500742" cy="435512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6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73" r:id="rId2"/>
    <p:sldLayoutId id="2147483788" r:id="rId3"/>
    <p:sldLayoutId id="2147483850" r:id="rId4"/>
    <p:sldLayoutId id="2147483851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 G - PowerPoint Slides V2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92066" y="4643967"/>
            <a:ext cx="393700" cy="381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24406" y="4702705"/>
            <a:ext cx="3632200" cy="1905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826423" y="4721308"/>
            <a:ext cx="4275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C1694-9101-9A45-A428-FD842B6D6CA4}" type="slidenum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95ACBA"/>
                </a:solidFill>
                <a:effectLst/>
                <a:uLnTx/>
                <a:uFillTx/>
                <a:latin typeface="Verdana Bold"/>
                <a:ea typeface="+mn-ea"/>
                <a:cs typeface="Verdana Bold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95ACBA"/>
              </a:solidFill>
              <a:effectLst/>
              <a:uLnTx/>
              <a:uFillTx/>
              <a:latin typeface="Verdana Bold"/>
              <a:ea typeface="+mn-ea"/>
              <a:cs typeface="Verdana Bold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06" y="4767263"/>
            <a:ext cx="11760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661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8" y="4767263"/>
            <a:ext cx="528411" cy="2849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18" y="4730797"/>
            <a:ext cx="491851" cy="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7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47" r:id="rId16"/>
    <p:sldLayoutId id="2147483848" r:id="rId17"/>
    <p:sldLayoutId id="2147483849" r:id="rId18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5.png"/><Relationship Id="rId7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chart" Target="../charts/chart4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252415" y="3275549"/>
            <a:ext cx="8673872" cy="215444"/>
          </a:xfrm>
        </p:spPr>
        <p:txBody>
          <a:bodyPr/>
          <a:lstStyle/>
          <a:p>
            <a:r>
              <a:rPr lang="fr-FR" sz="18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F. Lafont</a:t>
            </a:r>
          </a:p>
          <a:p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J-C. Buffet, S. Cuccaro, </a:t>
            </a:r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fr-F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Guerard</a:t>
            </a:r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R. Hall-Wilton, K. </a:t>
            </a:r>
            <a:r>
              <a:rPr lang="fr-FR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Kanaki</a:t>
            </a:r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fr-FR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IKON18 – Fabien Lafont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252415" y="690723"/>
            <a:ext cx="7315200" cy="1343607"/>
          </a:xfrm>
        </p:spPr>
        <p:txBody>
          <a:bodyPr/>
          <a:lstStyle/>
          <a:p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A new neutron monitor for high flux neutron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beams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232159" y="1362164"/>
            <a:ext cx="8727371" cy="3266694"/>
          </a:xfrm>
        </p:spPr>
        <p:txBody>
          <a:bodyPr/>
          <a:lstStyle/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Multitube Monitor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z="1800" dirty="0" err="1"/>
              <a:t>S</a:t>
            </a:r>
            <a:r>
              <a:rPr lang="fr-FR" sz="1800" dirty="0" err="1" smtClean="0"/>
              <a:t>tability</a:t>
            </a:r>
            <a:endParaRPr lang="fr-FR" sz="1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25" b="84792" l="12500" r="72500">
                        <a14:foregroundMark x1="60469" y1="33333" x2="39688" y2="56042"/>
                        <a14:foregroundMark x1="26875" y1="70625" x2="26563" y2="61042"/>
                        <a14:foregroundMark x1="26250" y1="70208" x2="25625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 t="8061" r="24108" b="12353"/>
          <a:stretch/>
        </p:blipFill>
        <p:spPr>
          <a:xfrm>
            <a:off x="4001181" y="0"/>
            <a:ext cx="1494125" cy="13133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/>
          <a:stretch/>
        </p:blipFill>
        <p:spPr>
          <a:xfrm>
            <a:off x="5604995" y="2620612"/>
            <a:ext cx="3394122" cy="183375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"/>
          <a:stretch/>
        </p:blipFill>
        <p:spPr>
          <a:xfrm>
            <a:off x="5830591" y="779883"/>
            <a:ext cx="2942931" cy="1578544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334136" y="1368449"/>
            <a:ext cx="4606980" cy="401413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Two day of measurements with 3 monitors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5489299" y="1030754"/>
            <a:ext cx="7633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Rate (</a:t>
            </a:r>
            <a:r>
              <a:rPr lang="fr-FR" sz="1100" b="1" dirty="0" err="1" smtClean="0"/>
              <a:t>cps</a:t>
            </a:r>
            <a:r>
              <a:rPr lang="fr-FR" sz="1100" b="1" dirty="0" smtClean="0"/>
              <a:t>)</a:t>
            </a:r>
            <a:endParaRPr lang="fr-FR" sz="1100" b="1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4874175" y="2134868"/>
            <a:ext cx="897989" cy="667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470738" y="587402"/>
            <a:ext cx="1662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Beam</a:t>
            </a:r>
            <a:r>
              <a:rPr lang="fr-FR" sz="1100" dirty="0" smtClean="0"/>
              <a:t> </a:t>
            </a:r>
            <a:r>
              <a:rPr lang="fr-FR" sz="1100" dirty="0" err="1" smtClean="0"/>
              <a:t>intensity</a:t>
            </a:r>
            <a:r>
              <a:rPr lang="fr-FR" sz="1100" dirty="0" smtClean="0"/>
              <a:t> variations </a:t>
            </a:r>
            <a:endParaRPr lang="fr-FR" sz="1100" dirty="0"/>
          </a:p>
        </p:txBody>
      </p:sp>
      <p:sp>
        <p:nvSpPr>
          <p:cNvPr id="37" name="ZoneTexte 36"/>
          <p:cNvSpPr txBox="1"/>
          <p:nvPr/>
        </p:nvSpPr>
        <p:spPr>
          <a:xfrm>
            <a:off x="8001678" y="2223397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Time (s)</a:t>
            </a:r>
            <a:endParaRPr lang="fr-FR" sz="1100" b="1" dirty="0"/>
          </a:p>
        </p:txBody>
      </p:sp>
      <p:grpSp>
        <p:nvGrpSpPr>
          <p:cNvPr id="30" name="Groupe 29"/>
          <p:cNvGrpSpPr/>
          <p:nvPr/>
        </p:nvGrpSpPr>
        <p:grpSpPr>
          <a:xfrm>
            <a:off x="64662" y="1830130"/>
            <a:ext cx="3808280" cy="2077546"/>
            <a:chOff x="64662" y="1830129"/>
            <a:chExt cx="3945905" cy="221833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74"/>
            <a:stretch/>
          </p:blipFill>
          <p:spPr>
            <a:xfrm>
              <a:off x="123545" y="2030136"/>
              <a:ext cx="3887022" cy="1887523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2919668" y="3786854"/>
              <a:ext cx="6511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Time (s)</a:t>
              </a:r>
              <a:endParaRPr lang="fr-FR" sz="1100" b="1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364237" y="1830129"/>
              <a:ext cx="10470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err="1" smtClean="0"/>
                <a:t>Stability</a:t>
              </a:r>
              <a:r>
                <a:rPr lang="fr-FR" sz="1100" dirty="0" smtClean="0"/>
                <a:t> </a:t>
              </a:r>
              <a:r>
                <a:rPr lang="fr-FR" sz="1100" dirty="0" err="1" smtClean="0"/>
                <a:t>curves</a:t>
              </a:r>
              <a:endParaRPr lang="fr-FR" sz="1100" dirty="0"/>
            </a:p>
          </p:txBody>
        </p:sp>
        <p:sp>
          <p:nvSpPr>
            <p:cNvPr id="40" name="ZoneTexte 39"/>
            <p:cNvSpPr txBox="1"/>
            <p:nvPr/>
          </p:nvSpPr>
          <p:spPr>
            <a:xfrm rot="16200000">
              <a:off x="-186209" y="2311890"/>
              <a:ext cx="7633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Rate (</a:t>
              </a:r>
              <a:r>
                <a:rPr lang="fr-FR" sz="1100" b="1" dirty="0" err="1" smtClean="0"/>
                <a:t>cps</a:t>
              </a:r>
              <a:r>
                <a:rPr lang="fr-FR" sz="1100" b="1" dirty="0" smtClean="0"/>
                <a:t>)</a:t>
              </a:r>
              <a:endParaRPr lang="fr-FR" sz="1100" b="1" dirty="0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8101315" y="4295763"/>
            <a:ext cx="672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Time (s)</a:t>
            </a:r>
            <a:endParaRPr lang="fr-FR" sz="1100" b="1" dirty="0"/>
          </a:p>
        </p:txBody>
      </p:sp>
      <p:sp>
        <p:nvSpPr>
          <p:cNvPr id="43" name="ZoneTexte 42"/>
          <p:cNvSpPr txBox="1"/>
          <p:nvPr/>
        </p:nvSpPr>
        <p:spPr>
          <a:xfrm rot="16200000">
            <a:off x="5433183" y="2661766"/>
            <a:ext cx="405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 smtClean="0"/>
              <a:t>a.u</a:t>
            </a:r>
            <a:r>
              <a:rPr lang="fr-FR" sz="1100" b="1" dirty="0" smtClean="0"/>
              <a:t>.</a:t>
            </a:r>
            <a:endParaRPr lang="fr-FR" sz="11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866605" y="2466827"/>
            <a:ext cx="3086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Sharp_V1 </a:t>
            </a:r>
            <a:r>
              <a:rPr lang="fr-FR" sz="1100" dirty="0" err="1" smtClean="0"/>
              <a:t>counts</a:t>
            </a:r>
            <a:r>
              <a:rPr lang="fr-FR" sz="1100" dirty="0" smtClean="0"/>
              <a:t> </a:t>
            </a:r>
            <a:r>
              <a:rPr lang="fr-FR" sz="1100" dirty="0" err="1" smtClean="0"/>
              <a:t>normalized</a:t>
            </a:r>
            <a:r>
              <a:rPr lang="fr-FR" sz="1100" dirty="0" smtClean="0"/>
              <a:t> to Uranium monitors </a:t>
            </a:r>
            <a:endParaRPr lang="fr-FR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à coins arrondis 44"/>
              <p:cNvSpPr/>
              <p:nvPr/>
            </p:nvSpPr>
            <p:spPr>
              <a:xfrm>
                <a:off x="393774" y="3951126"/>
                <a:ext cx="3607407" cy="63428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52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lvl="1"/>
                <a:r>
                  <a:rPr lang="en-US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≃ </a:t>
                </a:r>
                <a:r>
                  <a:rPr lang="en-US" b="1" dirty="0" smtClean="0">
                    <a:solidFill>
                      <a:srgbClr val="009E4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0.2 </a:t>
                </a:r>
                <a:r>
                  <a:rPr lang="en-US" b="1" dirty="0" smtClean="0">
                    <a:solidFill>
                      <a:srgbClr val="009E4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% </a:t>
                </a:r>
                <a:r>
                  <a:rPr lang="en-US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counting rate variations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(stat. err.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6</m:t>
                    </m:r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%)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defTabSz="914400"/>
                <a:endParaRPr lang="fr-FR" dirty="0">
                  <a:solidFill>
                    <a:schemeClr val="tx1"/>
                  </a:solidFill>
                  <a:latin typeface="Baskerville Old Face" charset="0"/>
                  <a:ea typeface="Baskerville Old Face" charset="0"/>
                  <a:cs typeface="Baskerville Old Face" charset="0"/>
                </a:endParaRPr>
              </a:p>
            </p:txBody>
          </p:sp>
        </mc:Choice>
        <mc:Fallback>
          <p:sp>
            <p:nvSpPr>
              <p:cNvPr id="45" name="Rectangle à coins arrondis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4" y="3951126"/>
                <a:ext cx="3607407" cy="634281"/>
              </a:xfrm>
              <a:prstGeom prst="roundRect">
                <a:avLst/>
              </a:prstGeom>
              <a:blipFill>
                <a:blip r:embed="rId7"/>
                <a:stretch>
                  <a:fillRect l="-506" b="-4717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3448521" y="2099551"/>
            <a:ext cx="1856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– monitor 1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Sharp_V1</a:t>
            </a:r>
            <a:endParaRPr lang="en-US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– monitor 2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232159" y="1528372"/>
            <a:ext cx="8727371" cy="3266694"/>
          </a:xfrm>
        </p:spPr>
        <p:txBody>
          <a:bodyPr/>
          <a:lstStyle/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Multitube Monitor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800" dirty="0" smtClean="0"/>
              <a:t>Efficiency and Transparency</a:t>
            </a:r>
            <a:endParaRPr lang="en-US" sz="1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25" b="84792" l="12500" r="72500">
                        <a14:foregroundMark x1="60469" y1="33333" x2="39688" y2="56042"/>
                        <a14:foregroundMark x1="26875" y1="70625" x2="26563" y2="61042"/>
                        <a14:foregroundMark x1="26250" y1="70208" x2="25625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 t="8061" r="24108" b="12353"/>
          <a:stretch/>
        </p:blipFill>
        <p:spPr>
          <a:xfrm>
            <a:off x="4001181" y="0"/>
            <a:ext cx="1494125" cy="13133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56"/>
          <a:stretch/>
        </p:blipFill>
        <p:spPr>
          <a:xfrm>
            <a:off x="3954341" y="1497488"/>
            <a:ext cx="4018084" cy="1551517"/>
          </a:xfrm>
          <a:prstGeom prst="rect">
            <a:avLst/>
          </a:prstGeom>
        </p:spPr>
      </p:pic>
      <p:sp>
        <p:nvSpPr>
          <p:cNvPr id="19" name="Espace réservé du contenu 1"/>
          <p:cNvSpPr txBox="1">
            <a:spLocks/>
          </p:cNvSpPr>
          <p:nvPr/>
        </p:nvSpPr>
        <p:spPr>
          <a:xfrm>
            <a:off x="410580" y="1528372"/>
            <a:ext cx="3254971" cy="1439879"/>
          </a:xfrm>
          <a:prstGeom prst="roundRect">
            <a:avLst/>
          </a:prstGeom>
          <a:ln w="635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/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5600" indent="-173038" algn="l" defTabSz="457200" rtl="0" eaLnBrk="1" latinLnBrk="0" hangingPunct="1">
              <a:spcBef>
                <a:spcPct val="20000"/>
              </a:spcBef>
              <a:buSzPct val="50000"/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539750" indent="-18415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722313" indent="-182563" algn="l" defTabSz="457200" rtl="0" eaLnBrk="1" latinLnBrk="0" hangingPunct="1">
              <a:spcBef>
                <a:spcPct val="20000"/>
              </a:spcBef>
              <a:buSzPct val="50000"/>
              <a:buFont typeface="Courier New"/>
              <a:buChar char="o"/>
              <a:defRPr sz="11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Calibration with </a:t>
            </a:r>
            <a:r>
              <a:rPr lang="en-US" sz="1800" dirty="0" err="1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Hexacomb</a:t>
            </a:r>
            <a:r>
              <a:rPr lang="en-US" sz="1800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detector</a:t>
            </a:r>
          </a:p>
          <a:p>
            <a:pPr lvl="2"/>
            <a:r>
              <a:rPr lang="en-US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Absolute flux </a:t>
            </a:r>
          </a:p>
          <a:p>
            <a:pPr lvl="2"/>
            <a:r>
              <a:rPr lang="en-US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Attenuation rate by </a:t>
            </a:r>
            <a:r>
              <a:rPr lang="en-US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monitor </a:t>
            </a:r>
            <a:r>
              <a:rPr lang="en-US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(scattered + absorbed)</a:t>
            </a:r>
          </a:p>
          <a:p>
            <a:pPr lvl="1"/>
            <a:endParaRPr lang="en-US" sz="1800" dirty="0" smtClean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 smtClean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562" lvl="1" indent="0">
              <a:buFont typeface="Arial"/>
              <a:buNone/>
            </a:pPr>
            <a:endParaRPr lang="en-US" sz="1800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10580" y="3206198"/>
            <a:ext cx="7413095" cy="682602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2" lvl="1" indent="0">
              <a:buNone/>
            </a:pP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Efficiency measured to be as expected 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(then, used for beam flux measurement on the instrument Panther @ ILL)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à coins arrondis 10"/>
              <p:cNvSpPr/>
              <p:nvPr/>
            </p:nvSpPr>
            <p:spPr>
              <a:xfrm>
                <a:off x="410580" y="4134727"/>
                <a:ext cx="7413095" cy="37928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  <a:alpha val="52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182562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Transparency </a:t>
                </a:r>
                <a:r>
                  <a:rPr lang="en-US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measurement :</a:t>
                </a:r>
                <a:r>
                  <a:rPr lang="en-US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9E4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𝟗𝟕</m:t>
                    </m:r>
                    <m:r>
                      <a:rPr lang="fr-FR" b="1" i="1" smtClean="0">
                        <a:solidFill>
                          <a:srgbClr val="009E4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lang="fr-FR" b="1" i="1" smtClean="0">
                        <a:solidFill>
                          <a:srgbClr val="009E4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𝟔</m:t>
                    </m:r>
                    <m:r>
                      <a:rPr lang="fr-FR" b="1" i="1" smtClean="0">
                        <a:solidFill>
                          <a:srgbClr val="009E47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±</m:t>
                    </m:r>
                    <m:r>
                      <a:rPr lang="fr-FR" b="1" i="1">
                        <a:solidFill>
                          <a:srgbClr val="009E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b="1" i="1">
                        <a:solidFill>
                          <a:srgbClr val="009E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b="1" i="1">
                        <a:solidFill>
                          <a:srgbClr val="009E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fr-FR" b="1" i="1">
                        <a:solidFill>
                          <a:srgbClr val="009E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US" b="1" dirty="0">
                    <a:solidFill>
                      <a:srgbClr val="009E47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(expected 97,8 %)</a:t>
                </a:r>
              </a:p>
              <a:p>
                <a:pPr defTabSz="914400"/>
                <a:endParaRPr lang="fr-FR" dirty="0">
                  <a:solidFill>
                    <a:schemeClr val="tx1"/>
                  </a:solidFill>
                  <a:latin typeface="Baskerville Old Face" charset="0"/>
                  <a:ea typeface="Baskerville Old Face" charset="0"/>
                  <a:cs typeface="Baskerville Old Face" charset="0"/>
                </a:endParaRPr>
              </a:p>
            </p:txBody>
          </p:sp>
        </mc:Choice>
        <mc:Fallback>
          <p:sp>
            <p:nvSpPr>
              <p:cNvPr id="11" name="Rectangle à coins arrondi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0" y="4134727"/>
                <a:ext cx="7413095" cy="379288"/>
              </a:xfrm>
              <a:prstGeom prst="roundRect">
                <a:avLst/>
              </a:prstGeom>
              <a:blipFill>
                <a:blip r:embed="rId5"/>
                <a:stretch>
                  <a:fillRect t="-3125" b="-23438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0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-300120" y="4575167"/>
            <a:ext cx="3117289" cy="1486966"/>
          </a:xfrm>
        </p:spPr>
        <p:txBody>
          <a:bodyPr/>
          <a:lstStyle/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Multitube Monitor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232159" y="800111"/>
            <a:ext cx="8720673" cy="356251"/>
          </a:xfrm>
        </p:spPr>
        <p:txBody>
          <a:bodyPr/>
          <a:lstStyle/>
          <a:p>
            <a:r>
              <a:rPr lang="en-US" sz="1800" dirty="0" smtClean="0"/>
              <a:t>Uniformity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25" b="84792" l="12500" r="72500">
                        <a14:foregroundMark x1="60469" y1="33333" x2="39688" y2="56042"/>
                        <a14:foregroundMark x1="26875" y1="70625" x2="26563" y2="61042"/>
                        <a14:foregroundMark x1="26250" y1="70208" x2="25625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 t="8061" r="24108" b="12353"/>
          <a:stretch/>
        </p:blipFill>
        <p:spPr>
          <a:xfrm>
            <a:off x="4001181" y="0"/>
            <a:ext cx="1494125" cy="1313329"/>
          </a:xfrm>
          <a:prstGeom prst="rect">
            <a:avLst/>
          </a:prstGeom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388046"/>
              </p:ext>
            </p:extLst>
          </p:nvPr>
        </p:nvGraphicFramePr>
        <p:xfrm>
          <a:off x="5320453" y="1309122"/>
          <a:ext cx="3447490" cy="188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20506"/>
              </p:ext>
            </p:extLst>
          </p:nvPr>
        </p:nvGraphicFramePr>
        <p:xfrm>
          <a:off x="76322" y="2849227"/>
          <a:ext cx="3538945" cy="214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482818"/>
              </p:ext>
            </p:extLst>
          </p:nvPr>
        </p:nvGraphicFramePr>
        <p:xfrm>
          <a:off x="-31033" y="1393733"/>
          <a:ext cx="3646299" cy="187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Espace réservé du contenu 1"/>
          <p:cNvSpPr txBox="1">
            <a:spLocks/>
          </p:cNvSpPr>
          <p:nvPr/>
        </p:nvSpPr>
        <p:spPr>
          <a:xfrm>
            <a:off x="4372248" y="3374095"/>
            <a:ext cx="3806552" cy="1217760"/>
          </a:xfrm>
          <a:prstGeom prst="rect">
            <a:avLst/>
          </a:prstGeom>
        </p:spPr>
        <p:txBody>
          <a:bodyPr vert="horz"/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5600" indent="-173038" algn="l" defTabSz="457200" rtl="0" eaLnBrk="1" latinLnBrk="0" hangingPunct="1">
              <a:spcBef>
                <a:spcPct val="20000"/>
              </a:spcBef>
              <a:buSzPct val="50000"/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539750" indent="-18415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722313" indent="-182563" algn="l" defTabSz="457200" rtl="0" eaLnBrk="1" latinLnBrk="0" hangingPunct="1">
              <a:spcBef>
                <a:spcPct val="20000"/>
              </a:spcBef>
              <a:buSzPct val="50000"/>
              <a:buFont typeface="Courier New"/>
              <a:buChar char="o"/>
              <a:defRPr sz="11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562" lvl="1" indent="0">
              <a:buFont typeface="Arial"/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157441" y="3269384"/>
            <a:ext cx="3774544" cy="109350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normal case of use with slit apertures, uniformity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great</a:t>
            </a:r>
          </a:p>
          <a:p>
            <a:pPr marL="0" lvl="1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(std. dev. </a:t>
            </a:r>
            <a:r>
              <a:rPr lang="en-US" sz="1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 0.5 % 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hor. / </a:t>
            </a:r>
            <a:r>
              <a:rPr lang="en-US" sz="1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 </a:t>
            </a:r>
            <a:r>
              <a:rPr lang="en-US" sz="1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0.8 % </a:t>
            </a:r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vert.)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435868"/>
              </p:ext>
            </p:extLst>
          </p:nvPr>
        </p:nvGraphicFramePr>
        <p:xfrm>
          <a:off x="-1884167" y="5527963"/>
          <a:ext cx="57435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Acrobat Document" r:id="rId8" imgW="7556137" imgH="5346331" progId="AcroExch.Document.DC">
                  <p:embed/>
                </p:oleObj>
              </mc:Choice>
              <mc:Fallback>
                <p:oleObj name="Acrobat Document" r:id="rId8" imgW="7556137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884167" y="5527963"/>
                        <a:ext cx="57435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t="7536" r="4284" b="26050"/>
          <a:stretch/>
        </p:blipFill>
        <p:spPr>
          <a:xfrm rot="16200000">
            <a:off x="2937112" y="2287713"/>
            <a:ext cx="2760765" cy="1624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8" name="Connecteur droit 17"/>
          <p:cNvCxnSpPr/>
          <p:nvPr/>
        </p:nvCxnSpPr>
        <p:spPr>
          <a:xfrm>
            <a:off x="4166760" y="3514381"/>
            <a:ext cx="25429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Rectangle à coins arrondis 21"/>
          <p:cNvSpPr/>
          <p:nvPr/>
        </p:nvSpPr>
        <p:spPr>
          <a:xfrm>
            <a:off x="285557" y="1247828"/>
            <a:ext cx="4507161" cy="3522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r>
              <a:rPr lang="en-US" dirty="0">
                <a:solidFill>
                  <a:schemeClr val="accent3"/>
                </a:solidFill>
              </a:rPr>
              <a:t>Beam collimated with a slit (0.5 mm x 12 mm)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4372248" y="3113689"/>
            <a:ext cx="0" cy="220717"/>
          </a:xfrm>
          <a:prstGeom prst="line">
            <a:avLst/>
          </a:prstGeom>
          <a:ln>
            <a:solidFill>
              <a:srgbClr val="E600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3733508" y="3041910"/>
            <a:ext cx="0" cy="774224"/>
          </a:xfrm>
          <a:prstGeom prst="straightConnector1">
            <a:avLst/>
          </a:prstGeom>
          <a:ln w="19050"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823923" y="3785482"/>
            <a:ext cx="898926" cy="0"/>
          </a:xfrm>
          <a:prstGeom prst="straightConnector1">
            <a:avLst/>
          </a:prstGeom>
          <a:ln w="19050">
            <a:solidFill>
              <a:srgbClr val="E6007E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Multitube Monitor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232159" y="801938"/>
            <a:ext cx="8720673" cy="356251"/>
          </a:xfrm>
        </p:spPr>
        <p:txBody>
          <a:bodyPr/>
          <a:lstStyle/>
          <a:p>
            <a:r>
              <a:rPr lang="en-US" sz="1800" dirty="0" smtClean="0"/>
              <a:t>Uniformity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25" b="84792" l="12500" r="72500">
                        <a14:foregroundMark x1="60469" y1="33333" x2="39688" y2="56042"/>
                        <a14:foregroundMark x1="26875" y1="70625" x2="26563" y2="61042"/>
                        <a14:foregroundMark x1="26250" y1="70208" x2="25625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 t="8061" r="24108" b="12353"/>
          <a:stretch/>
        </p:blipFill>
        <p:spPr>
          <a:xfrm>
            <a:off x="4001181" y="0"/>
            <a:ext cx="1494125" cy="13133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/>
          <a:stretch/>
        </p:blipFill>
        <p:spPr>
          <a:xfrm>
            <a:off x="288689" y="1739179"/>
            <a:ext cx="2528480" cy="265126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285557" y="1289747"/>
            <a:ext cx="4507161" cy="352229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r>
              <a:rPr lang="en-US" dirty="0" smtClean="0">
                <a:solidFill>
                  <a:schemeClr val="accent3"/>
                </a:solidFill>
              </a:rPr>
              <a:t>Beam </a:t>
            </a:r>
            <a:r>
              <a:rPr lang="en-US" dirty="0">
                <a:solidFill>
                  <a:schemeClr val="accent3"/>
                </a:solidFill>
              </a:rPr>
              <a:t>collimated with a mask (20 mm x 20 mm)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631" y="2304287"/>
            <a:ext cx="1104596" cy="13167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2817169" y="1892513"/>
            <a:ext cx="3657376" cy="158416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Efficiency mapping within the active area shows a very uniform detector all over the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surface</a:t>
            </a:r>
          </a:p>
          <a:p>
            <a:pPr marL="457200" lvl="2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Statistical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uncertainty : 0.4 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</a:t>
            </a:r>
          </a:p>
          <a:p>
            <a:pPr marL="457200" lvl="2">
              <a:buFontTx/>
              <a:buChar char="-"/>
            </a:pPr>
            <a:r>
              <a:rPr lang="en-US" sz="16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Std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deviation : </a:t>
            </a:r>
            <a:r>
              <a:rPr lang="en-US" sz="1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0.6 %</a:t>
            </a:r>
          </a:p>
        </p:txBody>
      </p:sp>
    </p:spTree>
    <p:extLst>
      <p:ext uri="{BB962C8B-B14F-4D97-AF65-F5344CB8AC3E}">
        <p14:creationId xmlns:p14="http://schemas.microsoft.com/office/powerpoint/2010/main" val="10795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-300120" y="4575167"/>
            <a:ext cx="3117289" cy="1486966"/>
          </a:xfrm>
        </p:spPr>
        <p:txBody>
          <a:bodyPr/>
          <a:lstStyle/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Multitube Monitor 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25" b="84792" l="12500" r="72500">
                        <a14:foregroundMark x1="60469" y1="33333" x2="39688" y2="56042"/>
                        <a14:foregroundMark x1="26875" y1="70625" x2="26563" y2="61042"/>
                        <a14:foregroundMark x1="26250" y1="70208" x2="25625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 t="8061" r="24108" b="12353"/>
          <a:stretch/>
        </p:blipFill>
        <p:spPr>
          <a:xfrm>
            <a:off x="4001181" y="0"/>
            <a:ext cx="1494125" cy="1313329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Optional 1D or 2D localization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" t="7944"/>
          <a:stretch/>
        </p:blipFill>
        <p:spPr>
          <a:xfrm>
            <a:off x="285293" y="1511881"/>
            <a:ext cx="4535424" cy="2967238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4589145" y="1759908"/>
            <a:ext cx="3891461" cy="126127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2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monitor could also be filled so that it allows </a:t>
            </a:r>
            <a:r>
              <a:rPr lang="en-US" sz="1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absolute beam flux measurements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(as </a:t>
            </a:r>
            <a:r>
              <a:rPr lang="en-US" sz="16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hexacomb</a:t>
            </a:r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detector but with larger and more channels)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5222199" y="3135289"/>
            <a:ext cx="3254971" cy="681338"/>
          </a:xfrm>
          <a:prstGeom prst="roundRect">
            <a:avLst/>
          </a:prstGeom>
          <a:ln w="635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/>
          <a:lstStyle>
            <a:lvl1pPr marL="182563" indent="-1825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55600" indent="-173038" algn="l" defTabSz="457200" rtl="0" eaLnBrk="1" latinLnBrk="0" hangingPunct="1">
              <a:spcBef>
                <a:spcPct val="20000"/>
              </a:spcBef>
              <a:buSzPct val="50000"/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539750" indent="-18415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722313" indent="-182563" algn="l" defTabSz="457200" rtl="0" eaLnBrk="1" latinLnBrk="0" hangingPunct="1">
              <a:spcBef>
                <a:spcPct val="20000"/>
              </a:spcBef>
              <a:buSzPct val="50000"/>
              <a:buFont typeface="Courier New"/>
              <a:buChar char="o"/>
              <a:defRPr sz="11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en-US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More measurements still needed to </a:t>
            </a:r>
            <a:r>
              <a:rPr lang="en-US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dirty="0" smtClean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valuate the accuracy </a:t>
            </a:r>
            <a:endParaRPr lang="en-US" dirty="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-300120" y="4575167"/>
            <a:ext cx="3117289" cy="1486966"/>
          </a:xfrm>
        </p:spPr>
        <p:txBody>
          <a:bodyPr/>
          <a:lstStyle/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25/02/2020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IKON18 – Fabien Lafont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5" b="70679" l="29134" r="89764">
                        <a14:foregroundMark x1="58268" y1="60582" x2="64022" y2="60743"/>
                        <a14:foregroundMark x1="44094" y1="59289" x2="42096" y2="58481"/>
                        <a14:foregroundMark x1="44458" y1="59612" x2="42217" y2="57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9" t="4726" r="4273" b="21972"/>
          <a:stretch/>
        </p:blipFill>
        <p:spPr>
          <a:xfrm rot="16200000">
            <a:off x="5583396" y="994588"/>
            <a:ext cx="4342981" cy="323176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274460" y="939286"/>
            <a:ext cx="3869266" cy="387260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Good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neutron/gamma 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discrimination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79636" y="1811119"/>
            <a:ext cx="3869266" cy="374196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Fast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signals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/ high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counting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rate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62643" y="4037592"/>
            <a:ext cx="5560256" cy="366035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Optional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1D-2D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localization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and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beam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absorption profile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55920" y="1390203"/>
            <a:ext cx="4474029" cy="358871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285750" indent="-285750" defTabSz="914400"/>
            <a:r>
              <a:rPr lang="fr-FR" sz="1600" dirty="0" err="1" smtClean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Tested</a:t>
            </a:r>
            <a:r>
              <a:rPr lang="fr-FR" sz="1600" dirty="0" smtClean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on instrument </a:t>
            </a:r>
            <a:r>
              <a:rPr lang="fr-FR" sz="1600" dirty="0" err="1" smtClean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with</a:t>
            </a:r>
            <a:r>
              <a:rPr lang="fr-FR" sz="1600" dirty="0" smtClean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sz="1600" dirty="0" err="1" smtClean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strong</a:t>
            </a:r>
            <a:r>
              <a:rPr lang="fr-FR" sz="1600" dirty="0" smtClean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gamma </a:t>
            </a:r>
            <a:r>
              <a:rPr lang="fr-FR" sz="1600" dirty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</a:t>
            </a:r>
            <a:r>
              <a:rPr lang="fr-FR" sz="1600" dirty="0" smtClean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ackground</a:t>
            </a:r>
            <a:endParaRPr lang="fr-FR" sz="1600" dirty="0">
              <a:solidFill>
                <a:schemeClr val="accent3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79636" y="3129311"/>
            <a:ext cx="3881082" cy="353726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Excellent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uniformity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à coins arrondis 16"/>
              <p:cNvSpPr/>
              <p:nvPr/>
            </p:nvSpPr>
            <p:spPr>
              <a:xfrm>
                <a:off x="274460" y="2669888"/>
                <a:ext cx="3869266" cy="3741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52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dirty="0" smtClean="0">
                    <a:solidFill>
                      <a:schemeClr val="tx1"/>
                    </a:solidFill>
                    <a:latin typeface="Baskerville Old Face" charset="0"/>
                    <a:ea typeface="Baskerville Old Face" charset="0"/>
                    <a:cs typeface="Baskerville Old Face" charset="0"/>
                  </a:rPr>
                  <a:t>Efficiency </a:t>
                </a:r>
                <a:r>
                  <a:rPr lang="fr-FR" dirty="0" err="1" smtClean="0">
                    <a:solidFill>
                      <a:schemeClr val="tx1"/>
                    </a:solidFill>
                    <a:latin typeface="Baskerville Old Face" charset="0"/>
                    <a:ea typeface="Baskerville Old Face" charset="0"/>
                    <a:cs typeface="Baskerville Old Face" charset="0"/>
                  </a:rPr>
                  <a:t>from</a:t>
                </a:r>
                <a:r>
                  <a:rPr lang="fr-FR" dirty="0" smtClean="0">
                    <a:solidFill>
                      <a:schemeClr val="tx1"/>
                    </a:solidFill>
                    <a:latin typeface="Baskerville Old Face" charset="0"/>
                    <a:ea typeface="Baskerville Old Face" charset="0"/>
                    <a:cs typeface="Baskerville Old Face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~0.9</m:t>
                    </m:r>
                  </m:oMath>
                </a14:m>
                <a:endParaRPr lang="fr-FR" dirty="0">
                  <a:solidFill>
                    <a:schemeClr val="tx1"/>
                  </a:solidFill>
                  <a:latin typeface="Baskerville Old Face" charset="0"/>
                  <a:ea typeface="Baskerville Old Face" charset="0"/>
                  <a:cs typeface="Baskerville Old Face" charset="0"/>
                </a:endParaRPr>
              </a:p>
            </p:txBody>
          </p:sp>
        </mc:Choice>
        <mc:Fallback>
          <p:sp>
            <p:nvSpPr>
              <p:cNvPr id="17" name="Rectangle à coins arrondis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60" y="2669888"/>
                <a:ext cx="3869266" cy="374160"/>
              </a:xfrm>
              <a:prstGeom prst="roundRect">
                <a:avLst/>
              </a:prstGeom>
              <a:blipFill>
                <a:blip r:embed="rId4"/>
                <a:stretch>
                  <a:fillRect l="-628" t="-1587" b="-28571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à coins arrondis 17"/>
          <p:cNvSpPr/>
          <p:nvPr/>
        </p:nvSpPr>
        <p:spPr>
          <a:xfrm>
            <a:off x="268552" y="3562886"/>
            <a:ext cx="3881082" cy="391137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Small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beam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perturbations /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attenuation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à coins arrondis 18"/>
              <p:cNvSpPr/>
              <p:nvPr/>
            </p:nvSpPr>
            <p:spPr>
              <a:xfrm>
                <a:off x="555920" y="2251602"/>
                <a:ext cx="5764413" cy="358871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marL="285750" indent="-285750" defTabSz="914400"/>
                <a:r>
                  <a:rPr lang="fr-FR" sz="1600" dirty="0" smtClean="0">
                    <a:solidFill>
                      <a:schemeClr val="accent3"/>
                    </a:solidFill>
                    <a:latin typeface="Baskerville Old Face" charset="0"/>
                    <a:ea typeface="Baskerville Old Face" charset="0"/>
                    <a:cs typeface="Baskerville Old Face" charset="0"/>
                  </a:rPr>
                  <a:t>Tested at 60 kHz - 300 Hz/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dirty="0" smtClean="0">
                    <a:solidFill>
                      <a:schemeClr val="accent3"/>
                    </a:solidFill>
                    <a:latin typeface="Baskerville Old Face" charset="0"/>
                    <a:ea typeface="Baskerville Old Face" charset="0"/>
                    <a:cs typeface="Baskerville Old Face" charset="0"/>
                  </a:rPr>
                  <a:t>--- </a:t>
                </a:r>
                <a:r>
                  <a:rPr lang="fr-FR" sz="1600" dirty="0" err="1" smtClean="0">
                    <a:solidFill>
                      <a:schemeClr val="accent3"/>
                    </a:solidFill>
                    <a:latin typeface="Baskerville Old Face" charset="0"/>
                    <a:ea typeface="Baskerville Old Face" charset="0"/>
                    <a:cs typeface="Baskerville Old Face" charset="0"/>
                  </a:rPr>
                  <a:t>Achievable</a:t>
                </a:r>
                <a:r>
                  <a:rPr lang="fr-FR" sz="1600" dirty="0" smtClean="0">
                    <a:solidFill>
                      <a:schemeClr val="accent3"/>
                    </a:solidFill>
                    <a:latin typeface="Baskerville Old Face" charset="0"/>
                    <a:ea typeface="Baskerville Old Face" charset="0"/>
                    <a:cs typeface="Baskerville Old Face" charset="0"/>
                  </a:rPr>
                  <a:t> 250 kHz ?</a:t>
                </a:r>
                <a:endParaRPr lang="fr-FR" sz="1600" dirty="0">
                  <a:solidFill>
                    <a:schemeClr val="accent3"/>
                  </a:solidFill>
                  <a:latin typeface="Baskerville Old Face" charset="0"/>
                  <a:ea typeface="Baskerville Old Face" charset="0"/>
                  <a:cs typeface="Baskerville Old Face" charset="0"/>
                </a:endParaRPr>
              </a:p>
            </p:txBody>
          </p:sp>
        </mc:Choice>
        <mc:Fallback>
          <p:sp>
            <p:nvSpPr>
              <p:cNvPr id="19" name="Rectangle à coins arrondis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20" y="2251602"/>
                <a:ext cx="5764413" cy="358871"/>
              </a:xfrm>
              <a:prstGeom prst="roundRect">
                <a:avLst/>
              </a:prstGeom>
              <a:blipFill>
                <a:blip r:embed="rId5"/>
                <a:stretch>
                  <a:fillRect l="-1686" t="-4839" b="-9677"/>
                </a:stretch>
              </a:blipFill>
              <a:ln w="19050">
                <a:solidFill>
                  <a:schemeClr val="accent1"/>
                </a:solidFill>
                <a:prstDash val="sys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0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64477" y="994867"/>
            <a:ext cx="287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Thank you for your attention</a:t>
            </a:r>
            <a:endParaRPr lang="en-US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6" y="3403412"/>
            <a:ext cx="1621092" cy="87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Decay after shutdown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6"/>
          <a:stretch/>
        </p:blipFill>
        <p:spPr>
          <a:xfrm>
            <a:off x="115306" y="1319350"/>
            <a:ext cx="4704175" cy="23939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15" y="1319349"/>
            <a:ext cx="4772485" cy="257835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41898" y="3626759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Amplitude (V)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Pulse height spectra structure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25/02/2020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IKON18 – Fabien Lafont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39586"/>
              </p:ext>
            </p:extLst>
          </p:nvPr>
        </p:nvGraphicFramePr>
        <p:xfrm>
          <a:off x="115306" y="1348515"/>
          <a:ext cx="2859444" cy="176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Acrobat Document" r:id="rId3" imgW="3600372" imgH="2215757" progId="AcroExch.Document.DC">
                  <p:embed/>
                </p:oleObj>
              </mc:Choice>
              <mc:Fallback>
                <p:oleObj name="Acrobat Document" r:id="rId3" imgW="3600372" imgH="2215757" progId="AcroExch.Document.DC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306" y="1348515"/>
                        <a:ext cx="2859444" cy="1760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447672"/>
              </p:ext>
            </p:extLst>
          </p:nvPr>
        </p:nvGraphicFramePr>
        <p:xfrm>
          <a:off x="6030693" y="1387233"/>
          <a:ext cx="2859445" cy="176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Acrobat Document" r:id="rId5" imgW="3600372" imgH="2215757" progId="AcroExch.Document.DC">
                  <p:embed/>
                </p:oleObj>
              </mc:Choice>
              <mc:Fallback>
                <p:oleObj name="Acrobat Document" r:id="rId5" imgW="3600372" imgH="2215757" progId="AcroExch.Document.DC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0693" y="1387233"/>
                        <a:ext cx="2859445" cy="1760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86" y="1282445"/>
            <a:ext cx="3082486" cy="18955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3347" y="3147280"/>
            <a:ext cx="20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2.5 mm </a:t>
            </a:r>
            <a:r>
              <a:rPr lang="fr-FR" dirty="0" err="1" smtClean="0">
                <a:solidFill>
                  <a:srgbClr val="FF0000"/>
                </a:solidFill>
              </a:rPr>
              <a:t>slit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centered</a:t>
            </a:r>
            <a:r>
              <a:rPr lang="fr-FR" dirty="0" smtClean="0">
                <a:solidFill>
                  <a:srgbClr val="FF0000"/>
                </a:solidFill>
              </a:rPr>
              <a:t> on tube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47596" y="3147279"/>
            <a:ext cx="288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2.5 mm </a:t>
            </a:r>
            <a:r>
              <a:rPr lang="fr-FR" dirty="0" err="1" smtClean="0">
                <a:solidFill>
                  <a:srgbClr val="00B050"/>
                </a:solidFill>
              </a:rPr>
              <a:t>slit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centered</a:t>
            </a:r>
            <a:r>
              <a:rPr lang="fr-FR" dirty="0" smtClean="0">
                <a:solidFill>
                  <a:srgbClr val="00B050"/>
                </a:solidFill>
              </a:rPr>
              <a:t> on detector (Al </a:t>
            </a:r>
            <a:r>
              <a:rPr lang="fr-FR" dirty="0" err="1" smtClean="0">
                <a:solidFill>
                  <a:srgbClr val="00B050"/>
                </a:solidFill>
              </a:rPr>
              <a:t>wall</a:t>
            </a:r>
            <a:r>
              <a:rPr lang="fr-FR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15072" y="3252067"/>
            <a:ext cx="2619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2.5 mm </a:t>
            </a:r>
            <a:r>
              <a:rPr lang="fr-FR" dirty="0" err="1" smtClean="0">
                <a:solidFill>
                  <a:srgbClr val="0070C0"/>
                </a:solidFill>
              </a:rPr>
              <a:t>slit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perpendicular</a:t>
            </a:r>
            <a:r>
              <a:rPr lang="fr-FR" dirty="0" smtClean="0">
                <a:solidFill>
                  <a:srgbClr val="0070C0"/>
                </a:solidFill>
              </a:rPr>
              <a:t> to the tubes</a:t>
            </a:r>
            <a:endParaRPr lang="fr-FR" sz="16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450114" y="4025754"/>
            <a:ext cx="827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Structure </a:t>
            </a:r>
            <a:r>
              <a:rPr lang="fr-FR" dirty="0" err="1" smtClean="0"/>
              <a:t>observed</a:t>
            </a:r>
            <a:r>
              <a:rPr lang="fr-FR" dirty="0" smtClean="0"/>
              <a:t> in the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seems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due to the </a:t>
            </a:r>
            <a:r>
              <a:rPr lang="fr-FR" dirty="0" err="1" smtClean="0"/>
              <a:t>presence</a:t>
            </a:r>
            <a:r>
              <a:rPr lang="fr-FR" dirty="0" smtClean="0"/>
              <a:t> of  Al </a:t>
            </a:r>
            <a:r>
              <a:rPr lang="fr-FR" dirty="0" err="1" smtClean="0"/>
              <a:t>walls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649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Signals 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3" b="12256"/>
          <a:stretch/>
        </p:blipFill>
        <p:spPr>
          <a:xfrm>
            <a:off x="300607" y="1412392"/>
            <a:ext cx="3549941" cy="23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ESS Requirements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for </a:t>
            </a:r>
            <a:r>
              <a:rPr lang="fr-FR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next-gen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monitors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333" y="1185333"/>
            <a:ext cx="1583267" cy="97366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High Flux</a:t>
            </a:r>
          </a:p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High rate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69029" y="2566134"/>
            <a:ext cx="2279438" cy="15655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E6007E"/>
                </a:solidFill>
                <a:latin typeface="Baskerville Old Face" panose="02020602080505020303" pitchFamily="18" charset="0"/>
              </a:rPr>
              <a:t>Strong Gamma environment</a:t>
            </a:r>
            <a:endParaRPr lang="en-US" dirty="0">
              <a:solidFill>
                <a:srgbClr val="E6007E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987727" y="1672166"/>
            <a:ext cx="2438400" cy="165946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Baskerville Old Face" panose="02020602080505020303" pitchFamily="18" charset="0"/>
              </a:rPr>
              <a:t>Minimal material budget and perturbations of the beam</a:t>
            </a:r>
            <a:endParaRPr lang="en-US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256760" y="3024436"/>
            <a:ext cx="2192974" cy="110729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Absolute flux accuracy </a:t>
            </a:r>
          </a:p>
        </p:txBody>
      </p:sp>
      <p:sp>
        <p:nvSpPr>
          <p:cNvPr id="13" name="Ellipse 12"/>
          <p:cNvSpPr/>
          <p:nvPr/>
        </p:nvSpPr>
        <p:spPr>
          <a:xfrm>
            <a:off x="6172092" y="1037718"/>
            <a:ext cx="2277642" cy="138375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Stable over time (&lt; 5 % variations)</a:t>
            </a:r>
            <a:endParaRPr lang="en-US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Uranium monitors</a:t>
            </a:r>
            <a:endParaRPr lang="fr-FR" dirty="0">
              <a:latin typeface="+mj-l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Pros</a:t>
            </a:r>
            <a:endParaRPr lang="fr-FR" dirty="0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4984307" y="905630"/>
            <a:ext cx="8720673" cy="35625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0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Cons</a:t>
            </a:r>
            <a:endParaRPr lang="fr-FR" dirty="0"/>
          </a:p>
        </p:txBody>
      </p:sp>
      <p:sp>
        <p:nvSpPr>
          <p:cNvPr id="11" name="Éclair 10"/>
          <p:cNvSpPr/>
          <p:nvPr/>
        </p:nvSpPr>
        <p:spPr>
          <a:xfrm flipH="1">
            <a:off x="4003268" y="407352"/>
            <a:ext cx="677334" cy="4170597"/>
          </a:xfrm>
          <a:prstGeom prst="lightningBolt">
            <a:avLst/>
          </a:prstGeom>
          <a:solidFill>
            <a:srgbClr val="F39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144353" y="1331796"/>
            <a:ext cx="3869266" cy="473720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Best neutron/gamma discrimination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34002" y="2500330"/>
            <a:ext cx="3869266" cy="498505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Fast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signals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/ high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counting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rate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34002" y="1921892"/>
            <a:ext cx="3869266" cy="438441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Good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stability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over time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739872" y="3244377"/>
            <a:ext cx="4038600" cy="49944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defTabSz="914400"/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One major supplier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739872" y="1921892"/>
            <a:ext cx="4038600" cy="438441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Bad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uniformity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over the active area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739873" y="1331797"/>
            <a:ext cx="4038600" cy="473720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Efficiency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specifications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not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reliable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751688" y="2492651"/>
            <a:ext cx="4038600" cy="498505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High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beam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perturbations /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attenuation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134002" y="3244378"/>
            <a:ext cx="3869266" cy="49944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defTabSz="914400"/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Low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voltage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operation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5126741" y="3852863"/>
            <a:ext cx="2830691" cy="914400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marL="285750" indent="-285750" defTabSz="914400"/>
            <a:r>
              <a:rPr lang="fr-FR" sz="1600" dirty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Long </a:t>
            </a:r>
            <a:r>
              <a:rPr lang="fr-FR" sz="1600" dirty="0" err="1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delivery</a:t>
            </a:r>
            <a:r>
              <a:rPr lang="fr-FR" sz="1600" dirty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time</a:t>
            </a:r>
          </a:p>
          <a:p>
            <a:pPr marL="285750" indent="-285750" defTabSz="914400"/>
            <a:r>
              <a:rPr lang="fr-FR" sz="1600" dirty="0" err="1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After</a:t>
            </a:r>
            <a:r>
              <a:rPr lang="fr-FR" sz="1600" dirty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-sales service</a:t>
            </a:r>
          </a:p>
          <a:p>
            <a:pPr marL="285750" indent="-285750" defTabSz="914400"/>
            <a:r>
              <a:rPr lang="fr-FR" sz="1600" dirty="0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Radioactive sources </a:t>
            </a:r>
            <a:r>
              <a:rPr lang="fr-FR" sz="1600" dirty="0" err="1">
                <a:solidFill>
                  <a:schemeClr val="accent3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regulations</a:t>
            </a:r>
            <a:endParaRPr lang="fr-FR" sz="1600" dirty="0">
              <a:solidFill>
                <a:schemeClr val="accent3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7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Uranium monitors</a:t>
            </a:r>
            <a:endParaRPr lang="fr-FR" dirty="0">
              <a:latin typeface="+mj-l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225460" y="733576"/>
            <a:ext cx="8720673" cy="356251"/>
          </a:xfrm>
        </p:spPr>
        <p:txBody>
          <a:bodyPr/>
          <a:lstStyle/>
          <a:p>
            <a:r>
              <a:rPr lang="fr-FR" dirty="0" err="1" smtClean="0"/>
              <a:t>Uniformity</a:t>
            </a:r>
            <a:r>
              <a:rPr lang="fr-FR" dirty="0" smtClean="0"/>
              <a:t> issues</a:t>
            </a: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25460" y="1128347"/>
            <a:ext cx="6445789" cy="373233"/>
          </a:xfrm>
          <a:prstGeom prst="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fr-FR"/>
            </a:defPPr>
            <a:lvl1pPr>
              <a:defRPr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defRPr>
            </a:lvl1pPr>
          </a:lstStyle>
          <a:p>
            <a:r>
              <a:rPr lang="fr-FR" dirty="0" err="1"/>
              <a:t>Measured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collimated</a:t>
            </a:r>
            <a:r>
              <a:rPr lang="fr-FR" dirty="0"/>
              <a:t> (2.5 mm ×2.5 mm) 2.5 Å- neutron </a:t>
            </a:r>
            <a:r>
              <a:rPr lang="fr-FR" dirty="0" err="1"/>
              <a:t>beam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49" y="1927162"/>
            <a:ext cx="2288281" cy="18039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" y="1620940"/>
            <a:ext cx="3102584" cy="2824645"/>
          </a:xfrm>
          <a:prstGeom prst="rect">
            <a:avLst/>
          </a:prstGeom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680853"/>
              </p:ext>
            </p:extLst>
          </p:nvPr>
        </p:nvGraphicFramePr>
        <p:xfrm>
          <a:off x="3258030" y="1574556"/>
          <a:ext cx="3413219" cy="307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133253" y="4256955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Distance (cm)</a:t>
            </a:r>
            <a:endParaRPr lang="fr-FR" sz="1100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2685290" y="2917031"/>
            <a:ext cx="9813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Distance (cm)</a:t>
            </a:r>
            <a:endParaRPr lang="fr-FR" sz="1100" b="1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4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Uranium monitors</a:t>
            </a:r>
            <a:endParaRPr lang="fr-FR" dirty="0">
              <a:latin typeface="+mj-l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321087" y="727504"/>
            <a:ext cx="8720673" cy="356251"/>
          </a:xfrm>
        </p:spPr>
        <p:txBody>
          <a:bodyPr/>
          <a:lstStyle/>
          <a:p>
            <a:r>
              <a:rPr lang="fr-FR" dirty="0" err="1" smtClean="0"/>
              <a:t>Uniformity</a:t>
            </a:r>
            <a:r>
              <a:rPr lang="fr-FR" dirty="0" smtClean="0"/>
              <a:t> issues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28476" y="1664020"/>
            <a:ext cx="3981674" cy="2639532"/>
            <a:chOff x="483668" y="1891744"/>
            <a:chExt cx="3466990" cy="2727831"/>
          </a:xfrm>
        </p:grpSpPr>
        <p:graphicFrame>
          <p:nvGraphicFramePr>
            <p:cNvPr id="8" name="Graphique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3615324"/>
                </p:ext>
              </p:extLst>
            </p:nvPr>
          </p:nvGraphicFramePr>
          <p:xfrm>
            <a:off x="483668" y="1891744"/>
            <a:ext cx="3466990" cy="2727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Connecteur droit 4"/>
            <p:cNvCxnSpPr/>
            <p:nvPr/>
          </p:nvCxnSpPr>
          <p:spPr>
            <a:xfrm flipV="1">
              <a:off x="1413892" y="2201333"/>
              <a:ext cx="0" cy="1823362"/>
            </a:xfrm>
            <a:prstGeom prst="line">
              <a:avLst/>
            </a:prstGeom>
            <a:ln w="28575">
              <a:solidFill>
                <a:srgbClr val="00B050"/>
              </a:solidFill>
              <a:prstDash val="dash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3497187" y="2201333"/>
              <a:ext cx="0" cy="1823362"/>
            </a:xfrm>
            <a:prstGeom prst="line">
              <a:avLst/>
            </a:prstGeom>
            <a:ln w="28575">
              <a:solidFill>
                <a:srgbClr val="00B050"/>
              </a:solidFill>
              <a:prstDash val="dash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0" name="Rectangle à coins arrondis 19"/>
          <p:cNvSpPr/>
          <p:nvPr/>
        </p:nvSpPr>
        <p:spPr>
          <a:xfrm>
            <a:off x="4802218" y="910588"/>
            <a:ext cx="4150611" cy="499443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Uniformity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: up to 20-25 %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deviations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806658" y="1509882"/>
            <a:ext cx="4146173" cy="499443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Active area : ≈ 100 mm (108 mm in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specs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.)</a:t>
            </a:r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4806657" y="2130423"/>
            <a:ext cx="4146173" cy="422771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Measured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transparency</a:t>
            </a:r>
            <a:r>
              <a:rPr lang="fr-FR" dirty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:  89 - 96 % 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5155711" y="2658862"/>
            <a:ext cx="3283614" cy="438441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fr-FR" sz="14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Average</a:t>
            </a:r>
            <a:r>
              <a:rPr lang="fr-FR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91% 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 LND monitors </a:t>
            </a:r>
            <a:r>
              <a:rPr lang="fr-FR" sz="1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tested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fr-FR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972711"/>
              </p:ext>
            </p:extLst>
          </p:nvPr>
        </p:nvGraphicFramePr>
        <p:xfrm>
          <a:off x="4795514" y="2977162"/>
          <a:ext cx="4157315" cy="1593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à coins arrondis 15"/>
              <p:cNvSpPr/>
              <p:nvPr/>
            </p:nvSpPr>
            <p:spPr>
              <a:xfrm>
                <a:off x="321087" y="1197642"/>
                <a:ext cx="3895133" cy="397577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marL="182562" lvl="1" indent="0">
                  <a:buNone/>
                </a:pPr>
                <a:r>
                  <a:rPr lang="fr-FR" sz="1400" dirty="0" smtClean="0">
                    <a:solidFill>
                      <a:schemeClr val="accent3"/>
                    </a:solidFill>
                  </a:rPr>
                  <a:t>Even </a:t>
                </a:r>
                <a:r>
                  <a:rPr lang="fr-FR" sz="1400" dirty="0" err="1">
                    <a:solidFill>
                      <a:schemeClr val="accent3"/>
                    </a:solidFill>
                  </a:rPr>
                  <a:t>worse</a:t>
                </a:r>
                <a:r>
                  <a:rPr lang="fr-FR" sz="1400" dirty="0">
                    <a:solidFill>
                      <a:schemeClr val="accent3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3"/>
                    </a:solidFill>
                  </a:rPr>
                  <a:t>with</a:t>
                </a:r>
                <a:r>
                  <a:rPr lang="fr-FR" sz="1400" dirty="0">
                    <a:solidFill>
                      <a:schemeClr val="accent3"/>
                    </a:solidFill>
                  </a:rPr>
                  <a:t> a </a:t>
                </a:r>
                <a:r>
                  <a:rPr lang="fr-FR" sz="1400" dirty="0" err="1">
                    <a:solidFill>
                      <a:schemeClr val="accent3"/>
                    </a:solidFill>
                  </a:rPr>
                  <a:t>low</a:t>
                </a:r>
                <a:r>
                  <a:rPr lang="fr-FR" sz="1400" dirty="0">
                    <a:solidFill>
                      <a:schemeClr val="accent3"/>
                    </a:solidFill>
                  </a:rPr>
                  <a:t> </a:t>
                </a:r>
                <a:r>
                  <a:rPr lang="fr-FR" sz="1400" dirty="0" err="1">
                    <a:solidFill>
                      <a:schemeClr val="accent3"/>
                    </a:solidFill>
                  </a:rPr>
                  <a:t>efficiency</a:t>
                </a:r>
                <a:r>
                  <a:rPr lang="fr-FR" sz="1400" dirty="0">
                    <a:solidFill>
                      <a:schemeClr val="accent3"/>
                    </a:solidFill>
                  </a:rPr>
                  <a:t> one (</a:t>
                </a:r>
                <a14:m>
                  <m:oMath xmlns:m="http://schemas.openxmlformats.org/officeDocument/2006/math">
                    <m:r>
                      <a:rPr lang="fr-FR" sz="140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fr-FR" sz="1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sz="140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à coins arrondis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87" y="1197642"/>
                <a:ext cx="3895133" cy="3975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1"/>
                </a:solidFill>
                <a:prstDash val="sys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5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ILL </a:t>
            </a:r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z="1800" dirty="0" smtClean="0"/>
              <a:t>A multitube </a:t>
            </a:r>
            <a:r>
              <a:rPr lang="fr-FR" sz="1800" dirty="0" err="1" smtClean="0"/>
              <a:t>gas-filled</a:t>
            </a:r>
            <a:r>
              <a:rPr lang="fr-FR" sz="1800" dirty="0" smtClean="0"/>
              <a:t> monitor </a:t>
            </a:r>
            <a:endParaRPr lang="fr-FR" sz="1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25" b="84792" l="12500" r="72500">
                        <a14:foregroundMark x1="60469" y1="33333" x2="39688" y2="56042"/>
                        <a14:foregroundMark x1="26875" y1="70625" x2="26563" y2="61042"/>
                        <a14:foregroundMark x1="26250" y1="70208" x2="25625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 t="8061" r="24108" b="12353"/>
          <a:stretch/>
        </p:blipFill>
        <p:spPr>
          <a:xfrm>
            <a:off x="6266564" y="2399812"/>
            <a:ext cx="2581219" cy="226888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354056" y="1535244"/>
            <a:ext cx="6717863" cy="498505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Initially designed for SHARP instrument for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operation in vacuum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54057" y="2270589"/>
            <a:ext cx="5233012" cy="498505"/>
          </a:xfrm>
          <a:prstGeom prst="roundRect">
            <a:avLst/>
          </a:prstGeom>
          <a:solidFill>
            <a:schemeClr val="tx2">
              <a:lumMod val="20000"/>
              <a:lumOff val="8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Additional features compared to Uranium monitors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15160" y="2905171"/>
            <a:ext cx="2348825" cy="49944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defTabSz="914400"/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Efficiency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can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be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tuned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015160" y="3507136"/>
            <a:ext cx="2348825" cy="49944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defTabSz="914400"/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Excellent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uniformity</a:t>
            </a:r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15160" y="4109101"/>
            <a:ext cx="4890690" cy="49944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defTabSz="914400"/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Better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transparency</a:t>
            </a:r>
            <a:r>
              <a:rPr lang="fr-FR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0.5 mm windows / 0.4 mm inner walls)</a:t>
            </a:r>
          </a:p>
          <a:p>
            <a:pPr marL="285750" indent="-285750" defTabSz="914400"/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Multitube Monitor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232159" y="787709"/>
            <a:ext cx="8720673" cy="356251"/>
          </a:xfrm>
        </p:spPr>
        <p:txBody>
          <a:bodyPr/>
          <a:lstStyle/>
          <a:p>
            <a:r>
              <a:rPr lang="fr-FR" sz="1800" dirty="0" smtClean="0"/>
              <a:t>Pulse </a:t>
            </a:r>
            <a:r>
              <a:rPr lang="fr-FR" sz="1800" dirty="0" err="1" smtClean="0"/>
              <a:t>height</a:t>
            </a:r>
            <a:r>
              <a:rPr lang="fr-FR" sz="1800" dirty="0" smtClean="0"/>
              <a:t> </a:t>
            </a:r>
            <a:r>
              <a:rPr lang="fr-FR" sz="1800" dirty="0" err="1" smtClean="0"/>
              <a:t>spectra</a:t>
            </a:r>
            <a:endParaRPr lang="fr-FR" sz="1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25" b="84792" l="12500" r="72500">
                        <a14:foregroundMark x1="60469" y1="33333" x2="39688" y2="56042"/>
                        <a14:foregroundMark x1="26875" y1="70625" x2="26563" y2="61042"/>
                        <a14:foregroundMark x1="26250" y1="70208" x2="25625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 t="8061" r="24108" b="12353"/>
          <a:stretch/>
        </p:blipFill>
        <p:spPr>
          <a:xfrm>
            <a:off x="4001181" y="0"/>
            <a:ext cx="1494125" cy="1313329"/>
          </a:xfrm>
          <a:prstGeom prst="rect">
            <a:avLst/>
          </a:prstGeom>
        </p:spPr>
      </p:pic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748481"/>
              </p:ext>
            </p:extLst>
          </p:nvPr>
        </p:nvGraphicFramePr>
        <p:xfrm>
          <a:off x="115306" y="965834"/>
          <a:ext cx="3322161" cy="226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r="7879"/>
          <a:stretch/>
        </p:blipFill>
        <p:spPr>
          <a:xfrm>
            <a:off x="3357931" y="1228086"/>
            <a:ext cx="3203736" cy="184652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48909" y="1299911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ambria" panose="02040503050406030204" pitchFamily="18" charset="0"/>
                <a:ea typeface="Cambria" panose="02040503050406030204" pitchFamily="18" charset="0"/>
              </a:rPr>
              <a:t>825 V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5" name="Graphique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822216"/>
              </p:ext>
            </p:extLst>
          </p:nvPr>
        </p:nvGraphicFramePr>
        <p:xfrm>
          <a:off x="53146" y="2955561"/>
          <a:ext cx="3242625" cy="206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à coins arrondis 25"/>
              <p:cNvSpPr/>
              <p:nvPr/>
            </p:nvSpPr>
            <p:spPr>
              <a:xfrm>
                <a:off x="6661702" y="1585022"/>
                <a:ext cx="2291129" cy="914400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r>
                  <a:rPr lang="fr-FR" dirty="0" smtClean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bar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𝐴𝑟</m:t>
                    </m:r>
                    <m:r>
                      <a:rPr lang="fr-FR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fr-FR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mbar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endParaRPr lang="fr-FR" sz="1400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1"/>
                <a:r>
                  <a:rPr lang="fr-FR" sz="1400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fr-FR" sz="1400" dirty="0" err="1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also</a:t>
                </a:r>
                <a:r>
                  <a:rPr lang="fr-FR" sz="1400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400" dirty="0" err="1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tested</a:t>
                </a:r>
                <a:r>
                  <a:rPr lang="fr-FR" sz="1400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400" dirty="0" err="1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with</a:t>
                </a:r>
                <a:r>
                  <a:rPr lang="fr-FR" sz="1400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fr-FR" sz="1400" dirty="0" err="1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Nitrogen</a:t>
                </a:r>
                <a:r>
                  <a:rPr lang="fr-FR" sz="1400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fr-FR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à coins arrondis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02" y="1585022"/>
                <a:ext cx="2291129" cy="914400"/>
              </a:xfrm>
              <a:prstGeom prst="roundRect">
                <a:avLst/>
              </a:prstGeom>
              <a:blipFill>
                <a:blip r:embed="rId8"/>
                <a:stretch>
                  <a:fillRect l="-3958" t="-4575" b="-654"/>
                </a:stretch>
              </a:blipFill>
              <a:ln w="19050">
                <a:solidFill>
                  <a:schemeClr val="accent1"/>
                </a:solidFill>
                <a:prstDash val="sysDot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à coins arrondis 26"/>
              <p:cNvSpPr/>
              <p:nvPr/>
            </p:nvSpPr>
            <p:spPr>
              <a:xfrm>
                <a:off x="6623827" y="3445909"/>
                <a:ext cx="2291129" cy="914400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r>
                  <a:rPr lang="fr-FR" dirty="0" smtClean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500 mbar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𝐴𝑟</m:t>
                    </m:r>
                    <m:r>
                      <a:rPr lang="fr-FR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fr-FR" dirty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 mbar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fr-FR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</m:e>
                    </m:sPre>
                  </m:oMath>
                </a14:m>
                <a:endParaRPr lang="fr-FR" dirty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à coins arrondis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27" y="3445909"/>
                <a:ext cx="2291129" cy="914400"/>
              </a:xfrm>
              <a:prstGeom prst="roundRect">
                <a:avLst/>
              </a:prstGeom>
              <a:blipFill>
                <a:blip r:embed="rId9"/>
                <a:stretch>
                  <a:fillRect l="-4233"/>
                </a:stretch>
              </a:blipFill>
              <a:ln w="19050">
                <a:solidFill>
                  <a:schemeClr val="accent1"/>
                </a:solidFill>
                <a:prstDash val="sysDot"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3499627" y="3126168"/>
            <a:ext cx="3062040" cy="1746520"/>
            <a:chOff x="3499627" y="3126168"/>
            <a:chExt cx="3062040" cy="174652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" t="8228" r="7976" b="4946"/>
            <a:stretch/>
          </p:blipFill>
          <p:spPr>
            <a:xfrm>
              <a:off x="3499627" y="3126168"/>
              <a:ext cx="3062040" cy="1553883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5847479" y="4611078"/>
              <a:ext cx="676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Channel</a:t>
              </a:r>
              <a:endParaRPr lang="en-US" sz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7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225459" y="3356380"/>
            <a:ext cx="8727371" cy="1787120"/>
          </a:xfrm>
        </p:spPr>
        <p:txBody>
          <a:bodyPr/>
          <a:lstStyle/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562" lvl="1" indent="0"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Multitube Monitor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232159" y="787709"/>
            <a:ext cx="8720673" cy="356251"/>
          </a:xfrm>
        </p:spPr>
        <p:txBody>
          <a:bodyPr/>
          <a:lstStyle/>
          <a:p>
            <a:r>
              <a:rPr lang="fr-FR" sz="1800" dirty="0" smtClean="0"/>
              <a:t>Gamma discrimination</a:t>
            </a:r>
            <a:endParaRPr lang="fr-FR" sz="1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25" b="84792" l="12500" r="72500">
                        <a14:foregroundMark x1="60469" y1="33333" x2="39688" y2="56042"/>
                        <a14:foregroundMark x1="26875" y1="70625" x2="26563" y2="61042"/>
                        <a14:foregroundMark x1="26250" y1="70208" x2="25625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 t="8061" r="24108" b="12353"/>
          <a:stretch/>
        </p:blipFill>
        <p:spPr>
          <a:xfrm>
            <a:off x="4001181" y="0"/>
            <a:ext cx="1494125" cy="1313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7122618" y="1625222"/>
                <a:ext cx="185657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Beam 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Beam 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shielding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Beam Off</a:t>
                </a:r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618" y="1625222"/>
                <a:ext cx="1856577" cy="1077218"/>
              </a:xfrm>
              <a:prstGeom prst="rect">
                <a:avLst/>
              </a:prstGeom>
              <a:blipFill>
                <a:blip r:embed="rId4"/>
                <a:stretch>
                  <a:fillRect l="-1311" t="-2273"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/>
          <p:cNvGrpSpPr/>
          <p:nvPr/>
        </p:nvGrpSpPr>
        <p:grpSpPr>
          <a:xfrm>
            <a:off x="3369664" y="1366141"/>
            <a:ext cx="3850142" cy="2003191"/>
            <a:chOff x="3369664" y="1120673"/>
            <a:chExt cx="3850142" cy="200319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23"/>
            <a:stretch/>
          </p:blipFill>
          <p:spPr>
            <a:xfrm>
              <a:off x="3369664" y="1120673"/>
              <a:ext cx="3850142" cy="1887273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6066484" y="1181227"/>
              <a:ext cx="7713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500 mbar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6869" y="2869948"/>
              <a:ext cx="157607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2"/>
              <a:r>
                <a:rPr lang="fr-FR" sz="105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Channel</a:t>
              </a:r>
              <a:endParaRPr lang="en-US" sz="105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0" y="1372121"/>
            <a:ext cx="3752954" cy="1957853"/>
            <a:chOff x="-49014" y="1142334"/>
            <a:chExt cx="3752954" cy="1957853"/>
          </a:xfrm>
        </p:grpSpPr>
        <p:grpSp>
          <p:nvGrpSpPr>
            <p:cNvPr id="12" name="Groupe 11"/>
            <p:cNvGrpSpPr/>
            <p:nvPr/>
          </p:nvGrpSpPr>
          <p:grpSpPr>
            <a:xfrm>
              <a:off x="-49014" y="1142334"/>
              <a:ext cx="3752954" cy="1957853"/>
              <a:chOff x="-49014" y="1142334"/>
              <a:chExt cx="3752954" cy="1957853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56" b="5794"/>
              <a:stretch/>
            </p:blipFill>
            <p:spPr>
              <a:xfrm>
                <a:off x="-49014" y="1142334"/>
                <a:ext cx="3752954" cy="1760943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478218" y="2838577"/>
                <a:ext cx="196720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/>
                <a:r>
                  <a:rPr lang="fr-FR" sz="105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Amplitude (V)</a:t>
                </a:r>
                <a:endParaRPr lang="en-US" sz="105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2698481" y="1257464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2 bar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9" name="Rectangle à coins arrondis 28"/>
          <p:cNvSpPr/>
          <p:nvPr/>
        </p:nvSpPr>
        <p:spPr>
          <a:xfrm>
            <a:off x="501762" y="3588266"/>
            <a:ext cx="4993544" cy="71475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Excellent gamma discrimination @ 2 bar</a:t>
            </a:r>
          </a:p>
          <a:p>
            <a:pPr marL="0" lvl="2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Even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better @ 500 mbar</a:t>
            </a:r>
          </a:p>
          <a:p>
            <a:pPr defTabSz="914400"/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232159" y="1362164"/>
            <a:ext cx="8727371" cy="3266694"/>
          </a:xfrm>
        </p:spPr>
        <p:txBody>
          <a:bodyPr/>
          <a:lstStyle/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smtClean="0"/>
              <a:t>Multitube Monitor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sz="1800" dirty="0" err="1"/>
              <a:t>S</a:t>
            </a:r>
            <a:r>
              <a:rPr lang="fr-FR" sz="1800" dirty="0" err="1" smtClean="0"/>
              <a:t>tability</a:t>
            </a:r>
            <a:endParaRPr lang="fr-FR" sz="1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25/02/2020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IKON18 – Fabien Lafont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25" b="84792" l="12500" r="72500">
                        <a14:foregroundMark x1="60469" y1="33333" x2="39688" y2="56042"/>
                        <a14:foregroundMark x1="26875" y1="70625" x2="26563" y2="61042"/>
                        <a14:foregroundMark x1="26250" y1="70208" x2="25625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5" t="8061" r="24108" b="12353"/>
          <a:stretch/>
        </p:blipFill>
        <p:spPr>
          <a:xfrm>
            <a:off x="4001181" y="0"/>
            <a:ext cx="1494125" cy="1313329"/>
          </a:xfrm>
          <a:prstGeom prst="rect">
            <a:avLst/>
          </a:prstGeom>
        </p:spPr>
      </p:pic>
      <p:grpSp>
        <p:nvGrpSpPr>
          <p:cNvPr id="34" name="Groupe 33"/>
          <p:cNvGrpSpPr/>
          <p:nvPr/>
        </p:nvGrpSpPr>
        <p:grpSpPr>
          <a:xfrm>
            <a:off x="218254" y="1393048"/>
            <a:ext cx="5385591" cy="3145249"/>
            <a:chOff x="218254" y="1484230"/>
            <a:chExt cx="5385591" cy="3145249"/>
          </a:xfrm>
        </p:grpSpPr>
        <p:sp>
          <p:nvSpPr>
            <p:cNvPr id="11" name="ZoneTexte 10"/>
            <p:cNvSpPr txBox="1"/>
            <p:nvPr/>
          </p:nvSpPr>
          <p:spPr>
            <a:xfrm>
              <a:off x="2060199" y="1484230"/>
              <a:ext cx="1814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P.H. Spectra over time </a:t>
              </a:r>
              <a:endParaRPr lang="en-US" sz="1400" i="1" dirty="0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218254" y="1836149"/>
              <a:ext cx="5385591" cy="2793330"/>
              <a:chOff x="218254" y="1836149"/>
              <a:chExt cx="5385591" cy="2793330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36" r="8467" b="5591"/>
              <a:stretch/>
            </p:blipFill>
            <p:spPr>
              <a:xfrm>
                <a:off x="218254" y="1836149"/>
                <a:ext cx="5107915" cy="2604003"/>
              </a:xfrm>
              <a:prstGeom prst="rect">
                <a:avLst/>
              </a:prstGeom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3751368" y="2465272"/>
                <a:ext cx="185247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One day of 100s-runs</a:t>
                </a:r>
                <a:b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6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During Shutdown</a:t>
                </a:r>
                <a:b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4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Decay</a:t>
                </a:r>
                <a:endParaRPr lang="en-US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16" name="Connecteur droit avec flèche 15"/>
              <p:cNvCxnSpPr/>
              <p:nvPr/>
            </p:nvCxnSpPr>
            <p:spPr>
              <a:xfrm flipH="1" flipV="1">
                <a:off x="3098801" y="2636054"/>
                <a:ext cx="626956" cy="137280"/>
              </a:xfrm>
              <a:prstGeom prst="straightConnector1">
                <a:avLst/>
              </a:prstGeom>
              <a:ln>
                <a:solidFill>
                  <a:srgbClr val="E6007E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>
                <a:stCxn id="12" idx="1"/>
              </p:cNvCxnSpPr>
              <p:nvPr/>
            </p:nvCxnSpPr>
            <p:spPr>
              <a:xfrm flipH="1">
                <a:off x="2980267" y="3203936"/>
                <a:ext cx="771101" cy="2601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flipH="1">
                <a:off x="973667" y="3740612"/>
                <a:ext cx="2777701" cy="297988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2" name="ZoneTexte 31"/>
              <p:cNvSpPr txBox="1"/>
              <p:nvPr/>
            </p:nvSpPr>
            <p:spPr>
              <a:xfrm>
                <a:off x="4187833" y="4352480"/>
                <a:ext cx="11208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Amplitude (V)</a:t>
                </a:r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à coins arrondis 34"/>
              <p:cNvSpPr/>
              <p:nvPr/>
            </p:nvSpPr>
            <p:spPr>
              <a:xfrm>
                <a:off x="5359695" y="1811021"/>
                <a:ext cx="3118911" cy="61762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52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60 kHz on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2 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over a </a:t>
                </a:r>
                <a:r>
                  <a:rPr lang="en-US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day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On H523/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SuperSUN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@ ILL</a:t>
                </a:r>
                <a:endParaRPr lang="en-US" sz="1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5" name="Rectangle à coins arrondis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695" y="1811021"/>
                <a:ext cx="3118911" cy="617626"/>
              </a:xfrm>
              <a:prstGeom prst="roundRect">
                <a:avLst/>
              </a:prstGeom>
              <a:blipFill>
                <a:blip r:embed="rId5"/>
                <a:stretch>
                  <a:fillRect l="-389" b="-7767"/>
                </a:stretch>
              </a:blip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à coins arrondis 37"/>
          <p:cNvSpPr/>
          <p:nvPr/>
        </p:nvSpPr>
        <p:spPr>
          <a:xfrm>
            <a:off x="5326169" y="3238520"/>
            <a:ext cx="3593136" cy="71475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Good stability – No charging effect</a:t>
            </a:r>
          </a:p>
          <a:p>
            <a:pPr marL="0" lvl="1"/>
            <a:r>
              <a:rPr lang="en-US" sz="1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shift on PH spectra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914400"/>
            <a:endParaRPr lang="fr-FR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à coins arrondis 18"/>
              <p:cNvSpPr/>
              <p:nvPr/>
            </p:nvSpPr>
            <p:spPr>
              <a:xfrm>
                <a:off x="5362120" y="2508366"/>
                <a:ext cx="3394422" cy="334463"/>
              </a:xfrm>
              <a:prstGeom prst="roundRect">
                <a:avLst/>
              </a:prstGeom>
              <a:noFill/>
              <a:ln w="19050">
                <a:solidFill>
                  <a:schemeClr val="accent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Baskerville Old Face" charset="0"/>
                          <a:cs typeface="Baskerville Old Face" charset="0"/>
                        </a:rPr>
                        <m:t>𝑖𝑛𝑐</m:t>
                      </m:r>
                      <m:r>
                        <a:rPr lang="fr-FR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Baskerville Old Face" charset="0"/>
                          <a:cs typeface="Baskerville Old Face" charset="0"/>
                        </a:rPr>
                        <m:t>. </m:t>
                      </m:r>
                      <m:r>
                        <a:rPr lang="fr-FR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Baskerville Old Face" charset="0"/>
                          <a:cs typeface="Baskerville Old Face" charset="0"/>
                        </a:rPr>
                        <m:t>𝑓𝑙𝑢𝑥</m:t>
                      </m:r>
                      <m:r>
                        <a:rPr lang="fr-FR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Baskerville Old Face" charset="0"/>
                          <a:cs typeface="Baskerville Old Face" charset="0"/>
                        </a:rPr>
                        <m:t> : </m:t>
                      </m:r>
                      <m:sSup>
                        <m:sSupPr>
                          <m:ctrlP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fr-FR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fr-FR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1600" dirty="0">
                  <a:solidFill>
                    <a:schemeClr val="accent3"/>
                  </a:solidFill>
                  <a:latin typeface="Baskerville Old Face" charset="0"/>
                  <a:ea typeface="Baskerville Old Face" charset="0"/>
                  <a:cs typeface="Baskerville Old Face" charset="0"/>
                </a:endParaRPr>
              </a:p>
            </p:txBody>
          </p:sp>
        </mc:Choice>
        <mc:Fallback>
          <p:sp>
            <p:nvSpPr>
              <p:cNvPr id="19" name="Rectangle à coins arrondis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20" y="2508366"/>
                <a:ext cx="3394422" cy="334463"/>
              </a:xfrm>
              <a:prstGeom prst="roundRect">
                <a:avLst/>
              </a:prstGeom>
              <a:blipFill>
                <a:blip r:embed="rId6"/>
                <a:stretch>
                  <a:fillRect b="-1724"/>
                </a:stretch>
              </a:blipFill>
              <a:ln w="19050">
                <a:solidFill>
                  <a:schemeClr val="accent1"/>
                </a:solidFill>
                <a:prstDash val="sysDot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9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">
  <a:themeElements>
    <a:clrScheme name="Personnalisé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C493C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template" id="{C4139E18-2692-4B9F-ABD7-BCC053D9E4C7}" vid="{5794042C-F726-4F12-91FB-0EBF2D7E0B74}"/>
    </a:ext>
  </a:extLst>
</a:theme>
</file>

<file path=ppt/theme/theme2.xml><?xml version="1.0" encoding="utf-8"?>
<a:theme xmlns:a="http://schemas.openxmlformats.org/drawingml/2006/main" name="ILL 2016_slides V2">
  <a:themeElements>
    <a:clrScheme name="ILL 2">
      <a:dk1>
        <a:srgbClr val="000000"/>
      </a:dk1>
      <a:lt1>
        <a:srgbClr val="FFFFFF"/>
      </a:lt1>
      <a:dk2>
        <a:srgbClr val="007CB0"/>
      </a:dk2>
      <a:lt2>
        <a:srgbClr val="FFFFFF"/>
      </a:lt2>
      <a:accent1>
        <a:srgbClr val="95ACBA"/>
      </a:accent1>
      <a:accent2>
        <a:srgbClr val="009FE3"/>
      </a:accent2>
      <a:accent3>
        <a:srgbClr val="004899"/>
      </a:accent3>
      <a:accent4>
        <a:srgbClr val="73B1C3"/>
      </a:accent4>
      <a:accent5>
        <a:srgbClr val="A2C73B"/>
      </a:accent5>
      <a:accent6>
        <a:srgbClr val="869C80"/>
      </a:accent6>
      <a:hlink>
        <a:srgbClr val="E6007E"/>
      </a:hlink>
      <a:folHlink>
        <a:srgbClr val="AF12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template" id="{C4139E18-2692-4B9F-ABD7-BCC053D9E4C7}" vid="{857DAC46-21A0-40AD-85A7-4CD5AC6D7A7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</Template>
  <TotalTime>10538</TotalTime>
  <Words>963</Words>
  <Application>Microsoft Office PowerPoint</Application>
  <PresentationFormat>Affichage à l'écran (16:9)</PresentationFormat>
  <Paragraphs>205</Paragraphs>
  <Slides>19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2" baseType="lpstr">
      <vt:lpstr>Arial</vt:lpstr>
      <vt:lpstr>Baskerville Old Face</vt:lpstr>
      <vt:lpstr>Calibri</vt:lpstr>
      <vt:lpstr>Cambria</vt:lpstr>
      <vt:lpstr>Cambria Math</vt:lpstr>
      <vt:lpstr>Courier New</vt:lpstr>
      <vt:lpstr>Gill Sans MT</vt:lpstr>
      <vt:lpstr>Verdana</vt:lpstr>
      <vt:lpstr>Verdana Bold</vt:lpstr>
      <vt:lpstr>Wingdings</vt:lpstr>
      <vt:lpstr>presentation-template</vt:lpstr>
      <vt:lpstr>ILL 2016_slides V2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Lafont</dc:creator>
  <cp:lastModifiedBy>Fabien Lafont</cp:lastModifiedBy>
  <cp:revision>97</cp:revision>
  <cp:lastPrinted>2016-10-06T12:50:58Z</cp:lastPrinted>
  <dcterms:created xsi:type="dcterms:W3CDTF">2017-08-24T09:08:10Z</dcterms:created>
  <dcterms:modified xsi:type="dcterms:W3CDTF">2020-02-24T20:14:23Z</dcterms:modified>
</cp:coreProperties>
</file>