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73" r:id="rId5"/>
    <p:sldId id="274" r:id="rId6"/>
    <p:sldId id="263" r:id="rId7"/>
    <p:sldId id="278" r:id="rId8"/>
    <p:sldId id="265" r:id="rId9"/>
    <p:sldId id="264" r:id="rId10"/>
    <p:sldId id="266" r:id="rId11"/>
    <p:sldId id="279" r:id="rId12"/>
    <p:sldId id="280" r:id="rId13"/>
    <p:sldId id="281" r:id="rId14"/>
    <p:sldId id="267" r:id="rId15"/>
    <p:sldId id="269" r:id="rId16"/>
    <p:sldId id="276" r:id="rId17"/>
    <p:sldId id="282" r:id="rId18"/>
    <p:sldId id="268" r:id="rId19"/>
    <p:sldId id="284" r:id="rId20"/>
    <p:sldId id="285" r:id="rId21"/>
    <p:sldId id="270" r:id="rId22"/>
    <p:sldId id="286" r:id="rId23"/>
    <p:sldId id="288" r:id="rId24"/>
    <p:sldId id="28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ob Young" initials="JY" lastIdx="7" clrIdx="0">
    <p:extLst>
      <p:ext uri="{19B8F6BF-5375-455C-9EA6-DF929625EA0E}">
        <p15:presenceInfo xmlns:p15="http://schemas.microsoft.com/office/powerpoint/2012/main" userId="S::jy613@bath.ac.uk::33dcc7bb-028d-40df-8372-b2c529664b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ISIS\Users\sxy98365\ESS\Monitors\NitroGEM\data_Transmission\rati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ISIS\Users\sxy98365\ESS\Monitors\NitroGEM\data_Transmission\rati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8926573169808"/>
          <c:y val="4.8391630446220073E-2"/>
          <c:w val="0.83675686720206865"/>
          <c:h val="0.7937648952281631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Sheet2!$D$1</c:f>
              <c:strCache>
                <c:ptCount val="1"/>
                <c:pt idx="0">
                  <c:v>Ratio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Sheet2!$A$2:$A$150</c:f>
              <c:numCache>
                <c:formatCode>General</c:formatCode>
                <c:ptCount val="149"/>
                <c:pt idx="0">
                  <c:v>1.04201184132429</c:v>
                </c:pt>
                <c:pt idx="1">
                  <c:v>1.1366541520712701</c:v>
                </c:pt>
                <c:pt idx="2">
                  <c:v>1.2312964628182601</c:v>
                </c:pt>
                <c:pt idx="3">
                  <c:v>1.3259387735652399</c:v>
                </c:pt>
                <c:pt idx="4">
                  <c:v>1.42058108431222</c:v>
                </c:pt>
                <c:pt idx="5">
                  <c:v>1.51522339505921</c:v>
                </c:pt>
                <c:pt idx="6">
                  <c:v>1.60986570580619</c:v>
                </c:pt>
                <c:pt idx="7">
                  <c:v>1.7045080165531701</c:v>
                </c:pt>
                <c:pt idx="8">
                  <c:v>1.7991503273001599</c:v>
                </c:pt>
                <c:pt idx="9">
                  <c:v>1.8937926380471399</c:v>
                </c:pt>
                <c:pt idx="10">
                  <c:v>1.98843494879412</c:v>
                </c:pt>
                <c:pt idx="11">
                  <c:v>2.0830772595411098</c:v>
                </c:pt>
                <c:pt idx="12">
                  <c:v>2.1777195702880898</c:v>
                </c:pt>
                <c:pt idx="13">
                  <c:v>2.2723618810350801</c:v>
                </c:pt>
                <c:pt idx="14">
                  <c:v>2.3670041917820601</c:v>
                </c:pt>
                <c:pt idx="15">
                  <c:v>2.4616465025290402</c:v>
                </c:pt>
                <c:pt idx="16">
                  <c:v>2.55628881327603</c:v>
                </c:pt>
                <c:pt idx="17">
                  <c:v>2.65093112402301</c:v>
                </c:pt>
                <c:pt idx="18">
                  <c:v>2.7455734347699901</c:v>
                </c:pt>
                <c:pt idx="19">
                  <c:v>2.8402157455169799</c:v>
                </c:pt>
                <c:pt idx="20">
                  <c:v>2.9348580562639599</c:v>
                </c:pt>
                <c:pt idx="21">
                  <c:v>3.0295003670109399</c:v>
                </c:pt>
                <c:pt idx="22">
                  <c:v>3.1241426777579302</c:v>
                </c:pt>
                <c:pt idx="23">
                  <c:v>3.2187849885049098</c:v>
                </c:pt>
                <c:pt idx="24">
                  <c:v>3.3134272992518898</c:v>
                </c:pt>
                <c:pt idx="25">
                  <c:v>3.4080696099988801</c:v>
                </c:pt>
                <c:pt idx="26">
                  <c:v>3.5027119207458601</c:v>
                </c:pt>
                <c:pt idx="27">
                  <c:v>3.5973542314928499</c:v>
                </c:pt>
                <c:pt idx="28">
                  <c:v>3.69199654223983</c:v>
                </c:pt>
                <c:pt idx="29">
                  <c:v>3.78663885298681</c:v>
                </c:pt>
                <c:pt idx="30">
                  <c:v>3.8812811637337998</c:v>
                </c:pt>
                <c:pt idx="31">
                  <c:v>3.9759234744807799</c:v>
                </c:pt>
                <c:pt idx="32">
                  <c:v>4.0705657852277604</c:v>
                </c:pt>
                <c:pt idx="33">
                  <c:v>4.1652080959747497</c:v>
                </c:pt>
                <c:pt idx="34">
                  <c:v>4.2598504067217302</c:v>
                </c:pt>
                <c:pt idx="35">
                  <c:v>4.3544927174687098</c:v>
                </c:pt>
                <c:pt idx="36">
                  <c:v>4.4491350282157001</c:v>
                </c:pt>
                <c:pt idx="37">
                  <c:v>4.5437773389626797</c:v>
                </c:pt>
                <c:pt idx="38">
                  <c:v>4.6384196497096601</c:v>
                </c:pt>
                <c:pt idx="39">
                  <c:v>4.7330619604566504</c:v>
                </c:pt>
                <c:pt idx="40">
                  <c:v>4.82770427120363</c:v>
                </c:pt>
                <c:pt idx="41">
                  <c:v>4.9223465819506202</c:v>
                </c:pt>
                <c:pt idx="42">
                  <c:v>5.0169888926975998</c:v>
                </c:pt>
                <c:pt idx="43">
                  <c:v>5.1116312034445803</c:v>
                </c:pt>
                <c:pt idx="44">
                  <c:v>5.2062735141915697</c:v>
                </c:pt>
                <c:pt idx="45">
                  <c:v>5.3009158249385502</c:v>
                </c:pt>
                <c:pt idx="46">
                  <c:v>5.3955581356855298</c:v>
                </c:pt>
                <c:pt idx="47">
                  <c:v>5.49020044643252</c:v>
                </c:pt>
                <c:pt idx="48">
                  <c:v>5.5848427571794996</c:v>
                </c:pt>
                <c:pt idx="49">
                  <c:v>5.6794850679264801</c:v>
                </c:pt>
                <c:pt idx="50">
                  <c:v>5.7741273786734704</c:v>
                </c:pt>
                <c:pt idx="51">
                  <c:v>5.86876968942045</c:v>
                </c:pt>
                <c:pt idx="52">
                  <c:v>5.9634120001674296</c:v>
                </c:pt>
                <c:pt idx="53">
                  <c:v>6.0580543109144198</c:v>
                </c:pt>
                <c:pt idx="54">
                  <c:v>6.1526966216614003</c:v>
                </c:pt>
                <c:pt idx="55">
                  <c:v>6.2473389324083897</c:v>
                </c:pt>
                <c:pt idx="56">
                  <c:v>6.3419812431553702</c:v>
                </c:pt>
                <c:pt idx="57">
                  <c:v>6.4366235539023497</c:v>
                </c:pt>
                <c:pt idx="58">
                  <c:v>6.53126586464934</c:v>
                </c:pt>
                <c:pt idx="59">
                  <c:v>6.6259081753963196</c:v>
                </c:pt>
                <c:pt idx="60">
                  <c:v>6.7205504861433001</c:v>
                </c:pt>
                <c:pt idx="61">
                  <c:v>6.8151927968902903</c:v>
                </c:pt>
                <c:pt idx="62">
                  <c:v>6.9098351076372699</c:v>
                </c:pt>
                <c:pt idx="63">
                  <c:v>7.0044774183842504</c:v>
                </c:pt>
                <c:pt idx="64">
                  <c:v>7.0991197291312398</c:v>
                </c:pt>
                <c:pt idx="65">
                  <c:v>7.1937620398782203</c:v>
                </c:pt>
                <c:pt idx="66">
                  <c:v>7.2884043506252096</c:v>
                </c:pt>
                <c:pt idx="67">
                  <c:v>7.3830466613721901</c:v>
                </c:pt>
                <c:pt idx="68">
                  <c:v>7.4776889721191697</c:v>
                </c:pt>
                <c:pt idx="69">
                  <c:v>7.57233128286616</c:v>
                </c:pt>
                <c:pt idx="70">
                  <c:v>7.6669735936131396</c:v>
                </c:pt>
                <c:pt idx="71">
                  <c:v>7.7616159043601201</c:v>
                </c:pt>
                <c:pt idx="72">
                  <c:v>7.8562582151071103</c:v>
                </c:pt>
                <c:pt idx="73">
                  <c:v>7.9509005258540899</c:v>
                </c:pt>
                <c:pt idx="74">
                  <c:v>8.0455428366010704</c:v>
                </c:pt>
                <c:pt idx="75">
                  <c:v>8.1401851473480598</c:v>
                </c:pt>
                <c:pt idx="76">
                  <c:v>8.2348274580950402</c:v>
                </c:pt>
                <c:pt idx="77">
                  <c:v>8.3294697688420207</c:v>
                </c:pt>
                <c:pt idx="78">
                  <c:v>8.4241120795890101</c:v>
                </c:pt>
                <c:pt idx="79">
                  <c:v>8.5187543903359906</c:v>
                </c:pt>
                <c:pt idx="80">
                  <c:v>8.6133967010829693</c:v>
                </c:pt>
                <c:pt idx="81">
                  <c:v>8.7080390118299604</c:v>
                </c:pt>
                <c:pt idx="82">
                  <c:v>8.8026813225769391</c:v>
                </c:pt>
                <c:pt idx="83">
                  <c:v>8.8973236333239196</c:v>
                </c:pt>
                <c:pt idx="84">
                  <c:v>8.9919659440709108</c:v>
                </c:pt>
                <c:pt idx="85">
                  <c:v>9.0866082548178895</c:v>
                </c:pt>
                <c:pt idx="86">
                  <c:v>9.1812505655648806</c:v>
                </c:pt>
                <c:pt idx="87">
                  <c:v>9.2758928763118593</c:v>
                </c:pt>
                <c:pt idx="88">
                  <c:v>9.3705351870588398</c:v>
                </c:pt>
                <c:pt idx="89">
                  <c:v>9.4651774978058292</c:v>
                </c:pt>
                <c:pt idx="90">
                  <c:v>9.5598198085528097</c:v>
                </c:pt>
                <c:pt idx="91">
                  <c:v>9.6544621192997901</c:v>
                </c:pt>
                <c:pt idx="92">
                  <c:v>9.7491044300467795</c:v>
                </c:pt>
                <c:pt idx="93">
                  <c:v>9.84374674079376</c:v>
                </c:pt>
                <c:pt idx="94">
                  <c:v>9.9383890515407405</c:v>
                </c:pt>
                <c:pt idx="95">
                  <c:v>10.0330313622877</c:v>
                </c:pt>
                <c:pt idx="96">
                  <c:v>10.1276736730347</c:v>
                </c:pt>
                <c:pt idx="97">
                  <c:v>10.2223159837817</c:v>
                </c:pt>
                <c:pt idx="98">
                  <c:v>10.3169582945287</c:v>
                </c:pt>
                <c:pt idx="99">
                  <c:v>10.4116006052757</c:v>
                </c:pt>
                <c:pt idx="100">
                  <c:v>10.5062429160226</c:v>
                </c:pt>
                <c:pt idx="101">
                  <c:v>10.6008852267696</c:v>
                </c:pt>
                <c:pt idx="102">
                  <c:v>10.6955275375166</c:v>
                </c:pt>
                <c:pt idx="103">
                  <c:v>10.7901698482636</c:v>
                </c:pt>
                <c:pt idx="104">
                  <c:v>10.8848121590106</c:v>
                </c:pt>
                <c:pt idx="105">
                  <c:v>10.9794544697576</c:v>
                </c:pt>
                <c:pt idx="106">
                  <c:v>11.074096780504499</c:v>
                </c:pt>
                <c:pt idx="107">
                  <c:v>11.168739091251499</c:v>
                </c:pt>
                <c:pt idx="108">
                  <c:v>11.263381401998499</c:v>
                </c:pt>
                <c:pt idx="109">
                  <c:v>11.358023712745499</c:v>
                </c:pt>
                <c:pt idx="110">
                  <c:v>11.452666023492499</c:v>
                </c:pt>
                <c:pt idx="111">
                  <c:v>11.547308334239499</c:v>
                </c:pt>
                <c:pt idx="112">
                  <c:v>11.6419506449864</c:v>
                </c:pt>
                <c:pt idx="113">
                  <c:v>11.7365929557334</c:v>
                </c:pt>
                <c:pt idx="114">
                  <c:v>11.8312352664804</c:v>
                </c:pt>
                <c:pt idx="115">
                  <c:v>11.9258775772274</c:v>
                </c:pt>
                <c:pt idx="116">
                  <c:v>12.0205198879744</c:v>
                </c:pt>
                <c:pt idx="117">
                  <c:v>12.1151621987214</c:v>
                </c:pt>
                <c:pt idx="118">
                  <c:v>12.2098045094684</c:v>
                </c:pt>
                <c:pt idx="119">
                  <c:v>12.304446820215301</c:v>
                </c:pt>
                <c:pt idx="120">
                  <c:v>12.399089130962301</c:v>
                </c:pt>
                <c:pt idx="121">
                  <c:v>12.493731441709301</c:v>
                </c:pt>
                <c:pt idx="122">
                  <c:v>12.588373752456301</c:v>
                </c:pt>
                <c:pt idx="123">
                  <c:v>12.683016063203301</c:v>
                </c:pt>
                <c:pt idx="124">
                  <c:v>12.777658373950301</c:v>
                </c:pt>
                <c:pt idx="125">
                  <c:v>12.872300684697199</c:v>
                </c:pt>
                <c:pt idx="126">
                  <c:v>12.966942995444199</c:v>
                </c:pt>
                <c:pt idx="127">
                  <c:v>13.0615853061912</c:v>
                </c:pt>
                <c:pt idx="128">
                  <c:v>13.1562276169382</c:v>
                </c:pt>
                <c:pt idx="129">
                  <c:v>13.2508699276852</c:v>
                </c:pt>
                <c:pt idx="130">
                  <c:v>13.3455122384322</c:v>
                </c:pt>
                <c:pt idx="131">
                  <c:v>13.4401545491791</c:v>
                </c:pt>
                <c:pt idx="132">
                  <c:v>13.5347968599261</c:v>
                </c:pt>
                <c:pt idx="133">
                  <c:v>13.6294391706731</c:v>
                </c:pt>
                <c:pt idx="134">
                  <c:v>13.7240814814201</c:v>
                </c:pt>
                <c:pt idx="135">
                  <c:v>13.8187237921671</c:v>
                </c:pt>
                <c:pt idx="136">
                  <c:v>13.9133661029141</c:v>
                </c:pt>
                <c:pt idx="137">
                  <c:v>14.008008413661001</c:v>
                </c:pt>
                <c:pt idx="138">
                  <c:v>14.102650724408001</c:v>
                </c:pt>
                <c:pt idx="139">
                  <c:v>14.197293035155001</c:v>
                </c:pt>
                <c:pt idx="140">
                  <c:v>14.291935345902001</c:v>
                </c:pt>
                <c:pt idx="141">
                  <c:v>14.386577656648999</c:v>
                </c:pt>
                <c:pt idx="142">
                  <c:v>14.481219967395999</c:v>
                </c:pt>
                <c:pt idx="143">
                  <c:v>14.5758622781429</c:v>
                </c:pt>
                <c:pt idx="144">
                  <c:v>14.6705045888899</c:v>
                </c:pt>
                <c:pt idx="145">
                  <c:v>14.7651468996369</c:v>
                </c:pt>
                <c:pt idx="146">
                  <c:v>14.8597892103839</c:v>
                </c:pt>
                <c:pt idx="147">
                  <c:v>14.9544315211309</c:v>
                </c:pt>
                <c:pt idx="148">
                  <c:v>15.0490738318779</c:v>
                </c:pt>
              </c:numCache>
            </c:numRef>
          </c:xVal>
          <c:yVal>
            <c:numRef>
              <c:f>Sheet2!$D$2:$D$150</c:f>
              <c:numCache>
                <c:formatCode>General</c:formatCode>
                <c:ptCount val="149"/>
                <c:pt idx="0">
                  <c:v>0.98289315799337484</c:v>
                </c:pt>
                <c:pt idx="1">
                  <c:v>0.97990782693878886</c:v>
                </c:pt>
                <c:pt idx="2">
                  <c:v>0.97912732658953128</c:v>
                </c:pt>
                <c:pt idx="3">
                  <c:v>0.98116054830778165</c:v>
                </c:pt>
                <c:pt idx="4">
                  <c:v>0.97980813129824196</c:v>
                </c:pt>
                <c:pt idx="5">
                  <c:v>0.98038082137158333</c:v>
                </c:pt>
                <c:pt idx="6">
                  <c:v>0.97879579306705677</c:v>
                </c:pt>
                <c:pt idx="7">
                  <c:v>0.97910342168059872</c:v>
                </c:pt>
                <c:pt idx="8">
                  <c:v>0.98122915543583022</c:v>
                </c:pt>
                <c:pt idx="9">
                  <c:v>0.97875442340061758</c:v>
                </c:pt>
                <c:pt idx="10">
                  <c:v>0.97994003432730559</c:v>
                </c:pt>
                <c:pt idx="11">
                  <c:v>0.97818870440775074</c:v>
                </c:pt>
                <c:pt idx="12">
                  <c:v>0.9770413506918274</c:v>
                </c:pt>
                <c:pt idx="13">
                  <c:v>0.97608704000685897</c:v>
                </c:pt>
                <c:pt idx="14">
                  <c:v>0.9758699042639396</c:v>
                </c:pt>
                <c:pt idx="15">
                  <c:v>0.97931924307286711</c:v>
                </c:pt>
                <c:pt idx="16">
                  <c:v>0.97949546390282261</c:v>
                </c:pt>
                <c:pt idx="17">
                  <c:v>0.9778613463967315</c:v>
                </c:pt>
                <c:pt idx="18">
                  <c:v>0.97943506047695006</c:v>
                </c:pt>
                <c:pt idx="19">
                  <c:v>0.97934950685525879</c:v>
                </c:pt>
                <c:pt idx="20">
                  <c:v>0.980009475914149</c:v>
                </c:pt>
                <c:pt idx="21">
                  <c:v>0.9789947184968687</c:v>
                </c:pt>
                <c:pt idx="22">
                  <c:v>0.9775671915605767</c:v>
                </c:pt>
                <c:pt idx="23">
                  <c:v>0.9789060970875626</c:v>
                </c:pt>
                <c:pt idx="24">
                  <c:v>0.97728748287739431</c:v>
                </c:pt>
                <c:pt idx="25">
                  <c:v>0.97713348428691305</c:v>
                </c:pt>
                <c:pt idx="26">
                  <c:v>0.97710685449288048</c:v>
                </c:pt>
                <c:pt idx="27">
                  <c:v>0.97612013095620909</c:v>
                </c:pt>
                <c:pt idx="28">
                  <c:v>0.97580268405923254</c:v>
                </c:pt>
                <c:pt idx="29">
                  <c:v>0.97435872667045009</c:v>
                </c:pt>
                <c:pt idx="30">
                  <c:v>0.97505537119552077</c:v>
                </c:pt>
                <c:pt idx="31">
                  <c:v>0.97100470769674974</c:v>
                </c:pt>
                <c:pt idx="32">
                  <c:v>0.96777575385498993</c:v>
                </c:pt>
                <c:pt idx="33">
                  <c:v>0.97266543448562748</c:v>
                </c:pt>
                <c:pt idx="34">
                  <c:v>0.97222914952568151</c:v>
                </c:pt>
                <c:pt idx="35">
                  <c:v>0.97557814024858225</c:v>
                </c:pt>
                <c:pt idx="36">
                  <c:v>0.9762541622578994</c:v>
                </c:pt>
                <c:pt idx="37">
                  <c:v>0.97591700506756851</c:v>
                </c:pt>
                <c:pt idx="38">
                  <c:v>0.97570805942695849</c:v>
                </c:pt>
                <c:pt idx="39">
                  <c:v>0.97623819832950209</c:v>
                </c:pt>
                <c:pt idx="40">
                  <c:v>0.97879823332064564</c:v>
                </c:pt>
                <c:pt idx="41">
                  <c:v>0.97946897562302959</c:v>
                </c:pt>
                <c:pt idx="42">
                  <c:v>0.98111584995055268</c:v>
                </c:pt>
                <c:pt idx="43">
                  <c:v>0.97896474017376733</c:v>
                </c:pt>
                <c:pt idx="44">
                  <c:v>0.98214027487392075</c:v>
                </c:pt>
                <c:pt idx="45">
                  <c:v>0.97997332308028229</c:v>
                </c:pt>
                <c:pt idx="46">
                  <c:v>0.9779362532897572</c:v>
                </c:pt>
                <c:pt idx="47">
                  <c:v>0.98072143004680701</c:v>
                </c:pt>
                <c:pt idx="48">
                  <c:v>0.97951642310586473</c:v>
                </c:pt>
                <c:pt idx="49">
                  <c:v>0.97938732549331187</c:v>
                </c:pt>
                <c:pt idx="50">
                  <c:v>0.97819715534757712</c:v>
                </c:pt>
                <c:pt idx="51">
                  <c:v>0.97970932921455189</c:v>
                </c:pt>
                <c:pt idx="52">
                  <c:v>0.97863059884528314</c:v>
                </c:pt>
                <c:pt idx="53">
                  <c:v>0.97885021122865068</c:v>
                </c:pt>
                <c:pt idx="54">
                  <c:v>0.9777551516153874</c:v>
                </c:pt>
                <c:pt idx="55">
                  <c:v>0.97559768039827122</c:v>
                </c:pt>
                <c:pt idx="56">
                  <c:v>0.97556012862480856</c:v>
                </c:pt>
                <c:pt idx="57">
                  <c:v>0.97909489689000628</c:v>
                </c:pt>
                <c:pt idx="58">
                  <c:v>0.97615202979576265</c:v>
                </c:pt>
                <c:pt idx="59">
                  <c:v>0.96978531808532498</c:v>
                </c:pt>
                <c:pt idx="60">
                  <c:v>0.97282657939277961</c:v>
                </c:pt>
                <c:pt idx="61">
                  <c:v>0.97666519943181496</c:v>
                </c:pt>
                <c:pt idx="62">
                  <c:v>0.97279378189972709</c:v>
                </c:pt>
                <c:pt idx="63">
                  <c:v>0.97393501618568767</c:v>
                </c:pt>
                <c:pt idx="64">
                  <c:v>0.97295510030301524</c:v>
                </c:pt>
                <c:pt idx="65">
                  <c:v>0.97518601485237655</c:v>
                </c:pt>
                <c:pt idx="66">
                  <c:v>0.97136542252049729</c:v>
                </c:pt>
                <c:pt idx="67">
                  <c:v>0.97288409515986185</c:v>
                </c:pt>
                <c:pt idx="68">
                  <c:v>0.97634194998832291</c:v>
                </c:pt>
                <c:pt idx="69">
                  <c:v>0.97011053462666363</c:v>
                </c:pt>
                <c:pt idx="70">
                  <c:v>0.97321880052688425</c:v>
                </c:pt>
                <c:pt idx="71">
                  <c:v>0.96832726519255252</c:v>
                </c:pt>
                <c:pt idx="72">
                  <c:v>0.97074063206586469</c:v>
                </c:pt>
                <c:pt idx="73">
                  <c:v>0.9695243530784794</c:v>
                </c:pt>
                <c:pt idx="74">
                  <c:v>0.97772684373736007</c:v>
                </c:pt>
                <c:pt idx="75">
                  <c:v>0.97098434249425158</c:v>
                </c:pt>
                <c:pt idx="76">
                  <c:v>0.96632494959142523</c:v>
                </c:pt>
                <c:pt idx="77">
                  <c:v>0.9726713753047469</c:v>
                </c:pt>
                <c:pt idx="78">
                  <c:v>0.97185992159227985</c:v>
                </c:pt>
                <c:pt idx="79">
                  <c:v>0.96728219416286287</c:v>
                </c:pt>
                <c:pt idx="80">
                  <c:v>0.95912281245800646</c:v>
                </c:pt>
                <c:pt idx="81">
                  <c:v>0.96755914743029581</c:v>
                </c:pt>
                <c:pt idx="82">
                  <c:v>0.96298573046690461</c:v>
                </c:pt>
                <c:pt idx="83">
                  <c:v>0.96742801705552628</c:v>
                </c:pt>
                <c:pt idx="84">
                  <c:v>0.96755290355879497</c:v>
                </c:pt>
                <c:pt idx="85">
                  <c:v>0.96600145377651492</c:v>
                </c:pt>
                <c:pt idx="86">
                  <c:v>0.96631440806741264</c:v>
                </c:pt>
                <c:pt idx="87">
                  <c:v>0.9706419738649984</c:v>
                </c:pt>
                <c:pt idx="88">
                  <c:v>0.96955074622328952</c:v>
                </c:pt>
                <c:pt idx="89">
                  <c:v>0.96704754942470283</c:v>
                </c:pt>
                <c:pt idx="90">
                  <c:v>0.9658681242004884</c:v>
                </c:pt>
                <c:pt idx="91">
                  <c:v>0.96016081553971333</c:v>
                </c:pt>
                <c:pt idx="92">
                  <c:v>0.95914015415059051</c:v>
                </c:pt>
                <c:pt idx="93">
                  <c:v>0.95234539663336581</c:v>
                </c:pt>
                <c:pt idx="94">
                  <c:v>0.95774161395059654</c:v>
                </c:pt>
                <c:pt idx="95">
                  <c:v>0.96271193488362428</c:v>
                </c:pt>
                <c:pt idx="96">
                  <c:v>0.9712301479312484</c:v>
                </c:pt>
                <c:pt idx="97">
                  <c:v>0.96849533348508987</c:v>
                </c:pt>
                <c:pt idx="98">
                  <c:v>0.95432618773089861</c:v>
                </c:pt>
                <c:pt idx="99">
                  <c:v>0.95691654985051666</c:v>
                </c:pt>
                <c:pt idx="100">
                  <c:v>0.94997362970966959</c:v>
                </c:pt>
                <c:pt idx="101">
                  <c:v>0.96467188538713045</c:v>
                </c:pt>
                <c:pt idx="102">
                  <c:v>0.96141877525732555</c:v>
                </c:pt>
                <c:pt idx="103">
                  <c:v>0.95376315712317117</c:v>
                </c:pt>
                <c:pt idx="104">
                  <c:v>0.96023406145645052</c:v>
                </c:pt>
                <c:pt idx="105">
                  <c:v>0.95274849697800879</c:v>
                </c:pt>
                <c:pt idx="106">
                  <c:v>0.95706639712339892</c:v>
                </c:pt>
                <c:pt idx="107">
                  <c:v>0.96595737209873944</c:v>
                </c:pt>
                <c:pt idx="108">
                  <c:v>0.95228313822438737</c:v>
                </c:pt>
                <c:pt idx="109">
                  <c:v>0.95887213657838766</c:v>
                </c:pt>
                <c:pt idx="110">
                  <c:v>0.96207215541165592</c:v>
                </c:pt>
                <c:pt idx="111">
                  <c:v>0.94450253193103306</c:v>
                </c:pt>
                <c:pt idx="112">
                  <c:v>0.94732822808171235</c:v>
                </c:pt>
                <c:pt idx="113">
                  <c:v>0.95139011473962931</c:v>
                </c:pt>
                <c:pt idx="114">
                  <c:v>0.96369843924191745</c:v>
                </c:pt>
                <c:pt idx="115">
                  <c:v>0.94376557124214022</c:v>
                </c:pt>
                <c:pt idx="116">
                  <c:v>0.9681350991380393</c:v>
                </c:pt>
                <c:pt idx="117">
                  <c:v>0.95289443813847896</c:v>
                </c:pt>
                <c:pt idx="118">
                  <c:v>0.9590101797704137</c:v>
                </c:pt>
                <c:pt idx="119">
                  <c:v>0.96784565916398713</c:v>
                </c:pt>
                <c:pt idx="120">
                  <c:v>0.9621506897771489</c:v>
                </c:pt>
                <c:pt idx="121">
                  <c:v>0.95377246961108253</c:v>
                </c:pt>
                <c:pt idx="122">
                  <c:v>0.96512627790693972</c:v>
                </c:pt>
                <c:pt idx="123">
                  <c:v>0.94989506820566627</c:v>
                </c:pt>
                <c:pt idx="124">
                  <c:v>0.95074800191269893</c:v>
                </c:pt>
                <c:pt idx="125">
                  <c:v>0.94312178629287879</c:v>
                </c:pt>
                <c:pt idx="126">
                  <c:v>0.95464659200474666</c:v>
                </c:pt>
                <c:pt idx="127">
                  <c:v>0.97227349638517147</c:v>
                </c:pt>
                <c:pt idx="128">
                  <c:v>0.95339890537003247</c:v>
                </c:pt>
                <c:pt idx="129">
                  <c:v>0.92878850102669408</c:v>
                </c:pt>
                <c:pt idx="130">
                  <c:v>0.94352074048680146</c:v>
                </c:pt>
                <c:pt idx="131">
                  <c:v>0.94805194805194803</c:v>
                </c:pt>
                <c:pt idx="132">
                  <c:v>0.94898608711466759</c:v>
                </c:pt>
                <c:pt idx="133">
                  <c:v>0.9552965899321807</c:v>
                </c:pt>
                <c:pt idx="134">
                  <c:v>0.94906856916369398</c:v>
                </c:pt>
                <c:pt idx="135">
                  <c:v>0.9372993579454254</c:v>
                </c:pt>
                <c:pt idx="136">
                  <c:v>0.96130324757486296</c:v>
                </c:pt>
                <c:pt idx="137">
                  <c:v>0.93626254407377274</c:v>
                </c:pt>
                <c:pt idx="138">
                  <c:v>0.94067939834375525</c:v>
                </c:pt>
                <c:pt idx="139">
                  <c:v>0.95135992480761322</c:v>
                </c:pt>
                <c:pt idx="140">
                  <c:v>0.95035504035928875</c:v>
                </c:pt>
                <c:pt idx="141">
                  <c:v>0.95803357314148685</c:v>
                </c:pt>
                <c:pt idx="142">
                  <c:v>0.94116486983960035</c:v>
                </c:pt>
                <c:pt idx="143">
                  <c:v>0.94763007354944162</c:v>
                </c:pt>
                <c:pt idx="144">
                  <c:v>0.91332782596723117</c:v>
                </c:pt>
                <c:pt idx="145">
                  <c:v>0.9656705539358601</c:v>
                </c:pt>
                <c:pt idx="146">
                  <c:v>0.91833555852247439</c:v>
                </c:pt>
                <c:pt idx="147">
                  <c:v>0.9472293463899899</c:v>
                </c:pt>
                <c:pt idx="148">
                  <c:v>0.97037943696450424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91B-4C77-B47E-AD64EC0081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9434040"/>
        <c:axId val="479436664"/>
      </c:scatterChart>
      <c:valAx>
        <c:axId val="479434040"/>
        <c:scaling>
          <c:orientation val="minMax"/>
          <c:max val="15"/>
          <c:min val="1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/>
                  <a:t>Wavelength</a:t>
                </a:r>
                <a:r>
                  <a:rPr lang="en-GB" sz="1400" baseline="0"/>
                  <a:t> (Å)</a:t>
                </a:r>
                <a:endParaRPr lang="en-GB" sz="14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436664"/>
        <c:crosses val="autoZero"/>
        <c:crossBetween val="midCat"/>
      </c:valAx>
      <c:valAx>
        <c:axId val="47943666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/>
                  <a:t>Transmission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4340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8926573169808"/>
          <c:y val="4.8391630446220073E-2"/>
          <c:w val="0.83675686720206865"/>
          <c:h val="0.7937648952281631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Sheet2!$D$1</c:f>
              <c:strCache>
                <c:ptCount val="1"/>
                <c:pt idx="0">
                  <c:v>Ratio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Sheet2!$A$2:$A$150</c:f>
              <c:numCache>
                <c:formatCode>General</c:formatCode>
                <c:ptCount val="149"/>
                <c:pt idx="0">
                  <c:v>1.04201184132429</c:v>
                </c:pt>
                <c:pt idx="1">
                  <c:v>1.1366541520712701</c:v>
                </c:pt>
                <c:pt idx="2">
                  <c:v>1.2312964628182601</c:v>
                </c:pt>
                <c:pt idx="3">
                  <c:v>1.3259387735652399</c:v>
                </c:pt>
                <c:pt idx="4">
                  <c:v>1.42058108431222</c:v>
                </c:pt>
                <c:pt idx="5">
                  <c:v>1.51522339505921</c:v>
                </c:pt>
                <c:pt idx="6">
                  <c:v>1.60986570580619</c:v>
                </c:pt>
                <c:pt idx="7">
                  <c:v>1.7045080165531701</c:v>
                </c:pt>
                <c:pt idx="8">
                  <c:v>1.7991503273001599</c:v>
                </c:pt>
                <c:pt idx="9">
                  <c:v>1.8937926380471399</c:v>
                </c:pt>
                <c:pt idx="10">
                  <c:v>1.98843494879412</c:v>
                </c:pt>
                <c:pt idx="11">
                  <c:v>2.0830772595411098</c:v>
                </c:pt>
                <c:pt idx="12">
                  <c:v>2.1777195702880898</c:v>
                </c:pt>
                <c:pt idx="13">
                  <c:v>2.2723618810350801</c:v>
                </c:pt>
                <c:pt idx="14">
                  <c:v>2.3670041917820601</c:v>
                </c:pt>
                <c:pt idx="15">
                  <c:v>2.4616465025290402</c:v>
                </c:pt>
                <c:pt idx="16">
                  <c:v>2.55628881327603</c:v>
                </c:pt>
                <c:pt idx="17">
                  <c:v>2.65093112402301</c:v>
                </c:pt>
                <c:pt idx="18">
                  <c:v>2.7455734347699901</c:v>
                </c:pt>
                <c:pt idx="19">
                  <c:v>2.8402157455169799</c:v>
                </c:pt>
                <c:pt idx="20">
                  <c:v>2.9348580562639599</c:v>
                </c:pt>
                <c:pt idx="21">
                  <c:v>3.0295003670109399</c:v>
                </c:pt>
                <c:pt idx="22">
                  <c:v>3.1241426777579302</c:v>
                </c:pt>
                <c:pt idx="23">
                  <c:v>3.2187849885049098</c:v>
                </c:pt>
                <c:pt idx="24">
                  <c:v>3.3134272992518898</c:v>
                </c:pt>
                <c:pt idx="25">
                  <c:v>3.4080696099988801</c:v>
                </c:pt>
                <c:pt idx="26">
                  <c:v>3.5027119207458601</c:v>
                </c:pt>
                <c:pt idx="27">
                  <c:v>3.5973542314928499</c:v>
                </c:pt>
                <c:pt idx="28">
                  <c:v>3.69199654223983</c:v>
                </c:pt>
                <c:pt idx="29">
                  <c:v>3.78663885298681</c:v>
                </c:pt>
                <c:pt idx="30">
                  <c:v>3.8812811637337998</c:v>
                </c:pt>
                <c:pt idx="31">
                  <c:v>3.9759234744807799</c:v>
                </c:pt>
                <c:pt idx="32">
                  <c:v>4.0705657852277604</c:v>
                </c:pt>
                <c:pt idx="33">
                  <c:v>4.1652080959747497</c:v>
                </c:pt>
                <c:pt idx="34">
                  <c:v>4.2598504067217302</c:v>
                </c:pt>
                <c:pt idx="35">
                  <c:v>4.3544927174687098</c:v>
                </c:pt>
                <c:pt idx="36">
                  <c:v>4.4491350282157001</c:v>
                </c:pt>
                <c:pt idx="37">
                  <c:v>4.5437773389626797</c:v>
                </c:pt>
                <c:pt idx="38">
                  <c:v>4.6384196497096601</c:v>
                </c:pt>
                <c:pt idx="39">
                  <c:v>4.7330619604566504</c:v>
                </c:pt>
                <c:pt idx="40">
                  <c:v>4.82770427120363</c:v>
                </c:pt>
                <c:pt idx="41">
                  <c:v>4.9223465819506202</c:v>
                </c:pt>
                <c:pt idx="42">
                  <c:v>5.0169888926975998</c:v>
                </c:pt>
                <c:pt idx="43">
                  <c:v>5.1116312034445803</c:v>
                </c:pt>
                <c:pt idx="44">
                  <c:v>5.2062735141915697</c:v>
                </c:pt>
                <c:pt idx="45">
                  <c:v>5.3009158249385502</c:v>
                </c:pt>
                <c:pt idx="46">
                  <c:v>5.3955581356855298</c:v>
                </c:pt>
                <c:pt idx="47">
                  <c:v>5.49020044643252</c:v>
                </c:pt>
                <c:pt idx="48">
                  <c:v>5.5848427571794996</c:v>
                </c:pt>
                <c:pt idx="49">
                  <c:v>5.6794850679264801</c:v>
                </c:pt>
                <c:pt idx="50">
                  <c:v>5.7741273786734704</c:v>
                </c:pt>
                <c:pt idx="51">
                  <c:v>5.86876968942045</c:v>
                </c:pt>
                <c:pt idx="52">
                  <c:v>5.9634120001674296</c:v>
                </c:pt>
                <c:pt idx="53">
                  <c:v>6.0580543109144198</c:v>
                </c:pt>
                <c:pt idx="54">
                  <c:v>6.1526966216614003</c:v>
                </c:pt>
                <c:pt idx="55">
                  <c:v>6.2473389324083897</c:v>
                </c:pt>
                <c:pt idx="56">
                  <c:v>6.3419812431553702</c:v>
                </c:pt>
                <c:pt idx="57">
                  <c:v>6.4366235539023497</c:v>
                </c:pt>
                <c:pt idx="58">
                  <c:v>6.53126586464934</c:v>
                </c:pt>
                <c:pt idx="59">
                  <c:v>6.6259081753963196</c:v>
                </c:pt>
                <c:pt idx="60">
                  <c:v>6.7205504861433001</c:v>
                </c:pt>
                <c:pt idx="61">
                  <c:v>6.8151927968902903</c:v>
                </c:pt>
                <c:pt idx="62">
                  <c:v>6.9098351076372699</c:v>
                </c:pt>
                <c:pt idx="63">
                  <c:v>7.0044774183842504</c:v>
                </c:pt>
                <c:pt idx="64">
                  <c:v>7.0991197291312398</c:v>
                </c:pt>
                <c:pt idx="65">
                  <c:v>7.1937620398782203</c:v>
                </c:pt>
                <c:pt idx="66">
                  <c:v>7.2884043506252096</c:v>
                </c:pt>
                <c:pt idx="67">
                  <c:v>7.3830466613721901</c:v>
                </c:pt>
                <c:pt idx="68">
                  <c:v>7.4776889721191697</c:v>
                </c:pt>
                <c:pt idx="69">
                  <c:v>7.57233128286616</c:v>
                </c:pt>
                <c:pt idx="70">
                  <c:v>7.6669735936131396</c:v>
                </c:pt>
                <c:pt idx="71">
                  <c:v>7.7616159043601201</c:v>
                </c:pt>
                <c:pt idx="72">
                  <c:v>7.8562582151071103</c:v>
                </c:pt>
                <c:pt idx="73">
                  <c:v>7.9509005258540899</c:v>
                </c:pt>
                <c:pt idx="74">
                  <c:v>8.0455428366010704</c:v>
                </c:pt>
                <c:pt idx="75">
                  <c:v>8.1401851473480598</c:v>
                </c:pt>
                <c:pt idx="76">
                  <c:v>8.2348274580950402</c:v>
                </c:pt>
                <c:pt idx="77">
                  <c:v>8.3294697688420207</c:v>
                </c:pt>
                <c:pt idx="78">
                  <c:v>8.4241120795890101</c:v>
                </c:pt>
                <c:pt idx="79">
                  <c:v>8.5187543903359906</c:v>
                </c:pt>
                <c:pt idx="80">
                  <c:v>8.6133967010829693</c:v>
                </c:pt>
                <c:pt idx="81">
                  <c:v>8.7080390118299604</c:v>
                </c:pt>
                <c:pt idx="82">
                  <c:v>8.8026813225769391</c:v>
                </c:pt>
                <c:pt idx="83">
                  <c:v>8.8973236333239196</c:v>
                </c:pt>
                <c:pt idx="84">
                  <c:v>8.9919659440709108</c:v>
                </c:pt>
                <c:pt idx="85">
                  <c:v>9.0866082548178895</c:v>
                </c:pt>
                <c:pt idx="86">
                  <c:v>9.1812505655648806</c:v>
                </c:pt>
                <c:pt idx="87">
                  <c:v>9.2758928763118593</c:v>
                </c:pt>
                <c:pt idx="88">
                  <c:v>9.3705351870588398</c:v>
                </c:pt>
                <c:pt idx="89">
                  <c:v>9.4651774978058292</c:v>
                </c:pt>
                <c:pt idx="90">
                  <c:v>9.5598198085528097</c:v>
                </c:pt>
                <c:pt idx="91">
                  <c:v>9.6544621192997901</c:v>
                </c:pt>
                <c:pt idx="92">
                  <c:v>9.7491044300467795</c:v>
                </c:pt>
                <c:pt idx="93">
                  <c:v>9.84374674079376</c:v>
                </c:pt>
                <c:pt idx="94">
                  <c:v>9.9383890515407405</c:v>
                </c:pt>
                <c:pt idx="95">
                  <c:v>10.0330313622877</c:v>
                </c:pt>
                <c:pt idx="96">
                  <c:v>10.1276736730347</c:v>
                </c:pt>
                <c:pt idx="97">
                  <c:v>10.2223159837817</c:v>
                </c:pt>
                <c:pt idx="98">
                  <c:v>10.3169582945287</c:v>
                </c:pt>
                <c:pt idx="99">
                  <c:v>10.4116006052757</c:v>
                </c:pt>
                <c:pt idx="100">
                  <c:v>10.5062429160226</c:v>
                </c:pt>
                <c:pt idx="101">
                  <c:v>10.6008852267696</c:v>
                </c:pt>
                <c:pt idx="102">
                  <c:v>10.6955275375166</c:v>
                </c:pt>
                <c:pt idx="103">
                  <c:v>10.7901698482636</c:v>
                </c:pt>
                <c:pt idx="104">
                  <c:v>10.8848121590106</c:v>
                </c:pt>
                <c:pt idx="105">
                  <c:v>10.9794544697576</c:v>
                </c:pt>
                <c:pt idx="106">
                  <c:v>11.074096780504499</c:v>
                </c:pt>
                <c:pt idx="107">
                  <c:v>11.168739091251499</c:v>
                </c:pt>
                <c:pt idx="108">
                  <c:v>11.263381401998499</c:v>
                </c:pt>
                <c:pt idx="109">
                  <c:v>11.358023712745499</c:v>
                </c:pt>
                <c:pt idx="110">
                  <c:v>11.452666023492499</c:v>
                </c:pt>
                <c:pt idx="111">
                  <c:v>11.547308334239499</c:v>
                </c:pt>
                <c:pt idx="112">
                  <c:v>11.6419506449864</c:v>
                </c:pt>
                <c:pt idx="113">
                  <c:v>11.7365929557334</c:v>
                </c:pt>
                <c:pt idx="114">
                  <c:v>11.8312352664804</c:v>
                </c:pt>
                <c:pt idx="115">
                  <c:v>11.9258775772274</c:v>
                </c:pt>
                <c:pt idx="116">
                  <c:v>12.0205198879744</c:v>
                </c:pt>
                <c:pt idx="117">
                  <c:v>12.1151621987214</c:v>
                </c:pt>
                <c:pt idx="118">
                  <c:v>12.2098045094684</c:v>
                </c:pt>
                <c:pt idx="119">
                  <c:v>12.304446820215301</c:v>
                </c:pt>
                <c:pt idx="120">
                  <c:v>12.399089130962301</c:v>
                </c:pt>
                <c:pt idx="121">
                  <c:v>12.493731441709301</c:v>
                </c:pt>
                <c:pt idx="122">
                  <c:v>12.588373752456301</c:v>
                </c:pt>
                <c:pt idx="123">
                  <c:v>12.683016063203301</c:v>
                </c:pt>
                <c:pt idx="124">
                  <c:v>12.777658373950301</c:v>
                </c:pt>
                <c:pt idx="125">
                  <c:v>12.872300684697199</c:v>
                </c:pt>
                <c:pt idx="126">
                  <c:v>12.966942995444199</c:v>
                </c:pt>
                <c:pt idx="127">
                  <c:v>13.0615853061912</c:v>
                </c:pt>
                <c:pt idx="128">
                  <c:v>13.1562276169382</c:v>
                </c:pt>
                <c:pt idx="129">
                  <c:v>13.2508699276852</c:v>
                </c:pt>
                <c:pt idx="130">
                  <c:v>13.3455122384322</c:v>
                </c:pt>
                <c:pt idx="131">
                  <c:v>13.4401545491791</c:v>
                </c:pt>
                <c:pt idx="132">
                  <c:v>13.5347968599261</c:v>
                </c:pt>
                <c:pt idx="133">
                  <c:v>13.6294391706731</c:v>
                </c:pt>
                <c:pt idx="134">
                  <c:v>13.7240814814201</c:v>
                </c:pt>
                <c:pt idx="135">
                  <c:v>13.8187237921671</c:v>
                </c:pt>
                <c:pt idx="136">
                  <c:v>13.9133661029141</c:v>
                </c:pt>
                <c:pt idx="137">
                  <c:v>14.008008413661001</c:v>
                </c:pt>
                <c:pt idx="138">
                  <c:v>14.102650724408001</c:v>
                </c:pt>
                <c:pt idx="139">
                  <c:v>14.197293035155001</c:v>
                </c:pt>
                <c:pt idx="140">
                  <c:v>14.291935345902001</c:v>
                </c:pt>
                <c:pt idx="141">
                  <c:v>14.386577656648999</c:v>
                </c:pt>
                <c:pt idx="142">
                  <c:v>14.481219967395999</c:v>
                </c:pt>
                <c:pt idx="143">
                  <c:v>14.5758622781429</c:v>
                </c:pt>
                <c:pt idx="144">
                  <c:v>14.6705045888899</c:v>
                </c:pt>
                <c:pt idx="145">
                  <c:v>14.7651468996369</c:v>
                </c:pt>
                <c:pt idx="146">
                  <c:v>14.8597892103839</c:v>
                </c:pt>
                <c:pt idx="147">
                  <c:v>14.9544315211309</c:v>
                </c:pt>
                <c:pt idx="148">
                  <c:v>15.0490738318779</c:v>
                </c:pt>
              </c:numCache>
            </c:numRef>
          </c:xVal>
          <c:yVal>
            <c:numRef>
              <c:f>Sheet2!$D$2:$D$150</c:f>
              <c:numCache>
                <c:formatCode>General</c:formatCode>
                <c:ptCount val="149"/>
                <c:pt idx="0">
                  <c:v>0.98289315799337484</c:v>
                </c:pt>
                <c:pt idx="1">
                  <c:v>0.97990782693878886</c:v>
                </c:pt>
                <c:pt idx="2">
                  <c:v>0.97912732658953128</c:v>
                </c:pt>
                <c:pt idx="3">
                  <c:v>0.98116054830778165</c:v>
                </c:pt>
                <c:pt idx="4">
                  <c:v>0.97980813129824196</c:v>
                </c:pt>
                <c:pt idx="5">
                  <c:v>0.98038082137158333</c:v>
                </c:pt>
                <c:pt idx="6">
                  <c:v>0.97879579306705677</c:v>
                </c:pt>
                <c:pt idx="7">
                  <c:v>0.97910342168059872</c:v>
                </c:pt>
                <c:pt idx="8">
                  <c:v>0.98122915543583022</c:v>
                </c:pt>
                <c:pt idx="9">
                  <c:v>0.97875442340061758</c:v>
                </c:pt>
                <c:pt idx="10">
                  <c:v>0.97994003432730559</c:v>
                </c:pt>
                <c:pt idx="11">
                  <c:v>0.97818870440775074</c:v>
                </c:pt>
                <c:pt idx="12">
                  <c:v>0.9770413506918274</c:v>
                </c:pt>
                <c:pt idx="13">
                  <c:v>0.97608704000685897</c:v>
                </c:pt>
                <c:pt idx="14">
                  <c:v>0.9758699042639396</c:v>
                </c:pt>
                <c:pt idx="15">
                  <c:v>0.97931924307286711</c:v>
                </c:pt>
                <c:pt idx="16">
                  <c:v>0.97949546390282261</c:v>
                </c:pt>
                <c:pt idx="17">
                  <c:v>0.9778613463967315</c:v>
                </c:pt>
                <c:pt idx="18">
                  <c:v>0.97943506047695006</c:v>
                </c:pt>
                <c:pt idx="19">
                  <c:v>0.97934950685525879</c:v>
                </c:pt>
                <c:pt idx="20">
                  <c:v>0.980009475914149</c:v>
                </c:pt>
                <c:pt idx="21">
                  <c:v>0.9789947184968687</c:v>
                </c:pt>
                <c:pt idx="22">
                  <c:v>0.9775671915605767</c:v>
                </c:pt>
                <c:pt idx="23">
                  <c:v>0.9789060970875626</c:v>
                </c:pt>
                <c:pt idx="24">
                  <c:v>0.97728748287739431</c:v>
                </c:pt>
                <c:pt idx="25">
                  <c:v>0.97713348428691305</c:v>
                </c:pt>
                <c:pt idx="26">
                  <c:v>0.97710685449288048</c:v>
                </c:pt>
                <c:pt idx="27">
                  <c:v>0.97612013095620909</c:v>
                </c:pt>
                <c:pt idx="28">
                  <c:v>0.97580268405923254</c:v>
                </c:pt>
                <c:pt idx="29">
                  <c:v>0.97435872667045009</c:v>
                </c:pt>
                <c:pt idx="30">
                  <c:v>0.97505537119552077</c:v>
                </c:pt>
                <c:pt idx="31">
                  <c:v>0.97100470769674974</c:v>
                </c:pt>
                <c:pt idx="32">
                  <c:v>0.96777575385498993</c:v>
                </c:pt>
                <c:pt idx="33">
                  <c:v>0.97266543448562748</c:v>
                </c:pt>
                <c:pt idx="34">
                  <c:v>0.97222914952568151</c:v>
                </c:pt>
                <c:pt idx="35">
                  <c:v>0.97557814024858225</c:v>
                </c:pt>
                <c:pt idx="36">
                  <c:v>0.9762541622578994</c:v>
                </c:pt>
                <c:pt idx="37">
                  <c:v>0.97591700506756851</c:v>
                </c:pt>
                <c:pt idx="38">
                  <c:v>0.97570805942695849</c:v>
                </c:pt>
                <c:pt idx="39">
                  <c:v>0.97623819832950209</c:v>
                </c:pt>
                <c:pt idx="40">
                  <c:v>0.97879823332064564</c:v>
                </c:pt>
                <c:pt idx="41">
                  <c:v>0.97946897562302959</c:v>
                </c:pt>
                <c:pt idx="42">
                  <c:v>0.98111584995055268</c:v>
                </c:pt>
                <c:pt idx="43">
                  <c:v>0.97896474017376733</c:v>
                </c:pt>
                <c:pt idx="44">
                  <c:v>0.98214027487392075</c:v>
                </c:pt>
                <c:pt idx="45">
                  <c:v>0.97997332308028229</c:v>
                </c:pt>
                <c:pt idx="46">
                  <c:v>0.9779362532897572</c:v>
                </c:pt>
                <c:pt idx="47">
                  <c:v>0.98072143004680701</c:v>
                </c:pt>
                <c:pt idx="48">
                  <c:v>0.97951642310586473</c:v>
                </c:pt>
                <c:pt idx="49">
                  <c:v>0.97938732549331187</c:v>
                </c:pt>
                <c:pt idx="50">
                  <c:v>0.97819715534757712</c:v>
                </c:pt>
                <c:pt idx="51">
                  <c:v>0.97970932921455189</c:v>
                </c:pt>
                <c:pt idx="52">
                  <c:v>0.97863059884528314</c:v>
                </c:pt>
                <c:pt idx="53">
                  <c:v>0.97885021122865068</c:v>
                </c:pt>
                <c:pt idx="54">
                  <c:v>0.9777551516153874</c:v>
                </c:pt>
                <c:pt idx="55">
                  <c:v>0.97559768039827122</c:v>
                </c:pt>
                <c:pt idx="56">
                  <c:v>0.97556012862480856</c:v>
                </c:pt>
                <c:pt idx="57">
                  <c:v>0.97909489689000628</c:v>
                </c:pt>
                <c:pt idx="58">
                  <c:v>0.97615202979576265</c:v>
                </c:pt>
                <c:pt idx="59">
                  <c:v>0.96978531808532498</c:v>
                </c:pt>
                <c:pt idx="60">
                  <c:v>0.97282657939277961</c:v>
                </c:pt>
                <c:pt idx="61">
                  <c:v>0.97666519943181496</c:v>
                </c:pt>
                <c:pt idx="62">
                  <c:v>0.97279378189972709</c:v>
                </c:pt>
                <c:pt idx="63">
                  <c:v>0.97393501618568767</c:v>
                </c:pt>
                <c:pt idx="64">
                  <c:v>0.97295510030301524</c:v>
                </c:pt>
                <c:pt idx="65">
                  <c:v>0.97518601485237655</c:v>
                </c:pt>
                <c:pt idx="66">
                  <c:v>0.97136542252049729</c:v>
                </c:pt>
                <c:pt idx="67">
                  <c:v>0.97288409515986185</c:v>
                </c:pt>
                <c:pt idx="68">
                  <c:v>0.97634194998832291</c:v>
                </c:pt>
                <c:pt idx="69">
                  <c:v>0.97011053462666363</c:v>
                </c:pt>
                <c:pt idx="70">
                  <c:v>0.97321880052688425</c:v>
                </c:pt>
                <c:pt idx="71">
                  <c:v>0.96832726519255252</c:v>
                </c:pt>
                <c:pt idx="72">
                  <c:v>0.97074063206586469</c:v>
                </c:pt>
                <c:pt idx="73">
                  <c:v>0.9695243530784794</c:v>
                </c:pt>
                <c:pt idx="74">
                  <c:v>0.97772684373736007</c:v>
                </c:pt>
                <c:pt idx="75">
                  <c:v>0.97098434249425158</c:v>
                </c:pt>
                <c:pt idx="76">
                  <c:v>0.96632494959142523</c:v>
                </c:pt>
                <c:pt idx="77">
                  <c:v>0.9726713753047469</c:v>
                </c:pt>
                <c:pt idx="78">
                  <c:v>0.97185992159227985</c:v>
                </c:pt>
                <c:pt idx="79">
                  <c:v>0.96728219416286287</c:v>
                </c:pt>
                <c:pt idx="80">
                  <c:v>0.95912281245800646</c:v>
                </c:pt>
                <c:pt idx="81">
                  <c:v>0.96755914743029581</c:v>
                </c:pt>
                <c:pt idx="82">
                  <c:v>0.96298573046690461</c:v>
                </c:pt>
                <c:pt idx="83">
                  <c:v>0.96742801705552628</c:v>
                </c:pt>
                <c:pt idx="84">
                  <c:v>0.96755290355879497</c:v>
                </c:pt>
                <c:pt idx="85">
                  <c:v>0.96600145377651492</c:v>
                </c:pt>
                <c:pt idx="86">
                  <c:v>0.96631440806741264</c:v>
                </c:pt>
                <c:pt idx="87">
                  <c:v>0.9706419738649984</c:v>
                </c:pt>
                <c:pt idx="88">
                  <c:v>0.96955074622328952</c:v>
                </c:pt>
                <c:pt idx="89">
                  <c:v>0.96704754942470283</c:v>
                </c:pt>
                <c:pt idx="90">
                  <c:v>0.9658681242004884</c:v>
                </c:pt>
                <c:pt idx="91">
                  <c:v>0.96016081553971333</c:v>
                </c:pt>
                <c:pt idx="92">
                  <c:v>0.95914015415059051</c:v>
                </c:pt>
                <c:pt idx="93">
                  <c:v>0.95234539663336581</c:v>
                </c:pt>
                <c:pt idx="94">
                  <c:v>0.95774161395059654</c:v>
                </c:pt>
                <c:pt idx="95">
                  <c:v>0.96271193488362428</c:v>
                </c:pt>
                <c:pt idx="96">
                  <c:v>0.9712301479312484</c:v>
                </c:pt>
                <c:pt idx="97">
                  <c:v>0.96849533348508987</c:v>
                </c:pt>
                <c:pt idx="98">
                  <c:v>0.95432618773089861</c:v>
                </c:pt>
                <c:pt idx="99">
                  <c:v>0.95691654985051666</c:v>
                </c:pt>
                <c:pt idx="100">
                  <c:v>0.94997362970966959</c:v>
                </c:pt>
                <c:pt idx="101">
                  <c:v>0.96467188538713045</c:v>
                </c:pt>
                <c:pt idx="102">
                  <c:v>0.96141877525732555</c:v>
                </c:pt>
                <c:pt idx="103">
                  <c:v>0.95376315712317117</c:v>
                </c:pt>
                <c:pt idx="104">
                  <c:v>0.96023406145645052</c:v>
                </c:pt>
                <c:pt idx="105">
                  <c:v>0.95274849697800879</c:v>
                </c:pt>
                <c:pt idx="106">
                  <c:v>0.95706639712339892</c:v>
                </c:pt>
                <c:pt idx="107">
                  <c:v>0.96595737209873944</c:v>
                </c:pt>
                <c:pt idx="108">
                  <c:v>0.95228313822438737</c:v>
                </c:pt>
                <c:pt idx="109">
                  <c:v>0.95887213657838766</c:v>
                </c:pt>
                <c:pt idx="110">
                  <c:v>0.96207215541165592</c:v>
                </c:pt>
                <c:pt idx="111">
                  <c:v>0.94450253193103306</c:v>
                </c:pt>
                <c:pt idx="112">
                  <c:v>0.94732822808171235</c:v>
                </c:pt>
                <c:pt idx="113">
                  <c:v>0.95139011473962931</c:v>
                </c:pt>
                <c:pt idx="114">
                  <c:v>0.96369843924191745</c:v>
                </c:pt>
                <c:pt idx="115">
                  <c:v>0.94376557124214022</c:v>
                </c:pt>
                <c:pt idx="116">
                  <c:v>0.9681350991380393</c:v>
                </c:pt>
                <c:pt idx="117">
                  <c:v>0.95289443813847896</c:v>
                </c:pt>
                <c:pt idx="118">
                  <c:v>0.9590101797704137</c:v>
                </c:pt>
                <c:pt idx="119">
                  <c:v>0.96784565916398713</c:v>
                </c:pt>
                <c:pt idx="120">
                  <c:v>0.9621506897771489</c:v>
                </c:pt>
                <c:pt idx="121">
                  <c:v>0.95377246961108253</c:v>
                </c:pt>
                <c:pt idx="122">
                  <c:v>0.96512627790693972</c:v>
                </c:pt>
                <c:pt idx="123">
                  <c:v>0.94989506820566627</c:v>
                </c:pt>
                <c:pt idx="124">
                  <c:v>0.95074800191269893</c:v>
                </c:pt>
                <c:pt idx="125">
                  <c:v>0.94312178629287879</c:v>
                </c:pt>
                <c:pt idx="126">
                  <c:v>0.95464659200474666</c:v>
                </c:pt>
                <c:pt idx="127">
                  <c:v>0.97227349638517147</c:v>
                </c:pt>
                <c:pt idx="128">
                  <c:v>0.95339890537003247</c:v>
                </c:pt>
                <c:pt idx="129">
                  <c:v>0.92878850102669408</c:v>
                </c:pt>
                <c:pt idx="130">
                  <c:v>0.94352074048680146</c:v>
                </c:pt>
                <c:pt idx="131">
                  <c:v>0.94805194805194803</c:v>
                </c:pt>
                <c:pt idx="132">
                  <c:v>0.94898608711466759</c:v>
                </c:pt>
                <c:pt idx="133">
                  <c:v>0.9552965899321807</c:v>
                </c:pt>
                <c:pt idx="134">
                  <c:v>0.94906856916369398</c:v>
                </c:pt>
                <c:pt idx="135">
                  <c:v>0.9372993579454254</c:v>
                </c:pt>
                <c:pt idx="136">
                  <c:v>0.96130324757486296</c:v>
                </c:pt>
                <c:pt idx="137">
                  <c:v>0.93626254407377274</c:v>
                </c:pt>
                <c:pt idx="138">
                  <c:v>0.94067939834375525</c:v>
                </c:pt>
                <c:pt idx="139">
                  <c:v>0.95135992480761322</c:v>
                </c:pt>
                <c:pt idx="140">
                  <c:v>0.95035504035928875</c:v>
                </c:pt>
                <c:pt idx="141">
                  <c:v>0.95803357314148685</c:v>
                </c:pt>
                <c:pt idx="142">
                  <c:v>0.94116486983960035</c:v>
                </c:pt>
                <c:pt idx="143">
                  <c:v>0.94763007354944162</c:v>
                </c:pt>
                <c:pt idx="144">
                  <c:v>0.91332782596723117</c:v>
                </c:pt>
                <c:pt idx="145">
                  <c:v>0.9656705539358601</c:v>
                </c:pt>
                <c:pt idx="146">
                  <c:v>0.91833555852247439</c:v>
                </c:pt>
                <c:pt idx="147">
                  <c:v>0.9472293463899899</c:v>
                </c:pt>
                <c:pt idx="148">
                  <c:v>0.97037943696450424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91B-4C77-B47E-AD64EC0081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9434040"/>
        <c:axId val="479436664"/>
      </c:scatterChart>
      <c:valAx>
        <c:axId val="479434040"/>
        <c:scaling>
          <c:orientation val="minMax"/>
          <c:max val="15"/>
          <c:min val="1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/>
                  <a:t>Wavelength</a:t>
                </a:r>
                <a:r>
                  <a:rPr lang="en-GB" sz="1400" baseline="0"/>
                  <a:t> (Å)</a:t>
                </a:r>
                <a:endParaRPr lang="en-GB" sz="14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436664"/>
        <c:crosses val="autoZero"/>
        <c:crossBetween val="midCat"/>
      </c:valAx>
      <c:valAx>
        <c:axId val="47943666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/>
                  <a:t>Transmission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4340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Sheet1!$A$1:$A$5</c:f>
              <c:numCache>
                <c:formatCode>General</c:formatCode>
                <c:ptCount val="5"/>
                <c:pt idx="0">
                  <c:v>1</c:v>
                </c:pt>
                <c:pt idx="1">
                  <c:v>10</c:v>
                </c:pt>
                <c:pt idx="2">
                  <c:v>25</c:v>
                </c:pt>
                <c:pt idx="3">
                  <c:v>50</c:v>
                </c:pt>
                <c:pt idx="4">
                  <c:v>75</c:v>
                </c:pt>
              </c:numCache>
            </c:numRef>
          </c:xVal>
          <c:yVal>
            <c:numRef>
              <c:f>Sheet1!$B$1:$B$5</c:f>
              <c:numCache>
                <c:formatCode>General</c:formatCode>
                <c:ptCount val="5"/>
                <c:pt idx="0">
                  <c:v>440</c:v>
                </c:pt>
                <c:pt idx="1">
                  <c:v>500</c:v>
                </c:pt>
                <c:pt idx="2">
                  <c:v>570</c:v>
                </c:pt>
                <c:pt idx="3">
                  <c:v>670</c:v>
                </c:pt>
                <c:pt idx="4">
                  <c:v>750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64C-4954-8977-4D7E7D44E1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1503440"/>
        <c:axId val="208412568"/>
      </c:scatterChart>
      <c:valAx>
        <c:axId val="421503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/>
                  <a:t>Nitrogen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412568"/>
        <c:crosses val="autoZero"/>
        <c:crossBetween val="midCat"/>
      </c:valAx>
      <c:valAx>
        <c:axId val="208412568"/>
        <c:scaling>
          <c:orientation val="minMax"/>
          <c:max val="900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/>
                  <a:t>Vgem (V)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5034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Sheet1!$A$1:$A$5</c:f>
              <c:numCache>
                <c:formatCode>General</c:formatCode>
                <c:ptCount val="5"/>
                <c:pt idx="0">
                  <c:v>1</c:v>
                </c:pt>
                <c:pt idx="1">
                  <c:v>10</c:v>
                </c:pt>
                <c:pt idx="2">
                  <c:v>25</c:v>
                </c:pt>
                <c:pt idx="3">
                  <c:v>50</c:v>
                </c:pt>
                <c:pt idx="4">
                  <c:v>75</c:v>
                </c:pt>
              </c:numCache>
            </c:numRef>
          </c:xVal>
          <c:yVal>
            <c:numRef>
              <c:f>Sheet1!$B$1:$B$5</c:f>
              <c:numCache>
                <c:formatCode>General</c:formatCode>
                <c:ptCount val="5"/>
                <c:pt idx="0">
                  <c:v>440</c:v>
                </c:pt>
                <c:pt idx="1">
                  <c:v>500</c:v>
                </c:pt>
                <c:pt idx="2">
                  <c:v>570</c:v>
                </c:pt>
                <c:pt idx="3">
                  <c:v>670</c:v>
                </c:pt>
                <c:pt idx="4">
                  <c:v>750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94B-44E5-908E-EFC3B99109FB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Sheet1!$A$8</c:f>
              <c:numCache>
                <c:formatCode>General</c:formatCode>
                <c:ptCount val="1"/>
                <c:pt idx="0">
                  <c:v>50</c:v>
                </c:pt>
              </c:numCache>
            </c:numRef>
          </c:xVal>
          <c:yVal>
            <c:numRef>
              <c:f>Sheet1!$B$8</c:f>
              <c:numCache>
                <c:formatCode>General</c:formatCode>
                <c:ptCount val="1"/>
                <c:pt idx="0">
                  <c:v>530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94B-44E5-908E-EFC3B99109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1503440"/>
        <c:axId val="208412568"/>
      </c:scatterChart>
      <c:valAx>
        <c:axId val="421503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/>
                  <a:t>Nitrogen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412568"/>
        <c:crosses val="autoZero"/>
        <c:crossBetween val="midCat"/>
      </c:valAx>
      <c:valAx>
        <c:axId val="208412568"/>
        <c:scaling>
          <c:orientation val="minMax"/>
          <c:max val="900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/>
                  <a:t>Vgem (V)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5034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38" y="1858963"/>
            <a:ext cx="9144000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4473575"/>
            <a:ext cx="9144000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173C-5A8A-4E73-A8EA-740DBC41B32F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9DA41C-8BD1-2C47-A5C2-2F23DC884D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4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173C-5A8A-4E73-A8EA-740DBC41B32F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2787FE-8CBB-6248-9619-3941DE55C1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00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99D32-4243-4856-8441-62AA3DBB7E21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173C-5A8A-4E73-A8EA-740DBC41B3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58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00743" y="2058538"/>
            <a:ext cx="9144000" cy="2387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NitroGEM</a:t>
            </a:r>
            <a:r>
              <a:rPr lang="en-GB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fast beam monitor for high intensity neutron beamlines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406216" y="4244297"/>
            <a:ext cx="9144000" cy="16557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Davide Raspino</a:t>
            </a:r>
          </a:p>
          <a:p>
            <a:pPr marL="0" indent="0" algn="r">
              <a:buNone/>
            </a:pP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Jacob Young</a:t>
            </a:r>
          </a:p>
          <a:p>
            <a:pPr marL="0" indent="0" algn="r">
              <a:buNone/>
            </a:pP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Annabelle Brooks</a:t>
            </a:r>
          </a:p>
          <a:p>
            <a:pPr marL="0" indent="0" algn="r">
              <a:buNone/>
            </a:pP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Erik Schooneveld</a:t>
            </a:r>
          </a:p>
          <a:p>
            <a:pPr marL="0" indent="0" algn="r">
              <a:buNone/>
            </a:pP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Nigel Rhodes</a:t>
            </a:r>
          </a:p>
          <a:p>
            <a:pPr marL="0" indent="0" algn="r">
              <a:buNone/>
            </a:pPr>
            <a:r>
              <a:rPr lang="en-GB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IKON18</a:t>
            </a:r>
            <a:endParaRPr lang="en-GB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14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Pulse Height spectrum (2)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765" y="1926256"/>
            <a:ext cx="2005242" cy="3594650"/>
          </a:xfrm>
          <a:prstGeom prst="rect">
            <a:avLst/>
          </a:prstGeom>
        </p:spPr>
      </p:pic>
      <p:pic>
        <p:nvPicPr>
          <p:cNvPr id="22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036" y="1566837"/>
            <a:ext cx="5144248" cy="4351338"/>
          </a:xfrm>
        </p:spPr>
      </p:pic>
    </p:spTree>
    <p:extLst>
      <p:ext uri="{BB962C8B-B14F-4D97-AF65-F5344CB8AC3E}">
        <p14:creationId xmlns:p14="http://schemas.microsoft.com/office/powerpoint/2010/main" val="69841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Pulse Height spectrum (2)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765" y="1926256"/>
            <a:ext cx="2005242" cy="359465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413742" y="4344019"/>
            <a:ext cx="1656895" cy="1439627"/>
            <a:chOff x="2016177" y="4344019"/>
            <a:chExt cx="1656895" cy="1439627"/>
          </a:xfrm>
        </p:grpSpPr>
        <p:sp>
          <p:nvSpPr>
            <p:cNvPr id="8" name="Isosceles Triangle 7"/>
            <p:cNvSpPr/>
            <p:nvPr/>
          </p:nvSpPr>
          <p:spPr>
            <a:xfrm rot="5400000">
              <a:off x="2508375" y="5616914"/>
              <a:ext cx="168706" cy="164758"/>
            </a:xfrm>
            <a:prstGeom prst="triangl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>
              <a:off x="2016177" y="4350895"/>
              <a:ext cx="101184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016177" y="4344019"/>
              <a:ext cx="0" cy="135527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2016177" y="5699293"/>
              <a:ext cx="485933" cy="321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lowchart: Delay 14"/>
            <p:cNvSpPr/>
            <p:nvPr/>
          </p:nvSpPr>
          <p:spPr>
            <a:xfrm>
              <a:off x="2936054" y="5378499"/>
              <a:ext cx="466447" cy="368280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2663258" y="5699293"/>
              <a:ext cx="272796" cy="249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2669498" y="5428217"/>
              <a:ext cx="272796" cy="249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3400276" y="5566881"/>
              <a:ext cx="272796" cy="249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036" y="1566837"/>
            <a:ext cx="5144248" cy="4351338"/>
          </a:xfrm>
        </p:spPr>
      </p:pic>
      <p:pic>
        <p:nvPicPr>
          <p:cNvPr id="23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036" y="1566837"/>
            <a:ext cx="514424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1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Pulse Height spectrum (2)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765" y="1926256"/>
            <a:ext cx="2005242" cy="359465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413742" y="4344019"/>
            <a:ext cx="1656895" cy="1439627"/>
            <a:chOff x="2016177" y="4344019"/>
            <a:chExt cx="1656895" cy="1439627"/>
          </a:xfrm>
        </p:grpSpPr>
        <p:sp>
          <p:nvSpPr>
            <p:cNvPr id="8" name="Isosceles Triangle 7"/>
            <p:cNvSpPr/>
            <p:nvPr/>
          </p:nvSpPr>
          <p:spPr>
            <a:xfrm rot="5400000">
              <a:off x="2508375" y="5616914"/>
              <a:ext cx="168706" cy="164758"/>
            </a:xfrm>
            <a:prstGeom prst="triangl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>
              <a:off x="2016177" y="4350895"/>
              <a:ext cx="101184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016177" y="4344019"/>
              <a:ext cx="0" cy="135527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2016177" y="5699293"/>
              <a:ext cx="485933" cy="321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lowchart: Delay 14"/>
            <p:cNvSpPr/>
            <p:nvPr/>
          </p:nvSpPr>
          <p:spPr>
            <a:xfrm>
              <a:off x="2936054" y="5378499"/>
              <a:ext cx="466447" cy="368280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2663258" y="5699293"/>
              <a:ext cx="272796" cy="249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2669498" y="5428217"/>
              <a:ext cx="272796" cy="249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3400276" y="5566881"/>
              <a:ext cx="272796" cy="249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036" y="1566837"/>
            <a:ext cx="5144248" cy="4351338"/>
          </a:xfrm>
        </p:spPr>
      </p:pic>
      <p:pic>
        <p:nvPicPr>
          <p:cNvPr id="23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036" y="1566837"/>
            <a:ext cx="5144248" cy="4351338"/>
          </a:xfrm>
          <a:prstGeom prst="rect">
            <a:avLst/>
          </a:prstGeom>
        </p:spPr>
      </p:pic>
      <p:pic>
        <p:nvPicPr>
          <p:cNvPr id="24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000" y="1566000"/>
            <a:ext cx="5144248" cy="435133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626288" y="1690688"/>
            <a:ext cx="564578" cy="4144681"/>
            <a:chOff x="1228723" y="1690688"/>
            <a:chExt cx="564578" cy="4144681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513840" y="1690688"/>
              <a:ext cx="10160" cy="3737529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228723" y="5312149"/>
              <a:ext cx="5645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solidFill>
                    <a:schemeClr val="bg1">
                      <a:lumMod val="50000"/>
                    </a:schemeClr>
                  </a:solidFill>
                </a:rPr>
                <a:t>Cd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192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Pulse Height spectrum (2)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765" y="1926256"/>
            <a:ext cx="2005242" cy="359465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413742" y="4344019"/>
            <a:ext cx="1656895" cy="1439627"/>
            <a:chOff x="2016177" y="4344019"/>
            <a:chExt cx="1656895" cy="1439627"/>
          </a:xfrm>
        </p:grpSpPr>
        <p:sp>
          <p:nvSpPr>
            <p:cNvPr id="8" name="Isosceles Triangle 7"/>
            <p:cNvSpPr/>
            <p:nvPr/>
          </p:nvSpPr>
          <p:spPr>
            <a:xfrm rot="5400000">
              <a:off x="2508375" y="5616914"/>
              <a:ext cx="168706" cy="164758"/>
            </a:xfrm>
            <a:prstGeom prst="triangl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>
              <a:off x="2016177" y="4350895"/>
              <a:ext cx="101184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016177" y="4344019"/>
              <a:ext cx="0" cy="135527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2016177" y="5699293"/>
              <a:ext cx="485933" cy="321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lowchart: Delay 14"/>
            <p:cNvSpPr/>
            <p:nvPr/>
          </p:nvSpPr>
          <p:spPr>
            <a:xfrm>
              <a:off x="2936054" y="5378499"/>
              <a:ext cx="466447" cy="368280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2663258" y="5699293"/>
              <a:ext cx="272796" cy="249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2669498" y="5428217"/>
              <a:ext cx="272796" cy="249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3400276" y="5566881"/>
              <a:ext cx="272796" cy="249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036" y="1566837"/>
            <a:ext cx="5144248" cy="4351338"/>
          </a:xfrm>
        </p:spPr>
      </p:pic>
      <p:pic>
        <p:nvPicPr>
          <p:cNvPr id="23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036" y="1566837"/>
            <a:ext cx="5144248" cy="4351337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626288" y="1690688"/>
            <a:ext cx="564578" cy="4144681"/>
            <a:chOff x="1228723" y="1690688"/>
            <a:chExt cx="564578" cy="4144681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513840" y="1690688"/>
              <a:ext cx="10160" cy="3737529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228723" y="5312149"/>
              <a:ext cx="5645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solidFill>
                    <a:schemeClr val="bg1">
                      <a:lumMod val="50000"/>
                    </a:schemeClr>
                  </a:solidFill>
                </a:rPr>
                <a:t>Cd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630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886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1647" y="1214914"/>
            <a:ext cx="595266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Measured against an ISIS monitor:</a:t>
            </a:r>
          </a:p>
          <a:p>
            <a:pPr marL="1066773" lvl="1" indent="-457189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0.25 mm thick GS1 scintillator</a:t>
            </a:r>
          </a:p>
          <a:p>
            <a:pPr marL="1066773" lvl="1" indent="-457189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35x35 mm</a:t>
            </a:r>
            <a:r>
              <a:rPr lang="en-GB" sz="2000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active area</a:t>
            </a:r>
          </a:p>
          <a:p>
            <a:pPr marL="1066773" lvl="1" indent="-457189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1.1% efficiency at 1.8 Å</a:t>
            </a:r>
          </a:p>
          <a:p>
            <a:pPr marL="609584" lvl="1"/>
            <a:endParaRPr lang="en-GB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20x20 mm</a:t>
            </a:r>
            <a:r>
              <a:rPr lang="en-GB" sz="2000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collimated beam</a:t>
            </a:r>
          </a:p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mixture</a:t>
            </a:r>
          </a:p>
          <a:p>
            <a:pPr marL="1066773" lvl="1" indent="-457189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Sealed gas volume</a:t>
            </a:r>
          </a:p>
          <a:p>
            <a:pPr marL="1066773" lvl="1" indent="-457189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2000" baseline="-25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/CO</a:t>
            </a:r>
            <a:r>
              <a:rPr lang="en-GB" sz="2000" baseline="-25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mixture</a:t>
            </a:r>
          </a:p>
          <a:p>
            <a:pPr marL="1066773" lvl="1" indent="-457189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bar total pressure</a:t>
            </a:r>
          </a:p>
          <a:p>
            <a:pPr marL="1066773" lvl="1" indent="-457189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2000" baseline="-25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between 1 and 75%</a:t>
            </a:r>
          </a:p>
          <a:p>
            <a:pPr marL="1066773" lvl="1" indent="-457189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Precision 1 mbar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/>
          <a:srcRect l="488" t="14808" r="983" b="1168"/>
          <a:stretch/>
        </p:blipFill>
        <p:spPr bwMode="auto">
          <a:xfrm>
            <a:off x="5529468" y="1506458"/>
            <a:ext cx="5763947" cy="441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57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Wavelength Efficiency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938" y="1557868"/>
            <a:ext cx="4518532" cy="37994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569" y="1604797"/>
            <a:ext cx="447193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On the CRISP beamline at ISIS</a:t>
            </a:r>
          </a:p>
          <a:p>
            <a:pPr>
              <a:lnSpc>
                <a:spcPct val="20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0.6 bar total pressure</a:t>
            </a:r>
          </a:p>
          <a:p>
            <a:pPr>
              <a:lnSpc>
                <a:spcPct val="20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/(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/CO</a:t>
            </a:r>
            <a:r>
              <a:rPr lang="en-GB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)(50/50)</a:t>
            </a:r>
          </a:p>
          <a:p>
            <a:pPr>
              <a:lnSpc>
                <a:spcPct val="200000"/>
              </a:lnSpc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gem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=480 V</a:t>
            </a:r>
          </a:p>
          <a:p>
            <a:pPr>
              <a:lnSpc>
                <a:spcPct val="20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Sealed vessel</a:t>
            </a:r>
          </a:p>
        </p:txBody>
      </p:sp>
    </p:spTree>
    <p:extLst>
      <p:ext uri="{BB962C8B-B14F-4D97-AF65-F5344CB8AC3E}">
        <p14:creationId xmlns:p14="http://schemas.microsoft.com/office/powerpoint/2010/main" val="100481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Resolution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772" t="31037" r="39930" b="23778"/>
          <a:stretch/>
        </p:blipFill>
        <p:spPr>
          <a:xfrm>
            <a:off x="6325666" y="245567"/>
            <a:ext cx="5142086" cy="32470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99928" y="293094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0" i="0" dirty="0">
                <a:solidFill>
                  <a:srgbClr val="3232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R. I. Bewley et al, NIMA 637 (2011) 128-134</a:t>
            </a:r>
            <a:endParaRPr lang="en-GB" sz="1200" b="0" i="0" dirty="0">
              <a:solidFill>
                <a:srgbClr val="32323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b="0" i="0" dirty="0">
                <a:solidFill>
                  <a:srgbClr val="3232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en-GB" sz="1200" b="0" i="0" dirty="0" err="1">
                <a:solidFill>
                  <a:srgbClr val="3232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Russina</a:t>
            </a:r>
            <a:r>
              <a:rPr lang="en-GB" sz="1200" b="0" i="0" dirty="0">
                <a:solidFill>
                  <a:srgbClr val="3232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NIMA 604 (2009) 624–631</a:t>
            </a:r>
          </a:p>
          <a:p>
            <a:r>
              <a:rPr lang="en-GB" sz="1200" b="0" i="0" dirty="0">
                <a:solidFill>
                  <a:srgbClr val="3232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200" b="0" i="0" dirty="0">
                <a:solidFill>
                  <a:srgbClr val="3232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2091" y="1706734"/>
            <a:ext cx="5641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Direct Geometry Time of Flight Spectrometers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99940" y="345054"/>
            <a:ext cx="11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LET at ISIS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26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Resolution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772" t="31037" r="39930" b="23778"/>
          <a:stretch/>
        </p:blipFill>
        <p:spPr>
          <a:xfrm>
            <a:off x="6325666" y="245567"/>
            <a:ext cx="5142086" cy="32470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99928" y="293094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0" i="0" dirty="0">
                <a:solidFill>
                  <a:srgbClr val="3232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R. I. Bewley et al, NIMA 637 (2011) 128-134</a:t>
            </a:r>
            <a:endParaRPr lang="en-GB" sz="1200" b="0" i="0" dirty="0">
              <a:solidFill>
                <a:srgbClr val="32323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b="0" i="0" dirty="0">
                <a:solidFill>
                  <a:srgbClr val="3232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en-GB" sz="1200" b="0" i="0" dirty="0" err="1">
                <a:solidFill>
                  <a:srgbClr val="3232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Russina</a:t>
            </a:r>
            <a:r>
              <a:rPr lang="en-GB" sz="1200" b="0" i="0" dirty="0">
                <a:solidFill>
                  <a:srgbClr val="3232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NIMA 604 (2009) 624–631</a:t>
            </a:r>
          </a:p>
          <a:p>
            <a:r>
              <a:rPr lang="en-GB" sz="1200" b="0" i="0" dirty="0">
                <a:solidFill>
                  <a:srgbClr val="3232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200" b="0" i="0" dirty="0">
                <a:solidFill>
                  <a:srgbClr val="3232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An external file that holds a picture, illustration, etc.&#10;Object name is jresv98n1p71_a1bf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939" y="3612197"/>
            <a:ext cx="4088690" cy="266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46166" y="6327483"/>
            <a:ext cx="5725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J.R.D. Copley et al., J Res Natl. Inst. Stand. Technol. 1993 Jan-Feb; 98(1): 71–87.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2091" y="1706734"/>
            <a:ext cx="56416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Direct Geometry Time of Flight Spectrometers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Multi-chopper system: multiple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each time frame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monitor after each chopper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Crucial for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time phasing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chopper system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99940" y="345054"/>
            <a:ext cx="11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LET at ISIS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873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resolution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552" y="1250742"/>
            <a:ext cx="5144248" cy="4351337"/>
          </a:xfrm>
        </p:spPr>
      </p:pic>
      <p:sp>
        <p:nvSpPr>
          <p:cNvPr id="6" name="TextBox 5"/>
          <p:cNvSpPr txBox="1"/>
          <p:nvPr/>
        </p:nvSpPr>
        <p:spPr>
          <a:xfrm>
            <a:off x="698743" y="2087593"/>
            <a:ext cx="54260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Fermi chopper on EMMA beam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line upstream of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scintillator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NitroGEM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monitor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Frequency: 400 Hz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Comparable width 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the neutron pulse passing through the chopper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74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resolution</a:t>
            </a: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0053" y="1462126"/>
            <a:ext cx="4794723" cy="432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11419" y="4708484"/>
            <a:ext cx="136793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4.88eV Au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713815"/>
            <a:ext cx="50364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Neutron resonances used to compare the time resolution of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NitroGEM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with the one of the ISIS scintillator monitor.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Gold foil upstream the two monitors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01860" y="3489482"/>
            <a:ext cx="3708135" cy="1991684"/>
            <a:chOff x="1401860" y="3489482"/>
            <a:chExt cx="3708135" cy="1991684"/>
          </a:xfrm>
        </p:grpSpPr>
        <p:sp>
          <p:nvSpPr>
            <p:cNvPr id="15" name="Oval 14"/>
            <p:cNvSpPr/>
            <p:nvPr/>
          </p:nvSpPr>
          <p:spPr>
            <a:xfrm>
              <a:off x="2708146" y="390163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GS1</a:t>
              </a:r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3782783" y="3902294"/>
              <a:ext cx="1740023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err="1"/>
                <a:t>NitroGEM</a:t>
              </a:r>
              <a:endParaRPr lang="en-GB" b="1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2348312" y="3545579"/>
              <a:ext cx="0" cy="1626510"/>
            </a:xfrm>
            <a:prstGeom prst="line">
              <a:avLst/>
            </a:prstGeom>
            <a:ln w="476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401860" y="4358834"/>
              <a:ext cx="807522" cy="0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615616" y="4040178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n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04206" y="5111834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Au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2882744" y="6000124"/>
            <a:ext cx="7307855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P. </a:t>
            </a:r>
            <a:r>
              <a:rPr lang="en-GB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Schillebeeckx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et al,  </a:t>
            </a:r>
            <a:r>
              <a:rPr lang="en-GB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Nuclear Data Sheets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113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3054 –3100 (2012)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72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44473"/>
            <a:ext cx="10515600" cy="4351338"/>
          </a:xfrm>
        </p:spPr>
        <p:txBody>
          <a:bodyPr>
            <a:normAutofit/>
          </a:bodyPr>
          <a:lstStyle/>
          <a:p>
            <a:r>
              <a:rPr lang="en-GB" sz="2400" dirty="0" err="1" smtClean="0">
                <a:solidFill>
                  <a:srgbClr val="002060"/>
                </a:solidFill>
              </a:rPr>
              <a:t>NitroGEM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>
                <a:solidFill>
                  <a:srgbClr val="002060"/>
                </a:solidFill>
              </a:rPr>
              <a:t>monitor layout </a:t>
            </a:r>
          </a:p>
          <a:p>
            <a:endParaRPr lang="en-GB" sz="2400" dirty="0" smtClean="0">
              <a:solidFill>
                <a:srgbClr val="002060"/>
              </a:solidFill>
            </a:endParaRPr>
          </a:p>
          <a:p>
            <a:r>
              <a:rPr lang="en-GB" sz="2400" dirty="0" smtClean="0">
                <a:solidFill>
                  <a:srgbClr val="002060"/>
                </a:solidFill>
              </a:rPr>
              <a:t>Performance</a:t>
            </a:r>
            <a:endParaRPr lang="en-GB" sz="2400" dirty="0">
              <a:solidFill>
                <a:srgbClr val="002060"/>
              </a:solidFill>
            </a:endParaRPr>
          </a:p>
          <a:p>
            <a:pPr lvl="1"/>
            <a:r>
              <a:rPr lang="en-GB" sz="2000" dirty="0">
                <a:solidFill>
                  <a:srgbClr val="002060"/>
                </a:solidFill>
              </a:rPr>
              <a:t>Transmission</a:t>
            </a:r>
          </a:p>
          <a:p>
            <a:pPr lvl="1"/>
            <a:r>
              <a:rPr lang="en-GB" sz="2000" dirty="0">
                <a:solidFill>
                  <a:srgbClr val="002060"/>
                </a:solidFill>
              </a:rPr>
              <a:t>Efficiency</a:t>
            </a:r>
          </a:p>
          <a:p>
            <a:pPr lvl="1"/>
            <a:r>
              <a:rPr lang="en-GB" sz="2000" dirty="0">
                <a:solidFill>
                  <a:srgbClr val="002060"/>
                </a:solidFill>
              </a:rPr>
              <a:t>Gamma neutron discrimination</a:t>
            </a:r>
          </a:p>
          <a:p>
            <a:pPr lvl="1"/>
            <a:r>
              <a:rPr lang="en-GB" sz="2000" dirty="0">
                <a:solidFill>
                  <a:srgbClr val="002060"/>
                </a:solidFill>
              </a:rPr>
              <a:t>Time resolution</a:t>
            </a:r>
          </a:p>
          <a:p>
            <a:endParaRPr lang="en-GB" sz="2400" dirty="0" smtClean="0">
              <a:solidFill>
                <a:srgbClr val="002060"/>
              </a:solidFill>
            </a:endParaRPr>
          </a:p>
          <a:p>
            <a:r>
              <a:rPr lang="en-GB" sz="2400" dirty="0" smtClean="0">
                <a:solidFill>
                  <a:srgbClr val="002060"/>
                </a:solidFill>
              </a:rPr>
              <a:t>What we are doing now</a:t>
            </a:r>
            <a:endParaRPr lang="en-GB" sz="2400" dirty="0" smtClean="0">
              <a:solidFill>
                <a:srgbClr val="002060"/>
              </a:solidFill>
            </a:endParaRPr>
          </a:p>
          <a:p>
            <a:r>
              <a:rPr lang="en-GB" sz="2400" dirty="0" smtClean="0">
                <a:solidFill>
                  <a:srgbClr val="002060"/>
                </a:solidFill>
              </a:rPr>
              <a:t>Conclusions </a:t>
            </a:r>
            <a:r>
              <a:rPr lang="en-GB" sz="2400" dirty="0" smtClean="0">
                <a:solidFill>
                  <a:srgbClr val="002060"/>
                </a:solidFill>
              </a:rPr>
              <a:t>and future</a:t>
            </a:r>
            <a:endParaRPr lang="en-GB" sz="2400" dirty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83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resolution</a:t>
            </a: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0053" y="1462126"/>
            <a:ext cx="4794723" cy="432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11419" y="4708484"/>
            <a:ext cx="136793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4.88eV Au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713815"/>
            <a:ext cx="50364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Neutron resonances used to compare the time resolution of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NitroGEM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with the one of the ISIS scintillator monitor.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Gadolinium foil upstream the two monitors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01860" y="3489482"/>
            <a:ext cx="3708135" cy="1991684"/>
            <a:chOff x="1401860" y="3489482"/>
            <a:chExt cx="3708135" cy="1991684"/>
          </a:xfrm>
        </p:grpSpPr>
        <p:sp>
          <p:nvSpPr>
            <p:cNvPr id="15" name="Oval 14"/>
            <p:cNvSpPr/>
            <p:nvPr/>
          </p:nvSpPr>
          <p:spPr>
            <a:xfrm>
              <a:off x="2708146" y="390163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GS1</a:t>
              </a:r>
            </a:p>
          </p:txBody>
        </p:sp>
        <p:sp>
          <p:nvSpPr>
            <p:cNvPr id="16" name="Rectangle 15"/>
            <p:cNvSpPr/>
            <p:nvPr/>
          </p:nvSpPr>
          <p:spPr>
            <a:xfrm rot="16200000">
              <a:off x="3782783" y="3902294"/>
              <a:ext cx="1740023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err="1"/>
                <a:t>NitroGEM</a:t>
              </a:r>
              <a:endParaRPr lang="en-GB" b="1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2348312" y="3545579"/>
              <a:ext cx="0" cy="1626510"/>
            </a:xfrm>
            <a:prstGeom prst="line">
              <a:avLst/>
            </a:prstGeom>
            <a:ln w="476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401860" y="4358834"/>
              <a:ext cx="807522" cy="0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615616" y="4040178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n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04206" y="5111834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Gd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576" y="1462126"/>
            <a:ext cx="5107200" cy="432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78226" y="4684613"/>
            <a:ext cx="140936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59.7eV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Gd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82744" y="6000124"/>
            <a:ext cx="7307855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P. </a:t>
            </a:r>
            <a:r>
              <a:rPr lang="en-GB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Schillebeeckx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et al,  </a:t>
            </a:r>
            <a:r>
              <a:rPr lang="en-GB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Nuclear Data Sheets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113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3054 –3100 (2012)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56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718" y="1305324"/>
            <a:ext cx="3769835" cy="463553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Prototypes</a:t>
            </a:r>
            <a:endParaRPr lang="en-GB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8283" y="1535137"/>
            <a:ext cx="5888435" cy="4112148"/>
            <a:chOff x="198283" y="1777511"/>
            <a:chExt cx="5888435" cy="4112148"/>
          </a:xfrm>
        </p:grpSpPr>
        <p:pic>
          <p:nvPicPr>
            <p:cNvPr id="5" name="Picture 4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0286" y="1777511"/>
              <a:ext cx="2074124" cy="2054905"/>
            </a:xfrm>
            <a:prstGeom prst="rect">
              <a:avLst/>
            </a:prstGeom>
          </p:spPr>
        </p:pic>
        <p:pic>
          <p:nvPicPr>
            <p:cNvPr id="6" name="Picture 5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9030" y="3832416"/>
              <a:ext cx="3337688" cy="205724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98283" y="3020193"/>
              <a:ext cx="2517164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First results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Efficiency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Long Wavelength</a:t>
              </a:r>
              <a:endParaRPr lang="en-GB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565570" y="2742930"/>
            <a:ext cx="231505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Transparency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Time resolution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PH coincidence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262230" y="1408702"/>
            <a:ext cx="5684703" cy="4362680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123986" y="1395846"/>
            <a:ext cx="6045460" cy="4375535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45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prototype</a:t>
            </a:r>
            <a:endParaRPr lang="en-GB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1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721" y="1498293"/>
            <a:ext cx="1964109" cy="423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0" descr="image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416" y="1512505"/>
            <a:ext cx="1964636" cy="422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1" descr="image0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638" y="1512505"/>
            <a:ext cx="3072277" cy="420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44876" y="5960124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Federico Masi (ISIS)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57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Prototype</a:t>
            </a: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1078601" y="1794295"/>
            <a:ext cx="9432314" cy="3398808"/>
            <a:chOff x="690413" y="1794295"/>
            <a:chExt cx="9432314" cy="3398808"/>
          </a:xfrm>
        </p:grpSpPr>
        <p:pic>
          <p:nvPicPr>
            <p:cNvPr id="1026" name="Picture 2" descr="https://lh3.googleusercontent.com/NOzLH7bCfKyUKiEKOg5LqBBJF99vqfhwi6SF_xGb9Txgso2ML0pzOOMWw37S2RL57qkihrvQEy9UkbgFgaDX0U1Deup84XkusXyzqQofRZaV1WcVOi_043Z5zcalfwn1U09MeAmqDDc6gYYwBYq7dJsg9CN7rKk01tYUNpi219l5jxHatGi2zHh_t86IClYC0rjOqLY-ii6PYPdxik8Xu_sSMA5W614VEBF1ND8yvH0tZK_4C4L67Lnx1xZVJ60qJ2xf7OnOwAhN3VEShB05X8fqagJBPIE700i3pFp0rqJoraaQOks19J5Who7OXroIgCjmpMhcV-veZepEXwaDelXaVf7RhdJnz600r6nJG9ILhBKYHZLRqguFDlovfSAUFtavtlD4zV7p6ZQSLBSoAz6KVemlPvYEyT2Z3Kk1VZEJ3zZi_LP373Yb_FsgKYwk2Cgdvt0ckHZyKEb5anA1CZ5A6iKXxkssrp-RZAmkfecdLn1yLHWD4PPqx1Xdj245yZonW8X5RbHyUt9wvwka2WRX1E6SpEitjJRYT-D6Z_DzvdPy5hp1vWkmCoviIFlm1sMTg85ietFVNSfrGfINjBWbRK3D4XeKkc40e5FmNgkIn3d3_UTHLT3T5hqIAyoTfQmfm43F46ksV-lEQLBqp4qzmlbe3dMYLLMEtYfvqTO_mw4rac2Xi7yr=w732-h975-n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413" y="1794295"/>
              <a:ext cx="2548234" cy="3398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039" y="1974104"/>
              <a:ext cx="2108987" cy="158130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67" t="8931" r="5453" b="38741"/>
            <a:stretch/>
          </p:blipFill>
          <p:spPr>
            <a:xfrm>
              <a:off x="3384871" y="3673507"/>
              <a:ext cx="2110155" cy="110418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1250" y="1973506"/>
              <a:ext cx="1872358" cy="280418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70" t="32577" r="30504" b="12202"/>
            <a:stretch/>
          </p:blipFill>
          <p:spPr>
            <a:xfrm>
              <a:off x="7668461" y="1794295"/>
              <a:ext cx="2454266" cy="3398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0169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NitroGEM</a:t>
            </a:r>
            <a:r>
              <a:rPr lang="en-US" dirty="0"/>
              <a:t> is a simple GEM detector to be use as a neutron beam monitor</a:t>
            </a:r>
          </a:p>
          <a:p>
            <a:r>
              <a:rPr lang="en-US" dirty="0"/>
              <a:t>Efficiency can be tuned with very high precision</a:t>
            </a:r>
          </a:p>
          <a:p>
            <a:r>
              <a:rPr lang="en-US" dirty="0"/>
              <a:t>Good transparency up to long wavelength</a:t>
            </a:r>
          </a:p>
          <a:p>
            <a:r>
              <a:rPr lang="en-US" dirty="0"/>
              <a:t>Strong method to reject electronics noise</a:t>
            </a:r>
          </a:p>
          <a:p>
            <a:r>
              <a:rPr lang="en-US" dirty="0"/>
              <a:t>Low gamma sensitivity</a:t>
            </a:r>
          </a:p>
          <a:p>
            <a:r>
              <a:rPr lang="en-US" dirty="0"/>
              <a:t>Time resolution 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GB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94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963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NitroGEM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monitor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168" y="1435660"/>
            <a:ext cx="7914328" cy="4351338"/>
          </a:xfrm>
        </p:spPr>
        <p:txBody>
          <a:bodyPr>
            <a:noAutofit/>
          </a:bodyPr>
          <a:lstStyle/>
          <a:p>
            <a:r>
              <a:rPr lang="en-GB" altLang="en-US" sz="2400" b="1" dirty="0">
                <a:solidFill>
                  <a:srgbClr val="002060"/>
                </a:solidFill>
              </a:rPr>
              <a:t>Nitrogen:</a:t>
            </a:r>
          </a:p>
          <a:p>
            <a:pPr lvl="1"/>
            <a:r>
              <a:rPr lang="en-GB" altLang="en-US" dirty="0">
                <a:solidFill>
                  <a:srgbClr val="002060"/>
                </a:solidFill>
              </a:rPr>
              <a:t>Low efficiency: N</a:t>
            </a:r>
            <a:r>
              <a:rPr lang="en-GB" altLang="en-US" baseline="-25000" dirty="0">
                <a:solidFill>
                  <a:srgbClr val="002060"/>
                </a:solidFill>
              </a:rPr>
              <a:t>2</a:t>
            </a:r>
            <a:r>
              <a:rPr lang="en-GB" altLang="en-US" dirty="0">
                <a:solidFill>
                  <a:srgbClr val="002060"/>
                </a:solidFill>
              </a:rPr>
              <a:t> absorption cross section </a:t>
            </a:r>
            <a:r>
              <a:rPr lang="en-GB" altLang="en-US" b="1" dirty="0">
                <a:solidFill>
                  <a:srgbClr val="002060"/>
                </a:solidFill>
              </a:rPr>
              <a:t>1.9 barn </a:t>
            </a:r>
            <a:r>
              <a:rPr lang="en-GB" altLang="en-US" dirty="0">
                <a:solidFill>
                  <a:srgbClr val="002060"/>
                </a:solidFill>
              </a:rPr>
              <a:t>at 1.8 Å</a:t>
            </a:r>
          </a:p>
          <a:p>
            <a:pPr lvl="1"/>
            <a:r>
              <a:rPr lang="en-GB" altLang="en-US" dirty="0">
                <a:solidFill>
                  <a:srgbClr val="002060"/>
                </a:solidFill>
              </a:rPr>
              <a:t>Reaction </a:t>
            </a:r>
            <a:r>
              <a:rPr lang="en-GB" altLang="en-US" b="1" dirty="0">
                <a:solidFill>
                  <a:srgbClr val="002060"/>
                </a:solidFill>
              </a:rPr>
              <a:t>n+</a:t>
            </a:r>
            <a:r>
              <a:rPr lang="en-GB" altLang="en-US" b="1" baseline="30000" dirty="0">
                <a:solidFill>
                  <a:srgbClr val="002060"/>
                </a:solidFill>
              </a:rPr>
              <a:t>14</a:t>
            </a:r>
            <a:r>
              <a:rPr lang="en-GB" altLang="en-US" b="1" dirty="0">
                <a:solidFill>
                  <a:srgbClr val="002060"/>
                </a:solidFill>
              </a:rPr>
              <a:t>N</a:t>
            </a:r>
            <a:r>
              <a:rPr lang="en-GB" altLang="en-US" b="1" dirty="0">
                <a:solidFill>
                  <a:srgbClr val="002060"/>
                </a:solidFill>
                <a:sym typeface="Wingdings" panose="05000000000000000000" pitchFamily="2" charset="2"/>
              </a:rPr>
              <a:t>p+</a:t>
            </a:r>
            <a:r>
              <a:rPr lang="en-GB" altLang="en-US" b="1" baseline="30000" dirty="0">
                <a:solidFill>
                  <a:srgbClr val="002060"/>
                </a:solidFill>
                <a:sym typeface="Wingdings" panose="05000000000000000000" pitchFamily="2" charset="2"/>
              </a:rPr>
              <a:t>14</a:t>
            </a:r>
            <a:r>
              <a:rPr lang="en-GB" altLang="en-US" b="1" dirty="0">
                <a:solidFill>
                  <a:srgbClr val="002060"/>
                </a:solidFill>
                <a:sym typeface="Wingdings" panose="05000000000000000000" pitchFamily="2" charset="2"/>
              </a:rPr>
              <a:t>C</a:t>
            </a:r>
            <a:r>
              <a:rPr lang="en-GB" altLang="en-US" dirty="0">
                <a:solidFill>
                  <a:srgbClr val="002060"/>
                </a:solidFill>
                <a:sym typeface="Wingdings" panose="05000000000000000000" pitchFamily="2" charset="2"/>
              </a:rPr>
              <a:t>, </a:t>
            </a:r>
            <a:r>
              <a:rPr lang="en-GB" altLang="en-US" b="1" dirty="0">
                <a:solidFill>
                  <a:srgbClr val="002060"/>
                </a:solidFill>
                <a:sym typeface="Wingdings" panose="05000000000000000000" pitchFamily="2" charset="2"/>
              </a:rPr>
              <a:t>620 </a:t>
            </a:r>
            <a:r>
              <a:rPr lang="en-GB" altLang="en-US" b="1" dirty="0" err="1">
                <a:solidFill>
                  <a:srgbClr val="002060"/>
                </a:solidFill>
                <a:sym typeface="Wingdings" panose="05000000000000000000" pitchFamily="2" charset="2"/>
              </a:rPr>
              <a:t>keV</a:t>
            </a:r>
            <a:r>
              <a:rPr lang="en-GB" altLang="en-US" dirty="0">
                <a:solidFill>
                  <a:srgbClr val="002060"/>
                </a:solidFill>
                <a:sym typeface="Wingdings" panose="05000000000000000000" pitchFamily="2" charset="2"/>
              </a:rPr>
              <a:t> proton energy</a:t>
            </a:r>
          </a:p>
          <a:p>
            <a:pPr lvl="1"/>
            <a:endParaRPr lang="en-GB" altLang="en-US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lvl="1"/>
            <a:endParaRPr lang="en-GB" altLang="en-US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r>
              <a:rPr lang="en-GB" altLang="en-US" sz="2400" b="1" dirty="0">
                <a:solidFill>
                  <a:srgbClr val="002060"/>
                </a:solidFill>
                <a:sym typeface="Wingdings" panose="05000000000000000000" pitchFamily="2" charset="2"/>
              </a:rPr>
              <a:t>GEM:</a:t>
            </a:r>
            <a:r>
              <a:rPr lang="en-GB" altLang="en-US" sz="24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en-GB" altLang="en-US" b="1" dirty="0">
                <a:solidFill>
                  <a:srgbClr val="002060"/>
                </a:solidFill>
              </a:rPr>
              <a:t>Low gain </a:t>
            </a:r>
            <a:r>
              <a:rPr lang="en-GB" altLang="en-US" dirty="0">
                <a:solidFill>
                  <a:srgbClr val="002060"/>
                </a:solidFill>
              </a:rPr>
              <a:t>needed (10</a:t>
            </a:r>
            <a:r>
              <a:rPr lang="en-GB" altLang="en-US" dirty="0">
                <a:solidFill>
                  <a:srgbClr val="002060"/>
                </a:solidFill>
                <a:cs typeface="Times New Roman" panose="02020603050405020304" pitchFamily="18" charset="0"/>
              </a:rPr>
              <a:t>÷20</a:t>
            </a:r>
            <a:r>
              <a:rPr lang="en-GB" altLang="en-US" dirty="0">
                <a:solidFill>
                  <a:srgbClr val="002060"/>
                </a:solidFill>
              </a:rPr>
              <a:t>)</a:t>
            </a:r>
            <a:endParaRPr lang="en-GB" altLang="en-US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lvl="1"/>
            <a:r>
              <a:rPr lang="en-GB" altLang="en-US" dirty="0">
                <a:solidFill>
                  <a:srgbClr val="002060"/>
                </a:solidFill>
                <a:sym typeface="Wingdings" panose="05000000000000000000" pitchFamily="2" charset="2"/>
              </a:rPr>
              <a:t>technology proven to be able to preserve its gain at high rate </a:t>
            </a:r>
            <a:r>
              <a:rPr lang="en-GB" altLang="en-US" b="1" dirty="0">
                <a:solidFill>
                  <a:srgbClr val="002060"/>
                </a:solidFill>
                <a:sym typeface="Wingdings" panose="05000000000000000000" pitchFamily="2" charset="2"/>
              </a:rPr>
              <a:t>(~MHz/cm</a:t>
            </a:r>
            <a:r>
              <a:rPr lang="en-GB" altLang="en-US" b="1" baseline="30000" dirty="0">
                <a:solidFill>
                  <a:srgbClr val="002060"/>
                </a:solidFill>
                <a:sym typeface="Wingdings" panose="05000000000000000000" pitchFamily="2" charset="2"/>
              </a:rPr>
              <a:t>2</a:t>
            </a:r>
            <a:r>
              <a:rPr lang="en-GB" altLang="en-US" dirty="0">
                <a:solidFill>
                  <a:srgbClr val="002060"/>
                </a:solidFill>
                <a:sym typeface="Wingdings" panose="05000000000000000000" pitchFamily="2" charset="2"/>
              </a:rPr>
              <a:t>)</a:t>
            </a:r>
            <a:r>
              <a:rPr lang="en-GB" altLang="en-US" dirty="0">
                <a:solidFill>
                  <a:srgbClr val="002060"/>
                </a:solidFill>
              </a:rPr>
              <a:t> </a:t>
            </a:r>
          </a:p>
          <a:p>
            <a:endParaRPr lang="en-GB" sz="24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848" y="1368915"/>
            <a:ext cx="2501508" cy="476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1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963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NitroGEM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monitor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453" y="1965748"/>
            <a:ext cx="6848059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002060"/>
                </a:solidFill>
              </a:rPr>
              <a:t>A </a:t>
            </a:r>
            <a:r>
              <a:rPr lang="en-GB" sz="2400" b="1" dirty="0">
                <a:solidFill>
                  <a:srgbClr val="002060"/>
                </a:solidFill>
              </a:rPr>
              <a:t>single GEM</a:t>
            </a:r>
            <a:r>
              <a:rPr lang="en-GB" sz="2400" dirty="0">
                <a:solidFill>
                  <a:srgbClr val="002060"/>
                </a:solidFill>
              </a:rPr>
              <a:t> in an aluminium vessel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002060"/>
                </a:solidFill>
              </a:rPr>
              <a:t>Entrance and exit windows are </a:t>
            </a:r>
            <a:r>
              <a:rPr lang="en-GB" sz="2400" b="1" dirty="0">
                <a:solidFill>
                  <a:srgbClr val="002060"/>
                </a:solidFill>
              </a:rPr>
              <a:t>500</a:t>
            </a:r>
            <a:r>
              <a:rPr lang="el-GR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μ</a:t>
            </a:r>
            <a:r>
              <a:rPr lang="en-GB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m</a:t>
            </a:r>
            <a:r>
              <a:rPr lang="en-GB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thick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Vessel filled with a </a:t>
            </a:r>
            <a:r>
              <a:rPr lang="en-GB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Nitrogen + </a:t>
            </a:r>
            <a:r>
              <a:rPr lang="en-GB" sz="24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Ar</a:t>
            </a:r>
            <a:r>
              <a:rPr lang="en-GB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/CO</a:t>
            </a:r>
            <a:r>
              <a:rPr lang="en-GB" sz="2400" b="1" baseline="-25000" dirty="0">
                <a:solidFill>
                  <a:srgbClr val="002060"/>
                </a:solidFill>
                <a:cs typeface="Times New Roman" panose="02020603050405020304" pitchFamily="18" charset="0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Sealed</a:t>
            </a:r>
            <a:r>
              <a:rPr lang="en-GB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gas volume (pressure≤1 bar)</a:t>
            </a:r>
            <a:endParaRPr lang="en-GB" sz="2400" baseline="-250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848" y="1368915"/>
            <a:ext cx="2501508" cy="476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6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963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NitroGEM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monitor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453" y="2204284"/>
            <a:ext cx="6848059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Front window used as cathode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Signal picked up from the GEM electrodes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GEM electrodes biased with </a:t>
            </a:r>
            <a:r>
              <a:rPr lang="en-GB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positive</a:t>
            </a:r>
            <a:r>
              <a:rPr lang="en-GB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high voltage</a:t>
            </a:r>
          </a:p>
          <a:p>
            <a:endParaRPr lang="en-GB" sz="2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126" y="1368915"/>
            <a:ext cx="2501508" cy="476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8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Transparency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5233358" y="1526876"/>
          <a:ext cx="6120442" cy="3903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2160829"/>
            <a:ext cx="40417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Measured on the ZOOM beamline at ISIS</a:t>
            </a:r>
          </a:p>
          <a:p>
            <a:endParaRPr lang="en-GB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 of: James Doutch (ISIS) and Judith Huston (ESS)</a:t>
            </a:r>
          </a:p>
        </p:txBody>
      </p:sp>
    </p:spTree>
    <p:extLst>
      <p:ext uri="{BB962C8B-B14F-4D97-AF65-F5344CB8AC3E}">
        <p14:creationId xmlns:p14="http://schemas.microsoft.com/office/powerpoint/2010/main" val="153415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Transparency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5233358" y="1526876"/>
          <a:ext cx="6120442" cy="3903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2160829"/>
            <a:ext cx="40417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Measured on the ZOOM beamline at ISIS</a:t>
            </a:r>
          </a:p>
          <a:p>
            <a:endParaRPr lang="en-GB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 of James Doutch (ISIS) and Judith Houston (ESS)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455635" y="1749541"/>
            <a:ext cx="3675888" cy="3069347"/>
          </a:xfrm>
          <a:prstGeom prst="roundRect">
            <a:avLst>
              <a:gd name="adj" fmla="val 0"/>
            </a:avLst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002060"/>
                </a:solidFill>
              </a:rPr>
              <a:t>LoKI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44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Pulse Height spectrum (1)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210" y="1746006"/>
            <a:ext cx="4447590" cy="376205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38"/>
          <a:stretch/>
        </p:blipFill>
        <p:spPr>
          <a:xfrm>
            <a:off x="3664844" y="3459656"/>
            <a:ext cx="2696200" cy="21302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216" y="1664154"/>
            <a:ext cx="65630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Prototype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slow electronics (long integration time)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 from the bottom electrode of the GEM</a:t>
            </a:r>
            <a:endParaRPr lang="en-GB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 Nitrogen</a:t>
            </a:r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59656"/>
            <a:ext cx="2239450" cy="219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1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b="1" baseline="-25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</a:t>
            </a:r>
            <a:r>
              <a:rPr lang="en-GB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vs Gas Mixture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9547647"/>
              </p:ext>
            </p:extLst>
          </p:nvPr>
        </p:nvGraphicFramePr>
        <p:xfrm>
          <a:off x="5484158" y="2212193"/>
          <a:ext cx="6455434" cy="3967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32616" y="1568792"/>
            <a:ext cx="41017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bar total pressure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2000" baseline="-25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+Ar/CO</a:t>
            </a:r>
            <a:r>
              <a:rPr lang="en-GB" sz="2000" baseline="-25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(70/30)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Sealed vessel</a:t>
            </a:r>
          </a:p>
          <a:p>
            <a:pPr>
              <a:lnSpc>
                <a:spcPct val="150000"/>
              </a:lnSpc>
            </a:pPr>
            <a:endParaRPr lang="en-GB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CERN GEMs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Bi-conical holes 50-70</a:t>
            </a:r>
            <a:r>
              <a:rPr lang="el-G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GB" sz="20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⊘ 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 140</a:t>
            </a:r>
            <a:r>
              <a:rPr lang="el-G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pitch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50x50mm</a:t>
            </a:r>
            <a:r>
              <a:rPr lang="en-GB" sz="2000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active area 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5528732"/>
              </p:ext>
            </p:extLst>
          </p:nvPr>
        </p:nvGraphicFramePr>
        <p:xfrm>
          <a:off x="5484158" y="2212193"/>
          <a:ext cx="6455434" cy="3967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352032" y="4324289"/>
            <a:ext cx="1018852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33" dirty="0">
                <a:solidFill>
                  <a:srgbClr val="006600"/>
                </a:solidFill>
              </a:rPr>
              <a:t>0.6 bar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897" y="0"/>
            <a:ext cx="2273833" cy="221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364403" y="2734975"/>
            <a:ext cx="1018852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33" dirty="0">
                <a:solidFill>
                  <a:srgbClr val="006600"/>
                </a:solidFill>
              </a:rPr>
              <a:t>1</a:t>
            </a:r>
            <a:r>
              <a:rPr lang="en-GB" sz="2133" dirty="0" smtClean="0">
                <a:solidFill>
                  <a:srgbClr val="006600"/>
                </a:solidFill>
              </a:rPr>
              <a:t>.0 bar</a:t>
            </a:r>
            <a:endParaRPr lang="en-GB" sz="2133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0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5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4690</TotalTime>
  <Words>687</Words>
  <Application>Microsoft Office PowerPoint</Application>
  <PresentationFormat>Widescreen</PresentationFormat>
  <Paragraphs>166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Cambria</vt:lpstr>
      <vt:lpstr>Times New Roman</vt:lpstr>
      <vt:lpstr>Wingdings</vt:lpstr>
      <vt:lpstr>Office Theme</vt:lpstr>
      <vt:lpstr>PowerPoint Presentation</vt:lpstr>
      <vt:lpstr>Outline</vt:lpstr>
      <vt:lpstr>The NitroGEM monitor layout</vt:lpstr>
      <vt:lpstr>The NitroGEM monitor layout</vt:lpstr>
      <vt:lpstr>The NitroGEM monitor layout</vt:lpstr>
      <vt:lpstr>Transparency</vt:lpstr>
      <vt:lpstr>Transparency</vt:lpstr>
      <vt:lpstr>Pulse Height spectrum (1)</vt:lpstr>
      <vt:lpstr>Vgem vs Gas Mixture</vt:lpstr>
      <vt:lpstr>Pulse Height spectrum (2)</vt:lpstr>
      <vt:lpstr>Pulse Height spectrum (2)</vt:lpstr>
      <vt:lpstr>Pulse Height spectrum (2)</vt:lpstr>
      <vt:lpstr>Pulse Height spectrum (2)</vt:lpstr>
      <vt:lpstr>Efficiency</vt:lpstr>
      <vt:lpstr>Long Wavelength Efficiency</vt:lpstr>
      <vt:lpstr>Time Resolution</vt:lpstr>
      <vt:lpstr>Time Resolution</vt:lpstr>
      <vt:lpstr>Time resolution</vt:lpstr>
      <vt:lpstr>Time resolution</vt:lpstr>
      <vt:lpstr>Time resolution</vt:lpstr>
      <vt:lpstr>Prototypes</vt:lpstr>
      <vt:lpstr>New prototype</vt:lpstr>
      <vt:lpstr>New Prototype</vt:lpstr>
      <vt:lpstr>Conclusions</vt:lpstr>
    </vt:vector>
  </TitlesOfParts>
  <Company>STFC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Raspino, Davide (STFC,RAL,ISIS)</dc:creator>
  <cp:lastModifiedBy>Raspino, Davide (STFC,RAL,ISIS)</cp:lastModifiedBy>
  <cp:revision>50</cp:revision>
  <dcterms:created xsi:type="dcterms:W3CDTF">2019-10-22T13:22:03Z</dcterms:created>
  <dcterms:modified xsi:type="dcterms:W3CDTF">2020-02-24T12:13:41Z</dcterms:modified>
</cp:coreProperties>
</file>