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7" r:id="rId2"/>
    <p:sldId id="273" r:id="rId3"/>
    <p:sldId id="292" r:id="rId4"/>
    <p:sldId id="277" r:id="rId5"/>
    <p:sldId id="293" r:id="rId6"/>
    <p:sldId id="279" r:id="rId7"/>
    <p:sldId id="294" r:id="rId8"/>
    <p:sldId id="295" r:id="rId9"/>
    <p:sldId id="296" r:id="rId10"/>
    <p:sldId id="297" r:id="rId11"/>
    <p:sldId id="299" r:id="rId12"/>
    <p:sldId id="301" r:id="rId13"/>
    <p:sldId id="298" r:id="rId14"/>
    <p:sldId id="276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28" autoAdjust="0"/>
    <p:restoredTop sz="77452" autoAdjust="0"/>
  </p:normalViewPr>
  <p:slideViewPr>
    <p:cSldViewPr>
      <p:cViewPr varScale="1">
        <p:scale>
          <a:sx n="86" d="100"/>
          <a:sy n="86" d="100"/>
        </p:scale>
        <p:origin x="915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697B41E-EA82-438F-B7CF-E4C3F9D30880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1EF8A5A-29FA-4F1A-A94D-95E5382BD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51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738D3-7715-0C4A-857D-0EED37D056F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43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738D3-7715-0C4A-857D-0EED37D056F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8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48562" y="1434355"/>
            <a:ext cx="6809638" cy="1823565"/>
          </a:xfrm>
        </p:spPr>
        <p:txBody>
          <a:bodyPr lIns="0" tIns="0" bIns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48562" y="3605010"/>
            <a:ext cx="6809638" cy="2973936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cxnSp>
        <p:nvCxnSpPr>
          <p:cNvPr id="8" name="Rak 7"/>
          <p:cNvCxnSpPr/>
          <p:nvPr/>
        </p:nvCxnSpPr>
        <p:spPr>
          <a:xfrm>
            <a:off x="0" y="1434354"/>
            <a:ext cx="914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14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3" y="6356354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BD9B971-12B6-4C2D-8166-4F95450E12E2}" type="datetime1">
              <a:rPr lang="en-US" smtClean="0">
                <a:solidFill>
                  <a:prstClr val="black"/>
                </a:solidFill>
              </a:rPr>
              <a:t>2/18/2020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38C62C7-F79B-CD4A-A5DF-5683BBEC4A65}" type="slidenum">
              <a:rPr lang="sv-SE">
                <a:solidFill>
                  <a:prstClr val="black"/>
                </a:solidFill>
              </a:rPr>
              <a:pPr defTabSz="457200"/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cxnSp>
        <p:nvCxnSpPr>
          <p:cNvPr id="8" name="Rak 7"/>
          <p:cNvCxnSpPr/>
          <p:nvPr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93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2" y="1085270"/>
            <a:ext cx="8229599" cy="455353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58736"/>
            <a:ext cx="8229600" cy="736875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6" name="Rak 5"/>
          <p:cNvCxnSpPr/>
          <p:nvPr/>
        </p:nvCxnSpPr>
        <p:spPr>
          <a:xfrm>
            <a:off x="0" y="3242236"/>
            <a:ext cx="9144000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ak 7"/>
          <p:cNvCxnSpPr/>
          <p:nvPr/>
        </p:nvCxnSpPr>
        <p:spPr>
          <a:xfrm>
            <a:off x="0" y="5050118"/>
            <a:ext cx="9144000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>
            <a:off x="2275967" y="1417638"/>
            <a:ext cx="0" cy="5440362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>
            <a:endCxn id="3" idx="2"/>
          </p:cNvCxnSpPr>
          <p:nvPr/>
        </p:nvCxnSpPr>
        <p:spPr>
          <a:xfrm>
            <a:off x="4565311" y="1434354"/>
            <a:ext cx="6689" cy="5423646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6854655" y="1434354"/>
            <a:ext cx="0" cy="5423646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26608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tbild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355" y="2492743"/>
            <a:ext cx="3028403" cy="161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6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42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5" y="1955803"/>
            <a:ext cx="4766944" cy="3780620"/>
          </a:xfrm>
        </p:spPr>
        <p:txBody>
          <a:bodyPr lIns="0" tIns="0" rIns="0" bIns="0">
            <a:noAutofit/>
          </a:bodyPr>
          <a:lstStyle>
            <a:lvl1pPr marL="396830" marR="0" indent="-342840" algn="l" defTabSz="45711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7885" marR="0" indent="-233959" algn="l" defTabSz="45711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/>
        </p:nvCxnSpPr>
        <p:spPr>
          <a:xfrm>
            <a:off x="-326071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978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5" y="1955803"/>
            <a:ext cx="4766944" cy="3780620"/>
          </a:xfrm>
        </p:spPr>
        <p:txBody>
          <a:bodyPr lIns="0" tIns="0" rIns="0" bIns="0">
            <a:noAutofit/>
          </a:bodyPr>
          <a:lstStyle>
            <a:lvl1pPr marL="342840" indent="-34284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/>
        </p:nvSpPr>
        <p:spPr>
          <a:xfrm>
            <a:off x="6205857" y="1955803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200"/>
            <a:endParaRPr lang="sv-SE">
              <a:solidFill>
                <a:prstClr val="white"/>
              </a:solidFill>
            </a:endParaRPr>
          </a:p>
        </p:txBody>
      </p:sp>
      <p:cxnSp>
        <p:nvCxnSpPr>
          <p:cNvPr id="7" name="Rak 5"/>
          <p:cNvCxnSpPr/>
          <p:nvPr/>
        </p:nvCxnSpPr>
        <p:spPr>
          <a:xfrm>
            <a:off x="-326071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62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D1EE0B53-EB4B-4BB4-AFF7-A7E444E672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2DFE335-1676-CD4D-ADC2-4D8741C093F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1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4907823" y="1615023"/>
            <a:ext cx="3784600" cy="3784600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6C6EB3B-B081-4FBB-A503-53F77BA8B398}" type="datetime1">
              <a:rPr lang="en-US" smtClean="0">
                <a:solidFill>
                  <a:prstClr val="black"/>
                </a:solidFill>
              </a:rPr>
              <a:t>2/18/2020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2DFE335-1676-CD4D-ADC2-4D8741C093F6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0" y="1614488"/>
            <a:ext cx="4265613" cy="3784600"/>
          </a:xfrm>
        </p:spPr>
        <p:txBody>
          <a:bodyPr/>
          <a:lstStyle>
            <a:lvl4pPr marL="1371479" indent="0">
              <a:buNone/>
              <a:defRPr/>
            </a:lvl4pPr>
            <a:lvl5pPr marL="1828639" indent="0">
              <a:buNone/>
              <a:defRPr/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67678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1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Rak 14"/>
          <p:cNvCxnSpPr/>
          <p:nvPr/>
        </p:nvCxnSpPr>
        <p:spPr>
          <a:xfrm>
            <a:off x="-410269" y="1434354"/>
            <a:ext cx="257411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>
            <a:off x="0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>
            <a:off x="-410269" y="3242236"/>
            <a:ext cx="257411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>
            <a:off x="-410269" y="6858000"/>
            <a:ext cx="257411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>
            <a:off x="-410269" y="5050118"/>
            <a:ext cx="257411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2275967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>
            <a:off x="4565311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>
            <a:off x="6854655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>
            <a:off x="9144000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5486" y="0"/>
            <a:ext cx="6519169" cy="1417638"/>
          </a:xfrm>
          <a:prstGeom prst="rect">
            <a:avLst/>
          </a:prstGeom>
        </p:spPr>
        <p:txBody>
          <a:bodyPr vert="horz" lIns="0" tIns="0" rIns="0" bIns="0" rtlCol="0" anchor="ctr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0" y="1434354"/>
            <a:ext cx="9144000" cy="5423646"/>
          </a:xfrm>
          <a:prstGeom prst="rect">
            <a:avLst/>
          </a:prstGeom>
        </p:spPr>
        <p:txBody>
          <a:bodyPr vert="horz" lIns="360000" tIns="360000" rIns="360000" bIns="36000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 descr="ESS-vit-logga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463" y="315517"/>
            <a:ext cx="13604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02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chess.esss.lu.se/enovia/link/ESS-2055809/21308.51166.32512.20607/valid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S_frugal_PP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27" y="1"/>
            <a:ext cx="9152927" cy="6866930"/>
          </a:xfrm>
          <a:prstGeom prst="rect">
            <a:avLst/>
          </a:prstGeom>
        </p:spPr>
      </p:pic>
      <p:pic>
        <p:nvPicPr>
          <p:cNvPr id="5" name="Picture 4" descr="ESS_outline_logo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557" y="273845"/>
            <a:ext cx="2817887" cy="16833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219" y="2695171"/>
            <a:ext cx="3870975" cy="3687505"/>
          </a:xfrm>
          <a:prstGeom prst="rect">
            <a:avLst/>
          </a:prstGeom>
          <a:noFill/>
        </p:spPr>
        <p:txBody>
          <a:bodyPr wrap="none" lIns="85683" tIns="42841" rIns="85683" bIns="42841" rtlCol="0">
            <a:spAutoFit/>
          </a:bodyPr>
          <a:lstStyle/>
          <a:p>
            <a:pPr marL="57129" defTabSz="457031"/>
            <a:r>
              <a:rPr lang="en-US" sz="4500" b="1" dirty="0" smtClean="0">
                <a:solidFill>
                  <a:prstClr val="white"/>
                </a:solidFill>
                <a:ea typeface="ＭＳ Ｐゴシック" charset="0"/>
                <a:cs typeface="Arial"/>
                <a:sym typeface="Helvetica" charset="0"/>
              </a:rPr>
              <a:t>Readout Status</a:t>
            </a:r>
          </a:p>
          <a:p>
            <a:pPr marL="57129" defTabSz="457031"/>
            <a:endParaRPr lang="en-US" sz="4500" b="1" dirty="0">
              <a:solidFill>
                <a:prstClr val="white"/>
              </a:solidFill>
              <a:ea typeface="ＭＳ Ｐゴシック" charset="0"/>
              <a:cs typeface="Arial"/>
              <a:sym typeface="Helvetica" charset="0"/>
            </a:endParaRPr>
          </a:p>
          <a:p>
            <a:pPr marL="57129" defTabSz="457031"/>
            <a:endParaRPr lang="en-US" sz="3400" dirty="0">
              <a:solidFill>
                <a:prstClr val="white"/>
              </a:solidFill>
              <a:ea typeface="ＭＳ Ｐゴシック" charset="0"/>
              <a:cs typeface="Arial"/>
              <a:sym typeface="Helvetica" charset="0"/>
            </a:endParaRPr>
          </a:p>
          <a:p>
            <a:pPr marL="57129" defTabSz="457031"/>
            <a:endParaRPr lang="en-US" sz="3400" dirty="0">
              <a:solidFill>
                <a:prstClr val="white"/>
              </a:solidFill>
              <a:ea typeface="ＭＳ Ｐゴシック" charset="0"/>
              <a:cs typeface="Arial"/>
              <a:sym typeface="Helvetica" charset="0"/>
            </a:endParaRPr>
          </a:p>
          <a:p>
            <a:pPr marL="57129" defTabSz="457031"/>
            <a:endParaRPr lang="en-US" sz="1900" dirty="0">
              <a:solidFill>
                <a:prstClr val="white"/>
              </a:solidFill>
              <a:ea typeface="ＭＳ Ｐゴシック" charset="0"/>
              <a:cs typeface="Arial"/>
              <a:sym typeface="Helvetica" charset="0"/>
            </a:endParaRPr>
          </a:p>
          <a:p>
            <a:pPr marL="57129" defTabSz="457031"/>
            <a:endParaRPr lang="en-US" sz="1900" dirty="0">
              <a:solidFill>
                <a:prstClr val="white"/>
              </a:solidFill>
              <a:ea typeface="ＭＳ Ｐゴシック" charset="0"/>
              <a:cs typeface="Arial"/>
              <a:sym typeface="Helvetica" charset="0"/>
            </a:endParaRPr>
          </a:p>
          <a:p>
            <a:pPr marL="57129" defTabSz="457031"/>
            <a:r>
              <a:rPr lang="en-US" sz="1900" dirty="0" smtClean="0">
                <a:solidFill>
                  <a:prstClr val="white"/>
                </a:solidFill>
                <a:ea typeface="ＭＳ Ｐゴシック" charset="0"/>
                <a:cs typeface="Arial"/>
                <a:sym typeface="Helvetica" charset="0"/>
              </a:rPr>
              <a:t>25</a:t>
            </a:r>
            <a:r>
              <a:rPr lang="en-US" sz="1900" baseline="30000" dirty="0" smtClean="0">
                <a:solidFill>
                  <a:prstClr val="white"/>
                </a:solidFill>
                <a:ea typeface="ＭＳ Ｐゴシック" charset="0"/>
                <a:cs typeface="Arial"/>
                <a:sym typeface="Helvetica" charset="0"/>
              </a:rPr>
              <a:t>th</a:t>
            </a:r>
            <a:r>
              <a:rPr lang="en-US" sz="1900" dirty="0" smtClean="0">
                <a:solidFill>
                  <a:prstClr val="white"/>
                </a:solidFill>
                <a:ea typeface="ＭＳ Ｐゴシック" charset="0"/>
                <a:cs typeface="Arial"/>
                <a:sym typeface="Helvetica" charset="0"/>
              </a:rPr>
              <a:t> February 2020</a:t>
            </a:r>
          </a:p>
          <a:p>
            <a:pPr marL="57129" defTabSz="457031"/>
            <a:r>
              <a:rPr lang="en-US" sz="1900" dirty="0" smtClean="0">
                <a:solidFill>
                  <a:prstClr val="white"/>
                </a:solidFill>
                <a:ea typeface="ＭＳ Ｐゴシック" charset="0"/>
                <a:cs typeface="Arial"/>
                <a:sym typeface="Helvetica" charset="0"/>
              </a:rPr>
              <a:t>Steven Alcock, Detector Group</a:t>
            </a:r>
            <a:endParaRPr lang="en-US" sz="1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1037"/>
    </mc:Choice>
    <mc:Fallback xmlns="">
      <p:transition advTm="9103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SKADI Integration</a:t>
            </a:r>
            <a:endParaRPr lang="en-US" dirty="0"/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457200" y="1715700"/>
            <a:ext cx="8260080" cy="495561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2821" y="6499860"/>
            <a:ext cx="31918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Steven Alcock, Detector Group, 25</a:t>
            </a:r>
            <a:r>
              <a:rPr lang="en-US" sz="1100" baseline="30000" dirty="0"/>
              <a:t>th</a:t>
            </a:r>
            <a:r>
              <a:rPr lang="en-US" sz="1100" dirty="0"/>
              <a:t> February 2020</a:t>
            </a:r>
          </a:p>
        </p:txBody>
      </p:sp>
      <p:sp>
        <p:nvSpPr>
          <p:cNvPr id="6" name="Subtitle 1"/>
          <p:cNvSpPr txBox="1">
            <a:spLocks/>
          </p:cNvSpPr>
          <p:nvPr/>
        </p:nvSpPr>
        <p:spPr>
          <a:xfrm>
            <a:off x="609600" y="1868100"/>
            <a:ext cx="8260080" cy="495561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SKADI’s front end is a commercial readout board developed by IDEAS</a:t>
            </a:r>
            <a:r>
              <a:rPr lang="en-US" dirty="0" smtClean="0"/>
              <a:t>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The integration model was agreed with the Instrument team in May 2019.</a:t>
            </a:r>
            <a:endParaRPr lang="en-US" dirty="0" smtClean="0"/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Due to the interfaces available on the IDEAS board, it will integrate directly into the Master and will not use the Assister firmware (so-called “Type X” integration).</a:t>
            </a:r>
            <a:endParaRPr lang="en-US" dirty="0" smtClean="0"/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We </a:t>
            </a:r>
            <a:r>
              <a:rPr lang="en-US" dirty="0" smtClean="0"/>
              <a:t>have recently made good progress in proving the interfaces and expect further successes </a:t>
            </a:r>
            <a:r>
              <a:rPr lang="en-US" dirty="0" smtClean="0"/>
              <a:t>later this year</a:t>
            </a:r>
            <a:r>
              <a:rPr lang="en-US" dirty="0" smtClean="0"/>
              <a:t> when hardware </a:t>
            </a:r>
            <a:r>
              <a:rPr lang="en-US" dirty="0" smtClean="0"/>
              <a:t>becomes available.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463" y="3889856"/>
            <a:ext cx="3684111" cy="26499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24140" y="6508596"/>
            <a:ext cx="29851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Source: </a:t>
            </a:r>
            <a:r>
              <a:rPr lang="en-US" sz="1100" dirty="0" smtClean="0"/>
              <a:t>IDEAS </a:t>
            </a:r>
            <a:r>
              <a:rPr lang="en-US" sz="1100" dirty="0" err="1" smtClean="0"/>
              <a:t>SoNDe</a:t>
            </a:r>
            <a:r>
              <a:rPr lang="en-US" sz="1100" dirty="0" smtClean="0"/>
              <a:t> </a:t>
            </a:r>
            <a:r>
              <a:rPr lang="en-US" sz="1100" dirty="0"/>
              <a:t>CB Application </a:t>
            </a:r>
            <a:r>
              <a:rPr lang="en-US" sz="1100" dirty="0" smtClean="0"/>
              <a:t>Note (2019)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3677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46"/>
    </mc:Choice>
    <mc:Fallback xmlns="">
      <p:transition spd="slow" advTm="6204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Instruments</a:t>
            </a:r>
            <a:endParaRPr lang="en-US" dirty="0"/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457200" y="1715700"/>
            <a:ext cx="8260080" cy="495561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2821" y="6499860"/>
            <a:ext cx="31918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Steven Alcock, Detector Group, 25</a:t>
            </a:r>
            <a:r>
              <a:rPr lang="en-US" sz="1100" baseline="30000" dirty="0"/>
              <a:t>th</a:t>
            </a:r>
            <a:r>
              <a:rPr lang="en-US" sz="1100" dirty="0"/>
              <a:t> February 2020</a:t>
            </a:r>
          </a:p>
        </p:txBody>
      </p:sp>
      <p:sp>
        <p:nvSpPr>
          <p:cNvPr id="6" name="Subtitle 1"/>
          <p:cNvSpPr txBox="1">
            <a:spLocks/>
          </p:cNvSpPr>
          <p:nvPr/>
        </p:nvSpPr>
        <p:spPr>
          <a:xfrm>
            <a:off x="609600" y="1868100"/>
            <a:ext cx="8260080" cy="495561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BEER, VESPA, MIRACLES, (ODIN) – we would like to talk to you!</a:t>
            </a:r>
            <a:endParaRPr lang="en-US" dirty="0" smtClean="0"/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43" y="2680109"/>
            <a:ext cx="5695337" cy="379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4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46"/>
    </mc:Choice>
    <mc:Fallback xmlns="">
      <p:transition spd="slow" advTm="6204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Backend Developments</a:t>
            </a:r>
            <a:endParaRPr lang="en-US" dirty="0"/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457200" y="1715700"/>
            <a:ext cx="8260080" cy="495561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2821" y="6499860"/>
            <a:ext cx="31918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Steven Alcock, Detector Group, 25</a:t>
            </a:r>
            <a:r>
              <a:rPr lang="en-US" sz="1100" baseline="30000" dirty="0"/>
              <a:t>th</a:t>
            </a:r>
            <a:r>
              <a:rPr lang="en-US" sz="1100" dirty="0"/>
              <a:t> February 2020</a:t>
            </a:r>
          </a:p>
        </p:txBody>
      </p:sp>
      <p:sp>
        <p:nvSpPr>
          <p:cNvPr id="6" name="Subtitle 1"/>
          <p:cNvSpPr txBox="1">
            <a:spLocks/>
          </p:cNvSpPr>
          <p:nvPr/>
        </p:nvSpPr>
        <p:spPr>
          <a:xfrm>
            <a:off x="609600" y="1868100"/>
            <a:ext cx="8260080" cy="495561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Assister specification document now available in CHESS: </a:t>
            </a:r>
            <a:r>
              <a:rPr lang="en-US" u="sng" dirty="0" smtClean="0">
                <a:hlinkClick r:id="rId2"/>
              </a:rPr>
              <a:t>ESS-2055809</a:t>
            </a:r>
            <a:endParaRPr lang="en-US" u="sng" dirty="0" smtClean="0"/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Majority of backend hardware procurement underway - early release Masters can be made available to Instruments in summer (but please give us notice).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Good progress in scaling up existing demonstrators to production throughputs (this requires refinements to the firmware).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Work continues with the DMSC to develop appropriate data formats and load-balancing schemes.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Work </a:t>
            </a:r>
            <a:r>
              <a:rPr lang="en-US" dirty="0"/>
              <a:t>continues with the ICS to develop appropriate EPICS interfaces for controlling the entire readout system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6" r="15850"/>
          <a:stretch/>
        </p:blipFill>
        <p:spPr>
          <a:xfrm>
            <a:off x="6368111" y="4581140"/>
            <a:ext cx="2409200" cy="2024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7214" y="4581140"/>
            <a:ext cx="1497782" cy="20330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922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46"/>
    </mc:Choice>
    <mc:Fallback xmlns="">
      <p:transition spd="slow" advTm="6204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457200" y="1715700"/>
            <a:ext cx="8260080" cy="495561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2821" y="6499860"/>
            <a:ext cx="31918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Steven Alcock, Detector Group, 25</a:t>
            </a:r>
            <a:r>
              <a:rPr lang="en-US" sz="1100" baseline="30000" dirty="0"/>
              <a:t>th</a:t>
            </a:r>
            <a:r>
              <a:rPr lang="en-US" sz="1100" dirty="0"/>
              <a:t> February 2020</a:t>
            </a:r>
          </a:p>
        </p:txBody>
      </p:sp>
      <p:sp>
        <p:nvSpPr>
          <p:cNvPr id="6" name="Subtitle 1"/>
          <p:cNvSpPr txBox="1">
            <a:spLocks/>
          </p:cNvSpPr>
          <p:nvPr/>
        </p:nvSpPr>
        <p:spPr>
          <a:xfrm>
            <a:off x="609600" y="1868100"/>
            <a:ext cx="8260080" cy="495561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The backend readout framework is mostly feature-complete, at least according to the “good enough for now” principle.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The challenge for this year will be integrating front ends (which are now available!) and continuing our work with the ICS and DMSC.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There has been lots of progress! But we need to do more development, a lot of testing, and a lot of documentation.</a:t>
            </a:r>
          </a:p>
          <a:p>
            <a:pPr>
              <a:spcBef>
                <a:spcPts val="400"/>
              </a:spcBef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" b="2274"/>
          <a:stretch/>
        </p:blipFill>
        <p:spPr>
          <a:xfrm>
            <a:off x="4917642" y="3659427"/>
            <a:ext cx="3921999" cy="295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3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46"/>
    </mc:Choice>
    <mc:Fallback xmlns="">
      <p:transition spd="slow" advTm="6204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S_frugal_PP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2927" cy="6866930"/>
          </a:xfrm>
          <a:prstGeom prst="rect">
            <a:avLst/>
          </a:prstGeom>
        </p:spPr>
      </p:pic>
      <p:pic>
        <p:nvPicPr>
          <p:cNvPr id="5" name="Picture 4" descr="ESS_outline_logo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557" y="273845"/>
            <a:ext cx="2817887" cy="16833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219" y="2695171"/>
            <a:ext cx="2643203" cy="2810341"/>
          </a:xfrm>
          <a:prstGeom prst="rect">
            <a:avLst/>
          </a:prstGeom>
          <a:noFill/>
        </p:spPr>
        <p:txBody>
          <a:bodyPr wrap="none" lIns="85683" tIns="42841" rIns="85683" bIns="42841" rtlCol="0">
            <a:spAutoFit/>
          </a:bodyPr>
          <a:lstStyle/>
          <a:p>
            <a:pPr marL="57129" defTabSz="457031"/>
            <a:r>
              <a:rPr lang="en-US" sz="4500" b="1" dirty="0" smtClean="0">
                <a:solidFill>
                  <a:prstClr val="white"/>
                </a:solidFill>
                <a:ea typeface="ＭＳ Ｐゴシック" charset="0"/>
                <a:cs typeface="Arial"/>
                <a:sym typeface="Helvetica" charset="0"/>
              </a:rPr>
              <a:t>Questions</a:t>
            </a:r>
          </a:p>
          <a:p>
            <a:pPr marL="57129" defTabSz="457031"/>
            <a:endParaRPr lang="en-US" sz="4500" b="1" dirty="0">
              <a:solidFill>
                <a:prstClr val="white"/>
              </a:solidFill>
              <a:ea typeface="ＭＳ Ｐゴシック" charset="0"/>
              <a:cs typeface="Arial"/>
              <a:sym typeface="Helvetica" charset="0"/>
            </a:endParaRPr>
          </a:p>
          <a:p>
            <a:pPr marL="57129" defTabSz="457031"/>
            <a:endParaRPr lang="en-US" sz="3400" dirty="0">
              <a:solidFill>
                <a:prstClr val="white"/>
              </a:solidFill>
              <a:ea typeface="ＭＳ Ｐゴシック" charset="0"/>
              <a:cs typeface="Arial"/>
              <a:sym typeface="Helvetica" charset="0"/>
            </a:endParaRPr>
          </a:p>
          <a:p>
            <a:pPr marL="57129" defTabSz="457031"/>
            <a:endParaRPr lang="en-US" sz="3400" dirty="0">
              <a:solidFill>
                <a:prstClr val="white"/>
              </a:solidFill>
              <a:ea typeface="ＭＳ Ｐゴシック" charset="0"/>
              <a:cs typeface="Arial"/>
              <a:sym typeface="Helvetica" charset="0"/>
            </a:endParaRPr>
          </a:p>
          <a:p>
            <a:pPr marL="57129" defTabSz="457031"/>
            <a:endParaRPr lang="en-US" sz="1900" dirty="0">
              <a:solidFill>
                <a:prstClr val="white"/>
              </a:solidFill>
              <a:ea typeface="ＭＳ Ｐゴシック" charset="0"/>
              <a:cs typeface="Arial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73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457200" y="1715700"/>
            <a:ext cx="8260080" cy="495561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2821" y="6499860"/>
            <a:ext cx="30989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Steven Alcock, Detector Group, </a:t>
            </a:r>
            <a:r>
              <a:rPr lang="en-US" sz="1100" dirty="0" smtClean="0"/>
              <a:t>25</a:t>
            </a:r>
            <a:r>
              <a:rPr lang="en-US" sz="1100" baseline="30000" dirty="0" smtClean="0"/>
              <a:t>th</a:t>
            </a:r>
            <a:r>
              <a:rPr lang="en-US" sz="1100" dirty="0" smtClean="0"/>
              <a:t> February 2020</a:t>
            </a:r>
            <a:endParaRPr lang="en-US" sz="1100" dirty="0"/>
          </a:p>
        </p:txBody>
      </p:sp>
      <p:sp>
        <p:nvSpPr>
          <p:cNvPr id="6" name="Subtitle 1"/>
          <p:cNvSpPr txBox="1">
            <a:spLocks/>
          </p:cNvSpPr>
          <p:nvPr/>
        </p:nvSpPr>
        <p:spPr>
          <a:xfrm>
            <a:off x="609600" y="1868100"/>
            <a:ext cx="8260080" cy="495561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 reminder of DG’s remit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Front </a:t>
            </a:r>
            <a:r>
              <a:rPr lang="en-US" dirty="0" smtClean="0"/>
              <a:t>end integration developments</a:t>
            </a:r>
          </a:p>
          <a:p>
            <a:pPr marL="742950" lvl="1" indent="-285750">
              <a:spcBef>
                <a:spcPts val="400"/>
              </a:spcBef>
              <a:buFont typeface="Calibri" panose="020F0502020204030204" pitchFamily="34" charset="0"/>
              <a:buChar char="‒"/>
            </a:pPr>
            <a:r>
              <a:rPr lang="en-US" dirty="0" smtClean="0"/>
              <a:t>CAEN R5560</a:t>
            </a:r>
          </a:p>
          <a:p>
            <a:pPr marL="742950" lvl="1" indent="-285750">
              <a:spcBef>
                <a:spcPts val="400"/>
              </a:spcBef>
              <a:buFont typeface="Calibri" panose="020F0502020204030204" pitchFamily="34" charset="0"/>
              <a:buChar char="‒"/>
            </a:pPr>
            <a:r>
              <a:rPr lang="en-US" dirty="0" smtClean="0"/>
              <a:t>CDT</a:t>
            </a:r>
          </a:p>
          <a:p>
            <a:pPr marL="742950" lvl="1" indent="-285750">
              <a:spcBef>
                <a:spcPts val="400"/>
              </a:spcBef>
              <a:buFont typeface="Calibri" panose="020F0502020204030204" pitchFamily="34" charset="0"/>
              <a:buChar char="‒"/>
            </a:pPr>
            <a:r>
              <a:rPr lang="en-US" dirty="0" smtClean="0"/>
              <a:t>VMM 3A</a:t>
            </a:r>
          </a:p>
          <a:p>
            <a:pPr marL="742950" lvl="1" indent="-285750">
              <a:spcBef>
                <a:spcPts val="400"/>
              </a:spcBef>
              <a:buFont typeface="Calibri" panose="020F0502020204030204" pitchFamily="34" charset="0"/>
              <a:buChar char="‒"/>
            </a:pPr>
            <a:r>
              <a:rPr lang="en-US" dirty="0" smtClean="0"/>
              <a:t>IDEAS </a:t>
            </a:r>
            <a:r>
              <a:rPr lang="en-US" dirty="0" smtClean="0"/>
              <a:t>Concentrator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Generic backend </a:t>
            </a:r>
            <a:r>
              <a:rPr lang="en-US" dirty="0" smtClean="0"/>
              <a:t>developments</a:t>
            </a:r>
          </a:p>
          <a:p>
            <a:pPr marL="742950" lvl="1" indent="-285750">
              <a:spcBef>
                <a:spcPts val="400"/>
              </a:spcBef>
              <a:buFont typeface="Calibri" panose="020F0502020204030204" pitchFamily="34" charset="0"/>
              <a:buChar char="‒"/>
            </a:pPr>
            <a:r>
              <a:rPr lang="en-US" dirty="0"/>
              <a:t>Assister </a:t>
            </a:r>
            <a:r>
              <a:rPr lang="en-US" dirty="0" smtClean="0"/>
              <a:t>Specification release</a:t>
            </a:r>
          </a:p>
          <a:p>
            <a:pPr marL="742950" lvl="1" indent="-285750">
              <a:spcBef>
                <a:spcPts val="400"/>
              </a:spcBef>
              <a:buFont typeface="Calibri" panose="020F0502020204030204" pitchFamily="34" charset="0"/>
              <a:buChar char="‒"/>
            </a:pPr>
            <a:r>
              <a:rPr lang="en-US" dirty="0" smtClean="0"/>
              <a:t>Hardware procurement</a:t>
            </a:r>
          </a:p>
          <a:p>
            <a:pPr marL="742950" lvl="1" indent="-285750">
              <a:spcBef>
                <a:spcPts val="400"/>
              </a:spcBef>
              <a:buFont typeface="Calibri" panose="020F0502020204030204" pitchFamily="34" charset="0"/>
              <a:buChar char="‒"/>
            </a:pPr>
            <a:r>
              <a:rPr lang="en-US" dirty="0"/>
              <a:t>ICS </a:t>
            </a:r>
            <a:r>
              <a:rPr lang="en-US" dirty="0" smtClean="0"/>
              <a:t>integration</a:t>
            </a:r>
            <a:endParaRPr lang="en-US" dirty="0"/>
          </a:p>
          <a:p>
            <a:pPr marL="742950" lvl="1" indent="-285750">
              <a:spcBef>
                <a:spcPts val="400"/>
              </a:spcBef>
              <a:buFont typeface="Calibri" panose="020F0502020204030204" pitchFamily="34" charset="0"/>
              <a:buChar char="‒"/>
            </a:pPr>
            <a:r>
              <a:rPr lang="en-US" dirty="0"/>
              <a:t>DMSC i</a:t>
            </a:r>
            <a:r>
              <a:rPr lang="en-US" dirty="0" smtClean="0"/>
              <a:t>ntegration</a:t>
            </a:r>
            <a:endParaRPr lang="en-US" dirty="0" smtClean="0"/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Next steps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6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46"/>
    </mc:Choice>
    <mc:Fallback xmlns="">
      <p:transition spd="slow" advTm="6204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Detector Group Readout</a:t>
            </a:r>
            <a:endParaRPr lang="en-US" dirty="0"/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457200" y="1715700"/>
            <a:ext cx="8260080" cy="495561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2821" y="6499860"/>
            <a:ext cx="30989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Steven Alcock, Detector Group, </a:t>
            </a:r>
            <a:r>
              <a:rPr lang="en-US" sz="1100" dirty="0" smtClean="0"/>
              <a:t>25</a:t>
            </a:r>
            <a:r>
              <a:rPr lang="en-US" sz="1100" baseline="30000" dirty="0" smtClean="0"/>
              <a:t>th</a:t>
            </a:r>
            <a:r>
              <a:rPr lang="en-US" sz="1100" dirty="0" smtClean="0"/>
              <a:t> February 2020</a:t>
            </a:r>
            <a:endParaRPr lang="en-US" sz="1100" dirty="0"/>
          </a:p>
        </p:txBody>
      </p:sp>
      <p:sp>
        <p:nvSpPr>
          <p:cNvPr id="6" name="Subtitle 1"/>
          <p:cNvSpPr txBox="1">
            <a:spLocks/>
          </p:cNvSpPr>
          <p:nvPr/>
        </p:nvSpPr>
        <p:spPr>
          <a:xfrm>
            <a:off x="609600" y="1868100"/>
            <a:ext cx="8260080" cy="495561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Ensure </a:t>
            </a:r>
            <a:r>
              <a:rPr lang="en-GB" dirty="0"/>
              <a:t>that the DAQ chain is commissionable, operable and maintainable with minimal resource </a:t>
            </a:r>
            <a:r>
              <a:rPr lang="en-GB" dirty="0" smtClean="0"/>
              <a:t>requirements for </a:t>
            </a:r>
            <a:r>
              <a:rPr lang="en-GB" dirty="0"/>
              <a:t>the lifetime of the instrument. </a:t>
            </a:r>
            <a:endParaRPr lang="en-GB" dirty="0" smtClean="0"/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How?</a:t>
            </a:r>
          </a:p>
          <a:p>
            <a:pPr marL="742950" lvl="1" indent="-285750">
              <a:spcBef>
                <a:spcPts val="400"/>
              </a:spcBef>
              <a:buFont typeface="Calibri" panose="020F0502020204030204" pitchFamily="34" charset="0"/>
              <a:buChar char="‒"/>
            </a:pPr>
            <a:r>
              <a:rPr lang="en-US" dirty="0" smtClean="0"/>
              <a:t>Support </a:t>
            </a:r>
            <a:r>
              <a:rPr lang="en-US" dirty="0"/>
              <a:t>instruments in the choice and development </a:t>
            </a:r>
            <a:r>
              <a:rPr lang="en-US" dirty="0" smtClean="0"/>
              <a:t>of readout front ends (</a:t>
            </a:r>
            <a:r>
              <a:rPr lang="en-US" dirty="0" err="1" smtClean="0"/>
              <a:t>digitisers</a:t>
            </a:r>
            <a:r>
              <a:rPr lang="en-US" dirty="0" smtClean="0"/>
              <a:t> and associated logic).</a:t>
            </a:r>
          </a:p>
          <a:p>
            <a:pPr marL="742950" lvl="1" indent="-285750">
              <a:spcBef>
                <a:spcPts val="400"/>
              </a:spcBef>
              <a:buFont typeface="Calibri" panose="020F0502020204030204" pitchFamily="34" charset="0"/>
              <a:buChar char="‒"/>
            </a:pPr>
            <a:r>
              <a:rPr lang="en-US" dirty="0" smtClean="0"/>
              <a:t>Provision </a:t>
            </a:r>
            <a:r>
              <a:rPr lang="en-US" dirty="0" smtClean="0"/>
              <a:t>a generic framework for science data, slow control and timing for these front ends.</a:t>
            </a:r>
          </a:p>
          <a:p>
            <a:pPr marL="742950" lvl="1" indent="-285750">
              <a:spcBef>
                <a:spcPts val="400"/>
              </a:spcBef>
              <a:buFont typeface="Calibri" panose="020F0502020204030204" pitchFamily="34" charset="0"/>
              <a:buChar char="‒"/>
            </a:pPr>
            <a:r>
              <a:rPr lang="en-US" dirty="0" smtClean="0"/>
              <a:t>Manage </a:t>
            </a:r>
            <a:r>
              <a:rPr lang="en-US" dirty="0" smtClean="0"/>
              <a:t>and facilitate the integration of these front ends into this generic readout framework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885152" y="5099603"/>
            <a:ext cx="1152140" cy="86410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Detector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440541" y="5099603"/>
            <a:ext cx="1152140" cy="86410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Analog Front End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938323" y="5099603"/>
            <a:ext cx="1152140" cy="86410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Front End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436105" y="5099603"/>
            <a:ext cx="1152140" cy="864105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Generic Back End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933887" y="5099603"/>
            <a:ext cx="1152140" cy="86410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DMSC/ICS</a:t>
            </a:r>
            <a:endParaRPr lang="en-GB" dirty="0"/>
          </a:p>
        </p:txBody>
      </p:sp>
      <p:cxnSp>
        <p:nvCxnSpPr>
          <p:cNvPr id="13" name="Straight Arrow Connector 12"/>
          <p:cNvCxnSpPr>
            <a:stCxn id="4" idx="3"/>
            <a:endCxn id="8" idx="1"/>
          </p:cNvCxnSpPr>
          <p:nvPr/>
        </p:nvCxnSpPr>
        <p:spPr>
          <a:xfrm>
            <a:off x="2037292" y="5531656"/>
            <a:ext cx="40324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3"/>
            <a:endCxn id="9" idx="1"/>
          </p:cNvCxnSpPr>
          <p:nvPr/>
        </p:nvCxnSpPr>
        <p:spPr>
          <a:xfrm>
            <a:off x="3592681" y="5531656"/>
            <a:ext cx="34564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3"/>
            <a:endCxn id="10" idx="1"/>
          </p:cNvCxnSpPr>
          <p:nvPr/>
        </p:nvCxnSpPr>
        <p:spPr>
          <a:xfrm>
            <a:off x="5090463" y="5531656"/>
            <a:ext cx="34564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  <a:endCxn id="11" idx="1"/>
          </p:cNvCxnSpPr>
          <p:nvPr/>
        </p:nvCxnSpPr>
        <p:spPr>
          <a:xfrm>
            <a:off x="6588245" y="5531656"/>
            <a:ext cx="34564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25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46"/>
    </mc:Choice>
    <mc:Fallback xmlns="">
      <p:transition spd="slow" advTm="6204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In-Kind Collaboration</a:t>
            </a:r>
            <a:endParaRPr lang="en-US" dirty="0"/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457200" y="1715700"/>
            <a:ext cx="8260080" cy="495561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2821" y="6499860"/>
            <a:ext cx="30989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Steven Alcock, Detector Group, 25</a:t>
            </a:r>
            <a:r>
              <a:rPr lang="en-US" sz="1100" baseline="30000" dirty="0"/>
              <a:t>th</a:t>
            </a:r>
            <a:r>
              <a:rPr lang="en-US" sz="1100" dirty="0"/>
              <a:t> February 2020</a:t>
            </a:r>
          </a:p>
        </p:txBody>
      </p:sp>
      <p:sp>
        <p:nvSpPr>
          <p:cNvPr id="6" name="Subtitle 1"/>
          <p:cNvSpPr txBox="1">
            <a:spLocks/>
          </p:cNvSpPr>
          <p:nvPr/>
        </p:nvSpPr>
        <p:spPr>
          <a:xfrm>
            <a:off x="609600" y="1868100"/>
            <a:ext cx="8260080" cy="495561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Significant development </a:t>
            </a:r>
            <a:r>
              <a:rPr lang="en-US" dirty="0" smtClean="0"/>
              <a:t>and integration </a:t>
            </a:r>
            <a:r>
              <a:rPr lang="en-US" dirty="0" smtClean="0"/>
              <a:t>activity, as well as hardware procurement, </a:t>
            </a:r>
            <a:r>
              <a:rPr lang="en-US" dirty="0" smtClean="0"/>
              <a:t>has been undertaken by the Science &amp; Technology Facilities Council at Rutherford Appleton and Daresbury Laboratories.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8" t="32790" b="34881"/>
          <a:stretch/>
        </p:blipFill>
        <p:spPr>
          <a:xfrm>
            <a:off x="2050513" y="3026335"/>
            <a:ext cx="3864709" cy="2217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2" r="5675"/>
          <a:stretch/>
        </p:blipFill>
        <p:spPr>
          <a:xfrm>
            <a:off x="424569" y="3025751"/>
            <a:ext cx="1625943" cy="11481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96" y="4156212"/>
            <a:ext cx="1626217" cy="1087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68" y="3026140"/>
            <a:ext cx="2899201" cy="22219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90" y="5243553"/>
            <a:ext cx="3886154" cy="11075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482" y="5473981"/>
            <a:ext cx="1461222" cy="78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46"/>
    </mc:Choice>
    <mc:Fallback xmlns="">
      <p:transition spd="slow" advTm="6204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Choice of Front End</a:t>
            </a:r>
            <a:endParaRPr lang="en-US" dirty="0"/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457200" y="1715700"/>
            <a:ext cx="8260080" cy="495561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2821" y="6499860"/>
            <a:ext cx="31918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Steven Alcock, Detector Group, 25</a:t>
            </a:r>
            <a:r>
              <a:rPr lang="en-US" sz="1100" baseline="30000" dirty="0"/>
              <a:t>th</a:t>
            </a:r>
            <a:r>
              <a:rPr lang="en-US" sz="1100" dirty="0"/>
              <a:t> February 2020</a:t>
            </a:r>
          </a:p>
        </p:txBody>
      </p:sp>
      <p:sp>
        <p:nvSpPr>
          <p:cNvPr id="6" name="Subtitle 1"/>
          <p:cNvSpPr txBox="1">
            <a:spLocks/>
          </p:cNvSpPr>
          <p:nvPr/>
        </p:nvSpPr>
        <p:spPr>
          <a:xfrm>
            <a:off x="609600" y="1868100"/>
            <a:ext cx="8260080" cy="495561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The majority of instruments </a:t>
            </a:r>
            <a:r>
              <a:rPr lang="en-US" dirty="0" smtClean="0"/>
              <a:t>(10 out of 15) have </a:t>
            </a:r>
            <a:r>
              <a:rPr lang="en-US" dirty="0" smtClean="0"/>
              <a:t>converged on three front ends:</a:t>
            </a:r>
          </a:p>
          <a:p>
            <a:pPr marL="742950" lvl="1" indent="-285750">
              <a:spcBef>
                <a:spcPts val="400"/>
              </a:spcBef>
              <a:buFont typeface="Calibri" panose="020F0502020204030204" pitchFamily="34" charset="0"/>
              <a:buChar char="‒"/>
            </a:pPr>
            <a:r>
              <a:rPr lang="en-US" dirty="0" smtClean="0"/>
              <a:t>CAEN R5560 (</a:t>
            </a:r>
            <a:r>
              <a:rPr lang="en-US" dirty="0" err="1" smtClean="0"/>
              <a:t>LoKI</a:t>
            </a:r>
            <a:r>
              <a:rPr lang="en-US" dirty="0" smtClean="0"/>
              <a:t>, </a:t>
            </a:r>
            <a:r>
              <a:rPr lang="en-US" dirty="0" smtClean="0"/>
              <a:t>BIFROST)</a:t>
            </a:r>
            <a:endParaRPr lang="en-US" dirty="0" smtClean="0"/>
          </a:p>
          <a:p>
            <a:pPr marL="742950" lvl="1" indent="-285750">
              <a:spcBef>
                <a:spcPts val="400"/>
              </a:spcBef>
              <a:buFont typeface="Calibri" panose="020F0502020204030204" pitchFamily="34" charset="0"/>
              <a:buChar char="‒"/>
            </a:pPr>
            <a:r>
              <a:rPr lang="en-US" dirty="0" smtClean="0"/>
              <a:t>CDT </a:t>
            </a:r>
            <a:r>
              <a:rPr lang="en-US" dirty="0" err="1" smtClean="0"/>
              <a:t>CiPIX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smtClean="0"/>
              <a:t>DREAM, MAGIC, HEIMDAL)</a:t>
            </a:r>
            <a:endParaRPr lang="en-US" dirty="0" smtClean="0"/>
          </a:p>
          <a:p>
            <a:pPr marL="742950" lvl="1" indent="-285750">
              <a:spcBef>
                <a:spcPts val="400"/>
              </a:spcBef>
              <a:buFont typeface="Calibri" panose="020F0502020204030204" pitchFamily="34" charset="0"/>
              <a:buChar char="‒"/>
            </a:pPr>
            <a:r>
              <a:rPr lang="en-US" dirty="0" smtClean="0"/>
              <a:t>Brookhaven VMM 3A </a:t>
            </a:r>
            <a:r>
              <a:rPr lang="en-US" dirty="0" smtClean="0"/>
              <a:t>(CSPEC</a:t>
            </a:r>
            <a:r>
              <a:rPr lang="en-US" dirty="0" smtClean="0"/>
              <a:t>, </a:t>
            </a:r>
            <a:r>
              <a:rPr lang="en-US" dirty="0" smtClean="0"/>
              <a:t>TREX, ESTIA, FREIA, NMX)</a:t>
            </a:r>
            <a:endParaRPr lang="en-US" dirty="0" smtClean="0"/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The CAEN R5560 and CDT </a:t>
            </a:r>
            <a:r>
              <a:rPr lang="en-US" dirty="0" err="1" smtClean="0"/>
              <a:t>CiPIX</a:t>
            </a:r>
            <a:r>
              <a:rPr lang="en-US" dirty="0" smtClean="0"/>
              <a:t> </a:t>
            </a:r>
            <a:r>
              <a:rPr lang="en-US" dirty="0"/>
              <a:t>h</a:t>
            </a:r>
            <a:r>
              <a:rPr lang="en-US" dirty="0" smtClean="0"/>
              <a:t>ave been developed in collaboration with ESS such that they are easy(</a:t>
            </a:r>
            <a:r>
              <a:rPr lang="en-US" dirty="0" err="1" smtClean="0"/>
              <a:t>ish</a:t>
            </a:r>
            <a:r>
              <a:rPr lang="en-US" dirty="0" smtClean="0"/>
              <a:t>) to integrate into the generic framework.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dirty="0"/>
              <a:t>The VMM3A </a:t>
            </a:r>
            <a:r>
              <a:rPr lang="en-GB" dirty="0" smtClean="0"/>
              <a:t>is </a:t>
            </a:r>
            <a:r>
              <a:rPr lang="en-GB" dirty="0"/>
              <a:t>the primary </a:t>
            </a:r>
            <a:r>
              <a:rPr lang="en-GB" dirty="0" smtClean="0"/>
              <a:t>choice </a:t>
            </a:r>
            <a:r>
              <a:rPr lang="en-GB" dirty="0"/>
              <a:t>for the </a:t>
            </a:r>
            <a:r>
              <a:rPr lang="en-GB" dirty="0" err="1"/>
              <a:t>MultiBlade</a:t>
            </a:r>
            <a:r>
              <a:rPr lang="en-GB" dirty="0"/>
              <a:t>, </a:t>
            </a:r>
            <a:r>
              <a:rPr lang="en-GB" dirty="0" err="1"/>
              <a:t>MultiGrid</a:t>
            </a:r>
            <a:r>
              <a:rPr lang="en-GB" dirty="0"/>
              <a:t> and NMX detectors </a:t>
            </a:r>
            <a:r>
              <a:rPr lang="en-GB" dirty="0" smtClean="0"/>
              <a:t>in order to </a:t>
            </a:r>
            <a:r>
              <a:rPr lang="en-GB" dirty="0"/>
              <a:t>satisfy </a:t>
            </a:r>
            <a:r>
              <a:rPr lang="en-GB" dirty="0" smtClean="0"/>
              <a:t>high </a:t>
            </a:r>
            <a:r>
              <a:rPr lang="en-GB" dirty="0"/>
              <a:t>channel </a:t>
            </a:r>
            <a:r>
              <a:rPr lang="en-GB" dirty="0" smtClean="0"/>
              <a:t>count requirements. Dorothea Pfeiffer will say more about this in the next talk.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We </a:t>
            </a:r>
            <a:r>
              <a:rPr lang="en-US" dirty="0" smtClean="0"/>
              <a:t>are holding discussions with the remaining instruments this IKON, or at the next available opportunity.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32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46"/>
    </mc:Choice>
    <mc:Fallback xmlns="">
      <p:transition spd="slow" advTm="6204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LoKI</a:t>
            </a:r>
            <a:r>
              <a:rPr lang="en-US" dirty="0" smtClean="0"/>
              <a:t> Integration</a:t>
            </a:r>
            <a:endParaRPr lang="en-US" dirty="0"/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457200" y="1715700"/>
            <a:ext cx="8260080" cy="495561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2821" y="6499860"/>
            <a:ext cx="31918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Steven Alcock, Detector Group, 25</a:t>
            </a:r>
            <a:r>
              <a:rPr lang="en-US" sz="1100" baseline="30000" dirty="0"/>
              <a:t>th</a:t>
            </a:r>
            <a:r>
              <a:rPr lang="en-US" sz="1100" dirty="0"/>
              <a:t> February 2020</a:t>
            </a:r>
          </a:p>
        </p:txBody>
      </p:sp>
      <p:sp>
        <p:nvSpPr>
          <p:cNvPr id="6" name="Subtitle 1"/>
          <p:cNvSpPr txBox="1">
            <a:spLocks/>
          </p:cNvSpPr>
          <p:nvPr/>
        </p:nvSpPr>
        <p:spPr>
          <a:xfrm>
            <a:off x="609600" y="1868100"/>
            <a:ext cx="8260080" cy="495561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Before Christmas, we proved that the CAEN R5560 is broadly compatible with the generic readout framework.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We distributed timestamps over a small ring (3 nodes), and demonstrated simple slow control and bulk data communication.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This year, we are integrating the ISIS-specific signal processing firmware into the generic readout framework</a:t>
            </a:r>
            <a:r>
              <a:rPr lang="en-US" dirty="0" smtClean="0"/>
              <a:t>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We are very close to being able to test a small-scale end-to-end system with real neutrons (weeks, not months).</a:t>
            </a:r>
            <a:endParaRPr lang="en-US" dirty="0" smtClean="0"/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There have been a few problems associated with early-release hardware: support has been good but documentation is incomplete.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There are longer-term issues concerning version control and the maintenance of the ISIS firmware to be resolved.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4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46"/>
    </mc:Choice>
    <mc:Fallback xmlns="">
      <p:transition spd="slow" advTm="6204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Bifrost</a:t>
            </a:r>
            <a:r>
              <a:rPr lang="en-US" dirty="0" smtClean="0"/>
              <a:t> Integration</a:t>
            </a:r>
            <a:endParaRPr lang="en-US" dirty="0"/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457200" y="1715700"/>
            <a:ext cx="8260080" cy="495561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2821" y="6499860"/>
            <a:ext cx="31918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Steven Alcock, Detector Group, 25</a:t>
            </a:r>
            <a:r>
              <a:rPr lang="en-US" sz="1100" baseline="30000" dirty="0"/>
              <a:t>th</a:t>
            </a:r>
            <a:r>
              <a:rPr lang="en-US" sz="1100" dirty="0"/>
              <a:t> February 2020</a:t>
            </a:r>
          </a:p>
        </p:txBody>
      </p:sp>
      <p:sp>
        <p:nvSpPr>
          <p:cNvPr id="6" name="Subtitle 1"/>
          <p:cNvSpPr txBox="1">
            <a:spLocks/>
          </p:cNvSpPr>
          <p:nvPr/>
        </p:nvSpPr>
        <p:spPr>
          <a:xfrm>
            <a:off x="609600" y="1868100"/>
            <a:ext cx="8260080" cy="495561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Reached agreement with the Instrument team to </a:t>
            </a:r>
            <a:r>
              <a:rPr lang="en-US" dirty="0" smtClean="0"/>
              <a:t>use </a:t>
            </a:r>
            <a:r>
              <a:rPr lang="en-US" dirty="0" smtClean="0"/>
              <a:t>the R5560 for readout, instead of an earlier CAEN model (V1740).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This allows some of the work done on </a:t>
            </a:r>
            <a:r>
              <a:rPr lang="en-US" dirty="0" err="1" smtClean="0"/>
              <a:t>LoKI</a:t>
            </a:r>
            <a:r>
              <a:rPr lang="en-US" dirty="0" smtClean="0"/>
              <a:t> to be leveraged for </a:t>
            </a:r>
            <a:r>
              <a:rPr lang="en-US" dirty="0" err="1" smtClean="0"/>
              <a:t>Bifrost</a:t>
            </a:r>
            <a:r>
              <a:rPr lang="en-US" dirty="0"/>
              <a:t> </a:t>
            </a:r>
            <a:r>
              <a:rPr lang="en-US" dirty="0" smtClean="0"/>
              <a:t>and means we </a:t>
            </a:r>
            <a:r>
              <a:rPr lang="en-US" dirty="0" smtClean="0"/>
              <a:t>do not </a:t>
            </a:r>
            <a:r>
              <a:rPr lang="en-US" dirty="0" smtClean="0"/>
              <a:t>have to support two different hardware platforms.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Currently liaising with CAEN and the ILL to ensure existing front-end firmware can be repurposed</a:t>
            </a:r>
            <a:r>
              <a:rPr lang="en-US" dirty="0" smtClean="0"/>
              <a:t>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Hope to start initial </a:t>
            </a:r>
            <a:r>
              <a:rPr lang="en-GB" dirty="0"/>
              <a:t>work </a:t>
            </a:r>
            <a:r>
              <a:rPr lang="en-GB" dirty="0" smtClean="0"/>
              <a:t>to </a:t>
            </a:r>
            <a:r>
              <a:rPr lang="en-GB" dirty="0"/>
              <a:t>start around April, and basic demonstration of integration by </a:t>
            </a:r>
            <a:r>
              <a:rPr lang="en-US" dirty="0" smtClean="0"/>
              <a:t>the end of summer.</a:t>
            </a:r>
            <a:endParaRPr lang="en-US" dirty="0" smtClean="0"/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9563A447-EBE2-4A98-A3B3-46F78EDA4DA8" descr="image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25" y="4134685"/>
            <a:ext cx="3388471" cy="254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47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46"/>
    </mc:Choice>
    <mc:Fallback xmlns="">
      <p:transition spd="slow" advTm="6204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CDT Integration</a:t>
            </a:r>
            <a:endParaRPr lang="en-US" dirty="0"/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457200" y="1715700"/>
            <a:ext cx="8260080" cy="495561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2821" y="6499860"/>
            <a:ext cx="31918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Steven Alcock, Detector Group, 25</a:t>
            </a:r>
            <a:r>
              <a:rPr lang="en-US" sz="1100" baseline="30000" dirty="0"/>
              <a:t>th</a:t>
            </a:r>
            <a:r>
              <a:rPr lang="en-US" sz="1100" dirty="0"/>
              <a:t> February 2020</a:t>
            </a:r>
          </a:p>
        </p:txBody>
      </p:sp>
      <p:sp>
        <p:nvSpPr>
          <p:cNvPr id="6" name="Subtitle 1"/>
          <p:cNvSpPr txBox="1">
            <a:spLocks/>
          </p:cNvSpPr>
          <p:nvPr/>
        </p:nvSpPr>
        <p:spPr>
          <a:xfrm>
            <a:off x="609600" y="1868100"/>
            <a:ext cx="8260080" cy="495561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An ESS-compliant CDT board has been sent to STFC for compatibility testing.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The ESS assister firmware has been successfully instantiated on the FPGA and basic data link connectivity established.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An issue has been found with the FPGA speed-grade - once resolved, full integration and testing with the CDT firmware can commence.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nstrument-specific testing is not yet planned but will be essential – a loose target might be the second half of this year.</a:t>
            </a:r>
            <a:endParaRPr lang="en-US" dirty="0" smtClean="0"/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248" y="3873205"/>
            <a:ext cx="3754271" cy="260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6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46"/>
    </mc:Choice>
    <mc:Fallback xmlns="">
      <p:transition spd="slow" advTm="6204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VMM Integration</a:t>
            </a:r>
            <a:endParaRPr lang="en-US" dirty="0"/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457200" y="1715700"/>
            <a:ext cx="8260080" cy="495561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2821" y="6499860"/>
            <a:ext cx="31918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Steven Alcock, Detector Group, 25</a:t>
            </a:r>
            <a:r>
              <a:rPr lang="en-US" sz="1100" baseline="30000" dirty="0"/>
              <a:t>th</a:t>
            </a:r>
            <a:r>
              <a:rPr lang="en-US" sz="1100" dirty="0"/>
              <a:t> February 2020</a:t>
            </a:r>
          </a:p>
        </p:txBody>
      </p:sp>
      <p:sp>
        <p:nvSpPr>
          <p:cNvPr id="6" name="Subtitle 1"/>
          <p:cNvSpPr txBox="1">
            <a:spLocks/>
          </p:cNvSpPr>
          <p:nvPr/>
        </p:nvSpPr>
        <p:spPr>
          <a:xfrm>
            <a:off x="609600" y="1868100"/>
            <a:ext cx="8260080" cy="495561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Integration of the VMM ASIC into the standard ESS readout framework is underway.</a:t>
            </a:r>
            <a:endParaRPr lang="en-US" dirty="0" smtClean="0"/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This will integrate the already-proven RD51 VMM Hybrid PCB with a commercially-available FPGA board, which in turn connects to the ESS readout framework.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The VMM Hybrid was developed by CERN and the firmware was developed and commissioned by CERN and ESS as part of </a:t>
            </a:r>
            <a:r>
              <a:rPr lang="en-GB" dirty="0" err="1" smtClean="0"/>
              <a:t>BrightnESS</a:t>
            </a:r>
            <a:r>
              <a:rPr lang="en-GB" dirty="0" smtClean="0"/>
              <a:t>.</a:t>
            </a:r>
            <a:endParaRPr lang="en-US" dirty="0" smtClean="0"/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This approach requires (almost) no new hardware development, and is therefore quick and low-risk.</a:t>
            </a:r>
            <a:endParaRPr lang="en-US" dirty="0"/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Expect </a:t>
            </a:r>
            <a:r>
              <a:rPr lang="en-GB" dirty="0"/>
              <a:t>simple demonstration within next couple of months.  </a:t>
            </a:r>
            <a:endParaRPr lang="en-GB" dirty="0" smtClean="0"/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Dorothea </a:t>
            </a:r>
            <a:r>
              <a:rPr lang="en-GB" dirty="0"/>
              <a:t>Pfeiffer will talk more about this in the next talk. 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163" y="4752578"/>
            <a:ext cx="2613362" cy="196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0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46"/>
    </mc:Choice>
    <mc:Fallback xmlns="">
      <p:transition spd="slow" advTm="6204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62689</TotalTime>
  <Words>1067</Words>
  <Application>Microsoft Office PowerPoint</Application>
  <PresentationFormat>On-screen Show (4:3)</PresentationFormat>
  <Paragraphs>101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Helvetica</vt:lpstr>
      <vt:lpstr>Lucida Grande</vt:lpstr>
      <vt:lpstr>Office-tema</vt:lpstr>
      <vt:lpstr>PowerPoint Presentation</vt:lpstr>
      <vt:lpstr>Contents</vt:lpstr>
      <vt:lpstr>The Role of Detector Group Readout</vt:lpstr>
      <vt:lpstr>In-Kind Collaboration</vt:lpstr>
      <vt:lpstr>The Choice of Front End</vt:lpstr>
      <vt:lpstr>LoKI Integration</vt:lpstr>
      <vt:lpstr>Bifrost Integration</vt:lpstr>
      <vt:lpstr>CDT Integration</vt:lpstr>
      <vt:lpstr>VMM Integration</vt:lpstr>
      <vt:lpstr>SKADI Integration</vt:lpstr>
      <vt:lpstr>Remaining Instruments</vt:lpstr>
      <vt:lpstr>Backend Developments</vt:lpstr>
      <vt:lpstr>Outlook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Staff Introduction</dc:title>
  <dc:creator>Steven Alcock</dc:creator>
  <cp:lastModifiedBy>Steven Alcock</cp:lastModifiedBy>
  <cp:revision>236</cp:revision>
  <cp:lastPrinted>2017-09-12T17:03:05Z</cp:lastPrinted>
  <dcterms:created xsi:type="dcterms:W3CDTF">2016-09-21T08:27:08Z</dcterms:created>
  <dcterms:modified xsi:type="dcterms:W3CDTF">2020-02-20T11:43:26Z</dcterms:modified>
</cp:coreProperties>
</file>