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2" r:id="rId2"/>
    <p:sldId id="267" r:id="rId3"/>
    <p:sldId id="272" r:id="rId4"/>
    <p:sldId id="274" r:id="rId5"/>
    <p:sldId id="289" r:id="rId6"/>
    <p:sldId id="307" r:id="rId7"/>
    <p:sldId id="294" r:id="rId8"/>
    <p:sldId id="278" r:id="rId9"/>
    <p:sldId id="296" r:id="rId10"/>
    <p:sldId id="279" r:id="rId11"/>
    <p:sldId id="284" r:id="rId12"/>
    <p:sldId id="318" r:id="rId13"/>
    <p:sldId id="317" r:id="rId14"/>
    <p:sldId id="280" r:id="rId15"/>
    <p:sldId id="313" r:id="rId16"/>
    <p:sldId id="319" r:id="rId17"/>
    <p:sldId id="320" r:id="rId18"/>
    <p:sldId id="281" r:id="rId19"/>
    <p:sldId id="297" r:id="rId20"/>
    <p:sldId id="314" r:id="rId21"/>
    <p:sldId id="282" r:id="rId22"/>
    <p:sldId id="287" r:id="rId23"/>
    <p:sldId id="288" r:id="rId24"/>
    <p:sldId id="315" r:id="rId25"/>
    <p:sldId id="316" r:id="rId26"/>
    <p:sldId id="309" r:id="rId27"/>
    <p:sldId id="308" r:id="rId28"/>
    <p:sldId id="310" r:id="rId29"/>
    <p:sldId id="311" r:id="rId30"/>
    <p:sldId id="283" r:id="rId31"/>
    <p:sldId id="268" r:id="rId32"/>
    <p:sldId id="291" r:id="rId33"/>
    <p:sldId id="293" r:id="rId34"/>
    <p:sldId id="298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6" autoAdjust="0"/>
    <p:restoredTop sz="86418" autoAdjust="0"/>
  </p:normalViewPr>
  <p:slideViewPr>
    <p:cSldViewPr snapToGrid="0" snapToObjects="1">
      <p:cViewPr varScale="1">
        <p:scale>
          <a:sx n="72" d="100"/>
          <a:sy n="72" d="100"/>
        </p:scale>
        <p:origin x="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2020-04-20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74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tiff"/><Relationship Id="rId5" Type="http://schemas.openxmlformats.org/officeDocument/2006/relationships/image" Target="../media/image6.tif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1.png"/><Relationship Id="rId7" Type="http://schemas.openxmlformats.org/officeDocument/2006/relationships/image" Target="../media/image32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tif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emf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tiff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8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tiff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5" Type="http://schemas.openxmlformats.org/officeDocument/2006/relationships/image" Target="../media/image18.tif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tiff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5" Type="http://schemas.openxmlformats.org/officeDocument/2006/relationships/image" Target="../media/image18.tif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904815"/>
          </a:xfrm>
        </p:spPr>
        <p:txBody>
          <a:bodyPr/>
          <a:lstStyle/>
          <a:p>
            <a:r>
              <a:rPr lang="en-GB" dirty="0"/>
              <a:t>Scientific Coordination </a:t>
            </a:r>
          </a:p>
          <a:p>
            <a:r>
              <a:rPr lang="en-GB" dirty="0"/>
              <a:t>and </a:t>
            </a:r>
          </a:p>
          <a:p>
            <a:r>
              <a:rPr lang="en-GB" dirty="0"/>
              <a:t>User Office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67701-7F7C-0A48-BEA4-44A366C5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930" y="5713869"/>
            <a:ext cx="8840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BE675-4B77-3349-BB0A-0089466DB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0" t="12867" r="18393" b="24140"/>
          <a:stretch/>
        </p:blipFill>
        <p:spPr>
          <a:xfrm>
            <a:off x="4485792" y="5713869"/>
            <a:ext cx="879565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FEC82E-588C-B841-8A93-CC152C6DE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986" y="101963"/>
            <a:ext cx="2307250" cy="200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F949C4-365B-DB49-AA6B-AD679F26D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21" y="2328516"/>
            <a:ext cx="3345612" cy="227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C4AF61-458F-B243-9575-F995000F6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986" y="4288111"/>
            <a:ext cx="2299472" cy="25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Coordination and User Office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1274319947"/>
              </p:ext>
            </p:extLst>
          </p:nvPr>
        </p:nvGraphicFramePr>
        <p:xfrm>
          <a:off x="1190262" y="1268744"/>
          <a:ext cx="1028823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policies on evaluation / access and publication drafted, (to be) presented to SMT, STAP, SAC, Council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Implementation of procedures and guidelines for future user programme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Supporting 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DEMAX pilot call exploiting DMSC-developed User Office Software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‘Hot commissioning’ user programme and providing feedback on software features needed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487666">
                <a:tc>
                  <a:txBody>
                    <a:bodyPr/>
                    <a:lstStyle/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Mapping of required SCUO functions / responsibilities: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(On-site) user services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Easy reporting against (ESFRI-recommended) KPIs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Industrial access incl. industrial advisory board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Centring ESS activities on user needs and streamlining required ESS resources for successful user programme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346861"/>
              </p:ext>
            </p:extLst>
          </p:nvPr>
        </p:nvGraphicFramePr>
        <p:xfrm>
          <a:off x="1190262" y="4098256"/>
          <a:ext cx="1028823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Emerging scientific events: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noProof="0" dirty="0">
                          <a:effectLst/>
                          <a:latin typeface="+mn-lt"/>
                        </a:rPr>
                        <a:t>ESS Science Day 2020 cancelled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noProof="0" dirty="0">
                          <a:effectLst/>
                          <a:latin typeface="+mn-lt"/>
                        </a:rPr>
                        <a:t>SXNS postponed to 2021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ESS-ILL user meeting in autumn at risk depending on COVID-19 developments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With stakeholders watching situation and adjusting the plan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>
                          <a:effectLst/>
                          <a:latin typeface="+mn-lt"/>
                        </a:rPr>
                        <a:t>Mid-term planning for user engagement and on-site user services not a priority (yet) for ESS stakeholders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effectLst/>
                          <a:latin typeface="+mn-lt"/>
                        </a:rPr>
                        <a:t>Multi-stakeholder activity requiring additional care (communication) in work-from-home environment 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8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904815"/>
          </a:xfrm>
        </p:spPr>
        <p:txBody>
          <a:bodyPr/>
          <a:lstStyle/>
          <a:p>
            <a:r>
              <a:rPr lang="en-GB" dirty="0"/>
              <a:t>Scientific Coordination </a:t>
            </a:r>
          </a:p>
          <a:p>
            <a:r>
              <a:rPr lang="en-GB" dirty="0"/>
              <a:t>and </a:t>
            </a:r>
          </a:p>
          <a:p>
            <a:r>
              <a:rPr lang="en-GB" dirty="0"/>
              <a:t>User Office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  <p:pic>
        <p:nvPicPr>
          <p:cNvPr id="7" name="Picture 6" descr="journals-262x300.jpg">
            <a:extLst>
              <a:ext uri="{FF2B5EF4-FFF2-40B4-BE49-F238E27FC236}">
                <a16:creationId xmlns:a16="http://schemas.microsoft.com/office/drawing/2014/main" id="{BFE3371A-2E38-7E4F-8D78-D72875454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2215">
            <a:off x="6798201" y="272979"/>
            <a:ext cx="3612104" cy="4135997"/>
          </a:xfrm>
          <a:prstGeom prst="rect">
            <a:avLst/>
          </a:prstGeom>
        </p:spPr>
      </p:pic>
      <p:pic>
        <p:nvPicPr>
          <p:cNvPr id="8" name="Picture 7" descr="MT2010 Huang Cover.jpg">
            <a:extLst>
              <a:ext uri="{FF2B5EF4-FFF2-40B4-BE49-F238E27FC236}">
                <a16:creationId xmlns:a16="http://schemas.microsoft.com/office/drawing/2014/main" id="{3F53427C-A987-2A45-9FA8-9E1BB611A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3956">
            <a:off x="9443810" y="2907784"/>
            <a:ext cx="2506346" cy="324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0SM00706D Olvera_Cover.jpg">
            <a:extLst>
              <a:ext uri="{FF2B5EF4-FFF2-40B4-BE49-F238E27FC236}">
                <a16:creationId xmlns:a16="http://schemas.microsoft.com/office/drawing/2014/main" id="{932760BF-3EE2-E641-AAA1-ED21FF0D38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1634">
            <a:off x="7024349" y="3167695"/>
            <a:ext cx="2383450" cy="312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867701-7F7C-0A48-BEA4-44A366C5D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930" y="5713869"/>
            <a:ext cx="8840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BE675-4B77-3349-BB0A-0089466DB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80" t="12867" r="18393" b="24140"/>
          <a:stretch/>
        </p:blipFill>
        <p:spPr>
          <a:xfrm>
            <a:off x="4485792" y="5713869"/>
            <a:ext cx="87956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Coordination and User Office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/>
          </p:nvPr>
        </p:nvGraphicFramePr>
        <p:xfrm>
          <a:off x="1190262" y="1268744"/>
          <a:ext cx="10288230" cy="1493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policies on evaluation / access, publication drafted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Implementation of procedures and guidelines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Support 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DEMAX call exploiting User Office Software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‘Hot commissioning’ user programme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80841">
                <a:tc>
                  <a:txBody>
                    <a:bodyPr/>
                    <a:lstStyle/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Mapping of required SCUO functions / responsibilities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Centre activities on user needs, streamline resources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90262" y="3020563"/>
          <a:ext cx="1028823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Scientific events incl. ESS-ILL user meeting at risk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watching situation and adjusting the plan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>
                          <a:effectLst/>
                          <a:latin typeface="+mn-lt"/>
                        </a:rPr>
                        <a:t>Planning for user engagement &amp; services not a priority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effectLst/>
                          <a:latin typeface="+mn-lt"/>
                        </a:rPr>
                        <a:t>Multi-stakeholder activity requiring additional care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7AE7E80-BEED-A243-AA29-49083A5D4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22" y="4530976"/>
            <a:ext cx="2307250" cy="200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8E535F-2C8C-6549-AF3C-18623AFD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27" y="4394954"/>
            <a:ext cx="3345612" cy="227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58557-46A8-E64D-B112-675F158EE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156" y="4281118"/>
            <a:ext cx="2299472" cy="25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Deuteration and Macromolecular Crystallisation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A2438-0BBB-4947-BCF9-DECCFE84C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3" r="18109" b="10992"/>
          <a:stretch/>
        </p:blipFill>
        <p:spPr>
          <a:xfrm>
            <a:off x="5625234" y="5617029"/>
            <a:ext cx="68848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4783D-37D3-4A4A-94F8-592FB4A5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60" y="5617029"/>
            <a:ext cx="986088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95FC6-C7F3-624D-89D1-365D5076C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1" t="9984" r="17158" b="2826"/>
          <a:stretch/>
        </p:blipFill>
        <p:spPr>
          <a:xfrm>
            <a:off x="2923960" y="5617029"/>
            <a:ext cx="67594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6353F-CFB7-4747-BF32-88F39CC3C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468" y="5617029"/>
            <a:ext cx="828220" cy="1080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14E0DB-06B4-9D4A-A5A4-7026AA4BF0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248110-DBDB-654D-A465-FF5CD0E08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478" y="23002"/>
            <a:ext cx="1899684" cy="1668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28322F-4F19-0F46-9289-3702E36E1B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68" t="19517" r="18273"/>
          <a:stretch/>
        </p:blipFill>
        <p:spPr>
          <a:xfrm>
            <a:off x="9818532" y="1634086"/>
            <a:ext cx="1774673" cy="1799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C3D5A4-2CF6-7945-8A15-96064BB136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525" r="5375" b="4325"/>
          <a:stretch/>
        </p:blipFill>
        <p:spPr>
          <a:xfrm>
            <a:off x="9334856" y="4783170"/>
            <a:ext cx="2258349" cy="200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0EB7AC-7647-4240-9FE8-421790996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478" y="3191469"/>
            <a:ext cx="1921170" cy="18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374784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Deuteration &amp; Macromolecular Crystallisation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/>
          </p:nvPr>
        </p:nvGraphicFramePr>
        <p:xfrm>
          <a:off x="1190262" y="1201166"/>
          <a:ext cx="1028823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 dirty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Priority access for COVID-19 projects building on established capabilities and pilot user calls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ESS team supports fighting health-related societal challenges.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pilot call: successfully concluded on 16 accepted proposals; last materials being worked on as planned</a:t>
                      </a:r>
                    </a:p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pilot call: 17 proposals received and now evaluated via user office software supported by SCUO &amp; DMSC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Hot commissioning user programme and refine SCUO software, supported neutron user community for access to deuterated materials &amp; crystals in life science, chemistry, soft matter, enabled scientific research in our key (future) user community to ensure first science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Collaborations and grant activities: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SINE2020 and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iNEXT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successfully concluded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Brightness2 and 2x VR incl. PhD student progressing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Coordination of DEUNET and LENS PA ‘health’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Expands scientific capability to support users and scientific research (11 publications in 2019-2020), work synergistically with other facilities and attracts funding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90262" y="4532999"/>
          <a:ext cx="1028823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Understaffed in key positions to support user proposals while growing to be ready for First Science lacking in life science/biology expertise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Recruitment for maternity coverage on-going, but need to recruit to meet demand for first science: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synthetic chemist for small organic molecules (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LoKI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Skadi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C-SPEC,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Estia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biodeuteration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/life science specialist (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LoKI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NMX,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Estia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ODIN, C-SPEC)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Ensure long-term home for chemical deuteration labs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Renew lease for MV space for 5 year term beyond 2023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Deuteration and Macromolecular Crystallisation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F2A0335-812C-9D47-A8CB-9DBFD180E8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5" r="37695"/>
          <a:stretch/>
        </p:blipFill>
        <p:spPr>
          <a:xfrm>
            <a:off x="6476863" y="0"/>
            <a:ext cx="571428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A2438-0BBB-4947-BCF9-DECCFE84C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73" r="18109" b="10992"/>
          <a:stretch/>
        </p:blipFill>
        <p:spPr>
          <a:xfrm>
            <a:off x="5625234" y="5617029"/>
            <a:ext cx="68848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4783D-37D3-4A4A-94F8-592FB4A5C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60" y="5617029"/>
            <a:ext cx="986088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95FC6-C7F3-624D-89D1-365D5076C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1" t="9984" r="17158" b="2826"/>
          <a:stretch/>
        </p:blipFill>
        <p:spPr>
          <a:xfrm>
            <a:off x="2923960" y="5617029"/>
            <a:ext cx="67594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6353F-CFB7-4747-BF32-88F39CC3C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468" y="5617029"/>
            <a:ext cx="8282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374784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Deuteration &amp; Macromolecular Crystallisation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/>
          </p:nvPr>
        </p:nvGraphicFramePr>
        <p:xfrm>
          <a:off x="1190262" y="1201166"/>
          <a:ext cx="10288230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 dirty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Priority access COVID-19 projects building on pilots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ESS team supports fighting societal challenges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call: successfully concluded, last materials ready</a:t>
                      </a:r>
                    </a:p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call: 17 proposals received, evaluated via SCUO SW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Hot commissioning user programme, refine SCUO SW, support user community with deuterated 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SINE2020,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iNEXT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concluded, Brightness2, VRs ongoing Coordination of DEUNET and LENS PA ‘health’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Expands scientific capability, 11 publications 2019, work synergistically with other facilities and attracts funding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90262" y="3275693"/>
          <a:ext cx="1028823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Understaffed to support proposals in life science/ bio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Recruitments: 2</a:t>
                      </a:r>
                      <a:r>
                        <a:rPr lang="en-GB" sz="1600" baseline="300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synthetic chemist,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biodeuteration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Ensure long-term home for chemical deuteration labs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Renew lease for MV space for 5 year term beyond 2023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1F1C532-C527-9E40-A8F3-75553107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68" y="4570832"/>
            <a:ext cx="1899684" cy="1668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DB26D-A205-7440-B00B-A8F440E9F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8" t="19517" r="18273"/>
          <a:stretch/>
        </p:blipFill>
        <p:spPr>
          <a:xfrm>
            <a:off x="3780078" y="4570832"/>
            <a:ext cx="1774673" cy="1799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88CB1-942F-BC43-A49D-C7C6262CA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5" r="5375" b="4325"/>
          <a:stretch/>
        </p:blipFill>
        <p:spPr>
          <a:xfrm>
            <a:off x="8546771" y="4513561"/>
            <a:ext cx="2258349" cy="2008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C3105-E3DB-6249-BFDC-F65B48009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100" y="4513561"/>
            <a:ext cx="1921170" cy="18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CF9102B-1845-9145-9E53-1FF043C013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6507" r="31039"/>
          <a:stretch/>
        </p:blipFill>
        <p:spPr>
          <a:xfrm>
            <a:off x="6477712" y="0"/>
            <a:ext cx="5714288" cy="6858000"/>
          </a:xfr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779309"/>
          </a:xfrm>
        </p:spPr>
        <p:txBody>
          <a:bodyPr/>
          <a:lstStyle/>
          <a:p>
            <a:r>
              <a:rPr lang="en-GB" dirty="0"/>
              <a:t>User Laboratories </a:t>
            </a:r>
          </a:p>
          <a:p>
            <a:r>
              <a:rPr lang="en-GB" dirty="0"/>
              <a:t>and </a:t>
            </a:r>
          </a:p>
          <a:p>
            <a:r>
              <a:rPr lang="en-GB" dirty="0"/>
              <a:t>Sample Services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0B838-B9CA-D14F-ADC3-DA4242B08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526" t="9833" r="14526" b="10426"/>
          <a:stretch/>
        </p:blipFill>
        <p:spPr>
          <a:xfrm>
            <a:off x="3388270" y="5576284"/>
            <a:ext cx="960925" cy="1080000"/>
          </a:xfrm>
          <a:prstGeom prst="rect">
            <a:avLst/>
          </a:prstGeom>
        </p:spPr>
      </p:pic>
      <p:pic>
        <p:nvPicPr>
          <p:cNvPr id="9" name="Picture 8" descr="melissasharp.jpg">
            <a:extLst>
              <a:ext uri="{FF2B5EF4-FFF2-40B4-BE49-F238E27FC236}">
                <a16:creationId xmlns:a16="http://schemas.microsoft.com/office/drawing/2014/main" id="{5B0897B9-7388-0941-9769-2282F0F91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5" y="5576284"/>
            <a:ext cx="81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45B9C-10D9-7646-9130-16ABFDE76C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30" b="16449"/>
          <a:stretch/>
        </p:blipFill>
        <p:spPr>
          <a:xfrm>
            <a:off x="5407275" y="5576284"/>
            <a:ext cx="80805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Laboratories and Sample Services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455195671"/>
              </p:ext>
            </p:extLst>
          </p:nvPr>
        </p:nvGraphicFramePr>
        <p:xfrm>
          <a:off x="1190262" y="1304684"/>
          <a:ext cx="10288230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Area coordination of construction and declassified spaces in E03/E04. Following successful IRR, fit-out of laboratory (80-90% complete) and technical workshop spaces (started) ahead of schedule.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</a:rPr>
                        <a:t>Installation of laboratory equipment and glove boxes (temporary); commissioning of on-site chemistry and life-science services for hot commissioning and first science.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Analytical support to ESS construction project:     Ortho-/para-hydrogen, luminescence screen beam diagnostics, bunker / target concrete analysis, radiation-hardened grease, beam dump water analysis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Essential for TD/ SD engineers to advance ESS construction project and ensuring ESS project delivery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PostDoc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recruitment for HFSP grant started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boosts life science and soft condensed matter expertise and equipment, e.g. DLS instrument.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89047"/>
              </p:ext>
            </p:extLst>
          </p:nvPr>
        </p:nvGraphicFramePr>
        <p:xfrm>
          <a:off x="1190262" y="4740030"/>
          <a:ext cx="10288230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Related to COVID-19 crisis (in-kind) installation team has been ordered back to UK and fit-out of on-site E03 / E04 laboratories has stopped.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Partner revising installation plans (~3m float) as well as updating as-built documentation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Revise schedule to advance ESS self-performed infrastructure installation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Information on access for D buildings required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8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Update from the Scientific Activities Division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Highlights from scientific coordination &amp; user office, laboratory &amp; sample services, sample environment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err="1"/>
              <a:t>zoË</a:t>
            </a:r>
            <a:r>
              <a:rPr lang="en-GB" dirty="0"/>
              <a:t> Fisher and Arno Hiess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2020-04-20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Laboratories and Sample Services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584376135"/>
              </p:ext>
            </p:extLst>
          </p:nvPr>
        </p:nvGraphicFramePr>
        <p:xfrm>
          <a:off x="1190262" y="1304684"/>
          <a:ext cx="1028823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E03/E04 area coordination; successful IRR, fit-out labs 80-90% complete, technical workshops started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</a:rPr>
                        <a:t>Install lab equipment &amp; glove boxes, commissioning on-site chemistry / </a:t>
                      </a:r>
                      <a:r>
                        <a:rPr lang="en-GB" sz="1600" b="1" dirty="0" err="1">
                          <a:effectLst/>
                          <a:latin typeface="+mn-lt"/>
                        </a:rPr>
                        <a:t>lifescience</a:t>
                      </a:r>
                      <a:r>
                        <a:rPr lang="en-GB" sz="1600" b="1" dirty="0">
                          <a:effectLst/>
                          <a:latin typeface="+mn-lt"/>
                        </a:rPr>
                        <a:t> services for FS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Analytical support to ESS construction project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Essential to advance ESS construction project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PostDoc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recruitment for HFSP grant started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boosts life science and soft condensed matter expertise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8175126"/>
              </p:ext>
            </p:extLst>
          </p:nvPr>
        </p:nvGraphicFramePr>
        <p:xfrm>
          <a:off x="1190262" y="3139824"/>
          <a:ext cx="10288230" cy="85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113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Related to COVID-19 IK installation team back UK; fit-out of on-site E03 / E04 labs has stopped.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Partner revising installation plans, as-built doc., ESS schedule to advance self-performed infrastructure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Sample Environment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9E135-B95D-314A-8D79-0C5629CA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/>
          <a:stretch/>
        </p:blipFill>
        <p:spPr>
          <a:xfrm>
            <a:off x="6477712" y="0"/>
            <a:ext cx="5768317" cy="6858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E69903-FA90-A34B-BF40-B9BF7598E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6" t="671" r="23469" b="30997"/>
          <a:stretch/>
        </p:blipFill>
        <p:spPr>
          <a:xfrm>
            <a:off x="3737367" y="5751078"/>
            <a:ext cx="7677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5DFF6-DF43-C343-9693-BBEB8A4DD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2" r="14928"/>
          <a:stretch/>
        </p:blipFill>
        <p:spPr>
          <a:xfrm>
            <a:off x="4671059" y="5751078"/>
            <a:ext cx="806333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E87F63-72B2-BE45-A064-03CE6FCCE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2" r="10478"/>
          <a:stretch/>
        </p:blipFill>
        <p:spPr>
          <a:xfrm>
            <a:off x="5618676" y="5751078"/>
            <a:ext cx="806335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5700E7-E33A-684A-9B52-1566902E79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23" t="21" r="14081" b="-21"/>
          <a:stretch/>
        </p:blipFill>
        <p:spPr>
          <a:xfrm>
            <a:off x="3737367" y="3489734"/>
            <a:ext cx="825083" cy="1080000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B8663284-9235-4643-821F-7F23F5AFBE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58" r="11488"/>
          <a:stretch/>
        </p:blipFill>
        <p:spPr bwMode="auto">
          <a:xfrm>
            <a:off x="4671059" y="4620406"/>
            <a:ext cx="813815" cy="108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5C9382-B712-D043-9FEF-2EEC477C31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46" r="29725" b="19747"/>
          <a:stretch/>
        </p:blipFill>
        <p:spPr>
          <a:xfrm>
            <a:off x="5677745" y="4620406"/>
            <a:ext cx="745938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1F3499-B67B-CC4B-8388-6CCCD0931C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24" r="13095"/>
          <a:stretch/>
        </p:blipFill>
        <p:spPr>
          <a:xfrm>
            <a:off x="5613118" y="3489734"/>
            <a:ext cx="810565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4694B-1259-A44E-99C9-98D423FD9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58" t="837" r="13189" b="14966"/>
          <a:stretch/>
        </p:blipFill>
        <p:spPr>
          <a:xfrm>
            <a:off x="3737367" y="4620406"/>
            <a:ext cx="845783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2B8113-8624-D64E-B87B-4AB99050B3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533" t="12604" r="12269"/>
          <a:stretch/>
        </p:blipFill>
        <p:spPr>
          <a:xfrm>
            <a:off x="4636864" y="3489734"/>
            <a:ext cx="91689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9" name="Tabell 18">
            <a:extLst>
              <a:ext uri="{FF2B5EF4-FFF2-40B4-BE49-F238E27FC236}">
                <a16:creationId xmlns:a16="http://schemas.microsoft.com/office/drawing/2014/main" id="{E9B62BF6-316C-4645-B9AA-DA291FFBE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933288"/>
              </p:ext>
            </p:extLst>
          </p:nvPr>
        </p:nvGraphicFramePr>
        <p:xfrm>
          <a:off x="1190262" y="1270178"/>
          <a:ext cx="10288230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</a:rPr>
                        <a:t>Standardised floor-mounted mechanical interface validated &amp; ready for instrument implementation</a:t>
                      </a:r>
                      <a:endParaRPr lang="en-GB" sz="1600" b="1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</a:rPr>
                        <a:t>Eases change-over &amp; operation of sample </a:t>
                      </a:r>
                      <a:r>
                        <a:rPr lang="en-GB" sz="1600" b="1" noProof="0" dirty="0" err="1">
                          <a:effectLst/>
                        </a:rPr>
                        <a:t>env</a:t>
                      </a:r>
                      <a:r>
                        <a:rPr lang="en-GB" sz="1600" b="1" noProof="0" dirty="0">
                          <a:effectLst/>
                        </a:rPr>
                        <a:t>. on all instruments; helps hot commission &amp; first science</a:t>
                      </a:r>
                      <a:endParaRPr lang="en-GB" sz="1600" b="1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Planning for E03 workshop fit-out and infrastructure incl. mechanical tools enclosure, hot works area, helium recovery ready to be executed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Fit-out once UK partner resumes on-site work; Installation machine tools and commissioning of first sample environment systems 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6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All in-kind TAs agreed and all – but one –activated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Manufacturing for critical sample environment systems 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 pressure blow-out tests performed; plans for on-site testing facility progressing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 assessment, safety validation and life-cycle management of high pressure equipment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7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 high pressure system assembled with hydraulic system and specific anvils for MAGIC and DREAM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 pressure diffraction experiments on first instruments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17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Progress on instrument-specific sample environment: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CTV 8T magnet (MAGIC) and cryo-furnace (DREAM)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Kick-off SANS changer (LOKI) &amp; solid-liquid (ESTIA)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Stress rig #1 available for control integration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Prioritised critical sample environment systems required for hot commissioning and first science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9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Mechanical and control Integration of wet cryogenic systems converging; 15T magnet ready for shipment.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Low temperature experiments; magnet essential for BIFROST first science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Communication protocol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SECoP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SINE2020 project successful, ready for ESS implementation via ECDC/ICS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Standardised meta-data, validation of control develop. platform); cross-facility operation of sample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env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0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741992"/>
              </p:ext>
            </p:extLst>
          </p:nvPr>
        </p:nvGraphicFramePr>
        <p:xfrm>
          <a:off x="1103709" y="1280376"/>
          <a:ext cx="1028823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Related to COVID-19 crisis (in-kind) installation team has been ordered back to UK and fit-out of on-site E03 / E04 workshops has stopped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Revise schedule to advance ESS self-performed infrastructure installation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Information on access for D buildings required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Use of temporary workshops (</a:t>
                      </a:r>
                      <a:r>
                        <a:rPr lang="en-GB" sz="1600" b="1" noProof="0" dirty="0" err="1">
                          <a:effectLst/>
                          <a:latin typeface="+mn-lt"/>
                        </a:rPr>
                        <a:t>Utgård</a:t>
                      </a:r>
                      <a:r>
                        <a:rPr lang="en-GB" sz="1600" b="1" noProof="0" dirty="0">
                          <a:effectLst/>
                          <a:latin typeface="+mn-lt"/>
                        </a:rPr>
                        <a:t>, MV)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Related to COVID-19 crisis in-kind partners in Estonia and France temporary suspended /reduced work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Follow up with partners to adjust delivery schedule.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Partial closure of vendor developing non-magnetic components resulting in uncertain dimensions and delays of spatial integration (CSPEC &amp; DREAM tank)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Overcome pending recruitment of design engineer to quantify effect on critical parameters in instrument design and support spatial integration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AF50B0C-BE00-2B49-8F8A-7AD281C0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59" y="4675270"/>
            <a:ext cx="1350000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6FC53D-B5A6-2C49-A9A7-6D18D9ED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626" y="4675270"/>
            <a:ext cx="2170313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C8280-0BB6-E148-864D-7DE7F7FD9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9" y="4675270"/>
            <a:ext cx="1350000" cy="1800000"/>
          </a:xfrm>
          <a:prstGeom prst="rect">
            <a:avLst/>
          </a:prstGeom>
        </p:spPr>
      </p:pic>
      <p:pic>
        <p:nvPicPr>
          <p:cNvPr id="14" name="Picture 13" descr="CCR-SE">
            <a:extLst>
              <a:ext uri="{FF2B5EF4-FFF2-40B4-BE49-F238E27FC236}">
                <a16:creationId xmlns:a16="http://schemas.microsoft.com/office/drawing/2014/main" id="{443DAEF3-E792-D547-BE1F-2C16407C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76" y="4675270"/>
            <a:ext cx="3200939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1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9" name="Tabell 18">
            <a:extLst>
              <a:ext uri="{FF2B5EF4-FFF2-40B4-BE49-F238E27FC236}">
                <a16:creationId xmlns:a16="http://schemas.microsoft.com/office/drawing/2014/main" id="{E9B62BF6-316C-4645-B9AA-DA291FFBE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774238"/>
              </p:ext>
            </p:extLst>
          </p:nvPr>
        </p:nvGraphicFramePr>
        <p:xfrm>
          <a:off x="1190262" y="1286802"/>
          <a:ext cx="1028823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Achievement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noProof="0"/>
                        <a:t>Enables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</a:rPr>
                        <a:t>Standardised floor-mounted mechanical interface validated &amp; ready for instrument implementation</a:t>
                      </a:r>
                      <a:endParaRPr lang="en-GB" sz="1600" b="1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</a:rPr>
                        <a:t>Eases change-over &amp; operation of sample </a:t>
                      </a:r>
                      <a:r>
                        <a:rPr lang="en-GB" sz="1600" b="1" noProof="0" dirty="0" err="1">
                          <a:effectLst/>
                        </a:rPr>
                        <a:t>env</a:t>
                      </a:r>
                      <a:r>
                        <a:rPr lang="en-GB" sz="1600" b="1" noProof="0" dirty="0">
                          <a:effectLst/>
                        </a:rPr>
                        <a:t>. on all instruments; helps hot commission &amp; first science</a:t>
                      </a:r>
                      <a:endParaRPr lang="en-GB" sz="1600" b="1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Planning for E03 workshop fit-out and infrastructure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Fit-out once UK partner resumes on-site work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6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All in-kind TAs agreed and all – but one –activated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Manufacturing for critical sample environment systems 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 pressure blow-out test; plans E03 testing facility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 assessment &amp; validation, life-cycle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7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 system with hydraulic system, specific instr. anvils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 pressure diffraction exp. on first instruments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17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Progress on instrument-specific sample environment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Prioritised critical sample environment systems for FS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9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Mechanical and control Integration of wet cryogenic systems converging; 15T magnet ready for shipment.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Low temperature experiments; magnet essential for FS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Communication protocol </a:t>
                      </a:r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SECoP</a:t>
                      </a: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SINE2020 successful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Standardised meta-data, validation of control platform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3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0" name="Tabell 18">
            <a:extLst>
              <a:ext uri="{FF2B5EF4-FFF2-40B4-BE49-F238E27FC236}">
                <a16:creationId xmlns:a16="http://schemas.microsoft.com/office/drawing/2014/main" id="{625C8EA3-B029-D64F-9A2B-1310360B3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890261"/>
              </p:ext>
            </p:extLst>
          </p:nvPr>
        </p:nvGraphicFramePr>
        <p:xfrm>
          <a:off x="1103709" y="1280376"/>
          <a:ext cx="10288230" cy="1777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115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5144115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</a:tblGrid>
              <a:tr h="548424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Challenge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Mitigation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Related to COVID-19 IK installation team back UK; fit-out of on-site E03 / E04 labs has stopped.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effectLst/>
                          <a:latin typeface="+mn-lt"/>
                        </a:rPr>
                        <a:t>Advance self-performed infrastructure; Use of temporary workshops (</a:t>
                      </a:r>
                      <a:r>
                        <a:rPr lang="en-GB" sz="1600" b="1" noProof="0" dirty="0" err="1">
                          <a:effectLst/>
                          <a:latin typeface="+mn-lt"/>
                        </a:rPr>
                        <a:t>Utgård</a:t>
                      </a:r>
                      <a:r>
                        <a:rPr lang="en-GB" sz="1600" b="1" noProof="0" dirty="0">
                          <a:effectLst/>
                          <a:latin typeface="+mn-lt"/>
                        </a:rPr>
                        <a:t>, MV)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Related to COVID-19 IK partners reduced work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Follow up with partners to adjust delivery schedule.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Partial closure of vendor for non-magnetic components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Overcome pending design engineer recruitment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4CC0DBF-2E95-674C-B5B9-D99C85272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59" y="4675270"/>
            <a:ext cx="1350000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7F2CD-F608-7C43-8E35-241162F48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626" y="4675270"/>
            <a:ext cx="2170313" cy="18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0C167-1F1F-2C45-A6F7-397F88FE1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9" y="4675270"/>
            <a:ext cx="1350000" cy="1800000"/>
          </a:xfrm>
          <a:prstGeom prst="rect">
            <a:avLst/>
          </a:prstGeom>
        </p:spPr>
      </p:pic>
      <p:pic>
        <p:nvPicPr>
          <p:cNvPr id="11" name="Picture 10" descr="CCR-SE">
            <a:extLst>
              <a:ext uri="{FF2B5EF4-FFF2-40B4-BE49-F238E27FC236}">
                <a16:creationId xmlns:a16="http://schemas.microsoft.com/office/drawing/2014/main" id="{D09DC63C-BF09-C646-94D1-36BE72519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76" y="4675270"/>
            <a:ext cx="3200939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1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Priorities for Imaging &amp; Engineering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EB845-1BF8-CA4C-83A6-6D0DC209F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5007" y="1381646"/>
            <a:ext cx="9360000" cy="507076"/>
          </a:xfrm>
        </p:spPr>
        <p:txBody>
          <a:bodyPr/>
          <a:lstStyle/>
          <a:p>
            <a:r>
              <a:rPr lang="en-US" dirty="0"/>
              <a:t>BEER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E68F3A0-7EE0-2F4C-A6B1-219FF2675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521363"/>
              </p:ext>
            </p:extLst>
          </p:nvPr>
        </p:nvGraphicFramePr>
        <p:xfrm>
          <a:off x="1218802" y="1804022"/>
          <a:ext cx="1013538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353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94867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96784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95384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Stress strain rig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100kN ’workhorse’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NPI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Stress strain rig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40kN with rotation for imaging, torsion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NPI / MLZ / commercial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Dilatometer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commercial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</a:tbl>
          </a:graphicData>
        </a:graphic>
      </p:graphicFrame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4DE413-E0CD-1648-AEBC-7EBBB65C4417}"/>
              </a:ext>
            </a:extLst>
          </p:cNvPr>
          <p:cNvSpPr txBox="1">
            <a:spLocks/>
          </p:cNvSpPr>
          <p:nvPr/>
        </p:nvSpPr>
        <p:spPr>
          <a:xfrm>
            <a:off x="1218802" y="3859274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ODIN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B9ECC5-8AA0-C746-AE92-BD3A053F3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198113"/>
              </p:ext>
            </p:extLst>
          </p:nvPr>
        </p:nvGraphicFramePr>
        <p:xfrm>
          <a:off x="1218802" y="4261420"/>
          <a:ext cx="1013538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10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7111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96784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95384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Stress strain rig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40kN with rotation for imaging, torsion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NPI / MLZ / commercial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Gas / liquid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5 kbar gas / liquid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</a:tbl>
          </a:graphicData>
        </a:graphic>
      </p:graphicFrame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B09A0BCA-0516-3B4F-AAE4-FA66E0E74335}"/>
              </a:ext>
            </a:extLst>
          </p:cNvPr>
          <p:cNvSpPr txBox="1">
            <a:spLocks/>
          </p:cNvSpPr>
          <p:nvPr/>
        </p:nvSpPr>
        <p:spPr>
          <a:xfrm>
            <a:off x="1144348" y="931026"/>
            <a:ext cx="98081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as required for hot commissioning and first science of different instruments  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E95C6648-7F84-CF4A-95C3-08DBC13F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202" y="5854507"/>
            <a:ext cx="10236988" cy="1026527"/>
          </a:xfrm>
        </p:spPr>
        <p:txBody>
          <a:bodyPr/>
          <a:lstStyle/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(pool) SE systems shown more than once – matching SE reference suite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Details on delivery schedule provided by later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36985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Priorities for Diffraction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EB845-1BF8-CA4C-83A6-6D0DC209F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892876"/>
            <a:ext cx="9360000" cy="507076"/>
          </a:xfrm>
        </p:spPr>
        <p:txBody>
          <a:bodyPr/>
          <a:lstStyle/>
          <a:p>
            <a:r>
              <a:rPr lang="en-US" dirty="0"/>
              <a:t>DREAM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E68F3A0-7EE0-2F4C-A6B1-219FF2675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023114"/>
              </p:ext>
            </p:extLst>
          </p:nvPr>
        </p:nvGraphicFramePr>
        <p:xfrm>
          <a:off x="1259442" y="1282589"/>
          <a:ext cx="1010864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85446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89856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Cryofurnace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Instr. specific; multi-position changer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Standard Orange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Asymmetric 8T + Dilution / </a:t>
                      </a:r>
                      <a:r>
                        <a:rPr lang="en-GB" baseline="30000" noProof="0" dirty="0"/>
                        <a:t>3</a:t>
                      </a:r>
                      <a:r>
                        <a:rPr lang="en-GB" noProof="0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Furnace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HT vacuum furnace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8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Clamp, PE, DAC pressure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2, 20, 50 </a:t>
                      </a:r>
                      <a:r>
                        <a:rPr lang="en-GB" noProof="0" dirty="0" err="1"/>
                        <a:t>Gpa</a:t>
                      </a:r>
                      <a:r>
                        <a:rPr lang="en-GB" noProof="0" dirty="0"/>
                        <a:t> + low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LLB, LLB, 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56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Gas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Automated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58959"/>
                  </a:ext>
                </a:extLst>
              </a:tr>
            </a:tbl>
          </a:graphicData>
        </a:graphic>
      </p:graphicFrame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4DE413-E0CD-1648-AEBC-7EBBB65C4417}"/>
              </a:ext>
            </a:extLst>
          </p:cNvPr>
          <p:cNvSpPr txBox="1">
            <a:spLocks/>
          </p:cNvSpPr>
          <p:nvPr/>
        </p:nvSpPr>
        <p:spPr>
          <a:xfrm>
            <a:off x="1259442" y="4348745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MAGIC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B9ECC5-8AA0-C746-AE92-BD3A053F3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41170"/>
              </p:ext>
            </p:extLst>
          </p:nvPr>
        </p:nvGraphicFramePr>
        <p:xfrm>
          <a:off x="1259442" y="4750891"/>
          <a:ext cx="1010864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85446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89856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Asymmetric 8T + Dilution / </a:t>
                      </a:r>
                      <a:r>
                        <a:rPr lang="en-GB" baseline="30000" noProof="0" dirty="0"/>
                        <a:t>3</a:t>
                      </a:r>
                      <a:r>
                        <a:rPr lang="en-GB" noProof="0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Instrument 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Clamp, PE, DAC pressure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2, 20, 50 Gpa + low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LLB, LLB, 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357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8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Priorities for Spectroscopy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EB845-1BF8-CA4C-83A6-6D0DC209F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892876"/>
            <a:ext cx="9360000" cy="507076"/>
          </a:xfrm>
        </p:spPr>
        <p:txBody>
          <a:bodyPr/>
          <a:lstStyle/>
          <a:p>
            <a:r>
              <a:rPr lang="en-US" dirty="0"/>
              <a:t>CSPEC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E68F3A0-7EE0-2F4C-A6B1-219FF2675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538926"/>
              </p:ext>
            </p:extLst>
          </p:nvPr>
        </p:nvGraphicFramePr>
        <p:xfrm>
          <a:off x="1259442" y="1282589"/>
          <a:ext cx="1010864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056621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318681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6.5 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Ex-HZB VM-2 +Dilution insert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ESS/HZB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Cryofurnace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Inst. specific 6 pos. changer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Standard Orange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Clamp + DAC uniaxial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2 GPa + low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LLB, U Copenhagen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56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Gas liquid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10 kbar gas/liquid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5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Humidity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Wide angular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ESS/EE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89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Pump-probe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In-situ laser 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528670"/>
                  </a:ext>
                </a:extLst>
              </a:tr>
            </a:tbl>
          </a:graphicData>
        </a:graphic>
      </p:graphicFrame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4DE413-E0CD-1648-AEBC-7EBBB65C4417}"/>
              </a:ext>
            </a:extLst>
          </p:cNvPr>
          <p:cNvSpPr txBox="1">
            <a:spLocks/>
          </p:cNvSpPr>
          <p:nvPr/>
        </p:nvSpPr>
        <p:spPr>
          <a:xfrm>
            <a:off x="1259442" y="4413677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BIFROST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B9ECC5-8AA0-C746-AE92-BD3A053F3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278563"/>
              </p:ext>
            </p:extLst>
          </p:nvPr>
        </p:nvGraphicFramePr>
        <p:xfrm>
          <a:off x="1259442" y="4815823"/>
          <a:ext cx="1010864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056621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318681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15T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Ex HZB VM1B +Dil.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ESS/HZB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Specific Orange Cryo 100mm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BIFROST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Clamp, PE, DAC pressure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2, 20, 50 Gpa + low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LLB, LLB, 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5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Priorities for Large Scale Structures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EB845-1BF8-CA4C-83A6-6D0DC209F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892876"/>
            <a:ext cx="9360000" cy="507076"/>
          </a:xfrm>
        </p:spPr>
        <p:txBody>
          <a:bodyPr/>
          <a:lstStyle/>
          <a:p>
            <a:r>
              <a:rPr lang="en-US" dirty="0"/>
              <a:t>LOKI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E68F3A0-7EE0-2F4C-A6B1-219FF2675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607715"/>
              </p:ext>
            </p:extLst>
          </p:nvPr>
        </p:nvGraphicFramePr>
        <p:xfrm>
          <a:off x="1259442" y="1282589"/>
          <a:ext cx="1010864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85446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89856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SANS changer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Inst. spec.; (</a:t>
                      </a:r>
                      <a:r>
                        <a:rPr lang="en-GB" noProof="0" dirty="0" err="1"/>
                        <a:t>indiv</a:t>
                      </a:r>
                      <a:r>
                        <a:rPr lang="en-GB" noProof="0" dirty="0"/>
                        <a:t>.) thermalized, tumbler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(Stopped) Flow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Inst. spec.; incl. pumps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ESS, 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In-situ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Supplied via external grants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External /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56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Low field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HTSC warm bore or electromagnet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5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PREMP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stress-strain rig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5-10 </a:t>
                      </a:r>
                      <a:r>
                        <a:rPr lang="en-GB" noProof="0" dirty="0" err="1"/>
                        <a:t>kN</a:t>
                      </a:r>
                      <a:r>
                        <a:rPr lang="en-GB" noProof="0" dirty="0"/>
                        <a:t> versatile rig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LLB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897457"/>
                  </a:ext>
                </a:extLst>
              </a:tr>
            </a:tbl>
          </a:graphicData>
        </a:graphic>
      </p:graphicFrame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4DE413-E0CD-1648-AEBC-7EBBB65C4417}"/>
              </a:ext>
            </a:extLst>
          </p:cNvPr>
          <p:cNvSpPr txBox="1">
            <a:spLocks/>
          </p:cNvSpPr>
          <p:nvPr/>
        </p:nvSpPr>
        <p:spPr>
          <a:xfrm>
            <a:off x="1259442" y="3972231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ESTIA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B9ECC5-8AA0-C746-AE92-BD3A053F3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854207"/>
              </p:ext>
            </p:extLst>
          </p:nvPr>
        </p:nvGraphicFramePr>
        <p:xfrm>
          <a:off x="1259442" y="4374377"/>
          <a:ext cx="101086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75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46459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4285446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89856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Low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field</a:t>
                      </a:r>
                      <a:r>
                        <a:rPr lang="sv-SE" dirty="0"/>
                        <a:t>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2T HTSC </a:t>
                      </a:r>
                      <a:r>
                        <a:rPr lang="sv-SE" dirty="0" err="1"/>
                        <a:t>warm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bore</a:t>
                      </a:r>
                      <a:r>
                        <a:rPr lang="sv-SE" dirty="0"/>
                        <a:t>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TEFI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Flow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cryostat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Instrument </a:t>
                      </a:r>
                      <a:r>
                        <a:rPr lang="sv-SE" dirty="0" err="1"/>
                        <a:t>specific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FLUCO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Solid Liquid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Instrument 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40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6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23230"/>
              </p:ext>
            </p:extLst>
          </p:nvPr>
        </p:nvGraphicFramePr>
        <p:xfrm>
          <a:off x="1195647" y="1633448"/>
          <a:ext cx="10134600" cy="366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Welcome &amp; STAP membership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Team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52739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NSS construction scope and initial operations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Scientific Coordination and User Office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Deuteration and Macromolecular Crystallisation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User Laboratories and Sample Services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7	Sample Environment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8	STAP charge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2020-04-20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STAP Charge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50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183200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Topics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towards completion of construction project “science support systems”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of on- and off-site labs and workshops, equipment, staffing, and capabilities.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Updated guidelines on required instrument provisions including infrastructure, mechanical interfaces, utility supplies, control infrastructure, and sample workflow.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Delivering collaborative research and development activities, incl. grants and LENS PAs.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Prioritising construction deliverables and operational activities following the COVID-19 crisis in view of ensuring hot commissioning in 2022 and first science in 2023. 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1088291" cy="507076"/>
          </a:xfrm>
        </p:spPr>
        <p:txBody>
          <a:bodyPr/>
          <a:lstStyle/>
          <a:p>
            <a:r>
              <a:rPr lang="en-GB" dirty="0"/>
              <a:t>In view of hot commissioning 2022, first science 2023 &amp; impact from COVID-19: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Topics for STAP Sample and User Services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Revision of policies related to user access, affiliation, and scientific publications.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Participation in development of user office &amp; proposal software tools.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Suitability of minimal set of requirements for the user office &amp; proposal software tools. 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deuteration services (pilot calls) incl. prioritised access COVID-19 research.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 of laboratory spaces, equipment priorities and competences for (future) staff.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on installing / using on-site (user) labs and sample management.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1088291" cy="507076"/>
          </a:xfrm>
        </p:spPr>
        <p:txBody>
          <a:bodyPr/>
          <a:lstStyle/>
          <a:p>
            <a:r>
              <a:rPr lang="en-GB" dirty="0"/>
              <a:t>In view of hot commissioning 2022, first science 2023 &amp; impact from COVID-19: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47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183200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Topics for STAP Sample Environment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Prioritisation and progress on ‘Day 1’ sample environment systems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strategy and ways-of-working related to mechanical integration, controls, safety, maintenance in view of schedule and available resources. 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on fitting and using on- and off-site sample environment workshops.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1088291" cy="507076"/>
          </a:xfrm>
        </p:spPr>
        <p:txBody>
          <a:bodyPr/>
          <a:lstStyle/>
          <a:p>
            <a:r>
              <a:rPr lang="en-GB" dirty="0"/>
              <a:t>In view of hot commissioning 2022, first science 2023 &amp; impact from COVID-19: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18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572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7931" y="0"/>
            <a:ext cx="5714288" cy="6858000"/>
          </a:xfrm>
        </p:spPr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732575"/>
          </a:xfrm>
        </p:spPr>
        <p:txBody>
          <a:bodyPr/>
          <a:lstStyle/>
          <a:p>
            <a:r>
              <a:rPr lang="en-GB" dirty="0"/>
              <a:t>Welcome </a:t>
            </a:r>
          </a:p>
          <a:p>
            <a:r>
              <a:rPr lang="en-GB" dirty="0"/>
              <a:t>and </a:t>
            </a:r>
          </a:p>
          <a:p>
            <a:r>
              <a:rPr lang="en-GB" dirty="0"/>
              <a:t>STAP membership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Membership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Sample and User Services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T. Darwish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Holden), ANSTO, AU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Edler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 Bath, UK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Everett, SNS, US (Chair)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J.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Lakey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 Newcastle, UK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Lefmann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 Copenhagen, DK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Lommatzsch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MLZ-FZJ, DE (Co-Chair)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 Smith, STFC, UK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 special welcome to the </a:t>
            </a:r>
            <a:r>
              <a:rPr lang="en-GB" b="1" dirty="0"/>
              <a:t>new</a:t>
            </a:r>
            <a:r>
              <a:rPr lang="en-GB" dirty="0"/>
              <a:t> members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A66C0F8C-5D50-8540-8701-18F618EFC03C}"/>
              </a:ext>
            </a:extLst>
          </p:cNvPr>
          <p:cNvSpPr txBox="1">
            <a:spLocks/>
          </p:cNvSpPr>
          <p:nvPr/>
        </p:nvSpPr>
        <p:spPr>
          <a:xfrm>
            <a:off x="6373692" y="1562400"/>
            <a:ext cx="4993785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Sample Environment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 Barker, U Kent, UK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Bartkowiak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PSI, CH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 Blackburn, U Lund, SE (Chair)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A. Boothroyd, U Oxford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Carlson, MAXI IV, SE (Co-Chair)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A. Church, STFC, UK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Y. Hernandez, NIST, US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Klotz, U Paris, FR</a:t>
            </a:r>
          </a:p>
        </p:txBody>
      </p:sp>
    </p:spTree>
    <p:extLst>
      <p:ext uri="{BB962C8B-B14F-4D97-AF65-F5344CB8AC3E}">
        <p14:creationId xmlns:p14="http://schemas.microsoft.com/office/powerpoint/2010/main" val="22512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7931" y="0"/>
            <a:ext cx="5714288" cy="6858000"/>
          </a:xfrm>
        </p:spPr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Team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A74D-489A-E349-A8B9-062DD074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54" y="3378446"/>
            <a:ext cx="996310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96BE5-D4E2-C945-8322-2B84C6EA2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26" y="3996164"/>
            <a:ext cx="88405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99342-01F0-2347-935F-4442FFA78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6" t="671" r="23469" b="30997"/>
          <a:stretch/>
        </p:blipFill>
        <p:spPr>
          <a:xfrm>
            <a:off x="9158017" y="417443"/>
            <a:ext cx="7677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94B4B-FEF8-D741-AB52-F314B0A46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2" r="14928"/>
          <a:stretch/>
        </p:blipFill>
        <p:spPr>
          <a:xfrm>
            <a:off x="7018561" y="447675"/>
            <a:ext cx="806333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9F8C68-19BD-574C-A35A-30951F2FA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62" r="10478"/>
          <a:stretch/>
        </p:blipFill>
        <p:spPr>
          <a:xfrm>
            <a:off x="8882021" y="3832021"/>
            <a:ext cx="806335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EEC216-3E89-9F48-BB59-9F2775284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23" t="21" r="14081" b="-21"/>
          <a:stretch/>
        </p:blipFill>
        <p:spPr>
          <a:xfrm>
            <a:off x="6785297" y="5453020"/>
            <a:ext cx="825083" cy="1080000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0715544-F7E4-2943-839A-A85C19F7FE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58" r="11488"/>
          <a:stretch/>
        </p:blipFill>
        <p:spPr bwMode="auto">
          <a:xfrm>
            <a:off x="6638342" y="4040740"/>
            <a:ext cx="813815" cy="108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DA0968-9E8F-5A47-B6F9-34657274E5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46" r="29725" b="19747"/>
          <a:stretch/>
        </p:blipFill>
        <p:spPr>
          <a:xfrm>
            <a:off x="9775767" y="2584731"/>
            <a:ext cx="745937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DC9679-4280-CD4A-BAC5-4740A5D6AD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24" r="13095"/>
          <a:stretch/>
        </p:blipFill>
        <p:spPr>
          <a:xfrm>
            <a:off x="8609001" y="2064009"/>
            <a:ext cx="810565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B28323-ED89-5F48-A883-761EE2508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58" t="837" r="13189" b="14966"/>
          <a:stretch/>
        </p:blipFill>
        <p:spPr>
          <a:xfrm>
            <a:off x="11226303" y="5623244"/>
            <a:ext cx="845783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6DC7F0-6B1D-0847-B9C7-1A57536B5F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rcRect l="14526" t="9833" r="14526" b="10426"/>
          <a:stretch/>
        </p:blipFill>
        <p:spPr>
          <a:xfrm>
            <a:off x="8791542" y="5600034"/>
            <a:ext cx="960925" cy="1080000"/>
          </a:xfrm>
          <a:prstGeom prst="rect">
            <a:avLst/>
          </a:prstGeom>
        </p:spPr>
      </p:pic>
      <p:pic>
        <p:nvPicPr>
          <p:cNvPr id="21" name="Picture 20" descr="melissasharp.jpg">
            <a:extLst>
              <a:ext uri="{FF2B5EF4-FFF2-40B4-BE49-F238E27FC236}">
                <a16:creationId xmlns:a16="http://schemas.microsoft.com/office/drawing/2014/main" id="{09B13C06-35EC-564A-A54B-6DF440C2BC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70" y="340773"/>
            <a:ext cx="810000" cy="10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25FC3D-7699-494C-A5E9-13D0DE158BF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573" r="18109" b="10992"/>
          <a:stretch/>
        </p:blipFill>
        <p:spPr>
          <a:xfrm>
            <a:off x="6938990" y="2124766"/>
            <a:ext cx="688480" cy="10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F74762-8B8E-A447-9B94-E9E519AD72B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533" t="12604" r="12269"/>
          <a:stretch/>
        </p:blipFill>
        <p:spPr>
          <a:xfrm>
            <a:off x="10199272" y="5243791"/>
            <a:ext cx="916898" cy="10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1A59A4-4126-7747-98EF-50D5358053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230" b="16449"/>
          <a:stretch/>
        </p:blipFill>
        <p:spPr>
          <a:xfrm>
            <a:off x="7999349" y="878126"/>
            <a:ext cx="808058" cy="108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C6E575-20D4-AA49-8FD6-F65396D8D9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480" t="12867" r="18393" b="24140"/>
          <a:stretch/>
        </p:blipFill>
        <p:spPr>
          <a:xfrm>
            <a:off x="7794286" y="4753707"/>
            <a:ext cx="879565" cy="108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E78CCB-18E0-F141-8713-03428E5CC9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4155" y="4079978"/>
            <a:ext cx="986088" cy="10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1FC96C-A051-1A4A-AA82-21A32BA16CE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611" t="9984" r="17158" b="2826"/>
          <a:stretch/>
        </p:blipFill>
        <p:spPr>
          <a:xfrm>
            <a:off x="11074336" y="2701982"/>
            <a:ext cx="67594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7A190D-5BDE-A84D-BCEF-BDBB5E8E7A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17326" y="1216910"/>
            <a:ext cx="8282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SAD Team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443661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791" y="1293465"/>
            <a:ext cx="11076982" cy="5564535"/>
          </a:xfrm>
        </p:spPr>
        <p:txBody>
          <a:bodyPr/>
          <a:lstStyle/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Line organisation matching operational functions – 17 FTE; 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leverage via external grants; </a:t>
            </a:r>
            <a:r>
              <a:rPr lang="en-GB" dirty="0">
                <a:solidFill>
                  <a:srgbClr val="0432FF"/>
                </a:solidFill>
              </a:rPr>
              <a:t>Anders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matrixed 50% from data management division DMSC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On-going recruitments: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Group Leader for Sample Environment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Design Engineer for Sample Environment – matrixed from TD/NSS project division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Postdoctoral Research Fellow ‘dynamics of cyanobacterial membranes’ (HFSP grant).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Deuteration Chemist – 1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maternity coverage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895857"/>
            <a:ext cx="11088291" cy="507076"/>
          </a:xfrm>
        </p:spPr>
        <p:txBody>
          <a:bodyPr/>
          <a:lstStyle/>
          <a:p>
            <a:r>
              <a:rPr lang="en-GB" dirty="0"/>
              <a:t>performing operational functions as part of Science Directorate</a:t>
            </a:r>
          </a:p>
        </p:txBody>
      </p:sp>
      <p:sp>
        <p:nvSpPr>
          <p:cNvPr id="11" name="Platshållare för bildnummer 4">
            <a:extLst>
              <a:ext uri="{FF2B5EF4-FFF2-40B4-BE49-F238E27FC236}">
                <a16:creationId xmlns:a16="http://schemas.microsoft.com/office/drawing/2014/main" id="{BC4B1149-3D29-8949-A815-78BBF31E4923}"/>
              </a:ext>
            </a:extLst>
          </p:cNvPr>
          <p:cNvSpPr txBox="1">
            <a:spLocks/>
          </p:cNvSpPr>
          <p:nvPr/>
        </p:nvSpPr>
        <p:spPr>
          <a:xfrm>
            <a:off x="8735292" y="443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0282B80-89FA-3B4C-9575-9125B3247CCC}"/>
              </a:ext>
            </a:extLst>
          </p:cNvPr>
          <p:cNvSpPr txBox="1">
            <a:spLocks/>
          </p:cNvSpPr>
          <p:nvPr/>
        </p:nvSpPr>
        <p:spPr>
          <a:xfrm>
            <a:off x="8737600" y="453200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51115BC-487E-4422-894C-CB7CD3E79223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DDD22C-67A4-B447-9F20-7BF0164B6C2E}"/>
              </a:ext>
            </a:extLst>
          </p:cNvPr>
          <p:cNvGrpSpPr/>
          <p:nvPr/>
        </p:nvGrpSpPr>
        <p:grpSpPr>
          <a:xfrm>
            <a:off x="0" y="2243288"/>
            <a:ext cx="12192000" cy="2095355"/>
            <a:chOff x="107504" y="4164944"/>
            <a:chExt cx="8928992" cy="23604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17C7414-1343-F347-878A-90DE55342C6F}"/>
                </a:ext>
              </a:extLst>
            </p:cNvPr>
            <p:cNvSpPr/>
            <p:nvPr/>
          </p:nvSpPr>
          <p:spPr>
            <a:xfrm>
              <a:off x="142165" y="4797152"/>
              <a:ext cx="1239161" cy="1651321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 w="25400" cap="flat" cmpd="sng" algn="ctr">
              <a:solidFill>
                <a:srgbClr val="1E9F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DEMAX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Deuteration &amp; macromolecular Crystallization Group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A6A6CC8-E180-D944-86A4-320CB8E8B2D6}"/>
                </a:ext>
              </a:extLst>
            </p:cNvPr>
            <p:cNvSpPr/>
            <p:nvPr/>
          </p:nvSpPr>
          <p:spPr>
            <a:xfrm>
              <a:off x="1421085" y="4797152"/>
              <a:ext cx="1239161" cy="1651321"/>
            </a:xfrm>
            <a:prstGeom prst="roundRect">
              <a:avLst/>
            </a:prstGeom>
            <a:solidFill>
              <a:srgbClr val="F79646">
                <a:lumMod val="60000"/>
                <a:lumOff val="40000"/>
                <a:alpha val="50000"/>
              </a:srgbClr>
            </a:solidFill>
            <a:ln w="25400" cap="flat" cmpd="sng" algn="ctr">
              <a:solidFill>
                <a:srgbClr val="1E9F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SULF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Sample and User Labs Group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DF941C3-23F7-964A-89BB-39124240FE97}"/>
                </a:ext>
              </a:extLst>
            </p:cNvPr>
            <p:cNvSpPr/>
            <p:nvPr/>
          </p:nvSpPr>
          <p:spPr>
            <a:xfrm>
              <a:off x="3984280" y="5661248"/>
              <a:ext cx="1239161" cy="787226"/>
            </a:xfrm>
            <a:prstGeom prst="roundRect">
              <a:avLst/>
            </a:prstGeom>
            <a:solidFill>
              <a:srgbClr val="1F497D">
                <a:lumMod val="20000"/>
                <a:lumOff val="80000"/>
                <a:alpha val="5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TEFI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Temperatures and Fields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45E6235-4D26-9742-B516-534CFF80D215}"/>
                </a:ext>
              </a:extLst>
            </p:cNvPr>
            <p:cNvSpPr/>
            <p:nvPr/>
          </p:nvSpPr>
          <p:spPr>
            <a:xfrm>
              <a:off x="5252536" y="5661248"/>
              <a:ext cx="1239161" cy="787226"/>
            </a:xfrm>
            <a:prstGeom prst="roundRect">
              <a:avLst/>
            </a:prstGeom>
            <a:solidFill>
              <a:srgbClr val="1F497D">
                <a:lumMod val="20000"/>
                <a:lumOff val="80000"/>
                <a:alpha val="5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PREMP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 Pressure &amp; Mech. Process.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DE4A750-6467-7A42-8255-DF724A1067CE}"/>
                </a:ext>
              </a:extLst>
            </p:cNvPr>
            <p:cNvSpPr/>
            <p:nvPr/>
          </p:nvSpPr>
          <p:spPr>
            <a:xfrm>
              <a:off x="6520794" y="5661248"/>
              <a:ext cx="1239161" cy="787226"/>
            </a:xfrm>
            <a:prstGeom prst="roundRect">
              <a:avLst/>
            </a:prstGeom>
            <a:solidFill>
              <a:srgbClr val="1F497D">
                <a:lumMod val="20000"/>
                <a:lumOff val="80000"/>
                <a:alpha val="5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FLUCO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Fluids </a:t>
              </a:r>
              <a:r>
                <a:rPr kumimoji="0" lang="en-GB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incl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Gases, Vapor, </a:t>
              </a:r>
              <a:r>
                <a:rPr kumimoji="0" lang="en-GB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Fl.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EF3E49F-1512-4E47-9611-B1ACA59773DC}"/>
                </a:ext>
              </a:extLst>
            </p:cNvPr>
            <p:cNvSpPr/>
            <p:nvPr/>
          </p:nvSpPr>
          <p:spPr>
            <a:xfrm>
              <a:off x="7789052" y="5661248"/>
              <a:ext cx="1239161" cy="787226"/>
            </a:xfrm>
            <a:prstGeom prst="roundRect">
              <a:avLst/>
            </a:prstGeom>
            <a:solidFill>
              <a:srgbClr val="1F497D">
                <a:lumMod val="20000"/>
                <a:lumOff val="80000"/>
                <a:alpha val="5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MESI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Mechatronics &amp; System </a:t>
              </a:r>
              <a:r>
                <a:rPr kumimoji="0" lang="en-GB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96734FC-781B-0F46-A769-5CA719928006}"/>
                </a:ext>
              </a:extLst>
            </p:cNvPr>
            <p:cNvSpPr/>
            <p:nvPr/>
          </p:nvSpPr>
          <p:spPr>
            <a:xfrm>
              <a:off x="2700004" y="4797152"/>
              <a:ext cx="1239161" cy="1651322"/>
            </a:xfrm>
            <a:prstGeom prst="roundRect">
              <a:avLst/>
            </a:prstGeom>
            <a:solidFill>
              <a:srgbClr val="4BACC6">
                <a:lumMod val="60000"/>
                <a:lumOff val="40000"/>
                <a:alpha val="49000"/>
              </a:srgbClr>
            </a:solidFill>
            <a:ln w="25400" cap="flat" cmpd="sng" algn="ctr">
              <a:solidFill>
                <a:srgbClr val="1E9F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SCUO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Scientific Coord. and User Office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A6F1AD8-A6F3-8549-ACF1-D2E847C5EB75}"/>
                </a:ext>
              </a:extLst>
            </p:cNvPr>
            <p:cNvSpPr/>
            <p:nvPr/>
          </p:nvSpPr>
          <p:spPr>
            <a:xfrm>
              <a:off x="107504" y="4724921"/>
              <a:ext cx="8928992" cy="1800423"/>
            </a:xfrm>
            <a:prstGeom prst="roundRect">
              <a:avLst>
                <a:gd name="adj" fmla="val 8092"/>
              </a:avLst>
            </a:prstGeom>
            <a:noFill/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EDDB0DD-1C79-754A-9659-A7F1373F38A8}"/>
                </a:ext>
              </a:extLst>
            </p:cNvPr>
            <p:cNvSpPr/>
            <p:nvPr/>
          </p:nvSpPr>
          <p:spPr>
            <a:xfrm>
              <a:off x="107504" y="4164944"/>
              <a:ext cx="8928992" cy="488191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Scientific Activities Division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627AA52-57A1-1F44-B507-EBA77CA301A7}"/>
                </a:ext>
              </a:extLst>
            </p:cNvPr>
            <p:cNvSpPr/>
            <p:nvPr/>
          </p:nvSpPr>
          <p:spPr>
            <a:xfrm>
              <a:off x="3984184" y="4801172"/>
              <a:ext cx="5044029" cy="787226"/>
            </a:xfrm>
            <a:prstGeom prst="roundRect">
              <a:avLst/>
            </a:prstGeom>
            <a:solidFill>
              <a:srgbClr val="1F497D">
                <a:lumMod val="20000"/>
                <a:lumOff val="80000"/>
                <a:alpha val="5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SAMPLE ENVIRONMENT GROUP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FB4DFB5-3C11-F44A-8C6A-FF681E74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0" y="2222382"/>
            <a:ext cx="398524" cy="43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E1ED8D-2E8E-344C-8C42-432FBF96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8" y="2222382"/>
            <a:ext cx="353620" cy="43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005A41-B075-584C-BE74-7AE747940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6" t="671" r="23469" b="30997"/>
          <a:stretch/>
        </p:blipFill>
        <p:spPr>
          <a:xfrm>
            <a:off x="10772253" y="4365952"/>
            <a:ext cx="307100" cy="43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8453EB-4358-3C4B-B30E-47B93AFCF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2" r="14928"/>
          <a:stretch/>
        </p:blipFill>
        <p:spPr>
          <a:xfrm>
            <a:off x="11103061" y="4365952"/>
            <a:ext cx="322533" cy="43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2B6F73-3CEA-994C-B422-A6343F0A4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62" r="10478"/>
          <a:stretch/>
        </p:blipFill>
        <p:spPr>
          <a:xfrm>
            <a:off x="11455277" y="4365952"/>
            <a:ext cx="322534" cy="43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186EAA2-938E-8E41-B2E6-17AE336AEA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23" t="21" r="14081" b="-21"/>
          <a:stretch/>
        </p:blipFill>
        <p:spPr>
          <a:xfrm>
            <a:off x="9255453" y="4365952"/>
            <a:ext cx="330033" cy="432000"/>
          </a:xfrm>
          <a:prstGeom prst="rect">
            <a:avLst/>
          </a:prstGeom>
        </p:spPr>
      </p:pic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3CA33EEC-9DD0-9D42-BF0B-23A8503A70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58" r="11488"/>
          <a:stretch/>
        </p:blipFill>
        <p:spPr bwMode="auto">
          <a:xfrm>
            <a:off x="7526898" y="4365952"/>
            <a:ext cx="325526" cy="4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258BB2-F0F3-BE48-80EE-8D0242BF68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46" r="29725" b="19747"/>
          <a:stretch/>
        </p:blipFill>
        <p:spPr>
          <a:xfrm>
            <a:off x="7891209" y="4365952"/>
            <a:ext cx="298375" cy="432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14FF30-4FC6-EC4F-A96B-3E2903E148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24" r="13095"/>
          <a:stretch/>
        </p:blipFill>
        <p:spPr>
          <a:xfrm>
            <a:off x="5846831" y="4365952"/>
            <a:ext cx="324226" cy="432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F4987F-5D70-DA42-B69E-BB207ED534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58" t="837" r="13189" b="14966"/>
          <a:stretch/>
        </p:blipFill>
        <p:spPr>
          <a:xfrm>
            <a:off x="6194474" y="4365952"/>
            <a:ext cx="338313" cy="432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E97BAA-2835-1E4A-B849-81F4FB906D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rcRect l="14526" t="9833" r="14526" b="10426"/>
          <a:stretch/>
        </p:blipFill>
        <p:spPr>
          <a:xfrm>
            <a:off x="2074229" y="4365952"/>
            <a:ext cx="384370" cy="432000"/>
          </a:xfrm>
          <a:prstGeom prst="rect">
            <a:avLst/>
          </a:prstGeom>
        </p:spPr>
      </p:pic>
      <p:pic>
        <p:nvPicPr>
          <p:cNvPr id="36" name="Picture 35" descr="melissasharp.jpg">
            <a:extLst>
              <a:ext uri="{FF2B5EF4-FFF2-40B4-BE49-F238E27FC236}">
                <a16:creationId xmlns:a16="http://schemas.microsoft.com/office/drawing/2014/main" id="{9F4EC098-6134-EE47-ADA2-932B4A60FA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36" y="4365952"/>
            <a:ext cx="324000" cy="43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FA07DA-D504-7244-9686-A01DF42374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573" r="18109" b="10992"/>
          <a:stretch/>
        </p:blipFill>
        <p:spPr>
          <a:xfrm>
            <a:off x="1327823" y="4365952"/>
            <a:ext cx="275392" cy="43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CE50EA-9B33-6B49-9596-CD4B16DC65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045931" y="4365952"/>
            <a:ext cx="353620" cy="432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4A7D4A-599F-614B-ADB9-13A448F0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26235" y="2926377"/>
            <a:ext cx="398524" cy="432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B31D09-2CAD-FA44-81C3-7CE62CF084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533" t="12604" r="12269"/>
          <a:stretch/>
        </p:blipFill>
        <p:spPr>
          <a:xfrm>
            <a:off x="9624392" y="4365952"/>
            <a:ext cx="363703" cy="428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3C7132-F2AE-EA46-866D-1EC6614C154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230" b="16449"/>
          <a:stretch/>
        </p:blipFill>
        <p:spPr>
          <a:xfrm>
            <a:off x="2865768" y="4365952"/>
            <a:ext cx="323223" cy="432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4DABD4D-DFD4-FE45-A22D-7E3CCFF9D9E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480" t="12867" r="18393" b="24140"/>
          <a:stretch/>
        </p:blipFill>
        <p:spPr>
          <a:xfrm>
            <a:off x="4452740" y="4365952"/>
            <a:ext cx="351826" cy="43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AAF1F5-59F4-6C4D-860B-D1FAD28FAEF5}"/>
              </a:ext>
            </a:extLst>
          </p:cNvPr>
          <p:cNvSpPr/>
          <p:nvPr/>
        </p:nvSpPr>
        <p:spPr>
          <a:xfrm>
            <a:off x="10772253" y="4350518"/>
            <a:ext cx="309408" cy="4443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4A08F-3712-6B47-8B9D-BE681B54DA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517" y="4365952"/>
            <a:ext cx="394435" cy="4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2C5F4-9891-974A-898F-8BA75920E0E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611" t="9984" r="17158" b="2826"/>
          <a:stretch/>
        </p:blipFill>
        <p:spPr>
          <a:xfrm>
            <a:off x="216140" y="4365952"/>
            <a:ext cx="270000" cy="4313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1BCD04-54C0-7240-9F34-E4BFD4AD33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081" y="4365952"/>
            <a:ext cx="331200" cy="4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NSS construction scope and initial operations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807B5F-FDDF-9243-BBDD-B52523471B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F56CA-CFB0-184D-95E6-C411863D02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280578">
            <a:off x="7764267" y="700514"/>
            <a:ext cx="31411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Scope and Initial Operation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36988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NSS/SSS Construction Scope remains unchanged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(active) in-kind projects involving partners from Estonia, France, United Kingdom 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self-performed construction projects: workshop fit-out incl. mechanical tools; pressure testing facility; cryogenics incl. magnet refurbishment &amp; helium management. 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Operation Planning adjusted to new baseline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operational activities including maintenance moved into initial operation budget. 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ramp up of resources for operational activities adjusted to new baseline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catering for first instruments #1-8 (shortly) after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26 FTE in 2023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postpone hot commissioning of instrument #9-12 until 2026 (only) 		30 FTE in 2025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#13-15 until 2028 e.g. no SE investment part of initial operation	35 FTE in 2028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1088291" cy="507076"/>
          </a:xfrm>
        </p:spPr>
        <p:txBody>
          <a:bodyPr/>
          <a:lstStyle/>
          <a:p>
            <a:r>
              <a:rPr lang="en-GB" dirty="0"/>
              <a:t>Current activities are funded from different funding streams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2020-04-20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3536</TotalTime>
  <Words>2888</Words>
  <Application>Microsoft Macintosh PowerPoint</Application>
  <PresentationFormat>Widescreen</PresentationFormat>
  <Paragraphs>530</Paragraphs>
  <Slides>34</Slides>
  <Notes>2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Update from the Scientific Activities Division</vt:lpstr>
      <vt:lpstr>Agenda</vt:lpstr>
      <vt:lpstr>PowerPoint Presentation</vt:lpstr>
      <vt:lpstr>STAP Membership</vt:lpstr>
      <vt:lpstr>PowerPoint Presentation</vt:lpstr>
      <vt:lpstr>SAD Team</vt:lpstr>
      <vt:lpstr>PowerPoint Presentation</vt:lpstr>
      <vt:lpstr>Construction Scope and Initial Operation</vt:lpstr>
      <vt:lpstr>PowerPoint Presentation</vt:lpstr>
      <vt:lpstr>Scientific Coordination and User Office</vt:lpstr>
      <vt:lpstr>PowerPoint Presentation</vt:lpstr>
      <vt:lpstr>Scientific Coordination and User Office</vt:lpstr>
      <vt:lpstr>PowerPoint Presentation</vt:lpstr>
      <vt:lpstr>Deuteration &amp; Macromolecular Crystallisation</vt:lpstr>
      <vt:lpstr>PowerPoint Presentation</vt:lpstr>
      <vt:lpstr>Deuteration &amp; Macromolecular Crystallisation</vt:lpstr>
      <vt:lpstr>PowerPoint Presentation</vt:lpstr>
      <vt:lpstr>User Laboratories and Sample Services</vt:lpstr>
      <vt:lpstr>User Laboratories and Sample Services</vt:lpstr>
      <vt:lpstr>PowerPoint Presentation</vt:lpstr>
      <vt:lpstr>Sample Environment</vt:lpstr>
      <vt:lpstr>Sample Environment</vt:lpstr>
      <vt:lpstr>Sample Environment</vt:lpstr>
      <vt:lpstr>Sample Environment</vt:lpstr>
      <vt:lpstr>SE Priorities for Imaging &amp; Engineering</vt:lpstr>
      <vt:lpstr>SE Priorities for Diffraction</vt:lpstr>
      <vt:lpstr>SE Priorities for Spectroscopy</vt:lpstr>
      <vt:lpstr>SE Priorities for Large Scale Structures</vt:lpstr>
      <vt:lpstr>PowerPoint Presentation</vt:lpstr>
      <vt:lpstr>STAP Charge</vt:lpstr>
      <vt:lpstr>STAP Charge</vt:lpstr>
      <vt:lpstr>STAP Charge</vt:lpstr>
      <vt:lpstr>Thank You 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 Hiess</dc:creator>
  <cp:lastModifiedBy>Arno Hiess</cp:lastModifiedBy>
  <cp:revision>55</cp:revision>
  <cp:lastPrinted>2019-03-08T10:27:30Z</cp:lastPrinted>
  <dcterms:created xsi:type="dcterms:W3CDTF">2020-04-13T17:16:53Z</dcterms:created>
  <dcterms:modified xsi:type="dcterms:W3CDTF">2020-04-20T08:36:47Z</dcterms:modified>
</cp:coreProperties>
</file>