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7" r:id="rId2"/>
    <p:sldId id="909" r:id="rId3"/>
    <p:sldId id="927" r:id="rId4"/>
    <p:sldId id="907" r:id="rId5"/>
    <p:sldId id="905" r:id="rId6"/>
    <p:sldId id="925" r:id="rId7"/>
    <p:sldId id="625" r:id="rId8"/>
    <p:sldId id="911" r:id="rId9"/>
    <p:sldId id="920" r:id="rId10"/>
    <p:sldId id="902" r:id="rId11"/>
    <p:sldId id="926" r:id="rId12"/>
    <p:sldId id="916" r:id="rId13"/>
    <p:sldId id="917" r:id="rId14"/>
    <p:sldId id="918" r:id="rId15"/>
    <p:sldId id="923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14" autoAdjust="0"/>
    <p:restoredTop sz="94681" autoAdjust="0"/>
  </p:normalViewPr>
  <p:slideViewPr>
    <p:cSldViewPr snapToGrid="0" snapToObjects="1">
      <p:cViewPr varScale="1">
        <p:scale>
          <a:sx n="99" d="100"/>
          <a:sy n="99" d="100"/>
        </p:scale>
        <p:origin x="4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2020-04-20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sv-SE" sz="1800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2020-04-20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50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2020-04-20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em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emf"/><Relationship Id="rId11" Type="http://schemas.openxmlformats.org/officeDocument/2006/relationships/image" Target="../media/image6.png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tif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tif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tif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tif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ESS Science Directorate Update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STAP Meetings – April 2020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Andreas Schreyer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en-GB" sz="1200" b="1" dirty="0">
                <a:solidFill>
                  <a:schemeClr val="bg1"/>
                </a:solidFill>
              </a:rPr>
              <a:t>2020-04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B8C7BE0-7C92-1944-A7B3-192F1C450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688">
        <p:fade/>
      </p:transition>
    </mc:Choice>
    <mc:Fallback xmlns="">
      <p:transition spd="med" advTm="17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E7A7B-4371-F94C-9EBD-504B84BD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Joint ESS – MAX IV Science Colloquia 2019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48B86B-19B2-1445-AE12-B06C4EAD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and Science Update</a:t>
            </a:r>
            <a:endParaRPr lang="sv-S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2E4C5F-92D2-C342-B35D-832BF09645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0AFC9F7-81DC-0E41-8B29-850CCFEA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C5382B4-8499-BB4A-841E-AC6AD21D55E0}"/>
              </a:ext>
            </a:extLst>
          </p:cNvPr>
          <p:cNvSpPr txBox="1">
            <a:spLocks/>
          </p:cNvSpPr>
          <p:nvPr/>
        </p:nvSpPr>
        <p:spPr>
          <a:xfrm>
            <a:off x="8737600" y="645333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6BA2DE-637F-434F-9851-B79503D7FC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1896">
            <a:off x="1034854" y="1058836"/>
            <a:ext cx="2723245" cy="385200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bg1">
                <a:lumMod val="6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BE6CDD-9808-A84D-B5FF-1A2580CF20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63183">
            <a:off x="3043242" y="3390982"/>
            <a:ext cx="2723245" cy="385200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bg1">
                <a:lumMod val="6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2E2677-03EB-A74C-88B1-1FF567F7D0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776">
            <a:off x="4456141" y="955556"/>
            <a:ext cx="2723245" cy="385200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bg1">
                <a:lumMod val="6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66AC19-BDB7-1543-B52F-D54CEF81C07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25126">
            <a:off x="9541499" y="2815031"/>
            <a:ext cx="2723245" cy="385200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bg1">
                <a:lumMod val="6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9377EE-8AA5-D848-8650-D79CE71F73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1018">
            <a:off x="7609284" y="1022722"/>
            <a:ext cx="2723245" cy="385200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bg1">
                <a:lumMod val="6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B915E4-D3B8-924B-BA1C-4E94BF5B4F6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56117">
            <a:off x="26074" y="3390982"/>
            <a:ext cx="2723245" cy="385200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bg1">
                <a:lumMod val="6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3B8A66-01D2-9046-8889-DD4FE2D822F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7434">
            <a:off x="6103607" y="3162838"/>
            <a:ext cx="2723245" cy="385200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bg1">
                <a:lumMod val="6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B087DE-2B0B-1D4F-A4F5-6DE6564AA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2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13">
        <p:fade/>
      </p:transition>
    </mc:Choice>
    <mc:Fallback xmlns="">
      <p:transition spd="med" advTm="132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E7A7B-4371-F94C-9EBD-504B84BD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Joint ESS – MAX IV Science Colloquia 2020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48B86B-19B2-1445-AE12-B06C4EAD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and Science Update</a:t>
            </a:r>
            <a:endParaRPr lang="sv-S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2E4C5F-92D2-C342-B35D-832BF09645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Adapting</a:t>
            </a:r>
            <a:r>
              <a:rPr lang="sv-SE" dirty="0"/>
              <a:t> to the </a:t>
            </a:r>
            <a:r>
              <a:rPr lang="sv-SE" dirty="0" err="1"/>
              <a:t>pandemic</a:t>
            </a:r>
            <a:r>
              <a:rPr lang="sv-SE" dirty="0"/>
              <a:t>: </a:t>
            </a:r>
            <a:r>
              <a:rPr lang="sv-SE" dirty="0" err="1"/>
              <a:t>Webcast</a:t>
            </a:r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0AFC9F7-81DC-0E41-8B29-850CCFEA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C5382B4-8499-BB4A-841E-AC6AD21D55E0}"/>
              </a:ext>
            </a:extLst>
          </p:cNvPr>
          <p:cNvSpPr txBox="1">
            <a:spLocks/>
          </p:cNvSpPr>
          <p:nvPr/>
        </p:nvSpPr>
        <p:spPr>
          <a:xfrm>
            <a:off x="8737600" y="645333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BFD08-34B2-9641-A989-944FDC06A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268" y="1449660"/>
            <a:ext cx="7032702" cy="527452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4111E06-887D-7142-9B3A-1DA66B61D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0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583">
        <p:fade/>
      </p:transition>
    </mc:Choice>
    <mc:Fallback xmlns="">
      <p:transition spd="med" advTm="38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E7A7B-4371-F94C-9EBD-504B84BD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Joint ESS ILL User Meeting 2020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48B86B-19B2-1445-AE12-B06C4EAD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and Science Update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F38FD-D823-454B-A180-302CE0962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2E4C5F-92D2-C342-B35D-832BF09645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Date and </a:t>
            </a:r>
            <a:r>
              <a:rPr lang="sv-SE" dirty="0" err="1"/>
              <a:t>Venue</a:t>
            </a:r>
            <a:endParaRPr lang="sv-SE" dirty="0"/>
          </a:p>
          <a:p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0AFC9F7-81DC-0E41-8B29-850CCFEA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C82578A9-069A-2B42-AF38-D15DFA34D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5240"/>
            <a:ext cx="10972800" cy="4345166"/>
          </a:xfrm>
        </p:spPr>
        <p:txBody>
          <a:bodyPr/>
          <a:lstStyle/>
          <a:p>
            <a:r>
              <a:rPr lang="en-GB" b="1" dirty="0"/>
              <a:t>Wed 23</a:t>
            </a:r>
            <a:r>
              <a:rPr lang="en-GB" b="1" baseline="30000" dirty="0"/>
              <a:t>rd</a:t>
            </a:r>
            <a:r>
              <a:rPr lang="en-GB" b="1" dirty="0"/>
              <a:t> – Fri 25</a:t>
            </a:r>
            <a:r>
              <a:rPr lang="en-GB" b="1" baseline="30000" dirty="0"/>
              <a:t>th</a:t>
            </a:r>
            <a:r>
              <a:rPr lang="en-GB" b="1" dirty="0"/>
              <a:t> September 2020</a:t>
            </a:r>
          </a:p>
          <a:p>
            <a:r>
              <a:rPr lang="en-GB" dirty="0"/>
              <a:t>Lund: Rooms in AF </a:t>
            </a:r>
            <a:r>
              <a:rPr lang="en-GB" dirty="0" err="1"/>
              <a:t>Borgen</a:t>
            </a:r>
            <a:r>
              <a:rPr lang="en-GB" dirty="0"/>
              <a:t>, </a:t>
            </a:r>
            <a:r>
              <a:rPr lang="en-GB" dirty="0" err="1"/>
              <a:t>Universitetshuset</a:t>
            </a:r>
            <a:r>
              <a:rPr lang="en-GB" dirty="0"/>
              <a:t> and Palaestra</a:t>
            </a:r>
          </a:p>
          <a:p>
            <a:endParaRPr lang="en-GB" b="1" dirty="0"/>
          </a:p>
          <a:p>
            <a:endParaRPr lang="en-GB" b="1" dirty="0"/>
          </a:p>
          <a:p>
            <a:endParaRPr lang="sv-SE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894A42A-AB88-5042-BF37-E908DFC91BEE}"/>
              </a:ext>
            </a:extLst>
          </p:cNvPr>
          <p:cNvSpPr txBox="1">
            <a:spLocks/>
          </p:cNvSpPr>
          <p:nvPr/>
        </p:nvSpPr>
        <p:spPr>
          <a:xfrm>
            <a:off x="7979311" y="558352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sv-SE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pPr/>
              <a:t>12</a:t>
            </a:fld>
            <a:endParaRPr lang="en-GB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0C6609-D297-DF43-87EC-E48FE2B58D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42" y="2255253"/>
            <a:ext cx="2642668" cy="2655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99D926-9BFD-AD49-BD63-4637E051AF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091" y="2248640"/>
            <a:ext cx="2872055" cy="18994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880293-7BFA-E648-BD3D-CC429311EC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091" y="4313210"/>
            <a:ext cx="2872055" cy="18691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44899D-9B71-394B-8BAE-72D70ED39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5695">
            <a:off x="7501618" y="1052925"/>
            <a:ext cx="4246326" cy="596635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F272E5-7C23-F242-A5FC-65CEA6B0D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3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788">
        <p:fade/>
      </p:transition>
    </mc:Choice>
    <mc:Fallback xmlns="">
      <p:transition spd="med" advTm="497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E7A7B-4371-F94C-9EBD-504B84BD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solidFill>
                  <a:schemeClr val="tx1"/>
                </a:solidFill>
              </a:rPr>
              <a:t>Summary</a:t>
            </a:r>
            <a:r>
              <a:rPr lang="sv-SE" dirty="0">
                <a:solidFill>
                  <a:schemeClr val="tx1"/>
                </a:solidFill>
              </a:rPr>
              <a:t> and Outlook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48B86B-19B2-1445-AE12-B06C4EAD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and Science Update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F38FD-D823-454B-A180-302CE0962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2E4C5F-92D2-C342-B35D-832BF09645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0AFC9F7-81DC-0E41-8B29-850CCFEA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D27125-D234-344A-9805-8FF81899A012}"/>
              </a:ext>
            </a:extLst>
          </p:cNvPr>
          <p:cNvSpPr txBox="1">
            <a:spLocks/>
          </p:cNvSpPr>
          <p:nvPr/>
        </p:nvSpPr>
        <p:spPr>
          <a:xfrm>
            <a:off x="505692" y="1586910"/>
            <a:ext cx="10972800" cy="488836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egoe UI" panose="020B0502040204020203" pitchFamily="34" charset="0"/>
              <a:buNone/>
            </a:pPr>
            <a:r>
              <a:rPr lang="sv-SE" sz="2400" dirty="0">
                <a:solidFill>
                  <a:schemeClr val="tx1"/>
                </a:solidFill>
              </a:rPr>
              <a:t>Major </a:t>
            </a:r>
            <a:r>
              <a:rPr lang="sv-SE" sz="2400" dirty="0" err="1">
                <a:solidFill>
                  <a:schemeClr val="tx1"/>
                </a:solidFill>
              </a:rPr>
              <a:t>Goal</a:t>
            </a:r>
            <a:r>
              <a:rPr lang="sv-SE" sz="2400" dirty="0">
                <a:solidFill>
                  <a:schemeClr val="tx1"/>
                </a:solidFill>
              </a:rPr>
              <a:t> for the Science </a:t>
            </a:r>
            <a:r>
              <a:rPr lang="sv-SE" sz="2400" dirty="0" err="1">
                <a:solidFill>
                  <a:schemeClr val="tx1"/>
                </a:solidFill>
              </a:rPr>
              <a:t>Directorate</a:t>
            </a:r>
            <a:r>
              <a:rPr lang="sv-SE" sz="2400" dirty="0">
                <a:solidFill>
                  <a:schemeClr val="tx1"/>
                </a:solidFill>
              </a:rPr>
              <a:t> 2019 </a:t>
            </a:r>
          </a:p>
          <a:p>
            <a:pPr marL="0" indent="0" algn="ctr">
              <a:buFont typeface="Segoe UI" panose="020B0502040204020203" pitchFamily="34" charset="0"/>
              <a:buNone/>
            </a:pPr>
            <a:r>
              <a:rPr lang="sv-SE" dirty="0">
                <a:solidFill>
                  <a:schemeClr val="tx1"/>
                </a:solidFill>
              </a:rPr>
              <a:t>”</a:t>
            </a:r>
            <a:r>
              <a:rPr lang="en-US" sz="2400" dirty="0">
                <a:solidFill>
                  <a:schemeClr val="tx1"/>
                </a:solidFill>
              </a:rPr>
              <a:t>Begin installation of instruments” achieved</a:t>
            </a:r>
            <a:endParaRPr lang="sv-SE" dirty="0">
              <a:solidFill>
                <a:schemeClr val="tx1"/>
              </a:solidFill>
            </a:endParaRPr>
          </a:p>
          <a:p>
            <a:pPr marL="0" indent="0" algn="ctr">
              <a:buFont typeface="Segoe UI" panose="020B0502040204020203" pitchFamily="34" charset="0"/>
              <a:buNone/>
            </a:pPr>
            <a:r>
              <a:rPr lang="sv-SE" sz="2400" dirty="0" err="1">
                <a:solidFill>
                  <a:schemeClr val="tx1"/>
                </a:solidFill>
              </a:rPr>
              <a:t>TA’s</a:t>
            </a:r>
            <a:r>
              <a:rPr lang="sv-SE" dirty="0">
                <a:solidFill>
                  <a:schemeClr val="tx1"/>
                </a:solidFill>
              </a:rPr>
              <a:t> for 6 </a:t>
            </a:r>
            <a:r>
              <a:rPr lang="sv-SE" dirty="0" err="1">
                <a:solidFill>
                  <a:schemeClr val="tx1"/>
                </a:solidFill>
              </a:rPr>
              <a:t>more</a:t>
            </a:r>
            <a:r>
              <a:rPr lang="sv-SE" dirty="0">
                <a:solidFill>
                  <a:schemeClr val="tx1"/>
                </a:solidFill>
              </a:rPr>
              <a:t> instruments </a:t>
            </a:r>
            <a:r>
              <a:rPr lang="sv-SE" dirty="0" err="1">
                <a:solidFill>
                  <a:schemeClr val="tx1"/>
                </a:solidFill>
              </a:rPr>
              <a:t>approved</a:t>
            </a:r>
            <a:r>
              <a:rPr lang="sv-SE" dirty="0">
                <a:solidFill>
                  <a:schemeClr val="tx1"/>
                </a:solidFill>
              </a:rPr>
              <a:t>, i.e. </a:t>
            </a:r>
            <a:r>
              <a:rPr lang="sv-SE" dirty="0" err="1">
                <a:solidFill>
                  <a:schemeClr val="tx1"/>
                </a:solidFill>
              </a:rPr>
              <a:t>now</a:t>
            </a:r>
            <a:r>
              <a:rPr lang="sv-SE" dirty="0">
                <a:solidFill>
                  <a:schemeClr val="tx1"/>
                </a:solidFill>
              </a:rPr>
              <a:t> for 13 </a:t>
            </a:r>
            <a:r>
              <a:rPr lang="sv-SE" dirty="0" err="1">
                <a:solidFill>
                  <a:schemeClr val="tx1"/>
                </a:solidFill>
              </a:rPr>
              <a:t>out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of</a:t>
            </a:r>
            <a:r>
              <a:rPr lang="sv-SE" dirty="0">
                <a:solidFill>
                  <a:schemeClr val="tx1"/>
                </a:solidFill>
              </a:rPr>
              <a:t> the 15</a:t>
            </a:r>
            <a:endParaRPr lang="sv-SE" sz="2400" dirty="0">
              <a:solidFill>
                <a:schemeClr val="tx1"/>
              </a:solidFill>
            </a:endParaRPr>
          </a:p>
          <a:p>
            <a:pPr marL="0" indent="0" algn="ctr">
              <a:buFont typeface="Segoe UI" panose="020B0502040204020203" pitchFamily="34" charset="0"/>
              <a:buNone/>
            </a:pPr>
            <a:r>
              <a:rPr lang="sv-SE" sz="2400" dirty="0">
                <a:solidFill>
                  <a:schemeClr val="tx1"/>
                </a:solidFill>
              </a:rPr>
              <a:t>Bunker</a:t>
            </a:r>
            <a:r>
              <a:rPr lang="sv-SE" dirty="0">
                <a:solidFill>
                  <a:schemeClr val="tx1"/>
                </a:solidFill>
              </a:rPr>
              <a:t> installation </a:t>
            </a:r>
            <a:r>
              <a:rPr lang="sv-SE" dirty="0" err="1">
                <a:solidFill>
                  <a:schemeClr val="tx1"/>
                </a:solidFill>
              </a:rPr>
              <a:t>started</a:t>
            </a:r>
            <a:endParaRPr lang="sv-SE" dirty="0">
              <a:solidFill>
                <a:schemeClr val="tx1"/>
              </a:solidFill>
            </a:endParaRPr>
          </a:p>
          <a:p>
            <a:pPr marL="0" indent="0" algn="ctr">
              <a:buFont typeface="Segoe UI" panose="020B0502040204020203" pitchFamily="34" charset="0"/>
              <a:buNone/>
            </a:pPr>
            <a:r>
              <a:rPr lang="sv-SE" sz="2400" dirty="0">
                <a:solidFill>
                  <a:schemeClr val="tx1"/>
                </a:solidFill>
              </a:rPr>
              <a:t>D01 and 03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are</a:t>
            </a:r>
            <a:r>
              <a:rPr lang="sv-SE" dirty="0">
                <a:solidFill>
                  <a:schemeClr val="tx1"/>
                </a:solidFill>
              </a:rPr>
              <a:t> coming </a:t>
            </a:r>
            <a:r>
              <a:rPr lang="sv-SE" dirty="0" err="1">
                <a:solidFill>
                  <a:schemeClr val="tx1"/>
                </a:solidFill>
              </a:rPr>
              <a:t>up</a:t>
            </a:r>
            <a:r>
              <a:rPr lang="sv-SE" dirty="0">
                <a:solidFill>
                  <a:schemeClr val="tx1"/>
                </a:solidFill>
              </a:rPr>
              <a:t>!</a:t>
            </a:r>
            <a:endParaRPr lang="sv-SE" sz="2400" dirty="0">
              <a:solidFill>
                <a:schemeClr val="tx1"/>
              </a:solidFill>
            </a:endParaRPr>
          </a:p>
          <a:p>
            <a:pPr marL="0" indent="0">
              <a:buFont typeface="Segoe UI" panose="020B0502040204020203" pitchFamily="34" charset="0"/>
              <a:buNone/>
            </a:pP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0374C3-01E7-1A48-AE22-28CDD66D3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4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253">
        <p:fade/>
      </p:transition>
    </mc:Choice>
    <mc:Fallback xmlns="">
      <p:transition spd="med" advTm="542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E7A7B-4371-F94C-9EBD-504B84BD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solidFill>
                  <a:schemeClr val="tx1"/>
                </a:solidFill>
              </a:rPr>
              <a:t>Summary</a:t>
            </a:r>
            <a:r>
              <a:rPr lang="sv-SE" dirty="0">
                <a:solidFill>
                  <a:schemeClr val="tx1"/>
                </a:solidFill>
              </a:rPr>
              <a:t> and Outlook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48B86B-19B2-1445-AE12-B06C4EAD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and Science Update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F38FD-D823-454B-A180-302CE0962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2E4C5F-92D2-C342-B35D-832BF09645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0AFC9F7-81DC-0E41-8B29-850CCFEA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D27125-D234-344A-9805-8FF81899A012}"/>
              </a:ext>
            </a:extLst>
          </p:cNvPr>
          <p:cNvSpPr txBox="1">
            <a:spLocks/>
          </p:cNvSpPr>
          <p:nvPr/>
        </p:nvSpPr>
        <p:spPr>
          <a:xfrm>
            <a:off x="505692" y="1586910"/>
            <a:ext cx="10972800" cy="488836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egoe UI" panose="020B0502040204020203" pitchFamily="34" charset="0"/>
              <a:buNone/>
            </a:pPr>
            <a:r>
              <a:rPr lang="sv-SE" sz="2400" dirty="0">
                <a:solidFill>
                  <a:schemeClr val="tx1"/>
                </a:solidFill>
              </a:rPr>
              <a:t>Major </a:t>
            </a:r>
            <a:r>
              <a:rPr lang="sv-SE" sz="2400" dirty="0" err="1">
                <a:solidFill>
                  <a:schemeClr val="tx1"/>
                </a:solidFill>
              </a:rPr>
              <a:t>Goal</a:t>
            </a:r>
            <a:r>
              <a:rPr lang="sv-SE" sz="2400" dirty="0">
                <a:solidFill>
                  <a:schemeClr val="tx1"/>
                </a:solidFill>
              </a:rPr>
              <a:t> for the Science </a:t>
            </a:r>
            <a:r>
              <a:rPr lang="sv-SE" sz="2400" dirty="0" err="1">
                <a:solidFill>
                  <a:schemeClr val="tx1"/>
                </a:solidFill>
              </a:rPr>
              <a:t>Directorate</a:t>
            </a:r>
            <a:r>
              <a:rPr lang="sv-SE" sz="2400" dirty="0">
                <a:solidFill>
                  <a:schemeClr val="tx1"/>
                </a:solidFill>
              </a:rPr>
              <a:t> 2019 </a:t>
            </a:r>
          </a:p>
          <a:p>
            <a:pPr marL="0" indent="0" algn="ctr">
              <a:buFont typeface="Segoe UI" panose="020B0502040204020203" pitchFamily="34" charset="0"/>
              <a:buNone/>
            </a:pPr>
            <a:r>
              <a:rPr lang="sv-SE" dirty="0">
                <a:solidFill>
                  <a:schemeClr val="tx1"/>
                </a:solidFill>
              </a:rPr>
              <a:t>”</a:t>
            </a:r>
            <a:r>
              <a:rPr lang="en-US" sz="2400" dirty="0">
                <a:solidFill>
                  <a:schemeClr val="tx1"/>
                </a:solidFill>
              </a:rPr>
              <a:t>Begin installation of instruments” achieved</a:t>
            </a:r>
            <a:endParaRPr lang="sv-SE" dirty="0">
              <a:solidFill>
                <a:schemeClr val="tx1"/>
              </a:solidFill>
            </a:endParaRPr>
          </a:p>
          <a:p>
            <a:pPr marL="0" indent="0" algn="ctr">
              <a:buFont typeface="Segoe UI" panose="020B0502040204020203" pitchFamily="34" charset="0"/>
              <a:buNone/>
            </a:pPr>
            <a:r>
              <a:rPr lang="sv-SE" sz="2400" dirty="0" err="1">
                <a:solidFill>
                  <a:schemeClr val="tx1"/>
                </a:solidFill>
              </a:rPr>
              <a:t>TA’s</a:t>
            </a:r>
            <a:r>
              <a:rPr lang="sv-SE" dirty="0">
                <a:solidFill>
                  <a:schemeClr val="tx1"/>
                </a:solidFill>
              </a:rPr>
              <a:t> for 6 </a:t>
            </a:r>
            <a:r>
              <a:rPr lang="sv-SE" dirty="0" err="1">
                <a:solidFill>
                  <a:schemeClr val="tx1"/>
                </a:solidFill>
              </a:rPr>
              <a:t>more</a:t>
            </a:r>
            <a:r>
              <a:rPr lang="sv-SE" dirty="0">
                <a:solidFill>
                  <a:schemeClr val="tx1"/>
                </a:solidFill>
              </a:rPr>
              <a:t> instruments </a:t>
            </a:r>
            <a:r>
              <a:rPr lang="sv-SE" dirty="0" err="1">
                <a:solidFill>
                  <a:schemeClr val="tx1"/>
                </a:solidFill>
              </a:rPr>
              <a:t>approved</a:t>
            </a:r>
            <a:r>
              <a:rPr lang="sv-SE" dirty="0">
                <a:solidFill>
                  <a:schemeClr val="tx1"/>
                </a:solidFill>
              </a:rPr>
              <a:t>, i.e. </a:t>
            </a:r>
            <a:r>
              <a:rPr lang="sv-SE" dirty="0" err="1">
                <a:solidFill>
                  <a:schemeClr val="tx1"/>
                </a:solidFill>
              </a:rPr>
              <a:t>now</a:t>
            </a:r>
            <a:r>
              <a:rPr lang="sv-SE" dirty="0">
                <a:solidFill>
                  <a:schemeClr val="tx1"/>
                </a:solidFill>
              </a:rPr>
              <a:t> for 13 </a:t>
            </a:r>
            <a:r>
              <a:rPr lang="sv-SE" dirty="0" err="1">
                <a:solidFill>
                  <a:schemeClr val="tx1"/>
                </a:solidFill>
              </a:rPr>
              <a:t>out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of</a:t>
            </a:r>
            <a:r>
              <a:rPr lang="sv-SE" dirty="0">
                <a:solidFill>
                  <a:schemeClr val="tx1"/>
                </a:solidFill>
              </a:rPr>
              <a:t> the 15</a:t>
            </a:r>
            <a:endParaRPr lang="sv-SE" sz="2400" dirty="0">
              <a:solidFill>
                <a:schemeClr val="tx1"/>
              </a:solidFill>
            </a:endParaRPr>
          </a:p>
          <a:p>
            <a:pPr marL="0" indent="0" algn="ctr">
              <a:buFont typeface="Segoe UI" panose="020B0502040204020203" pitchFamily="34" charset="0"/>
              <a:buNone/>
            </a:pPr>
            <a:r>
              <a:rPr lang="sv-SE" sz="2400" dirty="0">
                <a:solidFill>
                  <a:schemeClr val="tx1"/>
                </a:solidFill>
              </a:rPr>
              <a:t>Bunker</a:t>
            </a:r>
            <a:r>
              <a:rPr lang="sv-SE" dirty="0">
                <a:solidFill>
                  <a:schemeClr val="tx1"/>
                </a:solidFill>
              </a:rPr>
              <a:t> installation </a:t>
            </a:r>
            <a:r>
              <a:rPr lang="sv-SE" dirty="0" err="1">
                <a:solidFill>
                  <a:schemeClr val="tx1"/>
                </a:solidFill>
              </a:rPr>
              <a:t>started</a:t>
            </a:r>
            <a:endParaRPr lang="sv-SE" dirty="0">
              <a:solidFill>
                <a:schemeClr val="tx1"/>
              </a:solidFill>
            </a:endParaRPr>
          </a:p>
          <a:p>
            <a:pPr marL="0" indent="0" algn="ctr">
              <a:buFont typeface="Segoe UI" panose="020B0502040204020203" pitchFamily="34" charset="0"/>
              <a:buNone/>
            </a:pPr>
            <a:r>
              <a:rPr lang="sv-SE" sz="2400" dirty="0">
                <a:solidFill>
                  <a:schemeClr val="tx1"/>
                </a:solidFill>
              </a:rPr>
              <a:t>D01 and 03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are</a:t>
            </a:r>
            <a:r>
              <a:rPr lang="sv-SE" dirty="0">
                <a:solidFill>
                  <a:schemeClr val="tx1"/>
                </a:solidFill>
              </a:rPr>
              <a:t> coming </a:t>
            </a:r>
            <a:r>
              <a:rPr lang="sv-SE" dirty="0" err="1">
                <a:solidFill>
                  <a:schemeClr val="tx1"/>
                </a:solidFill>
              </a:rPr>
              <a:t>up</a:t>
            </a:r>
            <a:r>
              <a:rPr lang="sv-SE" dirty="0">
                <a:solidFill>
                  <a:schemeClr val="tx1"/>
                </a:solidFill>
              </a:rPr>
              <a:t>!</a:t>
            </a:r>
            <a:endParaRPr lang="sv-SE" sz="2400" dirty="0">
              <a:solidFill>
                <a:schemeClr val="tx1"/>
              </a:solidFill>
            </a:endParaRPr>
          </a:p>
          <a:p>
            <a:pPr marL="0" indent="0">
              <a:buFont typeface="Segoe UI" panose="020B0502040204020203" pitchFamily="34" charset="0"/>
              <a:buNone/>
            </a:pP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87121D-67B2-A643-81F1-46D3846525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07" y="2966224"/>
            <a:ext cx="2215376" cy="16615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AE2FB5-DF6C-1D47-9EFA-92F7B8513B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25" y="4817884"/>
            <a:ext cx="2245112" cy="1683834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CE55477-E4A2-9349-B84B-00E7953B1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3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352">
        <p:fade/>
      </p:transition>
    </mc:Choice>
    <mc:Fallback xmlns="">
      <p:transition spd="med" advTm="273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E7A7B-4371-F94C-9EBD-504B84BD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solidFill>
                  <a:schemeClr val="tx1"/>
                </a:solidFill>
              </a:rPr>
              <a:t>Summary</a:t>
            </a:r>
            <a:r>
              <a:rPr lang="sv-SE" dirty="0">
                <a:solidFill>
                  <a:schemeClr val="tx1"/>
                </a:solidFill>
              </a:rPr>
              <a:t> and Outlook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48B86B-19B2-1445-AE12-B06C4EAD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and Science Update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F38FD-D823-454B-A180-302CE0962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2E4C5F-92D2-C342-B35D-832BF09645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0AFC9F7-81DC-0E41-8B29-850CCFEA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D27125-D234-344A-9805-8FF81899A012}"/>
              </a:ext>
            </a:extLst>
          </p:cNvPr>
          <p:cNvSpPr txBox="1">
            <a:spLocks/>
          </p:cNvSpPr>
          <p:nvPr/>
        </p:nvSpPr>
        <p:spPr>
          <a:xfrm>
            <a:off x="505692" y="1586910"/>
            <a:ext cx="10972800" cy="488836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egoe UI" panose="020B0502040204020203" pitchFamily="34" charset="0"/>
              <a:buNone/>
            </a:pPr>
            <a:r>
              <a:rPr lang="sv-SE" sz="2400" dirty="0">
                <a:solidFill>
                  <a:schemeClr val="tx1"/>
                </a:solidFill>
              </a:rPr>
              <a:t>Major </a:t>
            </a:r>
            <a:r>
              <a:rPr lang="sv-SE" sz="2400" dirty="0" err="1">
                <a:solidFill>
                  <a:schemeClr val="tx1"/>
                </a:solidFill>
              </a:rPr>
              <a:t>Goal</a:t>
            </a:r>
            <a:r>
              <a:rPr lang="sv-SE" sz="2400" dirty="0">
                <a:solidFill>
                  <a:schemeClr val="tx1"/>
                </a:solidFill>
              </a:rPr>
              <a:t> for the Science </a:t>
            </a:r>
            <a:r>
              <a:rPr lang="sv-SE" sz="2400" dirty="0" err="1">
                <a:solidFill>
                  <a:schemeClr val="tx1"/>
                </a:solidFill>
              </a:rPr>
              <a:t>Directorate</a:t>
            </a:r>
            <a:r>
              <a:rPr lang="sv-SE" sz="2400" dirty="0">
                <a:solidFill>
                  <a:schemeClr val="tx1"/>
                </a:solidFill>
              </a:rPr>
              <a:t> 2019 </a:t>
            </a:r>
          </a:p>
          <a:p>
            <a:pPr marL="0" indent="0" algn="ctr">
              <a:buFont typeface="Segoe UI" panose="020B0502040204020203" pitchFamily="34" charset="0"/>
              <a:buNone/>
            </a:pPr>
            <a:r>
              <a:rPr lang="sv-SE" dirty="0">
                <a:solidFill>
                  <a:schemeClr val="tx1"/>
                </a:solidFill>
              </a:rPr>
              <a:t>”</a:t>
            </a:r>
            <a:r>
              <a:rPr lang="en-US" sz="2400" dirty="0">
                <a:solidFill>
                  <a:schemeClr val="tx1"/>
                </a:solidFill>
              </a:rPr>
              <a:t>Begin installation of instruments” achieved</a:t>
            </a:r>
            <a:endParaRPr lang="sv-SE" dirty="0">
              <a:solidFill>
                <a:schemeClr val="tx1"/>
              </a:solidFill>
            </a:endParaRPr>
          </a:p>
          <a:p>
            <a:pPr marL="0" indent="0" algn="ctr">
              <a:buFont typeface="Segoe UI" panose="020B0502040204020203" pitchFamily="34" charset="0"/>
              <a:buNone/>
            </a:pPr>
            <a:r>
              <a:rPr lang="sv-SE" sz="2400" dirty="0" err="1">
                <a:solidFill>
                  <a:schemeClr val="tx1"/>
                </a:solidFill>
              </a:rPr>
              <a:t>TA’s</a:t>
            </a:r>
            <a:r>
              <a:rPr lang="sv-SE" dirty="0">
                <a:solidFill>
                  <a:schemeClr val="tx1"/>
                </a:solidFill>
              </a:rPr>
              <a:t> for 6 </a:t>
            </a:r>
            <a:r>
              <a:rPr lang="sv-SE" dirty="0" err="1">
                <a:solidFill>
                  <a:schemeClr val="tx1"/>
                </a:solidFill>
              </a:rPr>
              <a:t>more</a:t>
            </a:r>
            <a:r>
              <a:rPr lang="sv-SE" dirty="0">
                <a:solidFill>
                  <a:schemeClr val="tx1"/>
                </a:solidFill>
              </a:rPr>
              <a:t> instruments </a:t>
            </a:r>
            <a:r>
              <a:rPr lang="sv-SE" dirty="0" err="1">
                <a:solidFill>
                  <a:schemeClr val="tx1"/>
                </a:solidFill>
              </a:rPr>
              <a:t>approved</a:t>
            </a:r>
            <a:r>
              <a:rPr lang="sv-SE" dirty="0">
                <a:solidFill>
                  <a:schemeClr val="tx1"/>
                </a:solidFill>
              </a:rPr>
              <a:t>, i.e. </a:t>
            </a:r>
            <a:r>
              <a:rPr lang="sv-SE" dirty="0" err="1">
                <a:solidFill>
                  <a:schemeClr val="tx1"/>
                </a:solidFill>
              </a:rPr>
              <a:t>now</a:t>
            </a:r>
            <a:r>
              <a:rPr lang="sv-SE" dirty="0">
                <a:solidFill>
                  <a:schemeClr val="tx1"/>
                </a:solidFill>
              </a:rPr>
              <a:t> for 13 </a:t>
            </a:r>
            <a:r>
              <a:rPr lang="sv-SE" dirty="0" err="1">
                <a:solidFill>
                  <a:schemeClr val="tx1"/>
                </a:solidFill>
              </a:rPr>
              <a:t>out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of</a:t>
            </a:r>
            <a:r>
              <a:rPr lang="sv-SE" dirty="0">
                <a:solidFill>
                  <a:schemeClr val="tx1"/>
                </a:solidFill>
              </a:rPr>
              <a:t> the 15</a:t>
            </a:r>
            <a:endParaRPr lang="sv-SE" sz="2400" dirty="0">
              <a:solidFill>
                <a:schemeClr val="tx1"/>
              </a:solidFill>
            </a:endParaRPr>
          </a:p>
          <a:p>
            <a:pPr marL="0" indent="0" algn="ctr">
              <a:buFont typeface="Segoe UI" panose="020B0502040204020203" pitchFamily="34" charset="0"/>
              <a:buNone/>
            </a:pPr>
            <a:r>
              <a:rPr lang="sv-SE" sz="2400" dirty="0">
                <a:solidFill>
                  <a:schemeClr val="tx1"/>
                </a:solidFill>
              </a:rPr>
              <a:t>Bunker</a:t>
            </a:r>
            <a:r>
              <a:rPr lang="sv-SE" dirty="0">
                <a:solidFill>
                  <a:schemeClr val="tx1"/>
                </a:solidFill>
              </a:rPr>
              <a:t> installation </a:t>
            </a:r>
            <a:r>
              <a:rPr lang="sv-SE" dirty="0" err="1">
                <a:solidFill>
                  <a:schemeClr val="tx1"/>
                </a:solidFill>
              </a:rPr>
              <a:t>started</a:t>
            </a:r>
            <a:endParaRPr lang="sv-SE" dirty="0">
              <a:solidFill>
                <a:schemeClr val="tx1"/>
              </a:solidFill>
            </a:endParaRPr>
          </a:p>
          <a:p>
            <a:pPr marL="0" indent="0" algn="ctr">
              <a:buFont typeface="Segoe UI" panose="020B0502040204020203" pitchFamily="34" charset="0"/>
              <a:buNone/>
            </a:pPr>
            <a:r>
              <a:rPr lang="sv-SE" sz="2400" dirty="0">
                <a:solidFill>
                  <a:schemeClr val="tx1"/>
                </a:solidFill>
              </a:rPr>
              <a:t>D01 and 03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are</a:t>
            </a:r>
            <a:r>
              <a:rPr lang="sv-SE" dirty="0">
                <a:solidFill>
                  <a:schemeClr val="tx1"/>
                </a:solidFill>
              </a:rPr>
              <a:t> coming </a:t>
            </a:r>
            <a:r>
              <a:rPr lang="sv-SE" dirty="0" err="1">
                <a:solidFill>
                  <a:schemeClr val="tx1"/>
                </a:solidFill>
              </a:rPr>
              <a:t>up</a:t>
            </a:r>
            <a:r>
              <a:rPr lang="sv-SE" dirty="0">
                <a:solidFill>
                  <a:schemeClr val="tx1"/>
                </a:solidFill>
              </a:rPr>
              <a:t>!</a:t>
            </a:r>
            <a:endParaRPr lang="sv-SE" sz="2400" dirty="0">
              <a:solidFill>
                <a:schemeClr val="tx1"/>
              </a:solidFill>
            </a:endParaRPr>
          </a:p>
          <a:p>
            <a:pPr marL="0" indent="0" algn="ctr">
              <a:buFont typeface="Segoe UI" panose="020B0502040204020203" pitchFamily="34" charset="0"/>
              <a:buNone/>
            </a:pPr>
            <a:r>
              <a:rPr lang="sv-SE" sz="2400" dirty="0">
                <a:solidFill>
                  <a:schemeClr val="tx1"/>
                </a:solidFill>
              </a:rPr>
              <a:t>2020:</a:t>
            </a:r>
          </a:p>
          <a:p>
            <a:pPr marL="0" indent="0" algn="ctr">
              <a:buFont typeface="Segoe UI" panose="020B0502040204020203" pitchFamily="34" charset="0"/>
              <a:buNone/>
            </a:pPr>
            <a:r>
              <a:rPr lang="sv-SE" sz="2400" dirty="0">
                <a:solidFill>
                  <a:schemeClr val="tx1"/>
                </a:solidFill>
              </a:rPr>
              <a:t>Initial Operations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replanning</a:t>
            </a:r>
            <a:r>
              <a:rPr lang="sv-SE" dirty="0">
                <a:solidFill>
                  <a:schemeClr val="tx1"/>
                </a:solidFill>
              </a:rPr>
              <a:t>, </a:t>
            </a:r>
          </a:p>
          <a:p>
            <a:pPr marL="0" indent="0" algn="ctr">
              <a:buFont typeface="Segoe UI" panose="020B0502040204020203" pitchFamily="34" charset="0"/>
              <a:buNone/>
            </a:pPr>
            <a:r>
              <a:rPr lang="sv-SE" dirty="0" err="1">
                <a:solidFill>
                  <a:schemeClr val="tx1"/>
                </a:solidFill>
              </a:rPr>
              <a:t>continue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sz="2400" dirty="0">
                <a:solidFill>
                  <a:schemeClr val="tx1"/>
                </a:solidFill>
              </a:rPr>
              <a:t>Installation</a:t>
            </a:r>
            <a:r>
              <a:rPr lang="sv-SE" dirty="0">
                <a:solidFill>
                  <a:schemeClr val="tx1"/>
                </a:solidFill>
              </a:rPr>
              <a:t> in E-Buildings, </a:t>
            </a:r>
            <a:endParaRPr lang="sv-SE" sz="2400" dirty="0">
              <a:solidFill>
                <a:schemeClr val="tx1"/>
              </a:solidFill>
            </a:endParaRPr>
          </a:p>
          <a:p>
            <a:pPr marL="0" indent="0" algn="ctr">
              <a:buFont typeface="Segoe UI" panose="020B0502040204020203" pitchFamily="34" charset="0"/>
              <a:buNone/>
            </a:pPr>
            <a:r>
              <a:rPr lang="sv-SE" sz="2400" dirty="0" err="1">
                <a:solidFill>
                  <a:schemeClr val="tx1"/>
                </a:solidFill>
              </a:rPr>
              <a:t>Move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into</a:t>
            </a:r>
            <a:r>
              <a:rPr lang="sv-SE" dirty="0">
                <a:solidFill>
                  <a:schemeClr val="tx1"/>
                </a:solidFill>
              </a:rPr>
              <a:t> E-</a:t>
            </a:r>
            <a:r>
              <a:rPr lang="sv-SE" dirty="0" err="1">
                <a:solidFill>
                  <a:schemeClr val="tx1"/>
                </a:solidFill>
              </a:rPr>
              <a:t>Building</a:t>
            </a:r>
            <a:r>
              <a:rPr lang="sv-SE" dirty="0">
                <a:solidFill>
                  <a:schemeClr val="tx1"/>
                </a:solidFill>
              </a:rPr>
              <a:t> Science and NSS/TD,</a:t>
            </a:r>
          </a:p>
          <a:p>
            <a:pPr marL="0" indent="0" algn="ctr">
              <a:buFont typeface="Segoe UI" panose="020B0502040204020203" pitchFamily="34" charset="0"/>
              <a:buNone/>
            </a:pPr>
            <a:r>
              <a:rPr lang="sv-SE" sz="2400" dirty="0">
                <a:solidFill>
                  <a:schemeClr val="tx1"/>
                </a:solidFill>
              </a:rPr>
              <a:t>User meeting</a:t>
            </a:r>
            <a:r>
              <a:rPr lang="sv-SE" dirty="0">
                <a:solidFill>
                  <a:schemeClr val="tx1"/>
                </a:solidFill>
              </a:rPr>
              <a:t> in September</a:t>
            </a:r>
          </a:p>
          <a:p>
            <a:pPr marL="0" indent="0" algn="ctr">
              <a:buFont typeface="Segoe UI" panose="020B0502040204020203" pitchFamily="34" charset="0"/>
              <a:buNone/>
            </a:pPr>
            <a:r>
              <a:rPr lang="sv-SE" dirty="0">
                <a:solidFill>
                  <a:schemeClr val="tx1"/>
                </a:solidFill>
              </a:rPr>
              <a:t>Corona </a:t>
            </a:r>
            <a:r>
              <a:rPr lang="sv-SE" dirty="0" err="1">
                <a:solidFill>
                  <a:schemeClr val="tx1"/>
                </a:solidFill>
              </a:rPr>
              <a:t>impact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yet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unknown</a:t>
            </a:r>
            <a:endParaRPr lang="sv-SE" dirty="0">
              <a:solidFill>
                <a:schemeClr val="tx1"/>
              </a:solidFill>
            </a:endParaRPr>
          </a:p>
          <a:p>
            <a:pPr marL="0" indent="0">
              <a:buFont typeface="Segoe UI" panose="020B0502040204020203" pitchFamily="34" charset="0"/>
              <a:buNone/>
            </a:pP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66060A-30CE-0E44-B92F-EA14A33CED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5695">
            <a:off x="8833055" y="3366870"/>
            <a:ext cx="2382653" cy="33477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B9310B-5F71-C74C-A3EA-22345B4666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07" y="2966224"/>
            <a:ext cx="2215376" cy="1661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38C676-BA13-4949-800B-618994B614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25" y="4817884"/>
            <a:ext cx="2245112" cy="168383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8B261C-AC02-CC43-9B39-8592A51D7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9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137">
        <p:fade/>
      </p:transition>
    </mc:Choice>
    <mc:Fallback xmlns="">
      <p:transition spd="med" advTm="681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C793C-A089-324B-AF43-287C1EE2B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 Update	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A7BA38-2075-8842-81AA-80D375BD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C35D8-C3D4-1F46-8E52-E9A4864D7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53F2AD-066F-6846-90D8-3F23B8E2EB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Coronavirus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D8F8E1-54B3-864D-A6F6-E1473B7CD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438102"/>
            <a:ext cx="11097600" cy="4768062"/>
          </a:xfrm>
        </p:spPr>
        <p:txBody>
          <a:bodyPr/>
          <a:lstStyle/>
          <a:p>
            <a:pPr lvl="1"/>
            <a:r>
              <a:rPr lang="en-GB" dirty="0"/>
              <a:t>We have been on work-from-home since 19</a:t>
            </a:r>
            <a:r>
              <a:rPr lang="en-GB" baseline="30000" dirty="0"/>
              <a:t>th</a:t>
            </a:r>
            <a:r>
              <a:rPr lang="en-GB" dirty="0"/>
              <a:t> March</a:t>
            </a:r>
          </a:p>
          <a:p>
            <a:pPr lvl="1"/>
            <a:r>
              <a:rPr lang="en-GB" dirty="0"/>
              <a:t>Sweden does not have severe lockdown, so some ESS activity on site is continuing e.g. NMX cave installation, Accelerator installation</a:t>
            </a:r>
          </a:p>
          <a:p>
            <a:pPr lvl="1"/>
            <a:r>
              <a:rPr lang="en-GB" dirty="0"/>
              <a:t>We are continuing to perform reviews (CTV, IDR, Tollgates) as most of these were by correspondence/video conference in any case. </a:t>
            </a:r>
          </a:p>
          <a:p>
            <a:pPr lvl="1"/>
            <a:r>
              <a:rPr lang="en-GB" dirty="0"/>
              <a:t>Partner countries do have more severe controls in place – this is the major challenge.</a:t>
            </a:r>
          </a:p>
          <a:p>
            <a:pPr lvl="1"/>
            <a:r>
              <a:rPr lang="en-GB" dirty="0"/>
              <a:t>Skanska continue to work at ~80% level, so CF timeline is not going to be severely affected yet.</a:t>
            </a:r>
          </a:p>
          <a:p>
            <a:pPr lvl="1"/>
            <a:r>
              <a:rPr lang="en-GB" dirty="0"/>
              <a:t>Weekly updated tracking of impacts due to coronavirus is taking place. Of note so far:</a:t>
            </a:r>
          </a:p>
          <a:p>
            <a:pPr lvl="2"/>
            <a:r>
              <a:rPr lang="en-GB" dirty="0"/>
              <a:t>Lab installation stopped due to installation team returning to UK</a:t>
            </a:r>
          </a:p>
          <a:p>
            <a:pPr lvl="2"/>
            <a:r>
              <a:rPr lang="en-GB" dirty="0"/>
              <a:t>Engineering and procurement significantly slowed in France</a:t>
            </a:r>
          </a:p>
          <a:p>
            <a:pPr lvl="2"/>
            <a:r>
              <a:rPr lang="en-GB" dirty="0"/>
              <a:t>Production of equipment (Monolith vessel, target wheel, instrument vacuum vessels) stopped in Spain</a:t>
            </a:r>
          </a:p>
          <a:p>
            <a:pPr lvl="2"/>
            <a:r>
              <a:rPr lang="en-GB" dirty="0"/>
              <a:t>Production of </a:t>
            </a:r>
            <a:r>
              <a:rPr lang="en-GB" dirty="0" err="1"/>
              <a:t>beamport</a:t>
            </a:r>
            <a:r>
              <a:rPr lang="en-GB" dirty="0"/>
              <a:t> inserts will be delayed in Germany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83A433-4902-E942-AB9E-467B518E3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72D70B8-4494-0B4A-B230-9A0B7C8CD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5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9008">
        <p:fade/>
      </p:transition>
    </mc:Choice>
    <mc:Fallback xmlns="">
      <p:transition spd="med" advTm="1590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3375-986D-1D4F-B416-D623ABA7F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0B63C9-9E2A-394B-8DA3-483E18D59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75158-DF9D-CC44-B6E7-52757460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D63247-6003-964B-8EA2-E9041E8544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87807B-FA67-3445-BBF5-03096C40E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8B1A35-E183-EB4A-AA39-EADB3307A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29654C-BFEE-194F-A752-8F006FD596CC}"/>
              </a:ext>
            </a:extLst>
          </p:cNvPr>
          <p:cNvSpPr txBox="1">
            <a:spLocks/>
          </p:cNvSpPr>
          <p:nvPr/>
        </p:nvSpPr>
        <p:spPr>
          <a:xfrm>
            <a:off x="609600" y="1781000"/>
            <a:ext cx="10972800" cy="4345166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Critical Path</a:t>
            </a:r>
            <a:endParaRPr lang="sv-SE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A46B238-1395-CD4C-9FFF-4846B58B19ED}"/>
              </a:ext>
            </a:extLst>
          </p:cNvPr>
          <p:cNvSpPr txBox="1">
            <a:spLocks/>
          </p:cNvSpPr>
          <p:nvPr/>
        </p:nvSpPr>
        <p:spPr>
          <a:xfrm>
            <a:off x="8737600" y="645333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1CC163-CDE0-654A-A442-EAB29DD00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43782"/>
            <a:ext cx="12289615" cy="70011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F82E66-E01C-3B4E-AC21-B3CDC1F36460}"/>
              </a:ext>
            </a:extLst>
          </p:cNvPr>
          <p:cNvSpPr txBox="1"/>
          <p:nvPr/>
        </p:nvSpPr>
        <p:spPr>
          <a:xfrm>
            <a:off x="9480376" y="5013176"/>
            <a:ext cx="2232248" cy="914400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algn="l"/>
            <a:r>
              <a:rPr lang="sv-SE" sz="2000" dirty="0">
                <a:solidFill>
                  <a:srgbClr val="FF0000"/>
                </a:solidFill>
              </a:rPr>
              <a:t>Red </a:t>
            </a:r>
            <a:r>
              <a:rPr lang="sv-SE" sz="2000" dirty="0" err="1">
                <a:solidFill>
                  <a:srgbClr val="FF0000"/>
                </a:solidFill>
              </a:rPr>
              <a:t>diamonds</a:t>
            </a:r>
            <a:r>
              <a:rPr lang="sv-SE" sz="2000" dirty="0">
                <a:solidFill>
                  <a:srgbClr val="FF0000"/>
                </a:solidFill>
              </a:rPr>
              <a:t> </a:t>
            </a:r>
            <a:r>
              <a:rPr lang="sv-SE" sz="2000" dirty="0" err="1">
                <a:solidFill>
                  <a:srgbClr val="FF0000"/>
                </a:solidFill>
              </a:rPr>
              <a:t>are</a:t>
            </a:r>
            <a:r>
              <a:rPr lang="sv-SE" sz="2000" dirty="0">
                <a:solidFill>
                  <a:srgbClr val="FF0000"/>
                </a:solidFill>
              </a:rPr>
              <a:t> </a:t>
            </a:r>
            <a:br>
              <a:rPr lang="sv-SE" sz="2000" dirty="0">
                <a:solidFill>
                  <a:srgbClr val="FF0000"/>
                </a:solidFill>
              </a:rPr>
            </a:br>
            <a:r>
              <a:rPr lang="sv-SE" sz="2000" dirty="0">
                <a:solidFill>
                  <a:srgbClr val="FF0000"/>
                </a:solidFill>
              </a:rPr>
              <a:t>NOT a </a:t>
            </a:r>
            <a:r>
              <a:rPr lang="sv-SE" sz="2000" dirty="0" err="1">
                <a:solidFill>
                  <a:srgbClr val="FF0000"/>
                </a:solidFill>
              </a:rPr>
              <a:t>revised</a:t>
            </a:r>
            <a:r>
              <a:rPr lang="sv-SE" sz="2000" dirty="0">
                <a:solidFill>
                  <a:srgbClr val="FF0000"/>
                </a:solidFill>
              </a:rPr>
              <a:t> </a:t>
            </a:r>
            <a:br>
              <a:rPr lang="sv-SE" sz="2000" dirty="0">
                <a:solidFill>
                  <a:srgbClr val="FF0000"/>
                </a:solidFill>
              </a:rPr>
            </a:br>
            <a:r>
              <a:rPr lang="sv-SE" sz="2000" dirty="0" err="1">
                <a:solidFill>
                  <a:srgbClr val="FF0000"/>
                </a:solidFill>
              </a:rPr>
              <a:t>schedule</a:t>
            </a:r>
            <a:r>
              <a:rPr lang="sv-SE" sz="2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3A15D3-3E1A-564F-8659-ECF45BCA6FBB}"/>
              </a:ext>
            </a:extLst>
          </p:cNvPr>
          <p:cNvSpPr txBox="1"/>
          <p:nvPr/>
        </p:nvSpPr>
        <p:spPr>
          <a:xfrm>
            <a:off x="5515353" y="2549223"/>
            <a:ext cx="363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b="1" dirty="0">
                <a:solidFill>
                  <a:srgbClr val="FF0000"/>
                </a:solidFill>
              </a:rPr>
              <a:t>Status Feb 2020 w/o Corona </a:t>
            </a:r>
            <a:r>
              <a:rPr lang="sv-SE" b="1" dirty="0" err="1">
                <a:solidFill>
                  <a:srgbClr val="FF0000"/>
                </a:solidFill>
              </a:rPr>
              <a:t>impact</a:t>
            </a:r>
            <a:r>
              <a:rPr lang="sv-SE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82F148C-1497-4A45-B13B-F0EADF568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545">
        <p:fade/>
      </p:transition>
    </mc:Choice>
    <mc:Fallback xmlns="">
      <p:transition spd="med" advTm="1245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C793C-A089-324B-AF43-287C1EE2B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 Update	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A7BA38-2075-8842-81AA-80D375BD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C35D8-C3D4-1F46-8E52-E9A4864D7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53F2AD-066F-6846-90D8-3F23B8E2EB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Construction and Installation Activities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D8F8E1-54B3-864D-A6F6-E1473B7CD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09" y="1438102"/>
            <a:ext cx="6673828" cy="4768062"/>
          </a:xfrm>
        </p:spPr>
        <p:txBody>
          <a:bodyPr/>
          <a:lstStyle/>
          <a:p>
            <a:pPr lvl="1"/>
            <a:r>
              <a:rPr lang="en-GB" sz="1800" dirty="0"/>
              <a:t>Buildings</a:t>
            </a:r>
          </a:p>
          <a:p>
            <a:pPr lvl="2"/>
            <a:r>
              <a:rPr lang="en-GB" sz="1600" dirty="0"/>
              <a:t>D building structures are going up</a:t>
            </a:r>
          </a:p>
          <a:p>
            <a:pPr lvl="2"/>
            <a:r>
              <a:rPr lang="en-GB" sz="1600" dirty="0"/>
              <a:t>D03 roof trusses on</a:t>
            </a:r>
          </a:p>
          <a:p>
            <a:pPr lvl="2"/>
            <a:r>
              <a:rPr lang="en-GB" sz="1600" dirty="0"/>
              <a:t>D01 support wall frame erected</a:t>
            </a:r>
          </a:p>
          <a:p>
            <a:pPr lvl="1"/>
            <a:r>
              <a:rPr lang="en-GB" sz="1800" dirty="0"/>
              <a:t>Labs</a:t>
            </a:r>
          </a:p>
          <a:p>
            <a:pPr lvl="2"/>
            <a:r>
              <a:rPr lang="en-GB" sz="1600" dirty="0"/>
              <a:t>Installation work on labs in E buildings had started. Successfully negotiated out of hours/unsocial hours work regime for supervisory staff to maximise work time of contractors. SAD team were on a rotation of supervision duties to cover the extended working day until installation stopped.</a:t>
            </a:r>
          </a:p>
          <a:p>
            <a:pPr lvl="1"/>
            <a:r>
              <a:rPr lang="en-GB" sz="1800" dirty="0"/>
              <a:t>Instruments</a:t>
            </a:r>
          </a:p>
          <a:p>
            <a:pPr lvl="2"/>
            <a:r>
              <a:rPr lang="en-GB" sz="1600" dirty="0"/>
              <a:t>NMX : cave being installed</a:t>
            </a:r>
          </a:p>
          <a:p>
            <a:pPr lvl="2"/>
            <a:r>
              <a:rPr lang="en-GB" sz="1600" dirty="0"/>
              <a:t>CSPEC : guide shielding base installed</a:t>
            </a:r>
          </a:p>
          <a:p>
            <a:pPr lvl="2"/>
            <a:r>
              <a:rPr lang="en-GB" sz="1600" dirty="0"/>
              <a:t>BIFROST : control hutch installed</a:t>
            </a:r>
          </a:p>
          <a:p>
            <a:pPr lvl="1"/>
            <a:endParaRPr lang="en-GB" sz="18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83A433-4902-E942-AB9E-467B518E3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91C17A-4997-F949-BA9F-CEA36EA31D16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013" y="4611685"/>
            <a:ext cx="2871924" cy="2051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C4F19194-5B8E-334A-874B-C3C083CD90DB}"/>
              </a:ext>
            </a:extLst>
          </p:cNvPr>
          <p:cNvSpPr txBox="1"/>
          <p:nvPr/>
        </p:nvSpPr>
        <p:spPr>
          <a:xfrm>
            <a:off x="5818884" y="6399316"/>
            <a:ext cx="824230" cy="158115"/>
          </a:xfrm>
          <a:prstGeom prst="rect">
            <a:avLst/>
          </a:prstGeom>
          <a:solidFill>
            <a:schemeClr val="lt1">
              <a:alpha val="72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NMX Cave</a:t>
            </a:r>
            <a:endParaRPr lang="sv-S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F5A314-0F1F-CD45-8150-311DCD2076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7745" y="1475435"/>
            <a:ext cx="2574362" cy="2291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778B89-EF91-3F41-85B5-94EB17AAD954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0719" y="4142358"/>
            <a:ext cx="2963545" cy="1957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C2311817-0E9D-5A40-9373-458212D7820C}"/>
              </a:ext>
            </a:extLst>
          </p:cNvPr>
          <p:cNvSpPr txBox="1"/>
          <p:nvPr/>
        </p:nvSpPr>
        <p:spPr>
          <a:xfrm>
            <a:off x="10067195" y="5762636"/>
            <a:ext cx="824230" cy="158115"/>
          </a:xfrm>
          <a:prstGeom prst="rect">
            <a:avLst/>
          </a:prstGeom>
          <a:solidFill>
            <a:schemeClr val="lt1">
              <a:alpha val="72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BIFROST Hutch</a:t>
            </a:r>
            <a:endParaRPr lang="sv-S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D861EC8B-5B23-1047-BF23-B923EFF5E510}"/>
              </a:ext>
            </a:extLst>
          </p:cNvPr>
          <p:cNvSpPr txBox="1"/>
          <p:nvPr/>
        </p:nvSpPr>
        <p:spPr>
          <a:xfrm>
            <a:off x="9711401" y="3391915"/>
            <a:ext cx="824230" cy="158115"/>
          </a:xfrm>
          <a:prstGeom prst="rect">
            <a:avLst/>
          </a:prstGeom>
          <a:solidFill>
            <a:schemeClr val="lt1">
              <a:alpha val="72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E04 Lab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fitout</a:t>
            </a:r>
            <a:endParaRPr lang="sv-S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FE7F4D8-A8C8-474C-BF8F-C7CDBF8ABF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75"/>
          <a:stretch/>
        </p:blipFill>
        <p:spPr>
          <a:xfrm>
            <a:off x="6771698" y="353950"/>
            <a:ext cx="1963593" cy="2687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 Box 6">
            <a:extLst>
              <a:ext uri="{FF2B5EF4-FFF2-40B4-BE49-F238E27FC236}">
                <a16:creationId xmlns:a16="http://schemas.microsoft.com/office/drawing/2014/main" id="{0486D2A5-ECFF-F74E-B6A1-F9774D2FCF63}"/>
              </a:ext>
            </a:extLst>
          </p:cNvPr>
          <p:cNvSpPr txBox="1"/>
          <p:nvPr/>
        </p:nvSpPr>
        <p:spPr>
          <a:xfrm>
            <a:off x="7270367" y="2761094"/>
            <a:ext cx="1312273" cy="175866"/>
          </a:xfrm>
          <a:prstGeom prst="rect">
            <a:avLst/>
          </a:prstGeom>
          <a:solidFill>
            <a:schemeClr val="lt1">
              <a:alpha val="72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D03 frame &amp; trusses</a:t>
            </a:r>
            <a:endParaRPr lang="sv-S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E467F6F-3563-6744-905C-154A44601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1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9842">
        <p:fade/>
      </p:transition>
    </mc:Choice>
    <mc:Fallback xmlns="">
      <p:transition spd="med" advTm="89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C793C-A089-324B-AF43-287C1EE2B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 Update	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A7BA38-2075-8842-81AA-80D375BD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C35D8-C3D4-1F46-8E52-E9A4864D7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53F2AD-066F-6846-90D8-3F23B8E2EB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Organisation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D8F8E1-54B3-864D-A6F6-E1473B7CD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438102"/>
            <a:ext cx="10384092" cy="4768062"/>
          </a:xfrm>
        </p:spPr>
        <p:txBody>
          <a:bodyPr/>
          <a:lstStyle/>
          <a:p>
            <a:pPr lvl="1"/>
            <a:r>
              <a:rPr lang="en-GB" sz="1800" dirty="0"/>
              <a:t>Re-organisation completed:</a:t>
            </a:r>
          </a:p>
          <a:p>
            <a:pPr lvl="2"/>
            <a:r>
              <a:rPr lang="en-GB" sz="1600" dirty="0"/>
              <a:t>Staff from Neutron Instruments Division in the Science Directorate have transferred to new Instrument Scientists Group within NSS Project Division in the Technical Directorate.</a:t>
            </a:r>
          </a:p>
          <a:p>
            <a:pPr lvl="2"/>
            <a:r>
              <a:rPr lang="en-GB" sz="1600" dirty="0"/>
              <a:t>Experimental Control &amp; Data Curation Group (DMSC), Chopper Group &amp; Detector Group (ITD) all moved from Science Directorate to NSS Project Division in the Technical Directorate alongside new Instrument Scientists Group.</a:t>
            </a:r>
          </a:p>
          <a:p>
            <a:pPr lvl="2"/>
            <a:r>
              <a:rPr lang="en-GB" sz="1600" dirty="0"/>
              <a:t>NSS Project Division has also Technical Projects Group (engineering), and Planning and Coordination Group</a:t>
            </a:r>
          </a:p>
          <a:p>
            <a:pPr marL="331788" lvl="2" indent="0">
              <a:buNone/>
            </a:pPr>
            <a:r>
              <a:rPr lang="en-GB" sz="1600" dirty="0"/>
              <a:t>Will all return to Science Directorate at or after BOT with defined milestones</a:t>
            </a:r>
          </a:p>
          <a:p>
            <a:pPr marL="331788" lvl="2" indent="0">
              <a:buNone/>
            </a:pPr>
            <a:r>
              <a:rPr lang="en-GB" sz="1600" dirty="0"/>
              <a:t>First Science is scope of Science Directorate</a:t>
            </a:r>
          </a:p>
          <a:p>
            <a:pPr lvl="1"/>
            <a:r>
              <a:rPr lang="en-GB" sz="1800" dirty="0"/>
              <a:t>Andrew Jackson replaces Ken Andersen who has moved to SNS</a:t>
            </a:r>
          </a:p>
          <a:p>
            <a:pPr lvl="2"/>
            <a:r>
              <a:rPr lang="en-GB" sz="1600" dirty="0"/>
              <a:t>Group Leader for Instrument Scientists Group</a:t>
            </a:r>
          </a:p>
          <a:p>
            <a:pPr lvl="2"/>
            <a:r>
              <a:rPr lang="en-GB" sz="1600" dirty="0"/>
              <a:t>Also represents instrument scientists and instrument operations within the Science Management Team in the Science Directorate)</a:t>
            </a:r>
          </a:p>
          <a:p>
            <a:pPr lvl="2"/>
            <a:r>
              <a:rPr lang="en-GB" sz="1600" dirty="0"/>
              <a:t>At least 20% of instrument scientists time is still allocated to research, outreach and community development to ensure adequate preparation for early science and start of user operations.</a:t>
            </a:r>
          </a:p>
          <a:p>
            <a:pPr marL="82550" lvl="1" indent="0">
              <a:buNone/>
            </a:pPr>
            <a:endParaRPr lang="en-GB" sz="18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83A433-4902-E942-AB9E-467B518E3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63DFA0B-86CF-7749-A976-F534C8945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1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4931">
        <p:fade/>
      </p:transition>
    </mc:Choice>
    <mc:Fallback xmlns="">
      <p:transition spd="med" advTm="1549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90D62-3E56-DB4C-8E1D-E634DD288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Challenges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59135-4CB9-D146-B9A5-7E18CEF02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8972A-A0B8-854E-AB7E-F8F9B56F3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389227-22D2-E645-A021-F1C2C504A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8848253" cy="4768062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Initial operations </a:t>
            </a:r>
            <a:r>
              <a:rPr lang="sv-SE" dirty="0" err="1"/>
              <a:t>replanning</a:t>
            </a:r>
            <a:r>
              <a:rPr lang="sv-SE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/>
              <a:t>Council has </a:t>
            </a:r>
            <a:r>
              <a:rPr lang="sv-SE" dirty="0" err="1"/>
              <a:t>asked</a:t>
            </a:r>
            <a:r>
              <a:rPr lang="sv-SE" dirty="0"/>
              <a:t> ESS management to plan </a:t>
            </a:r>
            <a:r>
              <a:rPr lang="sv-SE" dirty="0" err="1"/>
              <a:t>with</a:t>
            </a:r>
            <a:r>
              <a:rPr lang="sv-SE" dirty="0"/>
              <a:t> 10% less initial operations budget from 2019-2025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/>
              <a:t>Huge </a:t>
            </a:r>
            <a:r>
              <a:rPr lang="sv-SE" dirty="0" err="1"/>
              <a:t>challenge</a:t>
            </a:r>
            <a:r>
              <a:rPr lang="sv-SE" dirty="0"/>
              <a:t> for the </a:t>
            </a:r>
            <a:r>
              <a:rPr lang="sv-SE" dirty="0" err="1"/>
              <a:t>whole</a:t>
            </a:r>
            <a:r>
              <a:rPr lang="sv-SE" dirty="0"/>
              <a:t> organisation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 err="1"/>
              <a:t>Internal</a:t>
            </a:r>
            <a:r>
              <a:rPr lang="sv-SE" dirty="0"/>
              <a:t> </a:t>
            </a:r>
            <a:r>
              <a:rPr lang="sv-SE" dirty="0" err="1"/>
              <a:t>replanning</a:t>
            </a:r>
            <a:r>
              <a:rPr lang="sv-SE" dirty="0"/>
              <a:t> is </a:t>
            </a:r>
            <a:r>
              <a:rPr lang="sv-SE" dirty="0" err="1"/>
              <a:t>ongoing</a:t>
            </a:r>
            <a:endParaRPr lang="sv-S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 err="1"/>
              <a:t>Delayed</a:t>
            </a:r>
            <a:r>
              <a:rPr lang="sv-SE" dirty="0"/>
              <a:t> by Corona </a:t>
            </a:r>
            <a:r>
              <a:rPr lang="sv-SE" dirty="0" err="1"/>
              <a:t>pandemic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Preparations for </a:t>
            </a:r>
            <a:r>
              <a:rPr lang="sv-SE" dirty="0" err="1"/>
              <a:t>First</a:t>
            </a:r>
            <a:r>
              <a:rPr lang="sv-SE" dirty="0"/>
              <a:t> Science: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 err="1"/>
              <a:t>First</a:t>
            </a:r>
            <a:r>
              <a:rPr lang="sv-SE" dirty="0"/>
              <a:t> Science is the major </a:t>
            </a:r>
            <a:r>
              <a:rPr lang="sv-SE" dirty="0" err="1"/>
              <a:t>milestone</a:t>
            </a:r>
            <a:r>
              <a:rPr lang="sv-SE" dirty="0"/>
              <a:t> the </a:t>
            </a:r>
            <a:r>
              <a:rPr lang="sv-SE" dirty="0" err="1"/>
              <a:t>whole</a:t>
            </a:r>
            <a:r>
              <a:rPr lang="sv-SE" dirty="0"/>
              <a:t> organisation is </a:t>
            </a:r>
            <a:r>
              <a:rPr lang="sv-SE" dirty="0" err="1"/>
              <a:t>working</a:t>
            </a:r>
            <a:r>
              <a:rPr lang="sv-SE" dirty="0"/>
              <a:t> </a:t>
            </a:r>
            <a:r>
              <a:rPr lang="sv-SE" dirty="0" err="1"/>
              <a:t>towards</a:t>
            </a:r>
            <a:endParaRPr lang="sv-S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/>
              <a:t>Science </a:t>
            </a:r>
            <a:r>
              <a:rPr lang="sv-SE" dirty="0" err="1"/>
              <a:t>Directorate</a:t>
            </a:r>
            <a:r>
              <a:rPr lang="sv-SE" dirty="0"/>
              <a:t> has to </a:t>
            </a:r>
            <a:r>
              <a:rPr lang="sv-SE" dirty="0" err="1"/>
              <a:t>ensure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focus on the right </a:t>
            </a:r>
            <a:r>
              <a:rPr lang="sv-SE" dirty="0" err="1"/>
              <a:t>things</a:t>
            </a:r>
            <a:endParaRPr lang="sv-S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/>
              <a:t>STAP </a:t>
            </a:r>
            <a:r>
              <a:rPr lang="sv-SE" dirty="0" err="1"/>
              <a:t>advice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the </a:t>
            </a:r>
            <a:r>
              <a:rPr lang="sv-SE" dirty="0" err="1"/>
              <a:t>next</a:t>
            </a:r>
            <a:r>
              <a:rPr lang="sv-SE" dirty="0"/>
              <a:t> </a:t>
            </a:r>
            <a:r>
              <a:rPr lang="sv-SE" dirty="0" err="1"/>
              <a:t>years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be </a:t>
            </a:r>
            <a:r>
              <a:rPr lang="sv-SE" dirty="0" err="1"/>
              <a:t>highly</a:t>
            </a:r>
            <a:r>
              <a:rPr lang="sv-SE" dirty="0"/>
              <a:t> </a:t>
            </a:r>
            <a:r>
              <a:rPr lang="sv-SE" dirty="0" err="1"/>
              <a:t>valued</a:t>
            </a:r>
            <a:r>
              <a:rPr lang="sv-SE" dirty="0"/>
              <a:t>  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6DDD8D-2D2B-2B41-8ADA-E95F51179E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F87E484-D4F0-7B4E-B1BA-32D15ADAC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268E228-83AE-7B4B-934B-D81152C942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6311">
        <p:fade/>
      </p:transition>
    </mc:Choice>
    <mc:Fallback xmlns="">
      <p:transition spd="med" advTm="1663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Setup for STAPs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B93EE-8029-AD44-9607-EA426F3395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1800" dirty="0"/>
              <a:t>We are now on a regular schedule</a:t>
            </a:r>
          </a:p>
          <a:p>
            <a:pPr lvl="2"/>
            <a:r>
              <a:rPr lang="en-US" dirty="0"/>
              <a:t>2 STAP meetings per year, </a:t>
            </a:r>
            <a:r>
              <a:rPr lang="en-US" dirty="0" err="1"/>
              <a:t>synchronised</a:t>
            </a:r>
            <a:r>
              <a:rPr lang="en-US" dirty="0"/>
              <a:t> with SAC meetings</a:t>
            </a:r>
          </a:p>
          <a:p>
            <a:pPr lvl="2"/>
            <a:r>
              <a:rPr lang="en-US" dirty="0"/>
              <a:t>Reporting to SAC meeting</a:t>
            </a:r>
          </a:p>
          <a:p>
            <a:pPr lvl="2"/>
            <a:r>
              <a:rPr lang="en-US" dirty="0"/>
              <a:t>Spring: </a:t>
            </a:r>
          </a:p>
          <a:p>
            <a:pPr lvl="3"/>
            <a:r>
              <a:rPr lang="en-US" dirty="0"/>
              <a:t>Focus on DMSC, Samples and Users, and Sample Environment STAPs</a:t>
            </a:r>
          </a:p>
          <a:p>
            <a:pPr lvl="3"/>
            <a:r>
              <a:rPr lang="en-US" dirty="0"/>
              <a:t>Held during 3 days before SAC meeting</a:t>
            </a:r>
          </a:p>
          <a:p>
            <a:pPr lvl="3"/>
            <a:r>
              <a:rPr lang="en-US" dirty="0"/>
              <a:t>STAP chairs to attend SAC meeting and present summary</a:t>
            </a:r>
          </a:p>
          <a:p>
            <a:pPr lvl="3"/>
            <a:endParaRPr lang="en-US" dirty="0"/>
          </a:p>
          <a:p>
            <a:pPr lvl="2"/>
            <a:r>
              <a:rPr lang="en-US" dirty="0"/>
              <a:t>Autumn: </a:t>
            </a:r>
          </a:p>
          <a:p>
            <a:pPr lvl="3"/>
            <a:r>
              <a:rPr lang="en-US" dirty="0"/>
              <a:t>Focus on Instrument STAPs</a:t>
            </a:r>
          </a:p>
          <a:p>
            <a:pPr lvl="3"/>
            <a:r>
              <a:rPr lang="en-US" dirty="0"/>
              <a:t>Held during 3 days before SAC meeting</a:t>
            </a:r>
          </a:p>
          <a:p>
            <a:pPr lvl="3"/>
            <a:r>
              <a:rPr lang="en-US" dirty="0"/>
              <a:t>STAP chairs to attend SAC meeting and present summary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C34B8E-F439-0843-8253-B0FD81FC2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E7A7B-4371-F94C-9EBD-504B84BD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Big Instrument Paper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48B86B-19B2-1445-AE12-B06C4EAD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and Science Update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F38FD-D823-454B-A180-302CE0962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2E4C5F-92D2-C342-B35D-832BF09645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Finally published!</a:t>
            </a:r>
          </a:p>
          <a:p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0AFC9F7-81DC-0E41-8B29-850CCFEA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B5A0E-8F9A-1A45-98FD-4402D53C6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16" y="1568294"/>
            <a:ext cx="6066182" cy="2310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038F0D-4CDB-624F-B442-B1DE85C38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16" y="4213147"/>
            <a:ext cx="6066182" cy="2310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B87EB9-DE08-2441-84CC-01658F487D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782" y="0"/>
            <a:ext cx="5909788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8B03F3F-1862-5742-8B19-FD3F1BF24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3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467">
        <p:fade/>
      </p:transition>
    </mc:Choice>
    <mc:Fallback xmlns="">
      <p:transition spd="med" advTm="234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E7A7B-4371-F94C-9EBD-504B84BD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Big Instrument Paper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48B86B-19B2-1445-AE12-B06C4EAD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and Science Update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F38FD-D823-454B-A180-302CE0962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2E4C5F-92D2-C342-B35D-832BF09645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Finally published!</a:t>
            </a:r>
          </a:p>
          <a:p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0AFC9F7-81DC-0E41-8B29-850CCFEA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B5A0E-8F9A-1A45-98FD-4402D53C6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16" y="1568294"/>
            <a:ext cx="6066182" cy="2310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038F0D-4CDB-624F-B442-B1DE85C38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16" y="4213147"/>
            <a:ext cx="6066182" cy="2310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B87EB9-DE08-2441-84CC-01658F487D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782" y="0"/>
            <a:ext cx="590978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B57ECD-5887-3946-BF0F-27DEFE442B34}"/>
              </a:ext>
            </a:extLst>
          </p:cNvPr>
          <p:cNvSpPr txBox="1"/>
          <p:nvPr/>
        </p:nvSpPr>
        <p:spPr>
          <a:xfrm rot="20008367">
            <a:off x="4211305" y="3355756"/>
            <a:ext cx="4324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3600" dirty="0" err="1"/>
              <a:t>Thanks</a:t>
            </a:r>
            <a:r>
              <a:rPr lang="sv-SE" sz="3600" dirty="0"/>
              <a:t> to </a:t>
            </a:r>
            <a:r>
              <a:rPr lang="sv-SE" sz="3600" dirty="0" err="1"/>
              <a:t>everybody</a:t>
            </a:r>
            <a:r>
              <a:rPr lang="sv-SE" sz="3600" dirty="0"/>
              <a:t> !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9E30752-B7D6-6942-9FE1-CF8A7B9D1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5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872">
        <p:fade/>
      </p:transition>
    </mc:Choice>
    <mc:Fallback xmlns="">
      <p:transition spd="med" advTm="158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897</TotalTime>
  <Words>914</Words>
  <Application>Microsoft Macintosh PowerPoint</Application>
  <PresentationFormat>Bredbild</PresentationFormat>
  <Paragraphs>155</Paragraphs>
  <Slides>15</Slides>
  <Notes>0</Notes>
  <HiddenSlides>0</HiddenSlides>
  <MMClips>15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2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ESS Science Directorate Update</vt:lpstr>
      <vt:lpstr>ESS Update </vt:lpstr>
      <vt:lpstr>PowerPoint-presentation</vt:lpstr>
      <vt:lpstr>ESS Update </vt:lpstr>
      <vt:lpstr>ESS Update </vt:lpstr>
      <vt:lpstr>Challenges</vt:lpstr>
      <vt:lpstr>New Setup for STAPs </vt:lpstr>
      <vt:lpstr>Big Instrument Paper</vt:lpstr>
      <vt:lpstr>Big Instrument Paper</vt:lpstr>
      <vt:lpstr>Joint ESS – MAX IV Science Colloquia 2019</vt:lpstr>
      <vt:lpstr>Joint ESS – MAX IV Science Colloquia 2020</vt:lpstr>
      <vt:lpstr>Joint ESS ILL User Meeting 2020</vt:lpstr>
      <vt:lpstr>Summary and Outlook</vt:lpstr>
      <vt:lpstr>Summary and Outlook</vt:lpstr>
      <vt:lpstr>Summary and Outlook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Jackson</dc:creator>
  <cp:lastModifiedBy>Microsoft Office User</cp:lastModifiedBy>
  <cp:revision>55</cp:revision>
  <cp:lastPrinted>2020-04-16T18:50:20Z</cp:lastPrinted>
  <dcterms:created xsi:type="dcterms:W3CDTF">2020-04-16T08:23:38Z</dcterms:created>
  <dcterms:modified xsi:type="dcterms:W3CDTF">2020-04-20T17:06:44Z</dcterms:modified>
</cp:coreProperties>
</file>