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62" r:id="rId2"/>
    <p:sldId id="267" r:id="rId3"/>
    <p:sldId id="272" r:id="rId4"/>
    <p:sldId id="274" r:id="rId5"/>
    <p:sldId id="268" r:id="rId6"/>
    <p:sldId id="278" r:id="rId7"/>
    <p:sldId id="279" r:id="rId8"/>
    <p:sldId id="280" r:id="rId9"/>
    <p:sldId id="281" r:id="rId10"/>
    <p:sldId id="282" r:id="rId11"/>
    <p:sldId id="284" r:id="rId12"/>
    <p:sldId id="294" r:id="rId13"/>
    <p:sldId id="295" r:id="rId14"/>
    <p:sldId id="285" r:id="rId15"/>
    <p:sldId id="286" r:id="rId16"/>
    <p:sldId id="296" r:id="rId17"/>
    <p:sldId id="297" r:id="rId18"/>
    <p:sldId id="283" r:id="rId19"/>
    <p:sldId id="287" r:id="rId20"/>
    <p:sldId id="289" r:id="rId21"/>
    <p:sldId id="291" r:id="rId22"/>
    <p:sldId id="292" r:id="rId23"/>
    <p:sldId id="293" r:id="rId24"/>
    <p:sldId id="277" r:id="rId2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9F6"/>
    <a:srgbClr val="E7F0EC"/>
    <a:srgbClr val="AED3EB"/>
    <a:srgbClr val="CFDEDB"/>
    <a:srgbClr val="CCCCCC"/>
    <a:srgbClr val="EBF1CB"/>
    <a:srgbClr val="D7E59A"/>
    <a:srgbClr val="A6D4EE"/>
    <a:srgbClr val="666666"/>
    <a:srgbClr val="FE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68" autoAdjust="0"/>
    <p:restoredTop sz="83304" autoAdjust="0"/>
  </p:normalViewPr>
  <p:slideViewPr>
    <p:cSldViewPr snapToGrid="0" snapToObjects="1">
      <p:cViewPr varScale="1">
        <p:scale>
          <a:sx n="81" d="100"/>
          <a:sy n="81" d="100"/>
        </p:scale>
        <p:origin x="8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3488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16F17-FF12-814E-936A-620B3383A43B}" type="datetimeFigureOut">
              <a:rPr lang="sv-SE" smtClean="0"/>
              <a:t>2020-04-15</a:t>
            </a:fld>
            <a:endParaRPr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5A434-646A-2746-9BDC-885B2382B33E}" type="slidenum">
              <a:rPr lang="sv-SE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1822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3829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12427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5105BBA5-0B01-43EB-96EC-725AF28E5A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B3141B3-566C-47FF-8C29-67289995D2FA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B965145F-CDA4-4965-A7C5-ACBA593934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3069" y="1048935"/>
            <a:ext cx="8872165" cy="476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96A591D-7BEE-2A48-BD08-DCDF3D90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7" name="Platshållare för diagram 6">
            <a:extLst>
              <a:ext uri="{FF2B5EF4-FFF2-40B4-BE49-F238E27FC236}">
                <a16:creationId xmlns:a16="http://schemas.microsoft.com/office/drawing/2014/main" id="{FA784AEE-BB11-4271-AB33-DE077410560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1103313" y="1657350"/>
            <a:ext cx="7767637" cy="44450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chart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755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8" name="Platshållare för tabell 7">
            <a:extLst>
              <a:ext uri="{FF2B5EF4-FFF2-40B4-BE49-F238E27FC236}">
                <a16:creationId xmlns:a16="http://schemas.microsoft.com/office/drawing/2014/main" id="{489D1BD7-202A-4115-BE6C-1B053CFFDE1E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1103313" y="1614488"/>
            <a:ext cx="9359900" cy="4406900"/>
          </a:xfrm>
        </p:spPr>
        <p:txBody>
          <a:bodyPr/>
          <a:lstStyle>
            <a:lvl1pPr algn="ctr">
              <a:defRPr sz="800" cap="all" baseline="0"/>
            </a:lvl1pPr>
          </a:lstStyle>
          <a:p>
            <a:r>
              <a:rPr lang="en-US"/>
              <a:t>Click icon to add table</a:t>
            </a:r>
            <a:endParaRPr lang="sv-SE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EF177138-95E5-674B-B010-143A8CD145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2518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0" y="388593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7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E7B1DDB-F4AA-4E8D-BD07-905FE45A5555}"/>
              </a:ext>
            </a:extLst>
          </p:cNvPr>
          <p:cNvSpPr/>
          <p:nvPr userDrawn="1"/>
        </p:nvSpPr>
        <p:spPr>
          <a:xfrm>
            <a:off x="-2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34780BC8-191C-6D4B-93F3-54A06FD4F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1"/>
            <a:ext cx="8640000" cy="238760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1DF3056-F3A8-2949-876C-528413E342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30395" y="3883393"/>
            <a:ext cx="8640000" cy="921363"/>
          </a:xfrm>
          <a:prstGeom prst="rect">
            <a:avLst/>
          </a:prstGeom>
        </p:spPr>
        <p:txBody>
          <a:bodyPr lIns="90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v-SE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C66F586-F662-4573-A59B-7D4EDD05A153}"/>
              </a:ext>
            </a:extLst>
          </p:cNvPr>
          <p:cNvSpPr/>
          <p:nvPr userDrawn="1"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193CED5-E020-4279-918D-055F43A918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EA5DA2EE-60AD-41D0-96B0-DDF02E0AE5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395" y="5605695"/>
            <a:ext cx="6290892" cy="459883"/>
          </a:xfrm>
          <a:prstGeom prst="rect">
            <a:avLst/>
          </a:prstGeom>
        </p:spPr>
        <p:txBody>
          <a:bodyPr lIns="90000" tIns="18000" bIns="36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 b="1" strike="noStrike" cap="all" spc="12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presented by &lt;name nameson&gt;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5CE429DE-35D4-F144-9881-2C3DD8ABB6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30395" y="6096663"/>
            <a:ext cx="1241068" cy="365125"/>
          </a:xfrm>
        </p:spPr>
        <p:txBody>
          <a:bodyPr/>
          <a:lstStyle>
            <a:lvl1pPr>
              <a:defRPr sz="1200"/>
            </a:lvl1pPr>
          </a:lstStyle>
          <a:p>
            <a:fld id="{18896B66-0B3A-474C-9C9C-E4F07B1F5DAD}" type="datetime1">
              <a:rPr lang="sv-SE" smtClean="0"/>
              <a:pPr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0138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9BCCEAFE-E21B-43CF-80C4-FF01C3F9D479}"/>
              </a:ext>
            </a:extLst>
          </p:cNvPr>
          <p:cNvSpPr/>
          <p:nvPr userDrawn="1"/>
        </p:nvSpPr>
        <p:spPr>
          <a:xfrm>
            <a:off x="0" y="16274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PRESENTATION </a:t>
            </a:r>
            <a:r>
              <a:rPr lang="sv-SE" dirty="0" err="1"/>
              <a:t>TITLe</a:t>
            </a:r>
            <a:r>
              <a:rPr lang="sv-SE" dirty="0"/>
              <a:t>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426DF26-09C3-4DAE-B43E-0C11D6A635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4611" y="417443"/>
            <a:ext cx="826395" cy="800100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5C48DF05-1B09-4DA6-AC56-07304871CCD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95647" y="1640719"/>
            <a:ext cx="10042073" cy="4375520"/>
          </a:xfrm>
        </p:spPr>
        <p:txBody>
          <a:bodyPr>
            <a:noAutofit/>
          </a:bodyPr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latshållare för datum 3">
            <a:extLst>
              <a:ext uri="{FF2B5EF4-FFF2-40B4-BE49-F238E27FC236}">
                <a16:creationId xmlns:a16="http://schemas.microsoft.com/office/drawing/2014/main" id="{04D3287D-3E21-D845-8766-C307E6765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98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50D024A-8F85-4618-9506-0F493B263A92}"/>
              </a:ext>
            </a:extLst>
          </p:cNvPr>
          <p:cNvSpPr/>
          <p:nvPr userDrawn="1"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28E18C2-A66E-436E-89DA-1C5D481CB4B4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77712" y="0"/>
            <a:ext cx="5714288" cy="6858000"/>
          </a:xfrm>
          <a:solidFill>
            <a:srgbClr val="ECECEC"/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55DE042-7DE8-4583-986C-4082375307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30491" y="1051132"/>
            <a:ext cx="4255909" cy="829149"/>
          </a:xfrm>
        </p:spPr>
        <p:txBody>
          <a:bodyPr rIns="18000" anchor="b" anchorCtr="0"/>
          <a:lstStyle>
            <a:lvl1pPr marL="0" indent="0">
              <a:buFontTx/>
              <a:buNone/>
              <a:defRPr sz="4800">
                <a:solidFill>
                  <a:schemeClr val="bg1"/>
                </a:solidFill>
                <a:latin typeface="+mn-lt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# (chapter)</a:t>
            </a:r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1DC53C5B-9DC3-4646-B6B3-DD59404D44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0491" y="2169209"/>
            <a:ext cx="4255909" cy="2462613"/>
          </a:xfrm>
        </p:spPr>
        <p:txBody>
          <a:bodyPr rIns="18000" anchor="t" anchorCtr="0"/>
          <a:lstStyle>
            <a:lvl1pPr marL="0" indent="0">
              <a:spcBef>
                <a:spcPts val="0"/>
              </a:spcBef>
              <a:buFontTx/>
              <a:buNone/>
              <a:defRPr sz="420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32546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008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58775" indent="-2159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BA21051E-3C35-41FB-8E6B-797DB8F2697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73692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2865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1" name="Platshållare för datum 3">
            <a:extLst>
              <a:ext uri="{FF2B5EF4-FFF2-40B4-BE49-F238E27FC236}">
                <a16:creationId xmlns:a16="http://schemas.microsoft.com/office/drawing/2014/main" id="{154C1432-4F85-1F42-8016-9B83B89CC8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3510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49263" indent="-196850">
              <a:lnSpc>
                <a:spcPct val="100000"/>
              </a:lnSpc>
              <a:tabLst/>
              <a:defRPr/>
            </a:lvl3pPr>
            <a:lvl4pPr marL="541338" indent="-180975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87E2C692-2C39-4CA8-AA87-45E0F36B6A0E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6" name="Bildobjekt 15">
            <a:extLst>
              <a:ext uri="{FF2B5EF4-FFF2-40B4-BE49-F238E27FC236}">
                <a16:creationId xmlns:a16="http://schemas.microsoft.com/office/drawing/2014/main" id="{E327627C-4BB8-4965-8107-0E7E741F83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3" name="Platshållare för innehåll 2">
            <a:extLst>
              <a:ext uri="{FF2B5EF4-FFF2-40B4-BE49-F238E27FC236}">
                <a16:creationId xmlns:a16="http://schemas.microsoft.com/office/drawing/2014/main" id="{B2D0E559-A900-41F3-93C5-387A7764A152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605297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39750" indent="-19685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7" name="Platshållare för innehåll 2">
            <a:extLst>
              <a:ext uri="{FF2B5EF4-FFF2-40B4-BE49-F238E27FC236}">
                <a16:creationId xmlns:a16="http://schemas.microsoft.com/office/drawing/2014/main" id="{E4E99B3B-ADB3-4D1A-9A7F-AA1B8528E6C7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116194" y="1562400"/>
            <a:ext cx="3255409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F91A8E7B-C629-D343-8A83-7EB0ADF60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676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6">
            <a:extLst>
              <a:ext uri="{FF2B5EF4-FFF2-40B4-BE49-F238E27FC236}">
                <a16:creationId xmlns:a16="http://schemas.microsoft.com/office/drawing/2014/main" id="{16B191E2-1C71-4B4C-B562-DD793673C24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73813" y="1562100"/>
            <a:ext cx="4994275" cy="476885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 algn="ctr">
              <a:buFontTx/>
              <a:buNone/>
              <a:defRPr sz="800">
                <a:solidFill>
                  <a:srgbClr val="666666"/>
                </a:solidFill>
              </a:defRPr>
            </a:lvl1pPr>
          </a:lstStyle>
          <a:p>
            <a:r>
              <a:rPr lang="sv-SE"/>
              <a:t>INSERT IMAGE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 dirty="0"/>
              <a:t>PRESENTATION TITL 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9" name="Platshållare för innehåll 2">
            <a:extLst>
              <a:ext uri="{FF2B5EF4-FFF2-40B4-BE49-F238E27FC236}">
                <a16:creationId xmlns:a16="http://schemas.microsoft.com/office/drawing/2014/main" id="{590CF35B-F516-4A5B-A8AB-7A0A283629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4993785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 marL="360000" indent="-216000">
              <a:lnSpc>
                <a:spcPct val="100000"/>
              </a:lnSpc>
              <a:tabLst/>
              <a:defRPr/>
            </a:lvl2pPr>
            <a:lvl3pPr marL="450000" indent="-198000">
              <a:lnSpc>
                <a:spcPct val="100000"/>
              </a:lnSpc>
              <a:tabLst/>
              <a:defRPr/>
            </a:lvl3pPr>
            <a:lvl4pPr marL="540000" indent="-180000">
              <a:lnSpc>
                <a:spcPct val="100000"/>
              </a:lnSpc>
              <a:tabLst/>
              <a:defRPr/>
            </a:lvl4pPr>
            <a:lvl5pPr marL="630000" indent="-162000">
              <a:lnSpc>
                <a:spcPct val="100000"/>
              </a:lnSpc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C4F3A85-66E6-412A-97CD-99D922EFBEE2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506E76ED-0FF0-4A03-8EB9-06B57B12EC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datum 3">
            <a:extLst>
              <a:ext uri="{FF2B5EF4-FFF2-40B4-BE49-F238E27FC236}">
                <a16:creationId xmlns:a16="http://schemas.microsoft.com/office/drawing/2014/main" id="{5D496E45-863B-704B-B14F-5E0F58578D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2020-04-15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65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tshållare för bild 12">
            <a:extLst>
              <a:ext uri="{FF2B5EF4-FFF2-40B4-BE49-F238E27FC236}">
                <a16:creationId xmlns:a16="http://schemas.microsoft.com/office/drawing/2014/main" id="{4FD00856-A3E1-48A7-B9CD-D7B89BD6A06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algn="ctr">
              <a:defRPr sz="800"/>
            </a:lvl1pPr>
          </a:lstStyle>
          <a:p>
            <a:r>
              <a:rPr lang="sv-SE" dirty="0"/>
              <a:t>INSERT IMAGE</a:t>
            </a: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A8D8C0FE-DA05-418D-9F18-A5A81125AD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924611" y="417443"/>
            <a:ext cx="828000" cy="799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latshållare för text 6">
            <a:extLst>
              <a:ext uri="{FF2B5EF4-FFF2-40B4-BE49-F238E27FC236}">
                <a16:creationId xmlns:a16="http://schemas.microsoft.com/office/drawing/2014/main" id="{1848DA8D-03CE-4CA5-A851-F6ABAE67A9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447675"/>
            <a:ext cx="292100" cy="6410325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00">
                <a:noFill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8F5BB748-C0D0-CB4F-BA93-7488E4BA70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Image </a:t>
            </a:r>
            <a:r>
              <a:rPr lang="sv-SE" dirty="0" err="1"/>
              <a:t>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328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81532B06-EA3A-AA45-A1FA-C8E1873FD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81999"/>
            <a:ext cx="9478393" cy="657340"/>
          </a:xfrm>
          <a:prstGeom prst="rect">
            <a:avLst/>
          </a:prstGeom>
        </p:spPr>
        <p:txBody>
          <a:bodyPr vert="horz" lIns="90000" tIns="45720" rIns="91440" bIns="4572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6E4D6F2-5CFB-9D4E-AED8-120937FE2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5647" y="6483583"/>
            <a:ext cx="8326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spc="80" baseline="0">
                <a:solidFill>
                  <a:srgbClr val="CCCCCC"/>
                </a:solidFill>
              </a:defRPr>
            </a:lvl1pPr>
          </a:lstStyle>
          <a:p>
            <a:fld id="{926FFDD8-E9D5-414B-9D01-E73C6B8A8FCA}" type="datetime1">
              <a:rPr lang="sv-SE" smtClean="0"/>
              <a:t>2020-04-15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15FD9D7-4C35-3343-B008-A413FF500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53244" y="648358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80" baseline="0">
                <a:solidFill>
                  <a:srgbClr val="CCCCCC"/>
                </a:solidFill>
              </a:defRPr>
            </a:lvl1pPr>
          </a:lstStyle>
          <a:p>
            <a:r>
              <a:rPr lang="sv-SE"/>
              <a:t>PRESENTATION TITLE / 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F6B396D-270A-E047-8DAD-6D51B53CA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5292" y="64835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>
                <a:solidFill>
                  <a:schemeClr val="accent1"/>
                </a:solidFill>
              </a:defRPr>
            </a:lvl1pPr>
          </a:lstStyle>
          <a:p>
            <a:fld id="{F7283078-D760-1647-8B80-66BA8B52336D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text 2">
            <a:extLst>
              <a:ext uri="{FF2B5EF4-FFF2-40B4-BE49-F238E27FC236}">
                <a16:creationId xmlns:a16="http://schemas.microsoft.com/office/drawing/2014/main" id="{CD0A89FF-22DC-4B6A-B9ED-60B2F32ED8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5894" y="1561865"/>
            <a:ext cx="9561022" cy="456539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2584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65" r:id="rId3"/>
    <p:sldLayoutId id="2147483667" r:id="rId4"/>
    <p:sldLayoutId id="2147483669" r:id="rId5"/>
    <p:sldLayoutId id="2147483650" r:id="rId6"/>
    <p:sldLayoutId id="2147483668" r:id="rId7"/>
    <p:sldLayoutId id="2147483662" r:id="rId8"/>
    <p:sldLayoutId id="2147483664" r:id="rId9"/>
    <p:sldLayoutId id="2147483663" r:id="rId10"/>
    <p:sldLayoutId id="2147483666" r:id="rId11"/>
    <p:sldLayoutId id="214748367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rgbClr val="666666"/>
          </a:solidFill>
          <a:latin typeface="+mj-lt"/>
          <a:ea typeface="+mj-ea"/>
          <a:cs typeface="+mj-cs"/>
        </a:defRPr>
      </a:lvl1pPr>
    </p:titleStyle>
    <p:bodyStyle>
      <a:lvl1pPr marL="101600" indent="-101600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Segoe UI" panose="020B0502040204020203" pitchFamily="34" charset="0"/>
        <a:buChar char=" "/>
        <a:defRPr sz="2000" kern="1200">
          <a:solidFill>
            <a:srgbClr val="666666"/>
          </a:solidFill>
          <a:latin typeface="+mn-lt"/>
          <a:ea typeface="+mn-ea"/>
          <a:cs typeface="+mn-cs"/>
        </a:defRPr>
      </a:lvl1pPr>
      <a:lvl2pPr marL="315913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Wingdings" panose="05000000000000000000" pitchFamily="2" charset="2"/>
        <a:buChar char=""/>
        <a:defRPr sz="2000" kern="1200">
          <a:solidFill>
            <a:srgbClr val="666666"/>
          </a:solidFill>
          <a:latin typeface="+mn-lt"/>
          <a:ea typeface="+mn-ea"/>
          <a:cs typeface="+mn-cs"/>
        </a:defRPr>
      </a:lvl2pPr>
      <a:lvl3pPr marL="582613" indent="-2508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800" kern="1200">
          <a:solidFill>
            <a:srgbClr val="666666"/>
          </a:solidFill>
          <a:latin typeface="+mn-lt"/>
          <a:ea typeface="+mn-ea"/>
          <a:cs typeface="+mn-cs"/>
        </a:defRPr>
      </a:lvl3pPr>
      <a:lvl4pPr marL="839788" indent="-233363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600" kern="1200">
          <a:solidFill>
            <a:srgbClr val="666666"/>
          </a:solidFill>
          <a:latin typeface="+mn-lt"/>
          <a:ea typeface="+mn-ea"/>
          <a:cs typeface="+mn-cs"/>
        </a:defRPr>
      </a:lvl4pPr>
      <a:lvl5pPr marL="1055688" indent="-200025" algn="l" defTabSz="914400" rtl="0" eaLnBrk="1" latinLnBrk="0" hangingPunct="1">
        <a:lnSpc>
          <a:spcPct val="100000"/>
        </a:lnSpc>
        <a:spcBef>
          <a:spcPts val="1000"/>
        </a:spcBef>
        <a:buClr>
          <a:srgbClr val="666666"/>
        </a:buClr>
        <a:buFont typeface="Arial" panose="020B0604020202020204" pitchFamily="34" charset="0"/>
        <a:buChar char="−"/>
        <a:defRPr sz="1400" kern="1200">
          <a:solidFill>
            <a:srgbClr val="66666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fri.eu/sites/default/files/ESFRI_WG_Monitoring_Report.pdf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67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Science Focus and User Meeting 2020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1213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Science Focus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11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Science Activities in SCUO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Gradually increasing number of science seminars and activities at ESS (before COVID-19).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SCUO focus to actively support the Science Focus Teams.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ESS and MAX IV are jointly hosting SXNS16 – now in June 2021.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ESS and ILL are hosting the second joint User Meeting, hopefully in September 2020.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SCUO are working to adjust the perception of </a:t>
            </a:r>
            <a:r>
              <a:rPr lang="en-GB" i="1" dirty="0"/>
              <a:t>First Science 2023 –</a:t>
            </a:r>
            <a:r>
              <a:rPr lang="en-GB" dirty="0"/>
              <a:t> 2023 will not be the first point ESS and ESS employees have produced science!</a:t>
            </a:r>
            <a:endParaRPr lang="en-GB" i="1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D96DD25-E6CC-4746-B935-243789488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854" y="1186900"/>
            <a:ext cx="4978400" cy="261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836C16-2AE7-6A48-80C3-DB2F45157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8295" y="4022025"/>
            <a:ext cx="2952628" cy="2567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251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DEMAX call for proposals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563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Call For Proposals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13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Pilot Call: December 2019-February 2020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The 2</a:t>
            </a:r>
            <a:r>
              <a:rPr lang="en-GB" baseline="30000" dirty="0"/>
              <a:t>nd</a:t>
            </a:r>
            <a:r>
              <a:rPr lang="en-GB" dirty="0"/>
              <a:t> pilot call for proposals for DEMAX has used the ESS User Office Software under development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Components of the software in operation:</a:t>
            </a:r>
          </a:p>
          <a:p>
            <a:pPr lvl="1">
              <a:spcBef>
                <a:spcPts val="0"/>
              </a:spcBef>
            </a:pPr>
            <a:r>
              <a:rPr lang="en-GB" dirty="0"/>
              <a:t>User Registration</a:t>
            </a:r>
          </a:p>
          <a:p>
            <a:pPr lvl="1">
              <a:spcBef>
                <a:spcPts val="0"/>
              </a:spcBef>
            </a:pPr>
            <a:r>
              <a:rPr lang="en-GB" dirty="0"/>
              <a:t>Proposal Submission</a:t>
            </a:r>
          </a:p>
          <a:p>
            <a:pPr lvl="1">
              <a:spcBef>
                <a:spcPts val="0"/>
              </a:spcBef>
            </a:pPr>
            <a:r>
              <a:rPr lang="en-GB" dirty="0"/>
              <a:t>Internal Proposal Review</a:t>
            </a:r>
          </a:p>
          <a:p>
            <a:pPr marL="142875" lvl="1" indent="0">
              <a:spcBef>
                <a:spcPts val="0"/>
              </a:spcBef>
              <a:buNone/>
            </a:pPr>
            <a:endParaRPr lang="en-GB" dirty="0"/>
          </a:p>
          <a:p>
            <a:pPr marL="142875" lvl="1" indent="0">
              <a:spcBef>
                <a:spcPts val="0"/>
              </a:spcBef>
              <a:buNone/>
            </a:pPr>
            <a:r>
              <a:rPr lang="en-GB" dirty="0"/>
              <a:t>Components of the software under development:</a:t>
            </a:r>
          </a:p>
          <a:p>
            <a:pPr lvl="1">
              <a:spcBef>
                <a:spcPts val="0"/>
              </a:spcBef>
            </a:pPr>
            <a:r>
              <a:rPr lang="en-GB" dirty="0"/>
              <a:t>External Proposal Review</a:t>
            </a:r>
          </a:p>
          <a:p>
            <a:pPr lvl="1">
              <a:spcBef>
                <a:spcPts val="0"/>
              </a:spcBef>
            </a:pPr>
            <a:endParaRPr lang="en-GB" dirty="0"/>
          </a:p>
          <a:p>
            <a:pPr marL="142875" lvl="1" indent="0">
              <a:spcBef>
                <a:spcPts val="0"/>
              </a:spcBef>
              <a:buNone/>
            </a:pPr>
            <a:r>
              <a:rPr lang="en-GB" dirty="0"/>
              <a:t>Also need consolidation:</a:t>
            </a:r>
          </a:p>
          <a:p>
            <a:pPr lvl="1">
              <a:spcBef>
                <a:spcPts val="0"/>
              </a:spcBef>
            </a:pPr>
            <a:r>
              <a:rPr lang="en-GB" dirty="0"/>
              <a:t>Multiple, concurrent calls for proposals</a:t>
            </a:r>
          </a:p>
          <a:p>
            <a:pPr lvl="1">
              <a:spcBef>
                <a:spcPts val="0"/>
              </a:spcBef>
            </a:pPr>
            <a:r>
              <a:rPr lang="en-GB" dirty="0"/>
              <a:t>Additional sections for instrument proposals (?)</a:t>
            </a:r>
          </a:p>
          <a:p>
            <a:pPr lvl="1">
              <a:spcBef>
                <a:spcPts val="0"/>
              </a:spcBef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CC5C98-C734-DA47-8AFD-A637D652F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671" y="2085180"/>
            <a:ext cx="5497010" cy="3743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469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Call For Proposals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14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Office Software: User View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5E5B78-44FD-C64D-B914-C601A688F067}"/>
              </a:ext>
            </a:extLst>
          </p:cNvPr>
          <p:cNvGrpSpPr/>
          <p:nvPr/>
        </p:nvGrpSpPr>
        <p:grpSpPr>
          <a:xfrm>
            <a:off x="1103709" y="1605459"/>
            <a:ext cx="10219464" cy="4702454"/>
            <a:chOff x="537592" y="1772816"/>
            <a:chExt cx="10219464" cy="470245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A9F0C5F-FA4B-B846-A57D-4ED7AB62F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60"/>
            <a:stretch/>
          </p:blipFill>
          <p:spPr>
            <a:xfrm>
              <a:off x="537592" y="1772816"/>
              <a:ext cx="10200456" cy="46805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543C8F-74BD-B945-86C7-C76583198A34}"/>
                </a:ext>
              </a:extLst>
            </p:cNvPr>
            <p:cNvSpPr txBox="1"/>
            <p:nvPr/>
          </p:nvSpPr>
          <p:spPr>
            <a:xfrm>
              <a:off x="9460912" y="2041589"/>
              <a:ext cx="1296144" cy="43204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Key Dates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3CCA82-9457-7948-A036-111630BFECAC}"/>
                </a:ext>
              </a:extLst>
            </p:cNvPr>
            <p:cNvSpPr txBox="1"/>
            <p:nvPr/>
          </p:nvSpPr>
          <p:spPr>
            <a:xfrm>
              <a:off x="8962528" y="3795204"/>
              <a:ext cx="1695400" cy="43204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Proposal hints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DBA77E8-8E13-E54C-AEB8-6AE5807A0BEF}"/>
                </a:ext>
              </a:extLst>
            </p:cNvPr>
            <p:cNvSpPr/>
            <p:nvPr/>
          </p:nvSpPr>
          <p:spPr>
            <a:xfrm>
              <a:off x="6730280" y="1988840"/>
              <a:ext cx="3240360" cy="79208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C61C36-AA56-C848-92D8-AFE19272699E}"/>
                </a:ext>
              </a:extLst>
            </p:cNvPr>
            <p:cNvSpPr/>
            <p:nvPr/>
          </p:nvSpPr>
          <p:spPr>
            <a:xfrm>
              <a:off x="2985864" y="2312876"/>
              <a:ext cx="3507692" cy="468052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297AC4B-CCE9-0B4E-BC12-CDB5C7351CD0}"/>
                </a:ext>
              </a:extLst>
            </p:cNvPr>
            <p:cNvSpPr/>
            <p:nvPr/>
          </p:nvSpPr>
          <p:spPr>
            <a:xfrm>
              <a:off x="2985864" y="3657352"/>
              <a:ext cx="5976664" cy="707752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C872A13-DBFB-4244-80B7-182B383E5E12}"/>
                </a:ext>
              </a:extLst>
            </p:cNvPr>
            <p:cNvSpPr txBox="1"/>
            <p:nvPr/>
          </p:nvSpPr>
          <p:spPr>
            <a:xfrm>
              <a:off x="1977752" y="2333830"/>
              <a:ext cx="1113656" cy="43204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Call info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4D9F646-1BE2-914D-A6FD-860527B02B24}"/>
                </a:ext>
              </a:extLst>
            </p:cNvPr>
            <p:cNvSpPr/>
            <p:nvPr/>
          </p:nvSpPr>
          <p:spPr>
            <a:xfrm>
              <a:off x="3002012" y="5241528"/>
              <a:ext cx="6824612" cy="1211808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DDF7C9-7A9F-5941-B3AF-B29C068FC130}"/>
                </a:ext>
              </a:extLst>
            </p:cNvPr>
            <p:cNvSpPr txBox="1"/>
            <p:nvPr/>
          </p:nvSpPr>
          <p:spPr>
            <a:xfrm>
              <a:off x="5333354" y="5767384"/>
              <a:ext cx="2320404" cy="707886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List of proposals involving this user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55311EF-6C7E-AD46-A015-E540D5154E23}"/>
                </a:ext>
              </a:extLst>
            </p:cNvPr>
            <p:cNvSpPr/>
            <p:nvPr/>
          </p:nvSpPr>
          <p:spPr>
            <a:xfrm>
              <a:off x="537592" y="1772816"/>
              <a:ext cx="1224136" cy="1296144"/>
            </a:xfrm>
            <a:prstGeom prst="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4C058D-D421-F240-8276-E8FDF0FBF2D6}"/>
                </a:ext>
              </a:extLst>
            </p:cNvPr>
            <p:cNvSpPr txBox="1"/>
            <p:nvPr/>
          </p:nvSpPr>
          <p:spPr>
            <a:xfrm>
              <a:off x="612824" y="3103405"/>
              <a:ext cx="1415481" cy="44697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normAutofit/>
            </a:bodyPr>
            <a:lstStyle/>
            <a:p>
              <a:pPr algn="l"/>
              <a:r>
                <a:rPr lang="en-GB" sz="2000" dirty="0">
                  <a:solidFill>
                    <a:schemeClr val="bg1">
                      <a:lumMod val="50000"/>
                    </a:schemeClr>
                  </a:solidFill>
                </a:rPr>
                <a:t>Navigation pane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91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3063EF8-DDE5-2C48-AAFA-A4A71FCB00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" r="38507"/>
          <a:stretch/>
        </p:blipFill>
        <p:spPr>
          <a:xfrm>
            <a:off x="532563" y="1546490"/>
            <a:ext cx="6139542" cy="4820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Call For Proposals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Office Software: </a:t>
            </a:r>
            <a:r>
              <a:rPr lang="en-GB" dirty="0" err="1"/>
              <a:t>Questionary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6953457" y="1572655"/>
            <a:ext cx="5024177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Proposal prepared like any online form builder or survey site</a:t>
            </a:r>
          </a:p>
          <a:p>
            <a:r>
              <a:rPr lang="en-GB" dirty="0"/>
              <a:t>Complete flexibility so no requirement for software skills in redesigning the proposal questions</a:t>
            </a:r>
          </a:p>
          <a:p>
            <a:r>
              <a:rPr lang="en-GB" dirty="0"/>
              <a:t>Easy to make dynamic questions</a:t>
            </a:r>
          </a:p>
          <a:p>
            <a:r>
              <a:rPr lang="en-GB" dirty="0"/>
              <a:t>Very powerful throughout the software</a:t>
            </a:r>
          </a:p>
          <a:p>
            <a:pPr lvl="1">
              <a:spcBef>
                <a:spcPts val="0"/>
              </a:spcBef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31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Call For Proposals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Review Process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6811977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The DEMAX proposal review process has been implemented in the User Office Software.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Due to DEMAX needs we have already implemented: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/>
              <a:t>Preparing bookmarked pdf ‘bundle’ of proposals</a:t>
            </a:r>
          </a:p>
          <a:p>
            <a:pPr lvl="1">
              <a:spcBef>
                <a:spcPts val="0"/>
              </a:spcBef>
            </a:pPr>
            <a:r>
              <a:rPr lang="en-GB" dirty="0"/>
              <a:t>Internal review of proposals</a:t>
            </a:r>
          </a:p>
          <a:p>
            <a:pPr lvl="1">
              <a:spcBef>
                <a:spcPts val="0"/>
              </a:spcBef>
            </a:pPr>
            <a:r>
              <a:rPr lang="en-GB" dirty="0"/>
              <a:t>Inviting reviewers to register in the User Office Software with role of ‘Reviewer’</a:t>
            </a:r>
          </a:p>
          <a:p>
            <a:pPr lvl="1">
              <a:spcBef>
                <a:spcPts val="0"/>
              </a:spcBef>
            </a:pPr>
            <a:r>
              <a:rPr lang="en-GB" dirty="0"/>
              <a:t>External grade and comment for proposals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The review outcome and decision email should be ready by the time the external reviews are completed.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GB" dirty="0"/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 </a:t>
            </a:r>
          </a:p>
          <a:p>
            <a:pPr lvl="1">
              <a:spcBef>
                <a:spcPts val="0"/>
              </a:spcBef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24246E-7127-3B49-89E4-C60C6A42E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921" y="1361230"/>
            <a:ext cx="1967727" cy="5114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3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DEMAX Call For Proposals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17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ESS Complete Review Process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EDD7-65D4-A44A-8782-8E1EA87C4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762" y="1438102"/>
            <a:ext cx="3066533" cy="49990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69912A-8A1C-B34C-A148-354EAF9213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9688" y="1438102"/>
            <a:ext cx="2623052" cy="5000400"/>
          </a:xfrm>
          <a:prstGeom prst="rect">
            <a:avLst/>
          </a:prstGeom>
        </p:spPr>
      </p:pic>
      <p:sp>
        <p:nvSpPr>
          <p:cNvPr id="13" name="Platshållare för innehåll 5">
            <a:extLst>
              <a:ext uri="{FF2B5EF4-FFF2-40B4-BE49-F238E27FC236}">
                <a16:creationId xmlns:a16="http://schemas.microsoft.com/office/drawing/2014/main" id="{70F9243C-B572-DD43-ADE9-3E89D7DB320F}"/>
              </a:ext>
            </a:extLst>
          </p:cNvPr>
          <p:cNvSpPr txBox="1">
            <a:spLocks/>
          </p:cNvSpPr>
          <p:nvPr/>
        </p:nvSpPr>
        <p:spPr>
          <a:xfrm>
            <a:off x="714239" y="1572655"/>
            <a:ext cx="4350130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Additional features required to implement the full process include: 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 lvl="1">
              <a:spcBef>
                <a:spcPts val="0"/>
              </a:spcBef>
            </a:pPr>
            <a:r>
              <a:rPr lang="en-GB" dirty="0"/>
              <a:t>Creating specific calls for proposals</a:t>
            </a:r>
          </a:p>
          <a:p>
            <a:pPr lvl="1">
              <a:spcBef>
                <a:spcPts val="0"/>
              </a:spcBef>
            </a:pPr>
            <a:r>
              <a:rPr lang="en-GB" dirty="0"/>
              <a:t>Creating scientific evaluation panels</a:t>
            </a:r>
          </a:p>
          <a:p>
            <a:pPr lvl="1">
              <a:spcBef>
                <a:spcPts val="0"/>
              </a:spcBef>
            </a:pPr>
            <a:r>
              <a:rPr lang="en-GB" dirty="0"/>
              <a:t>Inviting reviewers to a specific science evaluation panel</a:t>
            </a:r>
          </a:p>
          <a:p>
            <a:pPr lvl="1">
              <a:spcBef>
                <a:spcPts val="0"/>
              </a:spcBef>
            </a:pPr>
            <a:r>
              <a:rPr lang="en-GB" dirty="0"/>
              <a:t>Assigning proposals to a specific science evaluation panel</a:t>
            </a:r>
          </a:p>
          <a:p>
            <a:pPr lvl="1">
              <a:spcBef>
                <a:spcPts val="0"/>
              </a:spcBef>
            </a:pPr>
            <a:r>
              <a:rPr lang="en-GB" dirty="0"/>
              <a:t>Facilitating a scientific evaluation meeting</a:t>
            </a:r>
          </a:p>
          <a:p>
            <a:pPr lvl="1">
              <a:spcBef>
                <a:spcPts val="0"/>
              </a:spcBef>
            </a:pPr>
            <a:r>
              <a:rPr lang="en-GB" dirty="0"/>
              <a:t>Collating the meeting outcome in to a clear output for management to review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 lvl="1">
              <a:spcBef>
                <a:spcPts val="0"/>
              </a:spcBef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771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Office Software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460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19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User Office Software usually goes beyond providing a database of users and proposal management.</a:t>
            </a:r>
          </a:p>
          <a:p>
            <a:endParaRPr lang="en-GB" dirty="0"/>
          </a:p>
          <a:p>
            <a:r>
              <a:rPr lang="en-GB" dirty="0"/>
              <a:t>User requirement: smooth interaction with ESS in a series of consistently presented tools.</a:t>
            </a:r>
          </a:p>
          <a:p>
            <a:endParaRPr lang="en-GB" dirty="0"/>
          </a:p>
          <a:p>
            <a:r>
              <a:rPr lang="en-GB" dirty="0"/>
              <a:t>ESS requirement: happy users and a clear understanding of how all the elements of user office work will be tied together.</a:t>
            </a:r>
          </a:p>
          <a:p>
            <a:endParaRPr lang="en-GB" sz="1600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Beyond Proposal Management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C801D52-F954-0449-82B2-A1C40C3D1AD1}"/>
              </a:ext>
            </a:extLst>
          </p:cNvPr>
          <p:cNvSpPr/>
          <p:nvPr/>
        </p:nvSpPr>
        <p:spPr>
          <a:xfrm>
            <a:off x="7993273" y="2618869"/>
            <a:ext cx="2144128" cy="2144128"/>
          </a:xfrm>
          <a:prstGeom prst="ellipse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/>
              <a:t>User Office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D33E538-EF3D-2548-A732-5052A83B9A4A}"/>
              </a:ext>
            </a:extLst>
          </p:cNvPr>
          <p:cNvSpPr/>
          <p:nvPr/>
        </p:nvSpPr>
        <p:spPr>
          <a:xfrm>
            <a:off x="8290806" y="1108048"/>
            <a:ext cx="1549061" cy="1549061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User Database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17CAA61-ACCE-C44B-B3C3-E65CC61C9BB0}"/>
              </a:ext>
            </a:extLst>
          </p:cNvPr>
          <p:cNvSpPr/>
          <p:nvPr/>
        </p:nvSpPr>
        <p:spPr>
          <a:xfrm>
            <a:off x="9839867" y="2038052"/>
            <a:ext cx="1549061" cy="1549061"/>
          </a:xfrm>
          <a:prstGeom prst="ellipse">
            <a:avLst/>
          </a:prstGeom>
          <a:solidFill>
            <a:schemeClr val="accent3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Proposals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93CC3A2-BEA3-4F46-8F68-D8A0DC5EA174}"/>
              </a:ext>
            </a:extLst>
          </p:cNvPr>
          <p:cNvSpPr/>
          <p:nvPr/>
        </p:nvSpPr>
        <p:spPr>
          <a:xfrm>
            <a:off x="9847325" y="3810869"/>
            <a:ext cx="1549061" cy="1549061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Resource Access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0AB31B0-4E98-2B43-862E-BD948BB547F5}"/>
              </a:ext>
            </a:extLst>
          </p:cNvPr>
          <p:cNvSpPr/>
          <p:nvPr/>
        </p:nvSpPr>
        <p:spPr>
          <a:xfrm>
            <a:off x="8290806" y="4647495"/>
            <a:ext cx="1549061" cy="1549061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Admin &amp; Support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160B512-925F-6D4F-85E9-CB22DB19A29A}"/>
              </a:ext>
            </a:extLst>
          </p:cNvPr>
          <p:cNvSpPr/>
          <p:nvPr/>
        </p:nvSpPr>
        <p:spPr>
          <a:xfrm>
            <a:off x="6728077" y="2038052"/>
            <a:ext cx="1549061" cy="1549061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Manage Samples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91B7726-015C-984B-86C4-F13D8ABAFE9C}"/>
              </a:ext>
            </a:extLst>
          </p:cNvPr>
          <p:cNvSpPr/>
          <p:nvPr/>
        </p:nvSpPr>
        <p:spPr>
          <a:xfrm>
            <a:off x="6734287" y="3810869"/>
            <a:ext cx="1549061" cy="1549061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Publishing &amp; Reporting</a:t>
            </a:r>
          </a:p>
        </p:txBody>
      </p:sp>
    </p:spTree>
    <p:extLst>
      <p:ext uri="{BB962C8B-B14F-4D97-AF65-F5344CB8AC3E}">
        <p14:creationId xmlns:p14="http://schemas.microsoft.com/office/powerpoint/2010/main" val="63499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SCUO Presentation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D51EF2D-F832-4781-89C3-3F5E4843BF4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Spring STAP 2020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D26DA0E2-82BB-493E-9B68-2D93A245C5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PRESENTED BY Carina </a:t>
            </a:r>
            <a:r>
              <a:rPr lang="en-GB" dirty="0" err="1"/>
              <a:t>Lobley</a:t>
            </a:r>
            <a:endParaRPr lang="en-GB" dirty="0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30E777A6-9513-43F3-BB24-ED0539ADDD8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1930395" y="6117873"/>
            <a:ext cx="3215183" cy="459883"/>
          </a:xfrm>
        </p:spPr>
        <p:txBody>
          <a:bodyPr/>
          <a:lstStyle/>
          <a:p>
            <a:r>
              <a:rPr lang="en-GB" sz="1200" b="1" dirty="0">
                <a:solidFill>
                  <a:schemeClr val="bg1"/>
                </a:solidFill>
              </a:rPr>
              <a:t>2020-04-20</a:t>
            </a:r>
          </a:p>
        </p:txBody>
      </p:sp>
    </p:spTree>
    <p:extLst>
      <p:ext uri="{BB962C8B-B14F-4D97-AF65-F5344CB8AC3E}">
        <p14:creationId xmlns:p14="http://schemas.microsoft.com/office/powerpoint/2010/main" val="21419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20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4076777506"/>
              </p:ext>
            </p:extLst>
          </p:nvPr>
        </p:nvGraphicFramePr>
        <p:xfrm>
          <a:off x="577312" y="1364790"/>
          <a:ext cx="11259646" cy="511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209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3275763">
                  <a:extLst>
                    <a:ext uri="{9D8B030D-6E8A-4147-A177-3AD203B41FA5}">
                      <a16:colId xmlns:a16="http://schemas.microsoft.com/office/drawing/2014/main" val="219410381"/>
                    </a:ext>
                  </a:extLst>
                </a:gridCol>
                <a:gridCol w="5335674">
                  <a:extLst>
                    <a:ext uri="{9D8B030D-6E8A-4147-A177-3AD203B41FA5}">
                      <a16:colId xmlns:a16="http://schemas.microsoft.com/office/drawing/2014/main" val="3177196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Element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Software Solution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Comments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Registration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Office Software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Data to be stored in IAM after IAM is procured.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Proposal Submission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Office Software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How much information should be included in the proposal? Experiment and sample for safety/data management plan?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Proposal Science Review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Office Software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This includes technical and excellence reviews.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Proposal Safety Review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This requires the experiment plan and sample information as input and will have control measures as output.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274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Experiment Scheduling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This includes collecting user ‘bad dates’ and scheduling the instrument, sample environment, local contact, on call scientist …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62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ESS Site Training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Learning Management System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Software currently being installed. The completion of training should be required before a visit can be planned.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775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Visit Planning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notifies ESS which scientists are coming and when. Also what arrangements they require ESS to make.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5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 Shipping to ESS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Enterprise Asset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Samples shipped to ESS will start a tracking record at this stage.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25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 Registration at ESS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Enterprise Asset Management (?)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Samples brought to ESS will need to be registered for tracking. This is not strictly in the EAM planning.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280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Site Access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UOS/IAM/LMS/?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Complex since requires communication between software not yet specified or procured.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386856"/>
                  </a:ext>
                </a:extLst>
              </a:tr>
            </a:tbl>
          </a:graphicData>
        </a:graphic>
      </p:graphicFrame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A5A267D-0531-4EAB-BF41-0CF5E50FD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Journey in Software Interactions	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</p:spTree>
    <p:extLst>
      <p:ext uri="{BB962C8B-B14F-4D97-AF65-F5344CB8AC3E}">
        <p14:creationId xmlns:p14="http://schemas.microsoft.com/office/powerpoint/2010/main" val="358855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ubrik 14">
            <a:extLst>
              <a:ext uri="{FF2B5EF4-FFF2-40B4-BE49-F238E27FC236}">
                <a16:creationId xmlns:a16="http://schemas.microsoft.com/office/drawing/2014/main" id="{EFA1F079-F15E-4F9B-A759-1B706219B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3F6D019-C9CB-4FEE-A441-05860D8C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AC66BAE-0193-47F8-91A2-86B188165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21</a:t>
            </a:fld>
            <a:endParaRPr lang="sv-SE" dirty="0">
              <a:solidFill>
                <a:srgbClr val="CCCCCC"/>
              </a:solidFill>
            </a:endParaRPr>
          </a:p>
        </p:txBody>
      </p:sp>
      <p:graphicFrame>
        <p:nvGraphicFramePr>
          <p:cNvPr id="18" name="Tabell 18">
            <a:extLst>
              <a:ext uri="{FF2B5EF4-FFF2-40B4-BE49-F238E27FC236}">
                <a16:creationId xmlns:a16="http://schemas.microsoft.com/office/drawing/2014/main" id="{01B4C7FE-EF74-4AD0-A644-F784B19F326F}"/>
              </a:ext>
            </a:extLst>
          </p:cNvPr>
          <p:cNvGraphicFramePr>
            <a:graphicFrameLocks noGrp="1"/>
          </p:cNvGraphicFramePr>
          <p:nvPr>
            <p:ph type="tbl" sz="quarter" idx="15"/>
            <p:extLst>
              <p:ext uri="{D42A27DB-BD31-4B8C-83A1-F6EECF244321}">
                <p14:modId xmlns:p14="http://schemas.microsoft.com/office/powerpoint/2010/main" val="3214592415"/>
              </p:ext>
            </p:extLst>
          </p:nvPr>
        </p:nvGraphicFramePr>
        <p:xfrm>
          <a:off x="577313" y="1327786"/>
          <a:ext cx="11259646" cy="5214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209">
                  <a:extLst>
                    <a:ext uri="{9D8B030D-6E8A-4147-A177-3AD203B41FA5}">
                      <a16:colId xmlns:a16="http://schemas.microsoft.com/office/drawing/2014/main" val="870520717"/>
                    </a:ext>
                  </a:extLst>
                </a:gridCol>
                <a:gridCol w="3275763">
                  <a:extLst>
                    <a:ext uri="{9D8B030D-6E8A-4147-A177-3AD203B41FA5}">
                      <a16:colId xmlns:a16="http://schemas.microsoft.com/office/drawing/2014/main" val="219410381"/>
                    </a:ext>
                  </a:extLst>
                </a:gridCol>
                <a:gridCol w="5335674">
                  <a:extLst>
                    <a:ext uri="{9D8B030D-6E8A-4147-A177-3AD203B41FA5}">
                      <a16:colId xmlns:a16="http://schemas.microsoft.com/office/drawing/2014/main" val="3177196646"/>
                    </a:ext>
                  </a:extLst>
                </a:gridCol>
              </a:tblGrid>
              <a:tr h="360353"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Element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Software Solution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noProof="0" dirty="0"/>
                        <a:t>Comments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6669517"/>
                  </a:ext>
                </a:extLst>
              </a:tr>
              <a:tr h="351567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Radiation Protection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Dosiserve</a:t>
                      </a:r>
                      <a:endParaRPr lang="en-GB" sz="16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Currently being implemented by Health Physics.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6864346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Welcome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Office Software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 User Office Software should provide sufficient information to facilitate contact at gatehouse and reception (if needed).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502917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On-Site User Training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Learning Management System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Software currently being installed. No clear ownership for user training.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6570058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On-Site Experience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Here to flag - user cards might also carry credit for food, credited by the facility or the user – there are no details.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274273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 Tracking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Enterprise Asset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EAM will record which samples are exposed to neutrons and which are activated by the experiment.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06263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Sample Information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The data collection software should know which samples the user can select. This will inform the data catalogue process.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477554"/>
                  </a:ext>
                </a:extLst>
              </a:tr>
              <a:tr h="351567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Waste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SVALA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 place.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052663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Cost Reimbursement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Where ESS is covering user costs reimbursement may be necessary. Aspire: to be invoiced directly for all costs by provider?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2025830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User Satisfaction Survey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9F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For reporting and improvement – must be completed within 3 months or user cannot submit another proposal.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5280427"/>
                  </a:ext>
                </a:extLst>
              </a:tr>
              <a:tr h="510500">
                <a:tc>
                  <a:txBody>
                    <a:bodyPr/>
                    <a:lstStyle/>
                    <a:p>
                      <a:pPr algn="ctr"/>
                      <a:r>
                        <a:rPr lang="en-GB" sz="16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Publications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ED3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59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 record of the science published as a result of each proposal. Should this provide self archiving tool?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2386856"/>
                  </a:ext>
                </a:extLst>
              </a:tr>
            </a:tbl>
          </a:graphicData>
        </a:graphic>
      </p:graphicFrame>
      <p:sp>
        <p:nvSpPr>
          <p:cNvPr id="21" name="Platshållare för text 20">
            <a:extLst>
              <a:ext uri="{FF2B5EF4-FFF2-40B4-BE49-F238E27FC236}">
                <a16:creationId xmlns:a16="http://schemas.microsoft.com/office/drawing/2014/main" id="{AA5A267D-0531-4EAB-BF41-0CF5E50FD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Journey in Software Interactions	</a:t>
            </a:r>
          </a:p>
        </p:txBody>
      </p:sp>
      <p:sp>
        <p:nvSpPr>
          <p:cNvPr id="8" name="Platshållare för datum 3">
            <a:extLst>
              <a:ext uri="{FF2B5EF4-FFF2-40B4-BE49-F238E27FC236}">
                <a16:creationId xmlns:a16="http://schemas.microsoft.com/office/drawing/2014/main" id="{5FD982D3-0E34-9247-B730-F0CC65B4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</p:spTree>
    <p:extLst>
      <p:ext uri="{BB962C8B-B14F-4D97-AF65-F5344CB8AC3E}">
        <p14:creationId xmlns:p14="http://schemas.microsoft.com/office/powerpoint/2010/main" val="7414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User Office Software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22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Resources and Timelines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10764254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/>
              <a:t>Software development working really well but the team is understaffed</a:t>
            </a:r>
          </a:p>
          <a:p>
            <a:pPr>
              <a:spcBef>
                <a:spcPts val="0"/>
              </a:spcBef>
            </a:pPr>
            <a:endParaRPr lang="en-GB" dirty="0"/>
          </a:p>
          <a:p>
            <a:pPr>
              <a:spcBef>
                <a:spcPts val="0"/>
              </a:spcBef>
            </a:pPr>
            <a:r>
              <a:rPr lang="en-GB" dirty="0"/>
              <a:t>Options:</a:t>
            </a:r>
          </a:p>
          <a:p>
            <a:pPr lvl="1">
              <a:spcBef>
                <a:spcPts val="0"/>
              </a:spcBef>
            </a:pPr>
            <a:r>
              <a:rPr lang="en-GB" sz="1800" dirty="0"/>
              <a:t>Increase staffing</a:t>
            </a:r>
          </a:p>
          <a:p>
            <a:pPr lvl="1">
              <a:spcBef>
                <a:spcPts val="0"/>
              </a:spcBef>
            </a:pPr>
            <a:r>
              <a:rPr lang="en-GB" sz="1800" dirty="0"/>
              <a:t>Push back delivery (beyond mid 2023)</a:t>
            </a:r>
          </a:p>
          <a:p>
            <a:pPr lvl="1">
              <a:spcBef>
                <a:spcPts val="0"/>
              </a:spcBef>
            </a:pPr>
            <a:r>
              <a:rPr lang="en-GB" sz="1800" dirty="0"/>
              <a:t>Reduce specification</a:t>
            </a:r>
          </a:p>
          <a:p>
            <a:pPr lvl="1">
              <a:spcBef>
                <a:spcPts val="0"/>
              </a:spcBef>
            </a:pPr>
            <a:r>
              <a:rPr lang="en-GB" sz="1800" dirty="0"/>
              <a:t>Rather than build in house, use ESS IT to buy in some components ‘off the shelf’</a:t>
            </a:r>
          </a:p>
          <a:p>
            <a:pPr lvl="1">
              <a:spcBef>
                <a:spcPts val="0"/>
              </a:spcBef>
            </a:pPr>
            <a:endParaRPr lang="en-GB" sz="1800" dirty="0"/>
          </a:p>
          <a:p>
            <a:pPr marL="142875" lvl="1" indent="0">
              <a:spcBef>
                <a:spcPts val="0"/>
              </a:spcBef>
              <a:buNone/>
            </a:pPr>
            <a:r>
              <a:rPr lang="en-GB" dirty="0"/>
              <a:t>A big challenge is that the ESS processes are developed as the software is developed =&gt; it is not easy to see what exactly is needed or who owns each component.</a:t>
            </a:r>
          </a:p>
          <a:p>
            <a:pPr marL="142875" lvl="1" indent="0">
              <a:spcBef>
                <a:spcPts val="0"/>
              </a:spcBef>
              <a:buNone/>
            </a:pPr>
            <a:endParaRPr lang="en-GB" dirty="0"/>
          </a:p>
          <a:p>
            <a:pPr marL="142875" lvl="1" indent="0">
              <a:spcBef>
                <a:spcPts val="0"/>
              </a:spcBef>
              <a:buNone/>
            </a:pPr>
            <a:r>
              <a:rPr lang="en-GB" dirty="0"/>
              <a:t>Personal preference: plan to deliver a well thought out single user interface, where sensible use existing tools and start with simplified functionality, with a view to adding more complexity as it becomes clear what is needed</a:t>
            </a:r>
          </a:p>
          <a:p>
            <a:pPr marL="142875" lvl="1" indent="0">
              <a:spcBef>
                <a:spcPts val="0"/>
              </a:spcBef>
              <a:buNone/>
            </a:pPr>
            <a:r>
              <a:rPr lang="en-GB" dirty="0"/>
              <a:t>	</a:t>
            </a:r>
            <a:r>
              <a:rPr lang="en-GB" sz="1800" i="1" dirty="0"/>
              <a:t>example: user visit planning becomes a tool for the user to notify the user office who is coming to ESS when, not an integration to travel and hotel booking</a:t>
            </a:r>
          </a:p>
          <a:p>
            <a:pPr marL="142875" lvl="1" indent="0">
              <a:spcBef>
                <a:spcPts val="0"/>
              </a:spcBef>
              <a:buNone/>
            </a:pPr>
            <a:endParaRPr lang="en-GB" dirty="0"/>
          </a:p>
          <a:p>
            <a:pPr marL="142875" lvl="1" indent="0">
              <a:spcBef>
                <a:spcPts val="0"/>
              </a:spcBef>
              <a:buNone/>
            </a:pPr>
            <a:endParaRPr lang="en-GB" dirty="0"/>
          </a:p>
          <a:p>
            <a:pPr marL="142875" lvl="1" indent="0">
              <a:spcBef>
                <a:spcPts val="0"/>
              </a:spcBef>
              <a:buNone/>
            </a:pPr>
            <a:endParaRPr lang="en-GB" dirty="0"/>
          </a:p>
          <a:p>
            <a:pPr>
              <a:spcBef>
                <a:spcPts val="0"/>
              </a:spcBef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40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23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801396"/>
              </p:ext>
            </p:extLst>
          </p:nvPr>
        </p:nvGraphicFramePr>
        <p:xfrm>
          <a:off x="1103709" y="1489191"/>
          <a:ext cx="10134600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93171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  <a:gridCol w="5341429">
                  <a:extLst>
                    <a:ext uri="{9D8B030D-6E8A-4147-A177-3AD203B41FA5}">
                      <a16:colId xmlns:a16="http://schemas.microsoft.com/office/drawing/2014/main" val="3631577222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Policies and Guidelines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The core documents are prepared and in the review process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Key Performance Indicators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We are identifying KPIs that should be reported by the Science Directorate: tools for recording and reporting are being developed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   Science Focus and User Meeting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We are maintaining and building the scientific life of the organisation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460914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DEMAX Call for Proposals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DEMAX has had a successful call for proposals using the User Office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	User Office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Development is in progress: really need a clear decision as to scope for User Office Software and scope to be fulfilled with other solutions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</a:t>
            </a:r>
            <a:r>
              <a:rPr lang="en-GB" dirty="0" err="1"/>
              <a:t>stap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2020-04-20</a:t>
            </a:r>
          </a:p>
        </p:txBody>
      </p:sp>
    </p:spTree>
    <p:extLst>
      <p:ext uri="{BB962C8B-B14F-4D97-AF65-F5344CB8AC3E}">
        <p14:creationId xmlns:p14="http://schemas.microsoft.com/office/powerpoint/2010/main" val="8392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145CF3-C12C-4347-8E68-43E798340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0395" y="1153620"/>
            <a:ext cx="8640000" cy="2845623"/>
          </a:xfrm>
        </p:spPr>
        <p:txBody>
          <a:bodyPr/>
          <a:lstStyle/>
          <a:p>
            <a:br>
              <a:rPr lang="en-GB" dirty="0"/>
            </a:br>
            <a:r>
              <a:rPr lang="en-GB" dirty="0"/>
              <a:t>Thank you for your attention.</a:t>
            </a:r>
            <a:br>
              <a:rPr lang="en-GB" dirty="0"/>
            </a:br>
            <a:br>
              <a:rPr lang="en-GB" dirty="0"/>
            </a:br>
            <a:r>
              <a:rPr lang="en-GB" dirty="0"/>
              <a:t>I look forward to your questions on 27</a:t>
            </a:r>
            <a:r>
              <a:rPr lang="en-GB" baseline="30000" dirty="0"/>
              <a:t>th</a:t>
            </a:r>
            <a:r>
              <a:rPr lang="en-GB" dirty="0"/>
              <a:t> April!</a:t>
            </a:r>
          </a:p>
        </p:txBody>
      </p:sp>
    </p:spTree>
    <p:extLst>
      <p:ext uri="{BB962C8B-B14F-4D97-AF65-F5344CB8AC3E}">
        <p14:creationId xmlns:p14="http://schemas.microsoft.com/office/powerpoint/2010/main" val="1209966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515B4B-3ADD-418D-A61D-2099706C2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34CE1B4-62B3-438D-AEBF-F359667A0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/>
              <a:pPr/>
              <a:t>3</a:t>
            </a:fld>
            <a:endParaRPr lang="sv-SE"/>
          </a:p>
        </p:txBody>
      </p:sp>
      <p:graphicFrame>
        <p:nvGraphicFramePr>
          <p:cNvPr id="8" name="Tabell 8">
            <a:extLst>
              <a:ext uri="{FF2B5EF4-FFF2-40B4-BE49-F238E27FC236}">
                <a16:creationId xmlns:a16="http://schemas.microsoft.com/office/drawing/2014/main" id="{6785EE1E-4A1C-4346-83D0-84014F8F2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1992587"/>
              </p:ext>
            </p:extLst>
          </p:nvPr>
        </p:nvGraphicFramePr>
        <p:xfrm>
          <a:off x="1195647" y="1633448"/>
          <a:ext cx="10134600" cy="22889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34600">
                  <a:extLst>
                    <a:ext uri="{9D8B030D-6E8A-4147-A177-3AD203B41FA5}">
                      <a16:colId xmlns:a16="http://schemas.microsoft.com/office/drawing/2014/main" val="1887023439"/>
                    </a:ext>
                  </a:extLst>
                </a:gridCol>
              </a:tblGrid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1	Policies and Guidelines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5739561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2	Key Performance Indicators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2991455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3	Science Focus and User Meeting 2020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8378964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4	DEMAX Call for Proposals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5913222"/>
                  </a:ext>
                </a:extLst>
              </a:tr>
              <a:tr h="457794">
                <a:tc>
                  <a:txBody>
                    <a:bodyPr/>
                    <a:lstStyle/>
                    <a:p>
                      <a:pPr>
                        <a:tabLst>
                          <a:tab pos="357188" algn="l"/>
                        </a:tabLst>
                      </a:pPr>
                      <a:r>
                        <a:rPr lang="en-GB" sz="2000" b="0" noProof="0" dirty="0">
                          <a:solidFill>
                            <a:schemeClr val="bg1"/>
                          </a:solidFill>
                        </a:rPr>
                        <a:t>5   User Office Software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3775045"/>
                  </a:ext>
                </a:extLst>
              </a:tr>
            </a:tbl>
          </a:graphicData>
        </a:graphic>
      </p:graphicFrame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8A59AED1-4BAA-47FE-A233-9C2F413D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</a:t>
            </a:r>
            <a:r>
              <a:rPr lang="en-GB" dirty="0" err="1"/>
              <a:t>stap</a:t>
            </a:r>
            <a:endParaRPr lang="en-GB" dirty="0"/>
          </a:p>
        </p:txBody>
      </p:sp>
      <p:sp>
        <p:nvSpPr>
          <p:cNvPr id="7" name="Platshållare för datum 3">
            <a:extLst>
              <a:ext uri="{FF2B5EF4-FFF2-40B4-BE49-F238E27FC236}">
                <a16:creationId xmlns:a16="http://schemas.microsoft.com/office/drawing/2014/main" id="{78972905-E434-5D47-AFD2-FA25DA38A1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>
                <a:solidFill>
                  <a:schemeClr val="bg1"/>
                </a:solidFill>
              </a:rPr>
              <a:t>2020-04-20</a:t>
            </a:r>
          </a:p>
        </p:txBody>
      </p:sp>
    </p:spTree>
    <p:extLst>
      <p:ext uri="{BB962C8B-B14F-4D97-AF65-F5344CB8AC3E}">
        <p14:creationId xmlns:p14="http://schemas.microsoft.com/office/powerpoint/2010/main" val="355043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Policies and Guidelines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003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SCUO Policies and Guidelines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5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Policy documents will be high level, outlining the basic principles.</a:t>
            </a:r>
          </a:p>
          <a:p>
            <a:endParaRPr lang="en-GB" dirty="0"/>
          </a:p>
          <a:p>
            <a:r>
              <a:rPr lang="en-GB" dirty="0"/>
              <a:t>Users will be provided with guidelines to detail how to comply with the policy. </a:t>
            </a:r>
          </a:p>
          <a:p>
            <a:endParaRPr lang="en-GB" dirty="0"/>
          </a:p>
          <a:p>
            <a:r>
              <a:rPr lang="en-GB" dirty="0"/>
              <a:t>User Office will work to procedures to ensure application of the policy.</a:t>
            </a:r>
          </a:p>
          <a:p>
            <a:pPr marL="142875" lvl="1" indent="0">
              <a:buNone/>
            </a:pPr>
            <a:endParaRPr lang="en-US" dirty="0"/>
          </a:p>
          <a:p>
            <a:pPr marL="142875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4"/>
                </a:solidFill>
              </a:rPr>
              <a:t>Approved</a:t>
            </a:r>
            <a:r>
              <a:rPr lang="en-US" sz="1600" dirty="0"/>
              <a:t> = ESS Council has approved</a:t>
            </a:r>
          </a:p>
          <a:p>
            <a:pPr marL="142875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5"/>
                </a:solidFill>
              </a:rPr>
              <a:t>SAC</a:t>
            </a:r>
            <a:r>
              <a:rPr lang="en-US" sz="1600" dirty="0"/>
              <a:t> = SAC has approved but it still needs to be approved by ESS Council</a:t>
            </a:r>
          </a:p>
          <a:p>
            <a:pPr marL="142875" lvl="1" indent="0">
              <a:spcBef>
                <a:spcPts val="0"/>
              </a:spcBef>
              <a:buNone/>
            </a:pPr>
            <a:r>
              <a:rPr lang="en-US" sz="1600" dirty="0">
                <a:solidFill>
                  <a:schemeClr val="accent5"/>
                </a:solidFill>
              </a:rPr>
              <a:t>SMT</a:t>
            </a:r>
            <a:r>
              <a:rPr lang="en-US" sz="1600" dirty="0"/>
              <a:t> = Discussed with STAP, but needs final approval by SMT before SAC and then ESS Council</a:t>
            </a: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User Access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387D41-776F-9C4D-A3E5-3B0634C43E78}"/>
              </a:ext>
            </a:extLst>
          </p:cNvPr>
          <p:cNvGrpSpPr/>
          <p:nvPr/>
        </p:nvGrpSpPr>
        <p:grpSpPr>
          <a:xfrm>
            <a:off x="6373692" y="1323154"/>
            <a:ext cx="5363025" cy="5007308"/>
            <a:chOff x="3181247" y="1728000"/>
            <a:chExt cx="4752528" cy="443730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C3F946B-F60D-6541-865D-46C631867A83}"/>
                </a:ext>
              </a:extLst>
            </p:cNvPr>
            <p:cNvSpPr/>
            <p:nvPr/>
          </p:nvSpPr>
          <p:spPr>
            <a:xfrm>
              <a:off x="4370400" y="1728000"/>
              <a:ext cx="2376264" cy="2376264"/>
            </a:xfrm>
            <a:prstGeom prst="ellipse">
              <a:avLst/>
            </a:prstGeom>
            <a:solidFill>
              <a:srgbClr val="0094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Scientific Evaluation and Access Policy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279740-0328-9648-86F2-CA228A1DA7A9}"/>
                </a:ext>
              </a:extLst>
            </p:cNvPr>
            <p:cNvSpPr/>
            <p:nvPr/>
          </p:nvSpPr>
          <p:spPr>
            <a:xfrm>
              <a:off x="3181247" y="3789040"/>
              <a:ext cx="2376264" cy="2376264"/>
            </a:xfrm>
            <a:prstGeom prst="ellipse">
              <a:avLst/>
            </a:prstGeom>
            <a:solidFill>
              <a:srgbClr val="1EA5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Policy for User Scientific Publications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D29DE89-D352-714E-94DF-A8228C9F996B}"/>
                </a:ext>
              </a:extLst>
            </p:cNvPr>
            <p:cNvSpPr/>
            <p:nvPr/>
          </p:nvSpPr>
          <p:spPr>
            <a:xfrm>
              <a:off x="5557511" y="3789040"/>
              <a:ext cx="2376264" cy="2376264"/>
            </a:xfrm>
            <a:prstGeom prst="ellipse">
              <a:avLst/>
            </a:prstGeom>
            <a:solidFill>
              <a:srgbClr val="41B9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Policy for Scientific Data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EF2CE7-092F-BA43-B5B1-89A785AD6D5C}"/>
              </a:ext>
            </a:extLst>
          </p:cNvPr>
          <p:cNvSpPr txBox="1"/>
          <p:nvPr/>
        </p:nvSpPr>
        <p:spPr>
          <a:xfrm>
            <a:off x="9859949" y="5895035"/>
            <a:ext cx="1072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chemeClr val="accent4"/>
                </a:solidFill>
              </a:rPr>
              <a:t>Approved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51068D-F31D-B448-8B4B-5F4860DF15D6}"/>
              </a:ext>
            </a:extLst>
          </p:cNvPr>
          <p:cNvSpPr txBox="1"/>
          <p:nvPr/>
        </p:nvSpPr>
        <p:spPr>
          <a:xfrm>
            <a:off x="8779873" y="3554903"/>
            <a:ext cx="550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/>
                </a:solidFill>
              </a:rPr>
              <a:t>SAC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9FFDE-0EDD-6241-B85F-3F1A4D076796}"/>
              </a:ext>
            </a:extLst>
          </p:cNvPr>
          <p:cNvSpPr txBox="1"/>
          <p:nvPr/>
        </p:nvSpPr>
        <p:spPr>
          <a:xfrm>
            <a:off x="7439117" y="5911373"/>
            <a:ext cx="5854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600" dirty="0">
                <a:solidFill>
                  <a:schemeClr val="accent5"/>
                </a:solidFill>
              </a:rPr>
              <a:t>SMT</a:t>
            </a:r>
          </a:p>
        </p:txBody>
      </p:sp>
    </p:spTree>
    <p:extLst>
      <p:ext uri="{BB962C8B-B14F-4D97-AF65-F5344CB8AC3E}">
        <p14:creationId xmlns:p14="http://schemas.microsoft.com/office/powerpoint/2010/main" val="107453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SCUO Policies and Guidelines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6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CFEF36EF-EA79-48B1-8977-F8AA6F2C6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42875" lvl="1" indent="0">
              <a:buNone/>
            </a:pPr>
            <a:endParaRPr lang="en-US" dirty="0"/>
          </a:p>
          <a:p>
            <a:pPr marL="142875" lvl="1" indent="0">
              <a:buNone/>
            </a:pPr>
            <a:endParaRPr lang="en-US" dirty="0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Science Directorate Staff</a:t>
            </a:r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1246800" y="1714800"/>
            <a:ext cx="4993785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Guidelines to support Science Directorate affiliated staff how to record their ESS and other affiliations in publications.</a:t>
            </a:r>
          </a:p>
          <a:p>
            <a:endParaRPr lang="en-GB" dirty="0"/>
          </a:p>
          <a:p>
            <a:r>
              <a:rPr lang="en-GB" dirty="0"/>
              <a:t>Guidelines to support SCUO and the Science Management Team in determining when to sponsor science events.</a:t>
            </a:r>
          </a:p>
          <a:p>
            <a:endParaRPr lang="en-GB" dirty="0"/>
          </a:p>
          <a:p>
            <a:r>
              <a:rPr lang="en-GB" dirty="0"/>
              <a:t>Consistency and transparency are critical.</a:t>
            </a:r>
          </a:p>
          <a:p>
            <a:endParaRPr lang="en-GB" dirty="0"/>
          </a:p>
          <a:p>
            <a:r>
              <a:rPr lang="en-GB" dirty="0"/>
              <a:t>Both documents await SMT approval after which they will be implemented.</a:t>
            </a:r>
            <a:endParaRPr lang="en-US" dirty="0"/>
          </a:p>
          <a:p>
            <a:pPr marL="142875" lvl="1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3F6B6FE-40F8-9741-8E35-773183C859BC}"/>
              </a:ext>
            </a:extLst>
          </p:cNvPr>
          <p:cNvSpPr/>
          <p:nvPr/>
        </p:nvSpPr>
        <p:spPr>
          <a:xfrm>
            <a:off x="8034498" y="1604270"/>
            <a:ext cx="2305259" cy="188589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Guidelines for Science Directorate Publications and Affiliations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87ABE0-EE34-D14A-BE25-194D7B2A3DBE}"/>
              </a:ext>
            </a:extLst>
          </p:cNvPr>
          <p:cNvSpPr/>
          <p:nvPr/>
        </p:nvSpPr>
        <p:spPr>
          <a:xfrm>
            <a:off x="8034498" y="3490160"/>
            <a:ext cx="2305259" cy="1885890"/>
          </a:xfrm>
          <a:prstGeom prst="roundRect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Guidelines for Science Directorate Sponsorship</a:t>
            </a:r>
          </a:p>
        </p:txBody>
      </p:sp>
    </p:spTree>
    <p:extLst>
      <p:ext uri="{BB962C8B-B14F-4D97-AF65-F5344CB8AC3E}">
        <p14:creationId xmlns:p14="http://schemas.microsoft.com/office/powerpoint/2010/main" val="410329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F361A0A-2528-42EB-8E6A-DA01C6577F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EE8596B-CFC4-494E-833A-CBBEC30781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1CCB1AEE-A06D-4938-95DD-62DEE574A39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2" name="Platshållare för text 11">
            <a:extLst>
              <a:ext uri="{FF2B5EF4-FFF2-40B4-BE49-F238E27FC236}">
                <a16:creationId xmlns:a16="http://schemas.microsoft.com/office/drawing/2014/main" id="{D11693FE-8633-4CDA-ABA8-92FAAA0C73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Key Performance Indicators</a:t>
            </a:r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F2049D6-33EF-411A-8631-A29E5420839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590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Performance Indicators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8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ESFRI Report and Brightness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ESFRI have produced report that describes 21 KPIs across 9 relevant business areas.</a:t>
            </a:r>
          </a:p>
          <a:p>
            <a:r>
              <a:rPr lang="en-US" dirty="0"/>
              <a:t>In addition Brightness</a:t>
            </a:r>
            <a:r>
              <a:rPr lang="en-US" baseline="30000" dirty="0"/>
              <a:t>2 </a:t>
            </a:r>
            <a:r>
              <a:rPr lang="en-US" dirty="0"/>
              <a:t>list of recommended KPIs covering similar topics</a:t>
            </a:r>
          </a:p>
          <a:p>
            <a:endParaRPr lang="en-US" dirty="0"/>
          </a:p>
          <a:p>
            <a:r>
              <a:rPr lang="en-US" dirty="0"/>
              <a:t>Some KPIs can be reported now:</a:t>
            </a:r>
          </a:p>
          <a:p>
            <a:pPr marL="690563" lvl="2" indent="-342900">
              <a:spcBef>
                <a:spcPts val="0"/>
              </a:spcBef>
            </a:pPr>
            <a:endParaRPr lang="en-US" dirty="0"/>
          </a:p>
          <a:p>
            <a:pPr marL="600075" lvl="1" indent="-342900">
              <a:spcBef>
                <a:spcPts val="0"/>
              </a:spcBef>
            </a:pPr>
            <a:r>
              <a:rPr lang="en-GB" dirty="0"/>
              <a:t>Number of publications</a:t>
            </a:r>
          </a:p>
          <a:p>
            <a:pPr marL="600075" lvl="1" indent="-342900">
              <a:spcBef>
                <a:spcPts val="0"/>
              </a:spcBef>
            </a:pPr>
            <a:r>
              <a:rPr lang="en-GB" dirty="0"/>
              <a:t>Percentage of top cited publications</a:t>
            </a:r>
          </a:p>
          <a:p>
            <a:pPr marL="600075" lvl="1" indent="-342900">
              <a:spcBef>
                <a:spcPts val="0"/>
              </a:spcBef>
            </a:pPr>
            <a:r>
              <a:rPr lang="en-GB" dirty="0"/>
              <a:t>Training of people who are not RI staff</a:t>
            </a:r>
          </a:p>
          <a:p>
            <a:pPr marL="600075" lvl="1" indent="-342900">
              <a:spcBef>
                <a:spcPts val="0"/>
              </a:spcBef>
            </a:pPr>
            <a:r>
              <a:rPr lang="en-GB" dirty="0"/>
              <a:t>Outreach and engagement achieved by direct contact</a:t>
            </a:r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0" indent="0">
              <a:spcBef>
                <a:spcPts val="0"/>
              </a:spcBef>
              <a:buNone/>
            </a:pPr>
            <a:endParaRPr lang="en-GB" dirty="0"/>
          </a:p>
          <a:p>
            <a:pPr marL="690563" lvl="2" indent="-342900"/>
            <a:endParaRPr lang="en-US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A2232-0A15-2A43-8431-A5CBA47E4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263" y="1998114"/>
            <a:ext cx="2527300" cy="252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CF63CE-1D69-0445-AFA0-2DD488222857}"/>
              </a:ext>
            </a:extLst>
          </p:cNvPr>
          <p:cNvSpPr txBox="1"/>
          <p:nvPr/>
        </p:nvSpPr>
        <p:spPr>
          <a:xfrm>
            <a:off x="6982208" y="5096434"/>
            <a:ext cx="371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>
                <a:hlinkClick r:id="rId3"/>
              </a:rPr>
              <a:t>https://www.esfri.eu/sites/default/files/ESFRI_WG_Monitoring_Report.pdf</a:t>
            </a:r>
            <a:endParaRPr lang="en-GB" sz="1600" dirty="0">
              <a:solidFill>
                <a:srgbClr val="6666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5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0FB8EB-1974-4F1B-9F83-4FDD9AB6C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75000"/>
                    <a:lumOff val="25000"/>
                  </a:schemeClr>
                </a:solidFill>
              </a:rPr>
              <a:t>Key Performance Indicators</a:t>
            </a:r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BCE7790D-E878-42AC-AA2D-8A369B3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SCUO Presentation to STAP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B78B478-BF6B-4F13-BEDC-210D18337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83078-D760-1647-8B80-66BA8B52336D}" type="slidenum">
              <a:rPr lang="sv-SE" smtClean="0">
                <a:solidFill>
                  <a:srgbClr val="CCCCCC"/>
                </a:solidFill>
              </a:rPr>
              <a:t>9</a:t>
            </a:fld>
            <a:endParaRPr lang="sv-SE" dirty="0">
              <a:solidFill>
                <a:srgbClr val="CCCCCC"/>
              </a:solidFill>
            </a:endParaRPr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9694C8D-3712-49FB-B071-2180F2DC81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ESFRI Report and Brightness</a:t>
            </a:r>
            <a:r>
              <a:rPr lang="en-GB" baseline="30000" dirty="0"/>
              <a:t>2</a:t>
            </a:r>
            <a:endParaRPr lang="en-GB" dirty="0"/>
          </a:p>
        </p:txBody>
      </p:sp>
      <p:sp>
        <p:nvSpPr>
          <p:cNvPr id="10" name="Platshållare för datum 3">
            <a:extLst>
              <a:ext uri="{FF2B5EF4-FFF2-40B4-BE49-F238E27FC236}">
                <a16:creationId xmlns:a16="http://schemas.microsoft.com/office/drawing/2014/main" id="{38A5AF1C-CD2B-3242-88CF-04FA26AED5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r>
              <a:rPr lang="sv-SE" dirty="0"/>
              <a:t>2020-04-20</a:t>
            </a:r>
          </a:p>
        </p:txBody>
      </p:sp>
      <p:sp>
        <p:nvSpPr>
          <p:cNvPr id="14" name="Platshållare för innehåll 5">
            <a:extLst>
              <a:ext uri="{FF2B5EF4-FFF2-40B4-BE49-F238E27FC236}">
                <a16:creationId xmlns:a16="http://schemas.microsoft.com/office/drawing/2014/main" id="{8DBB7FA7-DC27-1C40-B0B1-BC1754C14A42}"/>
              </a:ext>
            </a:extLst>
          </p:cNvPr>
          <p:cNvSpPr txBox="1">
            <a:spLocks/>
          </p:cNvSpPr>
          <p:nvPr/>
        </p:nvSpPr>
        <p:spPr>
          <a:xfrm>
            <a:off x="714238" y="1572655"/>
            <a:ext cx="5867433" cy="4768062"/>
          </a:xfrm>
          <a:prstGeom prst="rect">
            <a:avLst/>
          </a:prstGeom>
        </p:spPr>
        <p:txBody>
          <a:bodyPr vert="horz" lIns="0" tIns="45720" rIns="18000" bIns="45720" rtlCol="0">
            <a:noAutofit/>
          </a:bodyPr>
          <a:lstStyle>
            <a:lvl1pPr marL="101600" indent="-101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Segoe UI" panose="020B0502040204020203" pitchFamily="34" charset="0"/>
              <a:buChar char=" "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1pPr>
            <a:lvl2pPr marL="358775" indent="-215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Wingdings" panose="05000000000000000000" pitchFamily="2" charset="2"/>
              <a:buChar char=""/>
              <a:tabLst/>
              <a:defRPr sz="20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2pPr>
            <a:lvl3pPr marL="449263" indent="-19685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8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3pPr>
            <a:lvl4pPr marL="541338" indent="-180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6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4pPr>
            <a:lvl5pPr marL="630000" indent="-1620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666666"/>
              </a:buClr>
              <a:buFont typeface="Arial" panose="020B0604020202020204" pitchFamily="34" charset="0"/>
              <a:buChar char="−"/>
              <a:tabLst/>
              <a:defRPr sz="1400" kern="1200">
                <a:solidFill>
                  <a:srgbClr val="666666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ESS publications are identified using the author address in Web of Science.</a:t>
            </a:r>
          </a:p>
          <a:p>
            <a:endParaRPr lang="en-US" dirty="0"/>
          </a:p>
          <a:p>
            <a:r>
              <a:rPr lang="en-US" dirty="0"/>
              <a:t>Training and science directorate outreach activities are not currently recorded systematically. Several activities are in progress:</a:t>
            </a:r>
          </a:p>
          <a:p>
            <a:pPr lvl="1"/>
            <a:r>
              <a:rPr lang="en-US" dirty="0"/>
              <a:t>Define training, science event and science outreach</a:t>
            </a:r>
          </a:p>
          <a:p>
            <a:pPr lvl="1"/>
            <a:r>
              <a:rPr lang="en-US" dirty="0"/>
              <a:t>Determine recording methods activities hosted by ESS</a:t>
            </a:r>
          </a:p>
          <a:p>
            <a:pPr lvl="1"/>
            <a:r>
              <a:rPr lang="en-US" dirty="0"/>
              <a:t>How and what to capture ESS staff activities beyond ESS?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3B4610-80DC-F844-946E-555C92DD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8492" y="1288667"/>
            <a:ext cx="3600000" cy="2445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DFE32A-15C3-C446-9341-AC2C2AE70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492" y="4092110"/>
            <a:ext cx="3603600" cy="234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903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ESS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ESS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mtClean="0">
            <a:solidFill>
              <a:srgbClr val="666666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C8E05FD6-4408-40A1-AAFA-F1913A6B3D38}" vid="{2ACFAA60-6D1B-4172-9AA5-52CCB5CBBC4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14854</TotalTime>
  <Words>1562</Words>
  <Application>Microsoft Macintosh PowerPoint</Application>
  <PresentationFormat>Bredbild</PresentationFormat>
  <Paragraphs>312</Paragraphs>
  <Slides>24</Slides>
  <Notes>2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24</vt:i4>
      </vt:variant>
    </vt:vector>
  </HeadingPairs>
  <TitlesOfParts>
    <vt:vector size="31" baseType="lpstr">
      <vt:lpstr>Arial</vt:lpstr>
      <vt:lpstr>Calibri</vt:lpstr>
      <vt:lpstr>Segoe UI</vt:lpstr>
      <vt:lpstr>Segoe UI Light</vt:lpstr>
      <vt:lpstr>Segoe UI Semibold</vt:lpstr>
      <vt:lpstr>Wingdings</vt:lpstr>
      <vt:lpstr>Office-tema</vt:lpstr>
      <vt:lpstr>PowerPoint-presentation</vt:lpstr>
      <vt:lpstr>SCUO Presentation</vt:lpstr>
      <vt:lpstr>Agenda</vt:lpstr>
      <vt:lpstr>PowerPoint-presentation</vt:lpstr>
      <vt:lpstr>SCUO Policies and Guidelines</vt:lpstr>
      <vt:lpstr>SCUO Policies and Guidelines</vt:lpstr>
      <vt:lpstr>PowerPoint-presentation</vt:lpstr>
      <vt:lpstr>Key Performance Indicators</vt:lpstr>
      <vt:lpstr>Key Performance Indicators</vt:lpstr>
      <vt:lpstr>PowerPoint-presentation</vt:lpstr>
      <vt:lpstr>Science Focus</vt:lpstr>
      <vt:lpstr>PowerPoint-presentation</vt:lpstr>
      <vt:lpstr>DEMAX Call For Proposals</vt:lpstr>
      <vt:lpstr>DEMAX Call For Proposals</vt:lpstr>
      <vt:lpstr>DEMAX Call For Proposals</vt:lpstr>
      <vt:lpstr>DEMAX Call For Proposals</vt:lpstr>
      <vt:lpstr>DEMAX Call For Proposals</vt:lpstr>
      <vt:lpstr>PowerPoint-presentation</vt:lpstr>
      <vt:lpstr>User Office Software</vt:lpstr>
      <vt:lpstr>User Office Software</vt:lpstr>
      <vt:lpstr>User Office Software</vt:lpstr>
      <vt:lpstr>User Office Software</vt:lpstr>
      <vt:lpstr>Summary</vt:lpstr>
      <vt:lpstr> Thank you for your attention.  I look forward to your questions on 27th April!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57</cp:revision>
  <cp:lastPrinted>2019-03-08T10:27:30Z</cp:lastPrinted>
  <dcterms:created xsi:type="dcterms:W3CDTF">2020-04-02T08:28:18Z</dcterms:created>
  <dcterms:modified xsi:type="dcterms:W3CDTF">2020-04-15T13:55:43Z</dcterms:modified>
</cp:coreProperties>
</file>