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62" r:id="rId3"/>
    <p:sldId id="324" r:id="rId4"/>
    <p:sldId id="887" r:id="rId5"/>
    <p:sldId id="881" r:id="rId6"/>
    <p:sldId id="296" r:id="rId7"/>
    <p:sldId id="259" r:id="rId8"/>
    <p:sldId id="883" r:id="rId9"/>
    <p:sldId id="884" r:id="rId10"/>
    <p:sldId id="258" r:id="rId11"/>
    <p:sldId id="274" r:id="rId12"/>
    <p:sldId id="882" r:id="rId13"/>
    <p:sldId id="273" r:id="rId14"/>
    <p:sldId id="263" r:id="rId15"/>
    <p:sldId id="885" r:id="rId16"/>
    <p:sldId id="888" r:id="rId17"/>
    <p:sldId id="886" r:id="rId18"/>
    <p:sldId id="890" r:id="rId19"/>
    <p:sldId id="843" r:id="rId20"/>
    <p:sldId id="891" r:id="rId21"/>
    <p:sldId id="286" r:id="rId2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0E7278"/>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71"/>
    <p:restoredTop sz="89926"/>
  </p:normalViewPr>
  <p:slideViewPr>
    <p:cSldViewPr snapToGrid="0" snapToObjects="1">
      <p:cViewPr varScale="1">
        <p:scale>
          <a:sx n="105" d="100"/>
          <a:sy n="105" d="100"/>
        </p:scale>
        <p:origin x="11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zoefisher/Documents/ESS_DEMAX%20Operations/Review%20Panel/2019%20Reviews/Proposals_2019-fina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zoefisher/Documents/ESS_DEMAX%20Operations/User%20proposal%20projects/2019/Stats_Progress_KPI/KPI_2019_Proposals_C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zoefisher/Documents/ESS_DEMAX%20Operations/User%20proposal%20projects/2019/Stats_Progress_KPI/KPI_2019_Proposals_CL.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t>DEMAX molecules/services requested by pillar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FFB-C541-BC94-5457D9D735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FFB-C541-BC94-5457D9D735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FFB-C541-BC94-5457D9D7352B}"/>
              </c:ext>
            </c:extLst>
          </c:dPt>
          <c:cat>
            <c:strRef>
              <c:f>'Proposals Summary'!$G$26:$G$28</c:f>
              <c:strCache>
                <c:ptCount val="3"/>
                <c:pt idx="0">
                  <c:v>chem</c:v>
                </c:pt>
                <c:pt idx="1">
                  <c:v>bio</c:v>
                </c:pt>
                <c:pt idx="2">
                  <c:v>xtal</c:v>
                </c:pt>
              </c:strCache>
            </c:strRef>
          </c:cat>
          <c:val>
            <c:numRef>
              <c:f>'Proposals Summary'!$H$26:$H$28</c:f>
              <c:numCache>
                <c:formatCode>General</c:formatCode>
                <c:ptCount val="3"/>
                <c:pt idx="0">
                  <c:v>10</c:v>
                </c:pt>
                <c:pt idx="1">
                  <c:v>7</c:v>
                </c:pt>
                <c:pt idx="2">
                  <c:v>6</c:v>
                </c:pt>
              </c:numCache>
            </c:numRef>
          </c:val>
          <c:extLst>
            <c:ext xmlns:c16="http://schemas.microsoft.com/office/drawing/2014/chart" uri="{C3380CC4-5D6E-409C-BE32-E72D297353CC}">
              <c16:uniqueId val="{00000006-0FFB-C541-BC94-5457D9D7352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Neutron methods materials requested for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1C6-254F-A31E-3E1E9546EA8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1C6-254F-A31E-3E1E9546EA8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1C6-254F-A31E-3E1E9546EA8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1C6-254F-A31E-3E1E9546EA8C}"/>
              </c:ext>
            </c:extLst>
          </c:dPt>
          <c:cat>
            <c:strRef>
              <c:f>Analysis!$K$8:$K$11</c:f>
              <c:strCache>
                <c:ptCount val="4"/>
                <c:pt idx="0">
                  <c:v>SANS</c:v>
                </c:pt>
                <c:pt idx="1">
                  <c:v>NR</c:v>
                </c:pt>
                <c:pt idx="2">
                  <c:v>NPX</c:v>
                </c:pt>
                <c:pt idx="3">
                  <c:v>Other (NSE etc.)</c:v>
                </c:pt>
              </c:strCache>
            </c:strRef>
          </c:cat>
          <c:val>
            <c:numRef>
              <c:f>Analysis!$L$8:$L$11</c:f>
              <c:numCache>
                <c:formatCode>General</c:formatCode>
                <c:ptCount val="4"/>
                <c:pt idx="0">
                  <c:v>11</c:v>
                </c:pt>
                <c:pt idx="1">
                  <c:v>4</c:v>
                </c:pt>
                <c:pt idx="2">
                  <c:v>7</c:v>
                </c:pt>
                <c:pt idx="3">
                  <c:v>1</c:v>
                </c:pt>
              </c:numCache>
            </c:numRef>
          </c:val>
          <c:extLst>
            <c:ext xmlns:c16="http://schemas.microsoft.com/office/drawing/2014/chart" uri="{C3380CC4-5D6E-409C-BE32-E72D297353CC}">
              <c16:uniqueId val="{00000008-E1C6-254F-A31E-3E1E9546EA8C}"/>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Nationality</a:t>
            </a:r>
            <a:r>
              <a:rPr lang="en-US" sz="1800" baseline="0" dirty="0"/>
              <a:t> Distribution (Proposers and </a:t>
            </a:r>
          </a:p>
          <a:p>
            <a:pPr>
              <a:defRPr/>
            </a:pPr>
            <a:r>
              <a:rPr lang="en-US" sz="1800" baseline="0" dirty="0"/>
              <a:t>Co-Proposers)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B67-2E49-80BB-ECF8D073196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B67-2E49-80BB-ECF8D073196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B67-2E49-80BB-ECF8D073196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B67-2E49-80BB-ECF8D073196E}"/>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3B67-2E49-80BB-ECF8D073196E}"/>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3B67-2E49-80BB-ECF8D073196E}"/>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3B67-2E49-80BB-ECF8D073196E}"/>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3B67-2E49-80BB-ECF8D073196E}"/>
              </c:ext>
            </c:extLst>
          </c:dPt>
          <c:cat>
            <c:strRef>
              <c:f>Analysis!$F$5:$F$12</c:f>
              <c:strCache>
                <c:ptCount val="8"/>
                <c:pt idx="0">
                  <c:v>Denmark</c:v>
                </c:pt>
                <c:pt idx="1">
                  <c:v>Finland</c:v>
                </c:pt>
                <c:pt idx="2">
                  <c:v>Germany</c:v>
                </c:pt>
                <c:pt idx="3">
                  <c:v>India</c:v>
                </c:pt>
                <c:pt idx="4">
                  <c:v>Italy</c:v>
                </c:pt>
                <c:pt idx="5">
                  <c:v>Norway</c:v>
                </c:pt>
                <c:pt idx="6">
                  <c:v>Sweden</c:v>
                </c:pt>
                <c:pt idx="7">
                  <c:v>UK</c:v>
                </c:pt>
              </c:strCache>
            </c:strRef>
          </c:cat>
          <c:val>
            <c:numRef>
              <c:f>Analysis!$G$5:$G$12</c:f>
              <c:numCache>
                <c:formatCode>General</c:formatCode>
                <c:ptCount val="8"/>
                <c:pt idx="0">
                  <c:v>1.2</c:v>
                </c:pt>
                <c:pt idx="1">
                  <c:v>0.5</c:v>
                </c:pt>
                <c:pt idx="2">
                  <c:v>3</c:v>
                </c:pt>
                <c:pt idx="3">
                  <c:v>1</c:v>
                </c:pt>
                <c:pt idx="4">
                  <c:v>1</c:v>
                </c:pt>
                <c:pt idx="5">
                  <c:v>2.5</c:v>
                </c:pt>
                <c:pt idx="6">
                  <c:v>8.5</c:v>
                </c:pt>
                <c:pt idx="7">
                  <c:v>1.3</c:v>
                </c:pt>
              </c:numCache>
            </c:numRef>
          </c:val>
          <c:extLst>
            <c:ext xmlns:c16="http://schemas.microsoft.com/office/drawing/2014/chart" uri="{C3380CC4-5D6E-409C-BE32-E72D297353CC}">
              <c16:uniqueId val="{00000010-3B67-2E49-80BB-ECF8D073196E}"/>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0232767005376061E-4"/>
          <c:y val="0.8180378514361305"/>
          <c:w val="0.99461557448608873"/>
          <c:h val="0.1819621485638694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BF049-6AB8-534E-AF2A-F591D420A65C}" type="datetimeFigureOut">
              <a:rPr lang="en-US" smtClean="0"/>
              <a:t>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D1F49-45ED-4D4D-B6FA-515FD0B75805}" type="slidenum">
              <a:rPr lang="en-US" smtClean="0"/>
              <a:t>‹#›</a:t>
            </a:fld>
            <a:endParaRPr lang="en-US" dirty="0"/>
          </a:p>
        </p:txBody>
      </p:sp>
    </p:spTree>
    <p:extLst>
      <p:ext uri="{BB962C8B-B14F-4D97-AF65-F5344CB8AC3E}">
        <p14:creationId xmlns:p14="http://schemas.microsoft.com/office/powerpoint/2010/main" val="1735795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1</a:t>
            </a:fld>
            <a:endParaRPr lang="en-US" dirty="0"/>
          </a:p>
        </p:txBody>
      </p:sp>
    </p:spTree>
    <p:extLst>
      <p:ext uri="{BB962C8B-B14F-4D97-AF65-F5344CB8AC3E}">
        <p14:creationId xmlns:p14="http://schemas.microsoft.com/office/powerpoint/2010/main" val="3890331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10</a:t>
            </a:fld>
            <a:endParaRPr lang="en-US" dirty="0"/>
          </a:p>
        </p:txBody>
      </p:sp>
    </p:spTree>
    <p:extLst>
      <p:ext uri="{BB962C8B-B14F-4D97-AF65-F5344CB8AC3E}">
        <p14:creationId xmlns:p14="http://schemas.microsoft.com/office/powerpoint/2010/main" val="1598069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11</a:t>
            </a:fld>
            <a:endParaRPr lang="en-US" dirty="0"/>
          </a:p>
        </p:txBody>
      </p:sp>
    </p:spTree>
    <p:extLst>
      <p:ext uri="{BB962C8B-B14F-4D97-AF65-F5344CB8AC3E}">
        <p14:creationId xmlns:p14="http://schemas.microsoft.com/office/powerpoint/2010/main" val="3314665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12</a:t>
            </a:fld>
            <a:endParaRPr lang="en-US" dirty="0"/>
          </a:p>
        </p:txBody>
      </p:sp>
    </p:spTree>
    <p:extLst>
      <p:ext uri="{BB962C8B-B14F-4D97-AF65-F5344CB8AC3E}">
        <p14:creationId xmlns:p14="http://schemas.microsoft.com/office/powerpoint/2010/main" val="2680970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13</a:t>
            </a:fld>
            <a:endParaRPr lang="en-US" dirty="0"/>
          </a:p>
        </p:txBody>
      </p:sp>
    </p:spTree>
    <p:extLst>
      <p:ext uri="{BB962C8B-B14F-4D97-AF65-F5344CB8AC3E}">
        <p14:creationId xmlns:p14="http://schemas.microsoft.com/office/powerpoint/2010/main" val="3638927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14</a:t>
            </a:fld>
            <a:endParaRPr lang="en-US" dirty="0"/>
          </a:p>
        </p:txBody>
      </p:sp>
    </p:spTree>
    <p:extLst>
      <p:ext uri="{BB962C8B-B14F-4D97-AF65-F5344CB8AC3E}">
        <p14:creationId xmlns:p14="http://schemas.microsoft.com/office/powerpoint/2010/main" val="1297130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15</a:t>
            </a:fld>
            <a:endParaRPr lang="en-US" dirty="0"/>
          </a:p>
        </p:txBody>
      </p:sp>
    </p:spTree>
    <p:extLst>
      <p:ext uri="{BB962C8B-B14F-4D97-AF65-F5344CB8AC3E}">
        <p14:creationId xmlns:p14="http://schemas.microsoft.com/office/powerpoint/2010/main" val="954659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16</a:t>
            </a:fld>
            <a:endParaRPr lang="en-US" dirty="0"/>
          </a:p>
        </p:txBody>
      </p:sp>
    </p:spTree>
    <p:extLst>
      <p:ext uri="{BB962C8B-B14F-4D97-AF65-F5344CB8AC3E}">
        <p14:creationId xmlns:p14="http://schemas.microsoft.com/office/powerpoint/2010/main" val="4246650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17</a:t>
            </a:fld>
            <a:endParaRPr lang="en-US" dirty="0"/>
          </a:p>
        </p:txBody>
      </p:sp>
    </p:spTree>
    <p:extLst>
      <p:ext uri="{BB962C8B-B14F-4D97-AF65-F5344CB8AC3E}">
        <p14:creationId xmlns:p14="http://schemas.microsoft.com/office/powerpoint/2010/main" val="27732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CD1F49-45ED-4D4D-B6FA-515FD0B75805}" type="slidenum">
              <a:rPr lang="en-US" smtClean="0"/>
              <a:t>18</a:t>
            </a:fld>
            <a:endParaRPr lang="en-US" dirty="0"/>
          </a:p>
        </p:txBody>
      </p:sp>
    </p:spTree>
    <p:extLst>
      <p:ext uri="{BB962C8B-B14F-4D97-AF65-F5344CB8AC3E}">
        <p14:creationId xmlns:p14="http://schemas.microsoft.com/office/powerpoint/2010/main" val="2779790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0" dirty="0"/>
          </a:p>
        </p:txBody>
      </p:sp>
      <p:sp>
        <p:nvSpPr>
          <p:cNvPr id="4" name="Slide Number Placeholder 3"/>
          <p:cNvSpPr>
            <a:spLocks noGrp="1"/>
          </p:cNvSpPr>
          <p:nvPr>
            <p:ph type="sldNum" sz="quarter" idx="10"/>
          </p:nvPr>
        </p:nvSpPr>
        <p:spPr/>
        <p:txBody>
          <a:bodyPr/>
          <a:lstStyle/>
          <a:p>
            <a:fld id="{4C9586F7-8F63-8744-A4B2-478977A40FAA}" type="slidenum">
              <a:rPr lang="sv-SE" smtClean="0"/>
              <a:t>19</a:t>
            </a:fld>
            <a:endParaRPr lang="sv-SE" dirty="0"/>
          </a:p>
        </p:txBody>
      </p:sp>
    </p:spTree>
    <p:extLst>
      <p:ext uri="{BB962C8B-B14F-4D97-AF65-F5344CB8AC3E}">
        <p14:creationId xmlns:p14="http://schemas.microsoft.com/office/powerpoint/2010/main" val="934919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2</a:t>
            </a:fld>
            <a:endParaRPr lang="en-US" dirty="0"/>
          </a:p>
        </p:txBody>
      </p:sp>
    </p:spTree>
    <p:extLst>
      <p:ext uri="{BB962C8B-B14F-4D97-AF65-F5344CB8AC3E}">
        <p14:creationId xmlns:p14="http://schemas.microsoft.com/office/powerpoint/2010/main" val="148162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20</a:t>
            </a:fld>
            <a:endParaRPr lang="en-US" dirty="0"/>
          </a:p>
        </p:txBody>
      </p:sp>
    </p:spTree>
    <p:extLst>
      <p:ext uri="{BB962C8B-B14F-4D97-AF65-F5344CB8AC3E}">
        <p14:creationId xmlns:p14="http://schemas.microsoft.com/office/powerpoint/2010/main" val="693110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4C9586F7-8F63-8744-A4B2-478977A40FAA}" type="slidenum">
              <a:rPr lang="sv-SE" smtClean="0"/>
              <a:t>21</a:t>
            </a:fld>
            <a:endParaRPr lang="sv-SE" dirty="0"/>
          </a:p>
        </p:txBody>
      </p:sp>
    </p:spTree>
    <p:extLst>
      <p:ext uri="{BB962C8B-B14F-4D97-AF65-F5344CB8AC3E}">
        <p14:creationId xmlns:p14="http://schemas.microsoft.com/office/powerpoint/2010/main" val="563225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3</a:t>
            </a:fld>
            <a:endParaRPr lang="en-US" dirty="0"/>
          </a:p>
        </p:txBody>
      </p:sp>
    </p:spTree>
    <p:extLst>
      <p:ext uri="{BB962C8B-B14F-4D97-AF65-F5344CB8AC3E}">
        <p14:creationId xmlns:p14="http://schemas.microsoft.com/office/powerpoint/2010/main" val="1702157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a:t>
            </a:fld>
            <a:endParaRPr lang="sv-SE" dirty="0"/>
          </a:p>
        </p:txBody>
      </p:sp>
    </p:spTree>
    <p:extLst>
      <p:ext uri="{BB962C8B-B14F-4D97-AF65-F5344CB8AC3E}">
        <p14:creationId xmlns:p14="http://schemas.microsoft.com/office/powerpoint/2010/main" val="312560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5</a:t>
            </a:fld>
            <a:endParaRPr lang="en-US" dirty="0"/>
          </a:p>
        </p:txBody>
      </p:sp>
    </p:spTree>
    <p:extLst>
      <p:ext uri="{BB962C8B-B14F-4D97-AF65-F5344CB8AC3E}">
        <p14:creationId xmlns:p14="http://schemas.microsoft.com/office/powerpoint/2010/main" val="68938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6</a:t>
            </a:fld>
            <a:endParaRPr lang="en-US" dirty="0"/>
          </a:p>
        </p:txBody>
      </p:sp>
    </p:spTree>
    <p:extLst>
      <p:ext uri="{BB962C8B-B14F-4D97-AF65-F5344CB8AC3E}">
        <p14:creationId xmlns:p14="http://schemas.microsoft.com/office/powerpoint/2010/main" val="3992316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7</a:t>
            </a:fld>
            <a:endParaRPr lang="en-US" dirty="0"/>
          </a:p>
        </p:txBody>
      </p:sp>
    </p:spTree>
    <p:extLst>
      <p:ext uri="{BB962C8B-B14F-4D97-AF65-F5344CB8AC3E}">
        <p14:creationId xmlns:p14="http://schemas.microsoft.com/office/powerpoint/2010/main" val="957198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8</a:t>
            </a:fld>
            <a:endParaRPr lang="en-US" dirty="0"/>
          </a:p>
        </p:txBody>
      </p:sp>
    </p:spTree>
    <p:extLst>
      <p:ext uri="{BB962C8B-B14F-4D97-AF65-F5344CB8AC3E}">
        <p14:creationId xmlns:p14="http://schemas.microsoft.com/office/powerpoint/2010/main" val="869417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9</a:t>
            </a:fld>
            <a:endParaRPr lang="en-US" dirty="0"/>
          </a:p>
        </p:txBody>
      </p:sp>
    </p:spTree>
    <p:extLst>
      <p:ext uri="{BB962C8B-B14F-4D97-AF65-F5344CB8AC3E}">
        <p14:creationId xmlns:p14="http://schemas.microsoft.com/office/powerpoint/2010/main" val="101939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45B3-36FF-F14C-AB9D-5F1F08C8FF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5404A1-59B2-8F45-ACAE-8FDB98FA3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DC9C78-F0DC-B748-A9FE-5B369761F33F}"/>
              </a:ext>
            </a:extLst>
          </p:cNvPr>
          <p:cNvSpPr>
            <a:spLocks noGrp="1"/>
          </p:cNvSpPr>
          <p:nvPr>
            <p:ph type="dt" sz="half" idx="10"/>
          </p:nvPr>
        </p:nvSpPr>
        <p:spPr/>
        <p:txBody>
          <a:bodyPr/>
          <a:lstStyle/>
          <a:p>
            <a:fld id="{FF25A21A-960A-DD4D-A017-320BA7A0F3C0}" type="datetimeFigureOut">
              <a:rPr lang="en-US" smtClean="0"/>
              <a:t>4/20/20</a:t>
            </a:fld>
            <a:endParaRPr lang="en-US" dirty="0"/>
          </a:p>
        </p:txBody>
      </p:sp>
      <p:sp>
        <p:nvSpPr>
          <p:cNvPr id="5" name="Footer Placeholder 4">
            <a:extLst>
              <a:ext uri="{FF2B5EF4-FFF2-40B4-BE49-F238E27FC236}">
                <a16:creationId xmlns:a16="http://schemas.microsoft.com/office/drawing/2014/main" id="{1D2AAEF1-F374-0D43-92E2-9D2652FA2A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13080E-D3F0-0A4A-9D8F-37C609C65445}"/>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2804628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9EF4-69F0-524F-872D-CDB8B78E5F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4FFF4E-1C9A-8847-9DCD-7CDB238E5C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1151A-6305-5145-A0B3-8C65494417E0}"/>
              </a:ext>
            </a:extLst>
          </p:cNvPr>
          <p:cNvSpPr>
            <a:spLocks noGrp="1"/>
          </p:cNvSpPr>
          <p:nvPr>
            <p:ph type="dt" sz="half" idx="10"/>
          </p:nvPr>
        </p:nvSpPr>
        <p:spPr/>
        <p:txBody>
          <a:bodyPr/>
          <a:lstStyle/>
          <a:p>
            <a:fld id="{FF25A21A-960A-DD4D-A017-320BA7A0F3C0}" type="datetimeFigureOut">
              <a:rPr lang="en-US" smtClean="0"/>
              <a:t>4/20/20</a:t>
            </a:fld>
            <a:endParaRPr lang="en-US" dirty="0"/>
          </a:p>
        </p:txBody>
      </p:sp>
      <p:sp>
        <p:nvSpPr>
          <p:cNvPr id="5" name="Footer Placeholder 4">
            <a:extLst>
              <a:ext uri="{FF2B5EF4-FFF2-40B4-BE49-F238E27FC236}">
                <a16:creationId xmlns:a16="http://schemas.microsoft.com/office/drawing/2014/main" id="{63F96D32-CAAC-D04F-954D-7EE67BCAF2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BCCE5B-A187-824F-8E12-B85C59921703}"/>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350404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843503-C93F-4549-A434-550957AF62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6A5147-1249-1C4A-B87C-BE2A0F345E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1A9E4-DDE5-644A-BF21-12232B522837}"/>
              </a:ext>
            </a:extLst>
          </p:cNvPr>
          <p:cNvSpPr>
            <a:spLocks noGrp="1"/>
          </p:cNvSpPr>
          <p:nvPr>
            <p:ph type="dt" sz="half" idx="10"/>
          </p:nvPr>
        </p:nvSpPr>
        <p:spPr/>
        <p:txBody>
          <a:bodyPr/>
          <a:lstStyle/>
          <a:p>
            <a:fld id="{FF25A21A-960A-DD4D-A017-320BA7A0F3C0}" type="datetimeFigureOut">
              <a:rPr lang="en-US" smtClean="0"/>
              <a:t>4/20/20</a:t>
            </a:fld>
            <a:endParaRPr lang="en-US" dirty="0"/>
          </a:p>
        </p:txBody>
      </p:sp>
      <p:sp>
        <p:nvSpPr>
          <p:cNvPr id="5" name="Footer Placeholder 4">
            <a:extLst>
              <a:ext uri="{FF2B5EF4-FFF2-40B4-BE49-F238E27FC236}">
                <a16:creationId xmlns:a16="http://schemas.microsoft.com/office/drawing/2014/main" id="{243369BF-BA2A-4F47-9C99-6CB81720CE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3A8C1D-1BA0-394E-9A81-87FEC3BC0B6C}"/>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4259196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A064-BDC7-E747-9C9B-F3AF94E905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C7DDEB-30DD-3C47-BF2A-0649BCAF1AE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4329C-01AA-094C-8963-BFE75188F912}"/>
              </a:ext>
            </a:extLst>
          </p:cNvPr>
          <p:cNvSpPr>
            <a:spLocks noGrp="1"/>
          </p:cNvSpPr>
          <p:nvPr>
            <p:ph type="dt" sz="half" idx="10"/>
          </p:nvPr>
        </p:nvSpPr>
        <p:spPr/>
        <p:txBody>
          <a:bodyPr/>
          <a:lstStyle/>
          <a:p>
            <a:fld id="{FF25A21A-960A-DD4D-A017-320BA7A0F3C0}" type="datetimeFigureOut">
              <a:rPr lang="en-US" smtClean="0"/>
              <a:t>4/20/20</a:t>
            </a:fld>
            <a:endParaRPr lang="en-US" dirty="0"/>
          </a:p>
        </p:txBody>
      </p:sp>
      <p:sp>
        <p:nvSpPr>
          <p:cNvPr id="5" name="Footer Placeholder 4">
            <a:extLst>
              <a:ext uri="{FF2B5EF4-FFF2-40B4-BE49-F238E27FC236}">
                <a16:creationId xmlns:a16="http://schemas.microsoft.com/office/drawing/2014/main" id="{539D487B-31EA-B946-901F-677A0EEFA6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7E03CE-1DA6-2D46-9133-1D494D9DF5E6}"/>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2776888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4C84-F109-634F-8015-40B25EE6FF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4DB6A9-680B-A445-B6A1-1D6367E2AB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EEE69-F5B8-4546-8EC0-D3E0E04750AF}"/>
              </a:ext>
            </a:extLst>
          </p:cNvPr>
          <p:cNvSpPr>
            <a:spLocks noGrp="1"/>
          </p:cNvSpPr>
          <p:nvPr>
            <p:ph type="dt" sz="half" idx="10"/>
          </p:nvPr>
        </p:nvSpPr>
        <p:spPr/>
        <p:txBody>
          <a:bodyPr/>
          <a:lstStyle/>
          <a:p>
            <a:fld id="{FF25A21A-960A-DD4D-A017-320BA7A0F3C0}" type="datetimeFigureOut">
              <a:rPr lang="en-US" smtClean="0"/>
              <a:t>4/20/20</a:t>
            </a:fld>
            <a:endParaRPr lang="en-US" dirty="0"/>
          </a:p>
        </p:txBody>
      </p:sp>
      <p:sp>
        <p:nvSpPr>
          <p:cNvPr id="5" name="Footer Placeholder 4">
            <a:extLst>
              <a:ext uri="{FF2B5EF4-FFF2-40B4-BE49-F238E27FC236}">
                <a16:creationId xmlns:a16="http://schemas.microsoft.com/office/drawing/2014/main" id="{25353A44-32DE-F244-873A-2D554038B8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734333-DAFF-684F-9CEC-E127B5FD0788}"/>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127881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07B59-5405-8045-AD50-1752549253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B7EFC-40B5-9945-AFAA-65AB6465C9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49393B-C0A0-5A46-A743-843668B4F1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3B6212-22CC-D146-B56A-CB2909A1D167}"/>
              </a:ext>
            </a:extLst>
          </p:cNvPr>
          <p:cNvSpPr>
            <a:spLocks noGrp="1"/>
          </p:cNvSpPr>
          <p:nvPr>
            <p:ph type="dt" sz="half" idx="10"/>
          </p:nvPr>
        </p:nvSpPr>
        <p:spPr/>
        <p:txBody>
          <a:bodyPr/>
          <a:lstStyle/>
          <a:p>
            <a:fld id="{FF25A21A-960A-DD4D-A017-320BA7A0F3C0}" type="datetimeFigureOut">
              <a:rPr lang="en-US" smtClean="0"/>
              <a:t>4/20/20</a:t>
            </a:fld>
            <a:endParaRPr lang="en-US" dirty="0"/>
          </a:p>
        </p:txBody>
      </p:sp>
      <p:sp>
        <p:nvSpPr>
          <p:cNvPr id="6" name="Footer Placeholder 5">
            <a:extLst>
              <a:ext uri="{FF2B5EF4-FFF2-40B4-BE49-F238E27FC236}">
                <a16:creationId xmlns:a16="http://schemas.microsoft.com/office/drawing/2014/main" id="{6CFBB369-84F6-4B45-AA91-5024817BB8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3BC8C1-E5F7-E141-B94E-88BD9AAA2AEA}"/>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2184710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161C-D561-134F-A02B-87B0ECE8DD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D97925-2467-6D4B-A752-2994A2D13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108FC8-3EF8-6447-AEAE-5DB0E3CEEED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DDB075-6682-5540-9A49-B5A2F45BAA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6E4456-BA12-1B47-B7A6-FDAED64079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A697C8-3300-9643-9E82-EE0C8E560293}"/>
              </a:ext>
            </a:extLst>
          </p:cNvPr>
          <p:cNvSpPr>
            <a:spLocks noGrp="1"/>
          </p:cNvSpPr>
          <p:nvPr>
            <p:ph type="dt" sz="half" idx="10"/>
          </p:nvPr>
        </p:nvSpPr>
        <p:spPr/>
        <p:txBody>
          <a:bodyPr/>
          <a:lstStyle/>
          <a:p>
            <a:fld id="{FF25A21A-960A-DD4D-A017-320BA7A0F3C0}" type="datetimeFigureOut">
              <a:rPr lang="en-US" smtClean="0"/>
              <a:t>4/20/20</a:t>
            </a:fld>
            <a:endParaRPr lang="en-US" dirty="0"/>
          </a:p>
        </p:txBody>
      </p:sp>
      <p:sp>
        <p:nvSpPr>
          <p:cNvPr id="8" name="Footer Placeholder 7">
            <a:extLst>
              <a:ext uri="{FF2B5EF4-FFF2-40B4-BE49-F238E27FC236}">
                <a16:creationId xmlns:a16="http://schemas.microsoft.com/office/drawing/2014/main" id="{FB7B79FE-4A94-5C45-B05F-A8FD91E9831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8AC400A-13C5-3942-8332-8495595EB4C4}"/>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3552788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5ABA-C5AA-8B48-95BA-1DFF86AD4D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D081A5-7DEE-5143-A40E-D44642096460}"/>
              </a:ext>
            </a:extLst>
          </p:cNvPr>
          <p:cNvSpPr>
            <a:spLocks noGrp="1"/>
          </p:cNvSpPr>
          <p:nvPr>
            <p:ph type="dt" sz="half" idx="10"/>
          </p:nvPr>
        </p:nvSpPr>
        <p:spPr/>
        <p:txBody>
          <a:bodyPr/>
          <a:lstStyle/>
          <a:p>
            <a:fld id="{FF25A21A-960A-DD4D-A017-320BA7A0F3C0}" type="datetimeFigureOut">
              <a:rPr lang="en-US" smtClean="0"/>
              <a:t>4/20/20</a:t>
            </a:fld>
            <a:endParaRPr lang="en-US" dirty="0"/>
          </a:p>
        </p:txBody>
      </p:sp>
      <p:sp>
        <p:nvSpPr>
          <p:cNvPr id="4" name="Footer Placeholder 3">
            <a:extLst>
              <a:ext uri="{FF2B5EF4-FFF2-40B4-BE49-F238E27FC236}">
                <a16:creationId xmlns:a16="http://schemas.microsoft.com/office/drawing/2014/main" id="{5EDDD5C4-0D85-B745-8AF6-9B33BCE11A5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2E09E3-3543-7C4A-90E9-74640C55D4D8}"/>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1671523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6B71B1-6821-184B-93CC-9D8FFFC75D4E}"/>
              </a:ext>
            </a:extLst>
          </p:cNvPr>
          <p:cNvSpPr>
            <a:spLocks noGrp="1"/>
          </p:cNvSpPr>
          <p:nvPr>
            <p:ph type="dt" sz="half" idx="10"/>
          </p:nvPr>
        </p:nvSpPr>
        <p:spPr/>
        <p:txBody>
          <a:bodyPr/>
          <a:lstStyle/>
          <a:p>
            <a:fld id="{FF25A21A-960A-DD4D-A017-320BA7A0F3C0}" type="datetimeFigureOut">
              <a:rPr lang="en-US" smtClean="0"/>
              <a:t>4/20/20</a:t>
            </a:fld>
            <a:endParaRPr lang="en-US" dirty="0"/>
          </a:p>
        </p:txBody>
      </p:sp>
      <p:sp>
        <p:nvSpPr>
          <p:cNvPr id="3" name="Footer Placeholder 2">
            <a:extLst>
              <a:ext uri="{FF2B5EF4-FFF2-40B4-BE49-F238E27FC236}">
                <a16:creationId xmlns:a16="http://schemas.microsoft.com/office/drawing/2014/main" id="{141EB12E-99F4-4C4B-AA64-5BC1BC94E82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7424193-E1E6-2846-9FE5-586D1558B216}"/>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2319734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3F485-84B0-BF48-BB20-6311A6B0A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D74482-6E9C-0D47-80FA-14752A411A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EC11E2-C558-AC41-B2D7-83500D609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C68AB0-ABCE-E946-99C5-E78F50963966}"/>
              </a:ext>
            </a:extLst>
          </p:cNvPr>
          <p:cNvSpPr>
            <a:spLocks noGrp="1"/>
          </p:cNvSpPr>
          <p:nvPr>
            <p:ph type="dt" sz="half" idx="10"/>
          </p:nvPr>
        </p:nvSpPr>
        <p:spPr/>
        <p:txBody>
          <a:bodyPr/>
          <a:lstStyle/>
          <a:p>
            <a:fld id="{FF25A21A-960A-DD4D-A017-320BA7A0F3C0}" type="datetimeFigureOut">
              <a:rPr lang="en-US" smtClean="0"/>
              <a:t>4/20/20</a:t>
            </a:fld>
            <a:endParaRPr lang="en-US" dirty="0"/>
          </a:p>
        </p:txBody>
      </p:sp>
      <p:sp>
        <p:nvSpPr>
          <p:cNvPr id="6" name="Footer Placeholder 5">
            <a:extLst>
              <a:ext uri="{FF2B5EF4-FFF2-40B4-BE49-F238E27FC236}">
                <a16:creationId xmlns:a16="http://schemas.microsoft.com/office/drawing/2014/main" id="{675FBA2E-BBF9-4A46-A8D7-56D953BFE5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32E256-171D-9E4F-9F5A-D2742A9C69FF}"/>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57529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20F52-667A-694E-9ECD-8B1F9458C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CA137-CB47-AE40-A091-CB34B1A08F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C1858E-15A0-CB4E-ACD6-68C0361B5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4750CD-5F5D-C842-988D-CFBD1AB323B4}"/>
              </a:ext>
            </a:extLst>
          </p:cNvPr>
          <p:cNvSpPr>
            <a:spLocks noGrp="1"/>
          </p:cNvSpPr>
          <p:nvPr>
            <p:ph type="dt" sz="half" idx="10"/>
          </p:nvPr>
        </p:nvSpPr>
        <p:spPr/>
        <p:txBody>
          <a:bodyPr/>
          <a:lstStyle/>
          <a:p>
            <a:fld id="{FF25A21A-960A-DD4D-A017-320BA7A0F3C0}" type="datetimeFigureOut">
              <a:rPr lang="en-US" smtClean="0"/>
              <a:t>4/20/20</a:t>
            </a:fld>
            <a:endParaRPr lang="en-US" dirty="0"/>
          </a:p>
        </p:txBody>
      </p:sp>
      <p:sp>
        <p:nvSpPr>
          <p:cNvPr id="6" name="Footer Placeholder 5">
            <a:extLst>
              <a:ext uri="{FF2B5EF4-FFF2-40B4-BE49-F238E27FC236}">
                <a16:creationId xmlns:a16="http://schemas.microsoft.com/office/drawing/2014/main" id="{E66AEF74-6238-BB42-851A-E5BBA2D238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D016300-AFC8-5F49-8326-5869BF2E9013}"/>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1965818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0202A-4AD9-CD43-859F-B2BE4B345B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75DCC7-CB79-E342-8B5D-61494765B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CCEE7-8638-934A-A198-E45EFF3760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5A21A-960A-DD4D-A017-320BA7A0F3C0}" type="datetimeFigureOut">
              <a:rPr lang="en-US" smtClean="0"/>
              <a:t>4/20/20</a:t>
            </a:fld>
            <a:endParaRPr lang="en-US" dirty="0"/>
          </a:p>
        </p:txBody>
      </p:sp>
      <p:sp>
        <p:nvSpPr>
          <p:cNvPr id="5" name="Footer Placeholder 4">
            <a:extLst>
              <a:ext uri="{FF2B5EF4-FFF2-40B4-BE49-F238E27FC236}">
                <a16:creationId xmlns:a16="http://schemas.microsoft.com/office/drawing/2014/main" id="{14EB4239-2A63-E34D-A363-F5BFA83C7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56E7172-ACFC-BB40-9A78-79FF77223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182C47-2F7D-FB45-B2DC-DC06CA09AE69}" type="slidenum">
              <a:rPr lang="en-US" smtClean="0"/>
              <a:t>‹#›</a:t>
            </a:fld>
            <a:endParaRPr lang="en-US" dirty="0"/>
          </a:p>
        </p:txBody>
      </p:sp>
    </p:spTree>
    <p:extLst>
      <p:ext uri="{BB962C8B-B14F-4D97-AF65-F5344CB8AC3E}">
        <p14:creationId xmlns:p14="http://schemas.microsoft.com/office/powerpoint/2010/main" val="123888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tiff"/><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gif"/></Relationships>
</file>

<file path=ppt/slides/_rels/slide19.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4.png"/><Relationship Id="rId3" Type="http://schemas.openxmlformats.org/officeDocument/2006/relationships/image" Target="../media/image45.tiff"/><Relationship Id="rId7" Type="http://schemas.openxmlformats.org/officeDocument/2006/relationships/image" Target="../media/image49.png"/><Relationship Id="rId12"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24.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hyperlink" Target="http://www.deuteration.ne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7.png"/><Relationship Id="rId18" Type="http://schemas.openxmlformats.org/officeDocument/2006/relationships/image" Target="../media/image25.png"/><Relationship Id="rId3" Type="http://schemas.openxmlformats.org/officeDocument/2006/relationships/image" Target="../media/image1.jpg"/><Relationship Id="rId7" Type="http://schemas.openxmlformats.org/officeDocument/2006/relationships/image" Target="../media/image55.png"/><Relationship Id="rId12" Type="http://schemas.openxmlformats.org/officeDocument/2006/relationships/image" Target="../media/image37.jpg"/><Relationship Id="rId17" Type="http://schemas.openxmlformats.org/officeDocument/2006/relationships/image" Target="../media/image4.jpg"/><Relationship Id="rId2" Type="http://schemas.openxmlformats.org/officeDocument/2006/relationships/notesSlide" Target="../notesSlides/notesSlide21.xml"/><Relationship Id="rId16" Type="http://schemas.openxmlformats.org/officeDocument/2006/relationships/image" Target="../media/image39.tiff"/><Relationship Id="rId1" Type="http://schemas.openxmlformats.org/officeDocument/2006/relationships/slideLayout" Target="../slideLayouts/slideLayout1.xml"/><Relationship Id="rId6" Type="http://schemas.openxmlformats.org/officeDocument/2006/relationships/image" Target="../media/image3.jpg"/><Relationship Id="rId11" Type="http://schemas.openxmlformats.org/officeDocument/2006/relationships/image" Target="../media/image38.png"/><Relationship Id="rId5" Type="http://schemas.openxmlformats.org/officeDocument/2006/relationships/image" Target="../media/image24.png"/><Relationship Id="rId15" Type="http://schemas.openxmlformats.org/officeDocument/2006/relationships/image" Target="../media/image59.tif"/><Relationship Id="rId10" Type="http://schemas.openxmlformats.org/officeDocument/2006/relationships/image" Target="../media/image50.jpg"/><Relationship Id="rId4" Type="http://schemas.openxmlformats.org/officeDocument/2006/relationships/image" Target="../media/image2.jpg"/><Relationship Id="rId9" Type="http://schemas.openxmlformats.org/officeDocument/2006/relationships/image" Target="../media/image56.png"/><Relationship Id="rId14" Type="http://schemas.openxmlformats.org/officeDocument/2006/relationships/image" Target="../media/image5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8.tif"/><Relationship Id="rId7" Type="http://schemas.openxmlformats.org/officeDocument/2006/relationships/image" Target="../media/image11.jp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tif"/><Relationship Id="rId10" Type="http://schemas.openxmlformats.org/officeDocument/2006/relationships/image" Target="../media/image14.jpg"/><Relationship Id="rId4" Type="http://schemas.openxmlformats.org/officeDocument/2006/relationships/image" Target="../media/image6.png"/><Relationship Id="rId9"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hyperlink" Target="https://www.biology.lu.se/services/lp3-lund-protein-production-platform" TargetMode="External"/><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B7C0-B16E-FE46-823B-C167EA81BB16}"/>
              </a:ext>
            </a:extLst>
          </p:cNvPr>
          <p:cNvSpPr>
            <a:spLocks noGrp="1"/>
          </p:cNvSpPr>
          <p:nvPr>
            <p:ph type="ctrTitle"/>
          </p:nvPr>
        </p:nvSpPr>
        <p:spPr>
          <a:xfrm>
            <a:off x="1524000" y="1122362"/>
            <a:ext cx="9144000" cy="2891497"/>
          </a:xfrm>
        </p:spPr>
        <p:txBody>
          <a:bodyPr/>
          <a:lstStyle/>
          <a:p>
            <a:r>
              <a:rPr lang="en-US" dirty="0"/>
              <a:t>The ESS Deuteration and Macromolecular Crystallization Platform</a:t>
            </a:r>
          </a:p>
        </p:txBody>
      </p:sp>
      <p:sp>
        <p:nvSpPr>
          <p:cNvPr id="3" name="Subtitle 2">
            <a:extLst>
              <a:ext uri="{FF2B5EF4-FFF2-40B4-BE49-F238E27FC236}">
                <a16:creationId xmlns:a16="http://schemas.microsoft.com/office/drawing/2014/main" id="{BCF02355-05FE-894A-A0A7-1B275B6D91DC}"/>
              </a:ext>
            </a:extLst>
          </p:cNvPr>
          <p:cNvSpPr>
            <a:spLocks noGrp="1"/>
          </p:cNvSpPr>
          <p:nvPr>
            <p:ph type="subTitle" idx="1"/>
          </p:nvPr>
        </p:nvSpPr>
        <p:spPr>
          <a:xfrm>
            <a:off x="1524000" y="5519800"/>
            <a:ext cx="9144000" cy="679522"/>
          </a:xfrm>
        </p:spPr>
        <p:txBody>
          <a:bodyPr/>
          <a:lstStyle/>
          <a:p>
            <a:r>
              <a:rPr lang="en-US" dirty="0"/>
              <a:t>Virtual STAP Spring 2020</a:t>
            </a:r>
          </a:p>
          <a:p>
            <a:endParaRPr lang="en-US" dirty="0"/>
          </a:p>
        </p:txBody>
      </p:sp>
    </p:spTree>
    <p:extLst>
      <p:ext uri="{BB962C8B-B14F-4D97-AF65-F5344CB8AC3E}">
        <p14:creationId xmlns:p14="http://schemas.microsoft.com/office/powerpoint/2010/main" val="1532462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3C0D3-80F1-2B42-959D-B7A136C015F8}"/>
              </a:ext>
            </a:extLst>
          </p:cNvPr>
          <p:cNvSpPr>
            <a:spLocks noGrp="1"/>
          </p:cNvSpPr>
          <p:nvPr>
            <p:ph type="title"/>
          </p:nvPr>
        </p:nvSpPr>
        <p:spPr>
          <a:xfrm>
            <a:off x="0" y="0"/>
            <a:ext cx="6029325" cy="1325563"/>
          </a:xfrm>
        </p:spPr>
        <p:txBody>
          <a:bodyPr/>
          <a:lstStyle/>
          <a:p>
            <a:r>
              <a:rPr lang="en-US" dirty="0"/>
              <a:t>2019 1</a:t>
            </a:r>
            <a:r>
              <a:rPr lang="en-US" baseline="30000" dirty="0"/>
              <a:t>st</a:t>
            </a:r>
            <a:r>
              <a:rPr lang="en-US" dirty="0"/>
              <a:t> Proposal Round</a:t>
            </a:r>
          </a:p>
        </p:txBody>
      </p:sp>
      <p:sp>
        <p:nvSpPr>
          <p:cNvPr id="3" name="Content Placeholder 2">
            <a:extLst>
              <a:ext uri="{FF2B5EF4-FFF2-40B4-BE49-F238E27FC236}">
                <a16:creationId xmlns:a16="http://schemas.microsoft.com/office/drawing/2014/main" id="{90388B97-46D5-CA46-BEEC-DA01AC1BB8A7}"/>
              </a:ext>
            </a:extLst>
          </p:cNvPr>
          <p:cNvSpPr>
            <a:spLocks noGrp="1"/>
          </p:cNvSpPr>
          <p:nvPr>
            <p:ph idx="1"/>
          </p:nvPr>
        </p:nvSpPr>
        <p:spPr>
          <a:xfrm>
            <a:off x="185738" y="3731483"/>
            <a:ext cx="10733649" cy="2989952"/>
          </a:xfrm>
        </p:spPr>
        <p:txBody>
          <a:bodyPr>
            <a:normAutofit/>
          </a:bodyPr>
          <a:lstStyle/>
          <a:p>
            <a:r>
              <a:rPr lang="en-US" sz="3000" dirty="0"/>
              <a:t>19 proposals received and assessed, asking for 31 “things” </a:t>
            </a:r>
          </a:p>
          <a:p>
            <a:r>
              <a:rPr lang="en-US" sz="3000" dirty="0"/>
              <a:t>3 Rejected, based on feasibility/safety issues and some on scientific merit</a:t>
            </a:r>
          </a:p>
          <a:p>
            <a:r>
              <a:rPr lang="en-US" sz="3000" dirty="0"/>
              <a:t>To date, 8 have fully concluded; 5 are continuing in 2020</a:t>
            </a:r>
          </a:p>
          <a:p>
            <a:r>
              <a:rPr lang="en-US" sz="3000" dirty="0"/>
              <a:t>3 were accepted but then we could not deliver due to external factors (user canceled or supplier and/or safety issues)</a:t>
            </a:r>
          </a:p>
        </p:txBody>
      </p:sp>
      <p:graphicFrame>
        <p:nvGraphicFramePr>
          <p:cNvPr id="6" name="Chart 5">
            <a:extLst>
              <a:ext uri="{FF2B5EF4-FFF2-40B4-BE49-F238E27FC236}">
                <a16:creationId xmlns:a16="http://schemas.microsoft.com/office/drawing/2014/main" id="{2A7D060E-B9B2-044A-9911-C4A318914290}"/>
              </a:ext>
            </a:extLst>
          </p:cNvPr>
          <p:cNvGraphicFramePr>
            <a:graphicFrameLocks/>
          </p:cNvGraphicFramePr>
          <p:nvPr>
            <p:extLst>
              <p:ext uri="{D42A27DB-BD31-4B8C-83A1-F6EECF244321}">
                <p14:modId xmlns:p14="http://schemas.microsoft.com/office/powerpoint/2010/main" val="3905980311"/>
              </p:ext>
            </p:extLst>
          </p:nvPr>
        </p:nvGraphicFramePr>
        <p:xfrm>
          <a:off x="2175783" y="1178288"/>
          <a:ext cx="4901910" cy="2372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7F0F7284-9698-8A4B-9E18-1CCF8445805D}"/>
              </a:ext>
            </a:extLst>
          </p:cNvPr>
          <p:cNvGraphicFramePr>
            <a:graphicFrameLocks/>
          </p:cNvGraphicFramePr>
          <p:nvPr>
            <p:extLst>
              <p:ext uri="{D42A27DB-BD31-4B8C-83A1-F6EECF244321}">
                <p14:modId xmlns:p14="http://schemas.microsoft.com/office/powerpoint/2010/main" val="4091453246"/>
              </p:ext>
            </p:extLst>
          </p:nvPr>
        </p:nvGraphicFramePr>
        <p:xfrm>
          <a:off x="7184571" y="228600"/>
          <a:ext cx="5145542" cy="33221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9623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9E58-910E-D747-94AF-0CB9F0DC8D13}"/>
              </a:ext>
            </a:extLst>
          </p:cNvPr>
          <p:cNvSpPr>
            <a:spLocks noGrp="1"/>
          </p:cNvSpPr>
          <p:nvPr>
            <p:ph type="title"/>
          </p:nvPr>
        </p:nvSpPr>
        <p:spPr>
          <a:xfrm>
            <a:off x="0" y="0"/>
            <a:ext cx="10515600" cy="1154113"/>
          </a:xfrm>
        </p:spPr>
        <p:txBody>
          <a:bodyPr/>
          <a:lstStyle/>
          <a:p>
            <a:r>
              <a:rPr lang="en-US" dirty="0"/>
              <a:t>User and proposal statistics</a:t>
            </a:r>
          </a:p>
        </p:txBody>
      </p:sp>
      <p:graphicFrame>
        <p:nvGraphicFramePr>
          <p:cNvPr id="4" name="Chart 3">
            <a:extLst>
              <a:ext uri="{FF2B5EF4-FFF2-40B4-BE49-F238E27FC236}">
                <a16:creationId xmlns:a16="http://schemas.microsoft.com/office/drawing/2014/main" id="{C5B1325D-A650-7443-B819-A1B300EECE99}"/>
              </a:ext>
            </a:extLst>
          </p:cNvPr>
          <p:cNvGraphicFramePr>
            <a:graphicFrameLocks/>
          </p:cNvGraphicFramePr>
          <p:nvPr>
            <p:extLst>
              <p:ext uri="{D42A27DB-BD31-4B8C-83A1-F6EECF244321}">
                <p14:modId xmlns:p14="http://schemas.microsoft.com/office/powerpoint/2010/main" val="3184402358"/>
              </p:ext>
            </p:extLst>
          </p:nvPr>
        </p:nvGraphicFramePr>
        <p:xfrm>
          <a:off x="3343275" y="2953523"/>
          <a:ext cx="5715000" cy="390447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E53D7AA1-73FC-674A-A0DE-AD6EE84CE6AC}"/>
              </a:ext>
            </a:extLst>
          </p:cNvPr>
          <p:cNvSpPr txBox="1"/>
          <p:nvPr/>
        </p:nvSpPr>
        <p:spPr>
          <a:xfrm>
            <a:off x="1214439" y="1208088"/>
            <a:ext cx="99441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54 registered users</a:t>
            </a:r>
          </a:p>
          <a:p>
            <a:pPr marL="342900" indent="-342900">
              <a:buFont typeface="Arial" panose="020B0604020202020204" pitchFamily="34" charset="0"/>
              <a:buChar char="•"/>
            </a:pPr>
            <a:r>
              <a:rPr lang="en-US" sz="2400" dirty="0">
                <a:solidFill>
                  <a:srgbClr val="00B0F0"/>
                </a:solidFill>
              </a:rPr>
              <a:t>Heavy on “local” requests (ie Sweden)</a:t>
            </a:r>
          </a:p>
          <a:p>
            <a:pPr marL="342900" indent="-342900">
              <a:buFont typeface="Arial" panose="020B0604020202020204" pitchFamily="34" charset="0"/>
              <a:buChar char="•"/>
            </a:pPr>
            <a:r>
              <a:rPr lang="en-US" sz="2400" dirty="0"/>
              <a:t>Quite a few not directly from our ESS partner sphere </a:t>
            </a:r>
          </a:p>
        </p:txBody>
      </p:sp>
    </p:spTree>
    <p:extLst>
      <p:ext uri="{BB962C8B-B14F-4D97-AF65-F5344CB8AC3E}">
        <p14:creationId xmlns:p14="http://schemas.microsoft.com/office/powerpoint/2010/main" val="150456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0E1C54-EAEE-A946-BB63-B365A5419979}"/>
              </a:ext>
            </a:extLst>
          </p:cNvPr>
          <p:cNvPicPr/>
          <p:nvPr/>
        </p:nvPicPr>
        <p:blipFill>
          <a:blip r:embed="rId3">
            <a:extLst>
              <a:ext uri="{28A0092B-C50C-407E-A947-70E740481C1C}">
                <a14:useLocalDpi xmlns:a14="http://schemas.microsoft.com/office/drawing/2010/main" val="0"/>
              </a:ext>
            </a:extLst>
          </a:blip>
          <a:stretch>
            <a:fillRect/>
          </a:stretch>
        </p:blipFill>
        <p:spPr>
          <a:xfrm>
            <a:off x="6026645" y="1084695"/>
            <a:ext cx="3036199" cy="2121379"/>
          </a:xfrm>
          <a:prstGeom prst="rect">
            <a:avLst/>
          </a:prstGeom>
        </p:spPr>
      </p:pic>
      <p:sp>
        <p:nvSpPr>
          <p:cNvPr id="2" name="Title 1">
            <a:extLst>
              <a:ext uri="{FF2B5EF4-FFF2-40B4-BE49-F238E27FC236}">
                <a16:creationId xmlns:a16="http://schemas.microsoft.com/office/drawing/2014/main" id="{B27D075D-832D-CC4E-807C-E431E895F34A}"/>
              </a:ext>
            </a:extLst>
          </p:cNvPr>
          <p:cNvSpPr>
            <a:spLocks noGrp="1"/>
          </p:cNvSpPr>
          <p:nvPr>
            <p:ph type="title"/>
          </p:nvPr>
        </p:nvSpPr>
        <p:spPr>
          <a:xfrm>
            <a:off x="0" y="-130625"/>
            <a:ext cx="10515600" cy="1325563"/>
          </a:xfrm>
        </p:spPr>
        <p:txBody>
          <a:bodyPr/>
          <a:lstStyle/>
          <a:p>
            <a:r>
              <a:rPr lang="en-US" dirty="0"/>
              <a:t>Impact from 1</a:t>
            </a:r>
            <a:r>
              <a:rPr lang="en-US" baseline="30000" dirty="0"/>
              <a:t>st</a:t>
            </a:r>
            <a:r>
              <a:rPr lang="en-US" dirty="0"/>
              <a:t> Round DEMAX proposals</a:t>
            </a:r>
          </a:p>
        </p:txBody>
      </p:sp>
      <p:sp>
        <p:nvSpPr>
          <p:cNvPr id="4" name="TextBox 3">
            <a:extLst>
              <a:ext uri="{FF2B5EF4-FFF2-40B4-BE49-F238E27FC236}">
                <a16:creationId xmlns:a16="http://schemas.microsoft.com/office/drawing/2014/main" id="{25250622-2729-9E4C-A408-C474D99683E0}"/>
              </a:ext>
            </a:extLst>
          </p:cNvPr>
          <p:cNvSpPr txBox="1"/>
          <p:nvPr/>
        </p:nvSpPr>
        <p:spPr>
          <a:xfrm>
            <a:off x="166254" y="909931"/>
            <a:ext cx="5355770" cy="1323439"/>
          </a:xfrm>
          <a:prstGeom prst="rect">
            <a:avLst/>
          </a:prstGeom>
          <a:noFill/>
        </p:spPr>
        <p:txBody>
          <a:bodyPr wrap="square" rtlCol="0">
            <a:spAutoFit/>
          </a:bodyPr>
          <a:lstStyle/>
          <a:p>
            <a:r>
              <a:rPr lang="sv-SE" sz="2000" dirty="0"/>
              <a:t>Sodium pyruvate-</a:t>
            </a:r>
            <a:r>
              <a:rPr lang="sv-SE" sz="2000" i="1" dirty="0"/>
              <a:t>d</a:t>
            </a:r>
            <a:r>
              <a:rPr lang="sv-SE" sz="2000" baseline="-25000" dirty="0"/>
              <a:t>3</a:t>
            </a:r>
            <a:r>
              <a:rPr lang="sv-SE" sz="2000" dirty="0"/>
              <a:t> was used as an alternative deuterated food source for </a:t>
            </a:r>
            <a:r>
              <a:rPr lang="sv-SE" sz="2000" i="1" dirty="0"/>
              <a:t>E. coli </a:t>
            </a:r>
            <a:r>
              <a:rPr lang="sv-SE" sz="2000" dirty="0"/>
              <a:t>to produce perdeuterated (92%) triose-phosphate isomerase for </a:t>
            </a:r>
            <a:r>
              <a:rPr lang="sv-SE" sz="2000" b="1" dirty="0"/>
              <a:t>NPX.</a:t>
            </a:r>
            <a:endParaRPr lang="en-US" sz="2000" dirty="0"/>
          </a:p>
        </p:txBody>
      </p:sp>
      <p:pic>
        <p:nvPicPr>
          <p:cNvPr id="8" name="Content Placeholder 8">
            <a:extLst>
              <a:ext uri="{FF2B5EF4-FFF2-40B4-BE49-F238E27FC236}">
                <a16:creationId xmlns:a16="http://schemas.microsoft.com/office/drawing/2014/main" id="{B78AFA85-DC24-B149-BD0B-60E167B66D19}"/>
              </a:ext>
            </a:extLst>
          </p:cNvPr>
          <p:cNvPicPr>
            <a:picLocks noChangeAspect="1"/>
          </p:cNvPicPr>
          <p:nvPr/>
        </p:nvPicPr>
        <p:blipFill>
          <a:blip r:embed="rId4"/>
          <a:stretch>
            <a:fillRect/>
          </a:stretch>
        </p:blipFill>
        <p:spPr>
          <a:xfrm>
            <a:off x="9009186" y="2043383"/>
            <a:ext cx="2889778" cy="848375"/>
          </a:xfrm>
          <a:prstGeom prst="rect">
            <a:avLst/>
          </a:prstGeom>
        </p:spPr>
      </p:pic>
      <p:pic>
        <p:nvPicPr>
          <p:cNvPr id="9" name="Picture 8">
            <a:extLst>
              <a:ext uri="{FF2B5EF4-FFF2-40B4-BE49-F238E27FC236}">
                <a16:creationId xmlns:a16="http://schemas.microsoft.com/office/drawing/2014/main" id="{3CDF83FE-76D9-7E4B-A1C0-5CE0B77F36D7}"/>
              </a:ext>
            </a:extLst>
          </p:cNvPr>
          <p:cNvPicPr>
            <a:picLocks noChangeAspect="1"/>
          </p:cNvPicPr>
          <p:nvPr/>
        </p:nvPicPr>
        <p:blipFill>
          <a:blip r:embed="rId5"/>
          <a:stretch>
            <a:fillRect/>
          </a:stretch>
        </p:blipFill>
        <p:spPr>
          <a:xfrm>
            <a:off x="8747217" y="1215317"/>
            <a:ext cx="3279204" cy="827013"/>
          </a:xfrm>
          <a:prstGeom prst="rect">
            <a:avLst/>
          </a:prstGeom>
        </p:spPr>
      </p:pic>
      <p:sp>
        <p:nvSpPr>
          <p:cNvPr id="11" name="Content Placeholder 2">
            <a:extLst>
              <a:ext uri="{FF2B5EF4-FFF2-40B4-BE49-F238E27FC236}">
                <a16:creationId xmlns:a16="http://schemas.microsoft.com/office/drawing/2014/main" id="{2A988C87-1FBD-224C-AB28-72971EF06CE4}"/>
              </a:ext>
            </a:extLst>
          </p:cNvPr>
          <p:cNvSpPr txBox="1">
            <a:spLocks/>
          </p:cNvSpPr>
          <p:nvPr/>
        </p:nvSpPr>
        <p:spPr>
          <a:xfrm>
            <a:off x="5379523" y="3207127"/>
            <a:ext cx="6906896" cy="1644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dirty="0"/>
              <a:t>Alpha-(top) and beta-(bottom) hexadecyl maltoside-</a:t>
            </a:r>
            <a:r>
              <a:rPr lang="sv-SE" sz="2000" i="1" dirty="0"/>
              <a:t>d</a:t>
            </a:r>
            <a:r>
              <a:rPr lang="sv-SE" sz="2000" baseline="-25000" dirty="0"/>
              <a:t>31</a:t>
            </a:r>
            <a:r>
              <a:rPr lang="sv-SE" sz="2000" dirty="0"/>
              <a:t> for investigation of self-assembly processes in surfactant mixtures, with applications in formulations of foods and cosmetics; </a:t>
            </a:r>
            <a:r>
              <a:rPr lang="sv-SE" sz="2000" b="1" dirty="0"/>
              <a:t>SANS</a:t>
            </a:r>
            <a:r>
              <a:rPr lang="sv-SE" sz="2000" dirty="0"/>
              <a:t> data collected on D11 (ILL). </a:t>
            </a:r>
            <a:endParaRPr lang="en-US" sz="2000" dirty="0"/>
          </a:p>
        </p:txBody>
      </p:sp>
      <p:pic>
        <p:nvPicPr>
          <p:cNvPr id="12" name="Content Placeholder 4">
            <a:extLst>
              <a:ext uri="{FF2B5EF4-FFF2-40B4-BE49-F238E27FC236}">
                <a16:creationId xmlns:a16="http://schemas.microsoft.com/office/drawing/2014/main" id="{BA93D38D-02D1-CF41-AD2C-7D212527927C}"/>
              </a:ext>
            </a:extLst>
          </p:cNvPr>
          <p:cNvPicPr>
            <a:picLocks noChangeAspect="1"/>
          </p:cNvPicPr>
          <p:nvPr/>
        </p:nvPicPr>
        <p:blipFill>
          <a:blip r:embed="rId6"/>
          <a:stretch>
            <a:fillRect/>
          </a:stretch>
        </p:blipFill>
        <p:spPr>
          <a:xfrm>
            <a:off x="5896838" y="4549651"/>
            <a:ext cx="3981281" cy="1179936"/>
          </a:xfrm>
          <a:prstGeom prst="rect">
            <a:avLst/>
          </a:prstGeom>
        </p:spPr>
      </p:pic>
      <p:sp>
        <p:nvSpPr>
          <p:cNvPr id="13" name="Content Placeholder 2">
            <a:extLst>
              <a:ext uri="{FF2B5EF4-FFF2-40B4-BE49-F238E27FC236}">
                <a16:creationId xmlns:a16="http://schemas.microsoft.com/office/drawing/2014/main" id="{AC1E5DBB-EBAD-EB41-8124-277810F87757}"/>
              </a:ext>
            </a:extLst>
          </p:cNvPr>
          <p:cNvSpPr txBox="1">
            <a:spLocks/>
          </p:cNvSpPr>
          <p:nvPr/>
        </p:nvSpPr>
        <p:spPr>
          <a:xfrm>
            <a:off x="5805054" y="5925297"/>
            <a:ext cx="6408264" cy="11823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dirty="0"/>
              <a:t>POPC-</a:t>
            </a:r>
            <a:r>
              <a:rPr lang="sv-SE" sz="2000" i="1" dirty="0"/>
              <a:t>d</a:t>
            </a:r>
            <a:r>
              <a:rPr lang="sv-SE" sz="2000" baseline="-25000" dirty="0"/>
              <a:t>63</a:t>
            </a:r>
            <a:r>
              <a:rPr lang="sv-SE" sz="2000" dirty="0"/>
              <a:t> as an inner mitochondrial membrane mimic to study membrane protein structure and composition using </a:t>
            </a:r>
            <a:r>
              <a:rPr lang="sv-SE" sz="2000" b="1" dirty="0"/>
              <a:t>NR </a:t>
            </a:r>
            <a:r>
              <a:rPr lang="sv-SE" sz="2000" dirty="0"/>
              <a:t>and </a:t>
            </a:r>
            <a:r>
              <a:rPr lang="sv-SE" sz="2000" b="1" dirty="0"/>
              <a:t>SANS </a:t>
            </a:r>
            <a:r>
              <a:rPr lang="sv-SE" sz="2000" dirty="0"/>
              <a:t>some data collected at D-22 (ILL)</a:t>
            </a:r>
            <a:r>
              <a:rPr lang="sv-SE" sz="2000" b="1" dirty="0"/>
              <a:t>.</a:t>
            </a:r>
            <a:endParaRPr lang="en-US" sz="2000" dirty="0"/>
          </a:p>
        </p:txBody>
      </p:sp>
      <p:pic>
        <p:nvPicPr>
          <p:cNvPr id="14" name="Picture 13">
            <a:extLst>
              <a:ext uri="{FF2B5EF4-FFF2-40B4-BE49-F238E27FC236}">
                <a16:creationId xmlns:a16="http://schemas.microsoft.com/office/drawing/2014/main" id="{A4E69920-B47B-334F-9048-E76A8E5103E1}"/>
              </a:ext>
            </a:extLst>
          </p:cNvPr>
          <p:cNvPicPr>
            <a:picLocks noChangeAspect="1"/>
          </p:cNvPicPr>
          <p:nvPr/>
        </p:nvPicPr>
        <p:blipFill>
          <a:blip r:embed="rId7"/>
          <a:stretch>
            <a:fillRect/>
          </a:stretch>
        </p:blipFill>
        <p:spPr>
          <a:xfrm>
            <a:off x="10386819" y="4191471"/>
            <a:ext cx="1705309" cy="1646841"/>
          </a:xfrm>
          <a:prstGeom prst="rect">
            <a:avLst/>
          </a:prstGeom>
        </p:spPr>
      </p:pic>
      <p:pic>
        <p:nvPicPr>
          <p:cNvPr id="16" name="Picture 15">
            <a:extLst>
              <a:ext uri="{FF2B5EF4-FFF2-40B4-BE49-F238E27FC236}">
                <a16:creationId xmlns:a16="http://schemas.microsoft.com/office/drawing/2014/main" id="{0DCD1C10-DF2B-904F-9E87-F59D52D62883}"/>
              </a:ext>
            </a:extLst>
          </p:cNvPr>
          <p:cNvPicPr>
            <a:picLocks noChangeAspect="1"/>
          </p:cNvPicPr>
          <p:nvPr/>
        </p:nvPicPr>
        <p:blipFill>
          <a:blip r:embed="rId8"/>
          <a:stretch>
            <a:fillRect/>
          </a:stretch>
        </p:blipFill>
        <p:spPr>
          <a:xfrm>
            <a:off x="541068" y="2199092"/>
            <a:ext cx="4606142" cy="2452533"/>
          </a:xfrm>
          <a:prstGeom prst="rect">
            <a:avLst/>
          </a:prstGeom>
        </p:spPr>
      </p:pic>
      <p:sp>
        <p:nvSpPr>
          <p:cNvPr id="19" name="TextBox 18">
            <a:extLst>
              <a:ext uri="{FF2B5EF4-FFF2-40B4-BE49-F238E27FC236}">
                <a16:creationId xmlns:a16="http://schemas.microsoft.com/office/drawing/2014/main" id="{8B173082-D931-D745-BB1C-1D2CA61DA8BC}"/>
              </a:ext>
            </a:extLst>
          </p:cNvPr>
          <p:cNvSpPr txBox="1"/>
          <p:nvPr/>
        </p:nvSpPr>
        <p:spPr>
          <a:xfrm>
            <a:off x="166254" y="4791180"/>
            <a:ext cx="5355770" cy="1015663"/>
          </a:xfrm>
          <a:prstGeom prst="rect">
            <a:avLst/>
          </a:prstGeom>
          <a:noFill/>
        </p:spPr>
        <p:txBody>
          <a:bodyPr wrap="square" rtlCol="0">
            <a:spAutoFit/>
          </a:bodyPr>
          <a:lstStyle/>
          <a:p>
            <a:r>
              <a:rPr lang="sv-SE" sz="2000" dirty="0"/>
              <a:t>Deuterated capsid protein from hepatitis B virus to study capsid assembly processes; </a:t>
            </a:r>
            <a:r>
              <a:rPr lang="sv-SE" sz="2000" b="1" dirty="0"/>
              <a:t>SANS</a:t>
            </a:r>
            <a:r>
              <a:rPr lang="sv-SE" sz="2000" dirty="0"/>
              <a:t> data collected at SANS2D (STFC) &amp; D11 (ILL). </a:t>
            </a:r>
            <a:endParaRPr lang="en-US" sz="2000" dirty="0"/>
          </a:p>
        </p:txBody>
      </p:sp>
      <p:pic>
        <p:nvPicPr>
          <p:cNvPr id="20" name="Picture 19">
            <a:extLst>
              <a:ext uri="{FF2B5EF4-FFF2-40B4-BE49-F238E27FC236}">
                <a16:creationId xmlns:a16="http://schemas.microsoft.com/office/drawing/2014/main" id="{3A31411F-152F-8B4E-BF12-0781B1A1F364}"/>
              </a:ext>
            </a:extLst>
          </p:cNvPr>
          <p:cNvPicPr>
            <a:picLocks noChangeAspect="1"/>
          </p:cNvPicPr>
          <p:nvPr/>
        </p:nvPicPr>
        <p:blipFill>
          <a:blip r:embed="rId9"/>
          <a:stretch>
            <a:fillRect/>
          </a:stretch>
        </p:blipFill>
        <p:spPr>
          <a:xfrm>
            <a:off x="0" y="5751874"/>
            <a:ext cx="5638800" cy="990600"/>
          </a:xfrm>
          <a:prstGeom prst="rect">
            <a:avLst/>
          </a:prstGeom>
        </p:spPr>
      </p:pic>
    </p:spTree>
    <p:extLst>
      <p:ext uri="{BB962C8B-B14F-4D97-AF65-F5344CB8AC3E}">
        <p14:creationId xmlns:p14="http://schemas.microsoft.com/office/powerpoint/2010/main" val="3560170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6B622-569C-144F-9945-0105905E953F}"/>
              </a:ext>
            </a:extLst>
          </p:cNvPr>
          <p:cNvSpPr>
            <a:spLocks noGrp="1"/>
          </p:cNvSpPr>
          <p:nvPr>
            <p:ph type="title"/>
          </p:nvPr>
        </p:nvSpPr>
        <p:spPr>
          <a:xfrm>
            <a:off x="0" y="0"/>
            <a:ext cx="10515600" cy="1325563"/>
          </a:xfrm>
        </p:spPr>
        <p:txBody>
          <a:bodyPr/>
          <a:lstStyle/>
          <a:p>
            <a:r>
              <a:rPr lang="en-US" dirty="0"/>
              <a:t>Lessons Learned from first call</a:t>
            </a:r>
          </a:p>
        </p:txBody>
      </p:sp>
      <p:sp>
        <p:nvSpPr>
          <p:cNvPr id="3" name="Content Placeholder 2">
            <a:extLst>
              <a:ext uri="{FF2B5EF4-FFF2-40B4-BE49-F238E27FC236}">
                <a16:creationId xmlns:a16="http://schemas.microsoft.com/office/drawing/2014/main" id="{CE8D9096-2B9E-0449-8E08-D19D6EB0947C}"/>
              </a:ext>
            </a:extLst>
          </p:cNvPr>
          <p:cNvSpPr>
            <a:spLocks noGrp="1"/>
          </p:cNvSpPr>
          <p:nvPr>
            <p:ph idx="1"/>
          </p:nvPr>
        </p:nvSpPr>
        <p:spPr>
          <a:xfrm>
            <a:off x="295274" y="1125537"/>
            <a:ext cx="11663363" cy="5189538"/>
          </a:xfrm>
        </p:spPr>
        <p:txBody>
          <a:bodyPr/>
          <a:lstStyle/>
          <a:p>
            <a:r>
              <a:rPr lang="sv-SE" dirty="0"/>
              <a:t>Feasibility reviews and estimating PW effort takes a significant amount of time but is very important for successful project execution (</a:t>
            </a:r>
            <a:r>
              <a:rPr lang="sv-SE" dirty="0">
                <a:solidFill>
                  <a:srgbClr val="00B0F0"/>
                </a:solidFill>
              </a:rPr>
              <a:t>allocate more time for feasibility reviews</a:t>
            </a:r>
            <a:r>
              <a:rPr lang="sv-SE" dirty="0"/>
              <a:t>) </a:t>
            </a:r>
          </a:p>
          <a:p>
            <a:r>
              <a:rPr lang="sv-SE" dirty="0"/>
              <a:t>Time to execute all the accepted proposals needs to consider the challenges of a lab just starting up (</a:t>
            </a:r>
            <a:r>
              <a:rPr lang="sv-SE" dirty="0">
                <a:solidFill>
                  <a:srgbClr val="00B0F0"/>
                </a:solidFill>
              </a:rPr>
              <a:t>stretch the execution time to allow for back-ordered items, supplier issues, downtime in summer etc.</a:t>
            </a:r>
            <a:r>
              <a:rPr lang="sv-SE" dirty="0"/>
              <a:t>) </a:t>
            </a:r>
          </a:p>
          <a:p>
            <a:r>
              <a:rPr lang="sv-SE" dirty="0"/>
              <a:t>Manual handling of proposals and reviews was tedious and required a major time investment (</a:t>
            </a:r>
            <a:r>
              <a:rPr lang="sv-SE" dirty="0">
                <a:solidFill>
                  <a:srgbClr val="00B0F0"/>
                </a:solidFill>
              </a:rPr>
              <a:t>SCUO&amp; DMSC instrumental in improved functionality in user office software, provided a way to make process smoother and less ”manual”</a:t>
            </a:r>
            <a:r>
              <a:rPr lang="sv-SE" dirty="0"/>
              <a:t>)</a:t>
            </a:r>
          </a:p>
          <a:p>
            <a:r>
              <a:rPr lang="sv-SE" dirty="0"/>
              <a:t>Optimism &amp; ambition is good but accepted too many proposals (</a:t>
            </a:r>
            <a:r>
              <a:rPr lang="sv-SE" dirty="0">
                <a:solidFill>
                  <a:srgbClr val="00B0F0"/>
                </a:solidFill>
              </a:rPr>
              <a:t>take more time to assess possible challenges and build in extra time for each deliverable</a:t>
            </a:r>
            <a:r>
              <a:rPr lang="sv-SE" dirty="0"/>
              <a:t>)</a:t>
            </a:r>
          </a:p>
        </p:txBody>
      </p:sp>
    </p:spTree>
    <p:extLst>
      <p:ext uri="{BB962C8B-B14F-4D97-AF65-F5344CB8AC3E}">
        <p14:creationId xmlns:p14="http://schemas.microsoft.com/office/powerpoint/2010/main" val="136111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3C0D3-80F1-2B42-959D-B7A136C015F8}"/>
              </a:ext>
            </a:extLst>
          </p:cNvPr>
          <p:cNvSpPr>
            <a:spLocks noGrp="1"/>
          </p:cNvSpPr>
          <p:nvPr>
            <p:ph type="title"/>
          </p:nvPr>
        </p:nvSpPr>
        <p:spPr>
          <a:xfrm>
            <a:off x="0" y="0"/>
            <a:ext cx="10515600" cy="1325563"/>
          </a:xfrm>
        </p:spPr>
        <p:txBody>
          <a:bodyPr/>
          <a:lstStyle/>
          <a:p>
            <a:r>
              <a:rPr lang="en-US" dirty="0"/>
              <a:t>2020 proposal call (2</a:t>
            </a:r>
            <a:r>
              <a:rPr lang="en-US" baseline="30000" dirty="0"/>
              <a:t>nd</a:t>
            </a:r>
            <a:r>
              <a:rPr lang="en-US" dirty="0"/>
              <a:t> pilot)</a:t>
            </a:r>
          </a:p>
        </p:txBody>
      </p:sp>
      <p:sp>
        <p:nvSpPr>
          <p:cNvPr id="3" name="Content Placeholder 2">
            <a:extLst>
              <a:ext uri="{FF2B5EF4-FFF2-40B4-BE49-F238E27FC236}">
                <a16:creationId xmlns:a16="http://schemas.microsoft.com/office/drawing/2014/main" id="{90388B97-46D5-CA46-BEEC-DA01AC1BB8A7}"/>
              </a:ext>
            </a:extLst>
          </p:cNvPr>
          <p:cNvSpPr>
            <a:spLocks noGrp="1"/>
          </p:cNvSpPr>
          <p:nvPr>
            <p:ph idx="1"/>
          </p:nvPr>
        </p:nvSpPr>
        <p:spPr>
          <a:xfrm>
            <a:off x="662345" y="1325563"/>
            <a:ext cx="11110556" cy="5212302"/>
          </a:xfrm>
        </p:spPr>
        <p:txBody>
          <a:bodyPr/>
          <a:lstStyle/>
          <a:p>
            <a:r>
              <a:rPr lang="en-US" dirty="0"/>
              <a:t>DATES, cycle</a:t>
            </a:r>
          </a:p>
          <a:p>
            <a:endParaRPr lang="en-US" dirty="0"/>
          </a:p>
          <a:p>
            <a:endParaRPr lang="en-US" dirty="0"/>
          </a:p>
          <a:p>
            <a:endParaRPr lang="en-US" dirty="0"/>
          </a:p>
          <a:p>
            <a:endParaRPr lang="en-US" dirty="0"/>
          </a:p>
          <a:p>
            <a:r>
              <a:rPr lang="en-US" dirty="0"/>
              <a:t>Scope of current call is restricted to biodeuteration (yeast-derived lipids, plasmid DNA, proteins, bacteria/yeast/algal cell paste and possibly other products), and crystallization support</a:t>
            </a:r>
          </a:p>
          <a:p>
            <a:r>
              <a:rPr lang="en-US" dirty="0"/>
              <a:t>Chemical deuteration: requested user to submit EoI and we see if we can do any of them</a:t>
            </a:r>
          </a:p>
          <a:p>
            <a:r>
              <a:rPr lang="en-US" dirty="0"/>
              <a:t>Proposals received: 17 total (6 of those are EoIs)</a:t>
            </a:r>
          </a:p>
          <a:p>
            <a:endParaRPr lang="en-US" dirty="0"/>
          </a:p>
          <a:p>
            <a:pPr marL="0" indent="0">
              <a:buNone/>
            </a:pPr>
            <a:endParaRPr lang="en-US" dirty="0"/>
          </a:p>
        </p:txBody>
      </p:sp>
      <p:pic>
        <p:nvPicPr>
          <p:cNvPr id="5" name="Picture 4">
            <a:extLst>
              <a:ext uri="{FF2B5EF4-FFF2-40B4-BE49-F238E27FC236}">
                <a16:creationId xmlns:a16="http://schemas.microsoft.com/office/drawing/2014/main" id="{D980A6F2-E242-E040-B3B8-E12FA8BD971F}"/>
              </a:ext>
            </a:extLst>
          </p:cNvPr>
          <p:cNvPicPr>
            <a:picLocks noChangeAspect="1"/>
          </p:cNvPicPr>
          <p:nvPr/>
        </p:nvPicPr>
        <p:blipFill>
          <a:blip r:embed="rId3"/>
          <a:stretch>
            <a:fillRect/>
          </a:stretch>
        </p:blipFill>
        <p:spPr>
          <a:xfrm>
            <a:off x="2028979" y="1933887"/>
            <a:ext cx="7796879" cy="1765153"/>
          </a:xfrm>
          <a:prstGeom prst="rect">
            <a:avLst/>
          </a:prstGeom>
        </p:spPr>
      </p:pic>
    </p:spTree>
    <p:extLst>
      <p:ext uri="{BB962C8B-B14F-4D97-AF65-F5344CB8AC3E}">
        <p14:creationId xmlns:p14="http://schemas.microsoft.com/office/powerpoint/2010/main" val="158768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8D295-64C5-C148-A7F6-2675561CC7CF}"/>
              </a:ext>
            </a:extLst>
          </p:cNvPr>
          <p:cNvPicPr>
            <a:picLocks noChangeAspect="1"/>
          </p:cNvPicPr>
          <p:nvPr/>
        </p:nvPicPr>
        <p:blipFill rotWithShape="1">
          <a:blip r:embed="rId3"/>
          <a:srcRect t="11525" r="5375" b="4325"/>
          <a:stretch/>
        </p:blipFill>
        <p:spPr>
          <a:xfrm>
            <a:off x="8386763" y="0"/>
            <a:ext cx="3805237" cy="3383997"/>
          </a:xfrm>
          <a:prstGeom prst="rect">
            <a:avLst/>
          </a:prstGeom>
        </p:spPr>
      </p:pic>
      <p:sp>
        <p:nvSpPr>
          <p:cNvPr id="2" name="Title 1">
            <a:extLst>
              <a:ext uri="{FF2B5EF4-FFF2-40B4-BE49-F238E27FC236}">
                <a16:creationId xmlns:a16="http://schemas.microsoft.com/office/drawing/2014/main" id="{95B2BA2C-CA9A-D840-9F0A-77D66CCA4807}"/>
              </a:ext>
            </a:extLst>
          </p:cNvPr>
          <p:cNvSpPr>
            <a:spLocks noGrp="1"/>
          </p:cNvSpPr>
          <p:nvPr>
            <p:ph type="title"/>
          </p:nvPr>
        </p:nvSpPr>
        <p:spPr>
          <a:xfrm>
            <a:off x="214312" y="271463"/>
            <a:ext cx="10515600" cy="1325563"/>
          </a:xfrm>
        </p:spPr>
        <p:txBody>
          <a:bodyPr/>
          <a:lstStyle/>
          <a:p>
            <a:r>
              <a:rPr lang="en-US" dirty="0"/>
              <a:t>Covid-19 support</a:t>
            </a:r>
          </a:p>
        </p:txBody>
      </p:sp>
      <p:sp>
        <p:nvSpPr>
          <p:cNvPr id="3" name="Content Placeholder 2">
            <a:extLst>
              <a:ext uri="{FF2B5EF4-FFF2-40B4-BE49-F238E27FC236}">
                <a16:creationId xmlns:a16="http://schemas.microsoft.com/office/drawing/2014/main" id="{87A1C5E1-E573-0140-BDC7-4203A0EA8411}"/>
              </a:ext>
            </a:extLst>
          </p:cNvPr>
          <p:cNvSpPr>
            <a:spLocks noGrp="1"/>
          </p:cNvSpPr>
          <p:nvPr>
            <p:ph idx="1"/>
          </p:nvPr>
        </p:nvSpPr>
        <p:spPr>
          <a:xfrm>
            <a:off x="214312" y="1868488"/>
            <a:ext cx="10515600" cy="4718050"/>
          </a:xfrm>
        </p:spPr>
        <p:txBody>
          <a:bodyPr/>
          <a:lstStyle/>
          <a:p>
            <a:r>
              <a:rPr lang="en-US" dirty="0"/>
              <a:t>DEMAX have made a call for Covid-19 related projects</a:t>
            </a:r>
          </a:p>
          <a:p>
            <a:pPr marL="0" indent="0">
              <a:buNone/>
            </a:pPr>
            <a:r>
              <a:rPr lang="en-US" dirty="0"/>
              <a:t>One request so far:</a:t>
            </a:r>
          </a:p>
          <a:p>
            <a:r>
              <a:rPr lang="en-US" dirty="0"/>
              <a:t>LP3 is executing the protein expression, purification of 6 constructs, ESS supporting labour &amp; consumables </a:t>
            </a:r>
          </a:p>
          <a:p>
            <a:r>
              <a:rPr lang="en-US" dirty="0"/>
              <a:t>HT screening for crystals will start soon, fragment-based screening (piplelines for both at MAX lab; Diamond)</a:t>
            </a:r>
          </a:p>
          <a:p>
            <a:r>
              <a:rPr lang="en-US" dirty="0"/>
              <a:t>Large crystal growth of neutron suitable targets (DEMAX, MLZ)</a:t>
            </a:r>
          </a:p>
          <a:p>
            <a:r>
              <a:rPr lang="en-US" dirty="0"/>
              <a:t>SANS/SAXS experiments of these proteins possible (MLZ)</a:t>
            </a:r>
          </a:p>
          <a:p>
            <a:r>
              <a:rPr lang="en-US" dirty="0">
                <a:solidFill>
                  <a:srgbClr val="00B0F0"/>
                </a:solidFill>
              </a:rPr>
              <a:t>At the moment it is not interfering with regular DEMAX proposals</a:t>
            </a:r>
          </a:p>
        </p:txBody>
      </p:sp>
    </p:spTree>
    <p:extLst>
      <p:ext uri="{BB962C8B-B14F-4D97-AF65-F5344CB8AC3E}">
        <p14:creationId xmlns:p14="http://schemas.microsoft.com/office/powerpoint/2010/main" val="4039287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105EF4-1278-AC48-85A3-F0CD605A732E}"/>
              </a:ext>
            </a:extLst>
          </p:cNvPr>
          <p:cNvPicPr>
            <a:picLocks noChangeAspect="1"/>
          </p:cNvPicPr>
          <p:nvPr/>
        </p:nvPicPr>
        <p:blipFill>
          <a:blip r:embed="rId3"/>
          <a:stretch>
            <a:fillRect/>
          </a:stretch>
        </p:blipFill>
        <p:spPr>
          <a:xfrm rot="10800000">
            <a:off x="8629650" y="-1"/>
            <a:ext cx="3437559" cy="2465439"/>
          </a:xfrm>
          <a:prstGeom prst="rect">
            <a:avLst/>
          </a:prstGeom>
        </p:spPr>
      </p:pic>
      <p:sp>
        <p:nvSpPr>
          <p:cNvPr id="2" name="Title 1">
            <a:extLst>
              <a:ext uri="{FF2B5EF4-FFF2-40B4-BE49-F238E27FC236}">
                <a16:creationId xmlns:a16="http://schemas.microsoft.com/office/drawing/2014/main" id="{7E5EFD8C-DD56-7341-A10C-F65216B1C127}"/>
              </a:ext>
            </a:extLst>
          </p:cNvPr>
          <p:cNvSpPr>
            <a:spLocks noGrp="1"/>
          </p:cNvSpPr>
          <p:nvPr>
            <p:ph type="title"/>
          </p:nvPr>
        </p:nvSpPr>
        <p:spPr>
          <a:xfrm>
            <a:off x="23812" y="0"/>
            <a:ext cx="10515600" cy="1325563"/>
          </a:xfrm>
        </p:spPr>
        <p:txBody>
          <a:bodyPr/>
          <a:lstStyle/>
          <a:p>
            <a:r>
              <a:rPr lang="en-US" dirty="0"/>
              <a:t>Covid-19 impact</a:t>
            </a:r>
          </a:p>
        </p:txBody>
      </p:sp>
      <p:sp>
        <p:nvSpPr>
          <p:cNvPr id="3" name="Content Placeholder 2">
            <a:extLst>
              <a:ext uri="{FF2B5EF4-FFF2-40B4-BE49-F238E27FC236}">
                <a16:creationId xmlns:a16="http://schemas.microsoft.com/office/drawing/2014/main" id="{C4323F07-2702-114F-A6FC-FC58374E0579}"/>
              </a:ext>
            </a:extLst>
          </p:cNvPr>
          <p:cNvSpPr>
            <a:spLocks noGrp="1"/>
          </p:cNvSpPr>
          <p:nvPr>
            <p:ph idx="1"/>
          </p:nvPr>
        </p:nvSpPr>
        <p:spPr>
          <a:xfrm>
            <a:off x="266701" y="1304925"/>
            <a:ext cx="10515600" cy="5410199"/>
          </a:xfrm>
        </p:spPr>
        <p:txBody>
          <a:bodyPr>
            <a:normAutofit lnSpcReduction="10000"/>
          </a:bodyPr>
          <a:lstStyle/>
          <a:p>
            <a:r>
              <a:rPr lang="en-US" dirty="0"/>
              <a:t>Our users’ beamtime is impacted by Covid19 </a:t>
            </a:r>
          </a:p>
          <a:p>
            <a:r>
              <a:rPr lang="en-US" dirty="0"/>
              <a:t>Many facilities are either shut down or prioritizing virus-related projects </a:t>
            </a:r>
          </a:p>
          <a:p>
            <a:r>
              <a:rPr lang="en-US" dirty="0"/>
              <a:t>Our continued lab access depends on “landlords” and already MV and LU have restricted activities and access</a:t>
            </a:r>
          </a:p>
          <a:p>
            <a:r>
              <a:rPr lang="en-US" dirty="0"/>
              <a:t>How do we keep supporting users, keep them engaged but also keep working during these uncertain times? </a:t>
            </a:r>
          </a:p>
          <a:p>
            <a:r>
              <a:rPr lang="en-US" dirty="0"/>
              <a:t>Beamtimes are postponed/canceled and some materials can be made and kept, others can not.</a:t>
            </a:r>
          </a:p>
          <a:p>
            <a:r>
              <a:rPr lang="en-US" dirty="0">
                <a:solidFill>
                  <a:srgbClr val="00B0F0"/>
                </a:solidFill>
              </a:rPr>
              <a:t>What tasks and projects could we focus on in the meantime?</a:t>
            </a:r>
          </a:p>
          <a:p>
            <a:r>
              <a:rPr lang="en-US" dirty="0"/>
              <a:t>There are always grants, data to analyse, papers to write, experiments to plan</a:t>
            </a:r>
          </a:p>
        </p:txBody>
      </p:sp>
      <p:pic>
        <p:nvPicPr>
          <p:cNvPr id="5" name="Picture 4">
            <a:extLst>
              <a:ext uri="{FF2B5EF4-FFF2-40B4-BE49-F238E27FC236}">
                <a16:creationId xmlns:a16="http://schemas.microsoft.com/office/drawing/2014/main" id="{3AA1845C-E10C-6044-9208-4E573F8BF97C}"/>
              </a:ext>
            </a:extLst>
          </p:cNvPr>
          <p:cNvPicPr>
            <a:picLocks noChangeAspect="1"/>
          </p:cNvPicPr>
          <p:nvPr/>
        </p:nvPicPr>
        <p:blipFill>
          <a:blip r:embed="rId4"/>
          <a:stretch>
            <a:fillRect/>
          </a:stretch>
        </p:blipFill>
        <p:spPr>
          <a:xfrm>
            <a:off x="7010400" y="36565"/>
            <a:ext cx="1619250" cy="1619250"/>
          </a:xfrm>
          <a:prstGeom prst="rect">
            <a:avLst/>
          </a:prstGeom>
        </p:spPr>
      </p:pic>
    </p:spTree>
    <p:extLst>
      <p:ext uri="{BB962C8B-B14F-4D97-AF65-F5344CB8AC3E}">
        <p14:creationId xmlns:p14="http://schemas.microsoft.com/office/powerpoint/2010/main" val="3221424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CE0879-1D11-B944-90F5-8952586845C8}"/>
              </a:ext>
            </a:extLst>
          </p:cNvPr>
          <p:cNvPicPr>
            <a:picLocks noChangeAspect="1"/>
          </p:cNvPicPr>
          <p:nvPr/>
        </p:nvPicPr>
        <p:blipFill rotWithShape="1">
          <a:blip r:embed="rId3"/>
          <a:srcRect l="17826" r="18164"/>
          <a:stretch/>
        </p:blipFill>
        <p:spPr>
          <a:xfrm>
            <a:off x="10807701" y="1612879"/>
            <a:ext cx="1371599" cy="1203854"/>
          </a:xfrm>
          <a:prstGeom prst="rect">
            <a:avLst/>
          </a:prstGeom>
        </p:spPr>
      </p:pic>
      <p:sp>
        <p:nvSpPr>
          <p:cNvPr id="2" name="Title 1">
            <a:extLst>
              <a:ext uri="{FF2B5EF4-FFF2-40B4-BE49-F238E27FC236}">
                <a16:creationId xmlns:a16="http://schemas.microsoft.com/office/drawing/2014/main" id="{9B624B7D-B387-5D4A-8325-C7A2E83994EC}"/>
              </a:ext>
            </a:extLst>
          </p:cNvPr>
          <p:cNvSpPr>
            <a:spLocks noGrp="1"/>
          </p:cNvSpPr>
          <p:nvPr>
            <p:ph type="title"/>
          </p:nvPr>
        </p:nvSpPr>
        <p:spPr>
          <a:xfrm>
            <a:off x="0" y="0"/>
            <a:ext cx="10515600" cy="1325563"/>
          </a:xfrm>
        </p:spPr>
        <p:txBody>
          <a:bodyPr/>
          <a:lstStyle/>
          <a:p>
            <a:r>
              <a:rPr lang="en-US" dirty="0"/>
              <a:t>External funds, collaborative activities</a:t>
            </a:r>
          </a:p>
        </p:txBody>
      </p:sp>
      <p:sp>
        <p:nvSpPr>
          <p:cNvPr id="3" name="Content Placeholder 2">
            <a:extLst>
              <a:ext uri="{FF2B5EF4-FFF2-40B4-BE49-F238E27FC236}">
                <a16:creationId xmlns:a16="http://schemas.microsoft.com/office/drawing/2014/main" id="{D5DEB135-704E-FF4F-B379-C50F98EE33E7}"/>
              </a:ext>
            </a:extLst>
          </p:cNvPr>
          <p:cNvSpPr>
            <a:spLocks noGrp="1"/>
          </p:cNvSpPr>
          <p:nvPr>
            <p:ph idx="1"/>
          </p:nvPr>
        </p:nvSpPr>
        <p:spPr>
          <a:xfrm>
            <a:off x="96449" y="1223963"/>
            <a:ext cx="11222421" cy="5237327"/>
          </a:xfrm>
        </p:spPr>
        <p:txBody>
          <a:bodyPr>
            <a:noAutofit/>
          </a:bodyPr>
          <a:lstStyle/>
          <a:p>
            <a:r>
              <a:rPr lang="en-US" sz="2400" b="1" dirty="0"/>
              <a:t>VR-funded projects </a:t>
            </a:r>
            <a:r>
              <a:rPr lang="en-US" sz="2200" dirty="0"/>
              <a:t>(end by 2021):</a:t>
            </a:r>
          </a:p>
          <a:p>
            <a:pPr marL="0" indent="0">
              <a:buNone/>
            </a:pPr>
            <a:r>
              <a:rPr lang="en-US" sz="2200" dirty="0"/>
              <a:t>1) 2016-01164 “</a:t>
            </a:r>
            <a:r>
              <a:rPr lang="en-US" sz="2200" i="1" dirty="0"/>
              <a:t>Role of membrane lipids and sterols in antifungal susceptibility, resistance and virulence mechanisms in pathogenic yeast</a:t>
            </a:r>
            <a:r>
              <a:rPr lang="en-US" sz="2200" dirty="0"/>
              <a:t>”,  at LU Biology – covers 30% FTE Hanna’s time for producing yeast lipids and for neutron experiments.</a:t>
            </a:r>
          </a:p>
          <a:p>
            <a:pPr marL="0" indent="0">
              <a:buNone/>
            </a:pPr>
            <a:r>
              <a:rPr lang="en-US" sz="2200" dirty="0"/>
              <a:t>2) 2016-06963  ”</a:t>
            </a:r>
            <a:r>
              <a:rPr lang="en-US" sz="2200" i="1" dirty="0"/>
              <a:t>Organization of mitochondrial membranes under oxidative stress: Implications for their active role in regulation of apoptosis</a:t>
            </a:r>
            <a:r>
              <a:rPr lang="en-US" sz="2200" dirty="0"/>
              <a:t>”, at Umeå University in collaboration with STFC (L. Clifton).  </a:t>
            </a:r>
            <a:endParaRPr lang="sv-SE" sz="2200" dirty="0"/>
          </a:p>
          <a:p>
            <a:endParaRPr lang="sv-SE" sz="2200" dirty="0"/>
          </a:p>
          <a:p>
            <a:r>
              <a:rPr lang="en-US" sz="2400" b="1" dirty="0"/>
              <a:t>PhD</a:t>
            </a:r>
            <a:r>
              <a:rPr lang="en-US" sz="2400" dirty="0"/>
              <a:t> student</a:t>
            </a:r>
            <a:r>
              <a:rPr lang="en-US" sz="2200" dirty="0"/>
              <a:t> funded by Science Faculty, LU (M. Orozco). Project involves reconstitution of membrane-bound enzymes into mitochondrial membrane mimics  for neutron scattering studies (Main supervisor W. Knecht, ESS co-supervisor Z. Fisher, ILL co-supervisor G. Fragneto).</a:t>
            </a:r>
          </a:p>
          <a:p>
            <a:endParaRPr lang="en-US" sz="2200" dirty="0"/>
          </a:p>
          <a:p>
            <a:r>
              <a:rPr lang="en-US" sz="2400" b="1" dirty="0"/>
              <a:t>BrightnESS</a:t>
            </a:r>
            <a:r>
              <a:rPr lang="en-US" sz="2400" b="1" baseline="30000" dirty="0"/>
              <a:t>2</a:t>
            </a:r>
            <a:r>
              <a:rPr lang="en-US" sz="2400" b="1" dirty="0"/>
              <a:t> deuteration pilot </a:t>
            </a:r>
            <a:r>
              <a:rPr lang="en-US" sz="2200" dirty="0"/>
              <a:t>(end 2021): enzymatic modification of chemically or biologically produced lipids for soft matter/life sciences research (in collaboration with P. Li and J. Webster at STFC).</a:t>
            </a:r>
          </a:p>
          <a:p>
            <a:endParaRPr lang="sv-SE" sz="2200" dirty="0"/>
          </a:p>
        </p:txBody>
      </p:sp>
      <p:pic>
        <p:nvPicPr>
          <p:cNvPr id="4" name="Picture 3">
            <a:extLst>
              <a:ext uri="{FF2B5EF4-FFF2-40B4-BE49-F238E27FC236}">
                <a16:creationId xmlns:a16="http://schemas.microsoft.com/office/drawing/2014/main" id="{7882F662-3DFC-4C49-92C1-305D27D3CF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5821" y="3671535"/>
            <a:ext cx="1000098" cy="1260068"/>
          </a:xfrm>
          <a:prstGeom prst="rect">
            <a:avLst/>
          </a:prstGeom>
        </p:spPr>
      </p:pic>
      <p:pic>
        <p:nvPicPr>
          <p:cNvPr id="6" name="Picture 5">
            <a:extLst>
              <a:ext uri="{FF2B5EF4-FFF2-40B4-BE49-F238E27FC236}">
                <a16:creationId xmlns:a16="http://schemas.microsoft.com/office/drawing/2014/main" id="{E7985387-7B61-4B44-8D24-FFF70EBD03F4}"/>
              </a:ext>
            </a:extLst>
          </p:cNvPr>
          <p:cNvPicPr>
            <a:picLocks noChangeAspect="1"/>
          </p:cNvPicPr>
          <p:nvPr/>
        </p:nvPicPr>
        <p:blipFill>
          <a:blip r:embed="rId5"/>
          <a:stretch>
            <a:fillRect/>
          </a:stretch>
        </p:blipFill>
        <p:spPr>
          <a:xfrm>
            <a:off x="10811887" y="0"/>
            <a:ext cx="1380113" cy="1380113"/>
          </a:xfrm>
          <a:prstGeom prst="rect">
            <a:avLst/>
          </a:prstGeom>
        </p:spPr>
      </p:pic>
    </p:spTree>
    <p:extLst>
      <p:ext uri="{BB962C8B-B14F-4D97-AF65-F5344CB8AC3E}">
        <p14:creationId xmlns:p14="http://schemas.microsoft.com/office/powerpoint/2010/main" val="3576936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5">
            <a:extLst>
              <a:ext uri="{FF2B5EF4-FFF2-40B4-BE49-F238E27FC236}">
                <a16:creationId xmlns:a16="http://schemas.microsoft.com/office/drawing/2014/main" id="{9ACB580F-E56A-CD4E-80F7-D930DDA0F4C9}"/>
              </a:ext>
            </a:extLst>
          </p:cNvPr>
          <p:cNvSpPr txBox="1">
            <a:spLocks/>
          </p:cNvSpPr>
          <p:nvPr/>
        </p:nvSpPr>
        <p:spPr>
          <a:xfrm>
            <a:off x="10392" y="2391649"/>
            <a:ext cx="12005305" cy="3916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1800" b="1" dirty="0">
                <a:solidFill>
                  <a:srgbClr val="007279"/>
                </a:solidFill>
                <a:latin typeface="Titillium Web" pitchFamily="2" charset="77"/>
              </a:rPr>
              <a:t>Hanna Wacklin-Knecht, ESS; Anne Martel</a:t>
            </a:r>
            <a:r>
              <a:rPr lang="fr-FR" sz="1800" dirty="0">
                <a:solidFill>
                  <a:srgbClr val="007279"/>
                </a:solidFill>
                <a:latin typeface="Titillium Web" pitchFamily="2" charset="77"/>
              </a:rPr>
              <a:t>/Giovanna Fragneto, ILL; John Webster, STFC; Jürgen Allgaier, JCNS + many others</a:t>
            </a:r>
          </a:p>
          <a:p>
            <a:pPr marL="0" indent="0">
              <a:lnSpc>
                <a:spcPct val="100000"/>
              </a:lnSpc>
              <a:spcBef>
                <a:spcPts val="0"/>
              </a:spcBef>
              <a:buNone/>
            </a:pPr>
            <a:endParaRPr lang="fr-FR" sz="1800" dirty="0">
              <a:solidFill>
                <a:srgbClr val="007279"/>
              </a:solidFill>
              <a:latin typeface="Titillium Web" pitchFamily="2" charset="77"/>
            </a:endParaRPr>
          </a:p>
          <a:p>
            <a:pPr marL="0" indent="0">
              <a:lnSpc>
                <a:spcPct val="100000"/>
              </a:lnSpc>
              <a:spcBef>
                <a:spcPts val="0"/>
              </a:spcBef>
              <a:buNone/>
            </a:pPr>
            <a:endParaRPr lang="fr-FR" sz="1800" dirty="0">
              <a:solidFill>
                <a:srgbClr val="007279"/>
              </a:solidFill>
              <a:latin typeface="Titillium Web" pitchFamily="2" charset="77"/>
            </a:endParaRPr>
          </a:p>
        </p:txBody>
      </p:sp>
      <p:sp>
        <p:nvSpPr>
          <p:cNvPr id="5" name="Title 1">
            <a:extLst>
              <a:ext uri="{FF2B5EF4-FFF2-40B4-BE49-F238E27FC236}">
                <a16:creationId xmlns:a16="http://schemas.microsoft.com/office/drawing/2014/main" id="{C926364A-7ED9-6049-9E11-F1551C60B2EC}"/>
              </a:ext>
            </a:extLst>
          </p:cNvPr>
          <p:cNvSpPr txBox="1">
            <a:spLocks/>
          </p:cNvSpPr>
          <p:nvPr/>
        </p:nvSpPr>
        <p:spPr>
          <a:xfrm>
            <a:off x="26530" y="1665149"/>
            <a:ext cx="11802171" cy="7541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E7278"/>
                </a:solidFill>
                <a:latin typeface="Titillium Web" pitchFamily="2" charset="77"/>
              </a:rPr>
              <a:t>Priority Action 3</a:t>
            </a:r>
            <a:r>
              <a:rPr lang="en-GB" sz="3200" dirty="0">
                <a:solidFill>
                  <a:srgbClr val="0E7278"/>
                </a:solidFill>
                <a:latin typeface="Titillium Web" pitchFamily="2" charset="77"/>
              </a:rPr>
              <a:t>:  Role of  cell membranes in health and disease</a:t>
            </a:r>
          </a:p>
        </p:txBody>
      </p:sp>
      <p:pic>
        <p:nvPicPr>
          <p:cNvPr id="6" name="Picture 5">
            <a:extLst>
              <a:ext uri="{FF2B5EF4-FFF2-40B4-BE49-F238E27FC236}">
                <a16:creationId xmlns:a16="http://schemas.microsoft.com/office/drawing/2014/main" id="{270C2F85-7B85-4447-AD35-AF41F0093E51}"/>
              </a:ext>
            </a:extLst>
          </p:cNvPr>
          <p:cNvPicPr>
            <a:picLocks noChangeAspect="1"/>
          </p:cNvPicPr>
          <p:nvPr/>
        </p:nvPicPr>
        <p:blipFill rotWithShape="1">
          <a:blip r:embed="rId3"/>
          <a:srcRect l="18134" t="37806" r="15176" b="41324"/>
          <a:stretch/>
        </p:blipFill>
        <p:spPr>
          <a:xfrm>
            <a:off x="26530" y="136158"/>
            <a:ext cx="4118322" cy="1288794"/>
          </a:xfrm>
          <a:prstGeom prst="rect">
            <a:avLst/>
          </a:prstGeom>
        </p:spPr>
      </p:pic>
      <p:pic>
        <p:nvPicPr>
          <p:cNvPr id="9" name="Picture 8" descr="mitochondria_tem.gif">
            <a:extLst>
              <a:ext uri="{FF2B5EF4-FFF2-40B4-BE49-F238E27FC236}">
                <a16:creationId xmlns:a16="http://schemas.microsoft.com/office/drawing/2014/main" id="{6C63B2BD-ECFC-1E42-8F9B-896F8F822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0" y="4912447"/>
            <a:ext cx="2792644" cy="1904727"/>
          </a:xfrm>
          <a:prstGeom prst="rect">
            <a:avLst/>
          </a:prstGeom>
        </p:spPr>
      </p:pic>
      <p:pic>
        <p:nvPicPr>
          <p:cNvPr id="11" name="Picture 10" descr="Figure1new.tif">
            <a:extLst>
              <a:ext uri="{FF2B5EF4-FFF2-40B4-BE49-F238E27FC236}">
                <a16:creationId xmlns:a16="http://schemas.microsoft.com/office/drawing/2014/main" id="{1361AEF4-683D-8A45-B6B5-F76A0EA297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2593" y="4948811"/>
            <a:ext cx="3165364" cy="1851652"/>
          </a:xfrm>
          <a:prstGeom prst="rect">
            <a:avLst/>
          </a:prstGeom>
        </p:spPr>
      </p:pic>
      <p:sp>
        <p:nvSpPr>
          <p:cNvPr id="14" name="Rectangle 13">
            <a:extLst>
              <a:ext uri="{FF2B5EF4-FFF2-40B4-BE49-F238E27FC236}">
                <a16:creationId xmlns:a16="http://schemas.microsoft.com/office/drawing/2014/main" id="{0E2CE249-81B4-794D-9D76-67A2D6D94D47}"/>
              </a:ext>
            </a:extLst>
          </p:cNvPr>
          <p:cNvSpPr/>
          <p:nvPr/>
        </p:nvSpPr>
        <p:spPr>
          <a:xfrm>
            <a:off x="4102184" y="262493"/>
            <a:ext cx="7987187" cy="1384995"/>
          </a:xfrm>
          <a:prstGeom prst="rect">
            <a:avLst/>
          </a:prstGeom>
        </p:spPr>
        <p:txBody>
          <a:bodyPr wrap="none">
            <a:spAutoFit/>
          </a:bodyPr>
          <a:lstStyle/>
          <a:p>
            <a:r>
              <a:rPr lang="en-GB" sz="2400" b="1" dirty="0">
                <a:solidFill>
                  <a:srgbClr val="0E7278"/>
                </a:solidFill>
                <a:latin typeface="Titillium Web" pitchFamily="2" charset="77"/>
              </a:rPr>
              <a:t>WG3: Synergies in Technological Development and Operation</a:t>
            </a:r>
          </a:p>
          <a:p>
            <a:pPr marL="342900" indent="-342900">
              <a:buFont typeface="Arial" panose="020B0604020202020204" pitchFamily="34" charset="0"/>
              <a:buChar char="•"/>
            </a:pPr>
            <a:r>
              <a:rPr lang="en-GB" sz="2000" dirty="0">
                <a:solidFill>
                  <a:srgbClr val="C00000"/>
                </a:solidFill>
                <a:latin typeface="Titillium Web" pitchFamily="2" charset="77"/>
              </a:rPr>
              <a:t>Deuteration technologies – deuteration</a:t>
            </a:r>
          </a:p>
          <a:p>
            <a:pPr marL="342900" indent="-342900">
              <a:buFont typeface="Arial" panose="020B0604020202020204" pitchFamily="34" charset="0"/>
              <a:buChar char="•"/>
            </a:pPr>
            <a:r>
              <a:rPr lang="en-GB" sz="2000" dirty="0">
                <a:solidFill>
                  <a:srgbClr val="C00000"/>
                </a:solidFill>
                <a:latin typeface="Titillium Web" pitchFamily="2" charset="77"/>
              </a:rPr>
              <a:t>Sample environments – automation</a:t>
            </a:r>
          </a:p>
          <a:p>
            <a:pPr marL="342900" indent="-342900">
              <a:buFont typeface="Arial" panose="020B0604020202020204" pitchFamily="34" charset="0"/>
              <a:buChar char="•"/>
            </a:pPr>
            <a:r>
              <a:rPr lang="en-GB" sz="2000" dirty="0">
                <a:solidFill>
                  <a:srgbClr val="FF7E79"/>
                </a:solidFill>
                <a:latin typeface="Titillium Web" pitchFamily="2" charset="77"/>
              </a:rPr>
              <a:t>Technologies for polarized neutrons</a:t>
            </a:r>
          </a:p>
        </p:txBody>
      </p:sp>
      <p:sp>
        <p:nvSpPr>
          <p:cNvPr id="15" name="Rectangle 14">
            <a:extLst>
              <a:ext uri="{FF2B5EF4-FFF2-40B4-BE49-F238E27FC236}">
                <a16:creationId xmlns:a16="http://schemas.microsoft.com/office/drawing/2014/main" id="{E9FFB59C-FA5F-F940-A235-61973C007E7E}"/>
              </a:ext>
            </a:extLst>
          </p:cNvPr>
          <p:cNvSpPr/>
          <p:nvPr/>
        </p:nvSpPr>
        <p:spPr>
          <a:xfrm>
            <a:off x="77330" y="2823046"/>
            <a:ext cx="12001867" cy="1938992"/>
          </a:xfrm>
          <a:prstGeom prst="rect">
            <a:avLst/>
          </a:prstGeom>
          <a:solidFill>
            <a:srgbClr val="EBEBEB"/>
          </a:solidFill>
          <a:ln>
            <a:solidFill>
              <a:srgbClr val="0E7278"/>
            </a:solidFill>
          </a:ln>
        </p:spPr>
        <p:txBody>
          <a:bodyPr wrap="square">
            <a:spAutoFit/>
          </a:bodyPr>
          <a:lstStyle/>
          <a:p>
            <a:r>
              <a:rPr lang="en-GB" sz="2400" b="1" dirty="0">
                <a:solidFill>
                  <a:srgbClr val="0E7278"/>
                </a:solidFill>
                <a:latin typeface="Titillium Web" pitchFamily="2" charset="77"/>
              </a:rPr>
              <a:t>Goal:  </a:t>
            </a:r>
            <a:r>
              <a:rPr lang="en-GB" sz="2400" dirty="0">
                <a:solidFill>
                  <a:srgbClr val="0E7278"/>
                </a:solidFill>
                <a:latin typeface="Titillium Web" pitchFamily="2" charset="77"/>
              </a:rPr>
              <a:t>Develop experimental and analytical strategies to support neutron studies of disease mechanism and treatments for global health challenges (cancer, Covid-19, drug delivery, etc)</a:t>
            </a:r>
          </a:p>
          <a:p>
            <a:r>
              <a:rPr lang="en-GB" sz="2400" b="1" dirty="0">
                <a:solidFill>
                  <a:srgbClr val="0E7278"/>
                </a:solidFill>
                <a:latin typeface="Titillium Web" pitchFamily="2" charset="77"/>
              </a:rPr>
              <a:t>$$$</a:t>
            </a:r>
            <a:r>
              <a:rPr lang="en-GB" sz="2400" dirty="0">
                <a:solidFill>
                  <a:srgbClr val="0E7278"/>
                </a:solidFill>
                <a:latin typeface="Titillium Web" pitchFamily="2" charset="77"/>
              </a:rPr>
              <a:t>: Position teams and science case to apply for future funding calls</a:t>
            </a:r>
          </a:p>
          <a:p>
            <a:r>
              <a:rPr lang="en-GB" sz="2400" b="1" dirty="0">
                <a:solidFill>
                  <a:srgbClr val="0E7278"/>
                </a:solidFill>
                <a:latin typeface="Titillium Web" pitchFamily="2" charset="77"/>
              </a:rPr>
              <a:t>ESS focus</a:t>
            </a:r>
            <a:r>
              <a:rPr lang="en-GB" sz="2400" dirty="0">
                <a:solidFill>
                  <a:srgbClr val="0E7278"/>
                </a:solidFill>
                <a:latin typeface="Titillium Web" pitchFamily="2" charset="77"/>
              </a:rPr>
              <a:t>: deuteration tasks for relevant mitochondrial lipids (POPE, oxidized lipids, yeast phospholipids) and automation for sample environment for liquid samples for NR (ESTIA/FREIA)</a:t>
            </a:r>
          </a:p>
        </p:txBody>
      </p:sp>
      <p:pic>
        <p:nvPicPr>
          <p:cNvPr id="20" name="Picture 19">
            <a:extLst>
              <a:ext uri="{FF2B5EF4-FFF2-40B4-BE49-F238E27FC236}">
                <a16:creationId xmlns:a16="http://schemas.microsoft.com/office/drawing/2014/main" id="{5246817D-561F-2D43-9986-55F48D163B91}"/>
              </a:ext>
            </a:extLst>
          </p:cNvPr>
          <p:cNvPicPr>
            <a:picLocks noChangeAspect="1"/>
          </p:cNvPicPr>
          <p:nvPr/>
        </p:nvPicPr>
        <p:blipFill>
          <a:blip r:embed="rId6"/>
          <a:stretch>
            <a:fillRect/>
          </a:stretch>
        </p:blipFill>
        <p:spPr>
          <a:xfrm>
            <a:off x="6534343" y="5618549"/>
            <a:ext cx="2684371" cy="1239451"/>
          </a:xfrm>
          <a:prstGeom prst="rect">
            <a:avLst/>
          </a:prstGeom>
        </p:spPr>
      </p:pic>
      <p:sp>
        <p:nvSpPr>
          <p:cNvPr id="22" name="Rectangle 21">
            <a:extLst>
              <a:ext uri="{FF2B5EF4-FFF2-40B4-BE49-F238E27FC236}">
                <a16:creationId xmlns:a16="http://schemas.microsoft.com/office/drawing/2014/main" id="{F02D80C8-450C-8248-B2A0-CCFCBB8B19DB}"/>
              </a:ext>
            </a:extLst>
          </p:cNvPr>
          <p:cNvSpPr/>
          <p:nvPr/>
        </p:nvSpPr>
        <p:spPr>
          <a:xfrm>
            <a:off x="10392" y="0"/>
            <a:ext cx="2751074" cy="338554"/>
          </a:xfrm>
          <a:prstGeom prst="rect">
            <a:avLst/>
          </a:prstGeom>
        </p:spPr>
        <p:txBody>
          <a:bodyPr wrap="none">
            <a:spAutoFit/>
          </a:bodyPr>
          <a:lstStyle/>
          <a:p>
            <a:r>
              <a:rPr lang="sv-SE" sz="1600" dirty="0"/>
              <a:t>https://www.lens-initiative.org</a:t>
            </a:r>
          </a:p>
        </p:txBody>
      </p:sp>
      <p:pic>
        <p:nvPicPr>
          <p:cNvPr id="23" name="Picture 22">
            <a:extLst>
              <a:ext uri="{FF2B5EF4-FFF2-40B4-BE49-F238E27FC236}">
                <a16:creationId xmlns:a16="http://schemas.microsoft.com/office/drawing/2014/main" id="{5B576F3B-B712-E446-934B-E34D1A423F0A}"/>
              </a:ext>
            </a:extLst>
          </p:cNvPr>
          <p:cNvPicPr>
            <a:picLocks noChangeAspect="1"/>
          </p:cNvPicPr>
          <p:nvPr/>
        </p:nvPicPr>
        <p:blipFill>
          <a:blip r:embed="rId7"/>
          <a:stretch>
            <a:fillRect/>
          </a:stretch>
        </p:blipFill>
        <p:spPr>
          <a:xfrm>
            <a:off x="9490445" y="5041900"/>
            <a:ext cx="2680820" cy="1783963"/>
          </a:xfrm>
          <a:prstGeom prst="rect">
            <a:avLst/>
          </a:prstGeom>
        </p:spPr>
      </p:pic>
      <p:sp>
        <p:nvSpPr>
          <p:cNvPr id="24" name="Rectangle 23">
            <a:extLst>
              <a:ext uri="{FF2B5EF4-FFF2-40B4-BE49-F238E27FC236}">
                <a16:creationId xmlns:a16="http://schemas.microsoft.com/office/drawing/2014/main" id="{F4DA6FE7-5998-0240-AF6E-707B5DD70C18}"/>
              </a:ext>
            </a:extLst>
          </p:cNvPr>
          <p:cNvSpPr/>
          <p:nvPr/>
        </p:nvSpPr>
        <p:spPr>
          <a:xfrm>
            <a:off x="6431376" y="4736241"/>
            <a:ext cx="3397409" cy="923330"/>
          </a:xfrm>
          <a:prstGeom prst="rect">
            <a:avLst/>
          </a:prstGeom>
        </p:spPr>
        <p:txBody>
          <a:bodyPr wrap="square">
            <a:spAutoFit/>
          </a:bodyPr>
          <a:lstStyle/>
          <a:p>
            <a:r>
              <a:rPr lang="en-GB" dirty="0">
                <a:solidFill>
                  <a:srgbClr val="C00000"/>
                </a:solidFill>
                <a:latin typeface="Titillium Web" pitchFamily="2" charset="77"/>
              </a:rPr>
              <a:t>Connect to user communities, other networks and other infrastructures</a:t>
            </a:r>
          </a:p>
        </p:txBody>
      </p:sp>
    </p:spTree>
    <p:extLst>
      <p:ext uri="{BB962C8B-B14F-4D97-AF65-F5344CB8AC3E}">
        <p14:creationId xmlns:p14="http://schemas.microsoft.com/office/powerpoint/2010/main" val="4051990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735" y="50331"/>
            <a:ext cx="7612651" cy="984220"/>
          </a:xfrm>
        </p:spPr>
        <p:txBody>
          <a:bodyPr>
            <a:normAutofit fontScale="90000"/>
          </a:bodyPr>
          <a:lstStyle/>
          <a:p>
            <a:r>
              <a:rPr lang="en-US" sz="4000" dirty="0"/>
              <a:t>DEUNET continues activities under LENS</a:t>
            </a:r>
          </a:p>
        </p:txBody>
      </p:sp>
      <p:pic>
        <p:nvPicPr>
          <p:cNvPr id="5" name="Picture 4" descr="DEUNET_logo_map.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8538" y="2308749"/>
            <a:ext cx="4601214" cy="3255273"/>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96493" y="1770480"/>
            <a:ext cx="1806787" cy="970937"/>
          </a:xfrm>
          <a:prstGeom prst="rect">
            <a:avLst/>
          </a:prstGeom>
        </p:spPr>
      </p:pic>
      <p:pic>
        <p:nvPicPr>
          <p:cNvPr id="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1796" y="4161581"/>
            <a:ext cx="1255095" cy="118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6">
            <a:extLst>
              <a:ext uri="{28A0092B-C50C-407E-A947-70E740481C1C}">
                <a14:useLocalDpi xmlns:a14="http://schemas.microsoft.com/office/drawing/2010/main" val="0"/>
              </a:ext>
            </a:extLst>
          </a:blip>
          <a:srcRect r="30157"/>
          <a:stretch>
            <a:fillRect/>
          </a:stretch>
        </p:blipFill>
        <p:spPr bwMode="auto">
          <a:xfrm>
            <a:off x="2495010" y="1191093"/>
            <a:ext cx="3628051" cy="103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633" y="2338662"/>
            <a:ext cx="2178457" cy="72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DE1256D-C0F8-D541-9C7F-7679B7CD91E5}"/>
              </a:ext>
            </a:extLst>
          </p:cNvPr>
          <p:cNvSpPr txBox="1"/>
          <p:nvPr/>
        </p:nvSpPr>
        <p:spPr>
          <a:xfrm>
            <a:off x="3050723" y="2160408"/>
            <a:ext cx="2874361" cy="369332"/>
          </a:xfrm>
          <a:prstGeom prst="rect">
            <a:avLst/>
          </a:prstGeom>
          <a:noFill/>
        </p:spPr>
        <p:txBody>
          <a:bodyPr wrap="square" rtlCol="0">
            <a:spAutoFit/>
          </a:bodyPr>
          <a:lstStyle/>
          <a:p>
            <a:r>
              <a:rPr lang="sv-SE" dirty="0">
                <a:solidFill>
                  <a:srgbClr val="FF0000"/>
                </a:solidFill>
              </a:rPr>
              <a:t>Chemical synthesis</a:t>
            </a:r>
          </a:p>
        </p:txBody>
      </p:sp>
      <p:sp>
        <p:nvSpPr>
          <p:cNvPr id="11" name="TextBox 10">
            <a:extLst>
              <a:ext uri="{FF2B5EF4-FFF2-40B4-BE49-F238E27FC236}">
                <a16:creationId xmlns:a16="http://schemas.microsoft.com/office/drawing/2014/main" id="{A1A1A41D-1C49-6043-8F2C-61C7F1178B85}"/>
              </a:ext>
            </a:extLst>
          </p:cNvPr>
          <p:cNvSpPr txBox="1"/>
          <p:nvPr/>
        </p:nvSpPr>
        <p:spPr>
          <a:xfrm>
            <a:off x="729805" y="5379356"/>
            <a:ext cx="3181013" cy="369332"/>
          </a:xfrm>
          <a:prstGeom prst="rect">
            <a:avLst/>
          </a:prstGeom>
          <a:noFill/>
        </p:spPr>
        <p:txBody>
          <a:bodyPr wrap="square" rtlCol="0">
            <a:spAutoFit/>
          </a:bodyPr>
          <a:lstStyle/>
          <a:p>
            <a:r>
              <a:rPr lang="sv-SE" dirty="0">
                <a:solidFill>
                  <a:srgbClr val="FF0000"/>
                </a:solidFill>
              </a:rPr>
              <a:t>Biological and lipid deuteration</a:t>
            </a:r>
          </a:p>
        </p:txBody>
      </p:sp>
      <p:sp>
        <p:nvSpPr>
          <p:cNvPr id="12" name="TextBox 11">
            <a:extLst>
              <a:ext uri="{FF2B5EF4-FFF2-40B4-BE49-F238E27FC236}">
                <a16:creationId xmlns:a16="http://schemas.microsoft.com/office/drawing/2014/main" id="{8E05625A-D195-2746-9AAE-84AC20F67793}"/>
              </a:ext>
            </a:extLst>
          </p:cNvPr>
          <p:cNvSpPr txBox="1"/>
          <p:nvPr/>
        </p:nvSpPr>
        <p:spPr>
          <a:xfrm>
            <a:off x="729805" y="3134097"/>
            <a:ext cx="2874361" cy="646331"/>
          </a:xfrm>
          <a:prstGeom prst="rect">
            <a:avLst/>
          </a:prstGeom>
          <a:noFill/>
        </p:spPr>
        <p:txBody>
          <a:bodyPr wrap="square" rtlCol="0">
            <a:spAutoFit/>
          </a:bodyPr>
          <a:lstStyle/>
          <a:p>
            <a:pPr algn="ctr"/>
            <a:r>
              <a:rPr lang="sv-SE" dirty="0">
                <a:solidFill>
                  <a:srgbClr val="FF0000"/>
                </a:solidFill>
              </a:rPr>
              <a:t>Monomer and polymer synthesis</a:t>
            </a:r>
          </a:p>
        </p:txBody>
      </p:sp>
      <p:sp>
        <p:nvSpPr>
          <p:cNvPr id="13" name="TextBox 12">
            <a:extLst>
              <a:ext uri="{FF2B5EF4-FFF2-40B4-BE49-F238E27FC236}">
                <a16:creationId xmlns:a16="http://schemas.microsoft.com/office/drawing/2014/main" id="{D9D22E35-7040-C742-9D58-BA394378A1B5}"/>
              </a:ext>
            </a:extLst>
          </p:cNvPr>
          <p:cNvSpPr txBox="1"/>
          <p:nvPr/>
        </p:nvSpPr>
        <p:spPr>
          <a:xfrm>
            <a:off x="9150397" y="3793211"/>
            <a:ext cx="2898362" cy="646331"/>
          </a:xfrm>
          <a:prstGeom prst="rect">
            <a:avLst/>
          </a:prstGeom>
          <a:noFill/>
        </p:spPr>
        <p:txBody>
          <a:bodyPr wrap="square" rtlCol="0">
            <a:spAutoFit/>
          </a:bodyPr>
          <a:lstStyle/>
          <a:p>
            <a:r>
              <a:rPr lang="sv-SE" dirty="0">
                <a:solidFill>
                  <a:srgbClr val="FF0000"/>
                </a:solidFill>
              </a:rPr>
              <a:t>Observers (Chemical &amp; biological  deuteration)</a:t>
            </a:r>
          </a:p>
        </p:txBody>
      </p:sp>
      <p:sp>
        <p:nvSpPr>
          <p:cNvPr id="18" name="TextBox 17">
            <a:extLst>
              <a:ext uri="{FF2B5EF4-FFF2-40B4-BE49-F238E27FC236}">
                <a16:creationId xmlns:a16="http://schemas.microsoft.com/office/drawing/2014/main" id="{195C073C-E0DF-BF4D-BAE1-00A35464AB2D}"/>
              </a:ext>
            </a:extLst>
          </p:cNvPr>
          <p:cNvSpPr txBox="1"/>
          <p:nvPr/>
        </p:nvSpPr>
        <p:spPr>
          <a:xfrm>
            <a:off x="8515888" y="1921840"/>
            <a:ext cx="3384427" cy="646331"/>
          </a:xfrm>
          <a:prstGeom prst="rect">
            <a:avLst/>
          </a:prstGeom>
          <a:noFill/>
        </p:spPr>
        <p:txBody>
          <a:bodyPr wrap="square" rtlCol="0">
            <a:spAutoFit/>
          </a:bodyPr>
          <a:lstStyle/>
          <a:p>
            <a:r>
              <a:rPr lang="sv-SE" dirty="0">
                <a:solidFill>
                  <a:srgbClr val="FF0000"/>
                </a:solidFill>
              </a:rPr>
              <a:t>Chemical &amp; biological  deuteration, crystal growth</a:t>
            </a:r>
          </a:p>
        </p:txBody>
      </p:sp>
      <p:pic>
        <p:nvPicPr>
          <p:cNvPr id="16" name="Picture 15" descr="sine2020_final.jpg">
            <a:extLst>
              <a:ext uri="{FF2B5EF4-FFF2-40B4-BE49-F238E27FC236}">
                <a16:creationId xmlns:a16="http://schemas.microsoft.com/office/drawing/2014/main" id="{D66C85A9-83EA-E542-9C8A-F10BA4A8E7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28" y="24433"/>
            <a:ext cx="1140668" cy="928484"/>
          </a:xfrm>
          <a:prstGeom prst="rect">
            <a:avLst/>
          </a:prstGeom>
        </p:spPr>
      </p:pic>
      <p:pic>
        <p:nvPicPr>
          <p:cNvPr id="19" name="Picture 18">
            <a:extLst>
              <a:ext uri="{FF2B5EF4-FFF2-40B4-BE49-F238E27FC236}">
                <a16:creationId xmlns:a16="http://schemas.microsoft.com/office/drawing/2014/main" id="{A030B63C-DDD0-6B40-AF32-8DF98C904549}"/>
              </a:ext>
            </a:extLst>
          </p:cNvPr>
          <p:cNvPicPr>
            <a:picLocks noChangeAspect="1"/>
          </p:cNvPicPr>
          <p:nvPr/>
        </p:nvPicPr>
        <p:blipFill>
          <a:blip r:embed="rId9"/>
          <a:stretch>
            <a:fillRect/>
          </a:stretch>
        </p:blipFill>
        <p:spPr>
          <a:xfrm>
            <a:off x="6705227" y="3672182"/>
            <a:ext cx="1150936" cy="782304"/>
          </a:xfrm>
          <a:prstGeom prst="rect">
            <a:avLst/>
          </a:prstGeom>
        </p:spPr>
      </p:pic>
      <p:pic>
        <p:nvPicPr>
          <p:cNvPr id="17" name="Picture 16">
            <a:extLst>
              <a:ext uri="{FF2B5EF4-FFF2-40B4-BE49-F238E27FC236}">
                <a16:creationId xmlns:a16="http://schemas.microsoft.com/office/drawing/2014/main" id="{925B590D-D9DF-E248-812A-44B80BFF3888}"/>
              </a:ext>
            </a:extLst>
          </p:cNvPr>
          <p:cNvPicPr>
            <a:picLocks noChangeAspect="1"/>
          </p:cNvPicPr>
          <p:nvPr/>
        </p:nvPicPr>
        <p:blipFill>
          <a:blip r:embed="rId10"/>
          <a:stretch>
            <a:fillRect/>
          </a:stretch>
        </p:blipFill>
        <p:spPr>
          <a:xfrm>
            <a:off x="8253936" y="1164096"/>
            <a:ext cx="2257616" cy="537031"/>
          </a:xfrm>
          <a:prstGeom prst="rect">
            <a:avLst/>
          </a:prstGeom>
        </p:spPr>
      </p:pic>
      <p:pic>
        <p:nvPicPr>
          <p:cNvPr id="20" name="Picture 19">
            <a:extLst>
              <a:ext uri="{FF2B5EF4-FFF2-40B4-BE49-F238E27FC236}">
                <a16:creationId xmlns:a16="http://schemas.microsoft.com/office/drawing/2014/main" id="{84532EB4-17EE-E54B-BF70-2804CEC9193D}"/>
              </a:ext>
            </a:extLst>
          </p:cNvPr>
          <p:cNvPicPr>
            <a:picLocks noChangeAspect="1"/>
          </p:cNvPicPr>
          <p:nvPr/>
        </p:nvPicPr>
        <p:blipFill>
          <a:blip r:embed="rId11"/>
          <a:stretch>
            <a:fillRect/>
          </a:stretch>
        </p:blipFill>
        <p:spPr>
          <a:xfrm>
            <a:off x="8063266" y="3378516"/>
            <a:ext cx="880028" cy="1061026"/>
          </a:xfrm>
          <a:prstGeom prst="rect">
            <a:avLst/>
          </a:prstGeom>
        </p:spPr>
      </p:pic>
      <p:pic>
        <p:nvPicPr>
          <p:cNvPr id="24" name="Picture 23">
            <a:extLst>
              <a:ext uri="{FF2B5EF4-FFF2-40B4-BE49-F238E27FC236}">
                <a16:creationId xmlns:a16="http://schemas.microsoft.com/office/drawing/2014/main" id="{B23BD00F-871C-0046-B8D2-64A5AB494E19}"/>
              </a:ext>
            </a:extLst>
          </p:cNvPr>
          <p:cNvPicPr>
            <a:picLocks noChangeAspect="1"/>
          </p:cNvPicPr>
          <p:nvPr/>
        </p:nvPicPr>
        <p:blipFill rotWithShape="1">
          <a:blip r:embed="rId12"/>
          <a:srcRect t="16139" b="21632"/>
          <a:stretch/>
        </p:blipFill>
        <p:spPr>
          <a:xfrm>
            <a:off x="7882692" y="4624574"/>
            <a:ext cx="2609649" cy="811972"/>
          </a:xfrm>
          <a:prstGeom prst="rect">
            <a:avLst/>
          </a:prstGeom>
        </p:spPr>
      </p:pic>
      <p:pic>
        <p:nvPicPr>
          <p:cNvPr id="21" name="Picture 20">
            <a:extLst>
              <a:ext uri="{FF2B5EF4-FFF2-40B4-BE49-F238E27FC236}">
                <a16:creationId xmlns:a16="http://schemas.microsoft.com/office/drawing/2014/main" id="{A9DE640C-7B8F-D640-A939-36ECCFE1F8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40386" y="6351159"/>
            <a:ext cx="820690" cy="438537"/>
          </a:xfrm>
          <a:prstGeom prst="rect">
            <a:avLst/>
          </a:prstGeom>
        </p:spPr>
      </p:pic>
      <p:sp>
        <p:nvSpPr>
          <p:cNvPr id="22" name="TextBox 21">
            <a:extLst>
              <a:ext uri="{FF2B5EF4-FFF2-40B4-BE49-F238E27FC236}">
                <a16:creationId xmlns:a16="http://schemas.microsoft.com/office/drawing/2014/main" id="{9CFB681A-30CA-1445-A7F5-D348AA9C9A81}"/>
              </a:ext>
            </a:extLst>
          </p:cNvPr>
          <p:cNvSpPr txBox="1"/>
          <p:nvPr/>
        </p:nvSpPr>
        <p:spPr>
          <a:xfrm>
            <a:off x="9761077" y="6116931"/>
            <a:ext cx="2468316"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GB" sz="2000" dirty="0">
                <a:solidFill>
                  <a:srgbClr val="000000"/>
                </a:solidFill>
                <a:hlinkClick r:id="rId14"/>
              </a:rPr>
              <a:t>www.deuteration.net</a:t>
            </a:r>
            <a:endParaRPr lang="en-GB" sz="2000" dirty="0">
              <a:solidFill>
                <a:srgbClr val="000000"/>
              </a:solidFill>
            </a:endParaRPr>
          </a:p>
          <a:p>
            <a:pPr algn="l" rtl="0" latinLnBrk="1" hangingPunct="0"/>
            <a:r>
              <a:rPr lang="en-GB" sz="2000" dirty="0" err="1">
                <a:solidFill>
                  <a:srgbClr val="000000"/>
                </a:solidFill>
              </a:rPr>
              <a:t>deuteration_net</a:t>
            </a:r>
            <a:endParaRPr kumimoji="0" lang="sv-SE" sz="20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3920841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98D7-7F86-FA44-954D-BE5C44C90158}"/>
              </a:ext>
            </a:extLst>
          </p:cNvPr>
          <p:cNvSpPr>
            <a:spLocks noGrp="1"/>
          </p:cNvSpPr>
          <p:nvPr>
            <p:ph type="title"/>
          </p:nvPr>
        </p:nvSpPr>
        <p:spPr>
          <a:xfrm>
            <a:off x="198120" y="106680"/>
            <a:ext cx="10515600" cy="1325563"/>
          </a:xfrm>
        </p:spPr>
        <p:txBody>
          <a:bodyPr/>
          <a:lstStyle/>
          <a:p>
            <a:r>
              <a:rPr lang="en-US" dirty="0"/>
              <a:t>Outline</a:t>
            </a:r>
          </a:p>
        </p:txBody>
      </p:sp>
      <p:sp>
        <p:nvSpPr>
          <p:cNvPr id="3" name="Content Placeholder 2">
            <a:extLst>
              <a:ext uri="{FF2B5EF4-FFF2-40B4-BE49-F238E27FC236}">
                <a16:creationId xmlns:a16="http://schemas.microsoft.com/office/drawing/2014/main" id="{52D104CE-2C61-DF48-8E06-341FC918AFC5}"/>
              </a:ext>
            </a:extLst>
          </p:cNvPr>
          <p:cNvSpPr>
            <a:spLocks noGrp="1"/>
          </p:cNvSpPr>
          <p:nvPr>
            <p:ph idx="1"/>
          </p:nvPr>
        </p:nvSpPr>
        <p:spPr>
          <a:xfrm>
            <a:off x="1242542" y="2038771"/>
            <a:ext cx="9948863" cy="3256289"/>
          </a:xfrm>
        </p:spPr>
        <p:txBody>
          <a:bodyPr>
            <a:normAutofit/>
          </a:bodyPr>
          <a:lstStyle/>
          <a:p>
            <a:r>
              <a:rPr lang="en-US" sz="3600" dirty="0"/>
              <a:t>DEMAX overview: Scope, Premises, People</a:t>
            </a:r>
          </a:p>
          <a:p>
            <a:r>
              <a:rPr lang="en-US" sz="3600" dirty="0"/>
              <a:t>1</a:t>
            </a:r>
            <a:r>
              <a:rPr lang="en-US" sz="3600" baseline="30000" dirty="0"/>
              <a:t>st</a:t>
            </a:r>
            <a:r>
              <a:rPr lang="en-US" sz="3600" dirty="0"/>
              <a:t> pilot proposal call in 2019 – Status, lessons learned</a:t>
            </a:r>
          </a:p>
          <a:p>
            <a:r>
              <a:rPr lang="en-US" sz="3600" dirty="0"/>
              <a:t>Current 2020 call – software, schedule, scope</a:t>
            </a:r>
          </a:p>
          <a:p>
            <a:r>
              <a:rPr lang="en-US" sz="3600" dirty="0"/>
              <a:t>Collaborative and R&amp;D projects</a:t>
            </a:r>
          </a:p>
          <a:p>
            <a:pPr marL="0" indent="0">
              <a:buNone/>
            </a:pPr>
            <a:endParaRPr lang="en-US" sz="3600" dirty="0"/>
          </a:p>
        </p:txBody>
      </p:sp>
    </p:spTree>
    <p:extLst>
      <p:ext uri="{BB962C8B-B14F-4D97-AF65-F5344CB8AC3E}">
        <p14:creationId xmlns:p14="http://schemas.microsoft.com/office/powerpoint/2010/main" val="654279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D6D6-3861-8348-A879-5EFCCE344EB2}"/>
              </a:ext>
            </a:extLst>
          </p:cNvPr>
          <p:cNvSpPr>
            <a:spLocks noGrp="1"/>
          </p:cNvSpPr>
          <p:nvPr>
            <p:ph type="title"/>
          </p:nvPr>
        </p:nvSpPr>
        <p:spPr>
          <a:xfrm>
            <a:off x="0" y="0"/>
            <a:ext cx="10515600" cy="1325563"/>
          </a:xfrm>
        </p:spPr>
        <p:txBody>
          <a:bodyPr/>
          <a:lstStyle/>
          <a:p>
            <a:r>
              <a:rPr lang="en-US" dirty="0"/>
              <a:t>Questions to the STAP</a:t>
            </a:r>
          </a:p>
        </p:txBody>
      </p:sp>
      <p:sp>
        <p:nvSpPr>
          <p:cNvPr id="3" name="Content Placeholder 2">
            <a:extLst>
              <a:ext uri="{FF2B5EF4-FFF2-40B4-BE49-F238E27FC236}">
                <a16:creationId xmlns:a16="http://schemas.microsoft.com/office/drawing/2014/main" id="{9CF109F5-9684-0041-B0A6-8F4856B28568}"/>
              </a:ext>
            </a:extLst>
          </p:cNvPr>
          <p:cNvSpPr>
            <a:spLocks noGrp="1"/>
          </p:cNvSpPr>
          <p:nvPr>
            <p:ph idx="1"/>
          </p:nvPr>
        </p:nvSpPr>
        <p:spPr>
          <a:xfrm>
            <a:off x="338136" y="1090613"/>
            <a:ext cx="11491913" cy="5767387"/>
          </a:xfrm>
        </p:spPr>
        <p:txBody>
          <a:bodyPr>
            <a:normAutofit/>
          </a:bodyPr>
          <a:lstStyle/>
          <a:p>
            <a:pPr marL="0" indent="0">
              <a:buNone/>
            </a:pPr>
            <a:r>
              <a:rPr lang="en-US" sz="2200" i="1" dirty="0"/>
              <a:t>(extracted from the written report)</a:t>
            </a:r>
          </a:p>
          <a:p>
            <a:pPr marL="0" indent="0">
              <a:buNone/>
            </a:pPr>
            <a:endParaRPr lang="en-US" sz="2200" i="1" dirty="0"/>
          </a:p>
          <a:p>
            <a:r>
              <a:rPr lang="en-US" sz="2400" dirty="0"/>
              <a:t>We would like the STAP to comment on mitigation steps we took to address our challenges in the first call.</a:t>
            </a:r>
          </a:p>
          <a:p>
            <a:r>
              <a:rPr lang="en-US" sz="2400" dirty="0"/>
              <a:t>In view of Covid-19: we would like advice on how to proceed with proposals that will be accepted, with regards to many facilities closing and user beamtimes being postponed/canceled.</a:t>
            </a:r>
          </a:p>
          <a:p>
            <a:r>
              <a:rPr lang="en-US" sz="2400" dirty="0"/>
              <a:t>We would like the STAP to comment on our current premises and set-up for external services. </a:t>
            </a:r>
          </a:p>
          <a:p>
            <a:r>
              <a:rPr lang="en-US" sz="2400" dirty="0"/>
              <a:t>Second deuteration chemist: our preference is to have an overlap in skills with Anna so that both can run projects independently and in parallel. Does the STAP think it could be useful to send a new chemist to another D-lab (e.g. NDF at ANSTO) for training purposes? </a:t>
            </a:r>
          </a:p>
          <a:p>
            <a:r>
              <a:rPr lang="en-US" sz="2400" dirty="0"/>
              <a:t>We would also like a comment from the STAP on our current and future needs for dedicated biologist to run biodeuteration for cell production, DNA/protein purification, and crystallization.</a:t>
            </a:r>
            <a:endParaRPr lang="en-US" sz="2200" dirty="0"/>
          </a:p>
          <a:p>
            <a:endParaRPr lang="en-US" sz="2200" dirty="0"/>
          </a:p>
        </p:txBody>
      </p:sp>
    </p:spTree>
    <p:extLst>
      <p:ext uri="{BB962C8B-B14F-4D97-AF65-F5344CB8AC3E}">
        <p14:creationId xmlns:p14="http://schemas.microsoft.com/office/powerpoint/2010/main" val="3948002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8130" y="252375"/>
            <a:ext cx="10192236" cy="961674"/>
          </a:xfrm>
          <a:prstGeom prst="rect">
            <a:avLst/>
          </a:prstGeom>
          <a:noFill/>
        </p:spPr>
        <p:txBody>
          <a:bodyPr wrap="square" rtlCol="0">
            <a:spAutoFit/>
          </a:bodyPr>
          <a:lstStyle/>
          <a:p>
            <a:pPr>
              <a:lnSpc>
                <a:spcPct val="150000"/>
              </a:lnSpc>
            </a:pPr>
            <a:r>
              <a:rPr lang="en-US" sz="4200" dirty="0">
                <a:solidFill>
                  <a:srgbClr val="00B0F0"/>
                </a:solidFill>
                <a:latin typeface="+mj-lt"/>
                <a:cs typeface="Arial"/>
              </a:rPr>
              <a:t>Thanks to DEMAX team members &amp; LP3 @ LU</a:t>
            </a:r>
          </a:p>
        </p:txBody>
      </p:sp>
      <p:pic>
        <p:nvPicPr>
          <p:cNvPr id="7" name="Picture 6">
            <a:extLst>
              <a:ext uri="{FF2B5EF4-FFF2-40B4-BE49-F238E27FC236}">
                <a16:creationId xmlns:a16="http://schemas.microsoft.com/office/drawing/2014/main" id="{61CAC85C-E447-BA42-AED4-7B72848BA433}"/>
              </a:ext>
            </a:extLst>
          </p:cNvPr>
          <p:cNvPicPr>
            <a:picLocks noChangeAspect="1"/>
          </p:cNvPicPr>
          <p:nvPr/>
        </p:nvPicPr>
        <p:blipFill rotWithShape="1">
          <a:blip r:embed="rId3">
            <a:extLst>
              <a:ext uri="{28A0092B-C50C-407E-A947-70E740481C1C}">
                <a14:useLocalDpi xmlns:a14="http://schemas.microsoft.com/office/drawing/2010/main" val="0"/>
              </a:ext>
            </a:extLst>
          </a:blip>
          <a:srcRect l="4117" r="12501" b="16818"/>
          <a:stretch/>
        </p:blipFill>
        <p:spPr>
          <a:xfrm>
            <a:off x="3353151" y="1458634"/>
            <a:ext cx="1490202" cy="1486642"/>
          </a:xfrm>
          <a:prstGeom prst="rect">
            <a:avLst/>
          </a:prstGeom>
        </p:spPr>
      </p:pic>
      <p:pic>
        <p:nvPicPr>
          <p:cNvPr id="8" name="Picture 7">
            <a:extLst>
              <a:ext uri="{FF2B5EF4-FFF2-40B4-BE49-F238E27FC236}">
                <a16:creationId xmlns:a16="http://schemas.microsoft.com/office/drawing/2014/main" id="{B47BEB77-6421-8845-AE76-AEE4744281B0}"/>
              </a:ext>
            </a:extLst>
          </p:cNvPr>
          <p:cNvPicPr>
            <a:picLocks noChangeAspect="1"/>
          </p:cNvPicPr>
          <p:nvPr/>
        </p:nvPicPr>
        <p:blipFill rotWithShape="1">
          <a:blip r:embed="rId4">
            <a:extLst>
              <a:ext uri="{28A0092B-C50C-407E-A947-70E740481C1C}">
                <a14:useLocalDpi xmlns:a14="http://schemas.microsoft.com/office/drawing/2010/main" val="0"/>
              </a:ext>
            </a:extLst>
          </a:blip>
          <a:srcRect b="12411"/>
          <a:stretch/>
        </p:blipFill>
        <p:spPr>
          <a:xfrm>
            <a:off x="5269964" y="1428285"/>
            <a:ext cx="1415710" cy="1516991"/>
          </a:xfrm>
          <a:prstGeom prst="rect">
            <a:avLst/>
          </a:prstGeom>
        </p:spPr>
      </p:pic>
      <p:pic>
        <p:nvPicPr>
          <p:cNvPr id="10" name="Picture 9">
            <a:extLst>
              <a:ext uri="{FF2B5EF4-FFF2-40B4-BE49-F238E27FC236}">
                <a16:creationId xmlns:a16="http://schemas.microsoft.com/office/drawing/2014/main" id="{25D0F6B1-CB23-8E45-9B3E-6393CDD6F052}"/>
              </a:ext>
            </a:extLst>
          </p:cNvPr>
          <p:cNvPicPr>
            <a:picLocks noChangeAspect="1"/>
          </p:cNvPicPr>
          <p:nvPr/>
        </p:nvPicPr>
        <p:blipFill>
          <a:blip r:embed="rId5"/>
          <a:stretch>
            <a:fillRect/>
          </a:stretch>
        </p:blipFill>
        <p:spPr>
          <a:xfrm>
            <a:off x="4551941" y="5149047"/>
            <a:ext cx="2257616" cy="537031"/>
          </a:xfrm>
          <a:prstGeom prst="rect">
            <a:avLst/>
          </a:prstGeom>
        </p:spPr>
      </p:pic>
      <p:pic>
        <p:nvPicPr>
          <p:cNvPr id="11" name="Picture 10">
            <a:extLst>
              <a:ext uri="{FF2B5EF4-FFF2-40B4-BE49-F238E27FC236}">
                <a16:creationId xmlns:a16="http://schemas.microsoft.com/office/drawing/2014/main" id="{6F382EE2-68A7-DC4C-9981-C704850EC0B0}"/>
              </a:ext>
            </a:extLst>
          </p:cNvPr>
          <p:cNvPicPr>
            <a:picLocks noChangeAspect="1"/>
          </p:cNvPicPr>
          <p:nvPr/>
        </p:nvPicPr>
        <p:blipFill rotWithShape="1">
          <a:blip r:embed="rId6">
            <a:extLst>
              <a:ext uri="{28A0092B-C50C-407E-A947-70E740481C1C}">
                <a14:useLocalDpi xmlns:a14="http://schemas.microsoft.com/office/drawing/2010/main" val="0"/>
              </a:ext>
            </a:extLst>
          </a:blip>
          <a:srcRect l="10618" t="8016" r="63570" b="53839"/>
          <a:stretch/>
        </p:blipFill>
        <p:spPr>
          <a:xfrm>
            <a:off x="7153274" y="1443350"/>
            <a:ext cx="1358149" cy="1486349"/>
          </a:xfrm>
          <a:prstGeom prst="rect">
            <a:avLst/>
          </a:prstGeom>
        </p:spPr>
      </p:pic>
      <p:pic>
        <p:nvPicPr>
          <p:cNvPr id="12" name="Picture 2">
            <a:extLst>
              <a:ext uri="{FF2B5EF4-FFF2-40B4-BE49-F238E27FC236}">
                <a16:creationId xmlns:a16="http://schemas.microsoft.com/office/drawing/2014/main" id="{0062BFBE-51DB-554B-96BD-4A8FEFE2F2C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1010" t="11385" r="1173" b="59233"/>
          <a:stretch/>
        </p:blipFill>
        <p:spPr bwMode="auto">
          <a:xfrm>
            <a:off x="8796261" y="1335058"/>
            <a:ext cx="1578729" cy="164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62B7FAEE-CB14-6D48-B042-2CE442C20673}"/>
              </a:ext>
            </a:extLst>
          </p:cNvPr>
          <p:cNvPicPr>
            <a:picLocks noChangeAspect="1"/>
          </p:cNvPicPr>
          <p:nvPr/>
        </p:nvPicPr>
        <p:blipFill>
          <a:blip r:embed="rId8"/>
          <a:stretch>
            <a:fillRect/>
          </a:stretch>
        </p:blipFill>
        <p:spPr>
          <a:xfrm>
            <a:off x="4828510" y="3813552"/>
            <a:ext cx="1098643" cy="1075016"/>
          </a:xfrm>
          <a:prstGeom prst="rect">
            <a:avLst/>
          </a:prstGeom>
        </p:spPr>
      </p:pic>
      <p:pic>
        <p:nvPicPr>
          <p:cNvPr id="15" name="Picture 4">
            <a:extLst>
              <a:ext uri="{FF2B5EF4-FFF2-40B4-BE49-F238E27FC236}">
                <a16:creationId xmlns:a16="http://schemas.microsoft.com/office/drawing/2014/main" id="{A7CF68AD-CC39-664E-BDF6-CE28B71F3A3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86444" y="5996254"/>
            <a:ext cx="2880435" cy="731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15" descr="sine2020_final.jpg">
            <a:extLst>
              <a:ext uri="{FF2B5EF4-FFF2-40B4-BE49-F238E27FC236}">
                <a16:creationId xmlns:a16="http://schemas.microsoft.com/office/drawing/2014/main" id="{703A6488-26CB-2E4A-9E6E-4548A68DC6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90321" y="5382461"/>
            <a:ext cx="1575889" cy="1282746"/>
          </a:xfrm>
          <a:prstGeom prst="rect">
            <a:avLst/>
          </a:prstGeom>
        </p:spPr>
      </p:pic>
      <p:pic>
        <p:nvPicPr>
          <p:cNvPr id="17" name="Picture 16">
            <a:extLst>
              <a:ext uri="{FF2B5EF4-FFF2-40B4-BE49-F238E27FC236}">
                <a16:creationId xmlns:a16="http://schemas.microsoft.com/office/drawing/2014/main" id="{D0B166A2-05A3-4042-9D38-401EF15397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88051" y="5319081"/>
            <a:ext cx="1000098" cy="1260068"/>
          </a:xfrm>
          <a:prstGeom prst="rect">
            <a:avLst/>
          </a:prstGeom>
        </p:spPr>
      </p:pic>
      <p:pic>
        <p:nvPicPr>
          <p:cNvPr id="18" name="Picture 17">
            <a:extLst>
              <a:ext uri="{FF2B5EF4-FFF2-40B4-BE49-F238E27FC236}">
                <a16:creationId xmlns:a16="http://schemas.microsoft.com/office/drawing/2014/main" id="{B4528D5A-5540-8A45-AB2D-642D7599F608}"/>
              </a:ext>
            </a:extLst>
          </p:cNvPr>
          <p:cNvPicPr>
            <a:picLocks noChangeAspect="1"/>
          </p:cNvPicPr>
          <p:nvPr/>
        </p:nvPicPr>
        <p:blipFill rotWithShape="1">
          <a:blip r:embed="rId12"/>
          <a:srcRect l="18169" r="12237"/>
          <a:stretch/>
        </p:blipFill>
        <p:spPr>
          <a:xfrm>
            <a:off x="2522708" y="3945193"/>
            <a:ext cx="1491261" cy="1203854"/>
          </a:xfrm>
          <a:prstGeom prst="rect">
            <a:avLst/>
          </a:prstGeom>
        </p:spPr>
      </p:pic>
      <p:pic>
        <p:nvPicPr>
          <p:cNvPr id="19" name="Picture 18">
            <a:extLst>
              <a:ext uri="{FF2B5EF4-FFF2-40B4-BE49-F238E27FC236}">
                <a16:creationId xmlns:a16="http://schemas.microsoft.com/office/drawing/2014/main" id="{4F9B68D4-C213-0849-AFC3-2E9B9D3700AF}"/>
              </a:ext>
            </a:extLst>
          </p:cNvPr>
          <p:cNvPicPr>
            <a:picLocks noChangeAspect="1"/>
          </p:cNvPicPr>
          <p:nvPr/>
        </p:nvPicPr>
        <p:blipFill>
          <a:blip r:embed="rId13"/>
          <a:stretch>
            <a:fillRect/>
          </a:stretch>
        </p:blipFill>
        <p:spPr>
          <a:xfrm>
            <a:off x="8571329" y="5780466"/>
            <a:ext cx="1563148" cy="581381"/>
          </a:xfrm>
          <a:prstGeom prst="rect">
            <a:avLst/>
          </a:prstGeom>
        </p:spPr>
      </p:pic>
      <p:pic>
        <p:nvPicPr>
          <p:cNvPr id="20" name="Picture 19">
            <a:extLst>
              <a:ext uri="{FF2B5EF4-FFF2-40B4-BE49-F238E27FC236}">
                <a16:creationId xmlns:a16="http://schemas.microsoft.com/office/drawing/2014/main" id="{022571CA-AB7C-B042-A635-325F69A9705D}"/>
              </a:ext>
            </a:extLst>
          </p:cNvPr>
          <p:cNvPicPr>
            <a:picLocks noChangeAspect="1"/>
          </p:cNvPicPr>
          <p:nvPr/>
        </p:nvPicPr>
        <p:blipFill>
          <a:blip r:embed="rId14"/>
          <a:stretch>
            <a:fillRect/>
          </a:stretch>
        </p:blipFill>
        <p:spPr>
          <a:xfrm>
            <a:off x="8894947" y="4412592"/>
            <a:ext cx="839107" cy="1017099"/>
          </a:xfrm>
          <a:prstGeom prst="rect">
            <a:avLst/>
          </a:prstGeom>
        </p:spPr>
      </p:pic>
      <p:sp>
        <p:nvSpPr>
          <p:cNvPr id="21" name="TextBox 20">
            <a:extLst>
              <a:ext uri="{FF2B5EF4-FFF2-40B4-BE49-F238E27FC236}">
                <a16:creationId xmlns:a16="http://schemas.microsoft.com/office/drawing/2014/main" id="{C9E40D0E-4575-314F-B293-7FABA3BDC315}"/>
              </a:ext>
            </a:extLst>
          </p:cNvPr>
          <p:cNvSpPr txBox="1"/>
          <p:nvPr/>
        </p:nvSpPr>
        <p:spPr>
          <a:xfrm>
            <a:off x="1513750" y="2815893"/>
            <a:ext cx="1730774" cy="646331"/>
          </a:xfrm>
          <a:prstGeom prst="rect">
            <a:avLst/>
          </a:prstGeom>
          <a:noFill/>
        </p:spPr>
        <p:txBody>
          <a:bodyPr wrap="square" rtlCol="0">
            <a:spAutoFit/>
          </a:bodyPr>
          <a:lstStyle/>
          <a:p>
            <a:r>
              <a:rPr lang="sv-SE" dirty="0"/>
              <a:t>Dr. Hanna Wacklin-Knecht</a:t>
            </a:r>
          </a:p>
        </p:txBody>
      </p:sp>
      <p:sp>
        <p:nvSpPr>
          <p:cNvPr id="22" name="TextBox 21">
            <a:extLst>
              <a:ext uri="{FF2B5EF4-FFF2-40B4-BE49-F238E27FC236}">
                <a16:creationId xmlns:a16="http://schemas.microsoft.com/office/drawing/2014/main" id="{95917D67-E59B-0B4D-B620-9E2F014FBC5A}"/>
              </a:ext>
            </a:extLst>
          </p:cNvPr>
          <p:cNvSpPr txBox="1"/>
          <p:nvPr/>
        </p:nvSpPr>
        <p:spPr>
          <a:xfrm>
            <a:off x="3302150" y="3022241"/>
            <a:ext cx="1730774" cy="369332"/>
          </a:xfrm>
          <a:prstGeom prst="rect">
            <a:avLst/>
          </a:prstGeom>
          <a:noFill/>
        </p:spPr>
        <p:txBody>
          <a:bodyPr wrap="square" rtlCol="0">
            <a:spAutoFit/>
          </a:bodyPr>
          <a:lstStyle/>
          <a:p>
            <a:r>
              <a:rPr lang="sv-SE" dirty="0"/>
              <a:t>Dr. Anna Leung</a:t>
            </a:r>
          </a:p>
        </p:txBody>
      </p:sp>
      <p:sp>
        <p:nvSpPr>
          <p:cNvPr id="23" name="TextBox 22">
            <a:extLst>
              <a:ext uri="{FF2B5EF4-FFF2-40B4-BE49-F238E27FC236}">
                <a16:creationId xmlns:a16="http://schemas.microsoft.com/office/drawing/2014/main" id="{919C1BD8-FE90-8F42-AF41-61A9D1C632C6}"/>
              </a:ext>
            </a:extLst>
          </p:cNvPr>
          <p:cNvSpPr txBox="1"/>
          <p:nvPr/>
        </p:nvSpPr>
        <p:spPr>
          <a:xfrm>
            <a:off x="5513903" y="2917919"/>
            <a:ext cx="1212759" cy="646331"/>
          </a:xfrm>
          <a:prstGeom prst="rect">
            <a:avLst/>
          </a:prstGeom>
          <a:noFill/>
        </p:spPr>
        <p:txBody>
          <a:bodyPr wrap="square" rtlCol="0">
            <a:spAutoFit/>
          </a:bodyPr>
          <a:lstStyle/>
          <a:p>
            <a:r>
              <a:rPr lang="sv-SE" dirty="0"/>
              <a:t>Oliver </a:t>
            </a:r>
          </a:p>
          <a:p>
            <a:r>
              <a:rPr lang="sv-SE" dirty="0"/>
              <a:t>Bogojevic</a:t>
            </a:r>
          </a:p>
        </p:txBody>
      </p:sp>
      <p:sp>
        <p:nvSpPr>
          <p:cNvPr id="24" name="TextBox 23">
            <a:extLst>
              <a:ext uri="{FF2B5EF4-FFF2-40B4-BE49-F238E27FC236}">
                <a16:creationId xmlns:a16="http://schemas.microsoft.com/office/drawing/2014/main" id="{C756C8DB-A827-1F4D-B577-3100DCA3B6B3}"/>
              </a:ext>
            </a:extLst>
          </p:cNvPr>
          <p:cNvSpPr txBox="1"/>
          <p:nvPr/>
        </p:nvSpPr>
        <p:spPr>
          <a:xfrm>
            <a:off x="7153274" y="2982800"/>
            <a:ext cx="1730774" cy="369332"/>
          </a:xfrm>
          <a:prstGeom prst="rect">
            <a:avLst/>
          </a:prstGeom>
          <a:noFill/>
        </p:spPr>
        <p:txBody>
          <a:bodyPr wrap="square" rtlCol="0">
            <a:spAutoFit/>
          </a:bodyPr>
          <a:lstStyle/>
          <a:p>
            <a:r>
              <a:rPr lang="sv-SE" dirty="0"/>
              <a:t>Dr. Zoë Fisher</a:t>
            </a:r>
          </a:p>
        </p:txBody>
      </p:sp>
      <p:sp>
        <p:nvSpPr>
          <p:cNvPr id="25" name="TextBox 24">
            <a:extLst>
              <a:ext uri="{FF2B5EF4-FFF2-40B4-BE49-F238E27FC236}">
                <a16:creationId xmlns:a16="http://schemas.microsoft.com/office/drawing/2014/main" id="{1BEA60F7-3B76-244E-A7D4-E19C15F58D11}"/>
              </a:ext>
            </a:extLst>
          </p:cNvPr>
          <p:cNvSpPr txBox="1"/>
          <p:nvPr/>
        </p:nvSpPr>
        <p:spPr>
          <a:xfrm>
            <a:off x="8960058" y="2883822"/>
            <a:ext cx="1730774" cy="646331"/>
          </a:xfrm>
          <a:prstGeom prst="rect">
            <a:avLst/>
          </a:prstGeom>
          <a:noFill/>
        </p:spPr>
        <p:txBody>
          <a:bodyPr wrap="square" rtlCol="0">
            <a:spAutoFit/>
          </a:bodyPr>
          <a:lstStyle/>
          <a:p>
            <a:r>
              <a:rPr lang="sv-SE" dirty="0"/>
              <a:t>Dr. Wolfgang Knecht</a:t>
            </a:r>
          </a:p>
        </p:txBody>
      </p:sp>
      <p:pic>
        <p:nvPicPr>
          <p:cNvPr id="26" name="Picture 25">
            <a:extLst>
              <a:ext uri="{FF2B5EF4-FFF2-40B4-BE49-F238E27FC236}">
                <a16:creationId xmlns:a16="http://schemas.microsoft.com/office/drawing/2014/main" id="{CB83FC67-D75A-9140-B819-D090418C8D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85674" y="4013176"/>
            <a:ext cx="1800000" cy="1218660"/>
          </a:xfrm>
          <a:prstGeom prst="rect">
            <a:avLst/>
          </a:prstGeom>
        </p:spPr>
      </p:pic>
      <p:pic>
        <p:nvPicPr>
          <p:cNvPr id="29" name="Picture 28">
            <a:extLst>
              <a:ext uri="{FF2B5EF4-FFF2-40B4-BE49-F238E27FC236}">
                <a16:creationId xmlns:a16="http://schemas.microsoft.com/office/drawing/2014/main" id="{6BAC7DA7-7FF2-B242-A87E-A1A32F2479C9}"/>
              </a:ext>
            </a:extLst>
          </p:cNvPr>
          <p:cNvPicPr>
            <a:picLocks noChangeAspect="1"/>
          </p:cNvPicPr>
          <p:nvPr/>
        </p:nvPicPr>
        <p:blipFill>
          <a:blip r:embed="rId16"/>
          <a:stretch>
            <a:fillRect/>
          </a:stretch>
        </p:blipFill>
        <p:spPr>
          <a:xfrm>
            <a:off x="159186" y="4451637"/>
            <a:ext cx="2127296" cy="2127296"/>
          </a:xfrm>
          <a:prstGeom prst="rect">
            <a:avLst/>
          </a:prstGeom>
        </p:spPr>
      </p:pic>
      <p:pic>
        <p:nvPicPr>
          <p:cNvPr id="5" name="Picture 4">
            <a:extLst>
              <a:ext uri="{FF2B5EF4-FFF2-40B4-BE49-F238E27FC236}">
                <a16:creationId xmlns:a16="http://schemas.microsoft.com/office/drawing/2014/main" id="{71E189F0-0FE1-7246-AEB5-F312FEFA9EEA}"/>
              </a:ext>
            </a:extLst>
          </p:cNvPr>
          <p:cNvPicPr>
            <a:picLocks noChangeAspect="1"/>
          </p:cNvPicPr>
          <p:nvPr/>
        </p:nvPicPr>
        <p:blipFill>
          <a:blip r:embed="rId17"/>
          <a:stretch>
            <a:fillRect/>
          </a:stretch>
        </p:blipFill>
        <p:spPr>
          <a:xfrm>
            <a:off x="1666461" y="1452282"/>
            <a:ext cx="1077406" cy="1404938"/>
          </a:xfrm>
          <a:prstGeom prst="rect">
            <a:avLst/>
          </a:prstGeom>
        </p:spPr>
      </p:pic>
      <p:pic>
        <p:nvPicPr>
          <p:cNvPr id="30" name="Picture 29">
            <a:extLst>
              <a:ext uri="{FF2B5EF4-FFF2-40B4-BE49-F238E27FC236}">
                <a16:creationId xmlns:a16="http://schemas.microsoft.com/office/drawing/2014/main" id="{D37C4A21-6A51-C441-B631-55B6E70E13C8}"/>
              </a:ext>
            </a:extLst>
          </p:cNvPr>
          <p:cNvPicPr>
            <a:picLocks noChangeAspect="1"/>
          </p:cNvPicPr>
          <p:nvPr/>
        </p:nvPicPr>
        <p:blipFill>
          <a:blip r:embed="rId18"/>
          <a:stretch>
            <a:fillRect/>
          </a:stretch>
        </p:blipFill>
        <p:spPr>
          <a:xfrm>
            <a:off x="10109220" y="4070610"/>
            <a:ext cx="1882291" cy="1008307"/>
          </a:xfrm>
          <a:prstGeom prst="rect">
            <a:avLst/>
          </a:prstGeom>
        </p:spPr>
      </p:pic>
    </p:spTree>
    <p:extLst>
      <p:ext uri="{BB962C8B-B14F-4D97-AF65-F5344CB8AC3E}">
        <p14:creationId xmlns:p14="http://schemas.microsoft.com/office/powerpoint/2010/main" val="411523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4DABA-B356-F54C-AF95-C672FF41AA53}"/>
              </a:ext>
            </a:extLst>
          </p:cNvPr>
          <p:cNvSpPr>
            <a:spLocks noGrp="1"/>
          </p:cNvSpPr>
          <p:nvPr>
            <p:ph type="title"/>
          </p:nvPr>
        </p:nvSpPr>
        <p:spPr>
          <a:xfrm>
            <a:off x="781050" y="108828"/>
            <a:ext cx="10515600" cy="1325563"/>
          </a:xfrm>
        </p:spPr>
        <p:txBody>
          <a:bodyPr/>
          <a:lstStyle/>
          <a:p>
            <a:r>
              <a:rPr lang="sv-SE" dirty="0"/>
              <a:t>What is DEMAX?</a:t>
            </a:r>
          </a:p>
        </p:txBody>
      </p:sp>
      <p:sp>
        <p:nvSpPr>
          <p:cNvPr id="3" name="Content Placeholder 2">
            <a:extLst>
              <a:ext uri="{FF2B5EF4-FFF2-40B4-BE49-F238E27FC236}">
                <a16:creationId xmlns:a16="http://schemas.microsoft.com/office/drawing/2014/main" id="{E861AA03-6000-774C-BA61-441B6DD6140B}"/>
              </a:ext>
            </a:extLst>
          </p:cNvPr>
          <p:cNvSpPr>
            <a:spLocks noGrp="1"/>
          </p:cNvSpPr>
          <p:nvPr>
            <p:ph idx="1"/>
          </p:nvPr>
        </p:nvSpPr>
        <p:spPr>
          <a:xfrm>
            <a:off x="582863" y="1997244"/>
            <a:ext cx="11341780" cy="4860756"/>
          </a:xfrm>
        </p:spPr>
        <p:txBody>
          <a:bodyPr>
            <a:normAutofit/>
          </a:bodyPr>
          <a:lstStyle/>
          <a:p>
            <a:r>
              <a:rPr lang="sv-SE" sz="3200" dirty="0"/>
              <a:t>DEMAX is the ESS user support lab that offers deuteration and crystallization service &amp; support</a:t>
            </a:r>
          </a:p>
          <a:p>
            <a:r>
              <a:rPr lang="sv-SE" sz="3200" dirty="0"/>
              <a:t>Access is proposal based (peer review, merit) and free</a:t>
            </a:r>
          </a:p>
          <a:p>
            <a:r>
              <a:rPr lang="en-US" sz="3200" dirty="0"/>
              <a:t>Our efforts are aligned to enable high impact science on ESS instruments in life science, soft matter, chemistry</a:t>
            </a:r>
          </a:p>
          <a:p>
            <a:r>
              <a:rPr lang="en-US" sz="3200" dirty="0"/>
              <a:t>Entered operations January 2019,  plan for 3 rounds of pilot calls to streamline our processes, proposal software, proposal review, grow the team and expertise</a:t>
            </a:r>
          </a:p>
        </p:txBody>
      </p:sp>
    </p:spTree>
    <p:extLst>
      <p:ext uri="{BB962C8B-B14F-4D97-AF65-F5344CB8AC3E}">
        <p14:creationId xmlns:p14="http://schemas.microsoft.com/office/powerpoint/2010/main" val="901278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06AC8C6-496D-694B-9133-B6DF04EECC9B}"/>
              </a:ext>
            </a:extLst>
          </p:cNvPr>
          <p:cNvGrpSpPr/>
          <p:nvPr/>
        </p:nvGrpSpPr>
        <p:grpSpPr>
          <a:xfrm>
            <a:off x="1670617" y="1550497"/>
            <a:ext cx="9033442" cy="3739732"/>
            <a:chOff x="1939849" y="1747724"/>
            <a:chExt cx="9033442" cy="3739732"/>
          </a:xfrm>
        </p:grpSpPr>
        <p:sp>
          <p:nvSpPr>
            <p:cNvPr id="30" name="TextBox 29">
              <a:extLst>
                <a:ext uri="{FF2B5EF4-FFF2-40B4-BE49-F238E27FC236}">
                  <a16:creationId xmlns:a16="http://schemas.microsoft.com/office/drawing/2014/main" id="{F1E64DA3-E6D9-D34F-98E6-09F16AA25980}"/>
                </a:ext>
              </a:extLst>
            </p:cNvPr>
            <p:cNvSpPr txBox="1"/>
            <p:nvPr/>
          </p:nvSpPr>
          <p:spPr>
            <a:xfrm>
              <a:off x="4766095" y="1747724"/>
              <a:ext cx="3240360" cy="923330"/>
            </a:xfrm>
            <a:prstGeom prst="rect">
              <a:avLst/>
            </a:prstGeom>
            <a:noFill/>
            <a:ln w="44450">
              <a:solidFill>
                <a:srgbClr val="0094CA"/>
              </a:solidFill>
            </a:ln>
          </p:spPr>
          <p:txBody>
            <a:bodyPr wrap="square" rtlCol="0">
              <a:spAutoFit/>
            </a:bodyPr>
            <a:lstStyle/>
            <a:p>
              <a:pPr algn="ctr"/>
              <a:r>
                <a:rPr lang="en-US" b="1" dirty="0">
                  <a:solidFill>
                    <a:srgbClr val="00B0F0"/>
                  </a:solidFill>
                </a:rPr>
                <a:t>ESS Deuteration and Macromolecular Crystallization (DEMAX) Platform</a:t>
              </a:r>
            </a:p>
          </p:txBody>
        </p:sp>
        <p:sp>
          <p:nvSpPr>
            <p:cNvPr id="31" name="TextBox 30">
              <a:extLst>
                <a:ext uri="{FF2B5EF4-FFF2-40B4-BE49-F238E27FC236}">
                  <a16:creationId xmlns:a16="http://schemas.microsoft.com/office/drawing/2014/main" id="{97560D1E-F334-AF44-B16B-DD6E8385483B}"/>
                </a:ext>
              </a:extLst>
            </p:cNvPr>
            <p:cNvSpPr txBox="1"/>
            <p:nvPr/>
          </p:nvSpPr>
          <p:spPr>
            <a:xfrm>
              <a:off x="8006455" y="3148354"/>
              <a:ext cx="2966836" cy="2123658"/>
            </a:xfrm>
            <a:prstGeom prst="rect">
              <a:avLst/>
            </a:prstGeom>
            <a:noFill/>
            <a:ln w="44450">
              <a:solidFill>
                <a:srgbClr val="0094CA"/>
              </a:solidFill>
            </a:ln>
          </p:spPr>
          <p:txBody>
            <a:bodyPr wrap="square" rtlCol="0">
              <a:spAutoFit/>
            </a:bodyPr>
            <a:lstStyle/>
            <a:p>
              <a:pPr algn="ctr"/>
              <a:r>
                <a:rPr lang="en-US" b="1" dirty="0">
                  <a:solidFill>
                    <a:srgbClr val="00B0F0"/>
                  </a:solidFill>
                </a:rPr>
                <a:t>Macromolecular Crystallization</a:t>
              </a:r>
            </a:p>
            <a:p>
              <a:pPr marL="285750" indent="-285750">
                <a:buFont typeface="Arial" charset="0"/>
                <a:buChar char="•"/>
              </a:pPr>
              <a:r>
                <a:rPr lang="en-US" sz="1600" dirty="0">
                  <a:solidFill>
                    <a:srgbClr val="00B0F0"/>
                  </a:solidFill>
                </a:rPr>
                <a:t>Screening &amp; Large volume crystallization</a:t>
              </a:r>
            </a:p>
            <a:p>
              <a:pPr marL="285750" indent="-285750">
                <a:buFont typeface="Arial" charset="0"/>
                <a:buChar char="•"/>
              </a:pPr>
              <a:r>
                <a:rPr lang="en-US" sz="1600" dirty="0">
                  <a:solidFill>
                    <a:srgbClr val="00B0F0"/>
                  </a:solidFill>
                </a:rPr>
                <a:t>Optimization (macro/micro seeding, temperature)</a:t>
              </a:r>
            </a:p>
            <a:p>
              <a:pPr marL="285750" indent="-285750">
                <a:buFont typeface="Arial" charset="0"/>
                <a:buChar char="•"/>
              </a:pPr>
              <a:r>
                <a:rPr lang="en-US" sz="1600" dirty="0">
                  <a:solidFill>
                    <a:srgbClr val="00B0F0"/>
                  </a:solidFill>
                </a:rPr>
                <a:t>X-ray testing @ BioMAX</a:t>
              </a:r>
            </a:p>
            <a:p>
              <a:pPr marL="285750" indent="-285750">
                <a:buFont typeface="Arial" charset="0"/>
                <a:buChar char="•"/>
              </a:pPr>
              <a:r>
                <a:rPr lang="en-US" sz="1600" dirty="0">
                  <a:solidFill>
                    <a:srgbClr val="00B0F0"/>
                  </a:solidFill>
                </a:rPr>
                <a:t>H/D exchange</a:t>
              </a:r>
            </a:p>
          </p:txBody>
        </p:sp>
        <p:sp>
          <p:nvSpPr>
            <p:cNvPr id="32" name="TextBox 31">
              <a:extLst>
                <a:ext uri="{FF2B5EF4-FFF2-40B4-BE49-F238E27FC236}">
                  <a16:creationId xmlns:a16="http://schemas.microsoft.com/office/drawing/2014/main" id="{A9C81530-02D3-4548-96F7-70DC0A836FDC}"/>
                </a:ext>
              </a:extLst>
            </p:cNvPr>
            <p:cNvSpPr txBox="1"/>
            <p:nvPr/>
          </p:nvSpPr>
          <p:spPr>
            <a:xfrm>
              <a:off x="1939849" y="3148354"/>
              <a:ext cx="2906638" cy="2339102"/>
            </a:xfrm>
            <a:prstGeom prst="rect">
              <a:avLst/>
            </a:prstGeom>
            <a:noFill/>
            <a:ln w="44450">
              <a:solidFill>
                <a:srgbClr val="0094CA"/>
              </a:solidFill>
            </a:ln>
          </p:spPr>
          <p:txBody>
            <a:bodyPr wrap="square" rtlCol="0">
              <a:spAutoFit/>
            </a:bodyPr>
            <a:lstStyle/>
            <a:p>
              <a:pPr algn="ctr"/>
              <a:r>
                <a:rPr lang="en-US" b="1" dirty="0">
                  <a:solidFill>
                    <a:srgbClr val="00B0F0"/>
                  </a:solidFill>
                </a:rPr>
                <a:t>Chemical Deuteration</a:t>
              </a:r>
            </a:p>
            <a:p>
              <a:pPr marL="285750" indent="-285750">
                <a:buFont typeface="Arial" charset="0"/>
                <a:buChar char="•"/>
              </a:pPr>
              <a:r>
                <a:rPr lang="en-US" sz="1600" dirty="0">
                  <a:solidFill>
                    <a:srgbClr val="00B0F0"/>
                  </a:solidFill>
                </a:rPr>
                <a:t>Organic &amp; enzymatic synthesis of ”small” molecules</a:t>
              </a:r>
            </a:p>
            <a:p>
              <a:pPr marL="285750" indent="-285750">
                <a:buFont typeface="Arial" charset="0"/>
                <a:buChar char="•"/>
              </a:pPr>
              <a:r>
                <a:rPr lang="en-US" sz="1600" dirty="0">
                  <a:solidFill>
                    <a:srgbClr val="00B0F0"/>
                  </a:solidFill>
                </a:rPr>
                <a:t>Separate, analyze a range of molecules</a:t>
              </a:r>
            </a:p>
            <a:p>
              <a:pPr marL="285750" indent="-285750">
                <a:buFont typeface="Arial" charset="0"/>
                <a:buChar char="•"/>
              </a:pPr>
              <a:r>
                <a:rPr lang="en-US" sz="1600" dirty="0">
                  <a:solidFill>
                    <a:srgbClr val="00B0F0"/>
                  </a:solidFill>
                </a:rPr>
                <a:t>Biomass-derived lipid extraction, analysis and purification</a:t>
              </a:r>
            </a:p>
          </p:txBody>
        </p:sp>
        <p:sp>
          <p:nvSpPr>
            <p:cNvPr id="33" name="TextBox 32">
              <a:extLst>
                <a:ext uri="{FF2B5EF4-FFF2-40B4-BE49-F238E27FC236}">
                  <a16:creationId xmlns:a16="http://schemas.microsoft.com/office/drawing/2014/main" id="{8B08BB10-37FC-3442-A720-C39BD5F154B9}"/>
                </a:ext>
              </a:extLst>
            </p:cNvPr>
            <p:cNvSpPr txBox="1"/>
            <p:nvPr/>
          </p:nvSpPr>
          <p:spPr>
            <a:xfrm>
              <a:off x="4964185" y="3148353"/>
              <a:ext cx="2898676" cy="2092881"/>
            </a:xfrm>
            <a:prstGeom prst="rect">
              <a:avLst/>
            </a:prstGeom>
            <a:noFill/>
            <a:ln w="44450">
              <a:solidFill>
                <a:srgbClr val="0094CA"/>
              </a:solidFill>
            </a:ln>
          </p:spPr>
          <p:txBody>
            <a:bodyPr wrap="square" rtlCol="0">
              <a:spAutoFit/>
            </a:bodyPr>
            <a:lstStyle/>
            <a:p>
              <a:pPr algn="ctr"/>
              <a:r>
                <a:rPr lang="en-US" b="1" dirty="0">
                  <a:solidFill>
                    <a:srgbClr val="00B0F0"/>
                  </a:solidFill>
                </a:rPr>
                <a:t>Biological Deuteration</a:t>
              </a:r>
            </a:p>
            <a:p>
              <a:pPr marL="285750" indent="-285750">
                <a:buFont typeface="Arial" charset="0"/>
                <a:buChar char="•"/>
              </a:pPr>
              <a:r>
                <a:rPr lang="en-US" sz="1600" dirty="0">
                  <a:solidFill>
                    <a:srgbClr val="00B0F0"/>
                  </a:solidFill>
                </a:rPr>
                <a:t>Deuterated biomass production (algae, bacteria, yeast)</a:t>
              </a:r>
            </a:p>
            <a:p>
              <a:pPr marL="285750" indent="-285750">
                <a:buFont typeface="Arial" charset="0"/>
                <a:buChar char="•"/>
              </a:pPr>
              <a:r>
                <a:rPr lang="en-US" sz="1600" dirty="0">
                  <a:solidFill>
                    <a:srgbClr val="00B0F0"/>
                  </a:solidFill>
                </a:rPr>
                <a:t>Extract labeled protein, DNA</a:t>
              </a:r>
            </a:p>
            <a:p>
              <a:pPr marL="285750" indent="-285750">
                <a:buFont typeface="Arial" charset="0"/>
                <a:buChar char="•"/>
              </a:pPr>
              <a:r>
                <a:rPr lang="en-US" sz="1600" dirty="0">
                  <a:solidFill>
                    <a:srgbClr val="00B0F0"/>
                  </a:solidFill>
                </a:rPr>
                <a:t>Biophysical characterization (Concentration, T</a:t>
              </a:r>
              <a:r>
                <a:rPr lang="en-US" sz="1600" baseline="-25000" dirty="0">
                  <a:solidFill>
                    <a:srgbClr val="00B0F0"/>
                  </a:solidFill>
                </a:rPr>
                <a:t>m</a:t>
              </a:r>
              <a:r>
                <a:rPr lang="en-US" sz="1600" dirty="0">
                  <a:solidFill>
                    <a:srgbClr val="00B0F0"/>
                  </a:solidFill>
                </a:rPr>
                <a:t>, purity)</a:t>
              </a:r>
            </a:p>
            <a:p>
              <a:pPr marL="285750" indent="-285750">
                <a:buFont typeface="Arial" charset="0"/>
                <a:buChar char="•"/>
              </a:pPr>
              <a:r>
                <a:rPr lang="en-US" sz="1600" dirty="0">
                  <a:solidFill>
                    <a:srgbClr val="00B0F0"/>
                  </a:solidFill>
                </a:rPr>
                <a:t>D incorporation with ESI-MS </a:t>
              </a:r>
            </a:p>
          </p:txBody>
        </p:sp>
        <p:cxnSp>
          <p:nvCxnSpPr>
            <p:cNvPr id="34" name="Straight Connector 33">
              <a:extLst>
                <a:ext uri="{FF2B5EF4-FFF2-40B4-BE49-F238E27FC236}">
                  <a16:creationId xmlns:a16="http://schemas.microsoft.com/office/drawing/2014/main" id="{85F624DC-BE17-7347-B665-1B9B57ED0271}"/>
                </a:ext>
              </a:extLst>
            </p:cNvPr>
            <p:cNvCxnSpPr>
              <a:cxnSpLocks/>
            </p:cNvCxnSpPr>
            <p:nvPr/>
          </p:nvCxnSpPr>
          <p:spPr>
            <a:xfrm>
              <a:off x="3386819" y="2894891"/>
              <a:ext cx="6062625" cy="8462"/>
            </a:xfrm>
            <a:prstGeom prst="line">
              <a:avLst/>
            </a:prstGeom>
            <a:ln w="44450">
              <a:solidFill>
                <a:srgbClr val="0094C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4E5F8C2-EDFE-BB4B-A8B6-6AB25ADE7DF6}"/>
                </a:ext>
              </a:extLst>
            </p:cNvPr>
            <p:cNvCxnSpPr>
              <a:stCxn id="30" idx="2"/>
            </p:cNvCxnSpPr>
            <p:nvPr/>
          </p:nvCxnSpPr>
          <p:spPr>
            <a:xfrm>
              <a:off x="6386275" y="2671055"/>
              <a:ext cx="0" cy="477299"/>
            </a:xfrm>
            <a:prstGeom prst="line">
              <a:avLst/>
            </a:prstGeom>
            <a:ln w="44450">
              <a:solidFill>
                <a:srgbClr val="0094C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60A6F0A-D5DA-8B44-B940-30437C8B74AD}"/>
                </a:ext>
              </a:extLst>
            </p:cNvPr>
            <p:cNvCxnSpPr/>
            <p:nvPr/>
          </p:nvCxnSpPr>
          <p:spPr>
            <a:xfrm>
              <a:off x="9428681" y="2887306"/>
              <a:ext cx="0" cy="247112"/>
            </a:xfrm>
            <a:prstGeom prst="line">
              <a:avLst/>
            </a:prstGeom>
            <a:ln w="44450">
              <a:solidFill>
                <a:srgbClr val="0094C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95A73-087A-464A-AC7B-3A48E69D0201}"/>
                </a:ext>
              </a:extLst>
            </p:cNvPr>
            <p:cNvCxnSpPr/>
            <p:nvPr/>
          </p:nvCxnSpPr>
          <p:spPr>
            <a:xfrm>
              <a:off x="3388139" y="2872316"/>
              <a:ext cx="0" cy="247112"/>
            </a:xfrm>
            <a:prstGeom prst="line">
              <a:avLst/>
            </a:prstGeom>
            <a:ln w="44450">
              <a:solidFill>
                <a:srgbClr val="0094CA"/>
              </a:solidFill>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62E39812-862D-3144-8CC9-2E83CA1B399F}"/>
              </a:ext>
            </a:extLst>
          </p:cNvPr>
          <p:cNvSpPr/>
          <p:nvPr/>
        </p:nvSpPr>
        <p:spPr>
          <a:xfrm>
            <a:off x="5807380" y="5319786"/>
            <a:ext cx="872033" cy="874163"/>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40" name="Picture 39">
            <a:extLst>
              <a:ext uri="{FF2B5EF4-FFF2-40B4-BE49-F238E27FC236}">
                <a16:creationId xmlns:a16="http://schemas.microsoft.com/office/drawing/2014/main" id="{1517413D-92F4-EB46-BBF3-E423FB172403}"/>
              </a:ext>
            </a:extLst>
          </p:cNvPr>
          <p:cNvPicPr>
            <a:picLocks noChangeAspect="1"/>
          </p:cNvPicPr>
          <p:nvPr/>
        </p:nvPicPr>
        <p:blipFill rotWithShape="1">
          <a:blip r:embed="rId3">
            <a:extLst>
              <a:ext uri="{28A0092B-C50C-407E-A947-70E740481C1C}">
                <a14:useLocalDpi xmlns:a14="http://schemas.microsoft.com/office/drawing/2010/main" val="0"/>
              </a:ext>
            </a:extLst>
          </a:blip>
          <a:srcRect l="9902" t="203" r="17389" b="19822"/>
          <a:stretch/>
        </p:blipFill>
        <p:spPr>
          <a:xfrm>
            <a:off x="2592894" y="5426834"/>
            <a:ext cx="911046" cy="1002095"/>
          </a:xfrm>
          <a:prstGeom prst="rect">
            <a:avLst/>
          </a:prstGeom>
        </p:spPr>
      </p:pic>
      <p:pic>
        <p:nvPicPr>
          <p:cNvPr id="41" name="Picture 40">
            <a:extLst>
              <a:ext uri="{FF2B5EF4-FFF2-40B4-BE49-F238E27FC236}">
                <a16:creationId xmlns:a16="http://schemas.microsoft.com/office/drawing/2014/main" id="{FF500EE5-3FBE-8745-9F55-206D0359DF7A}"/>
              </a:ext>
            </a:extLst>
          </p:cNvPr>
          <p:cNvPicPr>
            <a:picLocks noChangeAspect="1"/>
          </p:cNvPicPr>
          <p:nvPr/>
        </p:nvPicPr>
        <p:blipFill rotWithShape="1">
          <a:blip r:embed="rId4">
            <a:extLst>
              <a:ext uri="{28A0092B-C50C-407E-A947-70E740481C1C}">
                <a14:useLocalDpi xmlns:a14="http://schemas.microsoft.com/office/drawing/2010/main" val="0"/>
              </a:ext>
            </a:extLst>
          </a:blip>
          <a:srcRect b="5877"/>
          <a:stretch/>
        </p:blipFill>
        <p:spPr>
          <a:xfrm>
            <a:off x="3644177" y="5414128"/>
            <a:ext cx="872033" cy="1004119"/>
          </a:xfrm>
          <a:prstGeom prst="rect">
            <a:avLst/>
          </a:prstGeom>
        </p:spPr>
      </p:pic>
      <p:sp>
        <p:nvSpPr>
          <p:cNvPr id="42" name="TextBox 41">
            <a:extLst>
              <a:ext uri="{FF2B5EF4-FFF2-40B4-BE49-F238E27FC236}">
                <a16:creationId xmlns:a16="http://schemas.microsoft.com/office/drawing/2014/main" id="{E6E09A10-8A9F-5941-9AF6-5E645A96D478}"/>
              </a:ext>
            </a:extLst>
          </p:cNvPr>
          <p:cNvSpPr txBox="1"/>
          <p:nvPr/>
        </p:nvSpPr>
        <p:spPr>
          <a:xfrm>
            <a:off x="5807380" y="5449090"/>
            <a:ext cx="885622" cy="615553"/>
          </a:xfrm>
          <a:prstGeom prst="rect">
            <a:avLst/>
          </a:prstGeom>
          <a:noFill/>
        </p:spPr>
        <p:txBody>
          <a:bodyPr wrap="square" rtlCol="0">
            <a:spAutoFit/>
          </a:bodyPr>
          <a:lstStyle/>
          <a:p>
            <a:r>
              <a:rPr lang="sv-SE" sz="1700" dirty="0"/>
              <a:t>0.5 FTE</a:t>
            </a:r>
          </a:p>
          <a:p>
            <a:r>
              <a:rPr lang="sv-SE" sz="1700" dirty="0"/>
              <a:t>(LU)</a:t>
            </a:r>
          </a:p>
        </p:txBody>
      </p:sp>
      <p:pic>
        <p:nvPicPr>
          <p:cNvPr id="43" name="Picture 42">
            <a:extLst>
              <a:ext uri="{FF2B5EF4-FFF2-40B4-BE49-F238E27FC236}">
                <a16:creationId xmlns:a16="http://schemas.microsoft.com/office/drawing/2014/main" id="{0479D5CB-5369-B84E-9495-F05F0BAD9866}"/>
              </a:ext>
            </a:extLst>
          </p:cNvPr>
          <p:cNvPicPr>
            <a:picLocks noChangeAspect="1"/>
          </p:cNvPicPr>
          <p:nvPr/>
        </p:nvPicPr>
        <p:blipFill rotWithShape="1">
          <a:blip r:embed="rId5">
            <a:extLst>
              <a:ext uri="{28A0092B-C50C-407E-A947-70E740481C1C}">
                <a14:useLocalDpi xmlns:a14="http://schemas.microsoft.com/office/drawing/2010/main" val="0"/>
              </a:ext>
            </a:extLst>
          </a:blip>
          <a:srcRect l="11476" t="4754" r="63592" b="48362"/>
          <a:stretch/>
        </p:blipFill>
        <p:spPr>
          <a:xfrm>
            <a:off x="8723432" y="5319786"/>
            <a:ext cx="872034" cy="1214371"/>
          </a:xfrm>
          <a:prstGeom prst="rect">
            <a:avLst/>
          </a:prstGeom>
        </p:spPr>
      </p:pic>
      <p:pic>
        <p:nvPicPr>
          <p:cNvPr id="44" name="Picture 43">
            <a:extLst>
              <a:ext uri="{FF2B5EF4-FFF2-40B4-BE49-F238E27FC236}">
                <a16:creationId xmlns:a16="http://schemas.microsoft.com/office/drawing/2014/main" id="{052E4927-00C6-5141-9869-A7ED800E9220}"/>
              </a:ext>
            </a:extLst>
          </p:cNvPr>
          <p:cNvPicPr>
            <a:picLocks noChangeAspect="1"/>
          </p:cNvPicPr>
          <p:nvPr/>
        </p:nvPicPr>
        <p:blipFill>
          <a:blip r:embed="rId6"/>
          <a:stretch>
            <a:fillRect/>
          </a:stretch>
        </p:blipFill>
        <p:spPr>
          <a:xfrm>
            <a:off x="1718176" y="5414128"/>
            <a:ext cx="721947" cy="941420"/>
          </a:xfrm>
          <a:prstGeom prst="rect">
            <a:avLst/>
          </a:prstGeom>
        </p:spPr>
      </p:pic>
      <p:sp>
        <p:nvSpPr>
          <p:cNvPr id="45" name="Title 1">
            <a:extLst>
              <a:ext uri="{FF2B5EF4-FFF2-40B4-BE49-F238E27FC236}">
                <a16:creationId xmlns:a16="http://schemas.microsoft.com/office/drawing/2014/main" id="{C9FACD06-9A28-F346-AE34-DDD9743DC1C8}"/>
              </a:ext>
            </a:extLst>
          </p:cNvPr>
          <p:cNvSpPr>
            <a:spLocks noGrp="1"/>
          </p:cNvSpPr>
          <p:nvPr>
            <p:ph type="title"/>
          </p:nvPr>
        </p:nvSpPr>
        <p:spPr>
          <a:xfrm>
            <a:off x="0" y="0"/>
            <a:ext cx="6333784" cy="1193839"/>
          </a:xfrm>
        </p:spPr>
        <p:txBody>
          <a:bodyPr>
            <a:normAutofit/>
          </a:bodyPr>
          <a:lstStyle/>
          <a:p>
            <a:r>
              <a:rPr lang="sv-SE" sz="3600" dirty="0"/>
              <a:t>DEMAX offers 3 pillars of support</a:t>
            </a:r>
          </a:p>
        </p:txBody>
      </p:sp>
      <p:pic>
        <p:nvPicPr>
          <p:cNvPr id="19" name="Bildobjekt 2" descr="\\CELLSRV1\User$\wolkne\Dienstliches\Mallar\ Logotyper_Lundsuniversitet\Ovriga_logotypvarianter_engelska\LundUniversity_C\LundUniversity_C_BLACK.png">
            <a:extLst>
              <a:ext uri="{FF2B5EF4-FFF2-40B4-BE49-F238E27FC236}">
                <a16:creationId xmlns:a16="http://schemas.microsoft.com/office/drawing/2014/main" id="{BB4E3022-443B-324D-96CE-1DCFFBBA0E8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77011" y="1594207"/>
            <a:ext cx="1767591" cy="1130464"/>
          </a:xfrm>
          <a:prstGeom prst="rect">
            <a:avLst/>
          </a:prstGeom>
          <a:noFill/>
          <a:ln>
            <a:noFill/>
          </a:ln>
        </p:spPr>
      </p:pic>
      <p:pic>
        <p:nvPicPr>
          <p:cNvPr id="3" name="Picture 2">
            <a:extLst>
              <a:ext uri="{FF2B5EF4-FFF2-40B4-BE49-F238E27FC236}">
                <a16:creationId xmlns:a16="http://schemas.microsoft.com/office/drawing/2014/main" id="{92034388-EDF7-D146-B4C1-992BB62E6003}"/>
              </a:ext>
            </a:extLst>
          </p:cNvPr>
          <p:cNvPicPr>
            <a:picLocks noChangeAspect="1"/>
          </p:cNvPicPr>
          <p:nvPr/>
        </p:nvPicPr>
        <p:blipFill>
          <a:blip r:embed="rId8"/>
          <a:stretch>
            <a:fillRect/>
          </a:stretch>
        </p:blipFill>
        <p:spPr>
          <a:xfrm>
            <a:off x="1649028" y="1594207"/>
            <a:ext cx="1316939" cy="1288618"/>
          </a:xfrm>
          <a:prstGeom prst="rect">
            <a:avLst/>
          </a:prstGeom>
        </p:spPr>
      </p:pic>
    </p:spTree>
    <p:extLst>
      <p:ext uri="{BB962C8B-B14F-4D97-AF65-F5344CB8AC3E}">
        <p14:creationId xmlns:p14="http://schemas.microsoft.com/office/powerpoint/2010/main" val="1764964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01712-BC4D-C947-9A21-8F59CEF77F0F}"/>
              </a:ext>
            </a:extLst>
          </p:cNvPr>
          <p:cNvPicPr>
            <a:picLocks noChangeAspect="1"/>
          </p:cNvPicPr>
          <p:nvPr/>
        </p:nvPicPr>
        <p:blipFill>
          <a:blip r:embed="rId3"/>
          <a:stretch>
            <a:fillRect/>
          </a:stretch>
        </p:blipFill>
        <p:spPr>
          <a:xfrm>
            <a:off x="1524001" y="-25400"/>
            <a:ext cx="9144000" cy="6858000"/>
          </a:xfrm>
          <a:prstGeom prst="rect">
            <a:avLst/>
          </a:prstGeom>
        </p:spPr>
      </p:pic>
      <p:sp>
        <p:nvSpPr>
          <p:cNvPr id="3" name="5-Point Star 2">
            <a:extLst>
              <a:ext uri="{FF2B5EF4-FFF2-40B4-BE49-F238E27FC236}">
                <a16:creationId xmlns:a16="http://schemas.microsoft.com/office/drawing/2014/main" id="{387D18E7-9724-144E-9F8A-5B3CF4F90693}"/>
              </a:ext>
            </a:extLst>
          </p:cNvPr>
          <p:cNvSpPr/>
          <p:nvPr/>
        </p:nvSpPr>
        <p:spPr>
          <a:xfrm>
            <a:off x="4089400" y="4978400"/>
            <a:ext cx="355600" cy="2921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4" name="5-Point Star 3">
            <a:extLst>
              <a:ext uri="{FF2B5EF4-FFF2-40B4-BE49-F238E27FC236}">
                <a16:creationId xmlns:a16="http://schemas.microsoft.com/office/drawing/2014/main" id="{544F3EDF-8460-934B-92E7-BEE90469BA44}"/>
              </a:ext>
            </a:extLst>
          </p:cNvPr>
          <p:cNvSpPr/>
          <p:nvPr/>
        </p:nvSpPr>
        <p:spPr>
          <a:xfrm>
            <a:off x="5918201" y="5124450"/>
            <a:ext cx="355600" cy="29210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5" name="TextBox 4">
            <a:extLst>
              <a:ext uri="{FF2B5EF4-FFF2-40B4-BE49-F238E27FC236}">
                <a16:creationId xmlns:a16="http://schemas.microsoft.com/office/drawing/2014/main" id="{2991AB91-679F-7E46-B6C4-10EE6D97AE16}"/>
              </a:ext>
            </a:extLst>
          </p:cNvPr>
          <p:cNvSpPr txBox="1"/>
          <p:nvPr/>
        </p:nvSpPr>
        <p:spPr>
          <a:xfrm>
            <a:off x="7886700" y="558800"/>
            <a:ext cx="1333500" cy="369332"/>
          </a:xfrm>
          <a:prstGeom prst="rect">
            <a:avLst/>
          </a:prstGeom>
          <a:noFill/>
        </p:spPr>
        <p:txBody>
          <a:bodyPr wrap="square" rtlCol="0">
            <a:spAutoFit/>
          </a:bodyPr>
          <a:lstStyle/>
          <a:p>
            <a:r>
              <a:rPr lang="sv-SE" dirty="0">
                <a:solidFill>
                  <a:schemeClr val="bg1"/>
                </a:solidFill>
              </a:rPr>
              <a:t>MAX IV</a:t>
            </a:r>
          </a:p>
        </p:txBody>
      </p:sp>
      <p:cxnSp>
        <p:nvCxnSpPr>
          <p:cNvPr id="6" name="Straight Arrow Connector 5">
            <a:extLst>
              <a:ext uri="{FF2B5EF4-FFF2-40B4-BE49-F238E27FC236}">
                <a16:creationId xmlns:a16="http://schemas.microsoft.com/office/drawing/2014/main" id="{C1AA626F-83CD-4941-9A8E-E2ADD4A27BDA}"/>
              </a:ext>
            </a:extLst>
          </p:cNvPr>
          <p:cNvCxnSpPr>
            <a:cxnSpLocks/>
          </p:cNvCxnSpPr>
          <p:nvPr/>
        </p:nvCxnSpPr>
        <p:spPr>
          <a:xfrm flipV="1">
            <a:off x="9080500" y="82550"/>
            <a:ext cx="495300" cy="368300"/>
          </a:xfrm>
          <a:prstGeom prst="straightConnector1">
            <a:avLst/>
          </a:prstGeom>
          <a:ln>
            <a:solidFill>
              <a:schemeClr val="bg1"/>
            </a:solidFill>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C9830B61-5F5D-DD4B-B4D5-1C7EF5E05F69}"/>
              </a:ext>
            </a:extLst>
          </p:cNvPr>
          <p:cNvSpPr txBox="1"/>
          <p:nvPr/>
        </p:nvSpPr>
        <p:spPr>
          <a:xfrm>
            <a:off x="9213852" y="320159"/>
            <a:ext cx="1333500" cy="369332"/>
          </a:xfrm>
          <a:prstGeom prst="rect">
            <a:avLst/>
          </a:prstGeom>
          <a:noFill/>
        </p:spPr>
        <p:txBody>
          <a:bodyPr wrap="square" rtlCol="0">
            <a:spAutoFit/>
          </a:bodyPr>
          <a:lstStyle/>
          <a:p>
            <a:r>
              <a:rPr lang="sv-SE" dirty="0">
                <a:solidFill>
                  <a:schemeClr val="bg1"/>
                </a:solidFill>
              </a:rPr>
              <a:t>ESS</a:t>
            </a:r>
          </a:p>
        </p:txBody>
      </p:sp>
      <p:sp>
        <p:nvSpPr>
          <p:cNvPr id="8" name="TextBox 7">
            <a:extLst>
              <a:ext uri="{FF2B5EF4-FFF2-40B4-BE49-F238E27FC236}">
                <a16:creationId xmlns:a16="http://schemas.microsoft.com/office/drawing/2014/main" id="{B3A753C4-061A-A04C-9F21-45EAC2D1E225}"/>
              </a:ext>
            </a:extLst>
          </p:cNvPr>
          <p:cNvSpPr txBox="1"/>
          <p:nvPr/>
        </p:nvSpPr>
        <p:spPr>
          <a:xfrm>
            <a:off x="3708400" y="5314951"/>
            <a:ext cx="1828801" cy="646331"/>
          </a:xfrm>
          <a:prstGeom prst="rect">
            <a:avLst/>
          </a:prstGeom>
          <a:noFill/>
        </p:spPr>
        <p:txBody>
          <a:bodyPr wrap="square" rtlCol="0">
            <a:spAutoFit/>
          </a:bodyPr>
          <a:lstStyle/>
          <a:p>
            <a:r>
              <a:rPr lang="sv-SE" b="1" dirty="0">
                <a:solidFill>
                  <a:schemeClr val="bg1"/>
                </a:solidFill>
              </a:rPr>
              <a:t>Biolab &amp; Crystallization</a:t>
            </a:r>
          </a:p>
        </p:txBody>
      </p:sp>
      <p:sp>
        <p:nvSpPr>
          <p:cNvPr id="9" name="TextBox 8">
            <a:extLst>
              <a:ext uri="{FF2B5EF4-FFF2-40B4-BE49-F238E27FC236}">
                <a16:creationId xmlns:a16="http://schemas.microsoft.com/office/drawing/2014/main" id="{15006310-18DF-8A40-A089-6C346C0EF23D}"/>
              </a:ext>
            </a:extLst>
          </p:cNvPr>
          <p:cNvSpPr txBox="1"/>
          <p:nvPr/>
        </p:nvSpPr>
        <p:spPr>
          <a:xfrm>
            <a:off x="6273802" y="5093384"/>
            <a:ext cx="1828801" cy="369332"/>
          </a:xfrm>
          <a:prstGeom prst="rect">
            <a:avLst/>
          </a:prstGeom>
          <a:noFill/>
        </p:spPr>
        <p:txBody>
          <a:bodyPr wrap="square" rtlCol="0">
            <a:spAutoFit/>
          </a:bodyPr>
          <a:lstStyle/>
          <a:p>
            <a:r>
              <a:rPr lang="sv-SE" b="1" dirty="0">
                <a:solidFill>
                  <a:schemeClr val="bg1"/>
                </a:solidFill>
              </a:rPr>
              <a:t>Chem Lab</a:t>
            </a:r>
          </a:p>
        </p:txBody>
      </p:sp>
    </p:spTree>
    <p:extLst>
      <p:ext uri="{BB962C8B-B14F-4D97-AF65-F5344CB8AC3E}">
        <p14:creationId xmlns:p14="http://schemas.microsoft.com/office/powerpoint/2010/main" val="469775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5D3D80-146C-8945-98DA-79337B456291}"/>
              </a:ext>
            </a:extLst>
          </p:cNvPr>
          <p:cNvPicPr>
            <a:picLocks noChangeAspect="1"/>
          </p:cNvPicPr>
          <p:nvPr/>
        </p:nvPicPr>
        <p:blipFill>
          <a:blip r:embed="rId3"/>
          <a:stretch>
            <a:fillRect/>
          </a:stretch>
        </p:blipFill>
        <p:spPr>
          <a:xfrm>
            <a:off x="3739469" y="5147272"/>
            <a:ext cx="1899684" cy="1668418"/>
          </a:xfrm>
          <a:prstGeom prst="rect">
            <a:avLst/>
          </a:prstGeom>
        </p:spPr>
      </p:pic>
      <p:sp>
        <p:nvSpPr>
          <p:cNvPr id="2" name="Title 1"/>
          <p:cNvSpPr>
            <a:spLocks noGrp="1"/>
          </p:cNvSpPr>
          <p:nvPr>
            <p:ph type="title"/>
          </p:nvPr>
        </p:nvSpPr>
        <p:spPr>
          <a:xfrm>
            <a:off x="0" y="250220"/>
            <a:ext cx="5161623" cy="993775"/>
          </a:xfrm>
        </p:spPr>
        <p:txBody>
          <a:bodyPr>
            <a:normAutofit/>
          </a:bodyPr>
          <a:lstStyle/>
          <a:p>
            <a:r>
              <a:rPr lang="en-US" b="1" dirty="0">
                <a:solidFill>
                  <a:srgbClr val="00B0F0"/>
                </a:solidFill>
              </a:rPr>
              <a:t>Chemical Deuteration</a:t>
            </a:r>
          </a:p>
        </p:txBody>
      </p:sp>
      <p:sp>
        <p:nvSpPr>
          <p:cNvPr id="4" name="Content Placeholder 3"/>
          <p:cNvSpPr>
            <a:spLocks noGrp="1"/>
          </p:cNvSpPr>
          <p:nvPr>
            <p:ph idx="1"/>
          </p:nvPr>
        </p:nvSpPr>
        <p:spPr>
          <a:xfrm>
            <a:off x="19842" y="1578671"/>
            <a:ext cx="4669469" cy="4103688"/>
          </a:xfrm>
          <a:prstGeom prst="rect">
            <a:avLst/>
          </a:prstGeom>
        </p:spPr>
        <p:txBody>
          <a:bodyPr wrap="square">
            <a:spAutoFit/>
          </a:bodyPr>
          <a:lstStyle/>
          <a:p>
            <a:pPr marL="342900" indent="-342900">
              <a:spcAft>
                <a:spcPts val="600"/>
              </a:spcAft>
              <a:buFont typeface="Arial"/>
              <a:buChar char="•"/>
            </a:pPr>
            <a:r>
              <a:rPr lang="en-US" sz="2600" dirty="0">
                <a:latin typeface="+mj-lt"/>
              </a:rPr>
              <a:t>Sharing leased space in MV with other groups at ESS.</a:t>
            </a:r>
          </a:p>
          <a:p>
            <a:pPr marL="342900" indent="-342900">
              <a:spcAft>
                <a:spcPts val="600"/>
              </a:spcAft>
              <a:buFont typeface="Arial"/>
              <a:buChar char="•"/>
            </a:pPr>
            <a:r>
              <a:rPr lang="en-US" sz="2600" dirty="0">
                <a:latin typeface="+mj-lt"/>
              </a:rPr>
              <a:t>Functioning chemistry lab with essential equipment is in place for synthesis, separation, characterization.</a:t>
            </a:r>
          </a:p>
          <a:p>
            <a:pPr marL="342900" indent="-342900">
              <a:spcAft>
                <a:spcPts val="600"/>
              </a:spcAft>
              <a:buFont typeface="Arial"/>
              <a:buChar char="•"/>
            </a:pPr>
            <a:r>
              <a:rPr lang="en-US" sz="2600" dirty="0">
                <a:latin typeface="+mj-lt"/>
              </a:rPr>
              <a:t>For some characterization needs (e.g. NMR, MS) we have service arrangements with Red Glead &amp; LU Chemistry.</a:t>
            </a:r>
          </a:p>
        </p:txBody>
      </p:sp>
      <p:pic>
        <p:nvPicPr>
          <p:cNvPr id="10" name="Picture 9">
            <a:extLst>
              <a:ext uri="{FF2B5EF4-FFF2-40B4-BE49-F238E27FC236}">
                <a16:creationId xmlns:a16="http://schemas.microsoft.com/office/drawing/2014/main" id="{55110054-F7A6-874F-B0CC-2F37252AC58A}"/>
              </a:ext>
            </a:extLst>
          </p:cNvPr>
          <p:cNvPicPr>
            <a:picLocks noChangeAspect="1"/>
          </p:cNvPicPr>
          <p:nvPr/>
        </p:nvPicPr>
        <p:blipFill>
          <a:blip r:embed="rId4"/>
          <a:stretch>
            <a:fillRect/>
          </a:stretch>
        </p:blipFill>
        <p:spPr>
          <a:xfrm>
            <a:off x="6067803" y="391886"/>
            <a:ext cx="726058" cy="710444"/>
          </a:xfrm>
          <a:prstGeom prst="rect">
            <a:avLst/>
          </a:prstGeom>
        </p:spPr>
      </p:pic>
      <p:pic>
        <p:nvPicPr>
          <p:cNvPr id="14" name="Picture 13">
            <a:extLst>
              <a:ext uri="{FF2B5EF4-FFF2-40B4-BE49-F238E27FC236}">
                <a16:creationId xmlns:a16="http://schemas.microsoft.com/office/drawing/2014/main" id="{6C6F160C-5D14-DE4E-8C42-BAD3ACE6615F}"/>
              </a:ext>
            </a:extLst>
          </p:cNvPr>
          <p:cNvPicPr>
            <a:picLocks noChangeAspect="1"/>
          </p:cNvPicPr>
          <p:nvPr/>
        </p:nvPicPr>
        <p:blipFill rotWithShape="1">
          <a:blip r:embed="rId5"/>
          <a:srcRect l="42535" t="3525"/>
          <a:stretch/>
        </p:blipFill>
        <p:spPr>
          <a:xfrm>
            <a:off x="8287551" y="5855806"/>
            <a:ext cx="3583120" cy="917634"/>
          </a:xfrm>
          <a:prstGeom prst="rect">
            <a:avLst/>
          </a:prstGeom>
        </p:spPr>
      </p:pic>
      <p:grpSp>
        <p:nvGrpSpPr>
          <p:cNvPr id="3" name="Group 2">
            <a:extLst>
              <a:ext uri="{FF2B5EF4-FFF2-40B4-BE49-F238E27FC236}">
                <a16:creationId xmlns:a16="http://schemas.microsoft.com/office/drawing/2014/main" id="{FB41AA38-3D0B-9942-B1CF-96804A8D6282}"/>
              </a:ext>
            </a:extLst>
          </p:cNvPr>
          <p:cNvGrpSpPr/>
          <p:nvPr/>
        </p:nvGrpSpPr>
        <p:grpSpPr>
          <a:xfrm>
            <a:off x="5691737" y="1262163"/>
            <a:ext cx="6182440" cy="4325981"/>
            <a:chOff x="5691737" y="623537"/>
            <a:chExt cx="6182440" cy="4325981"/>
          </a:xfrm>
        </p:grpSpPr>
        <p:pic>
          <p:nvPicPr>
            <p:cNvPr id="12" name="Picture 11" descr="IMG_0411.jpg">
              <a:extLst>
                <a:ext uri="{FF2B5EF4-FFF2-40B4-BE49-F238E27FC236}">
                  <a16:creationId xmlns:a16="http://schemas.microsoft.com/office/drawing/2014/main" id="{6CBB844C-C0E4-6A49-8C0D-EABD8A737E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5909" y="623537"/>
              <a:ext cx="1627111" cy="2169481"/>
            </a:xfrm>
            <a:prstGeom prst="rect">
              <a:avLst/>
            </a:prstGeom>
          </p:spPr>
        </p:pic>
        <p:pic>
          <p:nvPicPr>
            <p:cNvPr id="13" name="Picture 12">
              <a:extLst>
                <a:ext uri="{FF2B5EF4-FFF2-40B4-BE49-F238E27FC236}">
                  <a16:creationId xmlns:a16="http://schemas.microsoft.com/office/drawing/2014/main" id="{2FBBF045-79B1-7B49-8AD1-67DCA5906284}"/>
                </a:ext>
              </a:extLst>
            </p:cNvPr>
            <p:cNvPicPr>
              <a:picLocks noChangeAspect="1"/>
            </p:cNvPicPr>
            <p:nvPr/>
          </p:nvPicPr>
          <p:blipFill>
            <a:blip r:embed="rId7"/>
            <a:stretch>
              <a:fillRect/>
            </a:stretch>
          </p:blipFill>
          <p:spPr>
            <a:xfrm>
              <a:off x="10221684" y="623537"/>
              <a:ext cx="1652491" cy="2169482"/>
            </a:xfrm>
            <a:prstGeom prst="rect">
              <a:avLst/>
            </a:prstGeom>
          </p:spPr>
        </p:pic>
        <p:pic>
          <p:nvPicPr>
            <p:cNvPr id="15" name="Picture 14">
              <a:extLst>
                <a:ext uri="{FF2B5EF4-FFF2-40B4-BE49-F238E27FC236}">
                  <a16:creationId xmlns:a16="http://schemas.microsoft.com/office/drawing/2014/main" id="{9D78BA3B-33DB-7343-8BD0-642F155F7BB3}"/>
                </a:ext>
              </a:extLst>
            </p:cNvPr>
            <p:cNvPicPr>
              <a:picLocks noChangeAspect="1"/>
            </p:cNvPicPr>
            <p:nvPr/>
          </p:nvPicPr>
          <p:blipFill>
            <a:blip r:embed="rId8"/>
            <a:stretch>
              <a:fillRect/>
            </a:stretch>
          </p:blipFill>
          <p:spPr>
            <a:xfrm rot="5400000">
              <a:off x="9987240" y="3062581"/>
              <a:ext cx="2156499" cy="1617374"/>
            </a:xfrm>
            <a:prstGeom prst="rect">
              <a:avLst/>
            </a:prstGeom>
          </p:spPr>
        </p:pic>
        <p:pic>
          <p:nvPicPr>
            <p:cNvPr id="16" name="Picture 15">
              <a:extLst>
                <a:ext uri="{FF2B5EF4-FFF2-40B4-BE49-F238E27FC236}">
                  <a16:creationId xmlns:a16="http://schemas.microsoft.com/office/drawing/2014/main" id="{560B58FE-644D-8A47-A16C-C976CEDCE9A6}"/>
                </a:ext>
              </a:extLst>
            </p:cNvPr>
            <p:cNvPicPr>
              <a:picLocks noChangeAspect="1"/>
            </p:cNvPicPr>
            <p:nvPr/>
          </p:nvPicPr>
          <p:blipFill>
            <a:blip r:embed="rId9"/>
            <a:stretch>
              <a:fillRect/>
            </a:stretch>
          </p:blipFill>
          <p:spPr>
            <a:xfrm>
              <a:off x="7339179" y="623537"/>
              <a:ext cx="2892641" cy="2169481"/>
            </a:xfrm>
            <a:prstGeom prst="rect">
              <a:avLst/>
            </a:prstGeom>
          </p:spPr>
        </p:pic>
        <p:pic>
          <p:nvPicPr>
            <p:cNvPr id="17" name="Picture 16">
              <a:extLst>
                <a:ext uri="{FF2B5EF4-FFF2-40B4-BE49-F238E27FC236}">
                  <a16:creationId xmlns:a16="http://schemas.microsoft.com/office/drawing/2014/main" id="{3F32DD3A-0DE1-C04A-A007-0D80AFA17173}"/>
                </a:ext>
              </a:extLst>
            </p:cNvPr>
            <p:cNvPicPr>
              <a:picLocks noChangeAspect="1"/>
            </p:cNvPicPr>
            <p:nvPr/>
          </p:nvPicPr>
          <p:blipFill>
            <a:blip r:embed="rId10"/>
            <a:stretch>
              <a:fillRect/>
            </a:stretch>
          </p:blipFill>
          <p:spPr>
            <a:xfrm rot="5400000">
              <a:off x="8388334" y="3062580"/>
              <a:ext cx="2156501" cy="1617376"/>
            </a:xfrm>
            <a:prstGeom prst="rect">
              <a:avLst/>
            </a:prstGeom>
          </p:spPr>
        </p:pic>
        <p:pic>
          <p:nvPicPr>
            <p:cNvPr id="18" name="Picture 17">
              <a:extLst>
                <a:ext uri="{FF2B5EF4-FFF2-40B4-BE49-F238E27FC236}">
                  <a16:creationId xmlns:a16="http://schemas.microsoft.com/office/drawing/2014/main" id="{FEDD0DB3-988D-274E-B49F-76EFB7D3A7BF}"/>
                </a:ext>
              </a:extLst>
            </p:cNvPr>
            <p:cNvPicPr>
              <a:picLocks noChangeAspect="1"/>
            </p:cNvPicPr>
            <p:nvPr/>
          </p:nvPicPr>
          <p:blipFill>
            <a:blip r:embed="rId11"/>
            <a:stretch>
              <a:fillRect/>
            </a:stretch>
          </p:blipFill>
          <p:spPr>
            <a:xfrm>
              <a:off x="5691737" y="2788689"/>
              <a:ext cx="2984630" cy="2138323"/>
            </a:xfrm>
            <a:prstGeom prst="rect">
              <a:avLst/>
            </a:prstGeom>
          </p:spPr>
        </p:pic>
      </p:grpSp>
      <p:pic>
        <p:nvPicPr>
          <p:cNvPr id="11" name="Picture 10">
            <a:extLst>
              <a:ext uri="{FF2B5EF4-FFF2-40B4-BE49-F238E27FC236}">
                <a16:creationId xmlns:a16="http://schemas.microsoft.com/office/drawing/2014/main" id="{81D32675-D269-5E46-BB20-0D8B7C0CC5B9}"/>
              </a:ext>
            </a:extLst>
          </p:cNvPr>
          <p:cNvPicPr>
            <a:picLocks noChangeAspect="1"/>
          </p:cNvPicPr>
          <p:nvPr/>
        </p:nvPicPr>
        <p:blipFill>
          <a:blip r:embed="rId12"/>
          <a:stretch>
            <a:fillRect/>
          </a:stretch>
        </p:blipFill>
        <p:spPr>
          <a:xfrm>
            <a:off x="6481481" y="5901873"/>
            <a:ext cx="914400" cy="825500"/>
          </a:xfrm>
          <a:prstGeom prst="rect">
            <a:avLst/>
          </a:prstGeom>
        </p:spPr>
      </p:pic>
    </p:spTree>
    <p:extLst>
      <p:ext uri="{BB962C8B-B14F-4D97-AF65-F5344CB8AC3E}">
        <p14:creationId xmlns:p14="http://schemas.microsoft.com/office/powerpoint/2010/main" val="210520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7" y="266714"/>
            <a:ext cx="7216833" cy="1088423"/>
          </a:xfrm>
        </p:spPr>
        <p:txBody>
          <a:bodyPr>
            <a:noAutofit/>
          </a:bodyPr>
          <a:lstStyle/>
          <a:p>
            <a:r>
              <a:rPr lang="en-US" b="1" dirty="0">
                <a:solidFill>
                  <a:srgbClr val="00B0F0"/>
                </a:solidFill>
              </a:rPr>
              <a:t>Biological Deuteration &amp; Crystallization</a:t>
            </a:r>
          </a:p>
        </p:txBody>
      </p:sp>
      <p:sp>
        <p:nvSpPr>
          <p:cNvPr id="4" name="TextBox 3"/>
          <p:cNvSpPr txBox="1"/>
          <p:nvPr/>
        </p:nvSpPr>
        <p:spPr>
          <a:xfrm>
            <a:off x="7743032" y="2285351"/>
            <a:ext cx="4448967" cy="4093428"/>
          </a:xfrm>
          <a:prstGeom prst="rect">
            <a:avLst/>
          </a:prstGeom>
          <a:noFill/>
        </p:spPr>
        <p:txBody>
          <a:bodyPr wrap="square" rtlCol="0">
            <a:spAutoFit/>
          </a:bodyPr>
          <a:lstStyle/>
          <a:p>
            <a:pPr marL="342900" indent="-342900">
              <a:buFont typeface="Arial"/>
              <a:buChar char="•"/>
            </a:pPr>
            <a:r>
              <a:rPr lang="en-US" sz="2600" dirty="0">
                <a:solidFill>
                  <a:srgbClr val="000000"/>
                </a:solidFill>
                <a:latin typeface="+mj-lt"/>
              </a:rPr>
              <a:t>Co-located with LP3 in Biology Department (LU) </a:t>
            </a:r>
          </a:p>
          <a:p>
            <a:pPr marL="342900" indent="-342900">
              <a:buFont typeface="Arial"/>
              <a:buChar char="•"/>
            </a:pPr>
            <a:r>
              <a:rPr lang="en-US" sz="2600" dirty="0">
                <a:solidFill>
                  <a:srgbClr val="000000"/>
                </a:solidFill>
                <a:latin typeface="+mj-lt"/>
              </a:rPr>
              <a:t>Service agreement &amp; shared technician FTE</a:t>
            </a:r>
          </a:p>
          <a:p>
            <a:pPr marL="342900" indent="-342900">
              <a:buFont typeface="Arial"/>
              <a:buChar char="•"/>
            </a:pPr>
            <a:r>
              <a:rPr lang="en-US" sz="2600" dirty="0">
                <a:solidFill>
                  <a:srgbClr val="000000"/>
                </a:solidFill>
                <a:latin typeface="+mj-lt"/>
              </a:rPr>
              <a:t>Essential equipment in place (some ESS-owned)</a:t>
            </a:r>
          </a:p>
          <a:p>
            <a:pPr marL="342900" indent="-342900">
              <a:buFont typeface="Arial"/>
              <a:buChar char="•"/>
            </a:pPr>
            <a:r>
              <a:rPr lang="en-US" sz="2600" dirty="0">
                <a:solidFill>
                  <a:srgbClr val="000000"/>
                </a:solidFill>
                <a:latin typeface="+mj-lt"/>
              </a:rPr>
              <a:t>X-ray testing at MAX lab; ESI-MS for D-incorporation measurements with Karolinska Institute</a:t>
            </a:r>
          </a:p>
        </p:txBody>
      </p:sp>
      <p:pic>
        <p:nvPicPr>
          <p:cNvPr id="5" name="Picture 4" descr="biologihusetweb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9412" y="210217"/>
            <a:ext cx="2804489" cy="1865486"/>
          </a:xfrm>
          <a:prstGeom prst="rect">
            <a:avLst/>
          </a:prstGeom>
        </p:spPr>
      </p:pic>
      <p:pic>
        <p:nvPicPr>
          <p:cNvPr id="8" name="Picture 7" descr="lund-university-logo2.png">
            <a:extLst>
              <a:ext uri="{FF2B5EF4-FFF2-40B4-BE49-F238E27FC236}">
                <a16:creationId xmlns:a16="http://schemas.microsoft.com/office/drawing/2014/main" id="{44CF4E01-E6C4-EA42-A2FC-2B23E1152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352" y="907523"/>
            <a:ext cx="763728" cy="1017881"/>
          </a:xfrm>
          <a:prstGeom prst="rect">
            <a:avLst/>
          </a:prstGeom>
        </p:spPr>
      </p:pic>
      <p:pic>
        <p:nvPicPr>
          <p:cNvPr id="10" name="Picture 9">
            <a:extLst>
              <a:ext uri="{FF2B5EF4-FFF2-40B4-BE49-F238E27FC236}">
                <a16:creationId xmlns:a16="http://schemas.microsoft.com/office/drawing/2014/main" id="{C2D04D77-A3AA-8441-A856-2615DD2E1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865" y="1626739"/>
            <a:ext cx="1968186" cy="1821995"/>
          </a:xfrm>
          <a:prstGeom prst="rect">
            <a:avLst/>
          </a:prstGeom>
        </p:spPr>
      </p:pic>
      <p:pic>
        <p:nvPicPr>
          <p:cNvPr id="15" name="Picture 14">
            <a:extLst>
              <a:ext uri="{FF2B5EF4-FFF2-40B4-BE49-F238E27FC236}">
                <a16:creationId xmlns:a16="http://schemas.microsoft.com/office/drawing/2014/main" id="{725E1D68-E6E6-5E42-A434-D27130FAAA38}"/>
              </a:ext>
            </a:extLst>
          </p:cNvPr>
          <p:cNvPicPr>
            <a:picLocks noChangeAspect="1"/>
          </p:cNvPicPr>
          <p:nvPr/>
        </p:nvPicPr>
        <p:blipFill rotWithShape="1">
          <a:blip r:embed="rId6"/>
          <a:srcRect b="18519"/>
          <a:stretch/>
        </p:blipFill>
        <p:spPr>
          <a:xfrm>
            <a:off x="576483" y="4201863"/>
            <a:ext cx="3107182" cy="1898809"/>
          </a:xfrm>
          <a:prstGeom prst="rect">
            <a:avLst/>
          </a:prstGeom>
        </p:spPr>
      </p:pic>
      <p:pic>
        <p:nvPicPr>
          <p:cNvPr id="19" name="Picture 18">
            <a:extLst>
              <a:ext uri="{FF2B5EF4-FFF2-40B4-BE49-F238E27FC236}">
                <a16:creationId xmlns:a16="http://schemas.microsoft.com/office/drawing/2014/main" id="{7EBAB19B-DBD7-A84F-81DA-B97424E23C94}"/>
              </a:ext>
            </a:extLst>
          </p:cNvPr>
          <p:cNvPicPr>
            <a:picLocks noChangeAspect="1"/>
          </p:cNvPicPr>
          <p:nvPr/>
        </p:nvPicPr>
        <p:blipFill rotWithShape="1">
          <a:blip r:embed="rId7"/>
          <a:srcRect t="9027" b="14010"/>
          <a:stretch/>
        </p:blipFill>
        <p:spPr>
          <a:xfrm>
            <a:off x="4295784" y="4342720"/>
            <a:ext cx="3234267" cy="1866900"/>
          </a:xfrm>
          <a:prstGeom prst="rect">
            <a:avLst/>
          </a:prstGeom>
        </p:spPr>
      </p:pic>
      <p:pic>
        <p:nvPicPr>
          <p:cNvPr id="21" name="Picture 20">
            <a:extLst>
              <a:ext uri="{FF2B5EF4-FFF2-40B4-BE49-F238E27FC236}">
                <a16:creationId xmlns:a16="http://schemas.microsoft.com/office/drawing/2014/main" id="{6FF11273-6BF4-9A4C-9F26-E05F749EEA26}"/>
              </a:ext>
            </a:extLst>
          </p:cNvPr>
          <p:cNvPicPr>
            <a:picLocks noChangeAspect="1"/>
          </p:cNvPicPr>
          <p:nvPr/>
        </p:nvPicPr>
        <p:blipFill rotWithShape="1">
          <a:blip r:embed="rId8"/>
          <a:srcRect l="22868" t="19517" r="18273"/>
          <a:stretch/>
        </p:blipFill>
        <p:spPr>
          <a:xfrm>
            <a:off x="3471526" y="1955382"/>
            <a:ext cx="1774673" cy="1799488"/>
          </a:xfrm>
          <a:prstGeom prst="rect">
            <a:avLst/>
          </a:prstGeom>
        </p:spPr>
      </p:pic>
      <p:pic>
        <p:nvPicPr>
          <p:cNvPr id="23" name="Picture 22">
            <a:extLst>
              <a:ext uri="{FF2B5EF4-FFF2-40B4-BE49-F238E27FC236}">
                <a16:creationId xmlns:a16="http://schemas.microsoft.com/office/drawing/2014/main" id="{4B90B2D1-6723-E64F-914D-8E98EB9367E7}"/>
              </a:ext>
            </a:extLst>
          </p:cNvPr>
          <p:cNvPicPr>
            <a:picLocks noChangeAspect="1"/>
          </p:cNvPicPr>
          <p:nvPr/>
        </p:nvPicPr>
        <p:blipFill rotWithShape="1">
          <a:blip r:embed="rId9"/>
          <a:srcRect l="14657" t="14788" r="15476" b="40833"/>
          <a:stretch/>
        </p:blipFill>
        <p:spPr>
          <a:xfrm>
            <a:off x="190404" y="2483644"/>
            <a:ext cx="2965456" cy="1412740"/>
          </a:xfrm>
          <a:prstGeom prst="rect">
            <a:avLst/>
          </a:prstGeom>
        </p:spPr>
      </p:pic>
      <p:pic>
        <p:nvPicPr>
          <p:cNvPr id="12" name="Picture 11">
            <a:extLst>
              <a:ext uri="{FF2B5EF4-FFF2-40B4-BE49-F238E27FC236}">
                <a16:creationId xmlns:a16="http://schemas.microsoft.com/office/drawing/2014/main" id="{9452C038-D2B0-BD47-821B-0E47FCFEFB18}"/>
              </a:ext>
            </a:extLst>
          </p:cNvPr>
          <p:cNvPicPr>
            <a:picLocks noChangeAspect="1"/>
          </p:cNvPicPr>
          <p:nvPr/>
        </p:nvPicPr>
        <p:blipFill>
          <a:blip r:embed="rId10"/>
          <a:stretch>
            <a:fillRect/>
          </a:stretch>
        </p:blipFill>
        <p:spPr>
          <a:xfrm>
            <a:off x="190404" y="6241858"/>
            <a:ext cx="2257616" cy="537031"/>
          </a:xfrm>
          <a:prstGeom prst="rect">
            <a:avLst/>
          </a:prstGeom>
        </p:spPr>
      </p:pic>
      <p:sp>
        <p:nvSpPr>
          <p:cNvPr id="3" name="TextBox 2">
            <a:extLst>
              <a:ext uri="{FF2B5EF4-FFF2-40B4-BE49-F238E27FC236}">
                <a16:creationId xmlns:a16="http://schemas.microsoft.com/office/drawing/2014/main" id="{FD11804E-F40E-064D-A7D0-5A5EF6B2D51A}"/>
              </a:ext>
            </a:extLst>
          </p:cNvPr>
          <p:cNvSpPr txBox="1"/>
          <p:nvPr/>
        </p:nvSpPr>
        <p:spPr>
          <a:xfrm>
            <a:off x="2594349" y="6262531"/>
            <a:ext cx="5148684" cy="646331"/>
          </a:xfrm>
          <a:prstGeom prst="rect">
            <a:avLst/>
          </a:prstGeom>
          <a:noFill/>
        </p:spPr>
        <p:txBody>
          <a:bodyPr wrap="square" rtlCol="0">
            <a:spAutoFit/>
          </a:bodyPr>
          <a:lstStyle/>
          <a:p>
            <a:r>
              <a:rPr lang="sv-SE" dirty="0">
                <a:hlinkClick r:id="rId11"/>
              </a:rPr>
              <a:t>https://www.biology.lu.se/services/lp3-lund-protein-production-platform</a:t>
            </a:r>
            <a:endParaRPr lang="en-US" dirty="0"/>
          </a:p>
        </p:txBody>
      </p:sp>
    </p:spTree>
    <p:extLst>
      <p:ext uri="{BB962C8B-B14F-4D97-AF65-F5344CB8AC3E}">
        <p14:creationId xmlns:p14="http://schemas.microsoft.com/office/powerpoint/2010/main" val="4273306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04BE2-D116-4546-B214-0793BBEE9B57}"/>
              </a:ext>
            </a:extLst>
          </p:cNvPr>
          <p:cNvSpPr>
            <a:spLocks noGrp="1"/>
          </p:cNvSpPr>
          <p:nvPr>
            <p:ph type="title"/>
          </p:nvPr>
        </p:nvSpPr>
        <p:spPr>
          <a:xfrm>
            <a:off x="423863" y="193675"/>
            <a:ext cx="10515600" cy="1325563"/>
          </a:xfrm>
        </p:spPr>
        <p:txBody>
          <a:bodyPr/>
          <a:lstStyle/>
          <a:p>
            <a:r>
              <a:rPr lang="en-US" dirty="0"/>
              <a:t>Staffing Summary</a:t>
            </a:r>
          </a:p>
        </p:txBody>
      </p:sp>
      <p:sp>
        <p:nvSpPr>
          <p:cNvPr id="3" name="Content Placeholder 2">
            <a:extLst>
              <a:ext uri="{FF2B5EF4-FFF2-40B4-BE49-F238E27FC236}">
                <a16:creationId xmlns:a16="http://schemas.microsoft.com/office/drawing/2014/main" id="{F5C94A54-79A7-9146-A69E-AE0FD1B8A533}"/>
              </a:ext>
            </a:extLst>
          </p:cNvPr>
          <p:cNvSpPr>
            <a:spLocks noGrp="1"/>
          </p:cNvSpPr>
          <p:nvPr>
            <p:ph idx="1"/>
          </p:nvPr>
        </p:nvSpPr>
        <p:spPr>
          <a:xfrm>
            <a:off x="563563" y="1616074"/>
            <a:ext cx="10610850" cy="4732338"/>
          </a:xfrm>
        </p:spPr>
        <p:txBody>
          <a:bodyPr/>
          <a:lstStyle/>
          <a:p>
            <a:r>
              <a:rPr lang="en-US" dirty="0"/>
              <a:t>Currently staffing is lean in all areas, we don’t overlap in tasks or expertise (</a:t>
            </a:r>
            <a:r>
              <a:rPr lang="en-US" sz="3200" i="1" dirty="0">
                <a:solidFill>
                  <a:srgbClr val="FF0000"/>
                </a:solidFill>
              </a:rPr>
              <a:t>risk</a:t>
            </a:r>
            <a:r>
              <a:rPr lang="en-US" dirty="0"/>
              <a:t>)</a:t>
            </a:r>
          </a:p>
          <a:p>
            <a:r>
              <a:rPr lang="en-US" dirty="0"/>
              <a:t>Oliver is leaving, Anna going on leave</a:t>
            </a:r>
          </a:p>
          <a:p>
            <a:r>
              <a:rPr lang="en-US" dirty="0"/>
              <a:t>Recruiting now for </a:t>
            </a:r>
            <a:r>
              <a:rPr lang="en-US" dirty="0">
                <a:solidFill>
                  <a:srgbClr val="00B0F0"/>
                </a:solidFill>
              </a:rPr>
              <a:t>1 year chemist</a:t>
            </a:r>
            <a:r>
              <a:rPr lang="en-US" dirty="0"/>
              <a:t> to work in the lab with Hanna, support for different projects</a:t>
            </a:r>
          </a:p>
          <a:p>
            <a:r>
              <a:rPr lang="en-US" dirty="0"/>
              <a:t>Recruiting soon for a </a:t>
            </a:r>
            <a:r>
              <a:rPr lang="en-US" dirty="0">
                <a:solidFill>
                  <a:srgbClr val="00B0F0"/>
                </a:solidFill>
              </a:rPr>
              <a:t>second permanent deuteration chemist</a:t>
            </a:r>
            <a:r>
              <a:rPr lang="en-US" dirty="0"/>
              <a:t>, to start in Q2 of 2021</a:t>
            </a:r>
          </a:p>
          <a:p>
            <a:r>
              <a:rPr lang="en-US" dirty="0">
                <a:solidFill>
                  <a:srgbClr val="00B0F0"/>
                </a:solidFill>
              </a:rPr>
              <a:t>Next focus: biodeuteration (crystallization) in 2023</a:t>
            </a:r>
          </a:p>
          <a:p>
            <a:r>
              <a:rPr lang="en-US" dirty="0"/>
              <a:t>This is to help us support First Science in 2023 (hot commissioning on first instruments)</a:t>
            </a:r>
          </a:p>
        </p:txBody>
      </p:sp>
    </p:spTree>
    <p:extLst>
      <p:ext uri="{BB962C8B-B14F-4D97-AF65-F5344CB8AC3E}">
        <p14:creationId xmlns:p14="http://schemas.microsoft.com/office/powerpoint/2010/main" val="3736106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45D6E-7060-EA49-A1EB-2EB7265CD372}"/>
              </a:ext>
            </a:extLst>
          </p:cNvPr>
          <p:cNvSpPr>
            <a:spLocks noGrp="1"/>
          </p:cNvSpPr>
          <p:nvPr>
            <p:ph type="title"/>
          </p:nvPr>
        </p:nvSpPr>
        <p:spPr/>
        <p:txBody>
          <a:bodyPr/>
          <a:lstStyle/>
          <a:p>
            <a:r>
              <a:rPr lang="en-US" dirty="0"/>
              <a:t>Premises Summary</a:t>
            </a:r>
          </a:p>
        </p:txBody>
      </p:sp>
      <p:sp>
        <p:nvSpPr>
          <p:cNvPr id="3" name="Content Placeholder 2">
            <a:extLst>
              <a:ext uri="{FF2B5EF4-FFF2-40B4-BE49-F238E27FC236}">
                <a16:creationId xmlns:a16="http://schemas.microsoft.com/office/drawing/2014/main" id="{0DEC1286-4F84-CB40-AFAE-592EBBA480AA}"/>
              </a:ext>
            </a:extLst>
          </p:cNvPr>
          <p:cNvSpPr>
            <a:spLocks noGrp="1"/>
          </p:cNvSpPr>
          <p:nvPr>
            <p:ph idx="1"/>
          </p:nvPr>
        </p:nvSpPr>
        <p:spPr>
          <a:xfrm>
            <a:off x="838200" y="2054225"/>
            <a:ext cx="10515600" cy="4351338"/>
          </a:xfrm>
        </p:spPr>
        <p:txBody>
          <a:bodyPr>
            <a:normAutofit lnSpcReduction="10000"/>
          </a:bodyPr>
          <a:lstStyle/>
          <a:p>
            <a:r>
              <a:rPr lang="en-US" dirty="0"/>
              <a:t>Premises are stable for the moment (re-negotiate 5 year agreement with LU/LP3 in 2020; current rent with MV is until 2023)</a:t>
            </a:r>
          </a:p>
          <a:p>
            <a:r>
              <a:rPr lang="en-US" dirty="0"/>
              <a:t>We need long-term stable homes for our labs and appropriate community to be able to learn and grow and network</a:t>
            </a:r>
          </a:p>
          <a:p>
            <a:endParaRPr lang="en-US" dirty="0">
              <a:solidFill>
                <a:srgbClr val="00B0F0"/>
              </a:solidFill>
            </a:endParaRPr>
          </a:p>
          <a:p>
            <a:r>
              <a:rPr lang="en-US" dirty="0">
                <a:solidFill>
                  <a:srgbClr val="00B0F0"/>
                </a:solidFill>
              </a:rPr>
              <a:t>Pros: share space with SULF, FLUCO; mitigate alone work; access to equipment “in house” (e.g. NMR, MS, other).</a:t>
            </a:r>
          </a:p>
          <a:p>
            <a:r>
              <a:rPr lang="en-US" dirty="0">
                <a:solidFill>
                  <a:srgbClr val="00B0F0"/>
                </a:solidFill>
              </a:rPr>
              <a:t>Cons: space can be very crowded at times; services not always available/reliable; risk being “invisible” to parts of ESS; long-term stability is a risk (5-year leases).</a:t>
            </a:r>
          </a:p>
        </p:txBody>
      </p:sp>
      <p:pic>
        <p:nvPicPr>
          <p:cNvPr id="4" name="Picture 3">
            <a:extLst>
              <a:ext uri="{FF2B5EF4-FFF2-40B4-BE49-F238E27FC236}">
                <a16:creationId xmlns:a16="http://schemas.microsoft.com/office/drawing/2014/main" id="{9CB4B0C6-F4EB-9E44-B8C4-1F2D5D54F393}"/>
              </a:ext>
            </a:extLst>
          </p:cNvPr>
          <p:cNvPicPr>
            <a:picLocks noChangeAspect="1"/>
          </p:cNvPicPr>
          <p:nvPr/>
        </p:nvPicPr>
        <p:blipFill>
          <a:blip r:embed="rId3"/>
          <a:stretch>
            <a:fillRect/>
          </a:stretch>
        </p:blipFill>
        <p:spPr>
          <a:xfrm>
            <a:off x="6096000" y="355701"/>
            <a:ext cx="1364327" cy="1334987"/>
          </a:xfrm>
          <a:prstGeom prst="rect">
            <a:avLst/>
          </a:prstGeom>
        </p:spPr>
      </p:pic>
      <p:pic>
        <p:nvPicPr>
          <p:cNvPr id="5" name="Picture 4" descr="lund-university-logo2.png">
            <a:extLst>
              <a:ext uri="{FF2B5EF4-FFF2-40B4-BE49-F238E27FC236}">
                <a16:creationId xmlns:a16="http://schemas.microsoft.com/office/drawing/2014/main" id="{FD50013C-4AEB-E846-A191-D866C826F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3751" y="298548"/>
            <a:ext cx="1044539" cy="1392139"/>
          </a:xfrm>
          <a:prstGeom prst="rect">
            <a:avLst/>
          </a:prstGeom>
        </p:spPr>
      </p:pic>
      <p:pic>
        <p:nvPicPr>
          <p:cNvPr id="6" name="Picture 5">
            <a:extLst>
              <a:ext uri="{FF2B5EF4-FFF2-40B4-BE49-F238E27FC236}">
                <a16:creationId xmlns:a16="http://schemas.microsoft.com/office/drawing/2014/main" id="{00705540-B679-BA48-9221-77259E1FF03B}"/>
              </a:ext>
            </a:extLst>
          </p:cNvPr>
          <p:cNvPicPr>
            <a:picLocks noChangeAspect="1"/>
          </p:cNvPicPr>
          <p:nvPr/>
        </p:nvPicPr>
        <p:blipFill>
          <a:blip r:embed="rId5"/>
          <a:stretch>
            <a:fillRect/>
          </a:stretch>
        </p:blipFill>
        <p:spPr>
          <a:xfrm>
            <a:off x="9309339" y="298548"/>
            <a:ext cx="2471503" cy="1323936"/>
          </a:xfrm>
          <a:prstGeom prst="rect">
            <a:avLst/>
          </a:prstGeom>
        </p:spPr>
      </p:pic>
    </p:spTree>
    <p:extLst>
      <p:ext uri="{BB962C8B-B14F-4D97-AF65-F5344CB8AC3E}">
        <p14:creationId xmlns:p14="http://schemas.microsoft.com/office/powerpoint/2010/main" val="1775943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27242</TotalTime>
  <Words>1746</Words>
  <Application>Microsoft Macintosh PowerPoint</Application>
  <PresentationFormat>Widescreen</PresentationFormat>
  <Paragraphs>168</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Titillium Web</vt:lpstr>
      <vt:lpstr>Office Theme</vt:lpstr>
      <vt:lpstr>The ESS Deuteration and Macromolecular Crystallization Platform</vt:lpstr>
      <vt:lpstr>Outline</vt:lpstr>
      <vt:lpstr>What is DEMAX?</vt:lpstr>
      <vt:lpstr>DEMAX offers 3 pillars of support</vt:lpstr>
      <vt:lpstr>PowerPoint Presentation</vt:lpstr>
      <vt:lpstr>Chemical Deuteration</vt:lpstr>
      <vt:lpstr>Biological Deuteration &amp; Crystallization</vt:lpstr>
      <vt:lpstr>Staffing Summary</vt:lpstr>
      <vt:lpstr>Premises Summary</vt:lpstr>
      <vt:lpstr>2019 1st Proposal Round</vt:lpstr>
      <vt:lpstr>User and proposal statistics</vt:lpstr>
      <vt:lpstr>Impact from 1st Round DEMAX proposals</vt:lpstr>
      <vt:lpstr>Lessons Learned from first call</vt:lpstr>
      <vt:lpstr>2020 proposal call (2nd pilot)</vt:lpstr>
      <vt:lpstr>Covid-19 support</vt:lpstr>
      <vt:lpstr>Covid-19 impact</vt:lpstr>
      <vt:lpstr>External funds, collaborative activities</vt:lpstr>
      <vt:lpstr>PowerPoint Presentation</vt:lpstr>
      <vt:lpstr>DEUNET continues activities under LENS</vt:lpstr>
      <vt:lpstr>Questions to the STAP</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DEMAX update</dc:title>
  <dc:creator>Microsoft Office User</dc:creator>
  <cp:lastModifiedBy>Microsoft Office User</cp:lastModifiedBy>
  <cp:revision>227</cp:revision>
  <cp:lastPrinted>2020-04-16T07:51:16Z</cp:lastPrinted>
  <dcterms:created xsi:type="dcterms:W3CDTF">2019-05-07T06:48:34Z</dcterms:created>
  <dcterms:modified xsi:type="dcterms:W3CDTF">2020-04-20T07:03:27Z</dcterms:modified>
</cp:coreProperties>
</file>