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62" r:id="rId2"/>
    <p:sldId id="267" r:id="rId3"/>
    <p:sldId id="272" r:id="rId4"/>
    <p:sldId id="274" r:id="rId5"/>
    <p:sldId id="278" r:id="rId6"/>
    <p:sldId id="279" r:id="rId7"/>
    <p:sldId id="284" r:id="rId8"/>
    <p:sldId id="318" r:id="rId9"/>
    <p:sldId id="319" r:id="rId10"/>
    <p:sldId id="294" r:id="rId11"/>
    <p:sldId id="301" r:id="rId12"/>
    <p:sldId id="334" r:id="rId13"/>
    <p:sldId id="300" r:id="rId14"/>
    <p:sldId id="302" r:id="rId15"/>
    <p:sldId id="307"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10" r:id="rId29"/>
    <p:sldId id="311" r:id="rId30"/>
    <p:sldId id="312" r:id="rId31"/>
    <p:sldId id="313" r:id="rId32"/>
    <p:sldId id="314" r:id="rId33"/>
    <p:sldId id="315" r:id="rId34"/>
    <p:sldId id="316" r:id="rId35"/>
    <p:sldId id="290" r:id="rId36"/>
    <p:sldId id="296" r:id="rId37"/>
    <p:sldId id="291" r:id="rId38"/>
    <p:sldId id="281" r:id="rId39"/>
    <p:sldId id="303" r:id="rId40"/>
    <p:sldId id="292" r:id="rId41"/>
    <p:sldId id="282" r:id="rId42"/>
    <p:sldId id="333" r:id="rId43"/>
    <p:sldId id="283" r:id="rId44"/>
    <p:sldId id="288" r:id="rId45"/>
    <p:sldId id="277" r:id="rId4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0G02dHKwcJWTg74IUNAnQ==" hashData="ef6ZG5aQ+nTDtiNcvhuMcimeYakAbyu9NMTBb2tOE8te/X0v+Q58+yBmiN4nRtOLamPi/DubhtsJdvNd/j0kN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6CC"/>
    <a:srgbClr val="D7E59A"/>
    <a:srgbClr val="666666"/>
    <a:srgbClr val="EBF1CB"/>
    <a:srgbClr val="CCDFDB"/>
    <a:srgbClr val="E5F0EC"/>
    <a:srgbClr val="CCCCCC"/>
    <a:srgbClr val="FECC99"/>
    <a:srgbClr val="CDD5E0"/>
    <a:srgbClr val="E6E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33" autoAdjust="0"/>
    <p:restoredTop sz="94681" autoAdjust="0"/>
  </p:normalViewPr>
  <p:slideViewPr>
    <p:cSldViewPr snapToGrid="0" snapToObjects="1">
      <p:cViewPr varScale="1">
        <p:scale>
          <a:sx n="69" d="100"/>
          <a:sy n="69" d="100"/>
        </p:scale>
        <p:origin x="216"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2020-04-21</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3</a:t>
            </a:fld>
            <a:endParaRPr lang="sv-SE"/>
          </a:p>
        </p:txBody>
      </p:sp>
    </p:spTree>
    <p:extLst>
      <p:ext uri="{BB962C8B-B14F-4D97-AF65-F5344CB8AC3E}">
        <p14:creationId xmlns:p14="http://schemas.microsoft.com/office/powerpoint/2010/main" val="293829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3D</a:t>
            </a:r>
            <a:r>
              <a:rPr lang="en-US" baseline="0" dirty="0"/>
              <a:t> picture of one of our large laboratories. The list on the right shows the laboratories that were part of our in-kind tender that was won by SANBER LTD, UK. As we informed you last time, we had issues with VAT tax that had to be paid for installation work by our UK in-kind partner. Our solution is now that the in-kind partner STFC will pay for the furniture and hardware while ESS will pay for the installation work out of the SAD installation budget. We will use the same company that won the bid for tender.</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17</a:t>
            </a:fld>
            <a:endParaRPr lang="sv-SE" dirty="0"/>
          </a:p>
        </p:txBody>
      </p:sp>
    </p:spTree>
    <p:extLst>
      <p:ext uri="{BB962C8B-B14F-4D97-AF65-F5344CB8AC3E}">
        <p14:creationId xmlns:p14="http://schemas.microsoft.com/office/powerpoint/2010/main" val="2840566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E5A434-646A-2746-9BDC-885B2382B33E}" type="slidenum">
              <a:rPr lang="en-150" smtClean="0"/>
              <a:t>19</a:t>
            </a:fld>
            <a:endParaRPr lang="en-150"/>
          </a:p>
        </p:txBody>
      </p:sp>
    </p:spTree>
    <p:extLst>
      <p:ext uri="{BB962C8B-B14F-4D97-AF65-F5344CB8AC3E}">
        <p14:creationId xmlns:p14="http://schemas.microsoft.com/office/powerpoint/2010/main" val="4198914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notice -&gt; had to send truck away with piping materials </a:t>
            </a:r>
          </a:p>
          <a:p>
            <a:endParaRPr lang="en-US" dirty="0"/>
          </a:p>
        </p:txBody>
      </p:sp>
      <p:sp>
        <p:nvSpPr>
          <p:cNvPr id="4" name="Slide Number Placeholder 3"/>
          <p:cNvSpPr>
            <a:spLocks noGrp="1"/>
          </p:cNvSpPr>
          <p:nvPr>
            <p:ph type="sldNum" sz="quarter" idx="10"/>
          </p:nvPr>
        </p:nvSpPr>
        <p:spPr/>
        <p:txBody>
          <a:bodyPr/>
          <a:lstStyle/>
          <a:p>
            <a:fld id="{3AE5A434-646A-2746-9BDC-885B2382B33E}" type="slidenum">
              <a:rPr lang="en-150" smtClean="0"/>
              <a:t>24</a:t>
            </a:fld>
            <a:endParaRPr lang="en-150"/>
          </a:p>
        </p:txBody>
      </p:sp>
    </p:spTree>
    <p:extLst>
      <p:ext uri="{BB962C8B-B14F-4D97-AF65-F5344CB8AC3E}">
        <p14:creationId xmlns:p14="http://schemas.microsoft.com/office/powerpoint/2010/main" val="3384801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plan to move our equipment in a way to keep up our scientific activities and capabilities as much as possible.</a:t>
            </a:r>
          </a:p>
          <a:p>
            <a:r>
              <a:rPr lang="en-US" baseline="0" dirty="0"/>
              <a:t>That means we will move equipment according to the readily installed supplies.</a:t>
            </a:r>
            <a:r>
              <a:rPr lang="sv-SE" baseline="0" dirty="0"/>
              <a:t> </a:t>
            </a:r>
            <a:r>
              <a:rPr lang="sv-SE" baseline="0" dirty="0" err="1"/>
              <a:t>Therefore</a:t>
            </a:r>
            <a:r>
              <a:rPr lang="sv-SE" baseline="0" dirty="0"/>
              <a:t>, </a:t>
            </a:r>
            <a:r>
              <a:rPr lang="sv-SE" baseline="0" dirty="0" err="1"/>
              <a:t>we</a:t>
            </a:r>
            <a:r>
              <a:rPr lang="sv-SE" baseline="0" dirty="0"/>
              <a:t> </a:t>
            </a:r>
            <a:r>
              <a:rPr lang="sv-SE" baseline="0" dirty="0" err="1"/>
              <a:t>have</a:t>
            </a:r>
            <a:r>
              <a:rPr lang="sv-SE" baseline="0" dirty="0"/>
              <a:t> </a:t>
            </a:r>
            <a:r>
              <a:rPr lang="sv-SE" baseline="0" dirty="0" err="1"/>
              <a:t>created</a:t>
            </a:r>
            <a:r>
              <a:rPr lang="sv-SE" baseline="0" dirty="0"/>
              <a:t> 4 </a:t>
            </a:r>
            <a:r>
              <a:rPr lang="sv-SE" baseline="0" dirty="0" err="1"/>
              <a:t>work</a:t>
            </a:r>
            <a:r>
              <a:rPr lang="sv-SE" baseline="0" dirty="0"/>
              <a:t> </a:t>
            </a:r>
            <a:r>
              <a:rPr lang="sv-SE" baseline="0" dirty="0" err="1"/>
              <a:t>packages</a:t>
            </a:r>
            <a:r>
              <a:rPr lang="sv-SE" baseline="0" dirty="0"/>
              <a:t>, </a:t>
            </a:r>
            <a:r>
              <a:rPr lang="sv-SE" baseline="0" dirty="0" err="1"/>
              <a:t>which</a:t>
            </a:r>
            <a:r>
              <a:rPr lang="sv-SE" baseline="0" dirty="0"/>
              <a:t> </a:t>
            </a:r>
            <a:r>
              <a:rPr lang="sv-SE" baseline="0" dirty="0" err="1"/>
              <a:t>are</a:t>
            </a:r>
            <a:r>
              <a:rPr lang="sv-SE" baseline="0" dirty="0"/>
              <a:t> </a:t>
            </a:r>
            <a:r>
              <a:rPr lang="sv-SE" baseline="0" dirty="0" err="1"/>
              <a:t>presented</a:t>
            </a:r>
            <a:r>
              <a:rPr lang="sv-SE" baseline="0" dirty="0"/>
              <a:t> </a:t>
            </a:r>
            <a:r>
              <a:rPr lang="sv-SE" baseline="0" dirty="0" err="1"/>
              <a:t>here</a:t>
            </a:r>
            <a:r>
              <a:rPr lang="sv-SE" baseline="0" dirty="0"/>
              <a:t>.</a:t>
            </a:r>
          </a:p>
          <a:p>
            <a:r>
              <a:rPr lang="en-US" baseline="0" dirty="0"/>
              <a:t>Our work packages are called: </a:t>
            </a:r>
            <a:br>
              <a:rPr lang="en-US" baseline="0" dirty="0"/>
            </a:br>
            <a:br>
              <a:rPr lang="en-US" baseline="0" dirty="0"/>
            </a:br>
            <a:r>
              <a:rPr lang="en-US" baseline="0" dirty="0"/>
              <a:t>Electric, without utilities</a:t>
            </a:r>
            <a:br>
              <a:rPr lang="en-US" baseline="0" dirty="0"/>
            </a:br>
            <a:endParaRPr lang="en-US" baseline="0" dirty="0"/>
          </a:p>
          <a:p>
            <a:r>
              <a:rPr lang="en-US" baseline="0" dirty="0"/>
              <a:t>Water, DI water, ventilation and eventually a permission for gas</a:t>
            </a:r>
            <a:br>
              <a:rPr lang="en-US" baseline="0" dirty="0"/>
            </a:br>
            <a:endParaRPr lang="en-US" baseline="0" dirty="0"/>
          </a:p>
          <a:p>
            <a:r>
              <a:rPr lang="en-US" baseline="0" dirty="0"/>
              <a:t>Followed by, House gas and house vacuum</a:t>
            </a:r>
          </a:p>
          <a:p>
            <a:endParaRPr lang="en-US" baseline="0" dirty="0"/>
          </a:p>
          <a:p>
            <a:r>
              <a:rPr lang="en-US" baseline="0" dirty="0"/>
              <a:t>And Permission for Chemicals and the mercury license for the new location.</a:t>
            </a:r>
          </a:p>
          <a:p>
            <a:endParaRPr lang="en-US" baseline="0" dirty="0"/>
          </a:p>
          <a:p>
            <a:r>
              <a:rPr lang="en-US" baseline="0" dirty="0"/>
              <a:t>[CLICK] Each work package is dependent on the OK from Quality and the ESH/OHS group.</a:t>
            </a:r>
          </a:p>
          <a:p>
            <a:endParaRPr lang="en-US" baseline="0" dirty="0"/>
          </a:p>
          <a:p>
            <a:endParaRPr lang="en-US" baseline="0" dirty="0"/>
          </a:p>
          <a:p>
            <a:r>
              <a:rPr lang="en-US" baseline="0" dirty="0"/>
              <a:t>I will get back to this and more in another slide.</a:t>
            </a:r>
            <a:endParaRPr lang="sv-SE" baseline="0" dirty="0"/>
          </a:p>
        </p:txBody>
      </p:sp>
      <p:sp>
        <p:nvSpPr>
          <p:cNvPr id="4" name="Slide Number Placeholder 3"/>
          <p:cNvSpPr>
            <a:spLocks noGrp="1"/>
          </p:cNvSpPr>
          <p:nvPr>
            <p:ph type="sldNum" sz="quarter" idx="10"/>
          </p:nvPr>
        </p:nvSpPr>
        <p:spPr/>
        <p:txBody>
          <a:bodyPr/>
          <a:lstStyle/>
          <a:p>
            <a:fld id="{3AE5A434-646A-2746-9BDC-885B2382B33E}" type="slidenum">
              <a:rPr lang="sv-SE" smtClean="0"/>
              <a:t>29</a:t>
            </a:fld>
            <a:endParaRPr lang="sv-SE"/>
          </a:p>
        </p:txBody>
      </p:sp>
    </p:spTree>
    <p:extLst>
      <p:ext uri="{BB962C8B-B14F-4D97-AF65-F5344CB8AC3E}">
        <p14:creationId xmlns:p14="http://schemas.microsoft.com/office/powerpoint/2010/main" val="2544492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plan to move our equipment in a way to keep up our scientific activities and capabilities as much as possible.</a:t>
            </a:r>
          </a:p>
          <a:p>
            <a:r>
              <a:rPr lang="en-US" baseline="0" dirty="0"/>
              <a:t>That means we will move equipment according to the readily installed supplies.</a:t>
            </a:r>
            <a:r>
              <a:rPr lang="sv-SE" baseline="0" dirty="0"/>
              <a:t> </a:t>
            </a:r>
            <a:r>
              <a:rPr lang="sv-SE" baseline="0" dirty="0" err="1"/>
              <a:t>Therefore</a:t>
            </a:r>
            <a:r>
              <a:rPr lang="sv-SE" baseline="0" dirty="0"/>
              <a:t>, </a:t>
            </a:r>
            <a:r>
              <a:rPr lang="sv-SE" baseline="0" dirty="0" err="1"/>
              <a:t>we</a:t>
            </a:r>
            <a:r>
              <a:rPr lang="sv-SE" baseline="0" dirty="0"/>
              <a:t> </a:t>
            </a:r>
            <a:r>
              <a:rPr lang="sv-SE" baseline="0" dirty="0" err="1"/>
              <a:t>have</a:t>
            </a:r>
            <a:r>
              <a:rPr lang="sv-SE" baseline="0" dirty="0"/>
              <a:t> </a:t>
            </a:r>
            <a:r>
              <a:rPr lang="sv-SE" baseline="0" dirty="0" err="1"/>
              <a:t>created</a:t>
            </a:r>
            <a:r>
              <a:rPr lang="sv-SE" baseline="0" dirty="0"/>
              <a:t> 4 </a:t>
            </a:r>
            <a:r>
              <a:rPr lang="sv-SE" baseline="0" dirty="0" err="1"/>
              <a:t>work</a:t>
            </a:r>
            <a:r>
              <a:rPr lang="sv-SE" baseline="0" dirty="0"/>
              <a:t> </a:t>
            </a:r>
            <a:r>
              <a:rPr lang="sv-SE" baseline="0" dirty="0" err="1"/>
              <a:t>packages</a:t>
            </a:r>
            <a:r>
              <a:rPr lang="sv-SE" baseline="0" dirty="0"/>
              <a:t>, </a:t>
            </a:r>
            <a:r>
              <a:rPr lang="sv-SE" baseline="0" dirty="0" err="1"/>
              <a:t>which</a:t>
            </a:r>
            <a:r>
              <a:rPr lang="sv-SE" baseline="0" dirty="0"/>
              <a:t> </a:t>
            </a:r>
            <a:r>
              <a:rPr lang="sv-SE" baseline="0" dirty="0" err="1"/>
              <a:t>are</a:t>
            </a:r>
            <a:r>
              <a:rPr lang="sv-SE" baseline="0" dirty="0"/>
              <a:t> </a:t>
            </a:r>
            <a:r>
              <a:rPr lang="sv-SE" baseline="0" dirty="0" err="1"/>
              <a:t>presented</a:t>
            </a:r>
            <a:r>
              <a:rPr lang="sv-SE" baseline="0" dirty="0"/>
              <a:t> </a:t>
            </a:r>
            <a:r>
              <a:rPr lang="sv-SE" baseline="0" dirty="0" err="1"/>
              <a:t>here</a:t>
            </a:r>
            <a:r>
              <a:rPr lang="sv-SE" baseline="0" dirty="0"/>
              <a:t>.</a:t>
            </a:r>
          </a:p>
          <a:p>
            <a:r>
              <a:rPr lang="en-US" baseline="0" dirty="0"/>
              <a:t>Our work packages are called: </a:t>
            </a:r>
            <a:br>
              <a:rPr lang="en-US" baseline="0" dirty="0"/>
            </a:br>
            <a:br>
              <a:rPr lang="en-US" baseline="0" dirty="0"/>
            </a:br>
            <a:r>
              <a:rPr lang="en-US" baseline="0" dirty="0"/>
              <a:t>Electric, without utilities</a:t>
            </a:r>
            <a:br>
              <a:rPr lang="en-US" baseline="0" dirty="0"/>
            </a:br>
            <a:endParaRPr lang="en-US" baseline="0" dirty="0"/>
          </a:p>
          <a:p>
            <a:r>
              <a:rPr lang="en-US" baseline="0" dirty="0"/>
              <a:t>Water, DI water, ventilation and eventually a permission for gas</a:t>
            </a:r>
            <a:br>
              <a:rPr lang="en-US" baseline="0" dirty="0"/>
            </a:br>
            <a:endParaRPr lang="en-US" baseline="0" dirty="0"/>
          </a:p>
          <a:p>
            <a:r>
              <a:rPr lang="en-US" baseline="0" dirty="0"/>
              <a:t>Followed by, House gas and house vacuum</a:t>
            </a:r>
          </a:p>
          <a:p>
            <a:endParaRPr lang="en-US" baseline="0" dirty="0"/>
          </a:p>
          <a:p>
            <a:r>
              <a:rPr lang="en-US" baseline="0" dirty="0"/>
              <a:t>And Permission for Chemicals and the mercury license for the new location.</a:t>
            </a:r>
          </a:p>
          <a:p>
            <a:endParaRPr lang="en-US" baseline="0" dirty="0"/>
          </a:p>
          <a:p>
            <a:r>
              <a:rPr lang="en-US" baseline="0" dirty="0"/>
              <a:t>[CLICK] Each work package is dependent on the OK from Quality and the ESH/OHS group.</a:t>
            </a:r>
          </a:p>
          <a:p>
            <a:endParaRPr lang="en-US" baseline="0" dirty="0"/>
          </a:p>
          <a:p>
            <a:endParaRPr lang="en-US" baseline="0" dirty="0"/>
          </a:p>
          <a:p>
            <a:r>
              <a:rPr lang="en-US" baseline="0" dirty="0"/>
              <a:t>I will get back to this and more in another slide.</a:t>
            </a:r>
            <a:endParaRPr lang="sv-SE" baseline="0" dirty="0"/>
          </a:p>
        </p:txBody>
      </p:sp>
      <p:sp>
        <p:nvSpPr>
          <p:cNvPr id="4" name="Slide Number Placeholder 3"/>
          <p:cNvSpPr>
            <a:spLocks noGrp="1"/>
          </p:cNvSpPr>
          <p:nvPr>
            <p:ph type="sldNum" sz="quarter" idx="10"/>
          </p:nvPr>
        </p:nvSpPr>
        <p:spPr/>
        <p:txBody>
          <a:bodyPr/>
          <a:lstStyle/>
          <a:p>
            <a:fld id="{3AE5A434-646A-2746-9BDC-885B2382B33E}" type="slidenum">
              <a:rPr lang="sv-SE" smtClean="0"/>
              <a:t>30</a:t>
            </a:fld>
            <a:endParaRPr lang="sv-SE"/>
          </a:p>
        </p:txBody>
      </p:sp>
    </p:spTree>
    <p:extLst>
      <p:ext uri="{BB962C8B-B14F-4D97-AF65-F5344CB8AC3E}">
        <p14:creationId xmlns:p14="http://schemas.microsoft.com/office/powerpoint/2010/main" val="2882581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a:t>
            </a:r>
            <a:r>
              <a:rPr lang="en-US" baseline="0" dirty="0"/>
              <a:t>, I would like to explain how we communicate with DEMAX, in order to make the move out from </a:t>
            </a:r>
            <a:r>
              <a:rPr lang="en-US" baseline="0" dirty="0" err="1"/>
              <a:t>Medicon</a:t>
            </a:r>
            <a:r>
              <a:rPr lang="en-US" baseline="0" dirty="0"/>
              <a:t> Village as smooth as possible for them, as they are in operation and it’s important for them to work without major interruption.</a:t>
            </a:r>
          </a:p>
          <a:p>
            <a:endParaRPr lang="en-US" baseline="0" dirty="0"/>
          </a:p>
          <a:p>
            <a:r>
              <a:rPr lang="en-US" baseline="0" dirty="0"/>
              <a:t>In the timeline you can see my idea of things, that need to be transferred to DEMAX.</a:t>
            </a:r>
            <a:br>
              <a:rPr lang="en-US" baseline="0" dirty="0"/>
            </a:br>
            <a:r>
              <a:rPr lang="en-US" baseline="0" dirty="0"/>
              <a:t>The ticked points on the left, are things, that are officially communicated and handed over.</a:t>
            </a:r>
            <a:br>
              <a:rPr lang="en-US" baseline="0" dirty="0"/>
            </a:br>
            <a:r>
              <a:rPr lang="en-US" baseline="0" dirty="0"/>
              <a:t>All team members know at least the basic functions of the chemical inventory system KLARA, have access and can use it on a daily basis.</a:t>
            </a:r>
          </a:p>
          <a:p>
            <a:br>
              <a:rPr lang="en-US" baseline="0" dirty="0"/>
            </a:br>
            <a:r>
              <a:rPr lang="en-US" baseline="0" dirty="0"/>
              <a:t>DEMAX knows SULF´s move out plan and they were given the timeline, at which we will have a look in a moment.</a:t>
            </a:r>
            <a:br>
              <a:rPr lang="en-US" baseline="0" dirty="0"/>
            </a:br>
            <a:r>
              <a:rPr lang="en-US" baseline="0" dirty="0"/>
              <a:t>In general, Anna and Hanna have been there before me and know all the duties, but just in case, I am willing to help before I must turn to duties in the new lab.</a:t>
            </a:r>
          </a:p>
          <a:p>
            <a:endParaRPr lang="en-US" baseline="0" dirty="0"/>
          </a:p>
          <a:p>
            <a:r>
              <a:rPr lang="en-US" baseline="0" dirty="0"/>
              <a:t>The underlying idea is, that until September SULF will be the lab owner, but DEMAX will be given the responsibility for day to day tasks.</a:t>
            </a:r>
          </a:p>
          <a:p>
            <a:endParaRPr lang="en-US" baseline="0" dirty="0"/>
          </a:p>
          <a:p>
            <a:endParaRPr lang="en-US" baseline="0" dirty="0"/>
          </a:p>
          <a:p>
            <a:endParaRPr lang="en-US" baseline="0" dirty="0"/>
          </a:p>
          <a:p>
            <a:endParaRPr lang="en-US" baseline="0" dirty="0"/>
          </a:p>
          <a:p>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31</a:t>
            </a:fld>
            <a:endParaRPr lang="sv-SE"/>
          </a:p>
        </p:txBody>
      </p:sp>
    </p:spTree>
    <p:extLst>
      <p:ext uri="{BB962C8B-B14F-4D97-AF65-F5344CB8AC3E}">
        <p14:creationId xmlns:p14="http://schemas.microsoft.com/office/powerpoint/2010/main" val="2672062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Picking up</a:t>
            </a:r>
            <a:r>
              <a:rPr lang="en-US" baseline="0" dirty="0"/>
              <a:t> what I have shown in my first slide, I have made a schedule about when we want to move the equipment.</a:t>
            </a:r>
          </a:p>
          <a:p>
            <a:r>
              <a:rPr lang="en-US" dirty="0"/>
              <a:t>Starting with what we already have on</a:t>
            </a:r>
            <a:r>
              <a:rPr lang="en-US" baseline="0" dirty="0"/>
              <a:t> site</a:t>
            </a:r>
            <a:r>
              <a:rPr lang="en-US" dirty="0"/>
              <a:t>-</a:t>
            </a:r>
            <a:r>
              <a:rPr lang="en-US" baseline="0" dirty="0"/>
              <a:t> room for storage. Later, we will move equipment that requires electric, ventilation, water, vacuum and gas whenever ready and handed over.</a:t>
            </a:r>
          </a:p>
          <a:p>
            <a:br>
              <a:rPr lang="en-US" baseline="0" dirty="0"/>
            </a:br>
            <a:r>
              <a:rPr lang="en-US" baseline="0" dirty="0"/>
              <a:t>In March we have moved items, mostly glassware, that were bought in 2017 and 2018 from our storage in </a:t>
            </a:r>
            <a:r>
              <a:rPr lang="en-US" baseline="0" dirty="0" err="1"/>
              <a:t>Utgård</a:t>
            </a:r>
            <a:r>
              <a:rPr lang="en-US" baseline="0" dirty="0"/>
              <a:t>, into E04. (pictures) This move is completed. [CLICK]</a:t>
            </a:r>
          </a:p>
          <a:p>
            <a:r>
              <a:rPr lang="en-US" baseline="0" dirty="0"/>
              <a:t>We also included two heavy machines from FLUCO – a lather and a standing drill.</a:t>
            </a:r>
          </a:p>
          <a:p>
            <a:endParaRPr lang="en-US" baseline="0" dirty="0"/>
          </a:p>
          <a:p>
            <a:r>
              <a:rPr lang="en-US" baseline="0" dirty="0"/>
              <a:t>The 1</a:t>
            </a:r>
            <a:r>
              <a:rPr lang="en-US" baseline="30000" dirty="0"/>
              <a:t>st</a:t>
            </a:r>
            <a:r>
              <a:rPr lang="en-US" baseline="0" dirty="0"/>
              <a:t> move from </a:t>
            </a:r>
            <a:r>
              <a:rPr lang="en-US" baseline="0" dirty="0" err="1"/>
              <a:t>Medicon</a:t>
            </a:r>
            <a:r>
              <a:rPr lang="en-US" baseline="0" dirty="0"/>
              <a:t> Village was planned to take place in the mid of April, but [CLICK]</a:t>
            </a:r>
          </a:p>
        </p:txBody>
      </p:sp>
      <p:sp>
        <p:nvSpPr>
          <p:cNvPr id="4" name="Slide Number Placeholder 3"/>
          <p:cNvSpPr>
            <a:spLocks noGrp="1"/>
          </p:cNvSpPr>
          <p:nvPr>
            <p:ph type="sldNum" sz="quarter" idx="10"/>
          </p:nvPr>
        </p:nvSpPr>
        <p:spPr/>
        <p:txBody>
          <a:bodyPr/>
          <a:lstStyle/>
          <a:p>
            <a:fld id="{3AE5A434-646A-2746-9BDC-885B2382B33E}" type="slidenum">
              <a:rPr lang="sv-SE" smtClean="0"/>
              <a:t>32</a:t>
            </a:fld>
            <a:endParaRPr lang="sv-SE"/>
          </a:p>
        </p:txBody>
      </p:sp>
    </p:spTree>
    <p:extLst>
      <p:ext uri="{BB962C8B-B14F-4D97-AF65-F5344CB8AC3E}">
        <p14:creationId xmlns:p14="http://schemas.microsoft.com/office/powerpoint/2010/main" val="4244099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t>
            </a:r>
            <a:r>
              <a:rPr lang="sv-SE" dirty="0" err="1"/>
              <a:t>due</a:t>
            </a:r>
            <a:r>
              <a:rPr lang="sv-SE" dirty="0"/>
              <a:t> to the virus</a:t>
            </a:r>
            <a:r>
              <a:rPr lang="sv-SE" baseline="0" dirty="0"/>
              <a:t> </a:t>
            </a:r>
            <a:r>
              <a:rPr lang="sv-SE" baseline="0" dirty="0" err="1"/>
              <a:t>pandemic</a:t>
            </a:r>
            <a:r>
              <a:rPr lang="sv-SE" baseline="0" dirty="0"/>
              <a:t> </a:t>
            </a:r>
            <a:r>
              <a:rPr lang="sv-SE" baseline="0" dirty="0" err="1"/>
              <a:t>we</a:t>
            </a:r>
            <a:r>
              <a:rPr lang="sv-SE" baseline="0" dirty="0"/>
              <a:t> </a:t>
            </a:r>
            <a:r>
              <a:rPr lang="sv-SE" baseline="0" dirty="0" err="1"/>
              <a:t>expect</a:t>
            </a:r>
            <a:r>
              <a:rPr lang="sv-SE" baseline="0" dirty="0"/>
              <a:t> a </a:t>
            </a:r>
            <a:r>
              <a:rPr lang="sv-SE" baseline="0" dirty="0" err="1"/>
              <a:t>delay</a:t>
            </a:r>
            <a:r>
              <a:rPr lang="sv-SE" baseline="0" dirty="0"/>
              <a:t> </a:t>
            </a:r>
            <a:r>
              <a:rPr lang="sv-SE" baseline="0" dirty="0" err="1"/>
              <a:t>of</a:t>
            </a:r>
            <a:r>
              <a:rPr lang="sv-SE" baseline="0" dirty="0"/>
              <a:t> at </a:t>
            </a:r>
            <a:r>
              <a:rPr lang="sv-SE" baseline="0" dirty="0" err="1"/>
              <a:t>least</a:t>
            </a:r>
            <a:r>
              <a:rPr lang="sv-SE" baseline="0" dirty="0"/>
              <a:t> a </a:t>
            </a:r>
            <a:r>
              <a:rPr lang="sv-SE" baseline="0" dirty="0" err="1"/>
              <a:t>month</a:t>
            </a:r>
            <a:r>
              <a:rPr lang="sv-SE" baseline="0" dirty="0"/>
              <a:t>.</a:t>
            </a:r>
          </a:p>
          <a:p>
            <a:endParaRPr lang="en-US" baseline="0" dirty="0"/>
          </a:p>
          <a:p>
            <a:r>
              <a:rPr lang="en-US" baseline="0" dirty="0"/>
              <a:t>However, there is plenty of preparation to do for all the other moves. Therefore, I take the time and get in touch with companies and our logistics team to have it ready for the move. The preparation time is shown here with the pale bars. </a:t>
            </a:r>
            <a:br>
              <a:rPr lang="sv-SE" baseline="0" dirty="0"/>
            </a:br>
            <a:r>
              <a:rPr lang="sv-SE" baseline="0" dirty="0" err="1"/>
              <a:t>We</a:t>
            </a:r>
            <a:r>
              <a:rPr lang="sv-SE" baseline="0" dirty="0"/>
              <a:t> </a:t>
            </a:r>
            <a:r>
              <a:rPr lang="sv-SE" baseline="0" dirty="0" err="1"/>
              <a:t>might</a:t>
            </a:r>
            <a:r>
              <a:rPr lang="sv-SE" baseline="0" dirty="0"/>
              <a:t> still be </a:t>
            </a:r>
            <a:r>
              <a:rPr lang="sv-SE" baseline="0" dirty="0" err="1"/>
              <a:t>able</a:t>
            </a:r>
            <a:r>
              <a:rPr lang="sv-SE" baseline="0" dirty="0"/>
              <a:t> to </a:t>
            </a:r>
            <a:r>
              <a:rPr lang="sv-SE" baseline="0" dirty="0" err="1"/>
              <a:t>move</a:t>
            </a:r>
            <a:r>
              <a:rPr lang="sv-SE" baseline="0" dirty="0"/>
              <a:t> </a:t>
            </a:r>
            <a:r>
              <a:rPr lang="sv-SE" baseline="0" dirty="0" err="1"/>
              <a:t>most</a:t>
            </a:r>
            <a:r>
              <a:rPr lang="sv-SE" baseline="0" dirty="0"/>
              <a:t> </a:t>
            </a:r>
            <a:r>
              <a:rPr lang="sv-SE" baseline="0" dirty="0" err="1"/>
              <a:t>chemicals</a:t>
            </a:r>
            <a:r>
              <a:rPr lang="sv-SE" baseline="0" dirty="0"/>
              <a:t> in August, given </a:t>
            </a:r>
            <a:r>
              <a:rPr lang="sv-SE" baseline="0" dirty="0" err="1"/>
              <a:t>that</a:t>
            </a:r>
            <a:r>
              <a:rPr lang="sv-SE" baseline="0" dirty="0"/>
              <a:t> </a:t>
            </a:r>
            <a:r>
              <a:rPr lang="sv-SE" baseline="0" dirty="0" err="1"/>
              <a:t>we</a:t>
            </a:r>
            <a:r>
              <a:rPr lang="sv-SE" baseline="0" dirty="0"/>
              <a:t> </a:t>
            </a:r>
            <a:r>
              <a:rPr lang="sv-SE" baseline="0" dirty="0" err="1"/>
              <a:t>have</a:t>
            </a:r>
            <a:r>
              <a:rPr lang="sv-SE" baseline="0" dirty="0"/>
              <a:t> </a:t>
            </a:r>
            <a:r>
              <a:rPr lang="sv-SE" baseline="0" dirty="0" err="1"/>
              <a:t>ventilated</a:t>
            </a:r>
            <a:r>
              <a:rPr lang="sv-SE" baseline="0" dirty="0"/>
              <a:t> </a:t>
            </a:r>
            <a:r>
              <a:rPr lang="sv-SE" baseline="0" dirty="0" err="1"/>
              <a:t>storage</a:t>
            </a:r>
            <a:r>
              <a:rPr lang="sv-SE" baseline="0" dirty="0"/>
              <a:t> and a </a:t>
            </a:r>
            <a:r>
              <a:rPr lang="sv-SE" baseline="0" dirty="0" err="1"/>
              <a:t>fridge</a:t>
            </a:r>
            <a:r>
              <a:rPr lang="sv-SE" baseline="0" dirty="0"/>
              <a:t>.</a:t>
            </a:r>
            <a:br>
              <a:rPr lang="sv-SE" baseline="0" dirty="0"/>
            </a:br>
            <a:r>
              <a:rPr lang="sv-SE" baseline="0" dirty="0" err="1"/>
              <a:t>However</a:t>
            </a:r>
            <a:r>
              <a:rPr lang="sv-SE" baseline="0" dirty="0"/>
              <a:t>, the </a:t>
            </a:r>
            <a:r>
              <a:rPr lang="sv-SE" baseline="0" dirty="0" err="1"/>
              <a:t>move</a:t>
            </a:r>
            <a:r>
              <a:rPr lang="sv-SE" baseline="0" dirty="0"/>
              <a:t> </a:t>
            </a:r>
            <a:r>
              <a:rPr lang="sv-SE" baseline="0" dirty="0" err="1"/>
              <a:t>of</a:t>
            </a:r>
            <a:r>
              <a:rPr lang="sv-SE" baseline="0" dirty="0"/>
              <a:t> </a:t>
            </a:r>
            <a:r>
              <a:rPr lang="sv-SE" baseline="0" dirty="0" err="1"/>
              <a:t>chemicals</a:t>
            </a:r>
            <a:r>
              <a:rPr lang="sv-SE" baseline="0" dirty="0"/>
              <a:t> </a:t>
            </a:r>
            <a:r>
              <a:rPr lang="sv-SE" baseline="0" dirty="0" err="1"/>
              <a:t>that</a:t>
            </a:r>
            <a:r>
              <a:rPr lang="sv-SE" baseline="0" dirty="0"/>
              <a:t> </a:t>
            </a:r>
            <a:r>
              <a:rPr lang="sv-SE" baseline="0" dirty="0" err="1"/>
              <a:t>require</a:t>
            </a:r>
            <a:r>
              <a:rPr lang="sv-SE" baseline="0" dirty="0"/>
              <a:t> </a:t>
            </a:r>
            <a:r>
              <a:rPr lang="sv-SE" baseline="0" dirty="0" err="1"/>
              <a:t>storage</a:t>
            </a:r>
            <a:r>
              <a:rPr lang="sv-SE" baseline="0" dirty="0"/>
              <a:t> in </a:t>
            </a:r>
            <a:r>
              <a:rPr lang="sv-SE" baseline="0" dirty="0" err="1"/>
              <a:t>protective</a:t>
            </a:r>
            <a:r>
              <a:rPr lang="sv-SE" baseline="0" dirty="0"/>
              <a:t> gas </a:t>
            </a:r>
            <a:r>
              <a:rPr lang="sv-SE" baseline="0" dirty="0" err="1"/>
              <a:t>might</a:t>
            </a:r>
            <a:r>
              <a:rPr lang="sv-SE" baseline="0" dirty="0"/>
              <a:t> be </a:t>
            </a:r>
            <a:r>
              <a:rPr lang="sv-SE" baseline="0" dirty="0" err="1"/>
              <a:t>delayed</a:t>
            </a:r>
            <a:r>
              <a:rPr lang="sv-SE" baseline="0" dirty="0"/>
              <a:t> </a:t>
            </a:r>
            <a:r>
              <a:rPr lang="sv-SE" baseline="0" dirty="0" err="1"/>
              <a:t>until</a:t>
            </a:r>
            <a:r>
              <a:rPr lang="sv-SE" baseline="0" dirty="0"/>
              <a:t> September.</a:t>
            </a:r>
          </a:p>
          <a:p>
            <a:endParaRPr lang="en-US" baseline="0" dirty="0"/>
          </a:p>
          <a:p>
            <a:r>
              <a:rPr lang="en-US" baseline="0" dirty="0"/>
              <a:t>For the mercury license I expect to move the electrochemistry setup in October, as I can’t tell how fast the renewal of the license will happen.</a:t>
            </a:r>
          </a:p>
          <a:p>
            <a:r>
              <a:rPr lang="en-US" baseline="0" dirty="0"/>
              <a:t>The electrochemistry, of all equipment SULF owns, will be the last item to move.</a:t>
            </a:r>
            <a:endParaRPr lang="sv-SE" baseline="0" dirty="0"/>
          </a:p>
          <a:p>
            <a:endParaRPr lang="sv-SE" baseline="0" dirty="0"/>
          </a:p>
        </p:txBody>
      </p:sp>
      <p:sp>
        <p:nvSpPr>
          <p:cNvPr id="4" name="Slide Number Placeholder 3"/>
          <p:cNvSpPr>
            <a:spLocks noGrp="1"/>
          </p:cNvSpPr>
          <p:nvPr>
            <p:ph type="sldNum" sz="quarter" idx="10"/>
          </p:nvPr>
        </p:nvSpPr>
        <p:spPr/>
        <p:txBody>
          <a:bodyPr/>
          <a:lstStyle/>
          <a:p>
            <a:fld id="{3AE5A434-646A-2746-9BDC-885B2382B33E}" type="slidenum">
              <a:rPr lang="sv-SE" smtClean="0"/>
              <a:t>33</a:t>
            </a:fld>
            <a:endParaRPr lang="sv-SE"/>
          </a:p>
        </p:txBody>
      </p:sp>
    </p:spTree>
    <p:extLst>
      <p:ext uri="{BB962C8B-B14F-4D97-AF65-F5344CB8AC3E}">
        <p14:creationId xmlns:p14="http://schemas.microsoft.com/office/powerpoint/2010/main" val="2817110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example, we will need to get in touch with companies like </a:t>
            </a:r>
            <a:r>
              <a:rPr lang="en-US" baseline="0" dirty="0" err="1"/>
              <a:t>Netzsch</a:t>
            </a:r>
            <a:r>
              <a:rPr lang="en-US" baseline="0" dirty="0"/>
              <a:t> and Nicolet to provide us with packing material. Eventually, we will book a technician to help us pack up and later service the instrument, after the move.</a:t>
            </a:r>
            <a:br>
              <a:rPr lang="en-US" baseline="0" dirty="0"/>
            </a:br>
            <a:r>
              <a:rPr lang="en-US" baseline="0" dirty="0"/>
              <a:t>SULF, together with OHS and Logistics need to sort out paperwork to move the chemicals and also establish laboratory guidelines for ESS.</a:t>
            </a:r>
          </a:p>
          <a:p>
            <a:endParaRPr lang="en-US" baseline="0" dirty="0"/>
          </a:p>
          <a:p>
            <a:r>
              <a:rPr lang="en-US" baseline="0" dirty="0"/>
              <a:t>SULF has a big advantage of having Know-How about ADR. That will save time our time on chasing down people for information.</a:t>
            </a:r>
          </a:p>
          <a:p>
            <a:endParaRPr lang="sv-SE" baseline="0" dirty="0"/>
          </a:p>
        </p:txBody>
      </p:sp>
      <p:sp>
        <p:nvSpPr>
          <p:cNvPr id="4" name="Slide Number Placeholder 3"/>
          <p:cNvSpPr>
            <a:spLocks noGrp="1"/>
          </p:cNvSpPr>
          <p:nvPr>
            <p:ph type="sldNum" sz="quarter" idx="10"/>
          </p:nvPr>
        </p:nvSpPr>
        <p:spPr/>
        <p:txBody>
          <a:bodyPr/>
          <a:lstStyle/>
          <a:p>
            <a:fld id="{3AE5A434-646A-2746-9BDC-885B2382B33E}" type="slidenum">
              <a:rPr lang="sv-SE" smtClean="0"/>
              <a:t>34</a:t>
            </a:fld>
            <a:endParaRPr lang="sv-SE"/>
          </a:p>
        </p:txBody>
      </p:sp>
    </p:spTree>
    <p:extLst>
      <p:ext uri="{BB962C8B-B14F-4D97-AF65-F5344CB8AC3E}">
        <p14:creationId xmlns:p14="http://schemas.microsoft.com/office/powerpoint/2010/main" val="1739625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37</a:t>
            </a:fld>
            <a:endParaRPr lang="sv-SE" dirty="0"/>
          </a:p>
        </p:txBody>
      </p:sp>
    </p:spTree>
    <p:extLst>
      <p:ext uri="{BB962C8B-B14F-4D97-AF65-F5344CB8AC3E}">
        <p14:creationId xmlns:p14="http://schemas.microsoft.com/office/powerpoint/2010/main" val="1887090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5</a:t>
            </a:fld>
            <a:endParaRPr lang="sv-SE" dirty="0"/>
          </a:p>
        </p:txBody>
      </p:sp>
    </p:spTree>
    <p:extLst>
      <p:ext uri="{BB962C8B-B14F-4D97-AF65-F5344CB8AC3E}">
        <p14:creationId xmlns:p14="http://schemas.microsoft.com/office/powerpoint/2010/main" val="543008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Goal: elemental composition of ESS bunker construction materials</a:t>
            </a:r>
          </a:p>
          <a:p>
            <a:r>
              <a:rPr lang="en-US" dirty="0"/>
              <a:t>preparing samples for measurements</a:t>
            </a:r>
          </a:p>
          <a:p>
            <a:r>
              <a:rPr lang="en-US" dirty="0"/>
              <a:t>measuring XRF (currently in collaboration SNS/ISIS) </a:t>
            </a:r>
          </a:p>
          <a:p>
            <a:r>
              <a:rPr lang="en-US" dirty="0"/>
              <a:t>facilitating ICP-OES measurements (LU)</a:t>
            </a:r>
          </a:p>
          <a:p>
            <a:r>
              <a:rPr lang="en-US" dirty="0"/>
              <a:t>density measurements with SULF gas </a:t>
            </a:r>
            <a:r>
              <a:rPr lang="en-US" dirty="0" err="1"/>
              <a:t>pycnometer</a:t>
            </a:r>
            <a:endParaRPr lang="en-US" dirty="0"/>
          </a:p>
          <a:p>
            <a:endParaRPr lang="en-US" dirty="0"/>
          </a:p>
          <a:p>
            <a:pPr marL="0" indent="0">
              <a:buNone/>
            </a:pPr>
            <a:r>
              <a:rPr lang="en-US" b="1" dirty="0"/>
              <a:t>Added capability for SULF for the user program:</a:t>
            </a:r>
          </a:p>
          <a:p>
            <a:r>
              <a:rPr lang="en-US" b="1" dirty="0"/>
              <a:t>Ball mill has been ordered </a:t>
            </a:r>
            <a:r>
              <a:rPr lang="en-US" dirty="0"/>
              <a:t>(project funds) -&gt; useful for obtaining powders, synthesis &amp; activation of samples</a:t>
            </a:r>
          </a:p>
          <a:p>
            <a:r>
              <a:rPr lang="en-US" b="1" dirty="0"/>
              <a:t>Used XRF is on the way </a:t>
            </a:r>
            <a:r>
              <a:rPr lang="en-US" dirty="0"/>
              <a:t>-&gt; useful tool for determining elemental composition for elements heavier than Na</a:t>
            </a:r>
          </a:p>
          <a:p>
            <a:r>
              <a:rPr lang="en-US" b="1" dirty="0"/>
              <a:t> ICP-OES procurement is being evaluated </a:t>
            </a:r>
            <a:r>
              <a:rPr lang="en-US" dirty="0"/>
              <a:t>-&gt; elemental composition for elements (also light elements)</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38</a:t>
            </a:fld>
            <a:endParaRPr lang="sv-SE" dirty="0"/>
          </a:p>
        </p:txBody>
      </p:sp>
    </p:spTree>
    <p:extLst>
      <p:ext uri="{BB962C8B-B14F-4D97-AF65-F5344CB8AC3E}">
        <p14:creationId xmlns:p14="http://schemas.microsoft.com/office/powerpoint/2010/main" val="2269123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39</a:t>
            </a:fld>
            <a:endParaRPr lang="sv-SE" dirty="0"/>
          </a:p>
        </p:txBody>
      </p:sp>
    </p:spTree>
    <p:extLst>
      <p:ext uri="{BB962C8B-B14F-4D97-AF65-F5344CB8AC3E}">
        <p14:creationId xmlns:p14="http://schemas.microsoft.com/office/powerpoint/2010/main" val="3175159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40</a:t>
            </a:fld>
            <a:endParaRPr lang="sv-SE" dirty="0"/>
          </a:p>
        </p:txBody>
      </p:sp>
    </p:spTree>
    <p:extLst>
      <p:ext uri="{BB962C8B-B14F-4D97-AF65-F5344CB8AC3E}">
        <p14:creationId xmlns:p14="http://schemas.microsoft.com/office/powerpoint/2010/main" val="3360042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44</a:t>
            </a:fld>
            <a:endParaRPr lang="sv-SE" dirty="0"/>
          </a:p>
        </p:txBody>
      </p:sp>
    </p:spTree>
    <p:extLst>
      <p:ext uri="{BB962C8B-B14F-4D97-AF65-F5344CB8AC3E}">
        <p14:creationId xmlns:p14="http://schemas.microsoft.com/office/powerpoint/2010/main" val="2832219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6</a:t>
            </a:fld>
            <a:endParaRPr lang="sv-SE" dirty="0"/>
          </a:p>
        </p:txBody>
      </p:sp>
    </p:spTree>
    <p:extLst>
      <p:ext uri="{BB962C8B-B14F-4D97-AF65-F5344CB8AC3E}">
        <p14:creationId xmlns:p14="http://schemas.microsoft.com/office/powerpoint/2010/main" val="3094309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7</a:t>
            </a:fld>
            <a:endParaRPr lang="sv-SE" dirty="0"/>
          </a:p>
        </p:txBody>
      </p:sp>
    </p:spTree>
    <p:extLst>
      <p:ext uri="{BB962C8B-B14F-4D97-AF65-F5344CB8AC3E}">
        <p14:creationId xmlns:p14="http://schemas.microsoft.com/office/powerpoint/2010/main" val="3572388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D04: hand-over March</a:t>
            </a:r>
            <a:r>
              <a:rPr lang="en-US" baseline="0" dirty="0"/>
              <a:t> 30, 2021</a:t>
            </a:r>
            <a:endParaRPr lang="en-US" dirty="0"/>
          </a:p>
          <a:p>
            <a:r>
              <a:rPr lang="en-US" dirty="0"/>
              <a:t>D08:</a:t>
            </a:r>
            <a:r>
              <a:rPr lang="en-US" baseline="0" dirty="0"/>
              <a:t> hand-over August 10, 2021</a:t>
            </a:r>
          </a:p>
          <a:p>
            <a:r>
              <a:rPr lang="en-US" baseline="0" dirty="0"/>
              <a:t>D08: partial access</a:t>
            </a:r>
          </a:p>
          <a:p>
            <a:pPr marL="0" indent="0">
              <a:buNone/>
            </a:pPr>
            <a:r>
              <a:rPr lang="en-US" b="1" dirty="0">
                <a:solidFill>
                  <a:srgbClr val="FF0000"/>
                </a:solidFill>
              </a:rPr>
              <a:t>NOW</a:t>
            </a:r>
          </a:p>
          <a:p>
            <a:pPr>
              <a:buFont typeface="Symbol" panose="05050102010706020507" pitchFamily="18" charset="2"/>
              <a:buChar char="Þ"/>
            </a:pPr>
            <a:r>
              <a:rPr lang="en-US" dirty="0"/>
              <a:t>Basic setups for chemistry incl. soft condensed matter and life science (E04) and engineering (E03).</a:t>
            </a:r>
          </a:p>
          <a:p>
            <a:pPr>
              <a:buFont typeface="Symbol" panose="05050102010706020507" pitchFamily="18" charset="2"/>
              <a:buChar char="Þ"/>
            </a:pPr>
            <a:r>
              <a:rPr lang="en-US" dirty="0"/>
              <a:t>Radiological Materials Laboratory (RML) for handling activated samples and materials</a:t>
            </a:r>
          </a:p>
          <a:p>
            <a:pPr marL="0" indent="0">
              <a:buNone/>
            </a:pPr>
            <a:r>
              <a:rPr lang="en-US" b="1" dirty="0">
                <a:solidFill>
                  <a:srgbClr val="FF0000"/>
                </a:solidFill>
              </a:rPr>
              <a:t>LATER</a:t>
            </a:r>
          </a:p>
          <a:p>
            <a:pPr>
              <a:buFont typeface="Symbol" panose="05050102010706020507" pitchFamily="18" charset="2"/>
              <a:buChar char="Þ"/>
            </a:pPr>
            <a:r>
              <a:rPr lang="en-US" dirty="0"/>
              <a:t>Fit-out of remaining labs in D04, D07 and D08</a:t>
            </a:r>
          </a:p>
          <a:p>
            <a:pPr>
              <a:buFont typeface="Symbol" panose="05050102010706020507" pitchFamily="18" charset="2"/>
              <a:buChar char="Þ"/>
            </a:pPr>
            <a:r>
              <a:rPr lang="en-US" dirty="0"/>
              <a:t>Capital investments into the specific science areas for the instruments to provide complementary lab equipment</a:t>
            </a:r>
          </a:p>
          <a:p>
            <a:pPr marL="0" indent="0">
              <a:buNone/>
            </a:pPr>
            <a:r>
              <a:rPr lang="en-US" b="1" dirty="0">
                <a:solidFill>
                  <a:srgbClr val="FF0000"/>
                </a:solidFill>
              </a:rPr>
              <a:t>ALWAYS</a:t>
            </a:r>
            <a:endParaRPr lang="en-US" dirty="0"/>
          </a:p>
          <a:p>
            <a:pPr>
              <a:buFont typeface="Symbol" panose="05050102010706020507" pitchFamily="18" charset="2"/>
              <a:buChar char="Þ"/>
            </a:pPr>
            <a:r>
              <a:rPr lang="en-US" dirty="0"/>
              <a:t>support the ESS project and operations with materials characterization (Accelerator, Target, Science) </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8</a:t>
            </a:fld>
            <a:endParaRPr lang="sv-SE" dirty="0"/>
          </a:p>
        </p:txBody>
      </p:sp>
    </p:spTree>
    <p:extLst>
      <p:ext uri="{BB962C8B-B14F-4D97-AF65-F5344CB8AC3E}">
        <p14:creationId xmlns:p14="http://schemas.microsoft.com/office/powerpoint/2010/main" val="3244140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D04: hand-over March</a:t>
            </a:r>
            <a:r>
              <a:rPr lang="en-US" baseline="0" dirty="0"/>
              <a:t> 30, 2021</a:t>
            </a:r>
            <a:endParaRPr lang="en-US" dirty="0"/>
          </a:p>
          <a:p>
            <a:r>
              <a:rPr lang="en-US" dirty="0"/>
              <a:t>D08:</a:t>
            </a:r>
            <a:r>
              <a:rPr lang="en-US" baseline="0" dirty="0"/>
              <a:t> hand-over August 10, 2021</a:t>
            </a:r>
          </a:p>
          <a:p>
            <a:r>
              <a:rPr lang="en-US" baseline="0" dirty="0"/>
              <a:t>D08: partial access</a:t>
            </a:r>
          </a:p>
          <a:p>
            <a:pPr marL="0" indent="0">
              <a:buNone/>
            </a:pPr>
            <a:r>
              <a:rPr lang="en-US" b="1" dirty="0">
                <a:solidFill>
                  <a:srgbClr val="FF0000"/>
                </a:solidFill>
              </a:rPr>
              <a:t>NOW</a:t>
            </a:r>
          </a:p>
          <a:p>
            <a:pPr>
              <a:buFont typeface="Symbol" panose="05050102010706020507" pitchFamily="18" charset="2"/>
              <a:buChar char="Þ"/>
            </a:pPr>
            <a:r>
              <a:rPr lang="en-US" dirty="0"/>
              <a:t>Basic setups for chemistry incl. soft condensed matter and life science (E04) and engineering (E03).</a:t>
            </a:r>
          </a:p>
          <a:p>
            <a:pPr>
              <a:buFont typeface="Symbol" panose="05050102010706020507" pitchFamily="18" charset="2"/>
              <a:buChar char="Þ"/>
            </a:pPr>
            <a:r>
              <a:rPr lang="en-US" dirty="0"/>
              <a:t>Radiological Materials Laboratory (RML) for handling activated samples and materials</a:t>
            </a:r>
          </a:p>
          <a:p>
            <a:pPr marL="0" indent="0">
              <a:buNone/>
            </a:pPr>
            <a:r>
              <a:rPr lang="en-US" b="1" dirty="0">
                <a:solidFill>
                  <a:srgbClr val="FF0000"/>
                </a:solidFill>
              </a:rPr>
              <a:t>LATER</a:t>
            </a:r>
          </a:p>
          <a:p>
            <a:pPr>
              <a:buFont typeface="Symbol" panose="05050102010706020507" pitchFamily="18" charset="2"/>
              <a:buChar char="Þ"/>
            </a:pPr>
            <a:r>
              <a:rPr lang="en-US" dirty="0"/>
              <a:t>Fit-out of remaining labs in D04, D07 and D08</a:t>
            </a:r>
          </a:p>
          <a:p>
            <a:pPr>
              <a:buFont typeface="Symbol" panose="05050102010706020507" pitchFamily="18" charset="2"/>
              <a:buChar char="Þ"/>
            </a:pPr>
            <a:r>
              <a:rPr lang="en-US" dirty="0"/>
              <a:t>Capital investments into the specific science areas for the instruments to provide complementary lab equipment</a:t>
            </a:r>
          </a:p>
          <a:p>
            <a:pPr marL="0" indent="0">
              <a:buNone/>
            </a:pPr>
            <a:r>
              <a:rPr lang="en-US" b="1" dirty="0">
                <a:solidFill>
                  <a:srgbClr val="FF0000"/>
                </a:solidFill>
              </a:rPr>
              <a:t>ALWAYS</a:t>
            </a:r>
            <a:endParaRPr lang="en-US" dirty="0"/>
          </a:p>
          <a:p>
            <a:pPr>
              <a:buFont typeface="Symbol" panose="05050102010706020507" pitchFamily="18" charset="2"/>
              <a:buChar char="Þ"/>
            </a:pPr>
            <a:r>
              <a:rPr lang="en-US" dirty="0"/>
              <a:t>support the ESS project and operations with materials characterization (Accelerator, Target, Science) </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9</a:t>
            </a:fld>
            <a:endParaRPr lang="sv-SE" dirty="0"/>
          </a:p>
        </p:txBody>
      </p:sp>
    </p:spTree>
    <p:extLst>
      <p:ext uri="{BB962C8B-B14F-4D97-AF65-F5344CB8AC3E}">
        <p14:creationId xmlns:p14="http://schemas.microsoft.com/office/powerpoint/2010/main" val="1567267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Assuring requirements are met and services are supplied in the correct locations</a:t>
            </a:r>
          </a:p>
          <a:p>
            <a:r>
              <a:rPr lang="en-US" dirty="0"/>
              <a:t>Change-requests (electrical distribution panels, house vacuum, waste water</a:t>
            </a:r>
            <a:r>
              <a:rPr lang="en-150" dirty="0"/>
              <a:t>…</a:t>
            </a:r>
            <a:r>
              <a:rPr lang="en-US" dirty="0"/>
              <a:t>.)</a:t>
            </a:r>
          </a:p>
          <a:p>
            <a:r>
              <a:rPr lang="en-US" dirty="0"/>
              <a:t>Facilitating information exchange between our in-kind partner and CF for lab fit-out</a:t>
            </a:r>
          </a:p>
          <a:p>
            <a:endParaRPr lang="en-US" dirty="0"/>
          </a:p>
          <a:p>
            <a:r>
              <a:rPr lang="en-US" dirty="0"/>
              <a:t>Interface when related to laboratories and chemistry</a:t>
            </a:r>
          </a:p>
          <a:p>
            <a:r>
              <a:rPr lang="en-US" dirty="0"/>
              <a:t>Support for instrument specific laboratories (information on safety, utilities, </a:t>
            </a:r>
            <a:r>
              <a:rPr lang="en-150" dirty="0"/>
              <a:t>…</a:t>
            </a:r>
            <a:r>
              <a:rPr lang="en-US" dirty="0"/>
              <a:t>) </a:t>
            </a:r>
          </a:p>
          <a:p>
            <a:pPr lvl="1"/>
            <a:r>
              <a:rPr lang="en-US" dirty="0"/>
              <a:t>including chemical ventilation (fume hoods,</a:t>
            </a:r>
            <a:r>
              <a:rPr lang="en-150" dirty="0"/>
              <a:t>…</a:t>
            </a:r>
            <a:r>
              <a:rPr lang="en-US" dirty="0"/>
              <a:t>)</a:t>
            </a:r>
          </a:p>
          <a:p>
            <a:pPr lvl="1"/>
            <a:r>
              <a:rPr lang="en-US" dirty="0"/>
              <a:t>Containment ventilation for the caves (gas flow experiments, &amp; decomposition; gas &amp; vacuum exhaust</a:t>
            </a:r>
          </a:p>
        </p:txBody>
      </p:sp>
      <p:sp>
        <p:nvSpPr>
          <p:cNvPr id="4" name="Slide Number Placeholder 3"/>
          <p:cNvSpPr>
            <a:spLocks noGrp="1"/>
          </p:cNvSpPr>
          <p:nvPr>
            <p:ph type="sldNum" sz="quarter" idx="10"/>
          </p:nvPr>
        </p:nvSpPr>
        <p:spPr/>
        <p:txBody>
          <a:bodyPr/>
          <a:lstStyle/>
          <a:p>
            <a:fld id="{161A53A7-64CD-4D0E-AAE8-1AC9C79D7085}" type="slidenum">
              <a:rPr lang="sv-SE" smtClean="0"/>
              <a:t>11</a:t>
            </a:fld>
            <a:endParaRPr lang="sv-SE" dirty="0"/>
          </a:p>
        </p:txBody>
      </p:sp>
    </p:spTree>
    <p:extLst>
      <p:ext uri="{BB962C8B-B14F-4D97-AF65-F5344CB8AC3E}">
        <p14:creationId xmlns:p14="http://schemas.microsoft.com/office/powerpoint/2010/main" val="47699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Assuring requirements are met and services are supplied in the correct locations</a:t>
            </a:r>
          </a:p>
          <a:p>
            <a:r>
              <a:rPr lang="en-US" dirty="0"/>
              <a:t>Change-requests (electrical distribution panels, house vacuum, waste water</a:t>
            </a:r>
            <a:r>
              <a:rPr lang="en-150" dirty="0"/>
              <a:t>…</a:t>
            </a:r>
            <a:r>
              <a:rPr lang="en-US" dirty="0"/>
              <a:t>.)</a:t>
            </a:r>
          </a:p>
          <a:p>
            <a:r>
              <a:rPr lang="en-US" dirty="0"/>
              <a:t>Facilitating information exchange between our in-kind partner and CF for lab fit-out</a:t>
            </a:r>
          </a:p>
          <a:p>
            <a:endParaRPr lang="en-US" dirty="0"/>
          </a:p>
          <a:p>
            <a:r>
              <a:rPr lang="en-US" dirty="0"/>
              <a:t>Interface when related to laboratories and chemistry</a:t>
            </a:r>
          </a:p>
          <a:p>
            <a:r>
              <a:rPr lang="en-US" dirty="0"/>
              <a:t>Support for instrument specific laboratories (information on safety, utilities, </a:t>
            </a:r>
            <a:r>
              <a:rPr lang="en-150" dirty="0"/>
              <a:t>…</a:t>
            </a:r>
            <a:r>
              <a:rPr lang="en-US" dirty="0"/>
              <a:t>) </a:t>
            </a:r>
          </a:p>
          <a:p>
            <a:pPr lvl="1"/>
            <a:r>
              <a:rPr lang="en-US" dirty="0"/>
              <a:t>including chemical ventilation (fume hoods,</a:t>
            </a:r>
            <a:r>
              <a:rPr lang="en-150" dirty="0"/>
              <a:t>…</a:t>
            </a:r>
            <a:r>
              <a:rPr lang="en-US" dirty="0"/>
              <a:t>)</a:t>
            </a:r>
          </a:p>
          <a:p>
            <a:pPr lvl="1"/>
            <a:r>
              <a:rPr lang="en-US" dirty="0"/>
              <a:t>Containment ventilation for the caves (gas flow experiments, &amp; decomposition; gas &amp; vacuum exhaust</a:t>
            </a:r>
          </a:p>
        </p:txBody>
      </p:sp>
      <p:sp>
        <p:nvSpPr>
          <p:cNvPr id="4" name="Slide Number Placeholder 3"/>
          <p:cNvSpPr>
            <a:spLocks noGrp="1"/>
          </p:cNvSpPr>
          <p:nvPr>
            <p:ph type="sldNum" sz="quarter" idx="10"/>
          </p:nvPr>
        </p:nvSpPr>
        <p:spPr/>
        <p:txBody>
          <a:bodyPr/>
          <a:lstStyle/>
          <a:p>
            <a:fld id="{161A53A7-64CD-4D0E-AAE8-1AC9C79D7085}" type="slidenum">
              <a:rPr lang="sv-SE" smtClean="0"/>
              <a:t>12</a:t>
            </a:fld>
            <a:endParaRPr lang="sv-SE" dirty="0"/>
          </a:p>
        </p:txBody>
      </p:sp>
    </p:spTree>
    <p:extLst>
      <p:ext uri="{BB962C8B-B14F-4D97-AF65-F5344CB8AC3E}">
        <p14:creationId xmlns:p14="http://schemas.microsoft.com/office/powerpoint/2010/main" val="3752863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is doing what in the SULF team and to what percentage? We have three SULF members currently out of which Katrin is the only one 100%</a:t>
            </a:r>
            <a:r>
              <a:rPr lang="en-US" baseline="0" dirty="0"/>
              <a:t> working for SULF. Melissa and Monika are 50% and 70% respectively</a:t>
            </a:r>
            <a:r>
              <a:rPr lang="en-US" dirty="0"/>
              <a:t>. We are currently in the process of hiring a</a:t>
            </a:r>
            <a:r>
              <a:rPr lang="en-US" baseline="0" dirty="0"/>
              <a:t> lab technician for FLUCO that will work 50% of the time for SULF. That leaves us with 3.5 FTEs left to hire before we start the user program. </a:t>
            </a:r>
            <a:endParaRPr lang="en-US" dirty="0"/>
          </a:p>
          <a:p>
            <a:r>
              <a:rPr lang="en-US" dirty="0"/>
              <a:t> In our SULF retreat we took one day to focus</a:t>
            </a:r>
            <a:r>
              <a:rPr lang="en-US" baseline="0" dirty="0"/>
              <a:t> on </a:t>
            </a:r>
            <a:r>
              <a:rPr lang="en-US" dirty="0"/>
              <a:t>distributing our the work on our six</a:t>
            </a:r>
            <a:r>
              <a:rPr lang="en-US" baseline="0" dirty="0"/>
              <a:t> topics</a:t>
            </a:r>
            <a:r>
              <a:rPr lang="en-US" dirty="0"/>
              <a:t> among the three</a:t>
            </a:r>
            <a:r>
              <a:rPr lang="en-US" baseline="0" dirty="0"/>
              <a:t> SULF members. As you can see, each of us is leading two tasks. If we look in detail, however, all of us are contributing in all areas. The future lab technician that we will share with FLUCO will be focusing on laboratory work in </a:t>
            </a:r>
            <a:r>
              <a:rPr lang="en-US" baseline="0" dirty="0" err="1"/>
              <a:t>Medicon</a:t>
            </a:r>
            <a:r>
              <a:rPr lang="en-US" baseline="0" dirty="0"/>
              <a:t> Village and executing collaborative work with FLUCO (between sample environment and labs). The 3.5 lab technicians that we are planning on hiring will likely be focusing on radiological chemistry, general chemistry and soft matter with focus on bio.</a:t>
            </a:r>
          </a:p>
          <a:p>
            <a:r>
              <a:rPr lang="en-US" baseline="0" dirty="0"/>
              <a:t>When we look in detail at the group members you can see that our expertise actually fits together - </a:t>
            </a:r>
            <a:r>
              <a:rPr lang="en-150" baseline="0" dirty="0"/>
              <a:t>…</a:t>
            </a:r>
            <a:r>
              <a:rPr lang="en-US" baseline="0" dirty="0"/>
              <a:t>.</a:t>
            </a:r>
          </a:p>
          <a:p>
            <a:r>
              <a:rPr lang="en-US" baseline="0" dirty="0"/>
              <a:t> </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13</a:t>
            </a:fld>
            <a:endParaRPr lang="sv-SE" dirty="0"/>
          </a:p>
        </p:txBody>
      </p:sp>
    </p:spTree>
    <p:extLst>
      <p:ext uri="{BB962C8B-B14F-4D97-AF65-F5344CB8AC3E}">
        <p14:creationId xmlns:p14="http://schemas.microsoft.com/office/powerpoint/2010/main" val="3288567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2020-04-21</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2020-04-21</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342900" indent="-342900">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72337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Date Placeholder 6"/>
          <p:cNvSpPr>
            <a:spLocks noGrp="1"/>
          </p:cNvSpPr>
          <p:nvPr>
            <p:ph type="dt" sz="half" idx="10"/>
          </p:nvPr>
        </p:nvSpPr>
        <p:spPr>
          <a:xfrm>
            <a:off x="609600" y="6453336"/>
            <a:ext cx="2844800" cy="365125"/>
          </a:xfrm>
        </p:spPr>
        <p:txBody>
          <a:bodyPr anchor="b"/>
          <a:lstStyle/>
          <a:p>
            <a:fld id="{3C7D23FA-05C4-4CC1-B281-2F815585BC1C}" type="datetime1">
              <a:rPr lang="en-GB" noProof="0" smtClean="0"/>
              <a:t>21/04/2020</a:t>
            </a:fld>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3368415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2020-04-21</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2020-04-21</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2020-04-21</a:t>
            </a:fld>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2020-04-21</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2020-04-21</a:t>
            </a:fld>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2020-04-21</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2020-04-21</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 id="2147483671" r:id="rId13"/>
    <p:sldLayoutId id="214748367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0.m4a"/><Relationship Id="rId7" Type="http://schemas.openxmlformats.org/officeDocument/2006/relationships/image" Target="../media/image6.png"/><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audio" Target="../media/audio1.wav"/><Relationship Id="rId5" Type="http://schemas.openxmlformats.org/officeDocument/2006/relationships/slideLayout" Target="../slideLayouts/slideLayout5.xml"/><Relationship Id="rId4" Type="http://schemas.openxmlformats.org/officeDocument/2006/relationships/audio" Target="../media/media20.m4a"/></Relationships>
</file>

<file path=ppt/slides/_rels/slide11.xml.rels><?xml version="1.0" encoding="UTF-8" standalone="yes"?>
<Relationships xmlns="http://schemas.openxmlformats.org/package/2006/relationships"><Relationship Id="rId8" Type="http://schemas.openxmlformats.org/officeDocument/2006/relationships/audio" Target="../media/media24.m4a"/><Relationship Id="rId13" Type="http://schemas.openxmlformats.org/officeDocument/2006/relationships/image" Target="../media/image26.emf"/><Relationship Id="rId18" Type="http://schemas.openxmlformats.org/officeDocument/2006/relationships/image" Target="../media/image29.jpeg"/><Relationship Id="rId3" Type="http://schemas.microsoft.com/office/2007/relationships/media" Target="../media/media22.m4a"/><Relationship Id="rId7" Type="http://schemas.microsoft.com/office/2007/relationships/media" Target="../media/media24.m4a"/><Relationship Id="rId12" Type="http://schemas.openxmlformats.org/officeDocument/2006/relationships/image" Target="../media/image25.emf"/><Relationship Id="rId17" Type="http://schemas.openxmlformats.org/officeDocument/2006/relationships/image" Target="../media/image28.png"/><Relationship Id="rId2" Type="http://schemas.openxmlformats.org/officeDocument/2006/relationships/audio" Target="../media/media21.m4a"/><Relationship Id="rId16" Type="http://schemas.microsoft.com/office/2007/relationships/hdphoto" Target="../media/hdphoto1.wdp"/><Relationship Id="rId1" Type="http://schemas.microsoft.com/office/2007/relationships/media" Target="../media/media21.m4a"/><Relationship Id="rId6" Type="http://schemas.openxmlformats.org/officeDocument/2006/relationships/audio" Target="../media/media23.m4a"/><Relationship Id="rId11" Type="http://schemas.openxmlformats.org/officeDocument/2006/relationships/image" Target="../media/image24.jpeg"/><Relationship Id="rId5" Type="http://schemas.microsoft.com/office/2007/relationships/media" Target="../media/media23.m4a"/><Relationship Id="rId15" Type="http://schemas.openxmlformats.org/officeDocument/2006/relationships/image" Target="../media/image27.png"/><Relationship Id="rId10" Type="http://schemas.openxmlformats.org/officeDocument/2006/relationships/notesSlide" Target="../notesSlides/notesSlide7.xml"/><Relationship Id="rId19" Type="http://schemas.openxmlformats.org/officeDocument/2006/relationships/image" Target="../media/image6.png"/><Relationship Id="rId4" Type="http://schemas.openxmlformats.org/officeDocument/2006/relationships/audio" Target="../media/media22.m4a"/><Relationship Id="rId9" Type="http://schemas.openxmlformats.org/officeDocument/2006/relationships/slideLayout" Target="../slideLayouts/slideLayout7.xml"/><Relationship Id="rId1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6.m4a"/><Relationship Id="rId7" Type="http://schemas.openxmlformats.org/officeDocument/2006/relationships/audio" Target="../media/audio1.wav"/><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notesSlide" Target="../notesSlides/notesSlide8.xml"/><Relationship Id="rId5" Type="http://schemas.openxmlformats.org/officeDocument/2006/relationships/slideLayout" Target="../slideLayouts/slideLayout7.xml"/><Relationship Id="rId10" Type="http://schemas.openxmlformats.org/officeDocument/2006/relationships/image" Target="../media/image6.png"/><Relationship Id="rId4" Type="http://schemas.openxmlformats.org/officeDocument/2006/relationships/audio" Target="../media/media26.m4a"/><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6.png"/><Relationship Id="rId3" Type="http://schemas.microsoft.com/office/2007/relationships/media" Target="../media/media28.m4a"/><Relationship Id="rId21" Type="http://schemas.openxmlformats.org/officeDocument/2006/relationships/image" Target="../media/image42.png"/><Relationship Id="rId7" Type="http://schemas.openxmlformats.org/officeDocument/2006/relationships/slideLayout" Target="../slideLayouts/slideLayout5.xml"/><Relationship Id="rId12" Type="http://schemas.microsoft.com/office/2007/relationships/hdphoto" Target="../media/hdphoto2.wdp"/><Relationship Id="rId17" Type="http://schemas.openxmlformats.org/officeDocument/2006/relationships/image" Target="../media/image38.png"/><Relationship Id="rId25" Type="http://schemas.openxmlformats.org/officeDocument/2006/relationships/audio" Target="../media/audio1.wav"/><Relationship Id="rId2" Type="http://schemas.openxmlformats.org/officeDocument/2006/relationships/audio" Target="../media/media27.m4a"/><Relationship Id="rId16" Type="http://schemas.openxmlformats.org/officeDocument/2006/relationships/image" Target="../media/image37.png"/><Relationship Id="rId20" Type="http://schemas.openxmlformats.org/officeDocument/2006/relationships/image" Target="../media/image41.png"/><Relationship Id="rId1" Type="http://schemas.microsoft.com/office/2007/relationships/media" Target="../media/media27.m4a"/><Relationship Id="rId6" Type="http://schemas.openxmlformats.org/officeDocument/2006/relationships/audio" Target="../media/media29.m4a"/><Relationship Id="rId11" Type="http://schemas.openxmlformats.org/officeDocument/2006/relationships/image" Target="../media/image33.png"/><Relationship Id="rId24" Type="http://schemas.openxmlformats.org/officeDocument/2006/relationships/image" Target="../media/image45.png"/><Relationship Id="rId5" Type="http://schemas.microsoft.com/office/2007/relationships/media" Target="../media/media29.m4a"/><Relationship Id="rId15" Type="http://schemas.openxmlformats.org/officeDocument/2006/relationships/image" Target="../media/image36.png"/><Relationship Id="rId23" Type="http://schemas.openxmlformats.org/officeDocument/2006/relationships/image" Target="../media/image44.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audio" Target="../media/media28.m4a"/><Relationship Id="rId9" Type="http://schemas.openxmlformats.org/officeDocument/2006/relationships/image" Target="../media/image32.png"/><Relationship Id="rId14" Type="http://schemas.openxmlformats.org/officeDocument/2006/relationships/image" Target="../media/image35.png"/><Relationship Id="rId22"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audio" Target="../media/audio1.wav"/><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audio" Target="../media/audio1.wav"/><Relationship Id="rId5" Type="http://schemas.openxmlformats.org/officeDocument/2006/relationships/image" Target="../media/image50.jpe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slideLayout" Target="../slideLayouts/slideLayout5.xml"/><Relationship Id="rId7" Type="http://schemas.openxmlformats.org/officeDocument/2006/relationships/image" Target="../media/image54.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3.jpeg"/><Relationship Id="rId5" Type="http://schemas.openxmlformats.org/officeDocument/2006/relationships/image" Target="../media/image52.emf"/><Relationship Id="rId4" Type="http://schemas.openxmlformats.org/officeDocument/2006/relationships/image" Target="../media/image51.jpe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openxmlformats.org/officeDocument/2006/relationships/image" Target="../media/image56.emf"/><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59.jpeg"/><Relationship Id="rId2" Type="http://schemas.openxmlformats.org/officeDocument/2006/relationships/audio" Target="../media/media34.m4a"/><Relationship Id="rId1" Type="http://schemas.microsoft.com/office/2007/relationships/media" Target="../media/media34.m4a"/><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6.xml"/><Relationship Id="rId7" Type="http://schemas.microsoft.com/office/2007/relationships/hdphoto" Target="../media/hdphoto4.wdp"/><Relationship Id="rId12" Type="http://schemas.openxmlformats.org/officeDocument/2006/relationships/image" Target="../media/image6.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1.png"/><Relationship Id="rId11" Type="http://schemas.openxmlformats.org/officeDocument/2006/relationships/image" Target="../media/image64.jpeg"/><Relationship Id="rId5" Type="http://schemas.openxmlformats.org/officeDocument/2006/relationships/image" Target="../media/image60.png"/><Relationship Id="rId10" Type="http://schemas.openxmlformats.org/officeDocument/2006/relationships/image" Target="../media/image63.jpeg"/><Relationship Id="rId4" Type="http://schemas.openxmlformats.org/officeDocument/2006/relationships/notesSlide" Target="../notesSlides/notesSlide11.xml"/><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6.xml"/><Relationship Id="rId7" Type="http://schemas.openxmlformats.org/officeDocument/2006/relationships/image" Target="../media/image68.jpe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6.png"/><Relationship Id="rId4" Type="http://schemas.openxmlformats.org/officeDocument/2006/relationships/image" Target="../media/image65.jpe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6.png"/><Relationship Id="rId4" Type="http://schemas.openxmlformats.org/officeDocument/2006/relationships/image" Target="../media/image71.emf"/></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75.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5.xml"/><Relationship Id="rId7" Type="http://schemas.microsoft.com/office/2007/relationships/hdphoto" Target="../media/hdphoto6.wdp"/><Relationship Id="rId12" Type="http://schemas.openxmlformats.org/officeDocument/2006/relationships/image" Target="../media/image6.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78.png"/><Relationship Id="rId11" Type="http://schemas.microsoft.com/office/2007/relationships/hdphoto" Target="../media/hdphoto8.wdp"/><Relationship Id="rId5" Type="http://schemas.openxmlformats.org/officeDocument/2006/relationships/image" Target="../media/image77.jpeg"/><Relationship Id="rId10" Type="http://schemas.openxmlformats.org/officeDocument/2006/relationships/image" Target="../media/image80.png"/><Relationship Id="rId4" Type="http://schemas.openxmlformats.org/officeDocument/2006/relationships/image" Target="../media/image76.jpeg"/><Relationship Id="rId9" Type="http://schemas.microsoft.com/office/2007/relationships/hdphoto" Target="../media/hdphoto7.wdp"/></Relationships>
</file>

<file path=ppt/slides/_rels/slide24.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slideLayout" Target="../slideLayouts/slideLayout6.xml"/><Relationship Id="rId7" Type="http://schemas.openxmlformats.org/officeDocument/2006/relationships/image" Target="../media/image83.jpeg"/><Relationship Id="rId2" Type="http://schemas.microsoft.com/office/2007/relationships/media" Target="../media/media40.m4a"/><Relationship Id="rId1" Type="http://schemas.openxmlformats.org/officeDocument/2006/relationships/audio" Target="NULL" TargetMode="Externa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notesSlide" Target="../notesSlides/notesSlide12.xml"/><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slideLayout" Target="../slideLayouts/slideLayout10.xml"/><Relationship Id="rId7" Type="http://schemas.openxmlformats.org/officeDocument/2006/relationships/image" Target="../media/image91.jpe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90.jpeg"/><Relationship Id="rId11" Type="http://schemas.openxmlformats.org/officeDocument/2006/relationships/image" Target="../media/image6.pn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png"/><Relationship Id="rId9"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6.png"/><Relationship Id="rId5" Type="http://schemas.openxmlformats.org/officeDocument/2006/relationships/image" Target="../media/image96.png"/><Relationship Id="rId4" Type="http://schemas.openxmlformats.org/officeDocument/2006/relationships/image" Target="../media/image95.jpe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13.xml"/><Relationship Id="rId13" Type="http://schemas.openxmlformats.org/officeDocument/2006/relationships/image" Target="../media/image101.png"/><Relationship Id="rId18" Type="http://schemas.openxmlformats.org/officeDocument/2006/relationships/image" Target="../media/image106.png"/><Relationship Id="rId3" Type="http://schemas.microsoft.com/office/2007/relationships/media" Target="../media/media46.m4a"/><Relationship Id="rId7" Type="http://schemas.openxmlformats.org/officeDocument/2006/relationships/slideLayout" Target="../slideLayouts/slideLayout11.xml"/><Relationship Id="rId12" Type="http://schemas.openxmlformats.org/officeDocument/2006/relationships/image" Target="../media/image100.png"/><Relationship Id="rId17" Type="http://schemas.openxmlformats.org/officeDocument/2006/relationships/image" Target="../media/image105.jpeg"/><Relationship Id="rId2" Type="http://schemas.openxmlformats.org/officeDocument/2006/relationships/audio" Target="../media/media45.m4a"/><Relationship Id="rId16" Type="http://schemas.openxmlformats.org/officeDocument/2006/relationships/image" Target="../media/image104.jpeg"/><Relationship Id="rId1" Type="http://schemas.microsoft.com/office/2007/relationships/media" Target="../media/media45.m4a"/><Relationship Id="rId6" Type="http://schemas.openxmlformats.org/officeDocument/2006/relationships/audio" Target="../media/media47.m4a"/><Relationship Id="rId11" Type="http://schemas.openxmlformats.org/officeDocument/2006/relationships/image" Target="../media/image99.jpeg"/><Relationship Id="rId5" Type="http://schemas.microsoft.com/office/2007/relationships/media" Target="../media/media47.m4a"/><Relationship Id="rId15" Type="http://schemas.openxmlformats.org/officeDocument/2006/relationships/image" Target="../media/image103.jpeg"/><Relationship Id="rId10" Type="http://schemas.openxmlformats.org/officeDocument/2006/relationships/image" Target="../media/image98.jpeg"/><Relationship Id="rId19" Type="http://schemas.openxmlformats.org/officeDocument/2006/relationships/image" Target="../media/image6.png"/><Relationship Id="rId4" Type="http://schemas.openxmlformats.org/officeDocument/2006/relationships/audio" Target="../media/media46.m4a"/><Relationship Id="rId9" Type="http://schemas.openxmlformats.org/officeDocument/2006/relationships/image" Target="../media/image97.png"/><Relationship Id="rId14" Type="http://schemas.openxmlformats.org/officeDocument/2006/relationships/image" Target="../media/image102.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3.xml"/><Relationship Id="rId7" Type="http://schemas.openxmlformats.org/officeDocument/2006/relationships/image" Target="../media/image9.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audio" Target="../media/audio1.wav"/></Relationships>
</file>

<file path=ppt/slides/_rels/slide30.xml.rels><?xml version="1.0" encoding="UTF-8" standalone="yes"?>
<Relationships xmlns="http://schemas.openxmlformats.org/package/2006/relationships"><Relationship Id="rId8" Type="http://schemas.openxmlformats.org/officeDocument/2006/relationships/image" Target="../media/image107.jpeg"/><Relationship Id="rId3" Type="http://schemas.microsoft.com/office/2007/relationships/media" Target="../media/media49.m4a"/><Relationship Id="rId7" Type="http://schemas.openxmlformats.org/officeDocument/2006/relationships/image" Target="../media/image6.png"/><Relationship Id="rId12" Type="http://schemas.openxmlformats.org/officeDocument/2006/relationships/image" Target="../media/image111.jpe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notesSlide" Target="../notesSlides/notesSlide14.xml"/><Relationship Id="rId11" Type="http://schemas.openxmlformats.org/officeDocument/2006/relationships/image" Target="../media/image110.jpeg"/><Relationship Id="rId5" Type="http://schemas.openxmlformats.org/officeDocument/2006/relationships/slideLayout" Target="../slideLayouts/slideLayout11.xml"/><Relationship Id="rId10" Type="http://schemas.openxmlformats.org/officeDocument/2006/relationships/image" Target="../media/image109.jpeg"/><Relationship Id="rId4" Type="http://schemas.openxmlformats.org/officeDocument/2006/relationships/audio" Target="../media/media49.m4a"/><Relationship Id="rId9" Type="http://schemas.openxmlformats.org/officeDocument/2006/relationships/image" Target="../media/image108.jpeg"/></Relationships>
</file>

<file path=ppt/slides/_rels/slide31.xml.rels><?xml version="1.0" encoding="UTF-8" standalone="yes"?>
<Relationships xmlns="http://schemas.openxmlformats.org/package/2006/relationships"><Relationship Id="rId8" Type="http://schemas.openxmlformats.org/officeDocument/2006/relationships/image" Target="../media/image113.jpeg"/><Relationship Id="rId3" Type="http://schemas.microsoft.com/office/2007/relationships/media" Target="../media/media51.m4a"/><Relationship Id="rId7" Type="http://schemas.openxmlformats.org/officeDocument/2006/relationships/image" Target="../media/image112.jpe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notesSlide" Target="../notesSlides/notesSlide15.xml"/><Relationship Id="rId5" Type="http://schemas.openxmlformats.org/officeDocument/2006/relationships/slideLayout" Target="../slideLayouts/slideLayout11.xml"/><Relationship Id="rId4" Type="http://schemas.openxmlformats.org/officeDocument/2006/relationships/audio" Target="../media/media51.m4a"/><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audio" Target="../media/media55.m4a"/><Relationship Id="rId3" Type="http://schemas.microsoft.com/office/2007/relationships/media" Target="../media/media53.m4a"/><Relationship Id="rId7" Type="http://schemas.microsoft.com/office/2007/relationships/media" Target="../media/media55.m4a"/><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audio" Target="../media/media54.m4a"/><Relationship Id="rId11" Type="http://schemas.openxmlformats.org/officeDocument/2006/relationships/image" Target="../media/image6.png"/><Relationship Id="rId5" Type="http://schemas.microsoft.com/office/2007/relationships/media" Target="../media/media54.m4a"/><Relationship Id="rId10" Type="http://schemas.openxmlformats.org/officeDocument/2006/relationships/notesSlide" Target="../notesSlides/notesSlide16.xml"/><Relationship Id="rId4" Type="http://schemas.openxmlformats.org/officeDocument/2006/relationships/audio" Target="../media/media53.m4a"/><Relationship Id="rId9"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57.m4a"/><Relationship Id="rId7" Type="http://schemas.openxmlformats.org/officeDocument/2006/relationships/image" Target="../media/image114.jpe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notesSlide" Target="../notesSlides/notesSlide17.xml"/><Relationship Id="rId5" Type="http://schemas.openxmlformats.org/officeDocument/2006/relationships/slideLayout" Target="../slideLayouts/slideLayout11.xml"/><Relationship Id="rId4" Type="http://schemas.openxmlformats.org/officeDocument/2006/relationships/audio" Target="../media/media57.m4a"/></Relationships>
</file>

<file path=ppt/slides/_rels/slide34.xml.rels><?xml version="1.0" encoding="UTF-8" standalone="yes"?>
<Relationships xmlns="http://schemas.openxmlformats.org/package/2006/relationships"><Relationship Id="rId8" Type="http://schemas.openxmlformats.org/officeDocument/2006/relationships/image" Target="../media/image116.jpeg"/><Relationship Id="rId3" Type="http://schemas.microsoft.com/office/2007/relationships/media" Target="../media/media59.m4a"/><Relationship Id="rId7" Type="http://schemas.openxmlformats.org/officeDocument/2006/relationships/image" Target="../media/image115.jpe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notesSlide" Target="../notesSlides/notesSlide18.xml"/><Relationship Id="rId5" Type="http://schemas.openxmlformats.org/officeDocument/2006/relationships/slideLayout" Target="../slideLayouts/slideLayout11.xml"/><Relationship Id="rId10" Type="http://schemas.openxmlformats.org/officeDocument/2006/relationships/image" Target="../media/image6.png"/><Relationship Id="rId4" Type="http://schemas.openxmlformats.org/officeDocument/2006/relationships/audio" Target="../media/media59.m4a"/><Relationship Id="rId9" Type="http://schemas.openxmlformats.org/officeDocument/2006/relationships/image" Target="../media/image117.jpe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audio" Target="../media/audio1.wav"/><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12.jpeg"/><Relationship Id="rId5" Type="http://schemas.openxmlformats.org/officeDocument/2006/relationships/image" Target="../media/image119.png"/><Relationship Id="rId4" Type="http://schemas.openxmlformats.org/officeDocument/2006/relationships/image" Target="../media/image118.jpeg"/></Relationships>
</file>

<file path=ppt/slides/_rels/slide36.xml.rels><?xml version="1.0" encoding="UTF-8" standalone="yes"?>
<Relationships xmlns="http://schemas.openxmlformats.org/package/2006/relationships"><Relationship Id="rId3" Type="http://schemas.microsoft.com/office/2007/relationships/media" Target="../media/media62.m4a"/><Relationship Id="rId7" Type="http://schemas.openxmlformats.org/officeDocument/2006/relationships/image" Target="../media/image6.png"/><Relationship Id="rId2" Type="http://schemas.microsoft.com/office/2007/relationships/media" Target="../media/media61.m4a"/><Relationship Id="rId1" Type="http://schemas.openxmlformats.org/officeDocument/2006/relationships/audio" Target="NULL" TargetMode="External"/><Relationship Id="rId6" Type="http://schemas.openxmlformats.org/officeDocument/2006/relationships/audio" Target="../media/audio1.wav"/><Relationship Id="rId5" Type="http://schemas.openxmlformats.org/officeDocument/2006/relationships/slideLayout" Target="../slideLayouts/slideLayout5.xml"/><Relationship Id="rId4" Type="http://schemas.openxmlformats.org/officeDocument/2006/relationships/audio" Target="../media/media62.m4a"/></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microsoft.com/office/2007/relationships/media" Target="../media/media64.m4a"/><Relationship Id="rId7" Type="http://schemas.openxmlformats.org/officeDocument/2006/relationships/slideLayout" Target="../slideLayouts/slideLayout6.xml"/><Relationship Id="rId12" Type="http://schemas.openxmlformats.org/officeDocument/2006/relationships/image" Target="../media/image6.png"/><Relationship Id="rId2" Type="http://schemas.microsoft.com/office/2007/relationships/media" Target="../media/media63.m4a"/><Relationship Id="rId1" Type="http://schemas.openxmlformats.org/officeDocument/2006/relationships/audio" Target="NULL" TargetMode="External"/><Relationship Id="rId6" Type="http://schemas.openxmlformats.org/officeDocument/2006/relationships/audio" Target="../media/media65.m4a"/><Relationship Id="rId11" Type="http://schemas.openxmlformats.org/officeDocument/2006/relationships/audio" Target="../media/audio1.wav"/><Relationship Id="rId5" Type="http://schemas.microsoft.com/office/2007/relationships/media" Target="../media/media65.m4a"/><Relationship Id="rId10" Type="http://schemas.openxmlformats.org/officeDocument/2006/relationships/image" Target="../media/image121.jpeg"/><Relationship Id="rId4" Type="http://schemas.openxmlformats.org/officeDocument/2006/relationships/audio" Target="../media/media64.m4a"/><Relationship Id="rId9" Type="http://schemas.openxmlformats.org/officeDocument/2006/relationships/image" Target="../media/image120.png"/></Relationships>
</file>

<file path=ppt/slides/_rels/slide38.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8.jpeg"/><Relationship Id="rId18" Type="http://schemas.openxmlformats.org/officeDocument/2006/relationships/audio" Target="../media/audio1.wav"/><Relationship Id="rId3" Type="http://schemas.microsoft.com/office/2007/relationships/media" Target="../media/media67.m4a"/><Relationship Id="rId7" Type="http://schemas.openxmlformats.org/officeDocument/2006/relationships/image" Target="../media/image122.jpeg"/><Relationship Id="rId12" Type="http://schemas.openxmlformats.org/officeDocument/2006/relationships/image" Target="../media/image127.jpeg"/><Relationship Id="rId17" Type="http://schemas.openxmlformats.org/officeDocument/2006/relationships/image" Target="../media/image132.png"/><Relationship Id="rId2" Type="http://schemas.microsoft.com/office/2007/relationships/media" Target="../media/media66.m4a"/><Relationship Id="rId16" Type="http://schemas.openxmlformats.org/officeDocument/2006/relationships/image" Target="../media/image131.png"/><Relationship Id="rId1" Type="http://schemas.openxmlformats.org/officeDocument/2006/relationships/audio" Target="NULL" TargetMode="External"/><Relationship Id="rId6" Type="http://schemas.openxmlformats.org/officeDocument/2006/relationships/notesSlide" Target="../notesSlides/notesSlide20.xml"/><Relationship Id="rId11" Type="http://schemas.openxmlformats.org/officeDocument/2006/relationships/image" Target="../media/image126.jpeg"/><Relationship Id="rId5" Type="http://schemas.openxmlformats.org/officeDocument/2006/relationships/slideLayout" Target="../slideLayouts/slideLayout5.xml"/><Relationship Id="rId15" Type="http://schemas.openxmlformats.org/officeDocument/2006/relationships/image" Target="../media/image130.png"/><Relationship Id="rId10" Type="http://schemas.openxmlformats.org/officeDocument/2006/relationships/image" Target="../media/image125.jpeg"/><Relationship Id="rId19" Type="http://schemas.openxmlformats.org/officeDocument/2006/relationships/image" Target="../media/image6.png"/><Relationship Id="rId4" Type="http://schemas.openxmlformats.org/officeDocument/2006/relationships/audio" Target="../media/media67.m4a"/><Relationship Id="rId9" Type="http://schemas.openxmlformats.org/officeDocument/2006/relationships/image" Target="../media/image124.jpeg"/><Relationship Id="rId14" Type="http://schemas.openxmlformats.org/officeDocument/2006/relationships/image" Target="../media/image129.png"/></Relationships>
</file>

<file path=ppt/slides/_rels/slide39.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slideLayout" Target="../slideLayouts/slideLayout5.xml"/><Relationship Id="rId7" Type="http://schemas.openxmlformats.org/officeDocument/2006/relationships/image" Target="../media/image135.png"/><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image" Target="../media/image134.jpeg"/><Relationship Id="rId5" Type="http://schemas.openxmlformats.org/officeDocument/2006/relationships/image" Target="../media/image133.png"/><Relationship Id="rId10" Type="http://schemas.openxmlformats.org/officeDocument/2006/relationships/image" Target="../media/image6.png"/><Relationship Id="rId4" Type="http://schemas.openxmlformats.org/officeDocument/2006/relationships/notesSlide" Target="../notesSlides/notesSlide21.xml"/><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audio" Target="../media/audio1.wav"/><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openxmlformats.org/officeDocument/2006/relationships/image" Target="../media/image137.jpeg"/><Relationship Id="rId3" Type="http://schemas.microsoft.com/office/2007/relationships/media" Target="../media/media70.m4a"/><Relationship Id="rId7" Type="http://schemas.openxmlformats.org/officeDocument/2006/relationships/image" Target="../media/image136.png"/><Relationship Id="rId2" Type="http://schemas.microsoft.com/office/2007/relationships/media" Target="../media/media69.m4a"/><Relationship Id="rId1" Type="http://schemas.openxmlformats.org/officeDocument/2006/relationships/audio" Target="NULL" TargetMode="External"/><Relationship Id="rId6" Type="http://schemas.openxmlformats.org/officeDocument/2006/relationships/notesSlide" Target="../notesSlides/notesSlide22.xml"/><Relationship Id="rId11" Type="http://schemas.openxmlformats.org/officeDocument/2006/relationships/image" Target="../media/image6.png"/><Relationship Id="rId5" Type="http://schemas.openxmlformats.org/officeDocument/2006/relationships/slideLayout" Target="../slideLayouts/slideLayout5.xml"/><Relationship Id="rId10" Type="http://schemas.openxmlformats.org/officeDocument/2006/relationships/audio" Target="../media/audio1.wav"/><Relationship Id="rId4" Type="http://schemas.openxmlformats.org/officeDocument/2006/relationships/audio" Target="../media/media70.m4a"/><Relationship Id="rId9" Type="http://schemas.openxmlformats.org/officeDocument/2006/relationships/image" Target="../media/image138.png"/></Relationships>
</file>

<file path=ppt/slides/_rels/slide41.xml.rels><?xml version="1.0" encoding="UTF-8" standalone="yes"?>
<Relationships xmlns="http://schemas.openxmlformats.org/package/2006/relationships"><Relationship Id="rId8" Type="http://schemas.openxmlformats.org/officeDocument/2006/relationships/image" Target="../media/image141.png"/><Relationship Id="rId3" Type="http://schemas.microsoft.com/office/2007/relationships/media" Target="../media/media72.m4a"/><Relationship Id="rId7" Type="http://schemas.openxmlformats.org/officeDocument/2006/relationships/image" Target="../media/image140.png"/><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139.jpeg"/><Relationship Id="rId11" Type="http://schemas.openxmlformats.org/officeDocument/2006/relationships/image" Target="../media/image6.png"/><Relationship Id="rId5" Type="http://schemas.openxmlformats.org/officeDocument/2006/relationships/slideLayout" Target="../slideLayouts/slideLayout5.xml"/><Relationship Id="rId10" Type="http://schemas.openxmlformats.org/officeDocument/2006/relationships/audio" Target="../media/audio1.wav"/><Relationship Id="rId4" Type="http://schemas.openxmlformats.org/officeDocument/2006/relationships/audio" Target="../media/media72.m4a"/><Relationship Id="rId9" Type="http://schemas.openxmlformats.org/officeDocument/2006/relationships/image" Target="../media/image142.png"/></Relationships>
</file>

<file path=ppt/slides/_rels/slide42.xml.rels><?xml version="1.0" encoding="UTF-8" standalone="yes"?>
<Relationships xmlns="http://schemas.openxmlformats.org/package/2006/relationships"><Relationship Id="rId8" Type="http://schemas.openxmlformats.org/officeDocument/2006/relationships/audio" Target="../media/media77.m4a"/><Relationship Id="rId13" Type="http://schemas.openxmlformats.org/officeDocument/2006/relationships/audio" Target="../media/audio1.wav"/><Relationship Id="rId3" Type="http://schemas.microsoft.com/office/2007/relationships/media" Target="../media/media74.m4a"/><Relationship Id="rId7" Type="http://schemas.microsoft.com/office/2007/relationships/media" Target="../media/media77.m4a"/><Relationship Id="rId12" Type="http://schemas.openxmlformats.org/officeDocument/2006/relationships/image" Target="../media/image6.png"/><Relationship Id="rId2" Type="http://schemas.microsoft.com/office/2007/relationships/media" Target="../media/media73.m4a"/><Relationship Id="rId1" Type="http://schemas.openxmlformats.org/officeDocument/2006/relationships/audio" Target="NULL" TargetMode="External"/><Relationship Id="rId6" Type="http://schemas.openxmlformats.org/officeDocument/2006/relationships/audio" Target="../media/media76.m4a"/><Relationship Id="rId11" Type="http://schemas.openxmlformats.org/officeDocument/2006/relationships/image" Target="../media/image144.jpeg"/><Relationship Id="rId5" Type="http://schemas.microsoft.com/office/2007/relationships/media" Target="../media/media76.m4a"/><Relationship Id="rId10" Type="http://schemas.openxmlformats.org/officeDocument/2006/relationships/image" Target="../media/image143.jpeg"/><Relationship Id="rId4" Type="http://schemas.microsoft.com/office/2007/relationships/media" Target="../media/media75.m4a"/><Relationship Id="rId9" Type="http://schemas.openxmlformats.org/officeDocument/2006/relationships/slideLayout" Target="../slideLayouts/slideLayout6.xml"/><Relationship Id="rId14" Type="http://schemas.openxmlformats.org/officeDocument/2006/relationships/image" Target="../media/image145.png"/></Relationships>
</file>

<file path=ppt/slides/_rels/slide4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149.jpeg"/><Relationship Id="rId2" Type="http://schemas.openxmlformats.org/officeDocument/2006/relationships/audio" Target="../media/media78.m4a"/><Relationship Id="rId1" Type="http://schemas.microsoft.com/office/2007/relationships/media" Target="../media/media78.m4a"/><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 Id="rId9" Type="http://schemas.openxmlformats.org/officeDocument/2006/relationships/image" Target="../media/image6.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80.m4a"/><Relationship Id="rId7" Type="http://schemas.openxmlformats.org/officeDocument/2006/relationships/audio" Target="../media/audio1.wav"/><Relationship Id="rId2" Type="http://schemas.microsoft.com/office/2007/relationships/media" Target="../media/media79.m4a"/><Relationship Id="rId1" Type="http://schemas.openxmlformats.org/officeDocument/2006/relationships/audio" Target="NULL" TargetMode="External"/><Relationship Id="rId6" Type="http://schemas.openxmlformats.org/officeDocument/2006/relationships/notesSlide" Target="../notesSlides/notesSlide23.xml"/><Relationship Id="rId5" Type="http://schemas.openxmlformats.org/officeDocument/2006/relationships/slideLayout" Target="../slideLayouts/slideLayout5.xml"/><Relationship Id="rId4" Type="http://schemas.openxmlformats.org/officeDocument/2006/relationships/audio" Target="../media/media80.m4a"/></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1.m4a"/><Relationship Id="rId1" Type="http://schemas.microsoft.com/office/2007/relationships/media" Target="../media/media81.m4a"/><Relationship Id="rId5" Type="http://schemas.openxmlformats.org/officeDocument/2006/relationships/image" Target="../media/image150.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audio" Target="NULL" TargetMode="External"/><Relationship Id="rId13" Type="http://schemas.openxmlformats.org/officeDocument/2006/relationships/image" Target="../media/image6.png"/><Relationship Id="rId18" Type="http://schemas.openxmlformats.org/officeDocument/2006/relationships/image" Target="../media/image17.png"/><Relationship Id="rId3" Type="http://schemas.openxmlformats.org/officeDocument/2006/relationships/audio" Target="../media/media5.m4a"/><Relationship Id="rId7" Type="http://schemas.openxmlformats.org/officeDocument/2006/relationships/audio" Target="../media/media7.m4a"/><Relationship Id="rId12" Type="http://schemas.openxmlformats.org/officeDocument/2006/relationships/audio" Target="../media/audio1.wav"/><Relationship Id="rId17" Type="http://schemas.openxmlformats.org/officeDocument/2006/relationships/image" Target="../media/image16.png"/><Relationship Id="rId2" Type="http://schemas.microsoft.com/office/2007/relationships/media" Target="../media/media5.m4a"/><Relationship Id="rId16" Type="http://schemas.openxmlformats.org/officeDocument/2006/relationships/image" Target="../media/image15.jpeg"/><Relationship Id="rId1" Type="http://schemas.openxmlformats.org/officeDocument/2006/relationships/tags" Target="../tags/tag1.xml"/><Relationship Id="rId6" Type="http://schemas.microsoft.com/office/2007/relationships/media" Target="../media/media7.m4a"/><Relationship Id="rId11" Type="http://schemas.openxmlformats.org/officeDocument/2006/relationships/notesSlide" Target="../notesSlides/notesSlide2.xml"/><Relationship Id="rId5" Type="http://schemas.openxmlformats.org/officeDocument/2006/relationships/audio" Target="../media/media6.m4a"/><Relationship Id="rId15" Type="http://schemas.openxmlformats.org/officeDocument/2006/relationships/image" Target="../media/image14.png"/><Relationship Id="rId10" Type="http://schemas.openxmlformats.org/officeDocument/2006/relationships/slideLayout" Target="../slideLayouts/slideLayout5.xml"/><Relationship Id="rId19" Type="http://schemas.openxmlformats.org/officeDocument/2006/relationships/image" Target="../media/image18.png"/><Relationship Id="rId4" Type="http://schemas.microsoft.com/office/2007/relationships/media" Target="../media/media6.m4a"/><Relationship Id="rId9" Type="http://schemas.microsoft.com/office/2007/relationships/media" Target="../media/media8.m4a"/><Relationship Id="rId1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audio1.wav"/><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1.emf"/><Relationship Id="rId3" Type="http://schemas.microsoft.com/office/2007/relationships/media" Target="../media/media11.m4a"/><Relationship Id="rId7" Type="http://schemas.openxmlformats.org/officeDocument/2006/relationships/image" Target="../media/image2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4.xml"/><Relationship Id="rId11" Type="http://schemas.openxmlformats.org/officeDocument/2006/relationships/image" Target="../media/image6.png"/><Relationship Id="rId5" Type="http://schemas.openxmlformats.org/officeDocument/2006/relationships/slideLayout" Target="../slideLayouts/slideLayout5.xml"/><Relationship Id="rId10" Type="http://schemas.openxmlformats.org/officeDocument/2006/relationships/audio" Target="../media/audio1.wav"/><Relationship Id="rId4" Type="http://schemas.openxmlformats.org/officeDocument/2006/relationships/audio" Target="../media/media11.m4a"/><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audio" Target="../media/media15.m4a"/><Relationship Id="rId13" Type="http://schemas.openxmlformats.org/officeDocument/2006/relationships/audio" Target="../media/audio1.wav"/><Relationship Id="rId3" Type="http://schemas.microsoft.com/office/2007/relationships/media" Target="../media/media13.m4a"/><Relationship Id="rId7" Type="http://schemas.microsoft.com/office/2007/relationships/media" Target="../media/media15.m4a"/><Relationship Id="rId12" Type="http://schemas.openxmlformats.org/officeDocument/2006/relationships/notesSlide" Target="../notesSlides/notesSlide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audio" Target="../media/media14.m4a"/><Relationship Id="rId11" Type="http://schemas.openxmlformats.org/officeDocument/2006/relationships/slideLayout" Target="../slideLayouts/slideLayout5.xml"/><Relationship Id="rId5" Type="http://schemas.microsoft.com/office/2007/relationships/media" Target="../media/media14.m4a"/><Relationship Id="rId10" Type="http://schemas.openxmlformats.org/officeDocument/2006/relationships/audio" Target="../media/media16.m4a"/><Relationship Id="rId4" Type="http://schemas.openxmlformats.org/officeDocument/2006/relationships/audio" Target="../media/media13.m4a"/><Relationship Id="rId9" Type="http://schemas.microsoft.com/office/2007/relationships/media" Target="../media/media16.m4a"/><Relationship Id="rId1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8.m4a"/><Relationship Id="rId7" Type="http://schemas.openxmlformats.org/officeDocument/2006/relationships/audio" Target="../media/audio1.wav"/><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6.xml"/><Relationship Id="rId5" Type="http://schemas.openxmlformats.org/officeDocument/2006/relationships/slideLayout" Target="../slideLayouts/slideLayout5.xml"/><Relationship Id="rId4" Type="http://schemas.openxmlformats.org/officeDocument/2006/relationships/audio" Target="../media/media1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8308" y="113212"/>
            <a:ext cx="11199223" cy="1200329"/>
          </a:xfrm>
          <a:prstGeom prst="rect">
            <a:avLst/>
          </a:prstGeom>
          <a:solidFill>
            <a:schemeClr val="accent3">
              <a:lumMod val="60000"/>
              <a:lumOff val="40000"/>
            </a:schemeClr>
          </a:solidFill>
        </p:spPr>
        <p:txBody>
          <a:bodyPr wrap="square" rtlCol="0">
            <a:spAutoFit/>
          </a:bodyPr>
          <a:lstStyle/>
          <a:p>
            <a:pPr algn="l"/>
            <a:r>
              <a:rPr lang="en-US" dirty="0"/>
              <a:t>Dear Audience,  </a:t>
            </a:r>
          </a:p>
          <a:p>
            <a:pPr algn="l"/>
            <a:r>
              <a:rPr lang="en-US" dirty="0"/>
              <a:t>this is a semi-automatic presentation: The audio recordings will start automatically, but the slides will only proceed once you click on the green arrow (see bottom right of this slide). The arrow will appear after the recordings for each slide.    ----   Please click on it now.</a:t>
            </a:r>
          </a:p>
        </p:txBody>
      </p:sp>
      <p:sp>
        <p:nvSpPr>
          <p:cNvPr id="4" name="Action Button: Forward or Next 3">
            <a:hlinkClick r:id="" action="ppaction://hlinkshowjump?jump=nextslide" highlightClick="1">
              <a:snd r:embed="rId4" name="click.wav"/>
            </a:hlinkClick>
          </p:cNvPr>
          <p:cNvSpPr/>
          <p:nvPr/>
        </p:nvSpPr>
        <p:spPr>
          <a:xfrm>
            <a:off x="11521439" y="618308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nstruc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6376" y="1416686"/>
            <a:ext cx="351155" cy="351155"/>
          </a:xfrm>
          <a:prstGeom prst="rect">
            <a:avLst/>
          </a:prstGeom>
        </p:spPr>
      </p:pic>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5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mediacall" presetSubtype="0" fill="hold" nodeType="withEffect">
                                  <p:stCondLst>
                                    <p:cond delay="50"/>
                                  </p:stCondLst>
                                  <p:childTnLst>
                                    <p:cmd type="call" cmd="playFrom(0.0)">
                                      <p:cBhvr>
                                        <p:cTn id="10" dur="233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3"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Mitigations for Covid-19 related delays</a:t>
            </a:r>
          </a:p>
        </p:txBody>
      </p:sp>
      <p:sp>
        <p:nvSpPr>
          <p:cNvPr id="4" name="Footer Placeholder 3"/>
          <p:cNvSpPr>
            <a:spLocks noGrp="1"/>
          </p:cNvSpPr>
          <p:nvPr>
            <p:ph type="ftr" sz="quarter" idx="11"/>
          </p:nvPr>
        </p:nvSpPr>
        <p:spPr/>
        <p:txBody>
          <a:bodyPr/>
          <a:lstStyle/>
          <a:p>
            <a:r>
              <a:rPr lang="en-GB"/>
              <a:t>© European Spallation Source ERIC</a:t>
            </a:r>
            <a:endParaRPr lang="en-GB" dirty="0"/>
          </a:p>
        </p:txBody>
      </p:sp>
      <p:sp>
        <p:nvSpPr>
          <p:cNvPr id="5" name="Slide Number Placeholder 4"/>
          <p:cNvSpPr>
            <a:spLocks noGrp="1"/>
          </p:cNvSpPr>
          <p:nvPr>
            <p:ph type="sldNum" sz="quarter" idx="12"/>
          </p:nvPr>
        </p:nvSpPr>
        <p:spPr/>
        <p:txBody>
          <a:bodyPr/>
          <a:lstStyle/>
          <a:p>
            <a:fld id="{551115BC-487E-4422-894C-CB7CD3E79223}" type="slidenum">
              <a:rPr lang="en-GB" smtClean="0"/>
              <a:pPr/>
              <a:t>10</a:t>
            </a:fld>
            <a:endParaRPr lang="en-GB"/>
          </a:p>
        </p:txBody>
      </p:sp>
      <p:sp>
        <p:nvSpPr>
          <p:cNvPr id="9" name="Text Placeholder 8"/>
          <p:cNvSpPr>
            <a:spLocks noGrp="1"/>
          </p:cNvSpPr>
          <p:nvPr>
            <p:ph type="body" sz="quarter" idx="14"/>
          </p:nvPr>
        </p:nvSpPr>
        <p:spPr/>
        <p:txBody>
          <a:bodyPr/>
          <a:lstStyle/>
          <a:p>
            <a:r>
              <a:rPr lang="en-US" dirty="0"/>
              <a:t>What can SULF do</a:t>
            </a:r>
          </a:p>
        </p:txBody>
      </p:sp>
      <p:sp>
        <p:nvSpPr>
          <p:cNvPr id="8" name="Content Placeholder 7"/>
          <p:cNvSpPr>
            <a:spLocks noGrp="1"/>
          </p:cNvSpPr>
          <p:nvPr>
            <p:ph idx="1"/>
          </p:nvPr>
        </p:nvSpPr>
        <p:spPr>
          <a:xfrm>
            <a:off x="1094400" y="1985882"/>
            <a:ext cx="9365782" cy="4768062"/>
          </a:xfrm>
        </p:spPr>
        <p:txBody>
          <a:bodyPr/>
          <a:lstStyle/>
          <a:p>
            <a:pPr lvl="1"/>
            <a:r>
              <a:rPr lang="en-US" dirty="0"/>
              <a:t>Prepare the move and start moving as much as we can (see part 3)</a:t>
            </a:r>
          </a:p>
          <a:p>
            <a:pPr lvl="1"/>
            <a:r>
              <a:rPr lang="en-US" dirty="0"/>
              <a:t>Prepare safety documentation for E04 labs (ongoing)</a:t>
            </a:r>
          </a:p>
          <a:p>
            <a:pPr lvl="2"/>
            <a:r>
              <a:rPr lang="en-US" dirty="0"/>
              <a:t>In collaboration with OHS, training,</a:t>
            </a:r>
            <a:r>
              <a:rPr lang="en-150" dirty="0"/>
              <a:t>…</a:t>
            </a:r>
            <a:endParaRPr lang="en-US" dirty="0"/>
          </a:p>
          <a:p>
            <a:pPr lvl="1"/>
            <a:r>
              <a:rPr lang="en-US" dirty="0"/>
              <a:t>Prepare continuation of construction (see part 2)</a:t>
            </a:r>
          </a:p>
          <a:p>
            <a:pPr lvl="2"/>
            <a:r>
              <a:rPr lang="en-US" dirty="0"/>
              <a:t>Documentation for quality, drawings</a:t>
            </a:r>
          </a:p>
          <a:p>
            <a:pPr lvl="1"/>
            <a:r>
              <a:rPr lang="en-US" dirty="0"/>
              <a:t>Keep close contact with lab-outfitter (</a:t>
            </a:r>
            <a:r>
              <a:rPr lang="en-US" dirty="0" err="1"/>
              <a:t>Sanber</a:t>
            </a:r>
            <a:r>
              <a:rPr lang="en-US" dirty="0"/>
              <a:t>), receive deliveries, establish to-do list to prepare for worker’s return (hiring of equipment, training, scheduling</a:t>
            </a:r>
            <a:r>
              <a:rPr lang="en-150" dirty="0"/>
              <a:t>…</a:t>
            </a:r>
            <a:r>
              <a:rPr lang="en-US" dirty="0"/>
              <a:t>)</a:t>
            </a:r>
          </a:p>
          <a:p>
            <a:pPr lvl="1"/>
            <a:r>
              <a:rPr lang="en-US" dirty="0"/>
              <a:t>Get construction work done that is not part of the fit-out (corrective action on building, data patch panels, safety evaluation of power distribution boxes, cleaning of floors, touch-up for walls, </a:t>
            </a:r>
            <a:r>
              <a:rPr lang="en-150" dirty="0"/>
              <a:t>…</a:t>
            </a:r>
            <a:r>
              <a:rPr lang="en-US" dirty="0"/>
              <a:t>)</a:t>
            </a:r>
          </a:p>
        </p:txBody>
      </p:sp>
      <p:sp>
        <p:nvSpPr>
          <p:cNvPr id="10" name="Action Button: Forward or Next 9">
            <a:hlinkClick r:id="" action="ppaction://hlinkshowjump?jump=nextslide" highlightClick="1">
              <a:snd r:embed="rId6" name="click.wav"/>
            </a:hlinkClick>
          </p:cNvPr>
          <p:cNvSpPr/>
          <p:nvPr/>
        </p:nvSpPr>
        <p:spPr>
          <a:xfrm>
            <a:off x="11478492" y="619659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itigation">
            <a:hlinkClick r:id="" action="ppaction://media"/>
          </p:cNvPr>
          <p:cNvPicPr>
            <a:picLocks noChangeAspect="1"/>
          </p:cNvPicPr>
          <p:nvPr>
            <a:audioFile r:link="rId1"/>
            <p:extLst>
              <p:ext uri="{DAA4B4D4-6D71-4841-9C94-3DE7FCFB9230}">
                <p14:media xmlns:p14="http://schemas.microsoft.com/office/powerpoint/2010/main" r:embed="rId2">
                  <p14:trim end="12605.1337"/>
                </p14:media>
              </p:ext>
            </p:extLst>
          </p:nvPr>
        </p:nvPicPr>
        <p:blipFill>
          <a:blip r:embed="rId7"/>
          <a:stretch>
            <a:fillRect/>
          </a:stretch>
        </p:blipFill>
        <p:spPr>
          <a:xfrm>
            <a:off x="11894908" y="116827"/>
            <a:ext cx="297092" cy="297092"/>
          </a:xfrm>
          <a:prstGeom prst="rect">
            <a:avLst/>
          </a:prstGeom>
        </p:spPr>
      </p:pic>
      <p:pic>
        <p:nvPicPr>
          <p:cNvPr id="11" name="Mitigation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894908" y="594043"/>
            <a:ext cx="297092" cy="297092"/>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50708" y="1342285"/>
            <a:ext cx="2112367" cy="2543600"/>
          </a:xfrm>
          <a:prstGeom prst="rect">
            <a:avLst/>
          </a:prstGeom>
        </p:spPr>
      </p:pic>
    </p:spTree>
    <p:extLst>
      <p:ext uri="{BB962C8B-B14F-4D97-AF65-F5344CB8AC3E}">
        <p14:creationId xmlns:p14="http://schemas.microsoft.com/office/powerpoint/2010/main" val="52714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06" fill="hold"/>
                                        <p:tgtEl>
                                          <p:spTgt spid="6"/>
                                        </p:tgtEl>
                                      </p:cBhvr>
                                    </p:cmd>
                                  </p:childTnLst>
                                </p:cTn>
                              </p:par>
                              <p:par>
                                <p:cTn id="7" presetID="1" presetClass="mediacall" presetSubtype="0" fill="hold" nodeType="withEffect">
                                  <p:stCondLst>
                                    <p:cond delay="51000"/>
                                  </p:stCondLst>
                                  <p:childTnLst>
                                    <p:cmd type="call" cmd="playFrom(0.0)">
                                      <p:cBhvr>
                                        <p:cTn id="8" dur="39951" fill="hold"/>
                                        <p:tgtEl>
                                          <p:spTgt spid="11"/>
                                        </p:tgtEl>
                                      </p:cBhvr>
                                    </p:cmd>
                                  </p:childTnLst>
                                </p:cTn>
                              </p:par>
                            </p:childTnLst>
                          </p:cTn>
                        </p:par>
                        <p:par>
                          <p:cTn id="9" fill="hold">
                            <p:stCondLst>
                              <p:cond delay="90951"/>
                            </p:stCondLst>
                            <p:childTnLst>
                              <p:par>
                                <p:cTn id="10" presetID="1" presetClass="entr" presetSubtype="0" fill="hold" grpId="0" nodeType="afterEffect">
                                  <p:stCondLst>
                                    <p:cond delay="5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audio>
              <p:cMediaNode vol="80000">
                <p:cTn id="13" fill="hold" display="0">
                  <p:stCondLst>
                    <p:cond delay="indefinite"/>
                  </p:stCondLst>
                  <p:endCondLst>
                    <p:cond evt="onStopAudio" delay="0">
                      <p:tgtEl>
                        <p:sldTgt/>
                      </p:tgtEl>
                    </p:cond>
                  </p:endCondLst>
                </p:cTn>
                <p:tgtEl>
                  <p:spTgt spid="11"/>
                </p:tgtEl>
              </p:cMediaNode>
            </p:audio>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Project Interactions </a:t>
            </a:r>
          </a:p>
        </p:txBody>
      </p:sp>
      <p:sp>
        <p:nvSpPr>
          <p:cNvPr id="6" name="Content Placeholder 5"/>
          <p:cNvSpPr>
            <a:spLocks noGrp="1"/>
          </p:cNvSpPr>
          <p:nvPr>
            <p:ph idx="1"/>
          </p:nvPr>
        </p:nvSpPr>
        <p:spPr>
          <a:xfrm>
            <a:off x="555383" y="1604309"/>
            <a:ext cx="3577694" cy="5108910"/>
          </a:xfrm>
          <a:solidFill>
            <a:schemeClr val="accent1"/>
          </a:solidFill>
          <a:ln>
            <a:solidFill>
              <a:schemeClr val="tx1"/>
            </a:solidFill>
          </a:ln>
        </p:spPr>
        <p:txBody>
          <a:bodyPr/>
          <a:lstStyle/>
          <a:p>
            <a:r>
              <a:rPr lang="en-US" b="1" dirty="0">
                <a:solidFill>
                  <a:schemeClr val="tx1"/>
                </a:solidFill>
              </a:rPr>
              <a:t>Conventional Facilities (CF)</a:t>
            </a:r>
          </a:p>
          <a:p>
            <a:endParaRPr lang="en-US" dirty="0"/>
          </a:p>
          <a:p>
            <a:pPr lvl="1"/>
            <a:r>
              <a:rPr lang="en-US" dirty="0">
                <a:solidFill>
                  <a:schemeClr val="bg1"/>
                </a:solidFill>
              </a:rPr>
              <a:t>Assuring requirements are met, services are supplied</a:t>
            </a:r>
          </a:p>
          <a:p>
            <a:pPr lvl="1"/>
            <a:r>
              <a:rPr lang="en-US" dirty="0">
                <a:solidFill>
                  <a:schemeClr val="bg1"/>
                </a:solidFill>
              </a:rPr>
              <a:t>Change-requests (electrical distribution panels, house vacuum, waste water</a:t>
            </a:r>
            <a:r>
              <a:rPr lang="en-150" dirty="0">
                <a:solidFill>
                  <a:schemeClr val="bg1"/>
                </a:solidFill>
              </a:rPr>
              <a:t>…</a:t>
            </a:r>
            <a:r>
              <a:rPr lang="en-US" dirty="0">
                <a:solidFill>
                  <a:schemeClr val="bg1"/>
                </a:solidFill>
              </a:rPr>
              <a:t>.)</a:t>
            </a:r>
          </a:p>
          <a:p>
            <a:pPr lvl="1"/>
            <a:r>
              <a:rPr lang="en-US" dirty="0">
                <a:solidFill>
                  <a:schemeClr val="bg1"/>
                </a:solidFill>
              </a:rPr>
              <a:t>Facilitating information exchange between in-kind partner and CF</a:t>
            </a:r>
          </a:p>
        </p:txBody>
      </p:sp>
      <p:sp>
        <p:nvSpPr>
          <p:cNvPr id="3" name="Text Placeholder 2"/>
          <p:cNvSpPr>
            <a:spLocks noGrp="1"/>
          </p:cNvSpPr>
          <p:nvPr>
            <p:ph type="body" sz="quarter" idx="14"/>
          </p:nvPr>
        </p:nvSpPr>
        <p:spPr>
          <a:xfrm>
            <a:off x="1103708" y="931026"/>
            <a:ext cx="9792026" cy="507076"/>
          </a:xfrm>
        </p:spPr>
        <p:txBody>
          <a:bodyPr/>
          <a:lstStyle/>
          <a:p>
            <a:r>
              <a:rPr lang="en-US" dirty="0"/>
              <a:t>Construction Support and Lab Coordination (see part 4 for ESS “sci. support”)</a:t>
            </a:r>
          </a:p>
        </p:txBody>
      </p:sp>
      <p:sp>
        <p:nvSpPr>
          <p:cNvPr id="17" name="Content Placeholder 16"/>
          <p:cNvSpPr>
            <a:spLocks noGrp="1"/>
          </p:cNvSpPr>
          <p:nvPr>
            <p:ph idx="15"/>
          </p:nvPr>
        </p:nvSpPr>
        <p:spPr>
          <a:xfrm>
            <a:off x="4432340" y="1604309"/>
            <a:ext cx="3584399" cy="5108910"/>
          </a:xfrm>
          <a:solidFill>
            <a:schemeClr val="accent1"/>
          </a:solidFill>
          <a:ln>
            <a:solidFill>
              <a:schemeClr val="tx1"/>
            </a:solidFill>
          </a:ln>
        </p:spPr>
        <p:txBody>
          <a:bodyPr/>
          <a:lstStyle/>
          <a:p>
            <a:r>
              <a:rPr lang="en-US" b="1" dirty="0">
                <a:solidFill>
                  <a:schemeClr val="tx1"/>
                </a:solidFill>
              </a:rPr>
              <a:t>NSS Instruments </a:t>
            </a:r>
          </a:p>
          <a:p>
            <a:pPr lvl="1"/>
            <a:endParaRPr lang="en-US" dirty="0"/>
          </a:p>
          <a:p>
            <a:pPr lvl="1"/>
            <a:r>
              <a:rPr lang="en-US" dirty="0">
                <a:solidFill>
                  <a:schemeClr val="bg1"/>
                </a:solidFill>
              </a:rPr>
              <a:t>Support for instrument specific laboratories (information on safety, utilities, chem. vent., solvent cabinets</a:t>
            </a:r>
            <a:r>
              <a:rPr lang="en-150" dirty="0">
                <a:solidFill>
                  <a:schemeClr val="bg1"/>
                </a:solidFill>
              </a:rPr>
              <a:t>…</a:t>
            </a:r>
            <a:r>
              <a:rPr lang="en-US" dirty="0">
                <a:solidFill>
                  <a:schemeClr val="bg1"/>
                </a:solidFill>
              </a:rPr>
              <a:t>) </a:t>
            </a:r>
          </a:p>
          <a:p>
            <a:pPr lvl="1"/>
            <a:r>
              <a:rPr lang="en-US" dirty="0">
                <a:solidFill>
                  <a:schemeClr val="bg1"/>
                </a:solidFill>
              </a:rPr>
              <a:t>Containment ventilation for the caves (gas flow exp., vacuum exhaust)</a:t>
            </a:r>
          </a:p>
          <a:p>
            <a:endParaRPr lang="en-US" dirty="0">
              <a:solidFill>
                <a:schemeClr val="bg1"/>
              </a:solidFill>
            </a:endParaRPr>
          </a:p>
        </p:txBody>
      </p:sp>
      <p:sp>
        <p:nvSpPr>
          <p:cNvPr id="18" name="Content Placeholder 17"/>
          <p:cNvSpPr>
            <a:spLocks noGrp="1"/>
          </p:cNvSpPr>
          <p:nvPr>
            <p:ph idx="16"/>
          </p:nvPr>
        </p:nvSpPr>
        <p:spPr>
          <a:xfrm>
            <a:off x="8366342" y="1604309"/>
            <a:ext cx="3600726" cy="5108910"/>
          </a:xfrm>
          <a:solidFill>
            <a:schemeClr val="bg1">
              <a:lumMod val="95000"/>
            </a:schemeClr>
          </a:solidFill>
          <a:ln>
            <a:solidFill>
              <a:schemeClr val="tx1"/>
            </a:solidFill>
          </a:ln>
        </p:spPr>
        <p:txBody>
          <a:bodyPr/>
          <a:lstStyle/>
          <a:p>
            <a:r>
              <a:rPr lang="en-US" b="1" dirty="0">
                <a:solidFill>
                  <a:schemeClr val="tx1"/>
                </a:solidFill>
              </a:rPr>
              <a:t>Area </a:t>
            </a:r>
            <a:r>
              <a:rPr lang="en-US" b="1" dirty="0" err="1">
                <a:solidFill>
                  <a:schemeClr val="tx1"/>
                </a:solidFill>
              </a:rPr>
              <a:t>coord</a:t>
            </a:r>
            <a:r>
              <a:rPr lang="en-US" b="1" dirty="0">
                <a:solidFill>
                  <a:schemeClr val="tx1"/>
                </a:solidFill>
              </a:rPr>
              <a:t>., safety, quality</a:t>
            </a:r>
          </a:p>
          <a:p>
            <a:pPr marL="144000" lvl="1" indent="0">
              <a:buNone/>
            </a:pPr>
            <a:r>
              <a:rPr lang="en-US" b="1" dirty="0">
                <a:solidFill>
                  <a:schemeClr val="tx1"/>
                </a:solidFill>
              </a:rPr>
              <a:t> </a:t>
            </a:r>
          </a:p>
          <a:p>
            <a:pPr lvl="1"/>
            <a:r>
              <a:rPr lang="en-US" dirty="0"/>
              <a:t>Keep track of work in E03/E04 incl. risk assessment</a:t>
            </a:r>
          </a:p>
          <a:p>
            <a:pPr lvl="1"/>
            <a:r>
              <a:rPr lang="en-US" dirty="0"/>
              <a:t>Stay on top of safety and housekeeping in the area </a:t>
            </a:r>
          </a:p>
          <a:p>
            <a:pPr lvl="1"/>
            <a:r>
              <a:rPr lang="en-US" dirty="0"/>
              <a:t>Define requirements for lab services and quality</a:t>
            </a:r>
          </a:p>
          <a:p>
            <a:pPr lvl="1"/>
            <a:endParaRPr lang="en-US" dirty="0"/>
          </a:p>
          <a:p>
            <a:endParaRPr lang="en-US" b="1" dirty="0">
              <a:solidFill>
                <a:schemeClr val="tx1"/>
              </a:solidFill>
            </a:endParaRPr>
          </a:p>
          <a:p>
            <a:endParaRPr lang="en-US" dirty="0"/>
          </a:p>
        </p:txBody>
      </p:sp>
      <p:sp>
        <p:nvSpPr>
          <p:cNvPr id="10" name="Content Placeholder 5"/>
          <p:cNvSpPr txBox="1">
            <a:spLocks/>
          </p:cNvSpPr>
          <p:nvPr/>
        </p:nvSpPr>
        <p:spPr>
          <a:xfrm>
            <a:off x="6020734" y="2309555"/>
            <a:ext cx="6171266" cy="3164822"/>
          </a:xfrm>
          <a:prstGeom prst="rect">
            <a:avLst/>
          </a:prstGeom>
        </p:spPr>
        <p:txBody>
          <a:bodyPr vert="horz" lIns="90000" tIns="45720" rIns="91440" bIns="4572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endParaRPr lang="en-US" dirty="0"/>
          </a:p>
        </p:txBody>
      </p:sp>
      <p:pic>
        <p:nvPicPr>
          <p:cNvPr id="11" name="Picture 1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09444" y="5396615"/>
            <a:ext cx="1581905" cy="1186429"/>
          </a:xfrm>
          <a:prstGeom prst="rect">
            <a:avLst/>
          </a:prstGeom>
        </p:spPr>
      </p:pic>
      <p:sp>
        <p:nvSpPr>
          <p:cNvPr id="13" name="TextBox 12"/>
          <p:cNvSpPr txBox="1"/>
          <p:nvPr/>
        </p:nvSpPr>
        <p:spPr>
          <a:xfrm>
            <a:off x="6168453" y="5449501"/>
            <a:ext cx="1511290" cy="923330"/>
          </a:xfrm>
          <a:prstGeom prst="rect">
            <a:avLst/>
          </a:prstGeom>
          <a:noFill/>
        </p:spPr>
        <p:txBody>
          <a:bodyPr wrap="square" rtlCol="0">
            <a:spAutoFit/>
          </a:bodyPr>
          <a:lstStyle/>
          <a:p>
            <a:r>
              <a:rPr lang="sv-SE" i="1" dirty="0">
                <a:solidFill>
                  <a:schemeClr val="bg1"/>
                </a:solidFill>
              </a:rPr>
              <a:t>Connection </a:t>
            </a:r>
          </a:p>
          <a:p>
            <a:r>
              <a:rPr lang="sv-SE" i="1" dirty="0" err="1">
                <a:solidFill>
                  <a:schemeClr val="bg1"/>
                </a:solidFill>
              </a:rPr>
              <a:t>points</a:t>
            </a:r>
            <a:r>
              <a:rPr lang="sv-SE" i="1" dirty="0">
                <a:solidFill>
                  <a:schemeClr val="bg1"/>
                </a:solidFill>
              </a:rPr>
              <a:t> for instruments </a:t>
            </a:r>
          </a:p>
        </p:txBody>
      </p:sp>
      <p:pic>
        <p:nvPicPr>
          <p:cNvPr id="20" name="Picture 19"/>
          <p:cNvPicPr>
            <a:picLocks noChangeAspect="1"/>
          </p:cNvPicPr>
          <p:nvPr/>
        </p:nvPicPr>
        <p:blipFill>
          <a:blip r:embed="rId12"/>
          <a:stretch>
            <a:fillRect/>
          </a:stretch>
        </p:blipFill>
        <p:spPr>
          <a:xfrm>
            <a:off x="8417579" y="4645671"/>
            <a:ext cx="2580382" cy="1937373"/>
          </a:xfrm>
          <a:prstGeom prst="rect">
            <a:avLst/>
          </a:prstGeom>
        </p:spPr>
      </p:pic>
      <p:pic>
        <p:nvPicPr>
          <p:cNvPr id="19" name="Picture 18"/>
          <p:cNvPicPr>
            <a:picLocks noChangeAspect="1"/>
          </p:cNvPicPr>
          <p:nvPr/>
        </p:nvPicPr>
        <p:blipFill rotWithShape="1">
          <a:blip r:embed="rId13" cstate="screen">
            <a:extLst>
              <a:ext uri="{28A0092B-C50C-407E-A947-70E740481C1C}">
                <a14:useLocalDpi xmlns:a14="http://schemas.microsoft.com/office/drawing/2010/main"/>
              </a:ext>
            </a:extLst>
          </a:blip>
          <a:srcRect r="16679"/>
          <a:stretch/>
        </p:blipFill>
        <p:spPr>
          <a:xfrm>
            <a:off x="9848197" y="4954752"/>
            <a:ext cx="1089545" cy="1549699"/>
          </a:xfrm>
          <a:prstGeom prst="rect">
            <a:avLst/>
          </a:prstGeom>
        </p:spPr>
      </p:pic>
      <p:sp>
        <p:nvSpPr>
          <p:cNvPr id="15" name="Action Button: Forward or Next 14">
            <a:hlinkClick r:id="" action="ppaction://hlinkshowjump?jump=nextslide" highlightClick="1">
              <a:snd r:embed="rId14" name="click.wav"/>
            </a:hlinkClick>
          </p:cNvPr>
          <p:cNvSpPr/>
          <p:nvPr/>
        </p:nvSpPr>
        <p:spPr>
          <a:xfrm>
            <a:off x="11441457" y="618308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15" cstate="screen">
            <a:duotone>
              <a:schemeClr val="bg2">
                <a:shade val="45000"/>
                <a:satMod val="135000"/>
              </a:schemeClr>
              <a:prstClr val="white"/>
            </a:duotone>
            <a:extLst>
              <a:ext uri="{BEBA8EAE-BF5A-486C-A8C5-ECC9F3942E4B}">
                <a14:imgProps xmlns:a14="http://schemas.microsoft.com/office/drawing/2010/main">
                  <a14:imgLayer r:embed="rId16">
                    <a14:imgEffect>
                      <a14:colorTemperature colorTemp="11108"/>
                    </a14:imgEffect>
                  </a14:imgLayer>
                </a14:imgProps>
              </a:ext>
              <a:ext uri="{28A0092B-C50C-407E-A947-70E740481C1C}">
                <a14:useLocalDpi xmlns:a14="http://schemas.microsoft.com/office/drawing/2010/main"/>
              </a:ext>
            </a:extLst>
          </a:blip>
          <a:stretch>
            <a:fillRect/>
          </a:stretch>
        </p:blipFill>
        <p:spPr>
          <a:xfrm>
            <a:off x="10001948" y="1984576"/>
            <a:ext cx="355492" cy="409922"/>
          </a:xfrm>
          <a:prstGeom prst="rect">
            <a:avLst/>
          </a:prstGeom>
        </p:spPr>
      </p:pic>
      <p:pic>
        <p:nvPicPr>
          <p:cNvPr id="24" name="Picture 23"/>
          <p:cNvPicPr>
            <a:picLocks noChangeAspect="1"/>
          </p:cNvPicPr>
          <p:nvPr/>
        </p:nvPicPr>
        <p:blipFill>
          <a:blip r:embed="rId17"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008162" y="2000906"/>
            <a:ext cx="358008" cy="412823"/>
          </a:xfrm>
          <a:prstGeom prst="rect">
            <a:avLst/>
          </a:prstGeom>
        </p:spPr>
      </p:pic>
      <p:pic>
        <p:nvPicPr>
          <p:cNvPr id="2" name="Picture 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32136" y="5353925"/>
            <a:ext cx="1534034" cy="1150526"/>
          </a:xfrm>
          <a:prstGeom prst="rect">
            <a:avLst/>
          </a:prstGeom>
        </p:spPr>
      </p:pic>
      <p:pic>
        <p:nvPicPr>
          <p:cNvPr id="26" name="Picture 25"/>
          <p:cNvPicPr>
            <a:picLocks noChangeAspect="1"/>
          </p:cNvPicPr>
          <p:nvPr/>
        </p:nvPicPr>
        <p:blipFill>
          <a:blip r:embed="rId17"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912345" y="1984576"/>
            <a:ext cx="358008" cy="412823"/>
          </a:xfrm>
          <a:prstGeom prst="rect">
            <a:avLst/>
          </a:prstGeom>
        </p:spPr>
      </p:pic>
      <p:sp>
        <p:nvSpPr>
          <p:cNvPr id="27" name="TextBox 26"/>
          <p:cNvSpPr txBox="1"/>
          <p:nvPr/>
        </p:nvSpPr>
        <p:spPr>
          <a:xfrm>
            <a:off x="2443274" y="5538429"/>
            <a:ext cx="1511290" cy="923330"/>
          </a:xfrm>
          <a:prstGeom prst="rect">
            <a:avLst/>
          </a:prstGeom>
          <a:noFill/>
        </p:spPr>
        <p:txBody>
          <a:bodyPr wrap="square" rtlCol="0">
            <a:spAutoFit/>
          </a:bodyPr>
          <a:lstStyle/>
          <a:p>
            <a:r>
              <a:rPr lang="sv-SE" i="1" dirty="0">
                <a:solidFill>
                  <a:schemeClr val="bg1"/>
                </a:solidFill>
              </a:rPr>
              <a:t>SULF and partner </a:t>
            </a:r>
            <a:r>
              <a:rPr lang="sv-SE" i="1" dirty="0" err="1">
                <a:solidFill>
                  <a:schemeClr val="bg1"/>
                </a:solidFill>
              </a:rPr>
              <a:t>measuring</a:t>
            </a:r>
            <a:endParaRPr lang="sv-SE" i="1" dirty="0">
              <a:solidFill>
                <a:schemeClr val="bg1"/>
              </a:solidFill>
            </a:endParaRPr>
          </a:p>
        </p:txBody>
      </p:sp>
      <p:pic>
        <p:nvPicPr>
          <p:cNvPr id="8" name="interaction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0" y="458897"/>
            <a:ext cx="379303" cy="379303"/>
          </a:xfrm>
          <a:prstGeom prst="rect">
            <a:avLst/>
          </a:prstGeom>
        </p:spPr>
      </p:pic>
      <p:pic>
        <p:nvPicPr>
          <p:cNvPr id="12" name="interaction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0" y="1125280"/>
            <a:ext cx="362939" cy="362939"/>
          </a:xfrm>
          <a:prstGeom prst="rect">
            <a:avLst/>
          </a:prstGeom>
        </p:spPr>
      </p:pic>
      <p:pic>
        <p:nvPicPr>
          <p:cNvPr id="14" name="interaction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25198" y="1775299"/>
            <a:ext cx="418554" cy="418554"/>
          </a:xfrm>
          <a:prstGeom prst="rect">
            <a:avLst/>
          </a:prstGeom>
        </p:spPr>
      </p:pic>
      <p:pic>
        <p:nvPicPr>
          <p:cNvPr id="16" name="interaction4">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21238" y="2413729"/>
            <a:ext cx="358065" cy="358065"/>
          </a:xfrm>
          <a:prstGeom prst="rect">
            <a:avLst/>
          </a:prstGeom>
        </p:spPr>
      </p:pic>
    </p:spTree>
    <p:extLst>
      <p:ext uri="{BB962C8B-B14F-4D97-AF65-F5344CB8AC3E}">
        <p14:creationId xmlns:p14="http://schemas.microsoft.com/office/powerpoint/2010/main" val="185267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30" fill="hold"/>
                                        <p:tgtEl>
                                          <p:spTgt spid="8"/>
                                        </p:tgtEl>
                                      </p:cBhvr>
                                    </p:cmd>
                                  </p:childTnLst>
                                </p:cTn>
                              </p:par>
                            </p:childTnLst>
                          </p:cTn>
                        </p:par>
                        <p:par>
                          <p:cTn id="7" fill="hold">
                            <p:stCondLst>
                              <p:cond delay="16430"/>
                            </p:stCondLst>
                            <p:childTnLst>
                              <p:par>
                                <p:cTn id="8" presetID="1" presetClass="mediacall" presetSubtype="0" fill="hold" nodeType="afterEffect">
                                  <p:stCondLst>
                                    <p:cond delay="0"/>
                                  </p:stCondLst>
                                  <p:childTnLst>
                                    <p:cmd type="call" cmd="playFrom(0.0)">
                                      <p:cBhvr>
                                        <p:cTn id="9" dur="30491" fill="hold"/>
                                        <p:tgtEl>
                                          <p:spTgt spid="12"/>
                                        </p:tgtEl>
                                      </p:cBhvr>
                                    </p:cmd>
                                  </p:childTnLst>
                                </p:cTn>
                              </p:par>
                            </p:childTnLst>
                          </p:cTn>
                        </p:par>
                        <p:par>
                          <p:cTn id="10" fill="hold">
                            <p:stCondLst>
                              <p:cond delay="46921"/>
                            </p:stCondLst>
                            <p:childTnLst>
                              <p:par>
                                <p:cTn id="11" presetID="1" presetClass="mediacall" presetSubtype="0" fill="hold" nodeType="afterEffect">
                                  <p:stCondLst>
                                    <p:cond delay="0"/>
                                  </p:stCondLst>
                                  <p:childTnLst>
                                    <p:cmd type="call" cmd="playFrom(0.0)">
                                      <p:cBhvr>
                                        <p:cTn id="12" dur="38906" fill="hold"/>
                                        <p:tgtEl>
                                          <p:spTgt spid="14"/>
                                        </p:tgtEl>
                                      </p:cBhvr>
                                    </p:cmd>
                                  </p:childTnLst>
                                </p:cTn>
                              </p:par>
                            </p:childTnLst>
                          </p:cTn>
                        </p:par>
                        <p:par>
                          <p:cTn id="13" fill="hold">
                            <p:stCondLst>
                              <p:cond delay="85827"/>
                            </p:stCondLst>
                            <p:childTnLst>
                              <p:par>
                                <p:cTn id="14" presetID="1" presetClass="mediacall" presetSubtype="0" fill="hold" nodeType="afterEffect">
                                  <p:stCondLst>
                                    <p:cond delay="0"/>
                                  </p:stCondLst>
                                  <p:childTnLst>
                                    <p:cmd type="call" cmd="playFrom(0.0)">
                                      <p:cBhvr>
                                        <p:cTn id="15" dur="39537" fill="hold"/>
                                        <p:tgtEl>
                                          <p:spTgt spid="16"/>
                                        </p:tgtEl>
                                      </p:cBhvr>
                                    </p:cmd>
                                  </p:childTnLst>
                                </p:cTn>
                              </p:par>
                            </p:childTnLst>
                          </p:cTn>
                        </p:par>
                        <p:par>
                          <p:cTn id="16" fill="hold">
                            <p:stCondLst>
                              <p:cond delay="125364"/>
                            </p:stCondLst>
                            <p:childTnLst>
                              <p:par>
                                <p:cTn id="17" presetID="1" presetClass="entr" presetSubtype="0" fill="hold" grpId="0" nodeType="afterEffect">
                                  <p:stCondLst>
                                    <p:cond delay="5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audio>
              <p:cMediaNode vol="80000">
                <p:cTn id="20" fill="hold" display="0">
                  <p:stCondLst>
                    <p:cond delay="indefinite"/>
                  </p:stCondLst>
                  <p:endCondLst>
                    <p:cond evt="onStopAudio" delay="0">
                      <p:tgtEl>
                        <p:sldTgt/>
                      </p:tgtEl>
                    </p:cond>
                  </p:endCondLst>
                </p:cTn>
                <p:tgtEl>
                  <p:spTgt spid="12"/>
                </p:tgtEl>
              </p:cMediaNode>
            </p:audio>
            <p:audio>
              <p:cMediaNode vol="80000">
                <p:cTn id="21" fill="hold" display="0">
                  <p:stCondLst>
                    <p:cond delay="indefinite"/>
                  </p:stCondLst>
                  <p:endCondLst>
                    <p:cond evt="onStopAudio" delay="0">
                      <p:tgtEl>
                        <p:sldTgt/>
                      </p:tgtEl>
                    </p:cond>
                  </p:endCondLst>
                </p:cTn>
                <p:tgtEl>
                  <p:spTgt spid="14"/>
                </p:tgtEl>
              </p:cMediaNode>
            </p:audio>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Project Interactions </a:t>
            </a:r>
          </a:p>
        </p:txBody>
      </p:sp>
      <p:sp>
        <p:nvSpPr>
          <p:cNvPr id="6" name="Content Placeholder 5"/>
          <p:cNvSpPr>
            <a:spLocks noGrp="1"/>
          </p:cNvSpPr>
          <p:nvPr>
            <p:ph idx="1"/>
          </p:nvPr>
        </p:nvSpPr>
        <p:spPr>
          <a:xfrm>
            <a:off x="616187" y="1580323"/>
            <a:ext cx="3621371" cy="4928574"/>
          </a:xfrm>
          <a:solidFill>
            <a:schemeClr val="accent6">
              <a:lumMod val="20000"/>
              <a:lumOff val="80000"/>
            </a:schemeClr>
          </a:solidFill>
          <a:ln>
            <a:solidFill>
              <a:schemeClr val="tx1"/>
            </a:solidFill>
          </a:ln>
        </p:spPr>
        <p:txBody>
          <a:bodyPr/>
          <a:lstStyle/>
          <a:p>
            <a:r>
              <a:rPr lang="en-US" b="1" dirty="0">
                <a:solidFill>
                  <a:schemeClr val="tx1"/>
                </a:solidFill>
              </a:rPr>
              <a:t>Application to SSM (Swedish Radiation Authorities)</a:t>
            </a:r>
          </a:p>
          <a:p>
            <a:endParaRPr lang="en-US" sz="1100" dirty="0"/>
          </a:p>
          <a:p>
            <a:r>
              <a:rPr lang="en-US" dirty="0"/>
              <a:t>Supporting the application for operations in the area of:</a:t>
            </a:r>
          </a:p>
          <a:p>
            <a:r>
              <a:rPr lang="en-US" dirty="0"/>
              <a:t>Accident Analysis (radiation) for experimental halls and surrounding buildings.</a:t>
            </a:r>
          </a:p>
          <a:p>
            <a:r>
              <a:rPr lang="en-US" dirty="0"/>
              <a:t>Sample Management Procedure</a:t>
            </a:r>
          </a:p>
        </p:txBody>
      </p:sp>
      <p:sp>
        <p:nvSpPr>
          <p:cNvPr id="3" name="Text Placeholder 2"/>
          <p:cNvSpPr>
            <a:spLocks noGrp="1"/>
          </p:cNvSpPr>
          <p:nvPr>
            <p:ph type="body" sz="quarter" idx="14"/>
          </p:nvPr>
        </p:nvSpPr>
        <p:spPr/>
        <p:txBody>
          <a:bodyPr/>
          <a:lstStyle/>
          <a:p>
            <a:r>
              <a:rPr lang="en-US" dirty="0"/>
              <a:t>Construction Support (see part 4 for ESS “scientific support”)</a:t>
            </a:r>
          </a:p>
        </p:txBody>
      </p:sp>
      <p:sp>
        <p:nvSpPr>
          <p:cNvPr id="17" name="Content Placeholder 16"/>
          <p:cNvSpPr>
            <a:spLocks noGrp="1"/>
          </p:cNvSpPr>
          <p:nvPr>
            <p:ph idx="15"/>
          </p:nvPr>
        </p:nvSpPr>
        <p:spPr>
          <a:xfrm>
            <a:off x="4535736" y="1552666"/>
            <a:ext cx="3580458" cy="4928573"/>
          </a:xfrm>
          <a:solidFill>
            <a:schemeClr val="accent3">
              <a:lumMod val="60000"/>
              <a:lumOff val="40000"/>
            </a:schemeClr>
          </a:solidFill>
          <a:ln>
            <a:solidFill>
              <a:schemeClr val="tx1"/>
            </a:solidFill>
          </a:ln>
        </p:spPr>
        <p:txBody>
          <a:bodyPr/>
          <a:lstStyle/>
          <a:p>
            <a:r>
              <a:rPr lang="en-US" b="1" dirty="0">
                <a:solidFill>
                  <a:schemeClr val="tx1"/>
                </a:solidFill>
              </a:rPr>
              <a:t>Laboratory Safety for on-site laboratories</a:t>
            </a:r>
          </a:p>
          <a:p>
            <a:endParaRPr lang="en-US" sz="1100" b="1" dirty="0">
              <a:solidFill>
                <a:schemeClr val="tx1"/>
              </a:solidFill>
            </a:endParaRPr>
          </a:p>
          <a:p>
            <a:pPr lvl="1"/>
            <a:r>
              <a:rPr lang="en-US" dirty="0"/>
              <a:t>Safety documentation for on-site labs</a:t>
            </a:r>
          </a:p>
          <a:p>
            <a:pPr lvl="1"/>
            <a:r>
              <a:rPr lang="en-US" dirty="0"/>
              <a:t>Establish training for labs</a:t>
            </a:r>
          </a:p>
          <a:p>
            <a:pPr lvl="1"/>
            <a:r>
              <a:rPr lang="en-US" dirty="0"/>
              <a:t>Quarterly safety meeting for chemical laboratories</a:t>
            </a:r>
          </a:p>
          <a:p>
            <a:endParaRPr lang="en-US" dirty="0"/>
          </a:p>
        </p:txBody>
      </p:sp>
      <p:sp>
        <p:nvSpPr>
          <p:cNvPr id="18" name="Content Placeholder 17"/>
          <p:cNvSpPr>
            <a:spLocks noGrp="1"/>
          </p:cNvSpPr>
          <p:nvPr>
            <p:ph idx="16"/>
          </p:nvPr>
        </p:nvSpPr>
        <p:spPr>
          <a:xfrm>
            <a:off x="8414372" y="1573244"/>
            <a:ext cx="3527166" cy="4887415"/>
          </a:xfrm>
          <a:solidFill>
            <a:schemeClr val="accent3">
              <a:lumMod val="60000"/>
              <a:lumOff val="40000"/>
            </a:schemeClr>
          </a:solidFill>
          <a:ln>
            <a:solidFill>
              <a:schemeClr val="tx1"/>
            </a:solidFill>
          </a:ln>
        </p:spPr>
        <p:txBody>
          <a:bodyPr/>
          <a:lstStyle/>
          <a:p>
            <a:r>
              <a:rPr lang="en-US" b="1" dirty="0">
                <a:solidFill>
                  <a:schemeClr val="tx1"/>
                </a:solidFill>
              </a:rPr>
              <a:t>Establish services for ESS on-site labs</a:t>
            </a:r>
          </a:p>
          <a:p>
            <a:endParaRPr lang="en-US" sz="1400" b="1" dirty="0">
              <a:solidFill>
                <a:schemeClr val="tx1"/>
              </a:solidFill>
            </a:endParaRPr>
          </a:p>
          <a:p>
            <a:pPr lvl="1"/>
            <a:r>
              <a:rPr lang="en-US" b="1" dirty="0">
                <a:solidFill>
                  <a:schemeClr val="tx1"/>
                </a:solidFill>
              </a:rPr>
              <a:t> </a:t>
            </a:r>
            <a:r>
              <a:rPr lang="en-US" dirty="0"/>
              <a:t>Gas delivery, l-N2 tank, DI water</a:t>
            </a:r>
          </a:p>
          <a:p>
            <a:pPr lvl="1"/>
            <a:r>
              <a:rPr lang="en-US" dirty="0"/>
              <a:t>Chemical inventory system</a:t>
            </a:r>
          </a:p>
          <a:p>
            <a:pPr lvl="1"/>
            <a:r>
              <a:rPr lang="en-US" dirty="0"/>
              <a:t>Delivery points</a:t>
            </a:r>
          </a:p>
          <a:p>
            <a:pPr lvl="1"/>
            <a:r>
              <a:rPr lang="en-US" dirty="0"/>
              <a:t>Delivery of perishable items directly to freezer</a:t>
            </a:r>
          </a:p>
          <a:p>
            <a:pPr lvl="1"/>
            <a:endParaRPr lang="en-US" dirty="0"/>
          </a:p>
          <a:p>
            <a:endParaRPr lang="en-US" b="1" dirty="0">
              <a:solidFill>
                <a:schemeClr val="tx1"/>
              </a:solidFill>
            </a:endParaRPr>
          </a:p>
          <a:p>
            <a:endParaRPr lang="en-US" dirty="0"/>
          </a:p>
        </p:txBody>
      </p:sp>
      <p:sp>
        <p:nvSpPr>
          <p:cNvPr id="10" name="Content Placeholder 5"/>
          <p:cNvSpPr txBox="1">
            <a:spLocks/>
          </p:cNvSpPr>
          <p:nvPr/>
        </p:nvSpPr>
        <p:spPr>
          <a:xfrm>
            <a:off x="6020734" y="2309555"/>
            <a:ext cx="6171266" cy="3164822"/>
          </a:xfrm>
          <a:prstGeom prst="rect">
            <a:avLst/>
          </a:prstGeom>
        </p:spPr>
        <p:txBody>
          <a:bodyPr vert="horz" lIns="90000" tIns="45720" rIns="91440" bIns="4572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endParaRPr lang="en-US" dirty="0"/>
          </a:p>
        </p:txBody>
      </p:sp>
      <p:sp>
        <p:nvSpPr>
          <p:cNvPr id="15" name="Action Button: Forward or Next 14">
            <a:hlinkClick r:id="" action="ppaction://hlinkshowjump?jump=nextslide" highlightClick="1">
              <a:snd r:embed="rId7" name="click.wav"/>
            </a:hlinkClick>
          </p:cNvPr>
          <p:cNvSpPr/>
          <p:nvPr/>
        </p:nvSpPr>
        <p:spPr>
          <a:xfrm>
            <a:off x="11441457" y="618308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703499" y="2066410"/>
            <a:ext cx="386740" cy="445955"/>
          </a:xfrm>
          <a:prstGeom prst="rect">
            <a:avLst/>
          </a:prstGeom>
        </p:spPr>
      </p:pic>
      <p:pic>
        <p:nvPicPr>
          <p:cNvPr id="24" name="Picture 23"/>
          <p:cNvPicPr>
            <a:picLocks noChangeAspect="1"/>
          </p:cNvPicPr>
          <p:nvPr/>
        </p:nvPicPr>
        <p:blipFill>
          <a:blip r:embed="rId9"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453310" y="2013308"/>
            <a:ext cx="437127" cy="504056"/>
          </a:xfrm>
          <a:prstGeom prst="rect">
            <a:avLst/>
          </a:prstGeom>
        </p:spPr>
      </p:pic>
      <p:pic>
        <p:nvPicPr>
          <p:cNvPr id="25" name="Picture 24"/>
          <p:cNvPicPr>
            <a:picLocks noChangeAspect="1"/>
          </p:cNvPicPr>
          <p:nvPr/>
        </p:nvPicPr>
        <p:blipFill>
          <a:blip r:embed="rId9"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331899" y="2057527"/>
            <a:ext cx="437127" cy="504056"/>
          </a:xfrm>
          <a:prstGeom prst="rect">
            <a:avLst/>
          </a:prstGeom>
        </p:spPr>
      </p:pic>
      <p:pic>
        <p:nvPicPr>
          <p:cNvPr id="2" name="ssmsuppo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 y="594043"/>
            <a:ext cx="337930" cy="337930"/>
          </a:xfrm>
          <a:prstGeom prst="rect">
            <a:avLst/>
          </a:prstGeom>
        </p:spPr>
      </p:pic>
      <p:pic>
        <p:nvPicPr>
          <p:cNvPr id="4" name="essservic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76" y="1092961"/>
            <a:ext cx="345142" cy="345142"/>
          </a:xfrm>
          <a:prstGeom prst="rect">
            <a:avLst/>
          </a:prstGeom>
        </p:spPr>
      </p:pic>
    </p:spTree>
    <p:extLst>
      <p:ext uri="{BB962C8B-B14F-4D97-AF65-F5344CB8AC3E}">
        <p14:creationId xmlns:p14="http://schemas.microsoft.com/office/powerpoint/2010/main" val="382727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245" fill="hold"/>
                                        <p:tgtEl>
                                          <p:spTgt spid="2"/>
                                        </p:tgtEl>
                                      </p:cBhvr>
                                    </p:cmd>
                                  </p:childTnLst>
                                </p:cTn>
                              </p:par>
                            </p:childTnLst>
                          </p:cTn>
                        </p:par>
                        <p:par>
                          <p:cTn id="7" fill="hold">
                            <p:stCondLst>
                              <p:cond delay="24245"/>
                            </p:stCondLst>
                            <p:childTnLst>
                              <p:par>
                                <p:cTn id="8" presetID="1" presetClass="mediacall" presetSubtype="0" fill="hold" nodeType="afterEffect">
                                  <p:stCondLst>
                                    <p:cond delay="0"/>
                                  </p:stCondLst>
                                  <p:childTnLst>
                                    <p:cmd type="call" cmd="playFrom(0.0)">
                                      <p:cBhvr>
                                        <p:cTn id="9" dur="57054" fill="hold"/>
                                        <p:tgtEl>
                                          <p:spTgt spid="4"/>
                                        </p:tgtEl>
                                      </p:cBhvr>
                                    </p:cmd>
                                  </p:childTnLst>
                                </p:cTn>
                              </p:par>
                            </p:childTnLst>
                          </p:cTn>
                        </p:par>
                        <p:par>
                          <p:cTn id="10" fill="hold">
                            <p:stCondLst>
                              <p:cond delay="81299"/>
                            </p:stCondLst>
                            <p:childTnLst>
                              <p:par>
                                <p:cTn id="11" presetID="1" presetClass="entr" presetSubtype="0" fill="hold" grpId="0" nodeType="afterEffect">
                                  <p:stCondLst>
                                    <p:cond delay="5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audio>
              <p:cMediaNode vol="80000">
                <p:cTn id="14" fill="hold" display="0">
                  <p:stCondLst>
                    <p:cond delay="indefinite"/>
                  </p:stCondLst>
                  <p:endCondLst>
                    <p:cond evt="onStopAudio" delay="0">
                      <p:tgtEl>
                        <p:sldTgt/>
                      </p:tgtEl>
                    </p:cond>
                  </p:endCondLst>
                </p:cTn>
                <p:tgtEl>
                  <p:spTgt spid="4"/>
                </p:tgtEl>
              </p:cMediaNode>
            </p:audio>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9B6AA8DE-5F9C-774D-A251-7A091E2C214E}"/>
              </a:ext>
            </a:extLst>
          </p:cNvPr>
          <p:cNvSpPr txBox="1">
            <a:spLocks/>
          </p:cNvSpPr>
          <p:nvPr/>
        </p:nvSpPr>
        <p:spPr>
          <a:xfrm>
            <a:off x="413225" y="1453427"/>
            <a:ext cx="1795515" cy="5090807"/>
          </a:xfrm>
          <a:prstGeom prst="rect">
            <a:avLst/>
          </a:prstGeom>
        </p:spPr>
        <p:txBody>
          <a:bodyPr vert="horz" lIns="90000" tIns="45720" rIns="91440" bIns="4572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2000" dirty="0"/>
              <a:t>lab &amp; in-kind </a:t>
            </a:r>
            <a:r>
              <a:rPr lang="en-US" sz="2000" dirty="0" err="1"/>
              <a:t>coord</a:t>
            </a:r>
            <a:r>
              <a:rPr lang="en-US" sz="2000" dirty="0"/>
              <a:t>.</a:t>
            </a:r>
          </a:p>
          <a:p>
            <a:endParaRPr lang="en-US" sz="1100" dirty="0"/>
          </a:p>
          <a:p>
            <a:r>
              <a:rPr lang="en-US" sz="2000" dirty="0"/>
              <a:t>MV lab operation</a:t>
            </a:r>
          </a:p>
          <a:p>
            <a:endParaRPr lang="en-US" sz="1400" dirty="0"/>
          </a:p>
          <a:p>
            <a:r>
              <a:rPr lang="en-US" sz="2000" dirty="0"/>
              <a:t>ESS Lab operation</a:t>
            </a:r>
          </a:p>
          <a:p>
            <a:endParaRPr lang="en-US" sz="1800" dirty="0"/>
          </a:p>
          <a:p>
            <a:r>
              <a:rPr lang="en-US" sz="2000" dirty="0"/>
              <a:t>Construct. Support</a:t>
            </a:r>
            <a:endParaRPr lang="en-US" sz="1000" dirty="0"/>
          </a:p>
          <a:p>
            <a:endParaRPr lang="en-US" sz="1800" dirty="0"/>
          </a:p>
          <a:p>
            <a:r>
              <a:rPr lang="en-US" sz="2000" dirty="0"/>
              <a:t>Scientific Support</a:t>
            </a:r>
          </a:p>
          <a:p>
            <a:endParaRPr lang="en-US" sz="1000" dirty="0"/>
          </a:p>
          <a:p>
            <a:r>
              <a:rPr lang="en-US" sz="2000" dirty="0"/>
              <a:t>SSM</a:t>
            </a:r>
          </a:p>
          <a:p>
            <a:endParaRPr lang="en-US" dirty="0"/>
          </a:p>
          <a:p>
            <a:endParaRPr lang="en-GB" dirty="0"/>
          </a:p>
        </p:txBody>
      </p:sp>
      <p:sp>
        <p:nvSpPr>
          <p:cNvPr id="6" name="Title 5"/>
          <p:cNvSpPr>
            <a:spLocks noGrp="1"/>
          </p:cNvSpPr>
          <p:nvPr>
            <p:ph type="title"/>
          </p:nvPr>
        </p:nvSpPr>
        <p:spPr/>
        <p:txBody>
          <a:bodyPr/>
          <a:lstStyle/>
          <a:p>
            <a:r>
              <a:rPr lang="en-GB" dirty="0"/>
              <a:t>SULF: what are the focus points now ?</a:t>
            </a:r>
            <a:endParaRPr lang="en-US" dirty="0"/>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13</a:t>
            </a:fld>
            <a:endParaRPr lang="en-GB" noProof="0" dirty="0"/>
          </a:p>
        </p:txBody>
      </p:sp>
      <p:sp>
        <p:nvSpPr>
          <p:cNvPr id="23" name="Text Placeholder 22"/>
          <p:cNvSpPr>
            <a:spLocks noGrp="1"/>
          </p:cNvSpPr>
          <p:nvPr>
            <p:ph type="body" sz="quarter" idx="14"/>
          </p:nvPr>
        </p:nvSpPr>
        <p:spPr/>
        <p:txBody>
          <a:bodyPr/>
          <a:lstStyle/>
          <a:p>
            <a:r>
              <a:rPr lang="en-US" dirty="0" err="1"/>
              <a:t>Katrin</a:t>
            </a:r>
            <a:r>
              <a:rPr lang="en-US" dirty="0"/>
              <a:t> (100%), Melissa (50%), Monika (75%), Alice </a:t>
            </a:r>
            <a:r>
              <a:rPr lang="en-US" dirty="0" err="1"/>
              <a:t>Corani</a:t>
            </a:r>
            <a:r>
              <a:rPr lang="en-US" dirty="0"/>
              <a:t> (50%) = 2.75 FTE</a:t>
            </a:r>
          </a:p>
        </p:txBody>
      </p:sp>
      <p:sp>
        <p:nvSpPr>
          <p:cNvPr id="3" name="Content Placeholder 2">
            <a:extLst>
              <a:ext uri="{FF2B5EF4-FFF2-40B4-BE49-F238E27FC236}">
                <a16:creationId xmlns:a16="http://schemas.microsoft.com/office/drawing/2014/main" id="{9B6AA8DE-5F9C-774D-A251-7A091E2C214E}"/>
              </a:ext>
            </a:extLst>
          </p:cNvPr>
          <p:cNvSpPr>
            <a:spLocks noGrp="1"/>
          </p:cNvSpPr>
          <p:nvPr>
            <p:ph idx="1"/>
          </p:nvPr>
        </p:nvSpPr>
        <p:spPr>
          <a:xfrm>
            <a:off x="2295484" y="1473727"/>
            <a:ext cx="8633773" cy="5085832"/>
          </a:xfrm>
          <a:ln>
            <a:solidFill>
              <a:schemeClr val="tx1"/>
            </a:solidFill>
          </a:ln>
        </p:spPr>
        <p:txBody>
          <a:bodyPr/>
          <a:lstStyle/>
          <a:p>
            <a:pPr>
              <a:spcBef>
                <a:spcPts val="0"/>
              </a:spcBef>
            </a:pPr>
            <a:r>
              <a:rPr lang="en-GB" dirty="0"/>
              <a:t>Katrin Michel </a:t>
            </a:r>
            <a:r>
              <a:rPr lang="en-150" dirty="0"/>
              <a:t>–</a:t>
            </a:r>
            <a:r>
              <a:rPr lang="en-GB" dirty="0"/>
              <a:t> laboratory technician (</a:t>
            </a:r>
            <a:r>
              <a:rPr lang="en-GB" b="1" dirty="0"/>
              <a:t>100%</a:t>
            </a:r>
            <a:r>
              <a:rPr lang="en-GB" dirty="0"/>
              <a:t> SULF</a:t>
            </a:r>
            <a:r>
              <a:rPr lang="en-US" dirty="0"/>
              <a:t>)</a:t>
            </a:r>
            <a:endParaRPr lang="en-GB" dirty="0"/>
          </a:p>
          <a:p>
            <a:pPr lvl="1">
              <a:spcBef>
                <a:spcPts val="0"/>
              </a:spcBef>
            </a:pPr>
            <a:r>
              <a:rPr lang="en-GB" dirty="0"/>
              <a:t>Hand-over MV to DEMAX	</a:t>
            </a:r>
            <a:r>
              <a:rPr lang="en-150" dirty="0">
                <a:sym typeface="Symbol" panose="05050102010706020507" pitchFamily="18" charset="2"/>
              </a:rPr>
              <a:t> </a:t>
            </a:r>
            <a:r>
              <a:rPr lang="en-US" dirty="0">
                <a:sym typeface="Symbol" panose="05050102010706020507" pitchFamily="18" charset="2"/>
              </a:rPr>
              <a:t> </a:t>
            </a:r>
            <a:r>
              <a:rPr lang="en-GB" dirty="0"/>
              <a:t>Move to site 	</a:t>
            </a:r>
            <a:r>
              <a:rPr lang="en-150" dirty="0">
                <a:sym typeface="Symbol" panose="05050102010706020507" pitchFamily="18" charset="2"/>
              </a:rPr>
              <a:t> </a:t>
            </a:r>
            <a:r>
              <a:rPr lang="en-US" dirty="0">
                <a:sym typeface="Symbol" panose="05050102010706020507" pitchFamily="18" charset="2"/>
              </a:rPr>
              <a:t>project support</a:t>
            </a:r>
            <a:endParaRPr lang="en-GB" dirty="0"/>
          </a:p>
          <a:p>
            <a:endParaRPr lang="en-GB" dirty="0"/>
          </a:p>
          <a:p>
            <a:endParaRPr lang="en-GB" dirty="0"/>
          </a:p>
          <a:p>
            <a:pPr>
              <a:spcBef>
                <a:spcPts val="0"/>
              </a:spcBef>
            </a:pPr>
            <a:r>
              <a:rPr lang="en-GB" dirty="0"/>
              <a:t>Melissa Sharp </a:t>
            </a:r>
            <a:r>
              <a:rPr lang="en-150" dirty="0"/>
              <a:t>–</a:t>
            </a:r>
            <a:r>
              <a:rPr lang="en-GB" dirty="0"/>
              <a:t> laboratory scientist (</a:t>
            </a:r>
            <a:r>
              <a:rPr lang="en-GB" b="1" dirty="0"/>
              <a:t>50% SULF</a:t>
            </a:r>
            <a:r>
              <a:rPr lang="en-GB" dirty="0"/>
              <a:t>, 50% CF Interaction)</a:t>
            </a:r>
          </a:p>
          <a:p>
            <a:pPr lvl="1">
              <a:spcBef>
                <a:spcPts val="0"/>
              </a:spcBef>
            </a:pPr>
            <a:r>
              <a:rPr lang="en-GB" dirty="0"/>
              <a:t>Construction (CF, building)	</a:t>
            </a:r>
            <a:r>
              <a:rPr lang="en-150" dirty="0">
                <a:sym typeface="Symbol" panose="05050102010706020507" pitchFamily="18" charset="2"/>
              </a:rPr>
              <a:t></a:t>
            </a:r>
            <a:r>
              <a:rPr lang="en-US" dirty="0">
                <a:sym typeface="Symbol" panose="05050102010706020507" pitchFamily="18" charset="2"/>
              </a:rPr>
              <a:t> Life Science Grant/Postdoc </a:t>
            </a:r>
            <a:r>
              <a:rPr lang="en-150" dirty="0">
                <a:sym typeface="Symbol" panose="05050102010706020507" pitchFamily="18" charset="2"/>
              </a:rPr>
              <a:t> </a:t>
            </a:r>
            <a:r>
              <a:rPr lang="en-US" dirty="0">
                <a:sym typeface="Symbol" panose="05050102010706020507" pitchFamily="18" charset="2"/>
              </a:rPr>
              <a:t> Installation	</a:t>
            </a:r>
            <a:endParaRPr lang="en-GB" dirty="0"/>
          </a:p>
          <a:p>
            <a:pPr>
              <a:spcBef>
                <a:spcPts val="0"/>
              </a:spcBef>
            </a:pPr>
            <a:endParaRPr lang="en-GB" dirty="0"/>
          </a:p>
          <a:p>
            <a:pPr>
              <a:spcBef>
                <a:spcPts val="0"/>
              </a:spcBef>
            </a:pPr>
            <a:r>
              <a:rPr lang="en-GB" dirty="0"/>
              <a:t>Monika Hartl </a:t>
            </a:r>
            <a:r>
              <a:rPr lang="en-150" dirty="0"/>
              <a:t>–</a:t>
            </a:r>
            <a:r>
              <a:rPr lang="en-GB" dirty="0"/>
              <a:t> laboratory scientist/GL (</a:t>
            </a:r>
            <a:r>
              <a:rPr lang="en-GB" b="1" dirty="0"/>
              <a:t>75% SULF</a:t>
            </a:r>
            <a:r>
              <a:rPr lang="en-GB" dirty="0"/>
              <a:t>, 20% SSM, 5% VESPA)</a:t>
            </a:r>
          </a:p>
          <a:p>
            <a:pPr lvl="1">
              <a:spcBef>
                <a:spcPts val="0"/>
              </a:spcBef>
            </a:pPr>
            <a:r>
              <a:rPr lang="en-GB" dirty="0"/>
              <a:t>Construction (Safety, quality)	</a:t>
            </a:r>
            <a:r>
              <a:rPr lang="en-150" dirty="0">
                <a:sym typeface="Symbol" panose="05050102010706020507" pitchFamily="18" charset="2"/>
              </a:rPr>
              <a:t> </a:t>
            </a:r>
            <a:r>
              <a:rPr lang="en-US" dirty="0">
                <a:sym typeface="Symbol" panose="05050102010706020507" pitchFamily="18" charset="2"/>
              </a:rPr>
              <a:t> in-kind projects  	</a:t>
            </a:r>
            <a:r>
              <a:rPr lang="en-150" dirty="0">
                <a:sym typeface="Symbol" panose="05050102010706020507" pitchFamily="18" charset="2"/>
              </a:rPr>
              <a:t></a:t>
            </a:r>
            <a:r>
              <a:rPr lang="en-US" dirty="0">
                <a:sym typeface="Symbol" panose="05050102010706020507" pitchFamily="18" charset="2"/>
              </a:rPr>
              <a:t> SSM</a:t>
            </a:r>
            <a:endParaRPr lang="en-GB" dirty="0"/>
          </a:p>
          <a:p>
            <a:endParaRPr lang="en-GB" sz="2800" dirty="0"/>
          </a:p>
          <a:p>
            <a:pPr>
              <a:spcBef>
                <a:spcPts val="0"/>
              </a:spcBef>
            </a:pPr>
            <a:r>
              <a:rPr lang="en-GB" dirty="0"/>
              <a:t>Alice </a:t>
            </a:r>
            <a:r>
              <a:rPr lang="en-GB" dirty="0" err="1"/>
              <a:t>Corani</a:t>
            </a:r>
            <a:r>
              <a:rPr lang="en-GB" dirty="0"/>
              <a:t>: laboratory technician FLUCO (50% FLUCO, </a:t>
            </a:r>
            <a:r>
              <a:rPr lang="en-GB" b="1" dirty="0"/>
              <a:t>50% SULF</a:t>
            </a:r>
            <a:r>
              <a:rPr lang="en-GB" dirty="0"/>
              <a:t>)</a:t>
            </a:r>
          </a:p>
          <a:p>
            <a:pPr lvl="1">
              <a:spcBef>
                <a:spcPts val="0"/>
              </a:spcBef>
            </a:pPr>
            <a:r>
              <a:rPr lang="en-GB" dirty="0"/>
              <a:t>Support for SULF on site    </a:t>
            </a:r>
            <a:r>
              <a:rPr lang="en-150" dirty="0">
                <a:sym typeface="Symbol" panose="05050102010706020507" pitchFamily="18" charset="2"/>
              </a:rPr>
              <a:t>  </a:t>
            </a:r>
            <a:r>
              <a:rPr lang="en-US" dirty="0">
                <a:sym typeface="Symbol" panose="05050102010706020507" pitchFamily="18" charset="2"/>
              </a:rPr>
              <a:t>electrochemistry (coll. FLUCO)</a:t>
            </a:r>
            <a:r>
              <a:rPr lang="en-GB" dirty="0"/>
              <a:t>	</a:t>
            </a:r>
          </a:p>
          <a:p>
            <a:pPr marL="0" indent="0">
              <a:buNone/>
            </a:pPr>
            <a:endParaRPr lang="en-GB" dirty="0"/>
          </a:p>
        </p:txBody>
      </p:sp>
      <p:pic>
        <p:nvPicPr>
          <p:cNvPr id="7" name="Picture 6"/>
          <p:cNvPicPr>
            <a:picLocks noChangeAspect="1"/>
          </p:cNvPicPr>
          <p:nvPr/>
        </p:nvPicPr>
        <p:blipFill>
          <a:blip r:embed="rId9"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090241" y="4976553"/>
            <a:ext cx="287737" cy="331793"/>
          </a:xfrm>
          <a:prstGeom prst="rect">
            <a:avLst/>
          </a:prstGeom>
        </p:spPr>
      </p:pic>
      <p:pic>
        <p:nvPicPr>
          <p:cNvPr id="8" name="Picture 7"/>
          <p:cNvPicPr>
            <a:picLocks noChangeAspect="1"/>
          </p:cNvPicPr>
          <p:nvPr/>
        </p:nvPicPr>
        <p:blipFill>
          <a:blip r:embed="rId10"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26481" y="5261142"/>
            <a:ext cx="437127" cy="504056"/>
          </a:xfrm>
          <a:prstGeom prst="rect">
            <a:avLst/>
          </a:prstGeom>
        </p:spPr>
      </p:pic>
      <p:pic>
        <p:nvPicPr>
          <p:cNvPr id="9" name="Picture 8"/>
          <p:cNvPicPr>
            <a:picLocks noChangeAspect="1"/>
          </p:cNvPicPr>
          <p:nvPr/>
        </p:nvPicPr>
        <p:blipFill>
          <a:blip r:embed="rId10"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41342" y="4361597"/>
            <a:ext cx="437127" cy="504056"/>
          </a:xfrm>
          <a:prstGeom prst="rect">
            <a:avLst/>
          </a:prstGeom>
        </p:spPr>
      </p:pic>
      <p:pic>
        <p:nvPicPr>
          <p:cNvPr id="10" name="Picture 9"/>
          <p:cNvPicPr>
            <a:picLocks noChangeAspect="1"/>
          </p:cNvPicPr>
          <p:nvPr/>
        </p:nvPicPr>
        <p:blipFill>
          <a:blip r:embed="rId10"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26481" y="3325042"/>
            <a:ext cx="437127" cy="504056"/>
          </a:xfrm>
          <a:prstGeom prst="rect">
            <a:avLst/>
          </a:prstGeom>
        </p:spPr>
      </p:pic>
      <p:pic>
        <p:nvPicPr>
          <p:cNvPr id="11" name="Picture 10"/>
          <p:cNvPicPr>
            <a:picLocks noChangeAspect="1"/>
          </p:cNvPicPr>
          <p:nvPr/>
        </p:nvPicPr>
        <p:blipFill>
          <a:blip r:embed="rId10"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16881" y="2427382"/>
            <a:ext cx="437127" cy="504056"/>
          </a:xfrm>
          <a:prstGeom prst="rect">
            <a:avLst/>
          </a:prstGeom>
        </p:spPr>
      </p:pic>
      <p:pic>
        <p:nvPicPr>
          <p:cNvPr id="12" name="Picture 11"/>
          <p:cNvPicPr>
            <a:picLocks noChangeAspect="1"/>
          </p:cNvPicPr>
          <p:nvPr/>
        </p:nvPicPr>
        <p:blipFill>
          <a:blip r:embed="rId11" cstate="screen">
            <a:duotone>
              <a:schemeClr val="bg2">
                <a:shade val="45000"/>
                <a:satMod val="135000"/>
              </a:schemeClr>
              <a:prstClr val="white"/>
            </a:duotone>
            <a:extLst>
              <a:ext uri="{BEBA8EAE-BF5A-486C-A8C5-ECC9F3942E4B}">
                <a14:imgProps xmlns:a14="http://schemas.microsoft.com/office/drawing/2010/main">
                  <a14:imgLayer r:embed="rId12">
                    <a14:imgEffect>
                      <a14:colorTemperature colorTemp="11108"/>
                    </a14:imgEffect>
                  </a14:imgLayer>
                </a14:imgProps>
              </a:ext>
              <a:ext uri="{28A0092B-C50C-407E-A947-70E740481C1C}">
                <a14:useLocalDpi xmlns:a14="http://schemas.microsoft.com/office/drawing/2010/main"/>
              </a:ext>
            </a:extLst>
          </a:blip>
          <a:stretch>
            <a:fillRect/>
          </a:stretch>
        </p:blipFill>
        <p:spPr>
          <a:xfrm>
            <a:off x="316881" y="1538688"/>
            <a:ext cx="437127" cy="504056"/>
          </a:xfrm>
          <a:prstGeom prst="rect">
            <a:avLst/>
          </a:prstGeom>
        </p:spPr>
      </p:pic>
      <p:pic>
        <p:nvPicPr>
          <p:cNvPr id="15" name="Picture 14"/>
          <p:cNvPicPr>
            <a:picLocks noChangeAspect="1"/>
          </p:cNvPicPr>
          <p:nvPr/>
        </p:nvPicPr>
        <p:blipFill>
          <a:blip r:embed="rId1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991339" y="2489112"/>
            <a:ext cx="272911" cy="314697"/>
          </a:xfrm>
          <a:prstGeom prst="rect">
            <a:avLst/>
          </a:prstGeom>
        </p:spPr>
      </p:pic>
      <p:pic>
        <p:nvPicPr>
          <p:cNvPr id="16" name="Picture 15"/>
          <p:cNvPicPr>
            <a:picLocks noChangeAspect="1"/>
          </p:cNvPicPr>
          <p:nvPr/>
        </p:nvPicPr>
        <p:blipFill>
          <a:blip r:embed="rId10"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946956" y="3645024"/>
            <a:ext cx="437127" cy="504056"/>
          </a:xfrm>
          <a:prstGeom prst="rect">
            <a:avLst/>
          </a:prstGeom>
        </p:spPr>
      </p:pic>
      <p:pic>
        <p:nvPicPr>
          <p:cNvPr id="18" name="Picture 17"/>
          <p:cNvPicPr>
            <a:picLocks noChangeAspect="1"/>
          </p:cNvPicPr>
          <p:nvPr/>
        </p:nvPicPr>
        <p:blipFill>
          <a:blip r:embed="rId1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36750" y="6043357"/>
            <a:ext cx="459096" cy="529389"/>
          </a:xfrm>
          <a:prstGeom prst="rect">
            <a:avLst/>
          </a:prstGeom>
        </p:spPr>
      </p:pic>
      <p:pic>
        <p:nvPicPr>
          <p:cNvPr id="19" name="Picture 18"/>
          <p:cNvPicPr>
            <a:picLocks noChangeAspect="1"/>
          </p:cNvPicPr>
          <p:nvPr/>
        </p:nvPicPr>
        <p:blipFill>
          <a:blip r:embed="rId1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677353" y="2351946"/>
            <a:ext cx="326571" cy="376573"/>
          </a:xfrm>
          <a:prstGeom prst="rect">
            <a:avLst/>
          </a:prstGeom>
        </p:spPr>
      </p:pic>
      <p:pic>
        <p:nvPicPr>
          <p:cNvPr id="20" name="Picture 19"/>
          <p:cNvPicPr>
            <a:picLocks noChangeAspect="1"/>
          </p:cNvPicPr>
          <p:nvPr/>
        </p:nvPicPr>
        <p:blipFill>
          <a:blip r:embed="rId1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327275" y="2254168"/>
            <a:ext cx="466646" cy="538094"/>
          </a:xfrm>
          <a:prstGeom prst="rect">
            <a:avLst/>
          </a:prstGeom>
        </p:spPr>
      </p:pic>
      <p:pic>
        <p:nvPicPr>
          <p:cNvPr id="21" name="Picture 20"/>
          <p:cNvPicPr>
            <a:picLocks noChangeAspect="1"/>
          </p:cNvPicPr>
          <p:nvPr/>
        </p:nvPicPr>
        <p:blipFill>
          <a:blip r:embed="rId17"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483670" y="3775942"/>
            <a:ext cx="323592" cy="373138"/>
          </a:xfrm>
          <a:prstGeom prst="rect">
            <a:avLst/>
          </a:prstGeom>
        </p:spPr>
      </p:pic>
      <p:pic>
        <p:nvPicPr>
          <p:cNvPr id="52" name="Picture 51"/>
          <p:cNvPicPr>
            <a:picLocks noChangeAspect="1"/>
          </p:cNvPicPr>
          <p:nvPr/>
        </p:nvPicPr>
        <p:blipFill>
          <a:blip r:embed="rId18" cstate="screen">
            <a:biLevel thresh="25000"/>
            <a:extLst>
              <a:ext uri="{28A0092B-C50C-407E-A947-70E740481C1C}">
                <a14:useLocalDpi xmlns:a14="http://schemas.microsoft.com/office/drawing/2010/main"/>
              </a:ext>
            </a:extLst>
          </a:blip>
          <a:stretch>
            <a:fillRect/>
          </a:stretch>
        </p:blipFill>
        <p:spPr>
          <a:xfrm>
            <a:off x="11331465" y="1588512"/>
            <a:ext cx="437127" cy="504056"/>
          </a:xfrm>
          <a:prstGeom prst="rect">
            <a:avLst/>
          </a:prstGeom>
        </p:spPr>
      </p:pic>
      <p:sp>
        <p:nvSpPr>
          <p:cNvPr id="22" name="TextBox 21"/>
          <p:cNvSpPr txBox="1"/>
          <p:nvPr/>
        </p:nvSpPr>
        <p:spPr>
          <a:xfrm>
            <a:off x="11029804" y="2092569"/>
            <a:ext cx="1022902" cy="1348990"/>
          </a:xfrm>
          <a:prstGeom prst="rect">
            <a:avLst/>
          </a:prstGeom>
        </p:spPr>
        <p:txBody>
          <a:bodyPr vert="horz" wrap="none" lIns="91440" tIns="45720" rIns="91440" bIns="45720" rtlCol="0" anchor="t">
            <a:normAutofit/>
          </a:bodyPr>
          <a:lstStyle/>
          <a:p>
            <a:pPr algn="ctr"/>
            <a:r>
              <a:rPr lang="en-US" sz="2000" dirty="0"/>
              <a:t>+3.25 FTE</a:t>
            </a:r>
          </a:p>
          <a:p>
            <a:pPr algn="ctr"/>
            <a:r>
              <a:rPr lang="en-US" sz="2000" dirty="0"/>
              <a:t>(rad)</a:t>
            </a:r>
          </a:p>
          <a:p>
            <a:pPr algn="ctr"/>
            <a:r>
              <a:rPr lang="en-US" sz="2000" dirty="0"/>
              <a:t>(</a:t>
            </a:r>
            <a:r>
              <a:rPr lang="en-US" sz="2000" dirty="0" err="1"/>
              <a:t>chem</a:t>
            </a:r>
            <a:r>
              <a:rPr lang="en-US" sz="2000" dirty="0"/>
              <a:t>)</a:t>
            </a:r>
          </a:p>
          <a:p>
            <a:pPr algn="ctr"/>
            <a:r>
              <a:rPr lang="en-US" sz="2000" dirty="0"/>
              <a:t>(bio)</a:t>
            </a:r>
          </a:p>
        </p:txBody>
      </p:sp>
      <p:sp>
        <p:nvSpPr>
          <p:cNvPr id="24" name="Right Arrow 23"/>
          <p:cNvSpPr/>
          <p:nvPr/>
        </p:nvSpPr>
        <p:spPr>
          <a:xfrm>
            <a:off x="4164204" y="2429042"/>
            <a:ext cx="492647" cy="222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10"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820809" y="2221345"/>
            <a:ext cx="437127" cy="504056"/>
          </a:xfrm>
          <a:prstGeom prst="rect">
            <a:avLst/>
          </a:prstGeom>
        </p:spPr>
      </p:pic>
      <p:sp>
        <p:nvSpPr>
          <p:cNvPr id="54" name="Right Arrow 53"/>
          <p:cNvSpPr/>
          <p:nvPr/>
        </p:nvSpPr>
        <p:spPr>
          <a:xfrm>
            <a:off x="4159548" y="3746566"/>
            <a:ext cx="492647" cy="222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a:blip r:embed="rId10"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820809" y="3645024"/>
            <a:ext cx="437127" cy="504056"/>
          </a:xfrm>
          <a:prstGeom prst="rect">
            <a:avLst/>
          </a:prstGeom>
        </p:spPr>
      </p:pic>
      <p:pic>
        <p:nvPicPr>
          <p:cNvPr id="56" name="Picture 55"/>
          <p:cNvPicPr>
            <a:picLocks noChangeAspect="1"/>
          </p:cNvPicPr>
          <p:nvPr/>
        </p:nvPicPr>
        <p:blipFill>
          <a:blip r:embed="rId17"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365296" y="3768816"/>
            <a:ext cx="323592" cy="373138"/>
          </a:xfrm>
          <a:prstGeom prst="rect">
            <a:avLst/>
          </a:prstGeom>
        </p:spPr>
      </p:pic>
      <p:pic>
        <p:nvPicPr>
          <p:cNvPr id="57" name="Picture 56"/>
          <p:cNvPicPr>
            <a:picLocks noChangeAspect="1"/>
          </p:cNvPicPr>
          <p:nvPr/>
        </p:nvPicPr>
        <p:blipFill>
          <a:blip r:embed="rId19"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807410" y="3921653"/>
            <a:ext cx="191049" cy="220301"/>
          </a:xfrm>
          <a:prstGeom prst="rect">
            <a:avLst/>
          </a:prstGeom>
        </p:spPr>
      </p:pic>
      <p:pic>
        <p:nvPicPr>
          <p:cNvPr id="58" name="Picture 57"/>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54212" y="4804005"/>
            <a:ext cx="437127" cy="504056"/>
          </a:xfrm>
          <a:prstGeom prst="rect">
            <a:avLst/>
          </a:prstGeom>
        </p:spPr>
      </p:pic>
      <p:pic>
        <p:nvPicPr>
          <p:cNvPr id="59" name="Picture 58"/>
          <p:cNvPicPr>
            <a:picLocks noChangeAspect="1"/>
          </p:cNvPicPr>
          <p:nvPr/>
        </p:nvPicPr>
        <p:blipFill>
          <a:blip r:embed="rId20"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65296" y="2465590"/>
            <a:ext cx="225313" cy="259811"/>
          </a:xfrm>
          <a:prstGeom prst="rect">
            <a:avLst/>
          </a:prstGeom>
        </p:spPr>
      </p:pic>
      <p:pic>
        <p:nvPicPr>
          <p:cNvPr id="60" name="Picture 59"/>
          <p:cNvPicPr>
            <a:picLocks noChangeAspect="1"/>
          </p:cNvPicPr>
          <p:nvPr/>
        </p:nvPicPr>
        <p:blipFill>
          <a:blip r:embed="rId21"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470329" y="4976553"/>
            <a:ext cx="304062" cy="350618"/>
          </a:xfrm>
          <a:prstGeom prst="rect">
            <a:avLst/>
          </a:prstGeom>
        </p:spPr>
      </p:pic>
      <p:sp>
        <p:nvSpPr>
          <p:cNvPr id="61" name="Right Arrow 60"/>
          <p:cNvSpPr/>
          <p:nvPr/>
        </p:nvSpPr>
        <p:spPr>
          <a:xfrm>
            <a:off x="4163539" y="4967904"/>
            <a:ext cx="492647" cy="222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p:cNvPicPr>
            <a:picLocks noChangeAspect="1"/>
          </p:cNvPicPr>
          <p:nvPr/>
        </p:nvPicPr>
        <p:blipFill>
          <a:blip r:embed="rId22"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350791" y="5107374"/>
            <a:ext cx="159163" cy="183533"/>
          </a:xfrm>
          <a:prstGeom prst="rect">
            <a:avLst/>
          </a:prstGeom>
        </p:spPr>
      </p:pic>
      <p:pic>
        <p:nvPicPr>
          <p:cNvPr id="63" name="Picture 62"/>
          <p:cNvPicPr>
            <a:picLocks noChangeAspect="1"/>
          </p:cNvPicPr>
          <p:nvPr/>
        </p:nvPicPr>
        <p:blipFill>
          <a:blip r:embed="rId2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648924" y="4967882"/>
            <a:ext cx="316972" cy="365504"/>
          </a:xfrm>
          <a:prstGeom prst="rect">
            <a:avLst/>
          </a:prstGeom>
        </p:spPr>
      </p:pic>
      <p:pic>
        <p:nvPicPr>
          <p:cNvPr id="64" name="Picture 63"/>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816559" y="4813020"/>
            <a:ext cx="437127" cy="504056"/>
          </a:xfrm>
          <a:prstGeom prst="rect">
            <a:avLst/>
          </a:prstGeom>
        </p:spPr>
      </p:pic>
      <p:pic>
        <p:nvPicPr>
          <p:cNvPr id="67" name="Picture 66"/>
          <p:cNvPicPr>
            <a:picLocks noChangeAspect="1"/>
          </p:cNvPicPr>
          <p:nvPr/>
        </p:nvPicPr>
        <p:blipFill>
          <a:blip r:embed="rId1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489563" y="6123118"/>
            <a:ext cx="320756" cy="369868"/>
          </a:xfrm>
          <a:prstGeom prst="rect">
            <a:avLst/>
          </a:prstGeom>
        </p:spPr>
      </p:pic>
      <p:pic>
        <p:nvPicPr>
          <p:cNvPr id="68" name="Picture 67"/>
          <p:cNvPicPr>
            <a:picLocks noChangeAspect="1"/>
          </p:cNvPicPr>
          <p:nvPr/>
        </p:nvPicPr>
        <p:blipFill>
          <a:blip r:embed="rId10"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944423" y="5981016"/>
            <a:ext cx="437127" cy="504056"/>
          </a:xfrm>
          <a:prstGeom prst="rect">
            <a:avLst/>
          </a:prstGeom>
        </p:spPr>
      </p:pic>
      <p:sp>
        <p:nvSpPr>
          <p:cNvPr id="69" name="Right Arrow 68"/>
          <p:cNvSpPr/>
          <p:nvPr/>
        </p:nvSpPr>
        <p:spPr>
          <a:xfrm>
            <a:off x="4159549" y="6207549"/>
            <a:ext cx="492647" cy="222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p:cNvPicPr>
            <a:picLocks noChangeAspect="1"/>
          </p:cNvPicPr>
          <p:nvPr/>
        </p:nvPicPr>
        <p:blipFill>
          <a:blip r:embed="rId10"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816558" y="5997367"/>
            <a:ext cx="437127" cy="504056"/>
          </a:xfrm>
          <a:prstGeom prst="rect">
            <a:avLst/>
          </a:prstGeom>
        </p:spPr>
      </p:pic>
      <p:pic>
        <p:nvPicPr>
          <p:cNvPr id="71" name="Picture 70"/>
          <p:cNvPicPr>
            <a:picLocks noChangeAspect="1"/>
          </p:cNvPicPr>
          <p:nvPr/>
        </p:nvPicPr>
        <p:blipFill>
          <a:blip r:embed="rId24"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376557" y="6090400"/>
            <a:ext cx="349130" cy="402586"/>
          </a:xfrm>
          <a:prstGeom prst="rect">
            <a:avLst/>
          </a:prstGeom>
        </p:spPr>
      </p:pic>
      <p:sp>
        <p:nvSpPr>
          <p:cNvPr id="40" name="Action Button: Forward or Next 39">
            <a:hlinkClick r:id="" action="ppaction://hlinkshowjump?jump=nextslide" highlightClick="1">
              <a:snd r:embed="rId25" name="click.wav"/>
            </a:hlinkClick>
          </p:cNvPr>
          <p:cNvSpPr/>
          <p:nvPr/>
        </p:nvSpPr>
        <p:spPr>
          <a:xfrm>
            <a:off x="11508291" y="6187581"/>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1"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024142" y="4967904"/>
            <a:ext cx="304062" cy="350618"/>
          </a:xfrm>
          <a:prstGeom prst="rect">
            <a:avLst/>
          </a:prstGeom>
        </p:spPr>
      </p:pic>
      <p:pic>
        <p:nvPicPr>
          <p:cNvPr id="5" name="overview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 y="514399"/>
            <a:ext cx="397922" cy="397922"/>
          </a:xfrm>
          <a:prstGeom prst="rect">
            <a:avLst/>
          </a:prstGeom>
        </p:spPr>
      </p:pic>
      <p:pic>
        <p:nvPicPr>
          <p:cNvPr id="14" name="overview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31560" y="1046898"/>
            <a:ext cx="384825" cy="384825"/>
          </a:xfrm>
          <a:prstGeom prst="rect">
            <a:avLst/>
          </a:prstGeom>
        </p:spPr>
      </p:pic>
      <p:pic>
        <p:nvPicPr>
          <p:cNvPr id="17" name="overview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0" y="1464252"/>
            <a:ext cx="361075" cy="361075"/>
          </a:xfrm>
          <a:prstGeom prst="rect">
            <a:avLst/>
          </a:prstGeom>
        </p:spPr>
      </p:pic>
      <p:sp>
        <p:nvSpPr>
          <p:cNvPr id="47" name="Rectangle 46"/>
          <p:cNvSpPr/>
          <p:nvPr/>
        </p:nvSpPr>
        <p:spPr>
          <a:xfrm>
            <a:off x="2315051" y="1446416"/>
            <a:ext cx="8614206" cy="5148768"/>
          </a:xfrm>
          <a:prstGeom prst="rect">
            <a:avLst/>
          </a:prstGeom>
          <a:noFill/>
          <a:ln w="73025" cmpd="sng">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459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234" fill="hold"/>
                                        <p:tgtEl>
                                          <p:spTgt spid="5"/>
                                        </p:tgtEl>
                                      </p:cBhvr>
                                    </p:cmd>
                                  </p:childTnLst>
                                </p:cTn>
                              </p:par>
                            </p:childTnLst>
                          </p:cTn>
                        </p:par>
                        <p:par>
                          <p:cTn id="7" fill="hold">
                            <p:stCondLst>
                              <p:cond delay="46234"/>
                            </p:stCondLst>
                            <p:childTnLst>
                              <p:par>
                                <p:cTn id="8" presetID="1" presetClass="mediacall" presetSubtype="0" fill="hold" nodeType="afterEffect">
                                  <p:stCondLst>
                                    <p:cond delay="0"/>
                                  </p:stCondLst>
                                  <p:childTnLst>
                                    <p:cmd type="call" cmd="playFrom(0.0)">
                                      <p:cBhvr>
                                        <p:cTn id="9" dur="48765" fill="hold"/>
                                        <p:tgtEl>
                                          <p:spTgt spid="14"/>
                                        </p:tgtEl>
                                      </p:cBhvr>
                                    </p:cmd>
                                  </p:childTnLst>
                                </p:cTn>
                              </p:par>
                            </p:childTnLst>
                          </p:cTn>
                        </p:par>
                        <p:par>
                          <p:cTn id="10" fill="hold">
                            <p:stCondLst>
                              <p:cond delay="94999"/>
                            </p:stCondLst>
                            <p:childTnLst>
                              <p:par>
                                <p:cTn id="11" presetID="1" presetClass="mediacall" presetSubtype="0" fill="hold" nodeType="afterEffect">
                                  <p:stCondLst>
                                    <p:cond delay="0"/>
                                  </p:stCondLst>
                                  <p:childTnLst>
                                    <p:cmd type="call" cmd="playFrom(0.0)">
                                      <p:cBhvr>
                                        <p:cTn id="12" dur="55532" fill="hold"/>
                                        <p:tgtEl>
                                          <p:spTgt spid="17"/>
                                        </p:tgtEl>
                                      </p:cBhvr>
                                    </p:cmd>
                                  </p:childTnLst>
                                </p:cTn>
                              </p:par>
                            </p:childTnLst>
                          </p:cTn>
                        </p:par>
                        <p:par>
                          <p:cTn id="13" fill="hold">
                            <p:stCondLst>
                              <p:cond delay="150531"/>
                            </p:stCondLst>
                            <p:childTnLst>
                              <p:par>
                                <p:cTn id="14" presetID="1"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14"/>
                </p:tgtEl>
              </p:cMediaNode>
            </p:audio>
            <p:audio>
              <p:cMediaNode vol="80000">
                <p:cTn id="18" fill="hold" display="0">
                  <p:stCondLst>
                    <p:cond delay="indefinite"/>
                  </p:stCondLst>
                  <p:endCondLst>
                    <p:cond evt="onStopAudio" delay="0">
                      <p:tgtEl>
                        <p:sldTgt/>
                      </p:tgtEl>
                    </p:cond>
                  </p:endCondLst>
                </p:cTn>
                <p:tgtEl>
                  <p:spTgt spid="17"/>
                </p:tgtEl>
              </p:cMediaNode>
            </p:audio>
          </p:childTnLst>
        </p:cTn>
      </p:par>
    </p:tnLst>
    <p:bldLst>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SULF achievements</a:t>
            </a:r>
          </a:p>
        </p:txBody>
      </p:sp>
      <p:sp>
        <p:nvSpPr>
          <p:cNvPr id="3" name="Footer Placeholder 2"/>
          <p:cNvSpPr>
            <a:spLocks noGrp="1"/>
          </p:cNvSpPr>
          <p:nvPr>
            <p:ph type="ftr" sz="quarter" idx="11"/>
          </p:nvPr>
        </p:nvSpPr>
        <p:spPr/>
        <p:txBody>
          <a:bodyPr/>
          <a:lstStyle/>
          <a:p>
            <a:r>
              <a:rPr lang="sv-SE"/>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14</a:t>
            </a:fld>
            <a:endParaRPr lang="sv-SE" dirty="0"/>
          </a:p>
        </p:txBody>
      </p:sp>
      <p:sp>
        <p:nvSpPr>
          <p:cNvPr id="5" name="Text Placeholder 4"/>
          <p:cNvSpPr>
            <a:spLocks noGrp="1"/>
          </p:cNvSpPr>
          <p:nvPr>
            <p:ph type="body" sz="quarter" idx="14"/>
          </p:nvPr>
        </p:nvSpPr>
        <p:spPr/>
        <p:txBody>
          <a:bodyPr/>
          <a:lstStyle/>
          <a:p>
            <a:r>
              <a:rPr lang="en-US" dirty="0"/>
              <a:t>Grants and instrumentation</a:t>
            </a:r>
          </a:p>
        </p:txBody>
      </p:sp>
      <p:sp>
        <p:nvSpPr>
          <p:cNvPr id="7" name="Date Placeholder 6"/>
          <p:cNvSpPr>
            <a:spLocks noGrp="1"/>
          </p:cNvSpPr>
          <p:nvPr>
            <p:ph type="dt" sz="half" idx="10"/>
          </p:nvPr>
        </p:nvSpPr>
        <p:spPr/>
        <p:txBody>
          <a:bodyPr/>
          <a:lstStyle/>
          <a:p>
            <a:fld id="{18896B66-0B3A-474C-9C9C-E4F07B1F5DAD}" type="datetime1">
              <a:rPr lang="sv-SE" smtClean="0"/>
              <a:t>2020-04-21</a:t>
            </a:fld>
            <a:endParaRPr lang="sv-SE" dirty="0"/>
          </a:p>
        </p:txBody>
      </p:sp>
      <p:sp>
        <p:nvSpPr>
          <p:cNvPr id="9" name="Rectangle 8"/>
          <p:cNvSpPr/>
          <p:nvPr/>
        </p:nvSpPr>
        <p:spPr>
          <a:xfrm>
            <a:off x="993153" y="1431561"/>
            <a:ext cx="4455539" cy="1477328"/>
          </a:xfrm>
          <a:prstGeom prst="rect">
            <a:avLst/>
          </a:prstGeom>
        </p:spPr>
        <p:txBody>
          <a:bodyPr wrap="square">
            <a:spAutoFit/>
          </a:bodyPr>
          <a:lstStyle/>
          <a:p>
            <a:r>
              <a:rPr lang="en-US" b="1" dirty="0"/>
              <a:t>Melissa received Human Frontier Science Program grant (UK, Sweden, New Zealand) </a:t>
            </a:r>
            <a:r>
              <a:rPr lang="en-150" b="1" dirty="0"/>
              <a:t>–</a:t>
            </a:r>
            <a:r>
              <a:rPr lang="en-US" b="1" dirty="0"/>
              <a:t> 3 years, start Jan. 2020</a:t>
            </a:r>
          </a:p>
          <a:p>
            <a:r>
              <a:rPr lang="en-US" dirty="0"/>
              <a:t>“Do hydrocarbons induce membrane curvature in photosynthetic organisms?”</a:t>
            </a:r>
          </a:p>
        </p:txBody>
      </p:sp>
      <p:sp>
        <p:nvSpPr>
          <p:cNvPr id="12" name="Rectangle 11"/>
          <p:cNvSpPr/>
          <p:nvPr/>
        </p:nvSpPr>
        <p:spPr>
          <a:xfrm>
            <a:off x="5818580" y="1141816"/>
            <a:ext cx="4325513" cy="1200329"/>
          </a:xfrm>
          <a:prstGeom prst="rect">
            <a:avLst/>
          </a:prstGeom>
        </p:spPr>
        <p:txBody>
          <a:bodyPr wrap="square">
            <a:spAutoFit/>
          </a:bodyPr>
          <a:lstStyle/>
          <a:p>
            <a:r>
              <a:rPr lang="en-US" b="1" dirty="0"/>
              <a:t>Agilent Single Crystal X-ray machine (Cu and Mo tube) - used</a:t>
            </a:r>
          </a:p>
          <a:p>
            <a:r>
              <a:rPr lang="en-US" dirty="0"/>
              <a:t>Awaiting shipping from ISIS, STFC to E04,</a:t>
            </a:r>
          </a:p>
          <a:p>
            <a:r>
              <a:rPr lang="en-US" dirty="0"/>
              <a:t>X-ray lab in E04</a:t>
            </a:r>
          </a:p>
        </p:txBody>
      </p: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4934" y="1052614"/>
            <a:ext cx="1090403" cy="1453871"/>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18580" y="2609584"/>
            <a:ext cx="1720100" cy="1702548"/>
          </a:xfrm>
          <a:prstGeom prst="rect">
            <a:avLst/>
          </a:prstGeom>
        </p:spPr>
      </p:pic>
      <p:sp>
        <p:nvSpPr>
          <p:cNvPr id="22" name="Rectangle 21"/>
          <p:cNvSpPr/>
          <p:nvPr/>
        </p:nvSpPr>
        <p:spPr>
          <a:xfrm>
            <a:off x="7511161" y="2591893"/>
            <a:ext cx="4388565" cy="1754326"/>
          </a:xfrm>
          <a:prstGeom prst="rect">
            <a:avLst/>
          </a:prstGeom>
        </p:spPr>
        <p:txBody>
          <a:bodyPr wrap="square">
            <a:spAutoFit/>
          </a:bodyPr>
          <a:lstStyle/>
          <a:p>
            <a:r>
              <a:rPr lang="en-US" b="1" dirty="0"/>
              <a:t>X-ray fluorescence machine (</a:t>
            </a:r>
            <a:r>
              <a:rPr lang="en-US" b="1" dirty="0" err="1"/>
              <a:t>Panalytical</a:t>
            </a:r>
            <a:r>
              <a:rPr lang="en-US" b="1" dirty="0"/>
              <a:t> </a:t>
            </a:r>
            <a:r>
              <a:rPr lang="en-US" b="1" dirty="0" err="1"/>
              <a:t>MiniPal</a:t>
            </a:r>
            <a:r>
              <a:rPr lang="en-US" b="1" dirty="0"/>
              <a:t>) - used</a:t>
            </a:r>
          </a:p>
          <a:p>
            <a:r>
              <a:rPr lang="en-US" dirty="0"/>
              <a:t>Has been shipped from ISIS, STFC and set up in E04;</a:t>
            </a:r>
          </a:p>
          <a:p>
            <a:r>
              <a:rPr lang="en-US" dirty="0"/>
              <a:t>Permission from SSM to operate has been given </a:t>
            </a:r>
            <a:r>
              <a:rPr lang="en-150" dirty="0"/>
              <a:t>–</a:t>
            </a:r>
            <a:r>
              <a:rPr lang="en-US" dirty="0"/>
              <a:t> awaiting internal permission</a:t>
            </a:r>
          </a:p>
        </p:txBody>
      </p:sp>
      <p:sp>
        <p:nvSpPr>
          <p:cNvPr id="23" name="Rectangle 22"/>
          <p:cNvSpPr/>
          <p:nvPr/>
        </p:nvSpPr>
        <p:spPr>
          <a:xfrm>
            <a:off x="5650684" y="4574774"/>
            <a:ext cx="5827808" cy="1200329"/>
          </a:xfrm>
          <a:prstGeom prst="rect">
            <a:avLst/>
          </a:prstGeom>
        </p:spPr>
        <p:txBody>
          <a:bodyPr wrap="square">
            <a:spAutoFit/>
          </a:bodyPr>
          <a:lstStyle/>
          <a:p>
            <a:r>
              <a:rPr lang="en-US" b="1" dirty="0"/>
              <a:t>Others:</a:t>
            </a:r>
          </a:p>
          <a:p>
            <a:pPr marL="285750" indent="-285750">
              <a:buFontTx/>
              <a:buChar char="-"/>
            </a:pPr>
            <a:r>
              <a:rPr lang="en-US" dirty="0"/>
              <a:t>E. Wiklund (chemical engineering student from LU) applied for internship with SULF; topic: construction materials for ESS </a:t>
            </a:r>
            <a:r>
              <a:rPr lang="en-150" dirty="0"/>
              <a:t>–</a:t>
            </a:r>
            <a:r>
              <a:rPr lang="en-US" dirty="0"/>
              <a:t> summer 2020 </a:t>
            </a:r>
          </a:p>
        </p:txBody>
      </p:sp>
      <p:pic>
        <p:nvPicPr>
          <p:cNvPr id="24" name="Picture 2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51607" y="3065075"/>
            <a:ext cx="3959258" cy="1810966"/>
          </a:xfrm>
          <a:prstGeom prst="rect">
            <a:avLst/>
          </a:prstGeom>
        </p:spPr>
      </p:pic>
      <p:sp>
        <p:nvSpPr>
          <p:cNvPr id="25" name="Rectangle 24"/>
          <p:cNvSpPr/>
          <p:nvPr/>
        </p:nvSpPr>
        <p:spPr>
          <a:xfrm>
            <a:off x="951606" y="4973968"/>
            <a:ext cx="3959258" cy="738664"/>
          </a:xfrm>
          <a:prstGeom prst="rect">
            <a:avLst/>
          </a:prstGeom>
        </p:spPr>
        <p:txBody>
          <a:bodyPr wrap="square">
            <a:spAutoFit/>
          </a:bodyPr>
          <a:lstStyle/>
          <a:p>
            <a:r>
              <a:rPr lang="en-US" sz="1400" dirty="0">
                <a:solidFill>
                  <a:schemeClr val="accent2">
                    <a:lumMod val="60000"/>
                    <a:lumOff val="40000"/>
                  </a:schemeClr>
                </a:solidFill>
              </a:rPr>
              <a:t>https://europeanspallationsource.se/article/2019/05/10/ess-scientist-melissa-sharp-member-team-awarded-prestigious-grant</a:t>
            </a:r>
          </a:p>
        </p:txBody>
      </p:sp>
      <p:sp>
        <p:nvSpPr>
          <p:cNvPr id="16" name="Action Button: Forward or Next 15">
            <a:hlinkClick r:id="" action="ppaction://hlinkshowjump?jump=nextslide" highlightClick="1">
              <a:snd r:embed="rId7" name="click.wav"/>
            </a:hlinkClick>
          </p:cNvPr>
          <p:cNvSpPr/>
          <p:nvPr/>
        </p:nvSpPr>
        <p:spPr>
          <a:xfrm>
            <a:off x="11478492" y="619659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650684" y="5734502"/>
            <a:ext cx="4325513" cy="923330"/>
          </a:xfrm>
          <a:prstGeom prst="rect">
            <a:avLst/>
          </a:prstGeom>
        </p:spPr>
        <p:txBody>
          <a:bodyPr wrap="square">
            <a:spAutoFit/>
          </a:bodyPr>
          <a:lstStyle/>
          <a:p>
            <a:r>
              <a:rPr lang="en-US" b="1" dirty="0"/>
              <a:t>FLUCO in-kind on electrochemical cell for neutron scattering (Alice Corani)</a:t>
            </a:r>
          </a:p>
          <a:p>
            <a:r>
              <a:rPr lang="en-US" dirty="0"/>
              <a:t>Started </a:t>
            </a:r>
            <a:r>
              <a:rPr lang="en-150" dirty="0"/>
              <a:t>–</a:t>
            </a:r>
            <a:r>
              <a:rPr lang="en-US" dirty="0"/>
              <a:t> SULF is collaborator.</a:t>
            </a:r>
          </a:p>
        </p:txBody>
      </p:sp>
      <p:pic>
        <p:nvPicPr>
          <p:cNvPr id="8" name="achieveme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006" y="565251"/>
            <a:ext cx="357461" cy="357461"/>
          </a:xfrm>
          <a:prstGeom prst="rect">
            <a:avLst/>
          </a:prstGeom>
        </p:spPr>
      </p:pic>
    </p:spTree>
    <p:extLst>
      <p:ext uri="{BB962C8B-B14F-4D97-AF65-F5344CB8AC3E}">
        <p14:creationId xmlns:p14="http://schemas.microsoft.com/office/powerpoint/2010/main" val="106525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135" fill="hold"/>
                                        <p:tgtEl>
                                          <p:spTgt spid="8"/>
                                        </p:tgtEl>
                                      </p:cBhvr>
                                    </p:cmd>
                                  </p:childTnLst>
                                </p:cTn>
                              </p:par>
                            </p:childTnLst>
                          </p:cTn>
                        </p:par>
                        <p:par>
                          <p:cTn id="7" fill="hold">
                            <p:stCondLst>
                              <p:cond delay="80135"/>
                            </p:stCondLst>
                            <p:childTnLst>
                              <p:par>
                                <p:cTn id="8" presetID="1" presetClass="entr" presetSubtype="0" fill="hold" grpId="0" nodeType="afterEffect">
                                  <p:stCondLst>
                                    <p:cond delay="5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5057098" cy="2462613"/>
          </a:xfrm>
        </p:spPr>
        <p:txBody>
          <a:bodyPr/>
          <a:lstStyle/>
          <a:p>
            <a:r>
              <a:rPr lang="en-GB" dirty="0"/>
              <a:t>SULF </a:t>
            </a:r>
            <a:r>
              <a:rPr lang="en-150" dirty="0"/>
              <a:t>–</a:t>
            </a:r>
            <a:r>
              <a:rPr lang="en-GB" dirty="0"/>
              <a:t> </a:t>
            </a:r>
          </a:p>
          <a:p>
            <a:r>
              <a:rPr lang="en-GB" sz="4400" dirty="0"/>
              <a:t>on-site installation of the labs in E04</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2</a:t>
            </a:r>
          </a:p>
        </p:txBody>
      </p:sp>
      <p:pic>
        <p:nvPicPr>
          <p:cNvPr id="10" name="Picture Placeholder 9"/>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pic>
        <p:nvPicPr>
          <p:cNvPr id="1026" name="Picture 4" descr="image00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206481" y="4631822"/>
            <a:ext cx="1452283" cy="178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ction Button: Forward or Next 7">
            <a:hlinkClick r:id="" action="ppaction://hlinkshowjump?jump=nextslide" highlightClick="1">
              <a:snd r:embed="rId6" name="click.wav"/>
            </a:hlinkClick>
          </p:cNvPr>
          <p:cNvSpPr/>
          <p:nvPr/>
        </p:nvSpPr>
        <p:spPr>
          <a:xfrm>
            <a:off x="11456519" y="618308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793034" y="5232051"/>
            <a:ext cx="2693366" cy="1169551"/>
          </a:xfrm>
          <a:prstGeom prst="rect">
            <a:avLst/>
          </a:prstGeom>
          <a:noFill/>
        </p:spPr>
        <p:txBody>
          <a:bodyPr wrap="square" rtlCol="0">
            <a:spAutoFit/>
          </a:bodyPr>
          <a:lstStyle/>
          <a:p>
            <a:pPr algn="l"/>
            <a:r>
              <a:rPr lang="en-US" sz="1400" dirty="0">
                <a:solidFill>
                  <a:schemeClr val="bg1"/>
                </a:solidFill>
              </a:rPr>
              <a:t>Presented by </a:t>
            </a:r>
          </a:p>
          <a:p>
            <a:pPr algn="l"/>
            <a:endParaRPr lang="en-US" sz="1400" dirty="0">
              <a:solidFill>
                <a:schemeClr val="bg1"/>
              </a:solidFill>
            </a:endParaRPr>
          </a:p>
          <a:p>
            <a:pPr algn="l"/>
            <a:endParaRPr lang="en-US" sz="1400" dirty="0">
              <a:solidFill>
                <a:schemeClr val="bg1"/>
              </a:solidFill>
            </a:endParaRPr>
          </a:p>
          <a:p>
            <a:pPr algn="l"/>
            <a:r>
              <a:rPr lang="en-US" sz="1400" b="1" dirty="0">
                <a:solidFill>
                  <a:schemeClr val="bg1"/>
                </a:solidFill>
              </a:rPr>
              <a:t>Melissa Sharp</a:t>
            </a:r>
          </a:p>
          <a:p>
            <a:pPr algn="l"/>
            <a:r>
              <a:rPr lang="en-US" sz="1400" i="1" dirty="0">
                <a:solidFill>
                  <a:schemeClr val="bg1"/>
                </a:solidFill>
              </a:rPr>
              <a:t>Scientist </a:t>
            </a:r>
            <a:endParaRPr lang="sv-SE" sz="1400" i="1" dirty="0">
              <a:solidFill>
                <a:schemeClr val="bg1"/>
              </a:solidFill>
            </a:endParaRPr>
          </a:p>
        </p:txBody>
      </p:sp>
      <p:pic>
        <p:nvPicPr>
          <p:cNvPr id="11" name="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5714" y="112643"/>
            <a:ext cx="609600" cy="609600"/>
          </a:xfrm>
          <a:prstGeom prst="rect">
            <a:avLst/>
          </a:prstGeom>
        </p:spPr>
      </p:pic>
    </p:spTree>
    <p:extLst>
      <p:ext uri="{BB962C8B-B14F-4D97-AF65-F5344CB8AC3E}">
        <p14:creationId xmlns:p14="http://schemas.microsoft.com/office/powerpoint/2010/main" val="206465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52" fill="hold"/>
                                        <p:tgtEl>
                                          <p:spTgt spid="11"/>
                                        </p:tgtEl>
                                      </p:cBhvr>
                                    </p:cmd>
                                  </p:childTnLst>
                                </p:cTn>
                              </p:par>
                            </p:childTnLst>
                          </p:cTn>
                        </p:par>
                        <p:par>
                          <p:cTn id="7" fill="hold">
                            <p:stCondLst>
                              <p:cond delay="22052"/>
                            </p:stCondLst>
                            <p:childTnLst>
                              <p:par>
                                <p:cTn id="8" presetID="1" presetClass="entr" presetSubtype="0" fill="hold" grpId="0" nodeType="afterEffect">
                                  <p:stCondLst>
                                    <p:cond delay="5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1"/>
                </p:tgtEl>
              </p:cMediaNode>
            </p:audio>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Project overview</a:t>
            </a:r>
          </a:p>
        </p:txBody>
      </p:sp>
      <p:sp>
        <p:nvSpPr>
          <p:cNvPr id="8" name="Text Placeholder 7"/>
          <p:cNvSpPr>
            <a:spLocks noGrp="1"/>
          </p:cNvSpPr>
          <p:nvPr>
            <p:ph type="body" sz="quarter" idx="14"/>
          </p:nvPr>
        </p:nvSpPr>
        <p:spPr/>
        <p:txBody>
          <a:bodyPr/>
          <a:lstStyle/>
          <a:p>
            <a:r>
              <a:rPr lang="en-US" dirty="0"/>
              <a:t>Installation of chemical and technical laboratories</a:t>
            </a:r>
          </a:p>
        </p:txBody>
      </p:sp>
      <p:sp>
        <p:nvSpPr>
          <p:cNvPr id="7" name="Content Placeholder 6"/>
          <p:cNvSpPr>
            <a:spLocks noGrp="1"/>
          </p:cNvSpPr>
          <p:nvPr>
            <p:ph idx="1"/>
          </p:nvPr>
        </p:nvSpPr>
        <p:spPr>
          <a:xfrm>
            <a:off x="1094400" y="1438102"/>
            <a:ext cx="5594635" cy="4768062"/>
          </a:xfrm>
        </p:spPr>
        <p:txBody>
          <a:bodyPr/>
          <a:lstStyle/>
          <a:p>
            <a:r>
              <a:rPr lang="en-US" dirty="0"/>
              <a:t>Background / Timeline :</a:t>
            </a:r>
          </a:p>
          <a:p>
            <a:pPr lvl="1"/>
            <a:r>
              <a:rPr lang="en-US" b="1" dirty="0"/>
              <a:t>2014: </a:t>
            </a:r>
            <a:r>
              <a:rPr lang="en-US" dirty="0"/>
              <a:t>Design start</a:t>
            </a:r>
          </a:p>
          <a:p>
            <a:pPr lvl="1"/>
            <a:r>
              <a:rPr lang="en-US" b="1" dirty="0"/>
              <a:t>2015:</a:t>
            </a:r>
            <a:r>
              <a:rPr lang="en-US" dirty="0"/>
              <a:t> Technical annex with in-kind partner Marek Jura (STFC)</a:t>
            </a:r>
          </a:p>
          <a:p>
            <a:pPr lvl="1"/>
            <a:r>
              <a:rPr lang="en-US" b="1" dirty="0"/>
              <a:t>end</a:t>
            </a:r>
            <a:r>
              <a:rPr lang="en-US" dirty="0"/>
              <a:t> </a:t>
            </a:r>
            <a:r>
              <a:rPr lang="en-US" b="1" dirty="0"/>
              <a:t>2018: </a:t>
            </a:r>
            <a:r>
              <a:rPr lang="en-US" dirty="0"/>
              <a:t>PDR/CDR (design reviews) for lab</a:t>
            </a:r>
          </a:p>
          <a:p>
            <a:pPr lvl="1"/>
            <a:r>
              <a:rPr lang="en-US" b="1" dirty="0"/>
              <a:t>summer</a:t>
            </a:r>
            <a:r>
              <a:rPr lang="en-US" dirty="0"/>
              <a:t> </a:t>
            </a:r>
            <a:r>
              <a:rPr lang="en-US" b="1" dirty="0"/>
              <a:t>2019: </a:t>
            </a:r>
            <a:r>
              <a:rPr lang="en-US" dirty="0"/>
              <a:t>Tender for laboratory furniture</a:t>
            </a:r>
          </a:p>
          <a:p>
            <a:pPr lvl="1"/>
            <a:r>
              <a:rPr lang="en-US" b="1" dirty="0"/>
              <a:t>November 2019: </a:t>
            </a:r>
            <a:r>
              <a:rPr lang="en-US" dirty="0"/>
              <a:t>Tender for installation work</a:t>
            </a:r>
          </a:p>
          <a:p>
            <a:pPr lvl="1"/>
            <a:r>
              <a:rPr lang="en-US" b="1" dirty="0"/>
              <a:t>December 2019:</a:t>
            </a:r>
            <a:r>
              <a:rPr lang="en-US" dirty="0"/>
              <a:t> hand-over E03/E04</a:t>
            </a:r>
          </a:p>
          <a:p>
            <a:pPr lvl="1"/>
            <a:r>
              <a:rPr lang="en-US" b="1" dirty="0"/>
              <a:t>December 2019</a:t>
            </a:r>
            <a:r>
              <a:rPr lang="en-US" dirty="0"/>
              <a:t>: delivery of furniture</a:t>
            </a:r>
          </a:p>
          <a:p>
            <a:pPr lvl="1"/>
            <a:r>
              <a:rPr lang="en-US" b="1" dirty="0"/>
              <a:t>Jan. 9</a:t>
            </a:r>
            <a:r>
              <a:rPr lang="en-US" b="1" baseline="30000" dirty="0"/>
              <a:t>th</a:t>
            </a:r>
            <a:r>
              <a:rPr lang="en-US" b="1" dirty="0"/>
              <a:t> 2020: </a:t>
            </a:r>
            <a:r>
              <a:rPr lang="en-US" dirty="0"/>
              <a:t>final Installation readiness  </a:t>
            </a:r>
          </a:p>
          <a:p>
            <a:pPr lvl="1"/>
            <a:r>
              <a:rPr lang="en-US" b="1" dirty="0"/>
              <a:t>Jan. 13</a:t>
            </a:r>
            <a:r>
              <a:rPr lang="en-US" b="1" baseline="30000" dirty="0"/>
              <a:t>th</a:t>
            </a:r>
            <a:r>
              <a:rPr lang="en-US" b="1" dirty="0"/>
              <a:t> 2020: </a:t>
            </a:r>
            <a:r>
              <a:rPr lang="en-US" dirty="0"/>
              <a:t>Start of installation</a:t>
            </a:r>
          </a:p>
          <a:p>
            <a:pPr marL="82550" lvl="1" indent="0">
              <a:buNone/>
            </a:pPr>
            <a:endParaRPr lang="en-US" dirty="0"/>
          </a:p>
          <a:p>
            <a:pPr marL="82550" lvl="1" indent="0">
              <a:buNone/>
            </a:pPr>
            <a:r>
              <a:rPr lang="en-US" dirty="0"/>
              <a:t>	</a:t>
            </a:r>
          </a:p>
        </p:txBody>
      </p:sp>
      <p:sp>
        <p:nvSpPr>
          <p:cNvPr id="5" name="Date Placeholder 4"/>
          <p:cNvSpPr>
            <a:spLocks noGrp="1"/>
          </p:cNvSpPr>
          <p:nvPr>
            <p:ph type="dt" sz="half" idx="4294967295"/>
          </p:nvPr>
        </p:nvSpPr>
        <p:spPr>
          <a:xfrm>
            <a:off x="1195647" y="6475270"/>
            <a:ext cx="832658" cy="365125"/>
          </a:xfrm>
        </p:spPr>
        <p:txBody>
          <a:bodyPr/>
          <a:lstStyle/>
          <a:p>
            <a:fld id="{18896B66-0B3A-474C-9C9C-E4F07B1F5DAD}" type="datetime1">
              <a:rPr lang="sv-SE" smtClean="0"/>
              <a:pPr/>
              <a:t>2020-04-21</a:t>
            </a:fld>
            <a:endParaRPr lang="sv-SE" dirty="0"/>
          </a:p>
        </p:txBody>
      </p:sp>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92787" y="1372535"/>
            <a:ext cx="4071932" cy="2428262"/>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l="5377" t="8557" r="25890" b="21129"/>
          <a:stretch/>
        </p:blipFill>
        <p:spPr>
          <a:xfrm>
            <a:off x="6892787" y="3822133"/>
            <a:ext cx="2959665" cy="1742980"/>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03589" y="3253443"/>
            <a:ext cx="1920240" cy="1440180"/>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03589" y="4765984"/>
            <a:ext cx="1920240" cy="1440180"/>
          </a:xfrm>
          <a:prstGeom prst="rect">
            <a:avLst/>
          </a:prstGeom>
        </p:spPr>
      </p:pic>
      <p:pic>
        <p:nvPicPr>
          <p:cNvPr id="17" name="Picture 1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503589" y="3273461"/>
            <a:ext cx="1888435" cy="1359171"/>
          </a:xfrm>
          <a:prstGeom prst="rect">
            <a:avLst/>
          </a:prstGeom>
        </p:spPr>
      </p:pic>
      <p:pic>
        <p:nvPicPr>
          <p:cNvPr id="2" name="Pr_ov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37370" y="59721"/>
            <a:ext cx="454629" cy="454629"/>
          </a:xfrm>
          <a:prstGeom prst="rect">
            <a:avLst/>
          </a:prstGeom>
        </p:spPr>
      </p:pic>
      <p:sp>
        <p:nvSpPr>
          <p:cNvPr id="16" name="Action Button: Forward or Next 15">
            <a:hlinkClick r:id="" action="ppaction://hlinkshowjump?jump=nextslide" highlightClick="1"/>
          </p:cNvPr>
          <p:cNvSpPr/>
          <p:nvPr/>
        </p:nvSpPr>
        <p:spPr>
          <a:xfrm>
            <a:off x="11502599" y="6142598"/>
            <a:ext cx="630370" cy="665343"/>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2699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576" fill="hold"/>
                                        <p:tgtEl>
                                          <p:spTgt spid="2"/>
                                        </p:tgtEl>
                                      </p:cBhvr>
                                    </p:cmd>
                                  </p:childTnLst>
                                </p:cTn>
                              </p:par>
                            </p:childTnLst>
                          </p:cTn>
                        </p:par>
                        <p:par>
                          <p:cTn id="7" fill="hold">
                            <p:stCondLst>
                              <p:cond delay="110576"/>
                            </p:stCondLst>
                            <p:childTnLst>
                              <p:par>
                                <p:cTn id="8" presetID="1"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Reminder: In-kind STFC laboratories to be fitted out</a:t>
            </a:r>
          </a:p>
        </p:txBody>
      </p:sp>
      <p:sp>
        <p:nvSpPr>
          <p:cNvPr id="4" name="Slide Number Placeholder 3"/>
          <p:cNvSpPr>
            <a:spLocks noGrp="1"/>
          </p:cNvSpPr>
          <p:nvPr>
            <p:ph type="sldNum" sz="quarter" idx="12"/>
          </p:nvPr>
        </p:nvSpPr>
        <p:spPr/>
        <p:txBody>
          <a:bodyPr/>
          <a:lstStyle/>
          <a:p>
            <a:fld id="{551115BC-487E-4422-894C-CB7CD3E79223}" type="slidenum">
              <a:rPr lang="en-GB" smtClean="0"/>
              <a:pPr/>
              <a:t>17</a:t>
            </a:fld>
            <a:endParaRPr lang="en-GB"/>
          </a:p>
        </p:txBody>
      </p:sp>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b="8368"/>
          <a:stretch/>
        </p:blipFill>
        <p:spPr>
          <a:xfrm>
            <a:off x="415955" y="1484785"/>
            <a:ext cx="7439176" cy="3672408"/>
          </a:xfrm>
          <a:prstGeom prst="rect">
            <a:avLst/>
          </a:prstGeom>
        </p:spPr>
      </p:pic>
      <p:sp>
        <p:nvSpPr>
          <p:cNvPr id="8" name="Content Placeholder 7"/>
          <p:cNvSpPr>
            <a:spLocks noGrp="1"/>
          </p:cNvSpPr>
          <p:nvPr>
            <p:ph idx="1"/>
          </p:nvPr>
        </p:nvSpPr>
        <p:spPr>
          <a:xfrm>
            <a:off x="7714445" y="1360582"/>
            <a:ext cx="4477555" cy="5457879"/>
          </a:xfrm>
        </p:spPr>
        <p:txBody>
          <a:bodyPr/>
          <a:lstStyle/>
          <a:p>
            <a:pPr marL="0" indent="0">
              <a:buNone/>
            </a:pPr>
            <a:r>
              <a:rPr lang="en-US" sz="1700" dirty="0"/>
              <a:t>E04: level 100</a:t>
            </a:r>
          </a:p>
          <a:p>
            <a:pPr marL="342900" lvl="1" indent="0">
              <a:buNone/>
            </a:pPr>
            <a:r>
              <a:rPr lang="en-US" sz="1700" dirty="0"/>
              <a:t>Large LS&amp;SCM laboratory with appliance room and fridge/freezer room (4 FC, 2 extraction points)</a:t>
            </a:r>
          </a:p>
          <a:p>
            <a:pPr marL="342900" lvl="1" indent="0">
              <a:buNone/>
            </a:pPr>
            <a:r>
              <a:rPr lang="en-US" sz="1700" dirty="0"/>
              <a:t>Physical Characterization with cutting&amp; polishing lab</a:t>
            </a:r>
          </a:p>
          <a:p>
            <a:pPr marL="0" indent="0">
              <a:buNone/>
            </a:pPr>
            <a:r>
              <a:rPr lang="en-US" sz="1700" dirty="0"/>
              <a:t>E04: level 110</a:t>
            </a:r>
          </a:p>
          <a:p>
            <a:pPr marL="342900" lvl="1" indent="0">
              <a:buNone/>
            </a:pPr>
            <a:r>
              <a:rPr lang="en-US" sz="1700" dirty="0"/>
              <a:t>Large Chemistry Laboratory (4 FC, 4 extraction points)</a:t>
            </a:r>
          </a:p>
          <a:p>
            <a:pPr marL="0" indent="0">
              <a:buNone/>
            </a:pPr>
            <a:r>
              <a:rPr lang="en-US" sz="1700" dirty="0"/>
              <a:t>D04: level 100/110</a:t>
            </a:r>
          </a:p>
          <a:p>
            <a:pPr marL="342900" lvl="1" indent="0">
              <a:buNone/>
            </a:pPr>
            <a:r>
              <a:rPr lang="en-US" sz="1700" dirty="0"/>
              <a:t>Large chemistry laboratory with appliance room, instrument room and fridge/freezer room (5 FC, 4 extraction points)</a:t>
            </a:r>
          </a:p>
          <a:p>
            <a:pPr marL="0" indent="0">
              <a:buNone/>
            </a:pPr>
            <a:r>
              <a:rPr lang="en-US" sz="1700" dirty="0"/>
              <a:t>D08:</a:t>
            </a:r>
          </a:p>
          <a:p>
            <a:pPr marL="342900" lvl="1" indent="0">
              <a:buNone/>
            </a:pPr>
            <a:r>
              <a:rPr lang="en-US" sz="1700" dirty="0"/>
              <a:t>Radiological Materials Laboratory (4 FC)</a:t>
            </a:r>
          </a:p>
        </p:txBody>
      </p:sp>
      <p:sp>
        <p:nvSpPr>
          <p:cNvPr id="7" name="TextBox 6"/>
          <p:cNvSpPr txBox="1"/>
          <p:nvPr/>
        </p:nvSpPr>
        <p:spPr>
          <a:xfrm>
            <a:off x="415955" y="5486771"/>
            <a:ext cx="6666463" cy="707886"/>
          </a:xfrm>
          <a:prstGeom prst="rect">
            <a:avLst/>
          </a:prstGeom>
        </p:spPr>
        <p:txBody>
          <a:bodyPr vert="horz" wrap="square" lIns="91440" tIns="45720" rIns="91440" bIns="45720" rtlCol="0" anchor="t">
            <a:spAutoFit/>
          </a:bodyPr>
          <a:lstStyle/>
          <a:p>
            <a:pPr algn="l"/>
            <a:r>
              <a:rPr lang="en-US" sz="2000" i="1" dirty="0"/>
              <a:t>Additional fit-outs, where we support and coordinate on NSS behalf: Sample </a:t>
            </a:r>
            <a:r>
              <a:rPr lang="en-US" sz="2000" i="1" dirty="0" err="1"/>
              <a:t>Env</a:t>
            </a:r>
            <a:r>
              <a:rPr lang="en-US" sz="2000" i="1" dirty="0"/>
              <a:t>., Detectors, MCA, Optics </a:t>
            </a:r>
          </a:p>
        </p:txBody>
      </p:sp>
      <p:sp>
        <p:nvSpPr>
          <p:cNvPr id="5" name="Rounded Rectangle 4"/>
          <p:cNvSpPr/>
          <p:nvPr/>
        </p:nvSpPr>
        <p:spPr>
          <a:xfrm>
            <a:off x="7714445" y="1032923"/>
            <a:ext cx="4477555" cy="335877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fitou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55983" y="0"/>
            <a:ext cx="483204" cy="483204"/>
          </a:xfrm>
          <a:prstGeom prst="rect">
            <a:avLst/>
          </a:prstGeom>
        </p:spPr>
      </p:pic>
      <p:sp>
        <p:nvSpPr>
          <p:cNvPr id="11" name="Action Button: Forward or Next 10">
            <a:hlinkClick r:id="" action="ppaction://hlinkshowjump?jump=nextslide" highlightClick="1"/>
          </p:cNvPr>
          <p:cNvSpPr/>
          <p:nvPr/>
        </p:nvSpPr>
        <p:spPr>
          <a:xfrm>
            <a:off x="11267215" y="5529314"/>
            <a:ext cx="630370" cy="665343"/>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5780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290" fill="hold"/>
                                        <p:tgtEl>
                                          <p:spTgt spid="9"/>
                                        </p:tgtEl>
                                      </p:cBhvr>
                                    </p:cmd>
                                  </p:childTnLst>
                                </p:cTn>
                              </p:par>
                            </p:childTnLst>
                          </p:cTn>
                        </p:par>
                        <p:par>
                          <p:cTn id="7" fill="hold">
                            <p:stCondLst>
                              <p:cond delay="7029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840357" y="1282148"/>
            <a:ext cx="7186106" cy="5558247"/>
            <a:chOff x="4556958" y="1282148"/>
            <a:chExt cx="7469505" cy="5708937"/>
          </a:xfrm>
        </p:grpSpPr>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56958" y="1282148"/>
              <a:ext cx="7469505" cy="5708937"/>
            </a:xfrm>
            <a:prstGeom prst="rect">
              <a:avLst/>
            </a:prstGeom>
          </p:spPr>
        </p:pic>
        <p:sp>
          <p:nvSpPr>
            <p:cNvPr id="12" name="Rectangle 11"/>
            <p:cNvSpPr/>
            <p:nvPr/>
          </p:nvSpPr>
          <p:spPr>
            <a:xfrm>
              <a:off x="4556958" y="1282148"/>
              <a:ext cx="312599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Installation Location E03/E04</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4294967295"/>
          </p:nvPr>
        </p:nvSpPr>
        <p:spPr>
          <a:xfrm>
            <a:off x="2053244" y="6475270"/>
            <a:ext cx="4320448" cy="365125"/>
          </a:xfrm>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18</a:t>
            </a:fld>
            <a:endParaRPr lang="sv-SE" dirty="0">
              <a:solidFill>
                <a:srgbClr val="CCCCCC"/>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GB" dirty="0"/>
              <a:t>Chemical and technical laboratories (SULF, SE, Optics, Detector, MC)</a:t>
            </a: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1195647" y="1494678"/>
            <a:ext cx="4990549" cy="4768062"/>
          </a:xfrm>
        </p:spPr>
        <p:txBody>
          <a:bodyPr/>
          <a:lstStyle/>
          <a:p>
            <a:pPr marL="72000" indent="-72000">
              <a:spcBef>
                <a:spcPts val="600"/>
              </a:spcBef>
              <a:spcAft>
                <a:spcPts val="600"/>
              </a:spcAft>
            </a:pPr>
            <a:r>
              <a:rPr lang="en-GB" dirty="0">
                <a:solidFill>
                  <a:schemeClr val="tx1">
                    <a:lumMod val="75000"/>
                    <a:lumOff val="25000"/>
                  </a:schemeClr>
                </a:solidFill>
              </a:rPr>
              <a:t>Installation details:  </a:t>
            </a:r>
          </a:p>
          <a:p>
            <a:pPr marL="329175" lvl="1" indent="-72000">
              <a:spcBef>
                <a:spcPts val="600"/>
              </a:spcBef>
              <a:spcAft>
                <a:spcPts val="600"/>
              </a:spcAft>
            </a:pPr>
            <a:r>
              <a:rPr lang="en-GB" dirty="0">
                <a:solidFill>
                  <a:schemeClr val="tx1">
                    <a:lumMod val="75000"/>
                    <a:lumOff val="25000"/>
                  </a:schemeClr>
                </a:solidFill>
              </a:rPr>
              <a:t> installation: </a:t>
            </a:r>
            <a:r>
              <a:rPr lang="en-GB" b="1" dirty="0">
                <a:solidFill>
                  <a:schemeClr val="tx1">
                    <a:lumMod val="75000"/>
                    <a:lumOff val="25000"/>
                  </a:schemeClr>
                </a:solidFill>
              </a:rPr>
              <a:t>Jan. 13</a:t>
            </a:r>
            <a:r>
              <a:rPr lang="en-GB" b="1" baseline="30000" dirty="0">
                <a:solidFill>
                  <a:schemeClr val="tx1">
                    <a:lumMod val="75000"/>
                    <a:lumOff val="25000"/>
                  </a:schemeClr>
                </a:solidFill>
              </a:rPr>
              <a:t>th</a:t>
            </a:r>
            <a:r>
              <a:rPr lang="en-GB" b="1" dirty="0">
                <a:solidFill>
                  <a:schemeClr val="tx1">
                    <a:lumMod val="75000"/>
                    <a:lumOff val="25000"/>
                  </a:schemeClr>
                </a:solidFill>
              </a:rPr>
              <a:t> - Aug, 2020</a:t>
            </a:r>
          </a:p>
          <a:p>
            <a:pPr marL="329175" lvl="1" indent="-72000">
              <a:spcBef>
                <a:spcPts val="600"/>
              </a:spcBef>
              <a:spcAft>
                <a:spcPts val="600"/>
              </a:spcAft>
            </a:pPr>
            <a:r>
              <a:rPr lang="en-GB" dirty="0">
                <a:solidFill>
                  <a:schemeClr val="tx1">
                    <a:lumMod val="75000"/>
                    <a:lumOff val="25000"/>
                  </a:schemeClr>
                </a:solidFill>
              </a:rPr>
              <a:t>Storage area now: E01, later: SLIME</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4294967295"/>
          </p:nvPr>
        </p:nvSpPr>
        <p:spPr>
          <a:xfrm>
            <a:off x="1195647" y="6475270"/>
            <a:ext cx="832658" cy="365125"/>
          </a:xfrm>
        </p:spPr>
        <p:txBody>
          <a:bodyPr/>
          <a:lstStyle/>
          <a:p>
            <a:fld id="{18896B66-0B3A-474C-9C9C-E4F07B1F5DAD}" type="datetime1">
              <a:rPr lang="sv-SE" smtClean="0"/>
              <a:t>2020-04-21</a:t>
            </a:fld>
            <a:endParaRPr lang="sv-SE" dirty="0"/>
          </a:p>
        </p:txBody>
      </p:sp>
      <p:sp>
        <p:nvSpPr>
          <p:cNvPr id="9" name="Content Placeholder 8"/>
          <p:cNvSpPr>
            <a:spLocks noGrp="1"/>
          </p:cNvSpPr>
          <p:nvPr>
            <p:ph idx="4294967295"/>
          </p:nvPr>
        </p:nvSpPr>
        <p:spPr>
          <a:xfrm>
            <a:off x="1195647" y="2827776"/>
            <a:ext cx="4707062" cy="2414588"/>
          </a:xfrm>
        </p:spPr>
        <p:txBody>
          <a:bodyPr/>
          <a:lstStyle/>
          <a:p>
            <a:pPr marL="72000" indent="-72000">
              <a:spcBef>
                <a:spcPts val="600"/>
              </a:spcBef>
              <a:spcAft>
                <a:spcPts val="600"/>
              </a:spcAft>
            </a:pPr>
            <a:r>
              <a:rPr lang="en-GB" dirty="0">
                <a:solidFill>
                  <a:schemeClr val="tx1">
                    <a:lumMod val="75000"/>
                    <a:lumOff val="25000"/>
                  </a:schemeClr>
                </a:solidFill>
              </a:rPr>
              <a:t>Type of installations:</a:t>
            </a:r>
          </a:p>
          <a:p>
            <a:pPr marL="329175" lvl="1" indent="-72000">
              <a:spcBef>
                <a:spcPts val="600"/>
              </a:spcBef>
              <a:spcAft>
                <a:spcPts val="600"/>
              </a:spcAft>
            </a:pPr>
            <a:r>
              <a:rPr lang="en-GB" dirty="0">
                <a:solidFill>
                  <a:schemeClr val="tx1">
                    <a:lumMod val="75000"/>
                    <a:lumOff val="25000"/>
                  </a:schemeClr>
                </a:solidFill>
              </a:rPr>
              <a:t>Services above the ceiling (electrical, gas, water, cooling water, DI water)</a:t>
            </a:r>
          </a:p>
          <a:p>
            <a:pPr marL="329175" lvl="1" indent="-72000">
              <a:spcBef>
                <a:spcPts val="600"/>
              </a:spcBef>
              <a:spcAft>
                <a:spcPts val="600"/>
              </a:spcAft>
            </a:pPr>
            <a:r>
              <a:rPr lang="en-GB" dirty="0">
                <a:solidFill>
                  <a:schemeClr val="tx1">
                    <a:lumMod val="75000"/>
                    <a:lumOff val="25000"/>
                  </a:schemeClr>
                </a:solidFill>
              </a:rPr>
              <a:t>Laboratory furniture</a:t>
            </a:r>
          </a:p>
          <a:p>
            <a:pPr lvl="1"/>
            <a:endParaRPr lang="en-US" dirty="0"/>
          </a:p>
          <a:p>
            <a:endParaRPr lang="en-US" dirty="0"/>
          </a:p>
        </p:txBody>
      </p:sp>
      <p:pic>
        <p:nvPicPr>
          <p:cNvPr id="15" name="Picture 14"/>
          <p:cNvPicPr>
            <a:picLocks noChangeAspect="1"/>
          </p:cNvPicPr>
          <p:nvPr/>
        </p:nvPicPr>
        <p:blipFill>
          <a:blip r:embed="rId5" cstate="screen">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tretch>
            <a:fillRect/>
          </a:stretch>
        </p:blipFill>
        <p:spPr>
          <a:xfrm>
            <a:off x="443388" y="4550137"/>
            <a:ext cx="2215759" cy="1661820"/>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26154" y="4547105"/>
            <a:ext cx="2219801" cy="1664851"/>
          </a:xfrm>
          <a:prstGeom prst="rect">
            <a:avLst/>
          </a:prstGeom>
        </p:spPr>
      </p:pic>
      <p:sp>
        <p:nvSpPr>
          <p:cNvPr id="3" name="TextBox 2"/>
          <p:cNvSpPr txBox="1"/>
          <p:nvPr/>
        </p:nvSpPr>
        <p:spPr>
          <a:xfrm rot="20516698">
            <a:off x="4518466" y="1607709"/>
            <a:ext cx="2203552" cy="646331"/>
          </a:xfrm>
          <a:prstGeom prst="rect">
            <a:avLst/>
          </a:prstGeom>
          <a:noFill/>
        </p:spPr>
        <p:txBody>
          <a:bodyPr wrap="none" rtlCol="0">
            <a:spAutoFit/>
          </a:bodyPr>
          <a:lstStyle/>
          <a:p>
            <a:pPr algn="l"/>
            <a:r>
              <a:rPr lang="sv-SE" b="1" dirty="0">
                <a:solidFill>
                  <a:srgbClr val="FF0000"/>
                </a:solidFill>
              </a:rPr>
              <a:t>new end date TBC </a:t>
            </a:r>
          </a:p>
          <a:p>
            <a:pPr algn="l"/>
            <a:r>
              <a:rPr lang="sv-SE" b="1" dirty="0">
                <a:solidFill>
                  <a:srgbClr val="FF0000"/>
                </a:solidFill>
              </a:rPr>
              <a:t>– post-Covid-19</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42239" y="93985"/>
            <a:ext cx="515115" cy="515115"/>
          </a:xfrm>
          <a:prstGeom prst="rect">
            <a:avLst/>
          </a:prstGeom>
        </p:spPr>
      </p:pic>
      <p:sp>
        <p:nvSpPr>
          <p:cNvPr id="18" name="Action Button: Forward or Next 17">
            <a:hlinkClick r:id="" action="ppaction://hlinkshowjump?jump=nextslide" highlightClick="1"/>
          </p:cNvPr>
          <p:cNvSpPr/>
          <p:nvPr/>
        </p:nvSpPr>
        <p:spPr>
          <a:xfrm>
            <a:off x="11478492" y="6142598"/>
            <a:ext cx="630370" cy="665343"/>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0276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055" fill="hold"/>
                                        <p:tgtEl>
                                          <p:spTgt spid="7"/>
                                        </p:tgtEl>
                                      </p:cBhvr>
                                    </p:cmd>
                                  </p:childTnLst>
                                </p:cTn>
                              </p:par>
                            </p:childTnLst>
                          </p:cTn>
                        </p:par>
                        <p:par>
                          <p:cTn id="7" fill="hold">
                            <p:stCondLst>
                              <p:cond delay="93055"/>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5251" y="1533002"/>
            <a:ext cx="10671755" cy="1418103"/>
          </a:xfrm>
        </p:spPr>
        <p:txBody>
          <a:bodyPr>
            <a:noAutofit/>
          </a:bodyPr>
          <a:lstStyle/>
          <a:p>
            <a:pPr lvl="1"/>
            <a:r>
              <a:rPr lang="en-US" sz="1600" dirty="0"/>
              <a:t>Lot of useful information in one spot, e.g. safety documents, </a:t>
            </a:r>
            <a:r>
              <a:rPr lang="en-US" sz="1600" dirty="0" err="1"/>
              <a:t>supervisors+contact</a:t>
            </a:r>
            <a:r>
              <a:rPr lang="en-US" sz="1600" dirty="0"/>
              <a:t> details, organization </a:t>
            </a:r>
          </a:p>
          <a:p>
            <a:pPr lvl="1"/>
            <a:r>
              <a:rPr lang="en-US" sz="1600" dirty="0"/>
              <a:t>However, also overwhelming amounts of information (drawings, procedures, materials specifications) </a:t>
            </a:r>
          </a:p>
          <a:p>
            <a:pPr lvl="1"/>
            <a:r>
              <a:rPr lang="en-US" sz="1600" dirty="0"/>
              <a:t>Or difficult requests: detailed CAD models for our installation, when as-built drawings do not yet exist! </a:t>
            </a:r>
          </a:p>
          <a:p>
            <a:pPr lvl="1"/>
            <a:r>
              <a:rPr lang="en-US" sz="1600" dirty="0"/>
              <a:t>Or never-ending requests: ESS internal </a:t>
            </a:r>
          </a:p>
          <a:p>
            <a:endParaRPr lang="en-US" sz="1600" dirty="0"/>
          </a:p>
        </p:txBody>
      </p:sp>
      <p:sp>
        <p:nvSpPr>
          <p:cNvPr id="5" name="Text Placeholder 4"/>
          <p:cNvSpPr>
            <a:spLocks noGrp="1"/>
          </p:cNvSpPr>
          <p:nvPr>
            <p:ph type="body" sz="quarter" idx="14"/>
          </p:nvPr>
        </p:nvSpPr>
        <p:spPr>
          <a:xfrm>
            <a:off x="735966" y="931026"/>
            <a:ext cx="9360000" cy="507076"/>
          </a:xfrm>
        </p:spPr>
        <p:txBody>
          <a:bodyPr/>
          <a:lstStyle/>
          <a:p>
            <a:r>
              <a:rPr lang="en-US" dirty="0"/>
              <a:t>Completing the binder and timeline for review </a:t>
            </a:r>
          </a:p>
        </p:txBody>
      </p:sp>
      <p:grpSp>
        <p:nvGrpSpPr>
          <p:cNvPr id="4" name="Group 3"/>
          <p:cNvGrpSpPr/>
          <p:nvPr/>
        </p:nvGrpSpPr>
        <p:grpSpPr>
          <a:xfrm>
            <a:off x="7154943" y="2553524"/>
            <a:ext cx="4829000" cy="4450592"/>
            <a:chOff x="6144993" y="1341783"/>
            <a:chExt cx="5688122" cy="5287618"/>
          </a:xfrm>
        </p:grpSpPr>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49886" y="1341783"/>
              <a:ext cx="5283229" cy="5287618"/>
            </a:xfrm>
            <a:prstGeom prst="rect">
              <a:avLst/>
            </a:prstGeom>
          </p:spPr>
        </p:pic>
        <p:sp>
          <p:nvSpPr>
            <p:cNvPr id="9" name="Rectangle 8"/>
            <p:cNvSpPr/>
            <p:nvPr/>
          </p:nvSpPr>
          <p:spPr>
            <a:xfrm>
              <a:off x="7165812" y="3001618"/>
              <a:ext cx="4075044" cy="327991"/>
            </a:xfrm>
            <a:prstGeom prst="rect">
              <a:avLst/>
            </a:prstGeom>
            <a:solidFill>
              <a:schemeClr val="accent3">
                <a:lumMod val="40000"/>
                <a:lumOff val="6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165511" y="2673627"/>
              <a:ext cx="4075044" cy="327991"/>
            </a:xfrm>
            <a:prstGeom prst="rect">
              <a:avLst/>
            </a:prstGeom>
            <a:solidFill>
              <a:schemeClr val="accent3">
                <a:lumMod val="40000"/>
                <a:lumOff val="6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166113" y="2348620"/>
              <a:ext cx="4075044" cy="327991"/>
            </a:xfrm>
            <a:prstGeom prst="rect">
              <a:avLst/>
            </a:prstGeom>
            <a:solidFill>
              <a:schemeClr val="accent3">
                <a:lumMod val="40000"/>
                <a:lumOff val="6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95228" y="3352740"/>
              <a:ext cx="4075044" cy="1348469"/>
            </a:xfrm>
            <a:prstGeom prst="rect">
              <a:avLst/>
            </a:prstGeom>
            <a:solidFill>
              <a:schemeClr val="accent5">
                <a:lumMod val="40000"/>
                <a:lumOff val="6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cstate="screen">
              <a:extLst>
                <a:ext uri="{BEBA8EAE-BF5A-486C-A8C5-ECC9F3942E4B}">
                  <a14:imgProps xmlns:a14="http://schemas.microsoft.com/office/drawing/2010/main">
                    <a14:imgLayer r:embed="rId7">
                      <a14:imgEffect>
                        <a14:backgroundRemoval t="9778" b="89778" l="889" r="98667">
                          <a14:foregroundMark x1="11111" y1="56444" x2="11111" y2="56444"/>
                          <a14:foregroundMark x1="5778" y1="58667" x2="5778" y2="58667"/>
                          <a14:foregroundMark x1="889" y1="66222" x2="889" y2="66222"/>
                          <a14:foregroundMark x1="93778" y1="47556" x2="93778" y2="47556"/>
                          <a14:foregroundMark x1="98667" y1="63111" x2="98667" y2="63111"/>
                        </a14:backgroundRemoval>
                      </a14:imgEffect>
                    </a14:imgLayer>
                  </a14:imgProps>
                </a:ext>
                <a:ext uri="{28A0092B-C50C-407E-A947-70E740481C1C}">
                  <a14:useLocalDpi xmlns:a14="http://schemas.microsoft.com/office/drawing/2010/main"/>
                </a:ext>
              </a:extLst>
            </a:blip>
            <a:stretch>
              <a:fillRect/>
            </a:stretch>
          </p:blipFill>
          <p:spPr>
            <a:xfrm>
              <a:off x="6144993" y="3452192"/>
              <a:ext cx="1050235" cy="1050235"/>
            </a:xfrm>
            <a:prstGeom prst="rect">
              <a:avLst/>
            </a:prstGeom>
          </p:spPr>
        </p:pic>
        <p:pic>
          <p:nvPicPr>
            <p:cNvPr id="17" name="Picture 16"/>
            <p:cNvPicPr>
              <a:picLocks noChangeAspect="1"/>
            </p:cNvPicPr>
            <p:nvPr/>
          </p:nvPicPr>
          <p:blipFill>
            <a:blip r:embed="rId8" cstate="screen">
              <a:extLst>
                <a:ext uri="{BEBA8EAE-BF5A-486C-A8C5-ECC9F3942E4B}">
                  <a14:imgProps xmlns:a14="http://schemas.microsoft.com/office/drawing/2010/main">
                    <a14:imgLayer r:embed="rId9">
                      <a14:imgEffect>
                        <a14:backgroundRemoval t="1770" b="90708" l="4036" r="97758">
                          <a14:foregroundMark x1="37668" y1="6637" x2="37668" y2="6637"/>
                          <a14:foregroundMark x1="4484" y1="44248" x2="4484" y2="44248"/>
                          <a14:foregroundMark x1="41704" y1="1770" x2="41704" y2="1770"/>
                          <a14:foregroundMark x1="93722" y1="48673" x2="93722" y2="48673"/>
                          <a14:foregroundMark x1="97758" y1="60177" x2="97758" y2="60177"/>
                          <a14:foregroundMark x1="63677" y1="90708" x2="63677" y2="90708"/>
                        </a14:backgroundRemoval>
                      </a14:imgEffect>
                    </a14:imgLayer>
                  </a14:imgProps>
                </a:ext>
                <a:ext uri="{28A0092B-C50C-407E-A947-70E740481C1C}">
                  <a14:useLocalDpi xmlns:a14="http://schemas.microsoft.com/office/drawing/2010/main"/>
                </a:ext>
              </a:extLst>
            </a:blip>
            <a:stretch>
              <a:fillRect/>
            </a:stretch>
          </p:blipFill>
          <p:spPr>
            <a:xfrm>
              <a:off x="6206626" y="2269315"/>
              <a:ext cx="941611" cy="954278"/>
            </a:xfrm>
            <a:prstGeom prst="rect">
              <a:avLst/>
            </a:prstGeom>
          </p:spPr>
        </p:pic>
      </p:grpSp>
      <p:sp>
        <p:nvSpPr>
          <p:cNvPr id="11" name="Content Placeholder 10"/>
          <p:cNvSpPr>
            <a:spLocks noGrp="1"/>
          </p:cNvSpPr>
          <p:nvPr>
            <p:ph idx="13"/>
          </p:nvPr>
        </p:nvSpPr>
        <p:spPr>
          <a:xfrm>
            <a:off x="6885339" y="6000161"/>
            <a:ext cx="5306661" cy="864704"/>
          </a:xfrm>
          <a:solidFill>
            <a:schemeClr val="bg1"/>
          </a:solidFill>
        </p:spPr>
        <p:txBody>
          <a:bodyPr/>
          <a:lstStyle/>
          <a:p>
            <a:pPr>
              <a:spcBef>
                <a:spcPts val="0"/>
              </a:spcBef>
            </a:pPr>
            <a:r>
              <a:rPr lang="en-US" i="1" dirty="0">
                <a:solidFill>
                  <a:schemeClr val="accent1"/>
                </a:solidFill>
              </a:rPr>
              <a:t>-&gt; useful tool to organize the installation</a:t>
            </a:r>
          </a:p>
          <a:p>
            <a:pPr>
              <a:spcBef>
                <a:spcPts val="0"/>
              </a:spcBef>
            </a:pPr>
            <a:r>
              <a:rPr lang="en-US" i="1" dirty="0">
                <a:solidFill>
                  <a:schemeClr val="accent1"/>
                </a:solidFill>
              </a:rPr>
              <a:t>-&gt; labs: training records/drawings elsewhere</a:t>
            </a:r>
          </a:p>
        </p:txBody>
      </p:sp>
      <p:sp>
        <p:nvSpPr>
          <p:cNvPr id="18" name="Content Placeholder 4"/>
          <p:cNvSpPr txBox="1">
            <a:spLocks/>
          </p:cNvSpPr>
          <p:nvPr/>
        </p:nvSpPr>
        <p:spPr>
          <a:xfrm>
            <a:off x="883113" y="3054285"/>
            <a:ext cx="5587914" cy="4555451"/>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lvl="1" indent="0">
              <a:buFont typeface="Wingdings" panose="05000000000000000000" pitchFamily="2" charset="2"/>
              <a:buNone/>
            </a:pPr>
            <a:r>
              <a:rPr lang="en-US" sz="1600" dirty="0"/>
              <a:t>IRR goes over all parts of the installation to assure it is ready to go (safety, project structure, drawings, quality, materials,</a:t>
            </a:r>
            <a:r>
              <a:rPr lang="en-150" sz="1600" dirty="0"/>
              <a:t>…</a:t>
            </a:r>
            <a:r>
              <a:rPr lang="en-US" sz="1600" dirty="0"/>
              <a:t>.)</a:t>
            </a:r>
          </a:p>
          <a:p>
            <a:pPr marL="82550" lvl="1" indent="0">
              <a:buFont typeface="Wingdings" panose="05000000000000000000" pitchFamily="2" charset="2"/>
              <a:buNone/>
            </a:pPr>
            <a:r>
              <a:rPr lang="en-US" sz="1600" dirty="0"/>
              <a:t>IRR for labs:</a:t>
            </a:r>
          </a:p>
          <a:p>
            <a:pPr lvl="1"/>
            <a:r>
              <a:rPr lang="en-US" sz="1600" dirty="0"/>
              <a:t>Started information exchange </a:t>
            </a:r>
            <a:r>
              <a:rPr lang="en-US" sz="1600" b="1" dirty="0"/>
              <a:t>summer 2019</a:t>
            </a:r>
          </a:p>
          <a:p>
            <a:pPr lvl="1"/>
            <a:r>
              <a:rPr lang="en-US" sz="1600" b="1" dirty="0"/>
              <a:t>1</a:t>
            </a:r>
            <a:r>
              <a:rPr lang="en-US" sz="1600" b="1" baseline="30000" dirty="0"/>
              <a:t>st</a:t>
            </a:r>
            <a:r>
              <a:rPr lang="en-US" sz="1600" dirty="0"/>
              <a:t>: Nov. 18</a:t>
            </a:r>
            <a:r>
              <a:rPr lang="en-US" sz="1600" baseline="30000" dirty="0"/>
              <a:t>th</a:t>
            </a:r>
            <a:r>
              <a:rPr lang="en-US" sz="1600" dirty="0"/>
              <a:t>, 2019  - missing information (QA)</a:t>
            </a:r>
          </a:p>
          <a:p>
            <a:pPr lvl="1"/>
            <a:r>
              <a:rPr lang="en-US" sz="1600" b="1" dirty="0"/>
              <a:t>2</a:t>
            </a:r>
            <a:r>
              <a:rPr lang="en-US" sz="1600" b="1" baseline="30000" dirty="0"/>
              <a:t>nd</a:t>
            </a:r>
            <a:r>
              <a:rPr lang="en-US" sz="1600" dirty="0"/>
              <a:t>: Dec. 16</a:t>
            </a:r>
            <a:r>
              <a:rPr lang="en-US" sz="1600" baseline="30000" dirty="0"/>
              <a:t>th</a:t>
            </a:r>
            <a:r>
              <a:rPr lang="en-US" sz="1600" dirty="0"/>
              <a:t>, 2019 </a:t>
            </a:r>
            <a:r>
              <a:rPr lang="en-150" sz="1600" dirty="0"/>
              <a:t>–</a:t>
            </a:r>
            <a:r>
              <a:rPr lang="en-US" sz="1600" dirty="0"/>
              <a:t> clarification what is needed pre-start/post-start (QA)</a:t>
            </a:r>
          </a:p>
          <a:p>
            <a:pPr lvl="1"/>
            <a:r>
              <a:rPr lang="en-US" sz="1600" b="1" dirty="0"/>
              <a:t>3</a:t>
            </a:r>
            <a:r>
              <a:rPr lang="en-US" sz="1600" b="1" baseline="30000" dirty="0"/>
              <a:t>rd</a:t>
            </a:r>
            <a:r>
              <a:rPr lang="en-US" sz="1600" dirty="0"/>
              <a:t>: </a:t>
            </a:r>
            <a:r>
              <a:rPr lang="en-US" sz="1600" b="1" dirty="0">
                <a:solidFill>
                  <a:srgbClr val="FF0000"/>
                </a:solidFill>
              </a:rPr>
              <a:t>Jan. 9</a:t>
            </a:r>
            <a:r>
              <a:rPr lang="en-US" sz="1600" b="1" baseline="30000" dirty="0">
                <a:solidFill>
                  <a:srgbClr val="FF0000"/>
                </a:solidFill>
              </a:rPr>
              <a:t>th</a:t>
            </a:r>
            <a:r>
              <a:rPr lang="en-US" sz="1600" dirty="0"/>
              <a:t>, 2020 </a:t>
            </a:r>
            <a:r>
              <a:rPr lang="en-150" sz="1600" dirty="0"/>
              <a:t>–</a:t>
            </a:r>
            <a:r>
              <a:rPr lang="en-US" sz="1600" dirty="0"/>
              <a:t> permission to start installation</a:t>
            </a:r>
          </a:p>
          <a:p>
            <a:pPr marL="142875" lvl="1" indent="0">
              <a:buFont typeface="Wingdings" panose="05000000000000000000" pitchFamily="2" charset="2"/>
              <a:buNone/>
            </a:pPr>
            <a:r>
              <a:rPr lang="en-US" sz="1600" dirty="0"/>
              <a:t>Workers arrived </a:t>
            </a:r>
            <a:r>
              <a:rPr lang="en-US" sz="1600" b="1" dirty="0">
                <a:solidFill>
                  <a:srgbClr val="FF0000"/>
                </a:solidFill>
              </a:rPr>
              <a:t>Jan. 12</a:t>
            </a:r>
            <a:r>
              <a:rPr lang="en-US" sz="1600" b="1" baseline="30000" dirty="0">
                <a:solidFill>
                  <a:srgbClr val="FF0000"/>
                </a:solidFill>
              </a:rPr>
              <a:t>th</a:t>
            </a:r>
            <a:r>
              <a:rPr lang="en-US" sz="1600" dirty="0"/>
              <a:t> from UK!</a:t>
            </a:r>
          </a:p>
          <a:p>
            <a:pPr marL="142875" lvl="1" indent="0">
              <a:buFont typeface="Wingdings" panose="05000000000000000000" pitchFamily="2" charset="2"/>
              <a:buNone/>
            </a:pPr>
            <a:r>
              <a:rPr lang="en-US" sz="1600" dirty="0"/>
              <a:t>We are still completing post-start requirements! </a:t>
            </a:r>
          </a:p>
          <a:p>
            <a:endParaRPr lang="en-US" sz="1600" dirty="0"/>
          </a:p>
        </p:txBody>
      </p:sp>
      <p:pic>
        <p:nvPicPr>
          <p:cNvPr id="19" name="Picture 18"/>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095966" y="0"/>
            <a:ext cx="2096034" cy="1478487"/>
          </a:xfrm>
          <a:prstGeom prst="rect">
            <a:avLst/>
          </a:prstGeom>
        </p:spPr>
      </p:pic>
      <p:pic>
        <p:nvPicPr>
          <p:cNvPr id="20" name="Picture 1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16478" y="-8428"/>
            <a:ext cx="1979488" cy="1484616"/>
          </a:xfrm>
          <a:prstGeom prst="rect">
            <a:avLst/>
          </a:prstGeom>
        </p:spPr>
      </p:pic>
      <p:sp>
        <p:nvSpPr>
          <p:cNvPr id="2" name="Title 1"/>
          <p:cNvSpPr>
            <a:spLocks noGrp="1"/>
          </p:cNvSpPr>
          <p:nvPr>
            <p:ph type="title"/>
          </p:nvPr>
        </p:nvSpPr>
        <p:spPr>
          <a:xfrm>
            <a:off x="415453" y="265373"/>
            <a:ext cx="9360000" cy="657339"/>
          </a:xfrm>
          <a:noFill/>
        </p:spPr>
        <p:txBody>
          <a:bodyPr/>
          <a:lstStyle/>
          <a:p>
            <a:r>
              <a:rPr lang="en-US" dirty="0"/>
              <a:t>Installation Readiness Review (IRR)</a:t>
            </a:r>
          </a:p>
        </p:txBody>
      </p:sp>
      <p:sp>
        <p:nvSpPr>
          <p:cNvPr id="22" name="Action Button: Forward or Next 21">
            <a:hlinkClick r:id="" action="ppaction://hlinkshowjump?jump=nextslide" highlightClick="1"/>
          </p:cNvPr>
          <p:cNvSpPr/>
          <p:nvPr/>
        </p:nvSpPr>
        <p:spPr>
          <a:xfrm>
            <a:off x="11480882" y="1631945"/>
            <a:ext cx="630370" cy="665343"/>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IRR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15441" y="1707759"/>
            <a:ext cx="357508" cy="357508"/>
          </a:xfrm>
          <a:prstGeom prst="rect">
            <a:avLst/>
          </a:prstGeom>
        </p:spPr>
      </p:pic>
    </p:spTree>
    <p:extLst>
      <p:ext uri="{BB962C8B-B14F-4D97-AF65-F5344CB8AC3E}">
        <p14:creationId xmlns:p14="http://schemas.microsoft.com/office/powerpoint/2010/main" val="85680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716" fill="hold"/>
                                        <p:tgtEl>
                                          <p:spTgt spid="8"/>
                                        </p:tgtEl>
                                      </p:cBhvr>
                                    </p:cmd>
                                  </p:childTnLst>
                                </p:cTn>
                              </p:par>
                            </p:childTnLst>
                          </p:cTn>
                        </p:par>
                        <p:par>
                          <p:cTn id="7" fill="hold">
                            <p:stCondLst>
                              <p:cond delay="95716"/>
                            </p:stCondLst>
                            <p:childTnLst>
                              <p:par>
                                <p:cTn id="8" presetID="1"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SULF </a:t>
            </a:r>
            <a:r>
              <a:rPr lang="en-150" dirty="0"/>
              <a:t>–</a:t>
            </a:r>
            <a:r>
              <a:rPr lang="en-GB" dirty="0"/>
              <a:t> Sample and User Laboratory Facilities</a:t>
            </a:r>
          </a:p>
        </p:txBody>
      </p:sp>
      <p:sp>
        <p:nvSpPr>
          <p:cNvPr id="3" name="Underrubrik 2">
            <a:extLst>
              <a:ext uri="{FF2B5EF4-FFF2-40B4-BE49-F238E27FC236}">
                <a16:creationId xmlns:a16="http://schemas.microsoft.com/office/drawing/2014/main" id="{9D51EF2D-F832-4781-89C3-3F5E4843BF42}"/>
              </a:ext>
            </a:extLst>
          </p:cNvPr>
          <p:cNvSpPr>
            <a:spLocks noGrp="1"/>
          </p:cNvSpPr>
          <p:nvPr>
            <p:ph type="subTitle" idx="1"/>
          </p:nvPr>
        </p:nvSpPr>
        <p:spPr/>
        <p:txBody>
          <a:bodyPr/>
          <a:lstStyle/>
          <a:p>
            <a:r>
              <a:rPr lang="en-GB" dirty="0"/>
              <a:t>STAP Samples and User </a:t>
            </a:r>
            <a:r>
              <a:rPr lang="en-150" dirty="0"/>
              <a:t>–</a:t>
            </a:r>
            <a:r>
              <a:rPr lang="en-GB" dirty="0"/>
              <a:t> April 2020</a:t>
            </a:r>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a:xfrm>
            <a:off x="1930394" y="5605695"/>
            <a:ext cx="7771389" cy="459883"/>
          </a:xfrm>
        </p:spPr>
        <p:txBody>
          <a:bodyPr/>
          <a:lstStyle/>
          <a:p>
            <a:r>
              <a:rPr lang="en-GB" dirty="0"/>
              <a:t>PRESENTED BY Monika Hartl, Melissa sharp AND Katrin Michel</a:t>
            </a:r>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1"/>
          </p:nvPr>
        </p:nvSpPr>
        <p:spPr>
          <a:xfrm>
            <a:off x="1930395" y="6117873"/>
            <a:ext cx="3215183" cy="459883"/>
          </a:xfrm>
        </p:spPr>
        <p:txBody>
          <a:bodyPr/>
          <a:lstStyle/>
          <a:p>
            <a:fld id="{18896B66-0B3A-474C-9C9C-E4F07B1F5DAD}" type="datetime1">
              <a:rPr lang="sv-SE" sz="1200" b="1">
                <a:solidFill>
                  <a:schemeClr val="bg1"/>
                </a:solidFill>
              </a:rPr>
              <a:pPr/>
              <a:t>2020-04-21</a:t>
            </a:fld>
            <a:endParaRPr lang="en-GB" sz="1200" b="1" dirty="0">
              <a:solidFill>
                <a:schemeClr val="bg1"/>
              </a:solidFill>
            </a:endParaRPr>
          </a:p>
        </p:txBody>
      </p:sp>
      <p:sp>
        <p:nvSpPr>
          <p:cNvPr id="8" name="Action Button: Forward or Next 7">
            <a:hlinkClick r:id="" action="ppaction://hlinkshowjump?jump=nextslide" highlightClick="1">
              <a:snd r:embed="rId4" name="click.wav"/>
            </a:hlinkClick>
          </p:cNvPr>
          <p:cNvSpPr/>
          <p:nvPr/>
        </p:nvSpPr>
        <p:spPr>
          <a:xfrm>
            <a:off x="11486043" y="618308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Welco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4686" y="1329600"/>
            <a:ext cx="365038" cy="365038"/>
          </a:xfrm>
          <a:prstGeom prst="rect">
            <a:avLst/>
          </a:prstGeom>
        </p:spPr>
      </p:pic>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42" fill="hold"/>
                                        <p:tgtEl>
                                          <p:spTgt spid="10"/>
                                        </p:tgtEl>
                                      </p:cBhvr>
                                    </p:cmd>
                                  </p:childTnLst>
                                </p:cTn>
                              </p:par>
                              <p:par>
                                <p:cTn id="7" presetID="1" presetClass="entr" presetSubtype="0" fill="hold" grpId="0" nodeType="withEffect">
                                  <p:stCondLst>
                                    <p:cond delay="1000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6839E1E-756B-40C0-9051-B6C149B2DDF8}"/>
              </a:ext>
            </a:extLst>
          </p:cNvPr>
          <p:cNvSpPr>
            <a:spLocks noGrp="1"/>
          </p:cNvSpPr>
          <p:nvPr>
            <p:ph type="title"/>
          </p:nvPr>
        </p:nvSpPr>
        <p:spPr/>
        <p:txBody>
          <a:bodyPr/>
          <a:lstStyle/>
          <a:p>
            <a:r>
              <a:rPr lang="en-GB" dirty="0">
                <a:solidFill>
                  <a:schemeClr val="tx1">
                    <a:lumMod val="75000"/>
                    <a:lumOff val="25000"/>
                  </a:schemeClr>
                </a:solidFill>
              </a:rPr>
              <a:t>Structure of lab project</a:t>
            </a:r>
          </a:p>
        </p:txBody>
      </p:sp>
      <p:sp>
        <p:nvSpPr>
          <p:cNvPr id="6" name="Platshållare för bildnummer 5">
            <a:extLst>
              <a:ext uri="{FF2B5EF4-FFF2-40B4-BE49-F238E27FC236}">
                <a16:creationId xmlns:a16="http://schemas.microsoft.com/office/drawing/2014/main" id="{8481AAF7-AA82-4AB8-A7E4-9963AD32038C}"/>
              </a:ext>
            </a:extLst>
          </p:cNvPr>
          <p:cNvSpPr>
            <a:spLocks noGrp="1"/>
          </p:cNvSpPr>
          <p:nvPr>
            <p:ph type="sldNum" sz="quarter" idx="12"/>
          </p:nvPr>
        </p:nvSpPr>
        <p:spPr/>
        <p:txBody>
          <a:bodyPr/>
          <a:lstStyle/>
          <a:p>
            <a:fld id="{F7283078-D760-1647-8B80-66BA8B52336D}" type="slidenum">
              <a:rPr lang="sv-SE" smtClean="0">
                <a:solidFill>
                  <a:srgbClr val="CCCCCC"/>
                </a:solidFill>
              </a:rPr>
              <a:t>20</a:t>
            </a:fld>
            <a:endParaRPr lang="sv-SE" dirty="0">
              <a:solidFill>
                <a:srgbClr val="CCCCCC"/>
              </a:solidFill>
            </a:endParaRPr>
          </a:p>
        </p:txBody>
      </p:sp>
      <p:sp>
        <p:nvSpPr>
          <p:cNvPr id="7" name="Platshållare för innehåll 6">
            <a:extLst>
              <a:ext uri="{FF2B5EF4-FFF2-40B4-BE49-F238E27FC236}">
                <a16:creationId xmlns:a16="http://schemas.microsoft.com/office/drawing/2014/main" id="{762752E2-2F80-4819-B076-C4D61E38A681}"/>
              </a:ext>
            </a:extLst>
          </p:cNvPr>
          <p:cNvSpPr>
            <a:spLocks noGrp="1"/>
          </p:cNvSpPr>
          <p:nvPr>
            <p:ph idx="1"/>
          </p:nvPr>
        </p:nvSpPr>
        <p:spPr>
          <a:xfrm>
            <a:off x="923298" y="1562400"/>
            <a:ext cx="5362628" cy="2604586"/>
          </a:xfrm>
        </p:spPr>
        <p:txBody>
          <a:bodyPr/>
          <a:lstStyle/>
          <a:p>
            <a:r>
              <a:rPr lang="en-GB" u="sng" dirty="0">
                <a:solidFill>
                  <a:schemeClr val="tx1">
                    <a:lumMod val="75000"/>
                    <a:lumOff val="25000"/>
                  </a:schemeClr>
                </a:solidFill>
              </a:rPr>
              <a:t>Main contractor</a:t>
            </a:r>
            <a:r>
              <a:rPr lang="en-GB" dirty="0">
                <a:solidFill>
                  <a:schemeClr val="tx1">
                    <a:lumMod val="75000"/>
                    <a:lumOff val="25000"/>
                  </a:schemeClr>
                </a:solidFill>
              </a:rPr>
              <a:t>: </a:t>
            </a:r>
            <a:r>
              <a:rPr lang="en-GB" dirty="0" err="1">
                <a:solidFill>
                  <a:schemeClr val="tx1">
                    <a:lumMod val="75000"/>
                    <a:lumOff val="25000"/>
                  </a:schemeClr>
                </a:solidFill>
              </a:rPr>
              <a:t>Sanber</a:t>
            </a:r>
            <a:r>
              <a:rPr lang="en-GB" dirty="0">
                <a:solidFill>
                  <a:schemeClr val="tx1">
                    <a:lumMod val="75000"/>
                    <a:lumOff val="25000"/>
                  </a:schemeClr>
                </a:solidFill>
              </a:rPr>
              <a:t> LTD (UK)</a:t>
            </a:r>
          </a:p>
          <a:p>
            <a:pPr lvl="1"/>
            <a:r>
              <a:rPr lang="en-GB" dirty="0">
                <a:solidFill>
                  <a:schemeClr val="tx1">
                    <a:lumMod val="75000"/>
                    <a:lumOff val="25000"/>
                  </a:schemeClr>
                </a:solidFill>
              </a:rPr>
              <a:t>Subcontractors for</a:t>
            </a:r>
          </a:p>
          <a:p>
            <a:pPr lvl="2">
              <a:spcBef>
                <a:spcPts val="300"/>
              </a:spcBef>
            </a:pPr>
            <a:r>
              <a:rPr lang="en-GB" dirty="0">
                <a:solidFill>
                  <a:schemeClr val="tx1">
                    <a:lumMod val="75000"/>
                    <a:lumOff val="25000"/>
                  </a:schemeClr>
                </a:solidFill>
              </a:rPr>
              <a:t>Electrical (Optimum Electrical Engineering LTD)</a:t>
            </a:r>
          </a:p>
          <a:p>
            <a:pPr lvl="2">
              <a:spcBef>
                <a:spcPts val="300"/>
              </a:spcBef>
            </a:pPr>
            <a:r>
              <a:rPr lang="en-GB" dirty="0">
                <a:solidFill>
                  <a:schemeClr val="tx1">
                    <a:lumMod val="75000"/>
                    <a:lumOff val="25000"/>
                  </a:schemeClr>
                </a:solidFill>
              </a:rPr>
              <a:t>Mechanical (JD Engineering)</a:t>
            </a:r>
          </a:p>
          <a:p>
            <a:pPr lvl="2">
              <a:spcBef>
                <a:spcPts val="300"/>
              </a:spcBef>
            </a:pPr>
            <a:r>
              <a:rPr lang="en-GB" dirty="0">
                <a:solidFill>
                  <a:schemeClr val="tx1">
                    <a:lumMod val="75000"/>
                    <a:lumOff val="25000"/>
                  </a:schemeClr>
                </a:solidFill>
              </a:rPr>
              <a:t>Gases (Medical Pipeline Services LTD)</a:t>
            </a:r>
          </a:p>
          <a:p>
            <a:pPr lvl="2">
              <a:spcBef>
                <a:spcPts val="300"/>
              </a:spcBef>
            </a:pPr>
            <a:r>
              <a:rPr lang="en-GB" dirty="0">
                <a:solidFill>
                  <a:schemeClr val="tx1">
                    <a:lumMod val="75000"/>
                    <a:lumOff val="25000"/>
                  </a:schemeClr>
                </a:solidFill>
              </a:rPr>
              <a:t>Furniture (</a:t>
            </a:r>
            <a:r>
              <a:rPr lang="en-GB" dirty="0" err="1">
                <a:solidFill>
                  <a:schemeClr val="tx1">
                    <a:lumMod val="75000"/>
                    <a:lumOff val="25000"/>
                  </a:schemeClr>
                </a:solidFill>
              </a:rPr>
              <a:t>Bracci</a:t>
            </a:r>
            <a:r>
              <a:rPr lang="en-GB" dirty="0">
                <a:solidFill>
                  <a:schemeClr val="tx1">
                    <a:lumMod val="75000"/>
                    <a:lumOff val="25000"/>
                  </a:schemeClr>
                </a:solidFill>
              </a:rPr>
              <a:t> Installations LTD)</a:t>
            </a:r>
          </a:p>
          <a:p>
            <a:pPr lvl="1"/>
            <a:r>
              <a:rPr lang="en-GB" b="1" dirty="0">
                <a:solidFill>
                  <a:schemeClr val="tx1">
                    <a:lumMod val="75000"/>
                    <a:lumOff val="25000"/>
                  </a:schemeClr>
                </a:solidFill>
              </a:rPr>
              <a:t>one SANBER supervisor for all workers</a:t>
            </a:r>
          </a:p>
        </p:txBody>
      </p:sp>
      <p:sp>
        <p:nvSpPr>
          <p:cNvPr id="11" name="TextBox 10"/>
          <p:cNvSpPr txBox="1"/>
          <p:nvPr/>
        </p:nvSpPr>
        <p:spPr>
          <a:xfrm>
            <a:off x="929660" y="5966283"/>
            <a:ext cx="5469650" cy="646331"/>
          </a:xfrm>
          <a:prstGeom prst="rect">
            <a:avLst/>
          </a:prstGeom>
          <a:noFill/>
        </p:spPr>
        <p:txBody>
          <a:bodyPr wrap="square" rtlCol="0">
            <a:spAutoFit/>
          </a:bodyPr>
          <a:lstStyle/>
          <a:p>
            <a:pPr marL="342900" indent="-342900" algn="l">
              <a:buFont typeface="Wingdings" panose="05000000000000000000" pitchFamily="2" charset="2"/>
              <a:buChar char="§"/>
            </a:pPr>
            <a:r>
              <a:rPr lang="en-US" i="1" dirty="0">
                <a:solidFill>
                  <a:schemeClr val="accent1"/>
                </a:solidFill>
              </a:rPr>
              <a:t>“one foreman for all” works well</a:t>
            </a:r>
          </a:p>
          <a:p>
            <a:pPr marL="342900" indent="-342900" algn="l">
              <a:buFont typeface="Wingdings" panose="05000000000000000000" pitchFamily="2" charset="2"/>
              <a:buChar char="§"/>
            </a:pPr>
            <a:r>
              <a:rPr lang="en-US" i="1" dirty="0">
                <a:solidFill>
                  <a:schemeClr val="accent1"/>
                </a:solidFill>
              </a:rPr>
              <a:t>construction smoother when “customer” on site!</a:t>
            </a:r>
          </a:p>
        </p:txBody>
      </p:sp>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b="-918"/>
          <a:stretch/>
        </p:blipFill>
        <p:spPr>
          <a:xfrm>
            <a:off x="4403457" y="4166986"/>
            <a:ext cx="1238639" cy="1785098"/>
          </a:xfrm>
          <a:prstGeom prst="rect">
            <a:avLst/>
          </a:prstGeom>
        </p:spPr>
      </p:pic>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029111" y="4385659"/>
            <a:ext cx="1739106" cy="1301760"/>
          </a:xfrm>
          <a:prstGeom prst="rect">
            <a:avLst/>
          </a:prstGeom>
        </p:spPr>
      </p:pic>
      <p:sp>
        <p:nvSpPr>
          <p:cNvPr id="18" name="Text Placeholder 17"/>
          <p:cNvSpPr>
            <a:spLocks noGrp="1"/>
          </p:cNvSpPr>
          <p:nvPr>
            <p:ph type="body" sz="quarter" idx="14"/>
          </p:nvPr>
        </p:nvSpPr>
        <p:spPr/>
        <p:txBody>
          <a:bodyPr/>
          <a:lstStyle/>
          <a:p>
            <a:r>
              <a:rPr lang="en-US" dirty="0"/>
              <a:t>“How we work”</a:t>
            </a:r>
          </a:p>
        </p:txBody>
      </p:sp>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78193" y="4166986"/>
            <a:ext cx="1535275" cy="1735527"/>
          </a:xfrm>
          <a:prstGeom prst="rect">
            <a:avLst/>
          </a:prstGeom>
        </p:spPr>
      </p:pic>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86216" y="4447429"/>
            <a:ext cx="1988759" cy="1491569"/>
          </a:xfrm>
          <a:prstGeom prst="rect">
            <a:avLst/>
          </a:prstGeom>
        </p:spPr>
      </p:pic>
      <p:sp>
        <p:nvSpPr>
          <p:cNvPr id="14" name="Platshållare för innehåll 6">
            <a:extLst>
              <a:ext uri="{FF2B5EF4-FFF2-40B4-BE49-F238E27FC236}">
                <a16:creationId xmlns:a16="http://schemas.microsoft.com/office/drawing/2014/main" id="{762752E2-2F80-4819-B076-C4D61E38A681}"/>
              </a:ext>
            </a:extLst>
          </p:cNvPr>
          <p:cNvSpPr>
            <a:spLocks noGrp="1"/>
          </p:cNvSpPr>
          <p:nvPr>
            <p:ph idx="1"/>
          </p:nvPr>
        </p:nvSpPr>
        <p:spPr>
          <a:xfrm>
            <a:off x="6475915" y="1540268"/>
            <a:ext cx="5362628" cy="4768062"/>
          </a:xfrm>
        </p:spPr>
        <p:txBody>
          <a:bodyPr/>
          <a:lstStyle/>
          <a:p>
            <a:r>
              <a:rPr lang="en-GB" u="sng" dirty="0">
                <a:solidFill>
                  <a:schemeClr val="tx1">
                    <a:lumMod val="75000"/>
                    <a:lumOff val="25000"/>
                  </a:schemeClr>
                </a:solidFill>
              </a:rPr>
              <a:t>Main ESS contact</a:t>
            </a:r>
            <a:r>
              <a:rPr lang="en-GB" dirty="0">
                <a:solidFill>
                  <a:schemeClr val="tx1">
                    <a:lumMod val="75000"/>
                    <a:lumOff val="25000"/>
                  </a:schemeClr>
                </a:solidFill>
              </a:rPr>
              <a:t>: SULF</a:t>
            </a:r>
          </a:p>
          <a:p>
            <a:pPr lvl="1"/>
            <a:r>
              <a:rPr lang="en-GB" dirty="0">
                <a:solidFill>
                  <a:schemeClr val="tx1">
                    <a:lumMod val="75000"/>
                    <a:lumOff val="25000"/>
                  </a:schemeClr>
                </a:solidFill>
              </a:rPr>
              <a:t>Daily ESS contact (SAD plus </a:t>
            </a:r>
            <a:r>
              <a:rPr lang="en-GB" dirty="0" err="1">
                <a:solidFill>
                  <a:schemeClr val="tx1">
                    <a:lumMod val="75000"/>
                    <a:lumOff val="25000"/>
                  </a:schemeClr>
                </a:solidFill>
              </a:rPr>
              <a:t>techn</a:t>
            </a:r>
            <a:r>
              <a:rPr lang="en-GB" dirty="0">
                <a:solidFill>
                  <a:schemeClr val="tx1">
                    <a:lumMod val="75000"/>
                    <a:lumOff val="25000"/>
                  </a:schemeClr>
                </a:solidFill>
              </a:rPr>
              <a:t>. teams)</a:t>
            </a:r>
          </a:p>
          <a:p>
            <a:pPr lvl="2"/>
            <a:r>
              <a:rPr lang="en-GB" dirty="0">
                <a:solidFill>
                  <a:schemeClr val="tx1">
                    <a:lumMod val="75000"/>
                    <a:lumOff val="25000"/>
                  </a:schemeClr>
                </a:solidFill>
              </a:rPr>
              <a:t>Walk-throughs, assure workers have what they need, help with deliveries, hot works permits,</a:t>
            </a:r>
            <a:r>
              <a:rPr lang="en-150" dirty="0">
                <a:solidFill>
                  <a:schemeClr val="tx1">
                    <a:lumMod val="75000"/>
                    <a:lumOff val="25000"/>
                  </a:schemeClr>
                </a:solidFill>
              </a:rPr>
              <a:t>…</a:t>
            </a:r>
            <a:r>
              <a:rPr lang="en-US" dirty="0">
                <a:solidFill>
                  <a:schemeClr val="tx1">
                    <a:lumMod val="75000"/>
                    <a:lumOff val="25000"/>
                  </a:schemeClr>
                </a:solidFill>
              </a:rPr>
              <a:t> </a:t>
            </a:r>
            <a:r>
              <a:rPr lang="en-US" b="1" dirty="0">
                <a:solidFill>
                  <a:schemeClr val="tx1">
                    <a:lumMod val="75000"/>
                    <a:lumOff val="25000"/>
                  </a:schemeClr>
                </a:solidFill>
              </a:rPr>
              <a:t>“keep the installation going smoothly”</a:t>
            </a:r>
          </a:p>
          <a:p>
            <a:pPr lvl="1">
              <a:spcBef>
                <a:spcPts val="600"/>
              </a:spcBef>
            </a:pPr>
            <a:r>
              <a:rPr lang="en-US" dirty="0">
                <a:solidFill>
                  <a:schemeClr val="tx2">
                    <a:lumMod val="75000"/>
                    <a:lumOff val="25000"/>
                  </a:schemeClr>
                </a:solidFill>
              </a:rPr>
              <a:t>work day and weekend (7 am to 6 pm):    </a:t>
            </a:r>
            <a:r>
              <a:rPr lang="en-US" b="1" dirty="0">
                <a:solidFill>
                  <a:schemeClr val="tx2">
                    <a:lumMod val="75000"/>
                    <a:lumOff val="25000"/>
                  </a:schemeClr>
                </a:solidFill>
              </a:rPr>
              <a:t>ESS contact present </a:t>
            </a:r>
            <a:r>
              <a:rPr lang="en-US" dirty="0">
                <a:solidFill>
                  <a:schemeClr val="tx2">
                    <a:lumMod val="75000"/>
                    <a:lumOff val="25000"/>
                  </a:schemeClr>
                </a:solidFill>
              </a:rPr>
              <a:t>when work is ongoing</a:t>
            </a:r>
          </a:p>
          <a:p>
            <a:pPr lvl="1">
              <a:spcBef>
                <a:spcPts val="600"/>
              </a:spcBef>
            </a:pPr>
            <a:r>
              <a:rPr lang="en-US" dirty="0">
                <a:solidFill>
                  <a:schemeClr val="tx2">
                    <a:lumMod val="75000"/>
                    <a:lumOff val="25000"/>
                  </a:schemeClr>
                </a:solidFill>
              </a:rPr>
              <a:t>Area coordinator E03/E04: M. Hartl</a:t>
            </a:r>
          </a:p>
        </p:txBody>
      </p:sp>
      <p:sp>
        <p:nvSpPr>
          <p:cNvPr id="16" name="TextBox 15"/>
          <p:cNvSpPr txBox="1"/>
          <p:nvPr/>
        </p:nvSpPr>
        <p:spPr>
          <a:xfrm>
            <a:off x="6475915" y="5938998"/>
            <a:ext cx="5469650" cy="369332"/>
          </a:xfrm>
          <a:prstGeom prst="rect">
            <a:avLst/>
          </a:prstGeom>
          <a:noFill/>
        </p:spPr>
        <p:txBody>
          <a:bodyPr wrap="square" rtlCol="0">
            <a:spAutoFit/>
          </a:bodyPr>
          <a:lstStyle/>
          <a:p>
            <a:pPr marL="285750" indent="-285750" algn="l">
              <a:buFont typeface="Wingdings" panose="05000000000000000000" pitchFamily="2" charset="2"/>
              <a:buChar char="§"/>
            </a:pPr>
            <a:r>
              <a:rPr lang="en-US" i="1" dirty="0">
                <a:solidFill>
                  <a:schemeClr val="accent1"/>
                </a:solidFill>
              </a:rPr>
              <a:t>being close to construction is very motivating</a:t>
            </a:r>
          </a:p>
        </p:txBody>
      </p:sp>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52294" y="4447429"/>
            <a:ext cx="974349" cy="1469135"/>
          </a:xfrm>
          <a:prstGeom prst="rect">
            <a:avLst/>
          </a:prstGeom>
        </p:spPr>
      </p:pic>
      <p:pic>
        <p:nvPicPr>
          <p:cNvPr id="8" name="Picture 7"/>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915331" y="4451258"/>
            <a:ext cx="1609312" cy="1487740"/>
          </a:xfrm>
          <a:prstGeom prst="rect">
            <a:avLst/>
          </a:prstGeom>
        </p:spPr>
      </p:pic>
      <p:sp>
        <p:nvSpPr>
          <p:cNvPr id="21" name="Action Button: Forward or Next 20">
            <a:hlinkClick r:id="" action="ppaction://hlinkshowjump?jump=nextslide" highlightClick="1"/>
          </p:cNvPr>
          <p:cNvSpPr/>
          <p:nvPr/>
        </p:nvSpPr>
        <p:spPr>
          <a:xfrm>
            <a:off x="11524643" y="6123664"/>
            <a:ext cx="630370" cy="665343"/>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org_proj">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809868" y="92800"/>
            <a:ext cx="345145" cy="345145"/>
          </a:xfrm>
          <a:prstGeom prst="rect">
            <a:avLst/>
          </a:prstGeom>
        </p:spPr>
      </p:pic>
    </p:spTree>
    <p:extLst>
      <p:ext uri="{BB962C8B-B14F-4D97-AF65-F5344CB8AC3E}">
        <p14:creationId xmlns:p14="http://schemas.microsoft.com/office/powerpoint/2010/main" val="37469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262" fill="hold"/>
                                        <p:tgtEl>
                                          <p:spTgt spid="5"/>
                                        </p:tgtEl>
                                      </p:cBhvr>
                                    </p:cmd>
                                  </p:childTnLst>
                                </p:cTn>
                              </p:par>
                            </p:childTnLst>
                          </p:cTn>
                        </p:par>
                        <p:par>
                          <p:cTn id="7" fill="hold">
                            <p:stCondLst>
                              <p:cond delay="88262"/>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6839E1E-756B-40C0-9051-B6C149B2DDF8}"/>
              </a:ext>
            </a:extLst>
          </p:cNvPr>
          <p:cNvSpPr>
            <a:spLocks noGrp="1"/>
          </p:cNvSpPr>
          <p:nvPr>
            <p:ph type="title"/>
          </p:nvPr>
        </p:nvSpPr>
        <p:spPr/>
        <p:txBody>
          <a:bodyPr/>
          <a:lstStyle/>
          <a:p>
            <a:r>
              <a:rPr lang="en-GB" dirty="0">
                <a:solidFill>
                  <a:schemeClr val="tx1">
                    <a:lumMod val="75000"/>
                    <a:lumOff val="25000"/>
                  </a:schemeClr>
                </a:solidFill>
              </a:rPr>
              <a:t>Structure of lab project</a:t>
            </a:r>
          </a:p>
        </p:txBody>
      </p:sp>
      <p:sp>
        <p:nvSpPr>
          <p:cNvPr id="6" name="Platshållare för bildnummer 5">
            <a:extLst>
              <a:ext uri="{FF2B5EF4-FFF2-40B4-BE49-F238E27FC236}">
                <a16:creationId xmlns:a16="http://schemas.microsoft.com/office/drawing/2014/main" id="{8481AAF7-AA82-4AB8-A7E4-9963AD32038C}"/>
              </a:ext>
            </a:extLst>
          </p:cNvPr>
          <p:cNvSpPr>
            <a:spLocks noGrp="1"/>
          </p:cNvSpPr>
          <p:nvPr>
            <p:ph type="sldNum" sz="quarter" idx="12"/>
          </p:nvPr>
        </p:nvSpPr>
        <p:spPr/>
        <p:txBody>
          <a:bodyPr/>
          <a:lstStyle/>
          <a:p>
            <a:fld id="{F7283078-D760-1647-8B80-66BA8B52336D}" type="slidenum">
              <a:rPr lang="sv-SE" smtClean="0">
                <a:solidFill>
                  <a:srgbClr val="CCCCCC"/>
                </a:solidFill>
              </a:rPr>
              <a:t>21</a:t>
            </a:fld>
            <a:endParaRPr lang="sv-SE" dirty="0">
              <a:solidFill>
                <a:srgbClr val="CCCCCC"/>
              </a:solidFill>
            </a:endParaRPr>
          </a:p>
        </p:txBody>
      </p:sp>
      <p:sp>
        <p:nvSpPr>
          <p:cNvPr id="18" name="Text Placeholder 17"/>
          <p:cNvSpPr>
            <a:spLocks noGrp="1"/>
          </p:cNvSpPr>
          <p:nvPr>
            <p:ph type="body" sz="quarter" idx="14"/>
          </p:nvPr>
        </p:nvSpPr>
        <p:spPr/>
        <p:txBody>
          <a:bodyPr/>
          <a:lstStyle/>
          <a:p>
            <a:r>
              <a:rPr lang="en-US" dirty="0"/>
              <a:t>“How we work”</a:t>
            </a:r>
          </a:p>
        </p:txBody>
      </p:sp>
      <p:sp>
        <p:nvSpPr>
          <p:cNvPr id="19" name="TextBox 18"/>
          <p:cNvSpPr txBox="1"/>
          <p:nvPr/>
        </p:nvSpPr>
        <p:spPr>
          <a:xfrm>
            <a:off x="929660" y="5966283"/>
            <a:ext cx="5469650" cy="369332"/>
          </a:xfrm>
          <a:prstGeom prst="rect">
            <a:avLst/>
          </a:prstGeom>
          <a:noFill/>
        </p:spPr>
        <p:txBody>
          <a:bodyPr wrap="square" rtlCol="0">
            <a:spAutoFit/>
          </a:bodyPr>
          <a:lstStyle/>
          <a:p>
            <a:pPr marL="342900" indent="-342900" algn="l">
              <a:buFont typeface="Wingdings" panose="05000000000000000000" pitchFamily="2" charset="2"/>
              <a:buChar char="§"/>
            </a:pPr>
            <a:r>
              <a:rPr lang="en-US" i="1" dirty="0">
                <a:solidFill>
                  <a:schemeClr val="accent1"/>
                </a:solidFill>
              </a:rPr>
              <a:t>Typical schedule for ESS supervision on site</a:t>
            </a:r>
          </a:p>
        </p:txBody>
      </p:sp>
      <p:pic>
        <p:nvPicPr>
          <p:cNvPr id="10" name="Picture 9"/>
          <p:cNvPicPr>
            <a:picLocks noChangeAspect="1"/>
          </p:cNvPicPr>
          <p:nvPr/>
        </p:nvPicPr>
        <p:blipFill>
          <a:blip r:embed="rId4"/>
          <a:stretch>
            <a:fillRect/>
          </a:stretch>
        </p:blipFill>
        <p:spPr>
          <a:xfrm>
            <a:off x="929660" y="1438102"/>
            <a:ext cx="9270142" cy="4458430"/>
          </a:xfrm>
          <a:prstGeom prst="rect">
            <a:avLst/>
          </a:prstGeom>
        </p:spPr>
      </p:pic>
      <p:pic>
        <p:nvPicPr>
          <p:cNvPr id="13" name="schedu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63765" y="20276"/>
            <a:ext cx="245097" cy="245097"/>
          </a:xfrm>
          <a:prstGeom prst="rect">
            <a:avLst/>
          </a:prstGeom>
        </p:spPr>
      </p:pic>
      <p:sp>
        <p:nvSpPr>
          <p:cNvPr id="22" name="Action Button: Forward or Next 21">
            <a:hlinkClick r:id="" action="ppaction://hlinkshowjump?jump=nextslide" highlightClick="1"/>
          </p:cNvPr>
          <p:cNvSpPr/>
          <p:nvPr/>
        </p:nvSpPr>
        <p:spPr>
          <a:xfrm>
            <a:off x="11478492" y="6142598"/>
            <a:ext cx="630370" cy="665343"/>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7809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514" fill="hold"/>
                                        <p:tgtEl>
                                          <p:spTgt spid="13"/>
                                        </p:tgtEl>
                                      </p:cBhvr>
                                    </p:cmd>
                                  </p:childTnLst>
                                </p:cTn>
                              </p:par>
                            </p:childTnLst>
                          </p:cTn>
                        </p:par>
                        <p:par>
                          <p:cTn id="7" fill="hold">
                            <p:stCondLst>
                              <p:cond delay="90514"/>
                            </p:stCondLst>
                            <p:childTnLst>
                              <p:par>
                                <p:cTn id="8" presetID="1"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3"/>
                </p:tgtEl>
              </p:cMediaNode>
            </p:audio>
          </p:childTnLst>
        </p:cTn>
      </p:par>
    </p:tnLst>
    <p:bldLst>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6839E1E-756B-40C0-9051-B6C149B2DDF8}"/>
              </a:ext>
            </a:extLst>
          </p:cNvPr>
          <p:cNvSpPr>
            <a:spLocks noGrp="1"/>
          </p:cNvSpPr>
          <p:nvPr>
            <p:ph type="title"/>
          </p:nvPr>
        </p:nvSpPr>
        <p:spPr/>
        <p:txBody>
          <a:bodyPr/>
          <a:lstStyle/>
          <a:p>
            <a:r>
              <a:rPr lang="en-GB" dirty="0">
                <a:solidFill>
                  <a:schemeClr val="tx1">
                    <a:lumMod val="75000"/>
                    <a:lumOff val="25000"/>
                  </a:schemeClr>
                </a:solidFill>
              </a:rPr>
              <a:t>Structure of lab project</a:t>
            </a:r>
          </a:p>
        </p:txBody>
      </p:sp>
      <p:sp>
        <p:nvSpPr>
          <p:cNvPr id="18" name="Text Placeholder 17"/>
          <p:cNvSpPr>
            <a:spLocks noGrp="1"/>
          </p:cNvSpPr>
          <p:nvPr>
            <p:ph type="body" sz="quarter" idx="14"/>
          </p:nvPr>
        </p:nvSpPr>
        <p:spPr/>
        <p:txBody>
          <a:bodyPr/>
          <a:lstStyle/>
          <a:p>
            <a:r>
              <a:rPr lang="en-US" dirty="0"/>
              <a:t>“How we work”</a:t>
            </a:r>
          </a:p>
        </p:txBody>
      </p:sp>
      <p:sp>
        <p:nvSpPr>
          <p:cNvPr id="19" name="TextBox 18"/>
          <p:cNvSpPr txBox="1"/>
          <p:nvPr/>
        </p:nvSpPr>
        <p:spPr>
          <a:xfrm>
            <a:off x="8112884" y="1624664"/>
            <a:ext cx="3887437" cy="1200329"/>
          </a:xfrm>
          <a:prstGeom prst="rect">
            <a:avLst/>
          </a:prstGeom>
          <a:noFill/>
        </p:spPr>
        <p:txBody>
          <a:bodyPr wrap="square" rtlCol="0">
            <a:spAutoFit/>
          </a:bodyPr>
          <a:lstStyle/>
          <a:p>
            <a:pPr marL="342900" indent="-342900" algn="l">
              <a:buFont typeface="Wingdings" panose="05000000000000000000" pitchFamily="2" charset="2"/>
              <a:buChar char="§"/>
            </a:pPr>
            <a:r>
              <a:rPr lang="en-US" i="1" dirty="0">
                <a:solidFill>
                  <a:schemeClr val="accent1"/>
                </a:solidFill>
              </a:rPr>
              <a:t>Each day a checklist is completed, highlighting work being done, and any issues or tasks needed from our side </a:t>
            </a: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7837" y="1446416"/>
            <a:ext cx="7195008" cy="2878003"/>
          </a:xfrm>
          <a:prstGeom prst="rect">
            <a:avLst/>
          </a:prstGeom>
          <a:ln>
            <a:solidFill>
              <a:schemeClr val="tx1"/>
            </a:solidFill>
          </a:ln>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10014" y="2834858"/>
            <a:ext cx="7620000" cy="6629400"/>
          </a:xfrm>
          <a:prstGeom prst="rect">
            <a:avLst/>
          </a:prstGeom>
          <a:ln>
            <a:solidFill>
              <a:schemeClr val="tx1"/>
            </a:solidFill>
          </a:ln>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2435" y="4221749"/>
            <a:ext cx="8153400" cy="4522053"/>
          </a:xfrm>
          <a:prstGeom prst="rect">
            <a:avLst/>
          </a:prstGeom>
          <a:ln>
            <a:solidFill>
              <a:schemeClr val="tx1"/>
            </a:solidFill>
          </a:ln>
        </p:spPr>
      </p:pic>
      <p:sp>
        <p:nvSpPr>
          <p:cNvPr id="6" name="Platshållare för bildnummer 5">
            <a:extLst>
              <a:ext uri="{FF2B5EF4-FFF2-40B4-BE49-F238E27FC236}">
                <a16:creationId xmlns:a16="http://schemas.microsoft.com/office/drawing/2014/main" id="{8481AAF7-AA82-4AB8-A7E4-9963AD32038C}"/>
              </a:ext>
            </a:extLst>
          </p:cNvPr>
          <p:cNvSpPr>
            <a:spLocks noGrp="1"/>
          </p:cNvSpPr>
          <p:nvPr>
            <p:ph type="sldNum" sz="quarter" idx="12"/>
          </p:nvPr>
        </p:nvSpPr>
        <p:spPr/>
        <p:txBody>
          <a:bodyPr/>
          <a:lstStyle/>
          <a:p>
            <a:fld id="{F7283078-D760-1647-8B80-66BA8B52336D}" type="slidenum">
              <a:rPr lang="sv-SE" smtClean="0">
                <a:solidFill>
                  <a:srgbClr val="CCCCCC"/>
                </a:solidFill>
              </a:rPr>
              <a:t>22</a:t>
            </a:fld>
            <a:endParaRPr lang="sv-SE" dirty="0">
              <a:solidFill>
                <a:srgbClr val="CCCCCC"/>
              </a:solidFill>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33214" y="5534336"/>
            <a:ext cx="8686800" cy="3352800"/>
          </a:xfrm>
          <a:prstGeom prst="rect">
            <a:avLst/>
          </a:prstGeom>
          <a:ln>
            <a:solidFill>
              <a:schemeClr val="tx1"/>
            </a:solidFill>
          </a:ln>
        </p:spPr>
      </p:pic>
      <p:pic>
        <p:nvPicPr>
          <p:cNvPr id="2" name="daily_di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2650" y="53138"/>
            <a:ext cx="399349" cy="399349"/>
          </a:xfrm>
          <a:prstGeom prst="rect">
            <a:avLst/>
          </a:prstGeom>
        </p:spPr>
      </p:pic>
      <p:sp>
        <p:nvSpPr>
          <p:cNvPr id="13" name="Action Button: Forward or Next 12">
            <a:hlinkClick r:id="" action="ppaction://hlinkshowjump?jump=nextslide" highlightClick="1"/>
          </p:cNvPr>
          <p:cNvSpPr/>
          <p:nvPr/>
        </p:nvSpPr>
        <p:spPr>
          <a:xfrm>
            <a:off x="11685136" y="6657832"/>
            <a:ext cx="630370" cy="665343"/>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6107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638" fill="hold"/>
                                        <p:tgtEl>
                                          <p:spTgt spid="2"/>
                                        </p:tgtEl>
                                      </p:cBhvr>
                                    </p:cmd>
                                  </p:childTnLst>
                                </p:cTn>
                              </p:par>
                            </p:childTnLst>
                          </p:cTn>
                        </p:par>
                        <p:par>
                          <p:cTn id="7" fill="hold">
                            <p:stCondLst>
                              <p:cond delay="85638"/>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Safety during Installation</a:t>
            </a:r>
          </a:p>
        </p:txBody>
      </p:sp>
      <p:sp>
        <p:nvSpPr>
          <p:cNvPr id="5" name="Text Placeholder 4"/>
          <p:cNvSpPr>
            <a:spLocks noGrp="1"/>
          </p:cNvSpPr>
          <p:nvPr>
            <p:ph type="body" sz="quarter" idx="14"/>
          </p:nvPr>
        </p:nvSpPr>
        <p:spPr/>
        <p:txBody>
          <a:bodyPr/>
          <a:lstStyle/>
          <a:p>
            <a:r>
              <a:rPr lang="en-US" dirty="0"/>
              <a:t>Inform your contractors in time to establish safety culture</a:t>
            </a:r>
          </a:p>
        </p:txBody>
      </p:sp>
      <p:sp>
        <p:nvSpPr>
          <p:cNvPr id="3" name="Content Placeholder 2"/>
          <p:cNvSpPr>
            <a:spLocks noGrp="1"/>
          </p:cNvSpPr>
          <p:nvPr>
            <p:ph idx="1"/>
          </p:nvPr>
        </p:nvSpPr>
        <p:spPr>
          <a:xfrm>
            <a:off x="1094400" y="1438101"/>
            <a:ext cx="5525061" cy="4987239"/>
          </a:xfrm>
        </p:spPr>
        <p:txBody>
          <a:bodyPr/>
          <a:lstStyle/>
          <a:p>
            <a:pPr marL="358775" lvl="1" indent="-215900"/>
            <a:r>
              <a:rPr lang="en-US" sz="1800" dirty="0"/>
              <a:t>OHS group always helpful and pragmatic</a:t>
            </a:r>
          </a:p>
          <a:p>
            <a:pPr marL="358775" lvl="1" indent="-215900"/>
            <a:r>
              <a:rPr lang="en-US" sz="1800" dirty="0"/>
              <a:t>Focus is on keeping people safe but also to find solutions</a:t>
            </a:r>
          </a:p>
          <a:p>
            <a:pPr marL="358775" lvl="1" indent="-215900"/>
            <a:r>
              <a:rPr lang="en-US" sz="1800" dirty="0"/>
              <a:t>RAMS (risk assessment method statement) templates are quite clearly structured </a:t>
            </a:r>
            <a:r>
              <a:rPr lang="en-150" sz="1800" dirty="0"/>
              <a:t>–</a:t>
            </a:r>
            <a:r>
              <a:rPr lang="en-US" sz="1800" dirty="0"/>
              <a:t> understandable for contractors</a:t>
            </a:r>
          </a:p>
          <a:p>
            <a:pPr marL="358775" lvl="1" indent="-215900"/>
            <a:endParaRPr lang="en-US" sz="1800" dirty="0"/>
          </a:p>
          <a:p>
            <a:pPr lvl="0"/>
            <a:r>
              <a:rPr lang="en-US" sz="1800" dirty="0"/>
              <a:t>Challenge:</a:t>
            </a:r>
          </a:p>
          <a:p>
            <a:pPr marL="358775" lvl="1" indent="-215900"/>
            <a:r>
              <a:rPr lang="en-US" sz="1800" dirty="0"/>
              <a:t>Not all things can be taken care off ahead of time</a:t>
            </a:r>
          </a:p>
          <a:p>
            <a:pPr marL="358775" lvl="1" indent="-215900"/>
            <a:r>
              <a:rPr lang="en-US" sz="1800" dirty="0"/>
              <a:t>Some times equipment that is considered safe in another country is not considered safe in Sweden or at the construction site</a:t>
            </a:r>
          </a:p>
          <a:p>
            <a:pPr marL="358775" lvl="1" indent="-215900"/>
            <a:r>
              <a:rPr lang="en-US" sz="1800" dirty="0"/>
              <a:t>Contractors might be reluctant to change work to follow local rules </a:t>
            </a:r>
          </a:p>
        </p:txBody>
      </p:sp>
      <p:grpSp>
        <p:nvGrpSpPr>
          <p:cNvPr id="19" name="Group 18"/>
          <p:cNvGrpSpPr/>
          <p:nvPr/>
        </p:nvGrpSpPr>
        <p:grpSpPr>
          <a:xfrm>
            <a:off x="6881191" y="1562400"/>
            <a:ext cx="4937760" cy="3703320"/>
            <a:chOff x="6881191" y="1562400"/>
            <a:chExt cx="4937760" cy="3703320"/>
          </a:xfrm>
        </p:grpSpPr>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1191" y="1562400"/>
              <a:ext cx="4937760" cy="3703320"/>
            </a:xfrm>
            <a:prstGeom prst="rect">
              <a:avLst/>
            </a:prstGeom>
          </p:spPr>
        </p:pic>
        <p:sp>
          <p:nvSpPr>
            <p:cNvPr id="8" name="TextBox 7"/>
            <p:cNvSpPr txBox="1"/>
            <p:nvPr/>
          </p:nvSpPr>
          <p:spPr>
            <a:xfrm>
              <a:off x="10149756" y="3550228"/>
              <a:ext cx="739305" cy="1107996"/>
            </a:xfrm>
            <a:prstGeom prst="rect">
              <a:avLst/>
            </a:prstGeom>
            <a:noFill/>
          </p:spPr>
          <p:txBody>
            <a:bodyPr wrap="none" rtlCol="0">
              <a:spAutoFit/>
            </a:bodyPr>
            <a:lstStyle/>
            <a:p>
              <a:pPr algn="l"/>
              <a:r>
                <a:rPr lang="en-US" sz="6600" b="1" dirty="0">
                  <a:solidFill>
                    <a:srgbClr val="FF0000"/>
                  </a:solidFill>
                </a:rPr>
                <a:t>X</a:t>
              </a:r>
              <a:endParaRPr lang="en-US" b="1" dirty="0">
                <a:solidFill>
                  <a:srgbClr val="FF0000"/>
                </a:solidFill>
              </a:endParaRPr>
            </a:p>
          </p:txBody>
        </p:sp>
      </p:grpSp>
      <p:grpSp>
        <p:nvGrpSpPr>
          <p:cNvPr id="22" name="Group 21"/>
          <p:cNvGrpSpPr/>
          <p:nvPr/>
        </p:nvGrpSpPr>
        <p:grpSpPr>
          <a:xfrm>
            <a:off x="10667713" y="2722020"/>
            <a:ext cx="1483617" cy="3869571"/>
            <a:chOff x="10889061" y="2987794"/>
            <a:chExt cx="1483617" cy="3869571"/>
          </a:xfrm>
        </p:grpSpPr>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t="-269"/>
            <a:stretch/>
          </p:blipFill>
          <p:spPr>
            <a:xfrm>
              <a:off x="10889061" y="2987794"/>
              <a:ext cx="1262269" cy="3703320"/>
            </a:xfrm>
            <a:prstGeom prst="rect">
              <a:avLst/>
            </a:prstGeom>
          </p:spPr>
        </p:pic>
        <p:pic>
          <p:nvPicPr>
            <p:cNvPr id="15" name="Picture 14"/>
            <p:cNvPicPr>
              <a:picLocks noChangeAspect="1"/>
            </p:cNvPicPr>
            <p:nvPr/>
          </p:nvPicPr>
          <p:blipFill>
            <a:blip r:embed="rId6" cstate="screen">
              <a:extLst>
                <a:ext uri="{BEBA8EAE-BF5A-486C-A8C5-ECC9F3942E4B}">
                  <a14:imgProps xmlns:a14="http://schemas.microsoft.com/office/drawing/2010/main">
                    <a14:imgLayer r:embed="rId7">
                      <a14:imgEffect>
                        <a14:backgroundRemoval t="3226" b="97312" l="2151" r="97849">
                          <a14:foregroundMark x1="58602" y1="6452" x2="58602" y2="6452"/>
                          <a14:foregroundMark x1="94624" y1="46774" x2="94624" y2="46774"/>
                          <a14:foregroundMark x1="60753" y1="83871" x2="60753" y2="83871"/>
                          <a14:foregroundMark x1="5376" y1="47312" x2="5376" y2="47312"/>
                          <a14:foregroundMark x1="2688" y1="45161" x2="2688" y2="45161"/>
                          <a14:foregroundMark x1="44624" y1="91935" x2="44624" y2="91935"/>
                          <a14:foregroundMark x1="54839" y1="95161" x2="54839" y2="95161"/>
                          <a14:foregroundMark x1="49462" y1="97312" x2="49462" y2="97312"/>
                          <a14:foregroundMark x1="39785" y1="3226" x2="39785" y2="3226"/>
                          <a14:foregroundMark x1="33333" y1="5376" x2="33333" y2="5376"/>
                          <a14:foregroundMark x1="29032" y1="6989" x2="29032" y2="6989"/>
                          <a14:foregroundMark x1="18817" y1="13978" x2="18817" y2="13978"/>
                          <a14:foregroundMark x1="12903" y1="20968" x2="12903" y2="20968"/>
                          <a14:foregroundMark x1="3226" y1="55376" x2="3226" y2="55376"/>
                          <a14:foregroundMark x1="5376" y1="68280" x2="5376" y2="68280"/>
                          <a14:foregroundMark x1="74731" y1="89785" x2="74731" y2="89785"/>
                          <a14:foregroundMark x1="93011" y1="70430" x2="93011" y2="70430"/>
                          <a14:foregroundMark x1="97849" y1="45699" x2="97849" y2="45699"/>
                          <a14:foregroundMark x1="27957" y1="42473" x2="27957" y2="42473"/>
                          <a14:foregroundMark x1="54839" y1="39247" x2="54839" y2="39247"/>
                        </a14:backgroundRemoval>
                      </a14:imgEffect>
                    </a14:imgLayer>
                  </a14:imgProps>
                </a:ext>
                <a:ext uri="{28A0092B-C50C-407E-A947-70E740481C1C}">
                  <a14:useLocalDpi xmlns:a14="http://schemas.microsoft.com/office/drawing/2010/main"/>
                </a:ext>
              </a:extLst>
            </a:blip>
            <a:stretch>
              <a:fillRect/>
            </a:stretch>
          </p:blipFill>
          <p:spPr>
            <a:xfrm>
              <a:off x="10956336" y="6092687"/>
              <a:ext cx="563859" cy="563859"/>
            </a:xfrm>
            <a:prstGeom prst="rect">
              <a:avLst/>
            </a:prstGeom>
          </p:spPr>
        </p:pic>
        <p:sp>
          <p:nvSpPr>
            <p:cNvPr id="16" name="TextBox 15"/>
            <p:cNvSpPr txBox="1"/>
            <p:nvPr/>
          </p:nvSpPr>
          <p:spPr>
            <a:xfrm>
              <a:off x="11206974" y="5657036"/>
              <a:ext cx="1165704" cy="1200329"/>
            </a:xfrm>
            <a:prstGeom prst="rect">
              <a:avLst/>
            </a:prstGeom>
            <a:noFill/>
          </p:spPr>
          <p:txBody>
            <a:bodyPr wrap="none" rtlCol="0">
              <a:spAutoFit/>
            </a:bodyPr>
            <a:lstStyle/>
            <a:p>
              <a:pPr marL="285750" indent="-285750">
                <a:buFont typeface="Wingdings" panose="05000000000000000000" pitchFamily="2" charset="2"/>
                <a:buChar char="ü"/>
              </a:pPr>
              <a:r>
                <a:rPr lang="en-US" sz="7200" b="1" dirty="0">
                  <a:solidFill>
                    <a:srgbClr val="00B050"/>
                  </a:solidFill>
                </a:rPr>
                <a:t> </a:t>
              </a:r>
            </a:p>
          </p:txBody>
        </p:sp>
      </p:grpSp>
      <p:grpSp>
        <p:nvGrpSpPr>
          <p:cNvPr id="21" name="Group 20"/>
          <p:cNvGrpSpPr/>
          <p:nvPr/>
        </p:nvGrpSpPr>
        <p:grpSpPr>
          <a:xfrm>
            <a:off x="6896389" y="4004571"/>
            <a:ext cx="3857750" cy="2587020"/>
            <a:chOff x="6896389" y="4004571"/>
            <a:chExt cx="3857750" cy="2587020"/>
          </a:xfrm>
        </p:grpSpPr>
        <p:sp>
          <p:nvSpPr>
            <p:cNvPr id="11" name="TextBox 10"/>
            <p:cNvSpPr txBox="1"/>
            <p:nvPr/>
          </p:nvSpPr>
          <p:spPr>
            <a:xfrm>
              <a:off x="6922683" y="5391262"/>
              <a:ext cx="3831456" cy="1200329"/>
            </a:xfrm>
            <a:prstGeom prst="rect">
              <a:avLst/>
            </a:prstGeom>
            <a:noFill/>
          </p:spPr>
          <p:txBody>
            <a:bodyPr wrap="square" rtlCol="0">
              <a:spAutoFit/>
            </a:bodyPr>
            <a:lstStyle/>
            <a:p>
              <a:pPr algn="l"/>
              <a:r>
                <a:rPr lang="en-US" dirty="0">
                  <a:solidFill>
                    <a:schemeClr val="accent1"/>
                  </a:solidFill>
                </a:rPr>
                <a:t>Correct ladder not tall enough for our workers!</a:t>
              </a:r>
            </a:p>
            <a:p>
              <a:pPr algn="l"/>
              <a:r>
                <a:rPr lang="en-US" dirty="0">
                  <a:solidFill>
                    <a:schemeClr val="accent1"/>
                  </a:solidFill>
                </a:rPr>
                <a:t>Or our workers not tall enough for ladder?</a:t>
              </a:r>
            </a:p>
          </p:txBody>
        </p:sp>
        <p:pic>
          <p:nvPicPr>
            <p:cNvPr id="18" name="Picture 17"/>
            <p:cNvPicPr>
              <a:picLocks noChangeAspect="1"/>
            </p:cNvPicPr>
            <p:nvPr/>
          </p:nvPicPr>
          <p:blipFill>
            <a:blip r:embed="rId8" cstate="screen">
              <a:extLst>
                <a:ext uri="{BEBA8EAE-BF5A-486C-A8C5-ECC9F3942E4B}">
                  <a14:imgProps xmlns:a14="http://schemas.microsoft.com/office/drawing/2010/main">
                    <a14:imgLayer r:embed="rId9">
                      <a14:imgEffect>
                        <a14:backgroundRemoval t="9180" b="89844" l="9375" r="90222">
                          <a14:foregroundMark x1="46472" y1="9180" x2="46472" y2="9180"/>
                          <a14:foregroundMark x1="90222" y1="43848" x2="90222" y2="43848"/>
                          <a14:foregroundMark x1="9375" y1="46777" x2="9375" y2="46777"/>
                        </a14:backgroundRemoval>
                      </a14:imgEffect>
                    </a14:imgLayer>
                  </a14:imgProps>
                </a:ext>
                <a:ext uri="{28A0092B-C50C-407E-A947-70E740481C1C}">
                  <a14:useLocalDpi xmlns:a14="http://schemas.microsoft.com/office/drawing/2010/main"/>
                </a:ext>
              </a:extLst>
            </a:blip>
            <a:stretch>
              <a:fillRect/>
            </a:stretch>
          </p:blipFill>
          <p:spPr>
            <a:xfrm>
              <a:off x="6896389" y="4004571"/>
              <a:ext cx="649681" cy="670638"/>
            </a:xfrm>
            <a:prstGeom prst="rect">
              <a:avLst/>
            </a:prstGeom>
          </p:spPr>
        </p:pic>
      </p:grpSp>
      <p:grpSp>
        <p:nvGrpSpPr>
          <p:cNvPr id="20" name="Group 19"/>
          <p:cNvGrpSpPr/>
          <p:nvPr/>
        </p:nvGrpSpPr>
        <p:grpSpPr>
          <a:xfrm>
            <a:off x="6352485" y="1983105"/>
            <a:ext cx="2034449" cy="2767452"/>
            <a:chOff x="6352485" y="1983105"/>
            <a:chExt cx="2034449" cy="2767452"/>
          </a:xfrm>
        </p:grpSpPr>
        <p:pic>
          <p:nvPicPr>
            <p:cNvPr id="10" name="Picture 9"/>
            <p:cNvPicPr>
              <a:picLocks noChangeAspect="1"/>
            </p:cNvPicPr>
            <p:nvPr/>
          </p:nvPicPr>
          <p:blipFill>
            <a:blip r:embed="rId10">
              <a:duotone>
                <a:schemeClr val="accent5">
                  <a:shade val="45000"/>
                  <a:satMod val="135000"/>
                </a:schemeClr>
                <a:prstClr val="white"/>
              </a:duotone>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352485" y="1983105"/>
              <a:ext cx="2021508" cy="1430955"/>
            </a:xfrm>
            <a:prstGeom prst="rect">
              <a:avLst/>
            </a:prstGeom>
          </p:spPr>
        </p:pic>
        <p:sp>
          <p:nvSpPr>
            <p:cNvPr id="9" name="TextBox 8"/>
            <p:cNvSpPr txBox="1"/>
            <p:nvPr/>
          </p:nvSpPr>
          <p:spPr>
            <a:xfrm>
              <a:off x="7221230" y="3550228"/>
              <a:ext cx="1165704" cy="1200329"/>
            </a:xfrm>
            <a:prstGeom prst="rect">
              <a:avLst/>
            </a:prstGeom>
            <a:noFill/>
          </p:spPr>
          <p:txBody>
            <a:bodyPr wrap="none" rtlCol="0">
              <a:spAutoFit/>
            </a:bodyPr>
            <a:lstStyle/>
            <a:p>
              <a:pPr marL="285750" indent="-285750">
                <a:buFont typeface="Wingdings" panose="05000000000000000000" pitchFamily="2" charset="2"/>
                <a:buChar char="ü"/>
              </a:pPr>
              <a:r>
                <a:rPr lang="en-US" sz="7200" b="1" dirty="0">
                  <a:solidFill>
                    <a:srgbClr val="00B050"/>
                  </a:solidFill>
                </a:rPr>
                <a:t> </a:t>
              </a:r>
            </a:p>
          </p:txBody>
        </p:sp>
      </p:grpSp>
      <p:pic>
        <p:nvPicPr>
          <p:cNvPr id="6" name="safe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818951" y="100042"/>
            <a:ext cx="330662" cy="330662"/>
          </a:xfrm>
          <a:prstGeom prst="rect">
            <a:avLst/>
          </a:prstGeom>
        </p:spPr>
      </p:pic>
      <p:sp>
        <p:nvSpPr>
          <p:cNvPr id="24" name="Action Button: Forward or Next 23">
            <a:hlinkClick r:id="" action="ppaction://hlinkshowjump?jump=nextslide" highlightClick="1"/>
          </p:cNvPr>
          <p:cNvSpPr/>
          <p:nvPr/>
        </p:nvSpPr>
        <p:spPr>
          <a:xfrm>
            <a:off x="11561630" y="6175794"/>
            <a:ext cx="630370" cy="665343"/>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2519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5672" fill="hold"/>
                                        <p:tgtEl>
                                          <p:spTgt spid="6"/>
                                        </p:tgtEl>
                                      </p:cBhvr>
                                    </p:cmd>
                                  </p:childTnLst>
                                </p:cTn>
                              </p:par>
                            </p:childTnLst>
                          </p:cTn>
                        </p:par>
                        <p:par>
                          <p:cTn id="7" fill="hold">
                            <p:stCondLst>
                              <p:cond delay="115672"/>
                            </p:stCondLst>
                            <p:childTnLst>
                              <p:par>
                                <p:cTn id="8" presetID="1" presetClass="entr" presetSubtype="0" fill="hold" grpId="0" nodeType="after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742042" y="1429788"/>
            <a:ext cx="5043489" cy="3416320"/>
          </a:xfrm>
          <a:prstGeom prst="rect">
            <a:avLst/>
          </a:prstGeom>
          <a:noFill/>
        </p:spPr>
        <p:txBody>
          <a:bodyPr wrap="square" rtlCol="0">
            <a:spAutoFit/>
          </a:bodyPr>
          <a:lstStyle/>
          <a:p>
            <a:pPr algn="l"/>
            <a:r>
              <a:rPr lang="en-US" dirty="0">
                <a:solidFill>
                  <a:schemeClr val="accent1"/>
                </a:solidFill>
              </a:rPr>
              <a:t>-</a:t>
            </a:r>
            <a:r>
              <a:rPr lang="en-US" i="1" dirty="0">
                <a:solidFill>
                  <a:schemeClr val="accent1"/>
                </a:solidFill>
              </a:rPr>
              <a:t>Large, costly items easy to unload as details known</a:t>
            </a:r>
          </a:p>
          <a:p>
            <a:pPr algn="l"/>
            <a:endParaRPr lang="en-US" i="1" dirty="0">
              <a:solidFill>
                <a:schemeClr val="accent1"/>
              </a:solidFill>
            </a:endParaRPr>
          </a:p>
          <a:p>
            <a:pPr algn="l"/>
            <a:endParaRPr lang="en-US" i="1" dirty="0">
              <a:solidFill>
                <a:schemeClr val="accent1"/>
              </a:solidFill>
            </a:endParaRPr>
          </a:p>
          <a:p>
            <a:pPr algn="l"/>
            <a:endParaRPr lang="en-US" i="1" dirty="0">
              <a:solidFill>
                <a:schemeClr val="accent1"/>
              </a:solidFill>
            </a:endParaRPr>
          </a:p>
          <a:p>
            <a:pPr algn="l"/>
            <a:endParaRPr lang="en-US" i="1" dirty="0">
              <a:solidFill>
                <a:schemeClr val="accent1"/>
              </a:solidFill>
            </a:endParaRPr>
          </a:p>
          <a:p>
            <a:pPr algn="l"/>
            <a:endParaRPr lang="en-US" i="1" dirty="0">
              <a:solidFill>
                <a:schemeClr val="accent1"/>
              </a:solidFill>
            </a:endParaRPr>
          </a:p>
          <a:p>
            <a:pPr algn="l"/>
            <a:endParaRPr lang="en-US" i="1" dirty="0">
              <a:solidFill>
                <a:schemeClr val="accent1"/>
              </a:solidFill>
            </a:endParaRPr>
          </a:p>
          <a:p>
            <a:pPr algn="l"/>
            <a:endParaRPr lang="en-US" i="1" dirty="0">
              <a:solidFill>
                <a:schemeClr val="accent1"/>
              </a:solidFill>
            </a:endParaRPr>
          </a:p>
          <a:p>
            <a:pPr algn="l"/>
            <a:r>
              <a:rPr lang="en-US" i="1" dirty="0">
                <a:solidFill>
                  <a:schemeClr val="accent1"/>
                </a:solidFill>
              </a:rPr>
              <a:t>-Small deliveries from third parties complicated</a:t>
            </a:r>
          </a:p>
          <a:p>
            <a:r>
              <a:rPr lang="en-US" i="1" dirty="0">
                <a:solidFill>
                  <a:schemeClr val="accent1"/>
                </a:solidFill>
              </a:rPr>
              <a:t>-Do empty truck first, then move items </a:t>
            </a:r>
          </a:p>
          <a:p>
            <a:pPr algn="l"/>
            <a:endParaRPr lang="en-US" i="1" dirty="0">
              <a:solidFill>
                <a:schemeClr val="accent1"/>
              </a:solidFill>
            </a:endParaRPr>
          </a:p>
        </p:txBody>
      </p:sp>
      <p:sp>
        <p:nvSpPr>
          <p:cNvPr id="2" name="Title 1"/>
          <p:cNvSpPr>
            <a:spLocks noGrp="1"/>
          </p:cNvSpPr>
          <p:nvPr>
            <p:ph type="title"/>
          </p:nvPr>
        </p:nvSpPr>
        <p:spPr/>
        <p:txBody>
          <a:bodyPr/>
          <a:lstStyle/>
          <a:p>
            <a:r>
              <a:rPr lang="en-US" dirty="0"/>
              <a:t>Logistics / Rigging needs</a:t>
            </a:r>
          </a:p>
        </p:txBody>
      </p:sp>
      <p:sp>
        <p:nvSpPr>
          <p:cNvPr id="3" name="Content Placeholder 2"/>
          <p:cNvSpPr>
            <a:spLocks noGrp="1"/>
          </p:cNvSpPr>
          <p:nvPr>
            <p:ph idx="1"/>
          </p:nvPr>
        </p:nvSpPr>
        <p:spPr>
          <a:xfrm>
            <a:off x="1094400" y="1562399"/>
            <a:ext cx="5460923" cy="4967609"/>
          </a:xfrm>
        </p:spPr>
        <p:txBody>
          <a:bodyPr>
            <a:noAutofit/>
          </a:bodyPr>
          <a:lstStyle/>
          <a:p>
            <a:pPr lvl="1"/>
            <a:r>
              <a:rPr lang="en-US" sz="1800" dirty="0"/>
              <a:t>Logistics/rigging team: always helpful </a:t>
            </a:r>
          </a:p>
          <a:p>
            <a:pPr lvl="1"/>
            <a:r>
              <a:rPr lang="en-US" sz="1800" dirty="0"/>
              <a:t>Teams find solution whenever possible! </a:t>
            </a:r>
            <a:endParaRPr lang="en-US" sz="2400" dirty="0"/>
          </a:p>
          <a:p>
            <a:pPr lvl="1"/>
            <a:endParaRPr lang="en-US" sz="800" dirty="0"/>
          </a:p>
          <a:p>
            <a:r>
              <a:rPr lang="en-US" sz="1800" dirty="0"/>
              <a:t>Challenges</a:t>
            </a:r>
          </a:p>
          <a:p>
            <a:pPr lvl="1"/>
            <a:r>
              <a:rPr lang="en-US" sz="1800" dirty="0"/>
              <a:t>Warehouse only available to ESS-owned items (no acceptance of in-kind/contractor materials (DAP!))</a:t>
            </a:r>
          </a:p>
          <a:p>
            <a:pPr lvl="1"/>
            <a:r>
              <a:rPr lang="en-US" sz="1800" dirty="0"/>
              <a:t>Too few vehicles for ESS site-2-site transport</a:t>
            </a:r>
          </a:p>
          <a:p>
            <a:pPr lvl="1"/>
            <a:r>
              <a:rPr lang="en-US" sz="1800" dirty="0"/>
              <a:t>Logistics trucks too short for long items ( &gt; 6m)</a:t>
            </a:r>
          </a:p>
          <a:p>
            <a:pPr lvl="1"/>
            <a:r>
              <a:rPr lang="en-US" sz="1800" dirty="0"/>
              <a:t>Unannounced shipments are an issue </a:t>
            </a:r>
            <a:r>
              <a:rPr lang="en-150" sz="1800" dirty="0"/>
              <a:t>–</a:t>
            </a:r>
            <a:r>
              <a:rPr lang="en-US" sz="1800" dirty="0"/>
              <a:t> companies order parts directly to ESS, shipped via distributor</a:t>
            </a:r>
          </a:p>
          <a:p>
            <a:pPr lvl="1"/>
            <a:r>
              <a:rPr lang="en-US" sz="1800" dirty="0"/>
              <a:t>Need for details for each shipment (times, date, driver, number plate, company, weight/size)</a:t>
            </a:r>
          </a:p>
          <a:p>
            <a:pPr lvl="1"/>
            <a:r>
              <a:rPr lang="en-US" sz="1800" dirty="0"/>
              <a:t>Service always needs to be requested ahead of time (48h or more)</a:t>
            </a:r>
          </a:p>
        </p:txBody>
      </p:sp>
      <p:pic>
        <p:nvPicPr>
          <p:cNvPr id="8" name="Content Placeholder 7"/>
          <p:cNvPicPr>
            <a:picLocks noGrp="1" noChangeAspect="1"/>
          </p:cNvPicPr>
          <p:nvPr>
            <p:ph idx="13"/>
          </p:nvPr>
        </p:nvPicPr>
        <p:blipFill>
          <a:blip r:embed="rId5" cstate="screen">
            <a:extLst>
              <a:ext uri="{28A0092B-C50C-407E-A947-70E740481C1C}">
                <a14:useLocalDpi xmlns:a14="http://schemas.microsoft.com/office/drawing/2010/main"/>
              </a:ext>
            </a:extLst>
          </a:blip>
          <a:stretch>
            <a:fillRect/>
          </a:stretch>
        </p:blipFill>
        <p:spPr>
          <a:xfrm>
            <a:off x="8701876" y="4611581"/>
            <a:ext cx="2226599" cy="1669949"/>
          </a:xfrm>
        </p:spPr>
      </p:pic>
      <p:sp>
        <p:nvSpPr>
          <p:cNvPr id="6" name="Text Placeholder 5"/>
          <p:cNvSpPr>
            <a:spLocks noGrp="1"/>
          </p:cNvSpPr>
          <p:nvPr>
            <p:ph type="body" sz="quarter" idx="14"/>
          </p:nvPr>
        </p:nvSpPr>
        <p:spPr/>
        <p:txBody>
          <a:bodyPr/>
          <a:lstStyle/>
          <a:p>
            <a:r>
              <a:rPr lang="en-US" dirty="0"/>
              <a:t>How to receive goods on-site and how to unload them</a:t>
            </a:r>
          </a:p>
        </p:txBody>
      </p:sp>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52945" y="2159939"/>
            <a:ext cx="2224385" cy="1668289"/>
          </a:xfrm>
          <a:prstGeom prst="rect">
            <a:avLst/>
          </a:prstGeom>
        </p:spPr>
      </p:pic>
      <p:sp>
        <p:nvSpPr>
          <p:cNvPr id="10" name="Content Placeholder 2"/>
          <p:cNvSpPr txBox="1">
            <a:spLocks/>
          </p:cNvSpPr>
          <p:nvPr/>
        </p:nvSpPr>
        <p:spPr>
          <a:xfrm>
            <a:off x="6742043" y="1446416"/>
            <a:ext cx="5555974" cy="5157514"/>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1800" dirty="0"/>
          </a:p>
        </p:txBody>
      </p:sp>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852945" y="4609768"/>
            <a:ext cx="1440180" cy="1671762"/>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25262" y="1912289"/>
            <a:ext cx="1440180" cy="1920240"/>
          </a:xfrm>
          <a:prstGeom prst="rect">
            <a:avLst/>
          </a:prstGeom>
        </p:spPr>
      </p:pic>
      <p:sp>
        <p:nvSpPr>
          <p:cNvPr id="13" name="TextBox 12"/>
          <p:cNvSpPr txBox="1"/>
          <p:nvPr/>
        </p:nvSpPr>
        <p:spPr>
          <a:xfrm rot="20604069">
            <a:off x="2170556" y="2638864"/>
            <a:ext cx="3706527" cy="646331"/>
          </a:xfrm>
          <a:prstGeom prst="rect">
            <a:avLst/>
          </a:prstGeom>
          <a:solidFill>
            <a:schemeClr val="bg1"/>
          </a:solidFill>
        </p:spPr>
        <p:txBody>
          <a:bodyPr wrap="none" rtlCol="0">
            <a:spAutoFit/>
          </a:bodyPr>
          <a:lstStyle/>
          <a:p>
            <a:pPr algn="l"/>
            <a:r>
              <a:rPr lang="sv-SE" b="1" dirty="0" err="1">
                <a:solidFill>
                  <a:srgbClr val="FF0000"/>
                </a:solidFill>
              </a:rPr>
              <a:t>Have</a:t>
            </a:r>
            <a:r>
              <a:rPr lang="sv-SE" b="1" dirty="0">
                <a:solidFill>
                  <a:srgbClr val="FF0000"/>
                </a:solidFill>
              </a:rPr>
              <a:t> </a:t>
            </a:r>
            <a:r>
              <a:rPr lang="sv-SE" b="1" dirty="0" err="1">
                <a:solidFill>
                  <a:srgbClr val="FF0000"/>
                </a:solidFill>
              </a:rPr>
              <a:t>been</a:t>
            </a:r>
            <a:r>
              <a:rPr lang="sv-SE" b="1" dirty="0">
                <a:solidFill>
                  <a:srgbClr val="FF0000"/>
                </a:solidFill>
              </a:rPr>
              <a:t> </a:t>
            </a:r>
            <a:r>
              <a:rPr lang="sv-SE" b="1" dirty="0" err="1">
                <a:solidFill>
                  <a:srgbClr val="FF0000"/>
                </a:solidFill>
              </a:rPr>
              <a:t>able</a:t>
            </a:r>
            <a:r>
              <a:rPr lang="sv-SE" b="1" dirty="0">
                <a:solidFill>
                  <a:srgbClr val="FF0000"/>
                </a:solidFill>
              </a:rPr>
              <a:t> to accept </a:t>
            </a:r>
            <a:r>
              <a:rPr lang="sv-SE" b="1" dirty="0" err="1">
                <a:solidFill>
                  <a:srgbClr val="FF0000"/>
                </a:solidFill>
              </a:rPr>
              <a:t>goods</a:t>
            </a:r>
            <a:r>
              <a:rPr lang="sv-SE" b="1" dirty="0">
                <a:solidFill>
                  <a:srgbClr val="FF0000"/>
                </a:solidFill>
              </a:rPr>
              <a:t> </a:t>
            </a:r>
          </a:p>
          <a:p>
            <a:pPr algn="l"/>
            <a:r>
              <a:rPr lang="sv-SE" b="1" dirty="0" err="1">
                <a:solidFill>
                  <a:srgbClr val="FF0000"/>
                </a:solidFill>
              </a:rPr>
              <a:t>during</a:t>
            </a:r>
            <a:r>
              <a:rPr lang="sv-SE" b="1" dirty="0">
                <a:solidFill>
                  <a:srgbClr val="FF0000"/>
                </a:solidFill>
              </a:rPr>
              <a:t> COVID-19 situation</a:t>
            </a:r>
          </a:p>
        </p:txBody>
      </p:sp>
      <p:sp>
        <p:nvSpPr>
          <p:cNvPr id="15" name="Action Button: Forward or Next 14">
            <a:hlinkClick r:id="" action="ppaction://hlinkshowjump?jump=nextslide" highlightClick="1"/>
          </p:cNvPr>
          <p:cNvSpPr/>
          <p:nvPr/>
        </p:nvSpPr>
        <p:spPr>
          <a:xfrm>
            <a:off x="11516177" y="6121047"/>
            <a:ext cx="630370" cy="665343"/>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logistics">
            <a:hlinkClick r:id="" action="ppaction://media"/>
          </p:cNvPr>
          <p:cNvPicPr>
            <a:picLocks noChangeAspect="1"/>
          </p:cNvPicPr>
          <p:nvPr>
            <a:audioFile r:link="rId1"/>
            <p:extLst>
              <p:ext uri="{DAA4B4D4-6D71-4841-9C94-3DE7FCFB9230}">
                <p14:media xmlns:p14="http://schemas.microsoft.com/office/powerpoint/2010/main" r:embed="rId2">
                  <p14:trim end="80981.5419"/>
                </p14:media>
              </p:ext>
            </p:extLst>
          </p:nvPr>
        </p:nvPicPr>
        <p:blipFill>
          <a:blip r:embed="rId9"/>
          <a:stretch>
            <a:fillRect/>
          </a:stretch>
        </p:blipFill>
        <p:spPr>
          <a:xfrm>
            <a:off x="11819137" y="481537"/>
            <a:ext cx="327410" cy="327410"/>
          </a:xfrm>
          <a:prstGeom prst="rect">
            <a:avLst/>
          </a:prstGeom>
        </p:spPr>
      </p:pic>
      <p:pic>
        <p:nvPicPr>
          <p:cNvPr id="16" name="logistics">
            <a:hlinkClick r:id="" action="ppaction://media"/>
          </p:cNvPr>
          <p:cNvPicPr>
            <a:picLocks noChangeAspect="1"/>
          </p:cNvPicPr>
          <p:nvPr>
            <a:audioFile r:link="rId1"/>
            <p:extLst>
              <p:ext uri="{DAA4B4D4-6D71-4841-9C94-3DE7FCFB9230}">
                <p14:media xmlns:p14="http://schemas.microsoft.com/office/powerpoint/2010/main" r:embed="rId2">
                  <p14:trim st="39913"/>
                </p14:media>
              </p:ext>
            </p:extLst>
          </p:nvPr>
        </p:nvPicPr>
        <p:blipFill>
          <a:blip r:embed="rId9"/>
          <a:stretch>
            <a:fillRect/>
          </a:stretch>
        </p:blipFill>
        <p:spPr>
          <a:xfrm>
            <a:off x="11785531" y="21265"/>
            <a:ext cx="374310" cy="374310"/>
          </a:xfrm>
          <a:prstGeom prst="rect">
            <a:avLst/>
          </a:prstGeom>
        </p:spPr>
      </p:pic>
    </p:spTree>
    <p:extLst>
      <p:ext uri="{BB962C8B-B14F-4D97-AF65-F5344CB8AC3E}">
        <p14:creationId xmlns:p14="http://schemas.microsoft.com/office/powerpoint/2010/main" val="236609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350" fill="hold"/>
                                        <p:tgtEl>
                                          <p:spTgt spid="14"/>
                                        </p:tgtEl>
                                      </p:cBhvr>
                                    </p:cmd>
                                  </p:childTnLst>
                                </p:cTn>
                              </p:par>
                            </p:childTnLst>
                          </p:cTn>
                        </p:par>
                        <p:par>
                          <p:cTn id="7" fill="hold">
                            <p:stCondLst>
                              <p:cond delay="29350"/>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par>
                                <p:cTn id="10" presetID="1" presetClass="mediacall" presetSubtype="0" fill="hold" nodeType="withEffect">
                                  <p:stCondLst>
                                    <p:cond delay="0"/>
                                  </p:stCondLst>
                                  <p:childTnLst>
                                    <p:cmd type="call" cmd="playFrom(0.0)">
                                      <p:cBhvr>
                                        <p:cTn id="11" dur="70418" fill="hold"/>
                                        <p:tgtEl>
                                          <p:spTgt spid="16"/>
                                        </p:tgtEl>
                                      </p:cBhvr>
                                    </p:cmd>
                                  </p:childTnLst>
                                </p:cTn>
                              </p:par>
                            </p:childTnLst>
                          </p:cTn>
                        </p:par>
                        <p:par>
                          <p:cTn id="12" fill="hold">
                            <p:stCondLst>
                              <p:cond delay="99768"/>
                            </p:stCondLst>
                            <p:childTnLst>
                              <p:par>
                                <p:cTn id="13" presetID="1"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4"/>
                </p:tgtEl>
              </p:cMediaNode>
            </p:audio>
            <p:audio>
              <p:cMediaNode vol="80000">
                <p:cTn id="16" fill="hold" display="0">
                  <p:stCondLst>
                    <p:cond delay="indefinite"/>
                  </p:stCondLst>
                  <p:endCondLst>
                    <p:cond evt="onStopAudio" delay="0">
                      <p:tgtEl>
                        <p:sldTgt/>
                      </p:tgtEl>
                    </p:cond>
                  </p:endCondLst>
                </p:cTn>
                <p:tgtEl>
                  <p:spTgt spid="16"/>
                </p:tgtEl>
              </p:cMediaNode>
            </p:audio>
          </p:childTnLst>
        </p:cTn>
      </p:par>
    </p:tnLst>
    <p:bldLst>
      <p:bldP spid="13"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experiences </a:t>
            </a:r>
          </a:p>
        </p:txBody>
      </p:sp>
      <p:sp>
        <p:nvSpPr>
          <p:cNvPr id="3" name="Content Placeholder 2"/>
          <p:cNvSpPr>
            <a:spLocks noGrp="1"/>
          </p:cNvSpPr>
          <p:nvPr>
            <p:ph idx="1"/>
          </p:nvPr>
        </p:nvSpPr>
        <p:spPr>
          <a:xfrm>
            <a:off x="958788" y="1677880"/>
            <a:ext cx="5252663" cy="1358284"/>
          </a:xfrm>
        </p:spPr>
        <p:txBody>
          <a:bodyPr>
            <a:normAutofit lnSpcReduction="10000"/>
          </a:bodyPr>
          <a:lstStyle/>
          <a:p>
            <a:pPr lvl="1"/>
            <a:r>
              <a:rPr lang="en-US" sz="1900" dirty="0"/>
              <a:t>Easy, once contact between parties is established – but can take 7-10 days to set up</a:t>
            </a:r>
          </a:p>
          <a:p>
            <a:pPr lvl="1"/>
            <a:r>
              <a:rPr lang="en-US" sz="1900" dirty="0"/>
              <a:t>Existing ESS frameworks can support until company is registered</a:t>
            </a:r>
          </a:p>
          <a:p>
            <a:pPr marL="142875" lvl="1" indent="0">
              <a:buNone/>
            </a:pPr>
            <a:endParaRPr lang="en-US" dirty="0"/>
          </a:p>
          <a:p>
            <a:pPr lvl="1"/>
            <a:endParaRPr lang="en-US" dirty="0"/>
          </a:p>
          <a:p>
            <a:pPr lvl="1"/>
            <a:endParaRPr lang="en-US" dirty="0"/>
          </a:p>
        </p:txBody>
      </p:sp>
      <p:sp>
        <p:nvSpPr>
          <p:cNvPr id="4" name="Content Placeholder 3"/>
          <p:cNvSpPr>
            <a:spLocks noGrp="1"/>
          </p:cNvSpPr>
          <p:nvPr>
            <p:ph idx="13"/>
          </p:nvPr>
        </p:nvSpPr>
        <p:spPr>
          <a:xfrm>
            <a:off x="721285" y="5220544"/>
            <a:ext cx="3813917" cy="1655485"/>
          </a:xfrm>
        </p:spPr>
        <p:txBody>
          <a:bodyPr/>
          <a:lstStyle/>
          <a:p>
            <a:r>
              <a:rPr lang="en-US" sz="1800" dirty="0">
                <a:solidFill>
                  <a:schemeClr val="accent1"/>
                </a:solidFill>
              </a:rPr>
              <a:t>- assisting the contractors helps avoid delays</a:t>
            </a:r>
          </a:p>
          <a:p>
            <a:r>
              <a:rPr lang="en-US" sz="1800" dirty="0">
                <a:solidFill>
                  <a:schemeClr val="accent1"/>
                </a:solidFill>
              </a:rPr>
              <a:t>- small stock of necessary things (tape, PPE,  floor covering, screws,</a:t>
            </a:r>
            <a:r>
              <a:rPr lang="en-150" sz="1800" dirty="0">
                <a:solidFill>
                  <a:schemeClr val="accent1"/>
                </a:solidFill>
              </a:rPr>
              <a:t>…</a:t>
            </a:r>
            <a:r>
              <a:rPr lang="en-US" sz="1800" dirty="0">
                <a:solidFill>
                  <a:schemeClr val="accent1"/>
                </a:solidFill>
              </a:rPr>
              <a:t>) useful</a:t>
            </a:r>
          </a:p>
          <a:p>
            <a:pPr marL="0" indent="0">
              <a:buNone/>
            </a:pPr>
            <a:endParaRPr lang="en-US" dirty="0">
              <a:solidFill>
                <a:schemeClr val="accent1"/>
              </a:solidFill>
            </a:endParaRPr>
          </a:p>
        </p:txBody>
      </p:sp>
      <p:sp>
        <p:nvSpPr>
          <p:cNvPr id="5" name="Text Placeholder 4"/>
          <p:cNvSpPr>
            <a:spLocks noGrp="1"/>
          </p:cNvSpPr>
          <p:nvPr>
            <p:ph type="body" sz="quarter" idx="14"/>
          </p:nvPr>
        </p:nvSpPr>
        <p:spPr/>
        <p:txBody>
          <a:bodyPr/>
          <a:lstStyle/>
          <a:p>
            <a:r>
              <a:rPr lang="en-US" dirty="0"/>
              <a:t>How to order as non-Swedish </a:t>
            </a:r>
          </a:p>
          <a:p>
            <a:r>
              <a:rPr lang="en-US" dirty="0"/>
              <a:t>company in Sweden</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528" y="3107092"/>
            <a:ext cx="2740591" cy="2055443"/>
          </a:xfrm>
          <a:prstGeom prst="rect">
            <a:avLst/>
          </a:prstGeom>
        </p:spPr>
      </p:pic>
      <p:pic>
        <p:nvPicPr>
          <p:cNvPr id="9" name="Picture 8"/>
          <p:cNvPicPr>
            <a:picLocks noChangeAspect="1"/>
          </p:cNvPicPr>
          <p:nvPr/>
        </p:nvPicPr>
        <p:blipFill>
          <a:blip r:embed="rId5"/>
          <a:stretch>
            <a:fillRect/>
          </a:stretch>
        </p:blipFill>
        <p:spPr>
          <a:xfrm>
            <a:off x="4620049" y="2988296"/>
            <a:ext cx="1292885" cy="2970141"/>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54134" y="4141649"/>
            <a:ext cx="365915" cy="1459208"/>
          </a:xfrm>
          <a:prstGeom prst="rect">
            <a:avLst/>
          </a:prstGeom>
        </p:spPr>
      </p:pic>
      <p:sp>
        <p:nvSpPr>
          <p:cNvPr id="10" name="Content Placeholder 2"/>
          <p:cNvSpPr txBox="1">
            <a:spLocks/>
          </p:cNvSpPr>
          <p:nvPr/>
        </p:nvSpPr>
        <p:spPr>
          <a:xfrm>
            <a:off x="6433938" y="1677880"/>
            <a:ext cx="5093752" cy="4528284"/>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Some things are really smooth and fast </a:t>
            </a:r>
            <a:r>
              <a:rPr lang="en-150" dirty="0"/>
              <a:t>–</a:t>
            </a:r>
            <a:r>
              <a:rPr lang="en-US" dirty="0"/>
              <a:t> changes needed w/r building systems (ventilation or fire alarm on/off, </a:t>
            </a:r>
            <a:r>
              <a:rPr lang="en-150" dirty="0"/>
              <a:t>…</a:t>
            </a:r>
            <a:r>
              <a:rPr lang="en-US" dirty="0"/>
              <a:t>) </a:t>
            </a:r>
          </a:p>
          <a:p>
            <a:pPr lvl="1"/>
            <a:r>
              <a:rPr lang="en-US" dirty="0"/>
              <a:t>Waste separation provided and automatic</a:t>
            </a:r>
          </a:p>
          <a:p>
            <a:pPr lvl="1"/>
            <a:r>
              <a:rPr lang="en-US" dirty="0"/>
              <a:t>Installation &amp; Area coordinator support, (labs: FM is responsive and helpful)</a:t>
            </a:r>
          </a:p>
          <a:p>
            <a:r>
              <a:rPr lang="en-US" dirty="0"/>
              <a:t>Challenges</a:t>
            </a:r>
          </a:p>
          <a:p>
            <a:pPr lvl="1"/>
            <a:r>
              <a:rPr lang="en-US" dirty="0"/>
              <a:t>Sometimes slow response when fast answer is needed (drilling holes, storage), finding the right “channels” to ask </a:t>
            </a:r>
          </a:p>
          <a:p>
            <a:pPr lvl="1"/>
            <a:r>
              <a:rPr lang="en-US" dirty="0"/>
              <a:t>Special permission needed for storage of some items (gas cylinders, chemicals)</a:t>
            </a:r>
          </a:p>
          <a:p>
            <a:pPr lvl="1"/>
            <a:endParaRPr lang="en-US" dirty="0"/>
          </a:p>
        </p:txBody>
      </p:sp>
      <p:sp>
        <p:nvSpPr>
          <p:cNvPr id="11" name="Text Placeholder 4"/>
          <p:cNvSpPr txBox="1">
            <a:spLocks/>
          </p:cNvSpPr>
          <p:nvPr/>
        </p:nvSpPr>
        <p:spPr>
          <a:xfrm>
            <a:off x="6433938" y="922712"/>
            <a:ext cx="5023177"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How to request things “out of the ordinary”</a:t>
            </a:r>
          </a:p>
        </p:txBody>
      </p:sp>
      <p:sp>
        <p:nvSpPr>
          <p:cNvPr id="12" name="Action Button: Forward or Next 11">
            <a:hlinkClick r:id="" action="ppaction://hlinkshowjump?jump=nextslide" highlightClick="1"/>
          </p:cNvPr>
          <p:cNvSpPr/>
          <p:nvPr/>
        </p:nvSpPr>
        <p:spPr>
          <a:xfrm>
            <a:off x="11470090" y="6048286"/>
            <a:ext cx="630370" cy="665343"/>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oth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85275" y="100510"/>
            <a:ext cx="329725" cy="329725"/>
          </a:xfrm>
          <a:prstGeom prst="rect">
            <a:avLst/>
          </a:prstGeom>
        </p:spPr>
      </p:pic>
    </p:spTree>
    <p:extLst>
      <p:ext uri="{BB962C8B-B14F-4D97-AF65-F5344CB8AC3E}">
        <p14:creationId xmlns:p14="http://schemas.microsoft.com/office/powerpoint/2010/main" val="229310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222" fill="hold"/>
                                        <p:tgtEl>
                                          <p:spTgt spid="7"/>
                                        </p:tgtEl>
                                      </p:cBhvr>
                                    </p:cmd>
                                  </p:childTnLst>
                                </p:cTn>
                              </p:par>
                            </p:childTnLst>
                          </p:cTn>
                        </p:par>
                        <p:par>
                          <p:cTn id="7" fill="hold">
                            <p:stCondLst>
                              <p:cond delay="114222"/>
                            </p:stCondLst>
                            <p:childTnLst>
                              <p:par>
                                <p:cTn id="8" presetID="1"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a:t>Good</a:t>
            </a:r>
            <a:r>
              <a:rPr lang="sv-SE" dirty="0"/>
              <a:t> progress </a:t>
            </a:r>
            <a:r>
              <a:rPr lang="sv-SE" sz="2400" i="1" dirty="0"/>
              <a:t>(</a:t>
            </a:r>
            <a:r>
              <a:rPr lang="sv-SE" sz="2400" i="1" dirty="0" err="1"/>
              <a:t>until</a:t>
            </a:r>
            <a:r>
              <a:rPr lang="sv-SE" sz="2400" i="1" dirty="0"/>
              <a:t> Covid-19…)</a:t>
            </a:r>
          </a:p>
        </p:txBody>
      </p:sp>
      <p:sp>
        <p:nvSpPr>
          <p:cNvPr id="3" name="Date Placeholder 2"/>
          <p:cNvSpPr>
            <a:spLocks noGrp="1"/>
          </p:cNvSpPr>
          <p:nvPr>
            <p:ph type="dt" sz="half" idx="10"/>
          </p:nvPr>
        </p:nvSpPr>
        <p:spPr/>
        <p:txBody>
          <a:bodyPr/>
          <a:lstStyle/>
          <a:p>
            <a:fld id="{18896B66-0B3A-474C-9C9C-E4F07B1F5DAD}" type="datetime1">
              <a:rPr lang="sv-SE" smtClean="0"/>
              <a:t>2020-04-21</a:t>
            </a:fld>
            <a:endParaRPr lang="sv-SE" dirty="0"/>
          </a:p>
        </p:txBody>
      </p:sp>
      <p:sp>
        <p:nvSpPr>
          <p:cNvPr id="4" name="Footer Placeholder 3"/>
          <p:cNvSpPr>
            <a:spLocks noGrp="1"/>
          </p:cNvSpPr>
          <p:nvPr>
            <p:ph type="ftr" sz="quarter" idx="11"/>
          </p:nvPr>
        </p:nvSpPr>
        <p:spPr/>
        <p:txBody>
          <a:bodyPr/>
          <a:lstStyle/>
          <a:p>
            <a:r>
              <a:rPr lang="sv-SE"/>
              <a:t>PRESENTATION TITLE / FOOTER</a:t>
            </a:r>
          </a:p>
        </p:txBody>
      </p:sp>
      <p:sp>
        <p:nvSpPr>
          <p:cNvPr id="5" name="Slide Number Placeholder 4"/>
          <p:cNvSpPr>
            <a:spLocks noGrp="1"/>
          </p:cNvSpPr>
          <p:nvPr>
            <p:ph type="sldNum" sz="quarter" idx="12"/>
          </p:nvPr>
        </p:nvSpPr>
        <p:spPr/>
        <p:txBody>
          <a:bodyPr/>
          <a:lstStyle/>
          <a:p>
            <a:fld id="{F7283078-D760-1647-8B80-66BA8B52336D}" type="slidenum">
              <a:rPr lang="sv-SE" smtClean="0"/>
              <a:t>26</a:t>
            </a:fld>
            <a:endParaRPr lang="sv-SE" dirty="0"/>
          </a:p>
        </p:txBody>
      </p:sp>
      <p:sp>
        <p:nvSpPr>
          <p:cNvPr id="6" name="Text Placeholder 5"/>
          <p:cNvSpPr>
            <a:spLocks noGrp="1"/>
          </p:cNvSpPr>
          <p:nvPr>
            <p:ph type="body" sz="quarter" idx="14"/>
          </p:nvPr>
        </p:nvSpPr>
        <p:spPr/>
        <p:txBody>
          <a:bodyPr/>
          <a:lstStyle/>
          <a:p>
            <a:r>
              <a:rPr lang="sv-SE" dirty="0" err="1"/>
              <a:t>Level</a:t>
            </a:r>
            <a:r>
              <a:rPr lang="sv-SE" dirty="0"/>
              <a:t> </a:t>
            </a:r>
            <a:r>
              <a:rPr lang="sv-SE" dirty="0" err="1"/>
              <a:t>of</a:t>
            </a:r>
            <a:r>
              <a:rPr lang="sv-SE" dirty="0"/>
              <a:t> </a:t>
            </a:r>
            <a:r>
              <a:rPr lang="sv-SE" dirty="0" err="1"/>
              <a:t>completion</a:t>
            </a:r>
            <a:r>
              <a:rPr lang="sv-SE" dirty="0"/>
              <a:t> per </a:t>
            </a:r>
            <a:r>
              <a:rPr lang="sv-SE" dirty="0" err="1"/>
              <a:t>lab</a:t>
            </a:r>
            <a:endParaRPr lang="sv-SE" dirty="0"/>
          </a:p>
        </p:txBody>
      </p:sp>
      <p:graphicFrame>
        <p:nvGraphicFramePr>
          <p:cNvPr id="7" name="Table 6"/>
          <p:cNvGraphicFramePr>
            <a:graphicFrameLocks noGrp="1"/>
          </p:cNvGraphicFramePr>
          <p:nvPr>
            <p:extLst/>
          </p:nvPr>
        </p:nvGraphicFramePr>
        <p:xfrm>
          <a:off x="627508" y="1726623"/>
          <a:ext cx="5499915" cy="4410075"/>
        </p:xfrm>
        <a:graphic>
          <a:graphicData uri="http://schemas.openxmlformats.org/drawingml/2006/table">
            <a:tbl>
              <a:tblPr>
                <a:tableStyleId>{5C22544A-7EE6-4342-B048-85BDC9FD1C3A}</a:tableStyleId>
              </a:tblPr>
              <a:tblGrid>
                <a:gridCol w="4161308">
                  <a:extLst>
                    <a:ext uri="{9D8B030D-6E8A-4147-A177-3AD203B41FA5}">
                      <a16:colId xmlns:a16="http://schemas.microsoft.com/office/drawing/2014/main" val="2759229539"/>
                    </a:ext>
                  </a:extLst>
                </a:gridCol>
                <a:gridCol w="1338607">
                  <a:extLst>
                    <a:ext uri="{9D8B030D-6E8A-4147-A177-3AD203B41FA5}">
                      <a16:colId xmlns:a16="http://schemas.microsoft.com/office/drawing/2014/main" val="2221124249"/>
                    </a:ext>
                  </a:extLst>
                </a:gridCol>
              </a:tblGrid>
              <a:tr h="161925">
                <a:tc>
                  <a:txBody>
                    <a:bodyPr/>
                    <a:lstStyle/>
                    <a:p>
                      <a:pPr algn="l" fontAlgn="t"/>
                      <a:r>
                        <a:rPr lang="en-US" sz="1000" u="sng" strike="noStrike">
                          <a:effectLst/>
                        </a:rPr>
                        <a:t>Lab Ref: E04.100.2021 - LS &amp; SCM – Basic Prep</a:t>
                      </a:r>
                      <a:endParaRPr lang="en-US" sz="1000" b="1" i="0" u="sng"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dirty="0">
                          <a:effectLst/>
                        </a:rPr>
                        <a:t>% </a:t>
                      </a:r>
                      <a:r>
                        <a:rPr lang="sv-SE" sz="1000" u="none" strike="noStrike" dirty="0" err="1">
                          <a:effectLst/>
                        </a:rPr>
                        <a:t>complete</a:t>
                      </a:r>
                      <a:r>
                        <a:rPr lang="sv-SE" sz="1000" u="none" strike="noStrike" dirty="0">
                          <a:effectLst/>
                        </a:rPr>
                        <a:t> mid-</a:t>
                      </a:r>
                      <a:r>
                        <a:rPr lang="sv-SE" sz="1000" u="none" strike="noStrike" dirty="0" err="1">
                          <a:effectLst/>
                        </a:rPr>
                        <a:t>March</a:t>
                      </a:r>
                      <a:endParaRPr lang="sv-SE" sz="10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1323368490"/>
                  </a:ext>
                </a:extLst>
              </a:tr>
              <a:tr h="161925">
                <a:tc>
                  <a:txBody>
                    <a:bodyPr/>
                    <a:lstStyle/>
                    <a:p>
                      <a:pPr algn="l" fontAlgn="t"/>
                      <a:r>
                        <a:rPr lang="sv-SE" sz="1000" u="none" strike="noStrike">
                          <a:effectLst/>
                        </a:rPr>
                        <a:t>Laboratory Furniture</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85%</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788372377"/>
                  </a:ext>
                </a:extLst>
              </a:tr>
              <a:tr h="161925">
                <a:tc>
                  <a:txBody>
                    <a:bodyPr/>
                    <a:lstStyle/>
                    <a:p>
                      <a:pPr algn="l" fontAlgn="t"/>
                      <a:r>
                        <a:rPr lang="sv-SE" sz="1000" u="none" strike="noStrike">
                          <a:effectLst/>
                        </a:rPr>
                        <a:t>Electrical and Data</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80%</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2381762630"/>
                  </a:ext>
                </a:extLst>
              </a:tr>
              <a:tr h="161925">
                <a:tc>
                  <a:txBody>
                    <a:bodyPr/>
                    <a:lstStyle/>
                    <a:p>
                      <a:pPr algn="l" fontAlgn="t"/>
                      <a:r>
                        <a:rPr lang="sv-SE" sz="1000" u="none" strike="noStrike">
                          <a:effectLst/>
                        </a:rPr>
                        <a:t>Plumbing</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80%</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2146466436"/>
                  </a:ext>
                </a:extLst>
              </a:tr>
              <a:tr h="161925">
                <a:tc>
                  <a:txBody>
                    <a:bodyPr/>
                    <a:lstStyle/>
                    <a:p>
                      <a:pPr algn="l" fontAlgn="t"/>
                      <a:r>
                        <a:rPr lang="sv-SE" sz="1000" u="none" strike="noStrike">
                          <a:effectLst/>
                        </a:rPr>
                        <a:t>Duct</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dirty="0">
                          <a:effectLst/>
                        </a:rPr>
                        <a:t>80%</a:t>
                      </a:r>
                      <a:endParaRPr lang="sv-SE" sz="10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2733254356"/>
                  </a:ext>
                </a:extLst>
              </a:tr>
              <a:tr h="161925">
                <a:tc>
                  <a:txBody>
                    <a:bodyPr/>
                    <a:lstStyle/>
                    <a:p>
                      <a:pPr algn="l" fontAlgn="t"/>
                      <a:r>
                        <a:rPr lang="sv-SE" sz="1000" u="none" strike="noStrike" dirty="0" err="1">
                          <a:effectLst/>
                        </a:rPr>
                        <a:t>Laboratory</a:t>
                      </a:r>
                      <a:r>
                        <a:rPr lang="sv-SE" sz="1000" u="none" strike="noStrike" dirty="0">
                          <a:effectLst/>
                        </a:rPr>
                        <a:t> </a:t>
                      </a:r>
                      <a:r>
                        <a:rPr lang="sv-SE" sz="1000" u="none" strike="noStrike" dirty="0" err="1">
                          <a:effectLst/>
                        </a:rPr>
                        <a:t>Gases</a:t>
                      </a:r>
                      <a:endParaRPr lang="sv-SE" sz="10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98%</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4016091046"/>
                  </a:ext>
                </a:extLst>
              </a:tr>
              <a:tr h="161925">
                <a:tc>
                  <a:txBody>
                    <a:bodyPr/>
                    <a:lstStyle/>
                    <a:p>
                      <a:pPr algn="l" fontAlgn="t"/>
                      <a:r>
                        <a:rPr lang="sv-SE" sz="1000" u="none" strike="noStrike">
                          <a:effectLst/>
                        </a:rPr>
                        <a:t> </a:t>
                      </a:r>
                      <a:endParaRPr lang="sv-SE" sz="1000" b="1" i="0" u="none" strike="noStrike">
                        <a:solidFill>
                          <a:srgbClr val="000000"/>
                        </a:solidFill>
                        <a:effectLst/>
                        <a:latin typeface="Calibri" panose="020F0502020204030204" pitchFamily="34" charset="0"/>
                      </a:endParaRPr>
                    </a:p>
                  </a:txBody>
                  <a:tcPr marL="9525" marR="9525" marT="9525" marB="0"/>
                </a:tc>
                <a:tc>
                  <a:txBody>
                    <a:bodyPr/>
                    <a:lstStyle/>
                    <a:p>
                      <a:pPr algn="ctr" fontAlgn="t"/>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1765732109"/>
                  </a:ext>
                </a:extLst>
              </a:tr>
              <a:tr h="171450">
                <a:tc>
                  <a:txBody>
                    <a:bodyPr/>
                    <a:lstStyle/>
                    <a:p>
                      <a:pPr algn="l" fontAlgn="t"/>
                      <a:r>
                        <a:rPr lang="en-US" sz="1000" u="sng" strike="noStrike">
                          <a:effectLst/>
                        </a:rPr>
                        <a:t>Lab Ref: E04.100.2022 &amp; 2023 - LS &amp; SCM – Instrument Room/Cold Room</a:t>
                      </a:r>
                      <a:endParaRPr lang="en-US" sz="1000" b="1" i="0" u="sng" strike="noStrike">
                        <a:solidFill>
                          <a:srgbClr val="000000"/>
                        </a:solidFill>
                        <a:effectLst/>
                        <a:latin typeface="Calibri" panose="020F0502020204030204" pitchFamily="34" charset="0"/>
                      </a:endParaRPr>
                    </a:p>
                  </a:txBody>
                  <a:tcPr marL="9525" marR="9525" marT="9525" marB="0"/>
                </a:tc>
                <a:tc>
                  <a:txBody>
                    <a:bodyPr/>
                    <a:lstStyle/>
                    <a:p>
                      <a:pPr algn="ctr" fontAlgn="t"/>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2958634797"/>
                  </a:ext>
                </a:extLst>
              </a:tr>
              <a:tr h="161925">
                <a:tc>
                  <a:txBody>
                    <a:bodyPr/>
                    <a:lstStyle/>
                    <a:p>
                      <a:pPr algn="l" fontAlgn="t"/>
                      <a:r>
                        <a:rPr lang="sv-SE" sz="1000" u="none" strike="noStrike">
                          <a:effectLst/>
                        </a:rPr>
                        <a:t>Laboratory Furniture</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85%</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2784671181"/>
                  </a:ext>
                </a:extLst>
              </a:tr>
              <a:tr h="161925">
                <a:tc>
                  <a:txBody>
                    <a:bodyPr/>
                    <a:lstStyle/>
                    <a:p>
                      <a:pPr algn="l" fontAlgn="t"/>
                      <a:r>
                        <a:rPr lang="sv-SE" sz="1000" u="none" strike="noStrike">
                          <a:effectLst/>
                        </a:rPr>
                        <a:t>Electrical and Data</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90%</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1448961364"/>
                  </a:ext>
                </a:extLst>
              </a:tr>
              <a:tr h="161925">
                <a:tc>
                  <a:txBody>
                    <a:bodyPr/>
                    <a:lstStyle/>
                    <a:p>
                      <a:pPr algn="l" fontAlgn="t"/>
                      <a:r>
                        <a:rPr lang="sv-SE" sz="1000" u="none" strike="noStrike">
                          <a:effectLst/>
                        </a:rPr>
                        <a:t>Plumbing</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90%</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3088917754"/>
                  </a:ext>
                </a:extLst>
              </a:tr>
              <a:tr h="161925">
                <a:tc>
                  <a:txBody>
                    <a:bodyPr/>
                    <a:lstStyle/>
                    <a:p>
                      <a:pPr algn="l" fontAlgn="t"/>
                      <a:r>
                        <a:rPr lang="sv-SE" sz="1000" u="none" strike="noStrike">
                          <a:effectLst/>
                        </a:rPr>
                        <a:t>Duct</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dirty="0">
                          <a:effectLst/>
                        </a:rPr>
                        <a:t>80%</a:t>
                      </a:r>
                      <a:endParaRPr lang="sv-SE" sz="10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2401785950"/>
                  </a:ext>
                </a:extLst>
              </a:tr>
              <a:tr h="161925">
                <a:tc>
                  <a:txBody>
                    <a:bodyPr/>
                    <a:lstStyle/>
                    <a:p>
                      <a:pPr algn="l" fontAlgn="t"/>
                      <a:r>
                        <a:rPr lang="sv-SE" sz="1000" u="none" strike="noStrike">
                          <a:effectLst/>
                        </a:rPr>
                        <a:t>Laboratory Gases</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dirty="0">
                          <a:effectLst/>
                        </a:rPr>
                        <a:t>80%</a:t>
                      </a:r>
                      <a:endParaRPr lang="sv-SE" sz="10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431865233"/>
                  </a:ext>
                </a:extLst>
              </a:tr>
              <a:tr h="161925">
                <a:tc>
                  <a:txBody>
                    <a:bodyPr/>
                    <a:lstStyle/>
                    <a:p>
                      <a:pPr algn="l" fontAlgn="t"/>
                      <a:r>
                        <a:rPr lang="sv-SE" sz="1000" u="none" strike="noStrike">
                          <a:effectLst/>
                        </a:rPr>
                        <a:t> </a:t>
                      </a:r>
                      <a:endParaRPr lang="sv-SE" sz="1000" b="1" i="0" u="none" strike="noStrike">
                        <a:solidFill>
                          <a:srgbClr val="000000"/>
                        </a:solidFill>
                        <a:effectLst/>
                        <a:latin typeface="Calibri" panose="020F0502020204030204" pitchFamily="34" charset="0"/>
                      </a:endParaRPr>
                    </a:p>
                  </a:txBody>
                  <a:tcPr marL="9525" marR="9525" marT="9525" marB="0"/>
                </a:tc>
                <a:tc>
                  <a:txBody>
                    <a:bodyPr/>
                    <a:lstStyle/>
                    <a:p>
                      <a:pPr algn="ctr" fontAlgn="t"/>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38488274"/>
                  </a:ext>
                </a:extLst>
              </a:tr>
              <a:tr h="171450">
                <a:tc>
                  <a:txBody>
                    <a:bodyPr/>
                    <a:lstStyle/>
                    <a:p>
                      <a:pPr algn="l" fontAlgn="t"/>
                      <a:r>
                        <a:rPr lang="en-US" sz="1000" u="sng" strike="noStrike">
                          <a:effectLst/>
                        </a:rPr>
                        <a:t>Lab Ref: E04.100.2032 - Physical Characterisation</a:t>
                      </a:r>
                      <a:endParaRPr lang="en-US" sz="1000" b="1" i="0" u="sng" strike="noStrike">
                        <a:solidFill>
                          <a:srgbClr val="000000"/>
                        </a:solidFill>
                        <a:effectLst/>
                        <a:latin typeface="Calibri" panose="020F0502020204030204" pitchFamily="34" charset="0"/>
                      </a:endParaRPr>
                    </a:p>
                  </a:txBody>
                  <a:tcPr marL="9525" marR="9525" marT="9525" marB="0"/>
                </a:tc>
                <a:tc>
                  <a:txBody>
                    <a:bodyPr/>
                    <a:lstStyle/>
                    <a:p>
                      <a:pPr algn="ctr" fontAlgn="t"/>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4037501830"/>
                  </a:ext>
                </a:extLst>
              </a:tr>
              <a:tr h="161925">
                <a:tc>
                  <a:txBody>
                    <a:bodyPr/>
                    <a:lstStyle/>
                    <a:p>
                      <a:pPr algn="l" fontAlgn="t"/>
                      <a:r>
                        <a:rPr lang="sv-SE" sz="1000" u="none" strike="noStrike">
                          <a:effectLst/>
                        </a:rPr>
                        <a:t>Laboratory Furniture</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85%</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4065016064"/>
                  </a:ext>
                </a:extLst>
              </a:tr>
              <a:tr h="161925">
                <a:tc>
                  <a:txBody>
                    <a:bodyPr/>
                    <a:lstStyle/>
                    <a:p>
                      <a:pPr algn="l" fontAlgn="t"/>
                      <a:r>
                        <a:rPr lang="sv-SE" sz="1000" u="none" strike="noStrike">
                          <a:effectLst/>
                        </a:rPr>
                        <a:t>Electrical and Data</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80%</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924753146"/>
                  </a:ext>
                </a:extLst>
              </a:tr>
              <a:tr h="161925">
                <a:tc>
                  <a:txBody>
                    <a:bodyPr/>
                    <a:lstStyle/>
                    <a:p>
                      <a:pPr algn="l" fontAlgn="t"/>
                      <a:r>
                        <a:rPr lang="sv-SE" sz="1000" u="none" strike="noStrike" dirty="0" err="1">
                          <a:effectLst/>
                        </a:rPr>
                        <a:t>Plumbing</a:t>
                      </a:r>
                      <a:endParaRPr lang="sv-SE" sz="10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80%</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2908733988"/>
                  </a:ext>
                </a:extLst>
              </a:tr>
              <a:tr h="161925">
                <a:tc>
                  <a:txBody>
                    <a:bodyPr/>
                    <a:lstStyle/>
                    <a:p>
                      <a:pPr algn="l" fontAlgn="t"/>
                      <a:r>
                        <a:rPr lang="sv-SE" sz="1000" u="none" strike="noStrike" dirty="0" err="1">
                          <a:effectLst/>
                        </a:rPr>
                        <a:t>Duct</a:t>
                      </a:r>
                      <a:endParaRPr lang="sv-SE" sz="10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dirty="0">
                          <a:effectLst/>
                        </a:rPr>
                        <a:t>80%</a:t>
                      </a:r>
                      <a:endParaRPr lang="sv-SE" sz="10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350833300"/>
                  </a:ext>
                </a:extLst>
              </a:tr>
              <a:tr h="161925">
                <a:tc>
                  <a:txBody>
                    <a:bodyPr/>
                    <a:lstStyle/>
                    <a:p>
                      <a:pPr algn="l" fontAlgn="t"/>
                      <a:r>
                        <a:rPr lang="sv-SE" sz="1000" u="none" strike="noStrike" dirty="0" err="1">
                          <a:effectLst/>
                        </a:rPr>
                        <a:t>Laboratory</a:t>
                      </a:r>
                      <a:r>
                        <a:rPr lang="sv-SE" sz="1000" u="none" strike="noStrike" dirty="0">
                          <a:effectLst/>
                        </a:rPr>
                        <a:t> </a:t>
                      </a:r>
                      <a:r>
                        <a:rPr lang="sv-SE" sz="1000" u="none" strike="noStrike" dirty="0" err="1">
                          <a:effectLst/>
                        </a:rPr>
                        <a:t>Gases</a:t>
                      </a:r>
                      <a:endParaRPr lang="sv-SE" sz="10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30%</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293476052"/>
                  </a:ext>
                </a:extLst>
              </a:tr>
              <a:tr h="161925">
                <a:tc>
                  <a:txBody>
                    <a:bodyPr/>
                    <a:lstStyle/>
                    <a:p>
                      <a:pPr algn="l" fontAlgn="t"/>
                      <a:r>
                        <a:rPr lang="sv-SE" sz="1000" u="none" strike="noStrike" dirty="0">
                          <a:effectLst/>
                        </a:rPr>
                        <a:t> </a:t>
                      </a:r>
                      <a:endParaRPr lang="sv-SE" sz="10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435430055"/>
                  </a:ext>
                </a:extLst>
              </a:tr>
              <a:tr h="180975">
                <a:tc>
                  <a:txBody>
                    <a:bodyPr/>
                    <a:lstStyle/>
                    <a:p>
                      <a:pPr algn="l" fontAlgn="t"/>
                      <a:r>
                        <a:rPr lang="en-US" sz="1000" u="sng" strike="noStrike">
                          <a:effectLst/>
                        </a:rPr>
                        <a:t>Lab Ref: E04.100.2034 - Cutting &amp; Polishing</a:t>
                      </a:r>
                      <a:endParaRPr lang="en-US" sz="1000" b="1" i="0" u="sng" strike="noStrike">
                        <a:solidFill>
                          <a:srgbClr val="000000"/>
                        </a:solidFill>
                        <a:effectLst/>
                        <a:latin typeface="Calibri" panose="020F0502020204030204" pitchFamily="34" charset="0"/>
                      </a:endParaRPr>
                    </a:p>
                  </a:txBody>
                  <a:tcPr marL="9525" marR="9525" marT="9525" marB="0"/>
                </a:tc>
                <a:tc>
                  <a:txBody>
                    <a:bodyPr/>
                    <a:lstStyle/>
                    <a:p>
                      <a:pPr algn="ctr" fontAlgn="t"/>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3954084455"/>
                  </a:ext>
                </a:extLst>
              </a:tr>
              <a:tr h="161925">
                <a:tc>
                  <a:txBody>
                    <a:bodyPr/>
                    <a:lstStyle/>
                    <a:p>
                      <a:pPr algn="l" fontAlgn="t"/>
                      <a:r>
                        <a:rPr lang="sv-SE" sz="1000" u="none" strike="noStrike">
                          <a:effectLst/>
                        </a:rPr>
                        <a:t>Laboratory Furniture</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85%</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4128025898"/>
                  </a:ext>
                </a:extLst>
              </a:tr>
              <a:tr h="161925">
                <a:tc>
                  <a:txBody>
                    <a:bodyPr/>
                    <a:lstStyle/>
                    <a:p>
                      <a:pPr algn="l" fontAlgn="t"/>
                      <a:r>
                        <a:rPr lang="sv-SE" sz="1000" u="none" strike="noStrike">
                          <a:effectLst/>
                        </a:rPr>
                        <a:t>Electrical and Data</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80%</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3005779643"/>
                  </a:ext>
                </a:extLst>
              </a:tr>
              <a:tr h="161925">
                <a:tc>
                  <a:txBody>
                    <a:bodyPr/>
                    <a:lstStyle/>
                    <a:p>
                      <a:pPr algn="l" fontAlgn="t"/>
                      <a:r>
                        <a:rPr lang="sv-SE" sz="1000" u="none" strike="noStrike">
                          <a:effectLst/>
                        </a:rPr>
                        <a:t>Plumbing</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80%</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459106352"/>
                  </a:ext>
                </a:extLst>
              </a:tr>
              <a:tr h="161925">
                <a:tc>
                  <a:txBody>
                    <a:bodyPr/>
                    <a:lstStyle/>
                    <a:p>
                      <a:pPr algn="l" fontAlgn="t"/>
                      <a:r>
                        <a:rPr lang="sv-SE" sz="1000" u="none" strike="noStrike">
                          <a:effectLst/>
                        </a:rPr>
                        <a:t>Duct</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dirty="0">
                          <a:effectLst/>
                        </a:rPr>
                        <a:t>30%</a:t>
                      </a:r>
                      <a:endParaRPr lang="sv-SE" sz="10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65384833"/>
                  </a:ext>
                </a:extLst>
              </a:tr>
              <a:tr h="161925">
                <a:tc>
                  <a:txBody>
                    <a:bodyPr/>
                    <a:lstStyle/>
                    <a:p>
                      <a:pPr algn="l" fontAlgn="t"/>
                      <a:r>
                        <a:rPr lang="sv-SE" sz="1000" u="none" strike="noStrike">
                          <a:effectLst/>
                        </a:rPr>
                        <a:t>Laboratory Gases</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dirty="0">
                          <a:effectLst/>
                        </a:rPr>
                        <a:t>30%</a:t>
                      </a:r>
                      <a:endParaRPr lang="sv-SE" sz="10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1923881132"/>
                  </a:ext>
                </a:extLst>
              </a:tr>
            </a:tbl>
          </a:graphicData>
        </a:graphic>
      </p:graphicFrame>
      <p:graphicFrame>
        <p:nvGraphicFramePr>
          <p:cNvPr id="18" name="Table 17"/>
          <p:cNvGraphicFramePr>
            <a:graphicFrameLocks noGrp="1"/>
          </p:cNvGraphicFramePr>
          <p:nvPr>
            <p:extLst/>
          </p:nvPr>
        </p:nvGraphicFramePr>
        <p:xfrm>
          <a:off x="6322291" y="2898198"/>
          <a:ext cx="5156201" cy="3238500"/>
        </p:xfrm>
        <a:graphic>
          <a:graphicData uri="http://schemas.openxmlformats.org/drawingml/2006/table">
            <a:tbl>
              <a:tblPr>
                <a:tableStyleId>{5C22544A-7EE6-4342-B048-85BDC9FD1C3A}</a:tableStyleId>
              </a:tblPr>
              <a:tblGrid>
                <a:gridCol w="3988520">
                  <a:extLst>
                    <a:ext uri="{9D8B030D-6E8A-4147-A177-3AD203B41FA5}">
                      <a16:colId xmlns:a16="http://schemas.microsoft.com/office/drawing/2014/main" val="2705560466"/>
                    </a:ext>
                  </a:extLst>
                </a:gridCol>
                <a:gridCol w="1167681">
                  <a:extLst>
                    <a:ext uri="{9D8B030D-6E8A-4147-A177-3AD203B41FA5}">
                      <a16:colId xmlns:a16="http://schemas.microsoft.com/office/drawing/2014/main" val="3627917984"/>
                    </a:ext>
                  </a:extLst>
                </a:gridCol>
              </a:tblGrid>
              <a:tr h="161925">
                <a:tc>
                  <a:txBody>
                    <a:bodyPr/>
                    <a:lstStyle/>
                    <a:p>
                      <a:pPr algn="l" fontAlgn="t"/>
                      <a:r>
                        <a:rPr lang="en-US" sz="1000" u="sng" strike="noStrike">
                          <a:effectLst/>
                        </a:rPr>
                        <a:t>Lab Ref: E04.110.2021 - Chem / Phys Basic Chemistry</a:t>
                      </a:r>
                      <a:endParaRPr lang="en-US" sz="1000" b="1" i="0" u="sng" strike="noStrike">
                        <a:solidFill>
                          <a:srgbClr val="000000"/>
                        </a:solidFill>
                        <a:effectLst/>
                        <a:latin typeface="Calibri" panose="020F0502020204030204" pitchFamily="34" charset="0"/>
                      </a:endParaRPr>
                    </a:p>
                  </a:txBody>
                  <a:tcPr marL="9525" marR="9525" marT="9525" marB="0"/>
                </a:tc>
                <a:tc>
                  <a:txBody>
                    <a:bodyPr/>
                    <a:lstStyle/>
                    <a:p>
                      <a:pPr algn="ctr" fontAlgn="t"/>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3202100707"/>
                  </a:ext>
                </a:extLst>
              </a:tr>
              <a:tr h="161925">
                <a:tc>
                  <a:txBody>
                    <a:bodyPr/>
                    <a:lstStyle/>
                    <a:p>
                      <a:pPr algn="l" fontAlgn="t"/>
                      <a:r>
                        <a:rPr lang="sv-SE" sz="1000" u="none" strike="noStrike">
                          <a:effectLst/>
                        </a:rPr>
                        <a:t>Laboratory Furniture</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85%</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29153642"/>
                  </a:ext>
                </a:extLst>
              </a:tr>
              <a:tr h="161925">
                <a:tc>
                  <a:txBody>
                    <a:bodyPr/>
                    <a:lstStyle/>
                    <a:p>
                      <a:pPr algn="l" fontAlgn="t"/>
                      <a:r>
                        <a:rPr lang="sv-SE" sz="1000" u="none" strike="noStrike">
                          <a:effectLst/>
                        </a:rPr>
                        <a:t>Electrical and Data</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dirty="0">
                          <a:effectLst/>
                        </a:rPr>
                        <a:t>80%</a:t>
                      </a:r>
                      <a:endParaRPr lang="sv-SE" sz="10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760021544"/>
                  </a:ext>
                </a:extLst>
              </a:tr>
              <a:tr h="161925">
                <a:tc>
                  <a:txBody>
                    <a:bodyPr/>
                    <a:lstStyle/>
                    <a:p>
                      <a:pPr algn="l" fontAlgn="t"/>
                      <a:r>
                        <a:rPr lang="sv-SE" sz="1000" u="none" strike="noStrike">
                          <a:effectLst/>
                        </a:rPr>
                        <a:t>Plumbing</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dirty="0">
                          <a:effectLst/>
                        </a:rPr>
                        <a:t>90%</a:t>
                      </a:r>
                      <a:endParaRPr lang="sv-SE" sz="10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477034420"/>
                  </a:ext>
                </a:extLst>
              </a:tr>
              <a:tr h="161925">
                <a:tc>
                  <a:txBody>
                    <a:bodyPr/>
                    <a:lstStyle/>
                    <a:p>
                      <a:pPr algn="l" fontAlgn="t"/>
                      <a:r>
                        <a:rPr lang="sv-SE" sz="1000" u="none" strike="noStrike">
                          <a:effectLst/>
                        </a:rPr>
                        <a:t>Duct</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dirty="0">
                          <a:effectLst/>
                        </a:rPr>
                        <a:t>80%</a:t>
                      </a:r>
                      <a:endParaRPr lang="sv-SE" sz="10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1662461141"/>
                  </a:ext>
                </a:extLst>
              </a:tr>
              <a:tr h="161925">
                <a:tc>
                  <a:txBody>
                    <a:bodyPr/>
                    <a:lstStyle/>
                    <a:p>
                      <a:pPr algn="l" fontAlgn="t"/>
                      <a:r>
                        <a:rPr lang="sv-SE" sz="1000" u="none" strike="noStrike">
                          <a:effectLst/>
                        </a:rPr>
                        <a:t>Laboratory Gases</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dirty="0">
                          <a:effectLst/>
                        </a:rPr>
                        <a:t>80%</a:t>
                      </a:r>
                      <a:endParaRPr lang="sv-SE" sz="10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969065697"/>
                  </a:ext>
                </a:extLst>
              </a:tr>
              <a:tr h="161925">
                <a:tc>
                  <a:txBody>
                    <a:bodyPr/>
                    <a:lstStyle/>
                    <a:p>
                      <a:pPr algn="l" fontAlgn="t"/>
                      <a:r>
                        <a:rPr lang="sv-SE" sz="1000" u="none" strike="noStrike">
                          <a:effectLst/>
                        </a:rPr>
                        <a:t> </a:t>
                      </a:r>
                      <a:endParaRPr lang="sv-SE" sz="1000" b="1" i="0" u="none" strike="noStrike">
                        <a:solidFill>
                          <a:srgbClr val="000000"/>
                        </a:solidFill>
                        <a:effectLst/>
                        <a:latin typeface="Calibri" panose="020F0502020204030204" pitchFamily="34" charset="0"/>
                      </a:endParaRPr>
                    </a:p>
                  </a:txBody>
                  <a:tcPr marL="9525" marR="9525" marT="9525" marB="0"/>
                </a:tc>
                <a:tc>
                  <a:txBody>
                    <a:bodyPr/>
                    <a:lstStyle/>
                    <a:p>
                      <a:pPr algn="ctr" fontAlgn="t"/>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2846301563"/>
                  </a:ext>
                </a:extLst>
              </a:tr>
              <a:tr h="161925">
                <a:tc>
                  <a:txBody>
                    <a:bodyPr/>
                    <a:lstStyle/>
                    <a:p>
                      <a:pPr algn="l" fontAlgn="t"/>
                      <a:r>
                        <a:rPr lang="sv-SE" sz="1000" u="none" strike="noStrike">
                          <a:effectLst/>
                        </a:rPr>
                        <a:t>Lab Ref: E03.100.1004 - SLIME</a:t>
                      </a:r>
                      <a:endParaRPr lang="sv-SE" sz="1000" b="1" i="0" u="none" strike="noStrike">
                        <a:solidFill>
                          <a:srgbClr val="000000"/>
                        </a:solidFill>
                        <a:effectLst/>
                        <a:latin typeface="Calibri" panose="020F0502020204030204" pitchFamily="34" charset="0"/>
                      </a:endParaRPr>
                    </a:p>
                  </a:txBody>
                  <a:tcPr marL="9525" marR="9525" marT="9525" marB="0"/>
                </a:tc>
                <a:tc>
                  <a:txBody>
                    <a:bodyPr/>
                    <a:lstStyle/>
                    <a:p>
                      <a:pPr algn="ctr" fontAlgn="t"/>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1428859740"/>
                  </a:ext>
                </a:extLst>
              </a:tr>
              <a:tr h="161925">
                <a:tc>
                  <a:txBody>
                    <a:bodyPr/>
                    <a:lstStyle/>
                    <a:p>
                      <a:pPr algn="l" fontAlgn="t"/>
                      <a:r>
                        <a:rPr lang="sv-SE" sz="1000" u="none" strike="noStrike">
                          <a:effectLst/>
                        </a:rPr>
                        <a:t>Laboratory Furniture</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0%</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1473084469"/>
                  </a:ext>
                </a:extLst>
              </a:tr>
              <a:tr h="161925">
                <a:tc>
                  <a:txBody>
                    <a:bodyPr/>
                    <a:lstStyle/>
                    <a:p>
                      <a:pPr algn="l" fontAlgn="t"/>
                      <a:r>
                        <a:rPr lang="sv-SE" sz="1000" u="none" strike="noStrike">
                          <a:effectLst/>
                        </a:rPr>
                        <a:t>Electrical and Data</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80%</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3876446263"/>
                  </a:ext>
                </a:extLst>
              </a:tr>
              <a:tr h="161925">
                <a:tc>
                  <a:txBody>
                    <a:bodyPr/>
                    <a:lstStyle/>
                    <a:p>
                      <a:pPr algn="l" fontAlgn="t"/>
                      <a:r>
                        <a:rPr lang="sv-SE" sz="1000" u="none" strike="noStrike">
                          <a:effectLst/>
                        </a:rPr>
                        <a:t>Plumbing</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dirty="0">
                          <a:effectLst/>
                        </a:rPr>
                        <a:t>30%</a:t>
                      </a:r>
                      <a:endParaRPr lang="sv-SE" sz="10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1017415862"/>
                  </a:ext>
                </a:extLst>
              </a:tr>
              <a:tr h="161925">
                <a:tc>
                  <a:txBody>
                    <a:bodyPr/>
                    <a:lstStyle/>
                    <a:p>
                      <a:pPr algn="l" fontAlgn="t"/>
                      <a:r>
                        <a:rPr lang="sv-SE" sz="1000" u="none" strike="noStrike">
                          <a:effectLst/>
                        </a:rPr>
                        <a:t>Duct</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0%</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2939218105"/>
                  </a:ext>
                </a:extLst>
              </a:tr>
              <a:tr h="161925">
                <a:tc>
                  <a:txBody>
                    <a:bodyPr/>
                    <a:lstStyle/>
                    <a:p>
                      <a:pPr algn="l" fontAlgn="t"/>
                      <a:r>
                        <a:rPr lang="sv-SE" sz="1000" u="none" strike="noStrike">
                          <a:effectLst/>
                        </a:rPr>
                        <a:t>Laboratory Gases</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30%</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1127402448"/>
                  </a:ext>
                </a:extLst>
              </a:tr>
              <a:tr h="161925">
                <a:tc>
                  <a:txBody>
                    <a:bodyPr/>
                    <a:lstStyle/>
                    <a:p>
                      <a:pPr algn="l" fontAlgn="t"/>
                      <a:r>
                        <a:rPr lang="sv-SE" sz="1000" u="none" strike="noStrike">
                          <a:effectLst/>
                        </a:rPr>
                        <a:t> </a:t>
                      </a:r>
                      <a:endParaRPr lang="sv-SE" sz="1000" b="1" i="0" u="none" strike="noStrike">
                        <a:solidFill>
                          <a:srgbClr val="000000"/>
                        </a:solidFill>
                        <a:effectLst/>
                        <a:latin typeface="Calibri" panose="020F0502020204030204" pitchFamily="34" charset="0"/>
                      </a:endParaRPr>
                    </a:p>
                  </a:txBody>
                  <a:tcPr marL="9525" marR="9525" marT="9525" marB="0"/>
                </a:tc>
                <a:tc>
                  <a:txBody>
                    <a:bodyPr/>
                    <a:lstStyle/>
                    <a:p>
                      <a:pPr algn="ctr" fontAlgn="t"/>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4126530441"/>
                  </a:ext>
                </a:extLst>
              </a:tr>
              <a:tr h="161925">
                <a:tc>
                  <a:txBody>
                    <a:bodyPr/>
                    <a:lstStyle/>
                    <a:p>
                      <a:pPr algn="l" fontAlgn="t"/>
                      <a:r>
                        <a:rPr lang="en-US" sz="1000" u="sng" strike="noStrike">
                          <a:effectLst/>
                        </a:rPr>
                        <a:t>Lab Ref: D08.100.5027 - Radioactive Materials Laboratory</a:t>
                      </a:r>
                      <a:endParaRPr lang="en-US" sz="1000" b="1" i="0" u="sng" strike="noStrike">
                        <a:solidFill>
                          <a:srgbClr val="000000"/>
                        </a:solidFill>
                        <a:effectLst/>
                        <a:latin typeface="Calibri" panose="020F0502020204030204" pitchFamily="34" charset="0"/>
                      </a:endParaRPr>
                    </a:p>
                  </a:txBody>
                  <a:tcPr marL="9525" marR="9525" marT="9525" marB="0"/>
                </a:tc>
                <a:tc>
                  <a:txBody>
                    <a:bodyPr/>
                    <a:lstStyle/>
                    <a:p>
                      <a:pPr algn="ctr" fontAlgn="t"/>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3080252779"/>
                  </a:ext>
                </a:extLst>
              </a:tr>
              <a:tr h="161925">
                <a:tc>
                  <a:txBody>
                    <a:bodyPr/>
                    <a:lstStyle/>
                    <a:p>
                      <a:pPr algn="l" fontAlgn="t"/>
                      <a:r>
                        <a:rPr lang="sv-SE" sz="1000" u="none" strike="noStrike">
                          <a:effectLst/>
                        </a:rPr>
                        <a:t>Laboratory Furniture</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0%</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272191751"/>
                  </a:ext>
                </a:extLst>
              </a:tr>
              <a:tr h="161925">
                <a:tc>
                  <a:txBody>
                    <a:bodyPr/>
                    <a:lstStyle/>
                    <a:p>
                      <a:pPr algn="l" fontAlgn="t"/>
                      <a:r>
                        <a:rPr lang="sv-SE" sz="1000" u="none" strike="noStrike">
                          <a:effectLst/>
                        </a:rPr>
                        <a:t>Electrical and Data</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0%</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3491257415"/>
                  </a:ext>
                </a:extLst>
              </a:tr>
              <a:tr h="161925">
                <a:tc>
                  <a:txBody>
                    <a:bodyPr/>
                    <a:lstStyle/>
                    <a:p>
                      <a:pPr algn="l" fontAlgn="t"/>
                      <a:r>
                        <a:rPr lang="sv-SE" sz="1000" u="none" strike="noStrike">
                          <a:effectLst/>
                        </a:rPr>
                        <a:t>Plumbing</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0%</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3796790893"/>
                  </a:ext>
                </a:extLst>
              </a:tr>
              <a:tr h="161925">
                <a:tc>
                  <a:txBody>
                    <a:bodyPr/>
                    <a:lstStyle/>
                    <a:p>
                      <a:pPr algn="l" fontAlgn="t"/>
                      <a:r>
                        <a:rPr lang="sv-SE" sz="1000" u="none" strike="noStrike">
                          <a:effectLst/>
                        </a:rPr>
                        <a:t>Duct</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a:effectLst/>
                        </a:rPr>
                        <a:t>0%</a:t>
                      </a:r>
                      <a:endParaRPr lang="sv-SE" sz="10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3193994853"/>
                  </a:ext>
                </a:extLst>
              </a:tr>
              <a:tr h="161925">
                <a:tc>
                  <a:txBody>
                    <a:bodyPr/>
                    <a:lstStyle/>
                    <a:p>
                      <a:pPr algn="l" fontAlgn="t"/>
                      <a:r>
                        <a:rPr lang="sv-SE" sz="1000" u="none" strike="noStrike">
                          <a:effectLst/>
                        </a:rPr>
                        <a:t>Laboratory Gases</a:t>
                      </a:r>
                      <a:endParaRPr lang="sv-SE" sz="10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sv-SE" sz="1000" u="none" strike="noStrike" dirty="0">
                          <a:effectLst/>
                        </a:rPr>
                        <a:t>0%</a:t>
                      </a:r>
                      <a:endParaRPr lang="sv-SE" sz="1000" b="0" i="0" u="none" strike="noStrike" dirty="0">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279486037"/>
                  </a:ext>
                </a:extLst>
              </a:tr>
            </a:tbl>
          </a:graphicData>
        </a:graphic>
      </p:graphicFrame>
      <p:sp>
        <p:nvSpPr>
          <p:cNvPr id="19" name="TextBox 18"/>
          <p:cNvSpPr txBox="1"/>
          <p:nvPr/>
        </p:nvSpPr>
        <p:spPr>
          <a:xfrm rot="20516698">
            <a:off x="8336896" y="5726789"/>
            <a:ext cx="1861279" cy="307777"/>
          </a:xfrm>
          <a:prstGeom prst="rect">
            <a:avLst/>
          </a:prstGeom>
          <a:solidFill>
            <a:schemeClr val="bg1"/>
          </a:solidFill>
        </p:spPr>
        <p:txBody>
          <a:bodyPr wrap="none" rtlCol="0">
            <a:spAutoFit/>
          </a:bodyPr>
          <a:lstStyle/>
          <a:p>
            <a:pPr algn="l"/>
            <a:r>
              <a:rPr lang="sv-SE" sz="1400" b="1" dirty="0" err="1">
                <a:solidFill>
                  <a:srgbClr val="FF0000"/>
                </a:solidFill>
              </a:rPr>
              <a:t>Handover</a:t>
            </a:r>
            <a:r>
              <a:rPr lang="sv-SE" sz="1400" b="1" dirty="0">
                <a:solidFill>
                  <a:srgbClr val="FF0000"/>
                </a:solidFill>
              </a:rPr>
              <a:t> D08 2021</a:t>
            </a:r>
          </a:p>
        </p:txBody>
      </p:sp>
      <p:sp>
        <p:nvSpPr>
          <p:cNvPr id="21" name="Action Button: Forward or Next 20">
            <a:hlinkClick r:id="" action="ppaction://hlinkshowjump?jump=nextslide" highlightClick="1"/>
          </p:cNvPr>
          <p:cNvSpPr/>
          <p:nvPr/>
        </p:nvSpPr>
        <p:spPr>
          <a:xfrm>
            <a:off x="11487345" y="6136698"/>
            <a:ext cx="630370" cy="665343"/>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2" name="progre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52082" y="0"/>
            <a:ext cx="439918" cy="439918"/>
          </a:xfrm>
          <a:prstGeom prst="rect">
            <a:avLst/>
          </a:prstGeom>
        </p:spPr>
      </p:pic>
    </p:spTree>
    <p:extLst>
      <p:ext uri="{BB962C8B-B14F-4D97-AF65-F5344CB8AC3E}">
        <p14:creationId xmlns:p14="http://schemas.microsoft.com/office/powerpoint/2010/main" val="154677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123" fill="hold"/>
                                        <p:tgtEl>
                                          <p:spTgt spid="22"/>
                                        </p:tgtEl>
                                      </p:cBhvr>
                                    </p:cmd>
                                  </p:childTnLst>
                                </p:cTn>
                              </p:par>
                            </p:childTnLst>
                          </p:cTn>
                        </p:par>
                        <p:par>
                          <p:cTn id="7" fill="hold">
                            <p:stCondLst>
                              <p:cond delay="64123"/>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2"/>
                </p:tgtEl>
              </p:cMediaNode>
            </p:audio>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a:t>Good</a:t>
            </a:r>
            <a:r>
              <a:rPr lang="sv-SE" dirty="0"/>
              <a:t> progress </a:t>
            </a:r>
            <a:r>
              <a:rPr lang="sv-SE" sz="2400" i="1" dirty="0"/>
              <a:t>(</a:t>
            </a:r>
            <a:r>
              <a:rPr lang="sv-SE" sz="2400" i="1" dirty="0" err="1"/>
              <a:t>until</a:t>
            </a:r>
            <a:r>
              <a:rPr lang="sv-SE" sz="2400" i="1" dirty="0"/>
              <a:t> Covid-19…)</a:t>
            </a:r>
          </a:p>
        </p:txBody>
      </p:sp>
      <p:sp>
        <p:nvSpPr>
          <p:cNvPr id="3" name="Date Placeholder 2"/>
          <p:cNvSpPr>
            <a:spLocks noGrp="1"/>
          </p:cNvSpPr>
          <p:nvPr>
            <p:ph type="dt" sz="half" idx="10"/>
          </p:nvPr>
        </p:nvSpPr>
        <p:spPr/>
        <p:txBody>
          <a:bodyPr/>
          <a:lstStyle/>
          <a:p>
            <a:fld id="{18896B66-0B3A-474C-9C9C-E4F07B1F5DAD}" type="datetime1">
              <a:rPr lang="sv-SE" smtClean="0"/>
              <a:t>2020-04-21</a:t>
            </a:fld>
            <a:endParaRPr lang="sv-SE" dirty="0"/>
          </a:p>
        </p:txBody>
      </p:sp>
      <p:sp>
        <p:nvSpPr>
          <p:cNvPr id="4" name="Footer Placeholder 3"/>
          <p:cNvSpPr>
            <a:spLocks noGrp="1"/>
          </p:cNvSpPr>
          <p:nvPr>
            <p:ph type="ftr" sz="quarter" idx="11"/>
          </p:nvPr>
        </p:nvSpPr>
        <p:spPr/>
        <p:txBody>
          <a:bodyPr/>
          <a:lstStyle/>
          <a:p>
            <a:r>
              <a:rPr lang="sv-SE"/>
              <a:t>PRESENTATION TITLE / FOOTER</a:t>
            </a:r>
          </a:p>
        </p:txBody>
      </p:sp>
      <p:sp>
        <p:nvSpPr>
          <p:cNvPr id="5" name="Slide Number Placeholder 4"/>
          <p:cNvSpPr>
            <a:spLocks noGrp="1"/>
          </p:cNvSpPr>
          <p:nvPr>
            <p:ph type="sldNum" sz="quarter" idx="12"/>
          </p:nvPr>
        </p:nvSpPr>
        <p:spPr/>
        <p:txBody>
          <a:bodyPr/>
          <a:lstStyle/>
          <a:p>
            <a:fld id="{F7283078-D760-1647-8B80-66BA8B52336D}" type="slidenum">
              <a:rPr lang="sv-SE" smtClean="0"/>
              <a:t>27</a:t>
            </a:fld>
            <a:endParaRPr lang="sv-SE"/>
          </a:p>
        </p:txBody>
      </p:sp>
      <p:sp>
        <p:nvSpPr>
          <p:cNvPr id="6" name="Text Placeholder 5"/>
          <p:cNvSpPr>
            <a:spLocks noGrp="1"/>
          </p:cNvSpPr>
          <p:nvPr>
            <p:ph type="body" sz="quarter" idx="14"/>
          </p:nvPr>
        </p:nvSpPr>
        <p:spPr/>
        <p:txBody>
          <a:bodyPr/>
          <a:lstStyle/>
          <a:p>
            <a:r>
              <a:rPr lang="sv-SE" dirty="0" err="1"/>
              <a:t>Pragmatic</a:t>
            </a:r>
            <a:r>
              <a:rPr lang="sv-SE" dirty="0"/>
              <a:t> approach to installation </a:t>
            </a:r>
          </a:p>
        </p:txBody>
      </p:sp>
      <p:sp>
        <p:nvSpPr>
          <p:cNvPr id="8" name="Content Placeholder 3"/>
          <p:cNvSpPr txBox="1">
            <a:spLocks/>
          </p:cNvSpPr>
          <p:nvPr/>
        </p:nvSpPr>
        <p:spPr>
          <a:xfrm>
            <a:off x="6473920" y="1562400"/>
            <a:ext cx="4993785" cy="4768062"/>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Construction workers are experts in their fields </a:t>
            </a:r>
            <a:r>
              <a:rPr lang="en-150" dirty="0"/>
              <a:t>–</a:t>
            </a:r>
            <a:r>
              <a:rPr lang="en-US" dirty="0"/>
              <a:t> </a:t>
            </a:r>
            <a:r>
              <a:rPr lang="en-US" dirty="0">
                <a:solidFill>
                  <a:schemeClr val="accent1"/>
                </a:solidFill>
              </a:rPr>
              <a:t>asking questions and understanding what is happening will create better results</a:t>
            </a:r>
          </a:p>
        </p:txBody>
      </p:sp>
      <p:sp>
        <p:nvSpPr>
          <p:cNvPr id="9" name="Content Placeholder 3"/>
          <p:cNvSpPr txBox="1">
            <a:spLocks/>
          </p:cNvSpPr>
          <p:nvPr/>
        </p:nvSpPr>
        <p:spPr>
          <a:xfrm>
            <a:off x="1195647" y="1562400"/>
            <a:ext cx="4993785" cy="4768062"/>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err="1"/>
              <a:t>Our</a:t>
            </a:r>
            <a:r>
              <a:rPr lang="sv-SE" dirty="0"/>
              <a:t> </a:t>
            </a:r>
            <a:r>
              <a:rPr lang="sv-SE" dirty="0" err="1"/>
              <a:t>construction</a:t>
            </a:r>
            <a:r>
              <a:rPr lang="sv-SE" dirty="0"/>
              <a:t> </a:t>
            </a:r>
            <a:r>
              <a:rPr lang="sv-SE" dirty="0" err="1"/>
              <a:t>workers</a:t>
            </a:r>
            <a:r>
              <a:rPr lang="sv-SE" dirty="0"/>
              <a:t> </a:t>
            </a:r>
            <a:r>
              <a:rPr lang="sv-SE" dirty="0" err="1"/>
              <a:t>have</a:t>
            </a:r>
            <a:r>
              <a:rPr lang="sv-SE" dirty="0"/>
              <a:t> </a:t>
            </a:r>
            <a:r>
              <a:rPr lang="sv-SE" dirty="0" err="1"/>
              <a:t>found</a:t>
            </a:r>
            <a:r>
              <a:rPr lang="sv-SE" dirty="0"/>
              <a:t> </a:t>
            </a:r>
            <a:r>
              <a:rPr lang="sv-SE" dirty="0" err="1"/>
              <a:t>ways</a:t>
            </a:r>
            <a:r>
              <a:rPr lang="sv-SE" dirty="0"/>
              <a:t> </a:t>
            </a:r>
            <a:r>
              <a:rPr lang="sv-SE" dirty="0" err="1"/>
              <a:t>of</a:t>
            </a:r>
            <a:r>
              <a:rPr lang="sv-SE" dirty="0"/>
              <a:t> </a:t>
            </a:r>
            <a:r>
              <a:rPr lang="sv-SE" dirty="0" err="1"/>
              <a:t>making</a:t>
            </a:r>
            <a:r>
              <a:rPr lang="sv-SE" dirty="0"/>
              <a:t> </a:t>
            </a:r>
            <a:r>
              <a:rPr lang="sv-SE" dirty="0" err="1"/>
              <a:t>good</a:t>
            </a:r>
            <a:r>
              <a:rPr lang="sv-SE" dirty="0"/>
              <a:t> progress – </a:t>
            </a:r>
            <a:r>
              <a:rPr lang="sv-SE" dirty="0" err="1"/>
              <a:t>even</a:t>
            </a:r>
            <a:r>
              <a:rPr lang="sv-SE" dirty="0"/>
              <a:t> </a:t>
            </a:r>
            <a:r>
              <a:rPr lang="sv-SE" dirty="0" err="1"/>
              <a:t>when</a:t>
            </a:r>
            <a:r>
              <a:rPr lang="sv-SE" dirty="0"/>
              <a:t> </a:t>
            </a:r>
            <a:r>
              <a:rPr lang="sv-SE" dirty="0" err="1"/>
              <a:t>there</a:t>
            </a:r>
            <a:r>
              <a:rPr lang="sv-SE" dirty="0"/>
              <a:t> </a:t>
            </a:r>
            <a:r>
              <a:rPr lang="sv-SE" dirty="0" err="1"/>
              <a:t>have</a:t>
            </a:r>
            <a:r>
              <a:rPr lang="sv-SE" dirty="0"/>
              <a:t> </a:t>
            </a:r>
            <a:r>
              <a:rPr lang="sv-SE" dirty="0" err="1"/>
              <a:t>been</a:t>
            </a:r>
            <a:r>
              <a:rPr lang="sv-SE" dirty="0"/>
              <a:t> </a:t>
            </a:r>
            <a:r>
              <a:rPr lang="sv-SE" dirty="0" err="1"/>
              <a:t>delays</a:t>
            </a:r>
            <a:r>
              <a:rPr lang="sv-SE" dirty="0"/>
              <a:t> in </a:t>
            </a:r>
            <a:r>
              <a:rPr lang="sv-SE" dirty="0" err="1"/>
              <a:t>supplies</a:t>
            </a:r>
            <a:r>
              <a:rPr lang="sv-SE" dirty="0"/>
              <a:t> or </a:t>
            </a:r>
            <a:r>
              <a:rPr lang="sv-SE" dirty="0" err="1"/>
              <a:t>decisions</a:t>
            </a:r>
            <a:r>
              <a:rPr lang="sv-SE" dirty="0"/>
              <a:t> </a:t>
            </a:r>
          </a:p>
          <a:p>
            <a:r>
              <a:rPr lang="sv-SE" dirty="0" err="1"/>
              <a:t>Next</a:t>
            </a:r>
            <a:r>
              <a:rPr lang="sv-SE" dirty="0"/>
              <a:t> step is </a:t>
            </a:r>
            <a:r>
              <a:rPr lang="sv-SE" dirty="0" err="1"/>
              <a:t>getting</a:t>
            </a:r>
            <a:r>
              <a:rPr lang="sv-SE" dirty="0"/>
              <a:t> </a:t>
            </a:r>
            <a:r>
              <a:rPr lang="sv-SE" dirty="0" err="1"/>
              <a:t>testing</a:t>
            </a:r>
            <a:r>
              <a:rPr lang="sv-SE" dirty="0"/>
              <a:t> </a:t>
            </a:r>
            <a:r>
              <a:rPr lang="sv-SE" dirty="0" err="1"/>
              <a:t>approved</a:t>
            </a:r>
            <a:r>
              <a:rPr lang="sv-SE" dirty="0"/>
              <a:t> and </a:t>
            </a:r>
            <a:r>
              <a:rPr lang="sv-SE" dirty="0" err="1"/>
              <a:t>done</a:t>
            </a:r>
            <a:r>
              <a:rPr lang="sv-SE" dirty="0"/>
              <a:t> for </a:t>
            </a:r>
            <a:r>
              <a:rPr lang="sv-SE" dirty="0" err="1"/>
              <a:t>finished</a:t>
            </a:r>
            <a:r>
              <a:rPr lang="sv-SE" dirty="0"/>
              <a:t> </a:t>
            </a:r>
            <a:r>
              <a:rPr lang="sv-SE" dirty="0" err="1"/>
              <a:t>labs</a:t>
            </a:r>
            <a:r>
              <a:rPr lang="sv-SE" dirty="0"/>
              <a:t> and permissions for </a:t>
            </a:r>
            <a:r>
              <a:rPr lang="sv-SE" dirty="0" err="1"/>
              <a:t>moving</a:t>
            </a:r>
            <a:r>
              <a:rPr lang="sv-SE" dirty="0"/>
              <a:t> </a:t>
            </a:r>
            <a:r>
              <a:rPr lang="sv-SE" dirty="0" err="1"/>
              <a:t>them</a:t>
            </a:r>
            <a:r>
              <a:rPr lang="sv-SE" dirty="0"/>
              <a:t> </a:t>
            </a:r>
            <a:r>
              <a:rPr lang="sv-SE" dirty="0" err="1"/>
              <a:t>into</a:t>
            </a:r>
            <a:r>
              <a:rPr lang="sv-SE" dirty="0"/>
              <a:t> operation </a:t>
            </a:r>
          </a:p>
          <a:p>
            <a:endParaRPr lang="sv-SE" dirty="0"/>
          </a:p>
          <a:p>
            <a:endParaRPr lang="en-US" dirty="0">
              <a:solidFill>
                <a:schemeClr val="accent1"/>
              </a:solidFill>
            </a:endParaRP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90580" y="4535893"/>
            <a:ext cx="2194952" cy="1443729"/>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87460" y="2951469"/>
            <a:ext cx="1388947" cy="1444698"/>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01418" y="2951468"/>
            <a:ext cx="1558544" cy="1444699"/>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78399" y="4524981"/>
            <a:ext cx="1090981" cy="1454641"/>
          </a:xfrm>
          <a:prstGeom prst="rect">
            <a:avLst/>
          </a:prstGeom>
        </p:spPr>
      </p:pic>
      <p:pic>
        <p:nvPicPr>
          <p:cNvPr id="14" name="Picture 1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60659" y="4515299"/>
            <a:ext cx="1334631" cy="1464323"/>
          </a:xfrm>
          <a:prstGeom prst="rect">
            <a:avLst/>
          </a:prstGeom>
        </p:spPr>
      </p:pic>
      <p:pic>
        <p:nvPicPr>
          <p:cNvPr id="15" name="Picture 14"/>
          <p:cNvPicPr>
            <a:picLocks noChangeAspect="1"/>
          </p:cNvPicPr>
          <p:nvPr/>
        </p:nvPicPr>
        <p:blipFill>
          <a:blip r:embed="rId9"/>
          <a:stretch>
            <a:fillRect/>
          </a:stretch>
        </p:blipFill>
        <p:spPr>
          <a:xfrm>
            <a:off x="9488157" y="4489024"/>
            <a:ext cx="1938696" cy="1450974"/>
          </a:xfrm>
          <a:prstGeom prst="rect">
            <a:avLst/>
          </a:prstGeom>
        </p:spPr>
      </p:pic>
      <p:pic>
        <p:nvPicPr>
          <p:cNvPr id="16" name="Picture 15"/>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827510" y="2941526"/>
            <a:ext cx="1599343" cy="1454641"/>
          </a:xfrm>
          <a:prstGeom prst="rect">
            <a:avLst/>
          </a:prstGeom>
        </p:spPr>
      </p:pic>
      <p:sp>
        <p:nvSpPr>
          <p:cNvPr id="18" name="Action Button: Forward or Next 17">
            <a:hlinkClick r:id="" action="ppaction://hlinkshowjump?jump=nextslide" highlightClick="1"/>
          </p:cNvPr>
          <p:cNvSpPr/>
          <p:nvPr/>
        </p:nvSpPr>
        <p:spPr>
          <a:xfrm>
            <a:off x="11478492" y="6142598"/>
            <a:ext cx="630370" cy="665343"/>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rogress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15047" y="72948"/>
            <a:ext cx="384849" cy="384849"/>
          </a:xfrm>
          <a:prstGeom prst="rect">
            <a:avLst/>
          </a:prstGeom>
        </p:spPr>
      </p:pic>
    </p:spTree>
    <p:extLst>
      <p:ext uri="{BB962C8B-B14F-4D97-AF65-F5344CB8AC3E}">
        <p14:creationId xmlns:p14="http://schemas.microsoft.com/office/powerpoint/2010/main" val="190014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687" fill="hold"/>
                                        <p:tgtEl>
                                          <p:spTgt spid="7"/>
                                        </p:tgtEl>
                                      </p:cBhvr>
                                    </p:cmd>
                                  </p:childTnLst>
                                </p:cTn>
                              </p:par>
                            </p:childTnLst>
                          </p:cTn>
                        </p:par>
                        <p:par>
                          <p:cTn id="7" fill="hold">
                            <p:stCondLst>
                              <p:cond delay="45687"/>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bldLst>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5057098" cy="2462613"/>
          </a:xfrm>
        </p:spPr>
        <p:txBody>
          <a:bodyPr/>
          <a:lstStyle/>
          <a:p>
            <a:r>
              <a:rPr lang="en-GB" dirty="0"/>
              <a:t>SULF </a:t>
            </a:r>
            <a:r>
              <a:rPr lang="en-150" dirty="0"/>
              <a:t>–</a:t>
            </a:r>
            <a:r>
              <a:rPr lang="en-GB" dirty="0"/>
              <a:t> </a:t>
            </a:r>
          </a:p>
          <a:p>
            <a:pPr>
              <a:tabLst>
                <a:tab pos="357188" algn="l"/>
              </a:tabLst>
            </a:pPr>
            <a:r>
              <a:rPr lang="en-GB" sz="4400" dirty="0"/>
              <a:t>plans on moving to the new labs in E04</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en-US" dirty="0"/>
              <a:t>3</a:t>
            </a:r>
            <a:endParaRPr lang="sv-SE" dirty="0"/>
          </a:p>
        </p:txBody>
      </p:sp>
      <p:pic>
        <p:nvPicPr>
          <p:cNvPr id="8" name="Picture Placeholder 7"/>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30491" y="4300449"/>
            <a:ext cx="1364178" cy="2046265"/>
          </a:xfrm>
          <a:prstGeom prst="rect">
            <a:avLst/>
          </a:prstGeom>
        </p:spPr>
      </p:pic>
      <p:sp>
        <p:nvSpPr>
          <p:cNvPr id="5" name="TextBox 4"/>
          <p:cNvSpPr txBox="1"/>
          <p:nvPr/>
        </p:nvSpPr>
        <p:spPr>
          <a:xfrm>
            <a:off x="2828460" y="4796770"/>
            <a:ext cx="2693366" cy="1384995"/>
          </a:xfrm>
          <a:prstGeom prst="rect">
            <a:avLst/>
          </a:prstGeom>
          <a:noFill/>
        </p:spPr>
        <p:txBody>
          <a:bodyPr wrap="square" rtlCol="0">
            <a:spAutoFit/>
          </a:bodyPr>
          <a:lstStyle/>
          <a:p>
            <a:pPr algn="l"/>
            <a:r>
              <a:rPr lang="en-US" sz="1400" dirty="0">
                <a:solidFill>
                  <a:schemeClr val="bg1"/>
                </a:solidFill>
              </a:rPr>
              <a:t>Presented by </a:t>
            </a:r>
          </a:p>
          <a:p>
            <a:pPr algn="l"/>
            <a:endParaRPr lang="en-US" sz="1400" dirty="0">
              <a:solidFill>
                <a:schemeClr val="bg1"/>
              </a:solidFill>
            </a:endParaRPr>
          </a:p>
          <a:p>
            <a:pPr algn="l"/>
            <a:endParaRPr lang="en-US" sz="1400" dirty="0">
              <a:solidFill>
                <a:schemeClr val="bg1"/>
              </a:solidFill>
            </a:endParaRPr>
          </a:p>
          <a:p>
            <a:pPr algn="l"/>
            <a:r>
              <a:rPr lang="en-US" sz="1400" b="1" dirty="0">
                <a:solidFill>
                  <a:schemeClr val="bg1"/>
                </a:solidFill>
              </a:rPr>
              <a:t>Katrin Michel</a:t>
            </a:r>
          </a:p>
          <a:p>
            <a:pPr algn="l"/>
            <a:r>
              <a:rPr lang="en-US" sz="1400" i="1" dirty="0">
                <a:solidFill>
                  <a:schemeClr val="bg1"/>
                </a:solidFill>
              </a:rPr>
              <a:t>Chemical Technical Assistant (CTA)</a:t>
            </a:r>
            <a:endParaRPr lang="sv-SE" sz="1400" i="1" dirty="0">
              <a:solidFill>
                <a:schemeClr val="bg1"/>
              </a:solidFill>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33666" y="1336634"/>
            <a:ext cx="258144" cy="258144"/>
          </a:xfrm>
          <a:prstGeom prst="rect">
            <a:avLst/>
          </a:prstGeom>
        </p:spPr>
      </p:pic>
      <p:sp>
        <p:nvSpPr>
          <p:cNvPr id="6" name="Action Button: Forward or Next 5">
            <a:hlinkClick r:id="" action="ppaction://hlinkshowjump?jump=nextslide" highlightClick="1"/>
          </p:cNvPr>
          <p:cNvSpPr/>
          <p:nvPr/>
        </p:nvSpPr>
        <p:spPr>
          <a:xfrm>
            <a:off x="11625072" y="6250998"/>
            <a:ext cx="566928" cy="566928"/>
          </a:xfrm>
          <a:prstGeom prst="actionButtonForwardNext">
            <a:avLst/>
          </a:prstGeom>
          <a:solidFill>
            <a:schemeClr val="accent3">
              <a:lumMod val="60000"/>
              <a:lumOff val="4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8662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23858" y="1241239"/>
            <a:ext cx="5033914" cy="5410987"/>
          </a:xfrm>
          <a:prstGeom prst="rect">
            <a:avLst/>
          </a:prstGeom>
          <a:ln w="12700">
            <a:solidFill>
              <a:schemeClr val="tx2">
                <a:lumMod val="50000"/>
                <a:lumOff val="50000"/>
              </a:schemeClr>
            </a:solidFill>
          </a:ln>
        </p:spPr>
      </p:pic>
      <p:sp>
        <p:nvSpPr>
          <p:cNvPr id="2" name="Title 1"/>
          <p:cNvSpPr>
            <a:spLocks noGrp="1"/>
          </p:cNvSpPr>
          <p:nvPr>
            <p:ph type="title"/>
          </p:nvPr>
        </p:nvSpPr>
        <p:spPr/>
        <p:txBody>
          <a:bodyPr/>
          <a:lstStyle/>
          <a:p>
            <a:r>
              <a:rPr lang="en-US" sz="4000" dirty="0"/>
              <a:t>Where does SULF work?</a:t>
            </a:r>
            <a:endParaRPr lang="sv-SE" sz="4000" dirty="0"/>
          </a:p>
        </p:txBody>
      </p:sp>
      <p:sp>
        <p:nvSpPr>
          <p:cNvPr id="3" name="Footer Placeholder 2"/>
          <p:cNvSpPr>
            <a:spLocks noGrp="1"/>
          </p:cNvSpPr>
          <p:nvPr>
            <p:ph type="ftr" sz="quarter" idx="11"/>
          </p:nvPr>
        </p:nvSpPr>
        <p:spPr/>
        <p:txBody>
          <a:bodyPr/>
          <a:lstStyle/>
          <a:p>
            <a:r>
              <a:rPr lang="sv-SE" dirty="0"/>
              <a:t>PRESENTATION TITLE/FOOTER</a:t>
            </a:r>
          </a:p>
        </p:txBody>
      </p:sp>
      <p:sp>
        <p:nvSpPr>
          <p:cNvPr id="4" name="Slide Number Placeholder 3"/>
          <p:cNvSpPr>
            <a:spLocks noGrp="1"/>
          </p:cNvSpPr>
          <p:nvPr>
            <p:ph type="sldNum" sz="quarter" idx="12"/>
          </p:nvPr>
        </p:nvSpPr>
        <p:spPr/>
        <p:txBody>
          <a:bodyPr/>
          <a:lstStyle/>
          <a:p>
            <a:fld id="{F7283078-D760-1647-8B80-66BA8B52336D}" type="slidenum">
              <a:rPr lang="sv-SE" smtClean="0"/>
              <a:t>29</a:t>
            </a:fld>
            <a:endParaRPr lang="sv-SE" dirty="0"/>
          </a:p>
        </p:txBody>
      </p:sp>
      <p:sp>
        <p:nvSpPr>
          <p:cNvPr id="7" name="Date Placeholder 6"/>
          <p:cNvSpPr>
            <a:spLocks noGrp="1"/>
          </p:cNvSpPr>
          <p:nvPr>
            <p:ph type="dt" sz="half" idx="10"/>
          </p:nvPr>
        </p:nvSpPr>
        <p:spPr/>
        <p:txBody>
          <a:bodyPr/>
          <a:lstStyle/>
          <a:p>
            <a:fld id="{18896B66-0B3A-474C-9C9C-E4F07B1F5DAD}" type="datetime1">
              <a:rPr lang="sv-SE" smtClean="0"/>
              <a:t>2020-04-21</a:t>
            </a:fld>
            <a:endParaRPr lang="sv-SE" dirty="0"/>
          </a:p>
        </p:txBody>
      </p:sp>
      <p:sp>
        <p:nvSpPr>
          <p:cNvPr id="6" name="Platshållare för text 20">
            <a:extLst>
              <a:ext uri="{FF2B5EF4-FFF2-40B4-BE49-F238E27FC236}">
                <a16:creationId xmlns:a16="http://schemas.microsoft.com/office/drawing/2014/main" id="{AA5A267D-0531-4EAB-BF41-0CF5E50FD4F5}"/>
              </a:ext>
            </a:extLst>
          </p:cNvPr>
          <p:cNvSpPr>
            <a:spLocks noGrp="1"/>
          </p:cNvSpPr>
          <p:nvPr>
            <p:ph type="body" sz="quarter" idx="14"/>
          </p:nvPr>
        </p:nvSpPr>
        <p:spPr>
          <a:xfrm>
            <a:off x="1103709" y="931026"/>
            <a:ext cx="9360000" cy="507076"/>
          </a:xfrm>
        </p:spPr>
        <p:txBody>
          <a:bodyPr/>
          <a:lstStyle/>
          <a:p>
            <a:r>
              <a:rPr lang="en-GB" dirty="0"/>
              <a:t>Locations overview</a:t>
            </a:r>
          </a:p>
        </p:txBody>
      </p:sp>
      <p:grpSp>
        <p:nvGrpSpPr>
          <p:cNvPr id="22" name="Group 21"/>
          <p:cNvGrpSpPr/>
          <p:nvPr/>
        </p:nvGrpSpPr>
        <p:grpSpPr>
          <a:xfrm>
            <a:off x="424685" y="3737518"/>
            <a:ext cx="3523527" cy="1749905"/>
            <a:chOff x="5537725" y="3233847"/>
            <a:chExt cx="6468723" cy="2949318"/>
          </a:xfrm>
        </p:grpSpPr>
        <p:grpSp>
          <p:nvGrpSpPr>
            <p:cNvPr id="24" name="Group 23"/>
            <p:cNvGrpSpPr/>
            <p:nvPr/>
          </p:nvGrpSpPr>
          <p:grpSpPr>
            <a:xfrm>
              <a:off x="5537725" y="3403389"/>
              <a:ext cx="6468723" cy="2779776"/>
              <a:chOff x="5537725" y="3403389"/>
              <a:chExt cx="6468723" cy="2779776"/>
            </a:xfrm>
          </p:grpSpPr>
          <p:pic>
            <p:nvPicPr>
              <p:cNvPr id="26" name="Picture 2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00080" y="3403389"/>
                <a:ext cx="3706368" cy="2779776"/>
              </a:xfrm>
              <a:prstGeom prst="rect">
                <a:avLst/>
              </a:prstGeom>
              <a:ln w="76200">
                <a:noFill/>
              </a:ln>
            </p:spPr>
          </p:pic>
          <p:pic>
            <p:nvPicPr>
              <p:cNvPr id="27" name="Picture 26"/>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537725" y="3403389"/>
                <a:ext cx="3359387" cy="2779776"/>
              </a:xfrm>
              <a:prstGeom prst="rect">
                <a:avLst/>
              </a:prstGeom>
              <a:ln w="76200">
                <a:noFill/>
              </a:ln>
            </p:spPr>
          </p:pic>
        </p:grpSp>
        <p:sp>
          <p:nvSpPr>
            <p:cNvPr id="25" name="Lightning Bolt 24"/>
            <p:cNvSpPr/>
            <p:nvPr/>
          </p:nvSpPr>
          <p:spPr>
            <a:xfrm rot="19703545" flipH="1">
              <a:off x="8008643" y="3233847"/>
              <a:ext cx="1908572" cy="2809820"/>
            </a:xfrm>
            <a:prstGeom prst="lightningBol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42" name="Group 41"/>
          <p:cNvGrpSpPr/>
          <p:nvPr/>
        </p:nvGrpSpPr>
        <p:grpSpPr>
          <a:xfrm>
            <a:off x="5157297" y="3765431"/>
            <a:ext cx="1431934" cy="1068818"/>
            <a:chOff x="4013740" y="4170256"/>
            <a:chExt cx="1218591" cy="687720"/>
          </a:xfrm>
        </p:grpSpPr>
        <p:grpSp>
          <p:nvGrpSpPr>
            <p:cNvPr id="39" name="Group 38"/>
            <p:cNvGrpSpPr/>
            <p:nvPr/>
          </p:nvGrpSpPr>
          <p:grpSpPr>
            <a:xfrm>
              <a:off x="4230472" y="4170256"/>
              <a:ext cx="1001859" cy="277374"/>
              <a:chOff x="4557939" y="4824435"/>
              <a:chExt cx="1001859" cy="277374"/>
            </a:xfrm>
          </p:grpSpPr>
          <p:sp>
            <p:nvSpPr>
              <p:cNvPr id="37" name="Rectangle 36"/>
              <p:cNvSpPr/>
              <p:nvPr/>
            </p:nvSpPr>
            <p:spPr>
              <a:xfrm>
                <a:off x="4557939" y="4829367"/>
                <a:ext cx="851645" cy="247326"/>
              </a:xfrm>
              <a:prstGeom prst="rect">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100" b="1" dirty="0">
                  <a:solidFill>
                    <a:schemeClr val="tx1"/>
                  </a:solidFill>
                </a:endParaRPr>
              </a:p>
            </p:txBody>
          </p:sp>
          <p:grpSp>
            <p:nvGrpSpPr>
              <p:cNvPr id="36" name="Group 35"/>
              <p:cNvGrpSpPr/>
              <p:nvPr/>
            </p:nvGrpSpPr>
            <p:grpSpPr>
              <a:xfrm>
                <a:off x="4604808" y="4824435"/>
                <a:ext cx="954990" cy="277374"/>
                <a:chOff x="5054337" y="4765047"/>
                <a:chExt cx="954990" cy="277374"/>
              </a:xfrm>
            </p:grpSpPr>
            <p:sp>
              <p:nvSpPr>
                <p:cNvPr id="35" name="Rectangle 34"/>
                <p:cNvSpPr/>
                <p:nvPr/>
              </p:nvSpPr>
              <p:spPr>
                <a:xfrm>
                  <a:off x="5177991" y="4765047"/>
                  <a:ext cx="831336" cy="2773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solidFill>
                        <a:schemeClr val="tx1"/>
                      </a:solidFill>
                    </a:rPr>
                    <a:t>UTGÅRD</a:t>
                  </a:r>
                </a:p>
              </p:txBody>
            </p:sp>
            <p:pic>
              <p:nvPicPr>
                <p:cNvPr id="33" name="Picture 32"/>
                <p:cNvPicPr>
                  <a:picLocks noChangeAspect="1"/>
                </p:cNvPicPr>
                <p:nvPr/>
              </p:nvPicPr>
              <p:blipFill rotWithShape="1">
                <a:blip r:embed="rId12" cstate="screen">
                  <a:extLst>
                    <a:ext uri="{28A0092B-C50C-407E-A947-70E740481C1C}">
                      <a14:useLocalDpi xmlns:a14="http://schemas.microsoft.com/office/drawing/2010/main"/>
                    </a:ext>
                  </a:extLst>
                </a:blip>
                <a:srcRect b="-270"/>
                <a:stretch/>
              </p:blipFill>
              <p:spPr>
                <a:xfrm>
                  <a:off x="5054337" y="4793262"/>
                  <a:ext cx="282722" cy="201123"/>
                </a:xfrm>
                <a:prstGeom prst="rect">
                  <a:avLst/>
                </a:prstGeom>
                <a:ln w="12700">
                  <a:noFill/>
                </a:ln>
              </p:spPr>
            </p:pic>
          </p:grpSp>
        </p:grpSp>
        <p:sp>
          <p:nvSpPr>
            <p:cNvPr id="41" name="Down Arrow 40"/>
            <p:cNvSpPr/>
            <p:nvPr/>
          </p:nvSpPr>
          <p:spPr>
            <a:xfrm rot="1304823">
              <a:off x="4013740" y="4393761"/>
              <a:ext cx="336883" cy="464215"/>
            </a:xfrm>
            <a:prstGeom prst="downArrow">
              <a:avLst>
                <a:gd name="adj1" fmla="val 43921"/>
                <a:gd name="adj2"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3" name="Right Arrow 42"/>
          <p:cNvSpPr/>
          <p:nvPr/>
        </p:nvSpPr>
        <p:spPr>
          <a:xfrm rot="10800000">
            <a:off x="5110360" y="5149381"/>
            <a:ext cx="819902" cy="474961"/>
          </a:xfrm>
          <a:prstGeom prst="rightArrow">
            <a:avLst>
              <a:gd name="adj1" fmla="val 38155"/>
              <a:gd name="adj2" fmla="val 8751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Picture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752302" y="5132241"/>
            <a:ext cx="1076377" cy="1076377"/>
          </a:xfrm>
          <a:prstGeom prst="rect">
            <a:avLst/>
          </a:prstGeom>
          <a:ln w="38100">
            <a:solidFill>
              <a:schemeClr val="accent5"/>
            </a:solidFill>
          </a:ln>
        </p:spPr>
      </p:pic>
      <p:grpSp>
        <p:nvGrpSpPr>
          <p:cNvPr id="56" name="Group 55"/>
          <p:cNvGrpSpPr/>
          <p:nvPr/>
        </p:nvGrpSpPr>
        <p:grpSpPr>
          <a:xfrm>
            <a:off x="9200031" y="2959704"/>
            <a:ext cx="2183575" cy="2077954"/>
            <a:chOff x="908081" y="1004451"/>
            <a:chExt cx="4395976" cy="3483153"/>
          </a:xfrm>
        </p:grpSpPr>
        <p:pic>
          <p:nvPicPr>
            <p:cNvPr id="55" name="Picture 54"/>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rot="5400000">
              <a:off x="203386" y="1710046"/>
              <a:ext cx="3482253" cy="2072863"/>
            </a:xfrm>
            <a:prstGeom prst="rect">
              <a:avLst/>
            </a:prstGeom>
          </p:spPr>
        </p:pic>
        <p:pic>
          <p:nvPicPr>
            <p:cNvPr id="54" name="Picture 53"/>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5400000">
              <a:off x="2230452" y="1413997"/>
              <a:ext cx="3483152" cy="2664059"/>
            </a:xfrm>
            <a:prstGeom prst="rect">
              <a:avLst/>
            </a:prstGeom>
          </p:spPr>
        </p:pic>
      </p:grpSp>
      <p:sp>
        <p:nvSpPr>
          <p:cNvPr id="71" name="TextBox 70"/>
          <p:cNvSpPr txBox="1"/>
          <p:nvPr/>
        </p:nvSpPr>
        <p:spPr>
          <a:xfrm>
            <a:off x="9084974" y="5149520"/>
            <a:ext cx="2118598" cy="646331"/>
          </a:xfrm>
          <a:prstGeom prst="rect">
            <a:avLst/>
          </a:prstGeom>
          <a:noFill/>
        </p:spPr>
        <p:txBody>
          <a:bodyPr wrap="square" rtlCol="0">
            <a:spAutoFit/>
          </a:bodyPr>
          <a:lstStyle/>
          <a:p>
            <a:pPr algn="ctr"/>
            <a:r>
              <a:rPr lang="en-US" dirty="0">
                <a:solidFill>
                  <a:srgbClr val="666666"/>
                </a:solidFill>
              </a:rPr>
              <a:t>SULF’s Storage at </a:t>
            </a:r>
            <a:r>
              <a:rPr lang="en-US" dirty="0" err="1">
                <a:solidFill>
                  <a:srgbClr val="666666"/>
                </a:solidFill>
              </a:rPr>
              <a:t>Utg</a:t>
            </a:r>
            <a:r>
              <a:rPr lang="sv-SE" dirty="0">
                <a:solidFill>
                  <a:srgbClr val="666666"/>
                </a:solidFill>
              </a:rPr>
              <a:t>å</a:t>
            </a:r>
            <a:r>
              <a:rPr lang="en-US" dirty="0" err="1">
                <a:solidFill>
                  <a:srgbClr val="666666"/>
                </a:solidFill>
              </a:rPr>
              <a:t>rd</a:t>
            </a:r>
            <a:endParaRPr lang="sv-SE" dirty="0">
              <a:solidFill>
                <a:srgbClr val="666666"/>
              </a:solidFill>
            </a:endParaRPr>
          </a:p>
        </p:txBody>
      </p:sp>
      <p:sp>
        <p:nvSpPr>
          <p:cNvPr id="72" name="TextBox 71"/>
          <p:cNvSpPr txBox="1"/>
          <p:nvPr/>
        </p:nvSpPr>
        <p:spPr>
          <a:xfrm>
            <a:off x="424685" y="2697670"/>
            <a:ext cx="2387504" cy="923330"/>
          </a:xfrm>
          <a:prstGeom prst="rect">
            <a:avLst/>
          </a:prstGeom>
          <a:noFill/>
        </p:spPr>
        <p:txBody>
          <a:bodyPr wrap="square" rtlCol="0">
            <a:spAutoFit/>
          </a:bodyPr>
          <a:lstStyle/>
          <a:p>
            <a:pPr algn="l"/>
            <a:r>
              <a:rPr lang="en-US" dirty="0">
                <a:solidFill>
                  <a:srgbClr val="666666"/>
                </a:solidFill>
              </a:rPr>
              <a:t>Chemistry Lab at </a:t>
            </a:r>
            <a:r>
              <a:rPr lang="en-US" dirty="0" err="1">
                <a:solidFill>
                  <a:srgbClr val="666666"/>
                </a:solidFill>
              </a:rPr>
              <a:t>Medicon</a:t>
            </a:r>
            <a:r>
              <a:rPr lang="en-US" dirty="0">
                <a:solidFill>
                  <a:srgbClr val="666666"/>
                </a:solidFill>
              </a:rPr>
              <a:t> Village (MV) shared with DEMAX</a:t>
            </a:r>
            <a:endParaRPr lang="sv-SE" dirty="0">
              <a:solidFill>
                <a:srgbClr val="666666"/>
              </a:solidFill>
            </a:endParaRPr>
          </a:p>
        </p:txBody>
      </p:sp>
      <p:sp>
        <p:nvSpPr>
          <p:cNvPr id="75" name="Rectangle 74"/>
          <p:cNvSpPr/>
          <p:nvPr/>
        </p:nvSpPr>
        <p:spPr>
          <a:xfrm>
            <a:off x="6427262" y="3689717"/>
            <a:ext cx="688843" cy="5813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65" name="Group 64"/>
          <p:cNvGrpSpPr/>
          <p:nvPr/>
        </p:nvGrpSpPr>
        <p:grpSpPr>
          <a:xfrm>
            <a:off x="6522693" y="3757439"/>
            <a:ext cx="498832" cy="453299"/>
            <a:chOff x="2270389" y="2423158"/>
            <a:chExt cx="3286115" cy="2606042"/>
          </a:xfrm>
        </p:grpSpPr>
        <p:sp>
          <p:nvSpPr>
            <p:cNvPr id="66" name="Flowchart: Process 65"/>
            <p:cNvSpPr/>
            <p:nvPr/>
          </p:nvSpPr>
          <p:spPr>
            <a:xfrm>
              <a:off x="2270389" y="2423158"/>
              <a:ext cx="100584" cy="2606042"/>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7" name="Flowchart: Process 66"/>
            <p:cNvSpPr/>
            <p:nvPr/>
          </p:nvSpPr>
          <p:spPr>
            <a:xfrm>
              <a:off x="5455920" y="2423160"/>
              <a:ext cx="100584" cy="260604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8" name="Flowchart: Process 67"/>
            <p:cNvSpPr/>
            <p:nvPr/>
          </p:nvSpPr>
          <p:spPr>
            <a:xfrm rot="5400000">
              <a:off x="3871328" y="1065366"/>
              <a:ext cx="123444" cy="3041904"/>
            </a:xfrm>
            <a:prstGeom prst="flowChartProcess">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9" name="Flowchart: Process 68"/>
            <p:cNvSpPr/>
            <p:nvPr/>
          </p:nvSpPr>
          <p:spPr>
            <a:xfrm rot="5400000">
              <a:off x="3871328" y="1928746"/>
              <a:ext cx="123444" cy="3041904"/>
            </a:xfrm>
            <a:prstGeom prst="flowChartProcess">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0" name="Flowchart: Process 69"/>
            <p:cNvSpPr/>
            <p:nvPr/>
          </p:nvSpPr>
          <p:spPr>
            <a:xfrm rot="5400000">
              <a:off x="3873242" y="2872158"/>
              <a:ext cx="123443" cy="3041906"/>
            </a:xfrm>
            <a:prstGeom prst="flowChartProcess">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93" name="Group 92"/>
          <p:cNvGrpSpPr/>
          <p:nvPr/>
        </p:nvGrpSpPr>
        <p:grpSpPr>
          <a:xfrm>
            <a:off x="7444820" y="392852"/>
            <a:ext cx="2643784" cy="1667201"/>
            <a:chOff x="6519671" y="1215093"/>
            <a:chExt cx="2643784" cy="1667201"/>
          </a:xfrm>
        </p:grpSpPr>
        <p:sp>
          <p:nvSpPr>
            <p:cNvPr id="92" name="Rectangle 91"/>
            <p:cNvSpPr/>
            <p:nvPr/>
          </p:nvSpPr>
          <p:spPr>
            <a:xfrm>
              <a:off x="6519671" y="1215093"/>
              <a:ext cx="2643784" cy="1667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91" name="Group 90"/>
            <p:cNvGrpSpPr/>
            <p:nvPr/>
          </p:nvGrpSpPr>
          <p:grpSpPr>
            <a:xfrm>
              <a:off x="6704263" y="1310904"/>
              <a:ext cx="2308131" cy="1530130"/>
              <a:chOff x="5799195" y="1304156"/>
              <a:chExt cx="3178009" cy="1882030"/>
            </a:xfrm>
          </p:grpSpPr>
          <p:grpSp>
            <p:nvGrpSpPr>
              <p:cNvPr id="84" name="Group 83"/>
              <p:cNvGrpSpPr/>
              <p:nvPr/>
            </p:nvGrpSpPr>
            <p:grpSpPr>
              <a:xfrm>
                <a:off x="5799195" y="1304156"/>
                <a:ext cx="3178009" cy="1759540"/>
                <a:chOff x="9132932" y="1275476"/>
                <a:chExt cx="3003020" cy="1628408"/>
              </a:xfrm>
            </p:grpSpPr>
            <p:pic>
              <p:nvPicPr>
                <p:cNvPr id="79" name="Picture 78"/>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9132932" y="1275476"/>
                  <a:ext cx="2605380" cy="1628408"/>
                </a:xfrm>
                <a:prstGeom prst="rect">
                  <a:avLst/>
                </a:prstGeom>
              </p:spPr>
            </p:pic>
            <p:pic>
              <p:nvPicPr>
                <p:cNvPr id="78" name="Picture Placeholder 8"/>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a:xfrm>
                  <a:off x="10755893" y="1275476"/>
                  <a:ext cx="1380059" cy="1628408"/>
                </a:xfrm>
                <a:prstGeom prst="rect">
                  <a:avLst/>
                </a:prstGeom>
              </p:spPr>
            </p:pic>
          </p:grpSp>
          <p:grpSp>
            <p:nvGrpSpPr>
              <p:cNvPr id="86" name="Group 85"/>
              <p:cNvGrpSpPr/>
              <p:nvPr/>
            </p:nvGrpSpPr>
            <p:grpSpPr>
              <a:xfrm>
                <a:off x="6793713" y="2599213"/>
                <a:ext cx="1313613" cy="586973"/>
                <a:chOff x="2634599" y="2013419"/>
                <a:chExt cx="1313613" cy="586973"/>
              </a:xfrm>
            </p:grpSpPr>
            <p:sp>
              <p:nvSpPr>
                <p:cNvPr id="85" name="Rectangle 84"/>
                <p:cNvSpPr/>
                <p:nvPr/>
              </p:nvSpPr>
              <p:spPr>
                <a:xfrm>
                  <a:off x="2634599" y="2013419"/>
                  <a:ext cx="1313613" cy="586973"/>
                </a:xfrm>
                <a:prstGeom prst="rect">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a:solidFill>
                        <a:schemeClr val="tx1"/>
                      </a:solidFill>
                    </a:rPr>
                    <a:t>                               E04</a:t>
                  </a:r>
                  <a:endParaRPr lang="sv-SE" sz="1600" b="1" dirty="0">
                    <a:solidFill>
                      <a:schemeClr val="tx1"/>
                    </a:solidFill>
                  </a:endParaRPr>
                </a:p>
              </p:txBody>
            </p:sp>
            <p:pic>
              <p:nvPicPr>
                <p:cNvPr id="18" name="Picture 17"/>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2718909" y="2026086"/>
                  <a:ext cx="589834" cy="540497"/>
                </a:xfrm>
                <a:prstGeom prst="rect">
                  <a:avLst/>
                </a:prstGeom>
                <a:ln w="12700">
                  <a:noFill/>
                </a:ln>
              </p:spPr>
            </p:pic>
          </p:grpSp>
        </p:grpSp>
      </p:grpSp>
      <p:pic>
        <p:nvPicPr>
          <p:cNvPr id="9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340548" y="5196797"/>
            <a:ext cx="275888" cy="275888"/>
          </a:xfrm>
          <a:prstGeom prst="rect">
            <a:avLst/>
          </a:prstGeom>
        </p:spPr>
      </p:pic>
      <p:pic>
        <p:nvPicPr>
          <p:cNvPr id="101"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3051717" y="3115942"/>
            <a:ext cx="275888" cy="275888"/>
          </a:xfrm>
          <a:prstGeom prst="rect">
            <a:avLst/>
          </a:prstGeom>
        </p:spPr>
      </p:pic>
      <p:pic>
        <p:nvPicPr>
          <p:cNvPr id="10"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0319718" y="1697308"/>
            <a:ext cx="293998" cy="293998"/>
          </a:xfrm>
          <a:prstGeom prst="rect">
            <a:avLst/>
          </a:prstGeom>
        </p:spPr>
      </p:pic>
      <p:sp>
        <p:nvSpPr>
          <p:cNvPr id="49" name="Down Arrow 48"/>
          <p:cNvSpPr/>
          <p:nvPr/>
        </p:nvSpPr>
        <p:spPr>
          <a:xfrm>
            <a:off x="7216741" y="1775592"/>
            <a:ext cx="476521" cy="583178"/>
          </a:xfrm>
          <a:prstGeom prst="downArrow">
            <a:avLst>
              <a:gd name="adj1" fmla="val 43921"/>
              <a:gd name="adj2" fmla="val 50000"/>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Action Button: Forward or Next 12">
            <a:hlinkClick r:id="" action="ppaction://hlinkshowjump?jump=nextslide" highlightClick="1"/>
          </p:cNvPr>
          <p:cNvSpPr/>
          <p:nvPr/>
        </p:nvSpPr>
        <p:spPr>
          <a:xfrm>
            <a:off x="11478492" y="6208618"/>
            <a:ext cx="568800" cy="568800"/>
          </a:xfrm>
          <a:prstGeom prst="actionButtonForwardNext">
            <a:avLst/>
          </a:prstGeom>
          <a:solidFill>
            <a:schemeClr val="accent3">
              <a:lumMod val="60000"/>
              <a:lumOff val="4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9319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2" fill="hold"/>
                                        <p:tgtEl>
                                          <p:spTgt spid="101"/>
                                        </p:tgtEl>
                                      </p:cBhvr>
                                    </p:cmd>
                                  </p:childTnLst>
                                </p:cTn>
                              </p:par>
                            </p:childTnLst>
                          </p:cTn>
                        </p:par>
                        <p:par>
                          <p:cTn id="7" fill="hold">
                            <p:stCondLst>
                              <p:cond delay="5032"/>
                            </p:stCondLst>
                            <p:childTnLst>
                              <p:par>
                                <p:cTn id="8" presetID="1" presetClass="mediacall" presetSubtype="0" fill="hold" nodeType="afterEffect">
                                  <p:stCondLst>
                                    <p:cond delay="0"/>
                                  </p:stCondLst>
                                  <p:childTnLst>
                                    <p:cmd type="call" cmd="playFrom(0.0)">
                                      <p:cBhvr>
                                        <p:cTn id="9" dur="15132" fill="hold"/>
                                        <p:tgtEl>
                                          <p:spTgt spid="96"/>
                                        </p:tgtEl>
                                      </p:cBhvr>
                                    </p:cmd>
                                  </p:childTnLst>
                                </p:cTn>
                              </p:par>
                            </p:childTnLst>
                          </p:cTn>
                        </p:par>
                        <p:par>
                          <p:cTn id="10" fill="hold">
                            <p:stCondLst>
                              <p:cond delay="20164"/>
                            </p:stCondLst>
                            <p:childTnLst>
                              <p:par>
                                <p:cTn id="11" presetID="1" presetClass="mediacall" presetSubtype="0" fill="hold" nodeType="afterEffect">
                                  <p:stCondLst>
                                    <p:cond delay="0"/>
                                  </p:stCondLst>
                                  <p:childTnLst>
                                    <p:cmd type="call" cmd="playFrom(0.0)">
                                      <p:cBhvr>
                                        <p:cTn id="12" dur="9477" fill="hold"/>
                                        <p:tgtEl>
                                          <p:spTgt spid="10"/>
                                        </p:tgtEl>
                                      </p:cBhvr>
                                    </p:cmd>
                                  </p:childTnLst>
                                </p:cTn>
                              </p:par>
                            </p:childTnLst>
                          </p:cTn>
                        </p:par>
                        <p:par>
                          <p:cTn id="13" fill="hold">
                            <p:stCondLst>
                              <p:cond delay="29641"/>
                            </p:stCondLst>
                            <p:childTnLst>
                              <p:par>
                                <p:cTn id="14" presetID="26" presetClass="emph" presetSubtype="0" fill="hold" grpId="0" nodeType="afterEffect">
                                  <p:stCondLst>
                                    <p:cond delay="4000"/>
                                  </p:stCondLst>
                                  <p:childTnLst>
                                    <p:animEffect transition="out" filter="fade">
                                      <p:cBhvr>
                                        <p:cTn id="15" dur="1000" tmFilter="0, 0; .2, .5; .8, .5; 1, 0"/>
                                        <p:tgtEl>
                                          <p:spTgt spid="13"/>
                                        </p:tgtEl>
                                      </p:cBhvr>
                                    </p:animEffect>
                                    <p:animScale>
                                      <p:cBhvr>
                                        <p:cTn id="16" dur="50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96"/>
                </p:tgtEl>
              </p:cMediaNode>
            </p:audio>
            <p:audio>
              <p:cMediaNode vol="80000">
                <p:cTn id="18" fill="hold" display="0">
                  <p:stCondLst>
                    <p:cond delay="indefinite"/>
                  </p:stCondLst>
                  <p:endCondLst>
                    <p:cond evt="onStopAudio" delay="0">
                      <p:tgtEl>
                        <p:sldTgt/>
                      </p:tgtEl>
                    </p:cond>
                  </p:endCondLst>
                </p:cTn>
                <p:tgtEl>
                  <p:spTgt spid="101"/>
                </p:tgtEl>
              </p:cMediaNode>
            </p:audio>
            <p:audio>
              <p:cMediaNode vol="80000">
                <p:cTn id="19" fill="hold" display="0">
                  <p:stCondLst>
                    <p:cond delay="indefinite"/>
                  </p:stCondLst>
                  <p:endCondLst>
                    <p:cond evt="onStopAudio" delay="0">
                      <p:tgtEl>
                        <p:sldTgt/>
                      </p:tgtEl>
                    </p:cond>
                  </p:endCondLst>
                </p:cTn>
                <p:tgtEl>
                  <p:spTgt spid="10"/>
                </p:tgtEl>
              </p:cMediaNode>
            </p:audio>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fld id="{F7283078-D760-1647-8B80-66BA8B52336D}" type="slidenum">
              <a:rPr lang="sv-SE" smtClean="0"/>
              <a:pPr/>
              <a:t>3</a:t>
            </a:fld>
            <a:endParaRPr lang="sv-SE"/>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extLst>
              <p:ext uri="{D42A27DB-BD31-4B8C-83A1-F6EECF244321}">
                <p14:modId xmlns:p14="http://schemas.microsoft.com/office/powerpoint/2010/main" val="2048735135"/>
              </p:ext>
            </p:extLst>
          </p:nvPr>
        </p:nvGraphicFramePr>
        <p:xfrm>
          <a:off x="1195647" y="1633448"/>
          <a:ext cx="10134600" cy="1831176"/>
        </p:xfrm>
        <a:graphic>
          <a:graphicData uri="http://schemas.openxmlformats.org/drawingml/2006/table">
            <a:tbl>
              <a:tblPr firstRow="1" bandRow="1">
                <a:tableStyleId>{5C22544A-7EE6-4342-B048-85BDC9FD1C3A}</a:tableStyleId>
              </a:tblPr>
              <a:tblGrid>
                <a:gridCol w="6791906">
                  <a:extLst>
                    <a:ext uri="{9D8B030D-6E8A-4147-A177-3AD203B41FA5}">
                      <a16:colId xmlns:a16="http://schemas.microsoft.com/office/drawing/2014/main" val="1887023439"/>
                    </a:ext>
                  </a:extLst>
                </a:gridCol>
                <a:gridCol w="3342694">
                  <a:extLst>
                    <a:ext uri="{9D8B030D-6E8A-4147-A177-3AD203B41FA5}">
                      <a16:colId xmlns:a16="http://schemas.microsoft.com/office/drawing/2014/main" val="2287998141"/>
                    </a:ext>
                  </a:extLst>
                </a:gridCol>
              </a:tblGrid>
              <a:tr h="457794">
                <a:tc>
                  <a:txBody>
                    <a:bodyPr/>
                    <a:lstStyle/>
                    <a:p>
                      <a:pPr>
                        <a:tabLst>
                          <a:tab pos="357188" algn="l"/>
                        </a:tabLst>
                      </a:pPr>
                      <a:r>
                        <a:rPr lang="en-GB" sz="2000" b="0" noProof="0" dirty="0">
                          <a:solidFill>
                            <a:schemeClr val="bg1"/>
                          </a:solidFill>
                        </a:rPr>
                        <a:t>1	SULF introduction and status</a:t>
                      </a:r>
                    </a:p>
                  </a:txBody>
                  <a:tcPr anchor="ctr">
                    <a:lnL w="12700" cmpd="sng">
                      <a:noFill/>
                    </a:lnL>
                    <a:lnR w="12700" cmpd="sng">
                      <a:noFill/>
                    </a:lnR>
                    <a:lnT w="9525" cap="flat" cmpd="sng" algn="ctr">
                      <a:no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pPr>
                        <a:tabLst>
                          <a:tab pos="357188" algn="l"/>
                        </a:tabLst>
                      </a:pPr>
                      <a:r>
                        <a:rPr lang="en-GB" sz="2000" b="0" noProof="0" dirty="0">
                          <a:solidFill>
                            <a:schemeClr val="bg1"/>
                          </a:solidFill>
                        </a:rPr>
                        <a:t>Monika Hartl</a:t>
                      </a:r>
                    </a:p>
                  </a:txBody>
                  <a:tcPr anchor="ctr">
                    <a:lnL w="12700" cmpd="sng">
                      <a:noFill/>
                    </a:lnL>
                    <a:lnR w="12700" cmpd="sng">
                      <a:noFill/>
                    </a:lnR>
                    <a:lnT w="9525" cap="flat" cmpd="sng" algn="ctr">
                      <a:no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65739561"/>
                  </a:ext>
                </a:extLst>
              </a:tr>
              <a:tr h="457794">
                <a:tc>
                  <a:txBody>
                    <a:bodyPr/>
                    <a:lstStyle/>
                    <a:p>
                      <a:pPr>
                        <a:tabLst>
                          <a:tab pos="357188" algn="l"/>
                        </a:tabLst>
                      </a:pPr>
                      <a:r>
                        <a:rPr lang="en-GB" sz="2000" b="0" noProof="0" dirty="0">
                          <a:solidFill>
                            <a:schemeClr val="bg1"/>
                          </a:solidFill>
                        </a:rPr>
                        <a:t>2	SULF on-site</a:t>
                      </a:r>
                      <a:r>
                        <a:rPr lang="en-GB" sz="2000" b="0" baseline="0" noProof="0" dirty="0">
                          <a:solidFill>
                            <a:schemeClr val="bg1"/>
                          </a:solidFill>
                        </a:rPr>
                        <a:t> installation of the labs in E04</a:t>
                      </a: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pPr>
                        <a:tabLst>
                          <a:tab pos="357188" algn="l"/>
                        </a:tabLst>
                      </a:pPr>
                      <a:r>
                        <a:rPr lang="en-GB" sz="2000" b="0" noProof="0" dirty="0">
                          <a:solidFill>
                            <a:schemeClr val="bg1"/>
                          </a:solidFill>
                        </a:rPr>
                        <a:t>Melissa Sharp</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22991455"/>
                  </a:ext>
                </a:extLst>
              </a:tr>
              <a:tr h="457794">
                <a:tc>
                  <a:txBody>
                    <a:bodyPr/>
                    <a:lstStyle/>
                    <a:p>
                      <a:pPr>
                        <a:tabLst>
                          <a:tab pos="357188" algn="l"/>
                        </a:tabLst>
                      </a:pPr>
                      <a:r>
                        <a:rPr lang="en-GB" sz="2000" b="0" noProof="0" dirty="0">
                          <a:solidFill>
                            <a:schemeClr val="bg1"/>
                          </a:solidFill>
                        </a:rPr>
                        <a:t>3	SULF</a:t>
                      </a:r>
                      <a:r>
                        <a:rPr lang="en-GB" sz="2000" b="0" baseline="0" noProof="0" dirty="0">
                          <a:solidFill>
                            <a:schemeClr val="bg1"/>
                          </a:solidFill>
                        </a:rPr>
                        <a:t> plans on moving to the new labs in E04</a:t>
                      </a: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pPr>
                        <a:tabLst>
                          <a:tab pos="357188" algn="l"/>
                        </a:tabLst>
                      </a:pPr>
                      <a:r>
                        <a:rPr lang="en-GB" sz="2000" b="0" noProof="0" dirty="0">
                          <a:solidFill>
                            <a:schemeClr val="bg1"/>
                          </a:solidFill>
                        </a:rPr>
                        <a:t>Katrin Michel</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8378964"/>
                  </a:ext>
                </a:extLst>
              </a:tr>
              <a:tr h="457794">
                <a:tc>
                  <a:txBody>
                    <a:bodyPr/>
                    <a:lstStyle/>
                    <a:p>
                      <a:pPr>
                        <a:tabLst>
                          <a:tab pos="357188" algn="l"/>
                        </a:tabLst>
                      </a:pPr>
                      <a:r>
                        <a:rPr lang="en-GB" sz="2000" b="0" noProof="0" dirty="0">
                          <a:solidFill>
                            <a:schemeClr val="bg1"/>
                          </a:solidFill>
                        </a:rPr>
                        <a:t>4	SULF chemistry lab services for the ESS project</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tc>
                  <a:txBody>
                    <a:bodyPr/>
                    <a:lstStyle/>
                    <a:p>
                      <a:pPr>
                        <a:tabLst>
                          <a:tab pos="357188" algn="l"/>
                        </a:tabLst>
                      </a:pPr>
                      <a:r>
                        <a:rPr lang="en-GB" sz="2000" b="0" noProof="0" dirty="0">
                          <a:solidFill>
                            <a:schemeClr val="bg1"/>
                          </a:solidFill>
                        </a:rPr>
                        <a:t>Monika Hartl, Alice Corani</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795913222"/>
                  </a:ext>
                </a:extLst>
              </a:tr>
            </a:tbl>
          </a:graphicData>
        </a:graphic>
      </p:graphicFrame>
      <p:sp>
        <p:nvSpPr>
          <p:cNvPr id="6" name="Platshållare för sidfot 5">
            <a:extLst>
              <a:ext uri="{FF2B5EF4-FFF2-40B4-BE49-F238E27FC236}">
                <a16:creationId xmlns:a16="http://schemas.microsoft.com/office/drawing/2014/main" id="{8A59AED1-4BAA-47FE-A233-9C2F413DB688}"/>
              </a:ext>
            </a:extLst>
          </p:cNvPr>
          <p:cNvSpPr>
            <a:spLocks noGrp="1"/>
          </p:cNvSpPr>
          <p:nvPr>
            <p:ph type="ftr" sz="quarter" idx="11"/>
          </p:nvPr>
        </p:nvSpPr>
        <p:spPr/>
        <p:txBody>
          <a:bodyPr/>
          <a:lstStyle/>
          <a:p>
            <a:r>
              <a:rPr lang="en-GB" dirty="0"/>
              <a:t>PRESENTATION TITLE/FOOTER</a:t>
            </a:r>
          </a:p>
        </p:txBody>
      </p:sp>
      <p:sp>
        <p:nvSpPr>
          <p:cNvPr id="7" name="Platshållare för datum 3">
            <a:extLst>
              <a:ext uri="{FF2B5EF4-FFF2-40B4-BE49-F238E27FC236}">
                <a16:creationId xmlns:a16="http://schemas.microsoft.com/office/drawing/2014/main" id="{78972905-E434-5D47-AFD2-FA25DA38A1E7}"/>
              </a:ext>
            </a:extLst>
          </p:cNvPr>
          <p:cNvSpPr>
            <a:spLocks noGrp="1"/>
          </p:cNvSpPr>
          <p:nvPr>
            <p:ph type="dt" sz="half" idx="10"/>
          </p:nvPr>
        </p:nvSpPr>
        <p:spPr>
          <a:xfrm>
            <a:off x="1195647" y="6475270"/>
            <a:ext cx="832658" cy="365125"/>
          </a:xfrm>
        </p:spPr>
        <p:txBody>
          <a:bodyPr/>
          <a:lstStyle/>
          <a:p>
            <a:fld id="{18896B66-0B3A-474C-9C9C-E4F07B1F5DAD}" type="datetime1">
              <a:rPr lang="sv-SE" smtClean="0">
                <a:solidFill>
                  <a:schemeClr val="bg1"/>
                </a:solidFill>
              </a:rPr>
              <a:t>2020-04-21</a:t>
            </a:fld>
            <a:endParaRPr lang="sv-SE" dirty="0">
              <a:solidFill>
                <a:schemeClr val="bg1"/>
              </a:solidFill>
            </a:endParaRPr>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8377" y="4439930"/>
            <a:ext cx="2241982" cy="1662300"/>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65205" y="4440774"/>
            <a:ext cx="2216400" cy="1662300"/>
          </a:xfrm>
          <a:prstGeom prst="rect">
            <a:avLst/>
          </a:prstGeom>
        </p:spPr>
      </p:pic>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3709" y="4439930"/>
            <a:ext cx="2143134" cy="1662300"/>
          </a:xfrm>
          <a:prstGeom prst="rect">
            <a:avLst/>
          </a:prstGeom>
        </p:spPr>
      </p:pic>
      <p:pic>
        <p:nvPicPr>
          <p:cNvPr id="20" name="Picture 19"/>
          <p:cNvPicPr>
            <a:picLocks noChangeAspect="1"/>
          </p:cNvPicPr>
          <p:nvPr/>
        </p:nvPicPr>
        <p:blipFill rotWithShape="1">
          <a:blip r:embed="rId8" cstate="screen">
            <a:extLst>
              <a:ext uri="{28A0092B-C50C-407E-A947-70E740481C1C}">
                <a14:useLocalDpi xmlns:a14="http://schemas.microsoft.com/office/drawing/2010/main"/>
              </a:ext>
            </a:extLst>
          </a:blip>
          <a:srcRect b="-1553"/>
          <a:stretch/>
        </p:blipFill>
        <p:spPr>
          <a:xfrm rot="10800000">
            <a:off x="9494255" y="4410595"/>
            <a:ext cx="2206406" cy="1695760"/>
          </a:xfrm>
          <a:prstGeom prst="rect">
            <a:avLst/>
          </a:prstGeom>
        </p:spPr>
      </p:pic>
      <p:sp>
        <p:nvSpPr>
          <p:cNvPr id="21" name="TextBox 20"/>
          <p:cNvSpPr txBox="1"/>
          <p:nvPr/>
        </p:nvSpPr>
        <p:spPr>
          <a:xfrm>
            <a:off x="1114927" y="4438824"/>
            <a:ext cx="1451679" cy="369332"/>
          </a:xfrm>
          <a:prstGeom prst="rect">
            <a:avLst/>
          </a:prstGeom>
          <a:solidFill>
            <a:srgbClr val="666666">
              <a:alpha val="75000"/>
            </a:srgbClr>
          </a:solidFill>
        </p:spPr>
        <p:txBody>
          <a:bodyPr wrap="none" rtlCol="0">
            <a:spAutoFit/>
          </a:bodyPr>
          <a:lstStyle/>
          <a:p>
            <a:pPr algn="l"/>
            <a:r>
              <a:rPr lang="en-US" b="1" dirty="0">
                <a:solidFill>
                  <a:schemeClr val="bg1"/>
                </a:solidFill>
              </a:rPr>
              <a:t>SULF Status</a:t>
            </a:r>
          </a:p>
        </p:txBody>
      </p:sp>
      <p:sp>
        <p:nvSpPr>
          <p:cNvPr id="22" name="TextBox 21"/>
          <p:cNvSpPr txBox="1"/>
          <p:nvPr/>
        </p:nvSpPr>
        <p:spPr>
          <a:xfrm>
            <a:off x="9517344" y="4446946"/>
            <a:ext cx="1422496" cy="626701"/>
          </a:xfrm>
          <a:prstGeom prst="rect">
            <a:avLst/>
          </a:prstGeom>
          <a:solidFill>
            <a:srgbClr val="666666">
              <a:alpha val="50000"/>
            </a:srgbClr>
          </a:solidFill>
        </p:spPr>
        <p:txBody>
          <a:bodyPr wrap="square" lIns="36000" tIns="36000" rIns="36000" bIns="36000" rtlCol="0">
            <a:spAutoFit/>
          </a:bodyPr>
          <a:lstStyle/>
          <a:p>
            <a:pPr algn="l"/>
            <a:r>
              <a:rPr lang="en-US" b="1" dirty="0">
                <a:solidFill>
                  <a:schemeClr val="bg1"/>
                </a:solidFill>
              </a:rPr>
              <a:t>Lab services </a:t>
            </a:r>
          </a:p>
          <a:p>
            <a:pPr algn="l"/>
            <a:r>
              <a:rPr lang="en-US" b="1" dirty="0">
                <a:solidFill>
                  <a:schemeClr val="bg1"/>
                </a:solidFill>
              </a:rPr>
              <a:t>&amp; projects</a:t>
            </a:r>
          </a:p>
        </p:txBody>
      </p:sp>
      <p:sp>
        <p:nvSpPr>
          <p:cNvPr id="23" name="TextBox 22"/>
          <p:cNvSpPr txBox="1"/>
          <p:nvPr/>
        </p:nvSpPr>
        <p:spPr>
          <a:xfrm>
            <a:off x="3964111" y="4410595"/>
            <a:ext cx="2134871" cy="349702"/>
          </a:xfrm>
          <a:prstGeom prst="rect">
            <a:avLst/>
          </a:prstGeom>
          <a:noFill/>
        </p:spPr>
        <p:txBody>
          <a:bodyPr wrap="none" lIns="36000" tIns="36000" rIns="36000" bIns="36000" rtlCol="0">
            <a:spAutoFit/>
          </a:bodyPr>
          <a:lstStyle/>
          <a:p>
            <a:pPr algn="l"/>
            <a:r>
              <a:rPr lang="en-US" b="1" dirty="0">
                <a:solidFill>
                  <a:schemeClr val="bg1"/>
                </a:solidFill>
              </a:rPr>
              <a:t>On-site installation</a:t>
            </a:r>
          </a:p>
        </p:txBody>
      </p:sp>
      <p:sp>
        <p:nvSpPr>
          <p:cNvPr id="24" name="TextBox 23"/>
          <p:cNvSpPr txBox="1"/>
          <p:nvPr/>
        </p:nvSpPr>
        <p:spPr>
          <a:xfrm>
            <a:off x="6665205" y="4432035"/>
            <a:ext cx="1485719" cy="349702"/>
          </a:xfrm>
          <a:prstGeom prst="rect">
            <a:avLst/>
          </a:prstGeom>
          <a:solidFill>
            <a:srgbClr val="666666">
              <a:alpha val="75000"/>
            </a:srgbClr>
          </a:solidFill>
        </p:spPr>
        <p:txBody>
          <a:bodyPr wrap="none" lIns="36000" tIns="36000" rIns="36000" bIns="36000" rtlCol="0">
            <a:spAutoFit/>
          </a:bodyPr>
          <a:lstStyle/>
          <a:p>
            <a:pPr algn="l"/>
            <a:r>
              <a:rPr lang="en-US" b="1" dirty="0">
                <a:solidFill>
                  <a:schemeClr val="bg1"/>
                </a:solidFill>
              </a:rPr>
              <a:t>Move to site </a:t>
            </a:r>
          </a:p>
        </p:txBody>
      </p:sp>
      <p:sp>
        <p:nvSpPr>
          <p:cNvPr id="4" name="TextBox 3"/>
          <p:cNvSpPr txBox="1"/>
          <p:nvPr/>
        </p:nvSpPr>
        <p:spPr>
          <a:xfrm>
            <a:off x="1107501" y="3990694"/>
            <a:ext cx="309700" cy="369332"/>
          </a:xfrm>
          <a:prstGeom prst="rect">
            <a:avLst/>
          </a:prstGeom>
          <a:noFill/>
        </p:spPr>
        <p:txBody>
          <a:bodyPr wrap="none" rtlCol="0">
            <a:spAutoFit/>
          </a:bodyPr>
          <a:lstStyle/>
          <a:p>
            <a:pPr algn="l"/>
            <a:r>
              <a:rPr lang="en-US" dirty="0">
                <a:solidFill>
                  <a:schemeClr val="bg1"/>
                </a:solidFill>
              </a:rPr>
              <a:t>1</a:t>
            </a:r>
          </a:p>
        </p:txBody>
      </p:sp>
      <p:sp>
        <p:nvSpPr>
          <p:cNvPr id="25" name="TextBox 24"/>
          <p:cNvSpPr txBox="1"/>
          <p:nvPr/>
        </p:nvSpPr>
        <p:spPr>
          <a:xfrm>
            <a:off x="3840586" y="3991556"/>
            <a:ext cx="309700" cy="369332"/>
          </a:xfrm>
          <a:prstGeom prst="rect">
            <a:avLst/>
          </a:prstGeom>
          <a:noFill/>
        </p:spPr>
        <p:txBody>
          <a:bodyPr wrap="none" rtlCol="0">
            <a:spAutoFit/>
          </a:bodyPr>
          <a:lstStyle/>
          <a:p>
            <a:pPr algn="l"/>
            <a:r>
              <a:rPr lang="en-US" dirty="0">
                <a:solidFill>
                  <a:schemeClr val="bg1"/>
                </a:solidFill>
              </a:rPr>
              <a:t>2</a:t>
            </a:r>
          </a:p>
        </p:txBody>
      </p:sp>
      <p:sp>
        <p:nvSpPr>
          <p:cNvPr id="26" name="TextBox 25"/>
          <p:cNvSpPr txBox="1"/>
          <p:nvPr/>
        </p:nvSpPr>
        <p:spPr>
          <a:xfrm>
            <a:off x="6483461" y="3990694"/>
            <a:ext cx="309700" cy="369332"/>
          </a:xfrm>
          <a:prstGeom prst="rect">
            <a:avLst/>
          </a:prstGeom>
          <a:noFill/>
        </p:spPr>
        <p:txBody>
          <a:bodyPr wrap="none" rtlCol="0">
            <a:spAutoFit/>
          </a:bodyPr>
          <a:lstStyle/>
          <a:p>
            <a:pPr algn="l"/>
            <a:r>
              <a:rPr lang="en-US" dirty="0">
                <a:solidFill>
                  <a:schemeClr val="bg1"/>
                </a:solidFill>
              </a:rPr>
              <a:t>3</a:t>
            </a:r>
          </a:p>
        </p:txBody>
      </p:sp>
      <p:sp>
        <p:nvSpPr>
          <p:cNvPr id="27" name="TextBox 26"/>
          <p:cNvSpPr txBox="1"/>
          <p:nvPr/>
        </p:nvSpPr>
        <p:spPr>
          <a:xfrm>
            <a:off x="9339405" y="4000700"/>
            <a:ext cx="309700" cy="369332"/>
          </a:xfrm>
          <a:prstGeom prst="rect">
            <a:avLst/>
          </a:prstGeom>
          <a:noFill/>
        </p:spPr>
        <p:txBody>
          <a:bodyPr wrap="none" rtlCol="0">
            <a:spAutoFit/>
          </a:bodyPr>
          <a:lstStyle/>
          <a:p>
            <a:pPr algn="l"/>
            <a:r>
              <a:rPr lang="en-US" dirty="0">
                <a:solidFill>
                  <a:schemeClr val="bg1"/>
                </a:solidFill>
              </a:rPr>
              <a:t>4</a:t>
            </a:r>
          </a:p>
        </p:txBody>
      </p:sp>
      <p:sp>
        <p:nvSpPr>
          <p:cNvPr id="28" name="Action Button: Forward or Next 27">
            <a:hlinkClick r:id="" action="ppaction://hlinkshowjump?jump=nextslide" highlightClick="1">
              <a:snd r:embed="rId9" name="click.wav"/>
            </a:hlinkClick>
          </p:cNvPr>
          <p:cNvSpPr/>
          <p:nvPr/>
        </p:nvSpPr>
        <p:spPr>
          <a:xfrm>
            <a:off x="11478492" y="6208311"/>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5937" y="112955"/>
            <a:ext cx="487363" cy="487363"/>
          </a:xfrm>
          <a:prstGeom prst="rect">
            <a:avLst/>
          </a:prstGeom>
        </p:spPr>
      </p:pic>
    </p:spTree>
    <p:extLst>
      <p:ext uri="{BB962C8B-B14F-4D97-AF65-F5344CB8AC3E}">
        <p14:creationId xmlns:p14="http://schemas.microsoft.com/office/powerpoint/2010/main" val="355043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377" fill="hold"/>
                                        <p:tgtEl>
                                          <p:spTgt spid="11"/>
                                        </p:tgtEl>
                                      </p:cBhvr>
                                    </p:cmd>
                                  </p:childTnLst>
                                </p:cTn>
                              </p:par>
                            </p:childTnLst>
                          </p:cTn>
                        </p:par>
                        <p:par>
                          <p:cTn id="7" fill="hold">
                            <p:stCondLst>
                              <p:cond delay="35377"/>
                            </p:stCondLst>
                            <p:childTnLst>
                              <p:par>
                                <p:cTn id="8" presetID="1" presetClass="entr" presetSubtype="0"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1"/>
                </p:tgtEl>
              </p:cMediaNode>
            </p:audio>
          </p:childTnLst>
        </p:cTn>
      </p:par>
    </p:tnLst>
    <p:bldLst>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idea</a:t>
            </a:r>
            <a:endParaRPr lang="sv-SE" dirty="0"/>
          </a:p>
        </p:txBody>
      </p:sp>
      <p:sp>
        <p:nvSpPr>
          <p:cNvPr id="3" name="Footer Placeholder 2"/>
          <p:cNvSpPr>
            <a:spLocks noGrp="1"/>
          </p:cNvSpPr>
          <p:nvPr>
            <p:ph type="ftr" sz="quarter" idx="11"/>
          </p:nvPr>
        </p:nvSpPr>
        <p:spPr/>
        <p:txBody>
          <a:bodyPr/>
          <a:lstStyle/>
          <a:p>
            <a:r>
              <a:rPr lang="sv-SE" dirty="0"/>
              <a:t>PRESENTATION TITLE/FOOTER</a:t>
            </a:r>
          </a:p>
        </p:txBody>
      </p:sp>
      <p:sp>
        <p:nvSpPr>
          <p:cNvPr id="4" name="Slide Number Placeholder 3"/>
          <p:cNvSpPr>
            <a:spLocks noGrp="1"/>
          </p:cNvSpPr>
          <p:nvPr>
            <p:ph type="sldNum" sz="quarter" idx="12"/>
          </p:nvPr>
        </p:nvSpPr>
        <p:spPr/>
        <p:txBody>
          <a:bodyPr/>
          <a:lstStyle/>
          <a:p>
            <a:fld id="{F7283078-D760-1647-8B80-66BA8B52336D}" type="slidenum">
              <a:rPr lang="sv-SE" smtClean="0"/>
              <a:t>30</a:t>
            </a:fld>
            <a:endParaRPr lang="sv-SE" dirty="0"/>
          </a:p>
        </p:txBody>
      </p:sp>
      <p:sp>
        <p:nvSpPr>
          <p:cNvPr id="7" name="Date Placeholder 6"/>
          <p:cNvSpPr>
            <a:spLocks noGrp="1"/>
          </p:cNvSpPr>
          <p:nvPr>
            <p:ph type="dt" sz="half" idx="10"/>
          </p:nvPr>
        </p:nvSpPr>
        <p:spPr/>
        <p:txBody>
          <a:bodyPr/>
          <a:lstStyle/>
          <a:p>
            <a:fld id="{18896B66-0B3A-474C-9C9C-E4F07B1F5DAD}" type="datetime1">
              <a:rPr lang="sv-SE" smtClean="0"/>
              <a:t>2020-04-21</a:t>
            </a:fld>
            <a:endParaRPr lang="sv-SE" dirty="0"/>
          </a:p>
        </p:txBody>
      </p:sp>
      <p:sp>
        <p:nvSpPr>
          <p:cNvPr id="6" name="Platshållare för text 20">
            <a:extLst>
              <a:ext uri="{FF2B5EF4-FFF2-40B4-BE49-F238E27FC236}">
                <a16:creationId xmlns:a16="http://schemas.microsoft.com/office/drawing/2014/main" id="{AA5A267D-0531-4EAB-BF41-0CF5E50FD4F5}"/>
              </a:ext>
            </a:extLst>
          </p:cNvPr>
          <p:cNvSpPr>
            <a:spLocks noGrp="1"/>
          </p:cNvSpPr>
          <p:nvPr>
            <p:ph type="body" sz="quarter" idx="14"/>
          </p:nvPr>
        </p:nvSpPr>
        <p:spPr>
          <a:xfrm>
            <a:off x="1103709" y="931026"/>
            <a:ext cx="9360000" cy="507076"/>
          </a:xfrm>
        </p:spPr>
        <p:txBody>
          <a:bodyPr/>
          <a:lstStyle/>
          <a:p>
            <a:r>
              <a:rPr lang="en-GB" dirty="0"/>
              <a:t>March – September/October 2020</a:t>
            </a:r>
          </a:p>
        </p:txBody>
      </p:sp>
      <p:sp>
        <p:nvSpPr>
          <p:cNvPr id="49" name="TextBox 48"/>
          <p:cNvSpPr txBox="1"/>
          <p:nvPr/>
        </p:nvSpPr>
        <p:spPr>
          <a:xfrm>
            <a:off x="1103709" y="1509862"/>
            <a:ext cx="6067112"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2">
                    <a:lumMod val="65000"/>
                    <a:lumOff val="35000"/>
                  </a:schemeClr>
                </a:solidFill>
              </a:rPr>
              <a:t>4 work packages</a:t>
            </a:r>
          </a:p>
          <a:p>
            <a:pPr marL="171450" indent="-171450">
              <a:buFont typeface="Wingdings" panose="05000000000000000000" pitchFamily="2" charset="2"/>
              <a:buChar char="q"/>
            </a:pPr>
            <a:endParaRPr lang="en-US" sz="1100" dirty="0">
              <a:solidFill>
                <a:schemeClr val="accent3">
                  <a:lumMod val="75000"/>
                </a:schemeClr>
              </a:solidFill>
            </a:endParaRPr>
          </a:p>
          <a:p>
            <a:endParaRPr lang="en-US" sz="1100" dirty="0">
              <a:solidFill>
                <a:schemeClr val="accent3">
                  <a:lumMod val="75000"/>
                </a:schemeClr>
              </a:solidFill>
            </a:endParaRPr>
          </a:p>
          <a:p>
            <a:pPr marL="285750" indent="-285750">
              <a:buFont typeface="Wingdings" panose="05000000000000000000" pitchFamily="2" charset="2"/>
              <a:buChar char="q"/>
            </a:pPr>
            <a:r>
              <a:rPr lang="en-US" sz="1400" dirty="0">
                <a:solidFill>
                  <a:schemeClr val="accent3">
                    <a:lumMod val="75000"/>
                  </a:schemeClr>
                </a:solidFill>
              </a:rPr>
              <a:t>Electric, without utilities</a:t>
            </a:r>
          </a:p>
          <a:p>
            <a:endParaRPr lang="en-US" sz="1400" dirty="0">
              <a:solidFill>
                <a:schemeClr val="accent3">
                  <a:lumMod val="75000"/>
                </a:schemeClr>
              </a:solidFill>
            </a:endParaRPr>
          </a:p>
          <a:p>
            <a:r>
              <a:rPr lang="en-US" sz="1400" u="sng" dirty="0">
                <a:solidFill>
                  <a:schemeClr val="accent3">
                    <a:lumMod val="75000"/>
                  </a:schemeClr>
                </a:solidFill>
              </a:rPr>
              <a:t>1</a:t>
            </a:r>
            <a:r>
              <a:rPr lang="en-US" sz="1400" u="sng" baseline="30000" dirty="0">
                <a:solidFill>
                  <a:schemeClr val="accent3">
                    <a:lumMod val="75000"/>
                  </a:schemeClr>
                </a:solidFill>
              </a:rPr>
              <a:t>st</a:t>
            </a:r>
            <a:r>
              <a:rPr lang="en-US" sz="1400" u="sng" dirty="0">
                <a:solidFill>
                  <a:schemeClr val="accent3">
                    <a:lumMod val="75000"/>
                  </a:schemeClr>
                </a:solidFill>
              </a:rPr>
              <a:t> move </a:t>
            </a:r>
            <a:r>
              <a:rPr lang="en-US" sz="1400" u="sng" dirty="0" err="1">
                <a:solidFill>
                  <a:schemeClr val="accent3">
                    <a:lumMod val="75000"/>
                  </a:schemeClr>
                </a:solidFill>
              </a:rPr>
              <a:t>Utg</a:t>
            </a:r>
            <a:r>
              <a:rPr lang="sv-SE" sz="1400" u="sng" dirty="0" err="1">
                <a:solidFill>
                  <a:schemeClr val="accent3">
                    <a:lumMod val="75000"/>
                  </a:schemeClr>
                </a:solidFill>
              </a:rPr>
              <a:t>ård</a:t>
            </a:r>
            <a:r>
              <a:rPr lang="sv-SE" sz="1400" u="sng" dirty="0">
                <a:solidFill>
                  <a:schemeClr val="accent3">
                    <a:lumMod val="75000"/>
                  </a:schemeClr>
                </a:solidFill>
              </a:rPr>
              <a:t> / </a:t>
            </a:r>
            <a:r>
              <a:rPr lang="sv-SE" sz="1400" u="sng" dirty="0" err="1">
                <a:solidFill>
                  <a:schemeClr val="accent3">
                    <a:lumMod val="75000"/>
                  </a:schemeClr>
                </a:solidFill>
              </a:rPr>
              <a:t>Medicon</a:t>
            </a:r>
            <a:r>
              <a:rPr lang="sv-SE" sz="1400" u="sng" dirty="0">
                <a:solidFill>
                  <a:schemeClr val="accent3">
                    <a:lumMod val="75000"/>
                  </a:schemeClr>
                </a:solidFill>
              </a:rPr>
              <a:t> </a:t>
            </a:r>
            <a:r>
              <a:rPr lang="sv-SE" sz="1400" u="sng" dirty="0" err="1">
                <a:solidFill>
                  <a:schemeClr val="accent3">
                    <a:lumMod val="75000"/>
                  </a:schemeClr>
                </a:solidFill>
              </a:rPr>
              <a:t>Village</a:t>
            </a:r>
            <a:endParaRPr lang="en-US" sz="1400" u="sng" dirty="0">
              <a:solidFill>
                <a:schemeClr val="accent3">
                  <a:lumMod val="75000"/>
                </a:schemeClr>
              </a:solidFill>
            </a:endParaRPr>
          </a:p>
          <a:p>
            <a:r>
              <a:rPr lang="en-US" sz="1100" dirty="0">
                <a:solidFill>
                  <a:schemeClr val="accent3">
                    <a:lumMod val="75000"/>
                  </a:schemeClr>
                </a:solidFill>
              </a:rPr>
              <a:t>glassware, small equipment</a:t>
            </a:r>
            <a:r>
              <a:rPr lang="sv-SE" sz="1100" dirty="0">
                <a:solidFill>
                  <a:schemeClr val="accent3">
                    <a:lumMod val="75000"/>
                  </a:schemeClr>
                </a:solidFill>
              </a:rPr>
              <a:t> </a:t>
            </a:r>
            <a:r>
              <a:rPr lang="en-US" sz="1100" dirty="0">
                <a:solidFill>
                  <a:schemeClr val="accent3">
                    <a:lumMod val="75000"/>
                  </a:schemeClr>
                </a:solidFill>
              </a:rPr>
              <a:t>(scales, vacuum oven, tube furnace, levitator + UV/VIS</a:t>
            </a:r>
            <a:r>
              <a:rPr lang="sv-SE" sz="1100" dirty="0">
                <a:solidFill>
                  <a:schemeClr val="accent3">
                    <a:lumMod val="75000"/>
                  </a:schemeClr>
                </a:solidFill>
              </a:rPr>
              <a:t>, s</a:t>
            </a:r>
            <a:r>
              <a:rPr lang="en-US" sz="1100" dirty="0">
                <a:solidFill>
                  <a:schemeClr val="accent3">
                    <a:lumMod val="75000"/>
                  </a:schemeClr>
                </a:solidFill>
              </a:rPr>
              <a:t>mall centrifuge, pumps (TA-1/MV), tool case (H-lab: tools), cryostat (H-lab)</a:t>
            </a:r>
            <a:r>
              <a:rPr lang="sv-SE" sz="1100" dirty="0">
                <a:solidFill>
                  <a:schemeClr val="accent3">
                    <a:lumMod val="75000"/>
                  </a:schemeClr>
                </a:solidFill>
              </a:rPr>
              <a:t>, </a:t>
            </a:r>
            <a:r>
              <a:rPr lang="en-US" sz="1100" dirty="0">
                <a:solidFill>
                  <a:schemeClr val="accent3">
                    <a:lumMod val="75000"/>
                  </a:schemeClr>
                </a:solidFill>
              </a:rPr>
              <a:t>shaker, water bath, </a:t>
            </a:r>
            <a:r>
              <a:rPr lang="en-US" sz="1100" dirty="0" err="1">
                <a:solidFill>
                  <a:schemeClr val="accent3">
                    <a:lumMod val="75000"/>
                  </a:schemeClr>
                </a:solidFill>
              </a:rPr>
              <a:t>sonicator</a:t>
            </a:r>
            <a:r>
              <a:rPr lang="en-US" sz="1100" dirty="0">
                <a:solidFill>
                  <a:schemeClr val="accent3">
                    <a:lumMod val="75000"/>
                  </a:schemeClr>
                </a:solidFill>
              </a:rPr>
              <a:t>, ball mill, microscope (TA-1), light microscope,</a:t>
            </a:r>
            <a:r>
              <a:rPr lang="sv-SE" sz="1100" dirty="0">
                <a:solidFill>
                  <a:schemeClr val="accent3">
                    <a:lumMod val="75000"/>
                  </a:schemeClr>
                </a:solidFill>
              </a:rPr>
              <a:t> </a:t>
            </a:r>
            <a:r>
              <a:rPr lang="en-US" sz="1100" dirty="0">
                <a:solidFill>
                  <a:schemeClr val="accent3">
                    <a:lumMod val="75000"/>
                  </a:schemeClr>
                </a:solidFill>
              </a:rPr>
              <a:t>Swagelok tubing, gloves, soap, brushes</a:t>
            </a:r>
            <a:endParaRPr lang="sv-SE" sz="1100" dirty="0">
              <a:solidFill>
                <a:schemeClr val="accent3">
                  <a:lumMod val="75000"/>
                </a:schemeClr>
              </a:solidFill>
            </a:endParaRPr>
          </a:p>
          <a:p>
            <a:r>
              <a:rPr lang="en-US" sz="1100" dirty="0">
                <a:solidFill>
                  <a:schemeClr val="accent3">
                    <a:lumMod val="75000"/>
                  </a:schemeClr>
                </a:solidFill>
              </a:rPr>
              <a:t>*Lathe (Harald), Drill (Harald), Harald (Ship 6) -&gt; cutting/polishing lab</a:t>
            </a:r>
          </a:p>
          <a:p>
            <a:endParaRPr lang="en-US" sz="1100" dirty="0">
              <a:solidFill>
                <a:schemeClr val="accent3">
                  <a:lumMod val="75000"/>
                </a:schemeClr>
              </a:solidFill>
            </a:endParaRPr>
          </a:p>
          <a:p>
            <a:endParaRPr lang="en-US" sz="1100" dirty="0">
              <a:solidFill>
                <a:schemeClr val="accent3">
                  <a:lumMod val="75000"/>
                </a:schemeClr>
              </a:solidFill>
            </a:endParaRPr>
          </a:p>
          <a:p>
            <a:endParaRPr lang="en-US" sz="1100" dirty="0">
              <a:solidFill>
                <a:schemeClr val="accent3">
                  <a:lumMod val="75000"/>
                </a:schemeClr>
              </a:solidFill>
            </a:endParaRPr>
          </a:p>
          <a:p>
            <a:pPr marL="171450" indent="-171450">
              <a:buFont typeface="Wingdings" panose="05000000000000000000" pitchFamily="2" charset="2"/>
              <a:buChar char="q"/>
            </a:pPr>
            <a:endParaRPr lang="en-US" sz="1400" dirty="0">
              <a:solidFill>
                <a:schemeClr val="accent3">
                  <a:lumMod val="75000"/>
                </a:schemeClr>
              </a:solidFill>
            </a:endParaRPr>
          </a:p>
          <a:p>
            <a:pPr marL="171450" indent="-171450">
              <a:buFont typeface="Wingdings" panose="05000000000000000000" pitchFamily="2" charset="2"/>
              <a:buChar char="q"/>
            </a:pPr>
            <a:endParaRPr lang="en-US" sz="1400" dirty="0">
              <a:solidFill>
                <a:schemeClr val="accent3">
                  <a:lumMod val="75000"/>
                </a:schemeClr>
              </a:solidFill>
            </a:endParaRPr>
          </a:p>
          <a:p>
            <a:pPr marL="285750" indent="-285750">
              <a:buFont typeface="Wingdings" panose="05000000000000000000" pitchFamily="2" charset="2"/>
              <a:buChar char="q"/>
            </a:pPr>
            <a:r>
              <a:rPr lang="en-US" sz="1400" dirty="0">
                <a:solidFill>
                  <a:schemeClr val="accent2">
                    <a:lumMod val="60000"/>
                    <a:lumOff val="40000"/>
                  </a:schemeClr>
                </a:solidFill>
              </a:rPr>
              <a:t>Water, DI water, permission for gas, ventilation</a:t>
            </a:r>
          </a:p>
          <a:p>
            <a:pPr marL="171450" indent="-171450">
              <a:buFont typeface="Wingdings" panose="05000000000000000000" pitchFamily="2" charset="2"/>
              <a:buChar char="q"/>
            </a:pPr>
            <a:endParaRPr lang="en-US" sz="1400" dirty="0">
              <a:solidFill>
                <a:schemeClr val="accent2">
                  <a:lumMod val="60000"/>
                  <a:lumOff val="40000"/>
                </a:schemeClr>
              </a:solidFill>
            </a:endParaRPr>
          </a:p>
          <a:p>
            <a:r>
              <a:rPr lang="en-US" sz="1400" u="sng" dirty="0">
                <a:solidFill>
                  <a:schemeClr val="accent2">
                    <a:lumMod val="60000"/>
                    <a:lumOff val="40000"/>
                  </a:schemeClr>
                </a:solidFill>
              </a:rPr>
              <a:t>2</a:t>
            </a:r>
            <a:r>
              <a:rPr lang="en-US" sz="1400" u="sng" baseline="30000" dirty="0">
                <a:solidFill>
                  <a:schemeClr val="accent2">
                    <a:lumMod val="60000"/>
                    <a:lumOff val="40000"/>
                  </a:schemeClr>
                </a:solidFill>
              </a:rPr>
              <a:t>nd</a:t>
            </a:r>
            <a:r>
              <a:rPr lang="en-US" sz="1400" u="sng" dirty="0">
                <a:solidFill>
                  <a:schemeClr val="accent2">
                    <a:lumMod val="60000"/>
                    <a:lumOff val="40000"/>
                  </a:schemeClr>
                </a:solidFill>
              </a:rPr>
              <a:t> move </a:t>
            </a:r>
            <a:r>
              <a:rPr lang="en-US" sz="1400" u="sng" dirty="0" err="1">
                <a:solidFill>
                  <a:schemeClr val="accent2">
                    <a:lumMod val="60000"/>
                    <a:lumOff val="40000"/>
                  </a:schemeClr>
                </a:solidFill>
              </a:rPr>
              <a:t>Medicon</a:t>
            </a:r>
            <a:r>
              <a:rPr lang="en-US" sz="1400" u="sng" dirty="0">
                <a:solidFill>
                  <a:schemeClr val="accent2">
                    <a:lumMod val="60000"/>
                    <a:lumOff val="40000"/>
                  </a:schemeClr>
                </a:solidFill>
              </a:rPr>
              <a:t> Village: </a:t>
            </a:r>
          </a:p>
          <a:p>
            <a:r>
              <a:rPr lang="en-US" sz="1100" dirty="0">
                <a:solidFill>
                  <a:schemeClr val="accent2">
                    <a:lumMod val="60000"/>
                    <a:lumOff val="40000"/>
                  </a:schemeClr>
                </a:solidFill>
              </a:rPr>
              <a:t>Large centrifuge, Office (Katrin)</a:t>
            </a:r>
            <a:br>
              <a:rPr lang="en-US" sz="1100" dirty="0">
                <a:solidFill>
                  <a:schemeClr val="accent2">
                    <a:lumMod val="60000"/>
                    <a:lumOff val="40000"/>
                  </a:schemeClr>
                </a:solidFill>
              </a:rPr>
            </a:br>
            <a:r>
              <a:rPr lang="en-US" sz="1100" dirty="0">
                <a:solidFill>
                  <a:schemeClr val="accent2">
                    <a:lumMod val="60000"/>
                    <a:lumOff val="40000"/>
                  </a:schemeClr>
                </a:solidFill>
              </a:rPr>
              <a:t>tool box, rotation evaporator, BET, </a:t>
            </a:r>
            <a:r>
              <a:rPr lang="en-US" sz="1100" dirty="0" err="1">
                <a:solidFill>
                  <a:schemeClr val="accent2">
                    <a:lumMod val="60000"/>
                    <a:lumOff val="40000"/>
                  </a:schemeClr>
                </a:solidFill>
              </a:rPr>
              <a:t>AccuPyc</a:t>
            </a:r>
            <a:r>
              <a:rPr lang="en-US" sz="1100" dirty="0">
                <a:solidFill>
                  <a:schemeClr val="accent2">
                    <a:lumMod val="60000"/>
                    <a:lumOff val="40000"/>
                  </a:schemeClr>
                </a:solidFill>
              </a:rPr>
              <a:t>,</a:t>
            </a:r>
          </a:p>
          <a:p>
            <a:r>
              <a:rPr lang="en-US" sz="1100" dirty="0">
                <a:solidFill>
                  <a:schemeClr val="accent2">
                    <a:lumMod val="60000"/>
                    <a:lumOff val="40000"/>
                  </a:schemeClr>
                </a:solidFill>
              </a:rPr>
              <a:t>FLUCO’s HPLC pump, FLUCO’s gas manifold</a:t>
            </a:r>
          </a:p>
          <a:p>
            <a:endParaRPr lang="en-US" sz="1400" dirty="0">
              <a:solidFill>
                <a:schemeClr val="accent2">
                  <a:lumMod val="60000"/>
                  <a:lumOff val="40000"/>
                </a:schemeClr>
              </a:solidFill>
            </a:endParaRPr>
          </a:p>
          <a:p>
            <a:endParaRPr lang="en-US" sz="1100" dirty="0">
              <a:solidFill>
                <a:schemeClr val="accent3">
                  <a:lumMod val="75000"/>
                </a:schemeClr>
              </a:solidFill>
            </a:endParaRPr>
          </a:p>
          <a:p>
            <a:endParaRPr lang="en-US" sz="1100" dirty="0">
              <a:solidFill>
                <a:schemeClr val="accent3">
                  <a:lumMod val="75000"/>
                </a:schemeClr>
              </a:solidFill>
            </a:endParaRPr>
          </a:p>
        </p:txBody>
      </p:sp>
      <p:sp>
        <p:nvSpPr>
          <p:cNvPr id="12" name="Rectangle 11"/>
          <p:cNvSpPr/>
          <p:nvPr/>
        </p:nvSpPr>
        <p:spPr>
          <a:xfrm>
            <a:off x="7341743" y="2228779"/>
            <a:ext cx="3965827" cy="3631763"/>
          </a:xfrm>
          <a:prstGeom prst="rect">
            <a:avLst/>
          </a:prstGeom>
          <a:noFill/>
        </p:spPr>
        <p:txBody>
          <a:bodyPr wrap="square">
            <a:spAutoFit/>
          </a:bodyPr>
          <a:lstStyle/>
          <a:p>
            <a:pPr marL="285750" indent="-285750">
              <a:buFont typeface="Wingdings" panose="05000000000000000000" pitchFamily="2" charset="2"/>
              <a:buChar char="q"/>
            </a:pPr>
            <a:r>
              <a:rPr lang="en-US" sz="1400" dirty="0">
                <a:solidFill>
                  <a:schemeClr val="accent6"/>
                </a:solidFill>
              </a:rPr>
              <a:t>House gas, house vacuum</a:t>
            </a:r>
          </a:p>
          <a:p>
            <a:pPr marL="285750" indent="-285750">
              <a:buFont typeface="Wingdings" panose="05000000000000000000" pitchFamily="2" charset="2"/>
              <a:buChar char="q"/>
            </a:pPr>
            <a:endParaRPr lang="en-US" sz="1400" u="sng" dirty="0">
              <a:solidFill>
                <a:schemeClr val="accent6"/>
              </a:solidFill>
            </a:endParaRPr>
          </a:p>
          <a:p>
            <a:r>
              <a:rPr lang="en-US" sz="1400" u="sng" dirty="0">
                <a:solidFill>
                  <a:schemeClr val="accent6"/>
                </a:solidFill>
              </a:rPr>
              <a:t>3</a:t>
            </a:r>
            <a:r>
              <a:rPr lang="en-US" sz="1400" u="sng" baseline="30000" dirty="0">
                <a:solidFill>
                  <a:schemeClr val="accent6"/>
                </a:solidFill>
              </a:rPr>
              <a:t>rd</a:t>
            </a:r>
            <a:r>
              <a:rPr lang="en-US" sz="1400" u="sng" dirty="0">
                <a:solidFill>
                  <a:schemeClr val="accent6"/>
                </a:solidFill>
              </a:rPr>
              <a:t> move Sensitive instruments </a:t>
            </a:r>
            <a:r>
              <a:rPr lang="en-US" sz="1400" u="sng" dirty="0" err="1">
                <a:solidFill>
                  <a:schemeClr val="accent6"/>
                </a:solidFill>
              </a:rPr>
              <a:t>Medicon</a:t>
            </a:r>
            <a:r>
              <a:rPr lang="en-US" sz="1400" u="sng" dirty="0">
                <a:solidFill>
                  <a:schemeClr val="accent6"/>
                </a:solidFill>
              </a:rPr>
              <a:t> Village </a:t>
            </a:r>
          </a:p>
          <a:p>
            <a:r>
              <a:rPr lang="en-US" sz="1100" dirty="0">
                <a:solidFill>
                  <a:schemeClr val="accent6"/>
                </a:solidFill>
              </a:rPr>
              <a:t>DTA/DSC, Nicolet FTIR, glove box</a:t>
            </a:r>
          </a:p>
          <a:p>
            <a:endParaRPr lang="en-US" sz="1400" dirty="0">
              <a:solidFill>
                <a:schemeClr val="accent6"/>
              </a:solidFill>
            </a:endParaRPr>
          </a:p>
          <a:p>
            <a:endParaRPr lang="en-US" sz="1400" dirty="0">
              <a:solidFill>
                <a:schemeClr val="accent6"/>
              </a:solidFill>
            </a:endParaRPr>
          </a:p>
          <a:p>
            <a:endParaRPr lang="en-US" sz="1400" dirty="0">
              <a:solidFill>
                <a:schemeClr val="accent6"/>
              </a:solidFill>
            </a:endParaRPr>
          </a:p>
          <a:p>
            <a:endParaRPr lang="en-US" sz="1400" dirty="0">
              <a:solidFill>
                <a:schemeClr val="accent6"/>
              </a:solidFill>
            </a:endParaRPr>
          </a:p>
          <a:p>
            <a:endParaRPr lang="en-US" sz="1400" dirty="0">
              <a:solidFill>
                <a:schemeClr val="accent6"/>
              </a:solidFill>
            </a:endParaRPr>
          </a:p>
          <a:p>
            <a:br>
              <a:rPr lang="en-US" sz="1400" dirty="0">
                <a:solidFill>
                  <a:schemeClr val="accent6"/>
                </a:solidFill>
              </a:rPr>
            </a:br>
            <a:endParaRPr lang="en-US" sz="1400" dirty="0">
              <a:solidFill>
                <a:schemeClr val="accent6"/>
              </a:solidFill>
            </a:endParaRPr>
          </a:p>
          <a:p>
            <a:endParaRPr lang="en-US" sz="1400" dirty="0">
              <a:solidFill>
                <a:schemeClr val="accent6"/>
              </a:solidFill>
            </a:endParaRPr>
          </a:p>
          <a:p>
            <a:pPr marL="285750" indent="-285750">
              <a:buFont typeface="Wingdings" panose="05000000000000000000" pitchFamily="2" charset="2"/>
              <a:buChar char="q"/>
            </a:pPr>
            <a:r>
              <a:rPr lang="en-US" sz="1400" dirty="0">
                <a:solidFill>
                  <a:schemeClr val="accent5"/>
                </a:solidFill>
              </a:rPr>
              <a:t>Permission for Chemicals, Hg license</a:t>
            </a:r>
          </a:p>
          <a:p>
            <a:endParaRPr lang="en-US" sz="1400" dirty="0">
              <a:solidFill>
                <a:schemeClr val="accent5"/>
              </a:solidFill>
            </a:endParaRPr>
          </a:p>
          <a:p>
            <a:r>
              <a:rPr lang="en-US" sz="1400" u="sng" dirty="0">
                <a:solidFill>
                  <a:schemeClr val="accent5"/>
                </a:solidFill>
              </a:rPr>
              <a:t>4</a:t>
            </a:r>
            <a:r>
              <a:rPr lang="en-US" sz="1400" u="sng" baseline="30000" dirty="0">
                <a:solidFill>
                  <a:schemeClr val="accent5"/>
                </a:solidFill>
              </a:rPr>
              <a:t>th</a:t>
            </a:r>
            <a:r>
              <a:rPr lang="en-US" sz="1400" u="sng" dirty="0">
                <a:solidFill>
                  <a:schemeClr val="accent5"/>
                </a:solidFill>
              </a:rPr>
              <a:t> move </a:t>
            </a:r>
            <a:r>
              <a:rPr lang="en-US" sz="1400" u="sng" dirty="0" err="1">
                <a:solidFill>
                  <a:schemeClr val="accent5"/>
                </a:solidFill>
              </a:rPr>
              <a:t>Medicon</a:t>
            </a:r>
            <a:r>
              <a:rPr lang="en-US" sz="1400" u="sng" dirty="0">
                <a:solidFill>
                  <a:schemeClr val="accent5"/>
                </a:solidFill>
              </a:rPr>
              <a:t> Village</a:t>
            </a:r>
          </a:p>
          <a:p>
            <a:r>
              <a:rPr lang="en-US" sz="1100" dirty="0">
                <a:solidFill>
                  <a:schemeClr val="accent5"/>
                </a:solidFill>
              </a:rPr>
              <a:t>All SULF chemicals, </a:t>
            </a:r>
            <a:r>
              <a:rPr lang="en-US" sz="1100" dirty="0" err="1">
                <a:solidFill>
                  <a:schemeClr val="accent5"/>
                </a:solidFill>
              </a:rPr>
              <a:t>Metrohm</a:t>
            </a:r>
            <a:r>
              <a:rPr lang="en-US" sz="1100" dirty="0">
                <a:solidFill>
                  <a:schemeClr val="accent5"/>
                </a:solidFill>
              </a:rPr>
              <a:t> Electrochemistry (Hg license)</a:t>
            </a:r>
          </a:p>
          <a:p>
            <a:endParaRPr lang="sv-SE" sz="1200" dirty="0">
              <a:solidFill>
                <a:schemeClr val="accent6"/>
              </a:solidFill>
            </a:endParaRPr>
          </a:p>
        </p:txBody>
      </p:sp>
      <p:sp>
        <p:nvSpPr>
          <p:cNvPr id="5" name="TextBox 4"/>
          <p:cNvSpPr txBox="1"/>
          <p:nvPr/>
        </p:nvSpPr>
        <p:spPr>
          <a:xfrm>
            <a:off x="6500299" y="707510"/>
            <a:ext cx="3365545" cy="954107"/>
          </a:xfrm>
          <a:prstGeom prst="rect">
            <a:avLst/>
          </a:prstGeom>
          <a:solidFill>
            <a:schemeClr val="bg1"/>
          </a:solidFill>
          <a:ln>
            <a:solidFill>
              <a:schemeClr val="tx1"/>
            </a:solidFill>
          </a:ln>
        </p:spPr>
        <p:txBody>
          <a:bodyPr wrap="square" rtlCol="0">
            <a:spAutoFit/>
          </a:bodyPr>
          <a:lstStyle/>
          <a:p>
            <a:pPr algn="l"/>
            <a:r>
              <a:rPr lang="en-US" sz="2800" dirty="0">
                <a:solidFill>
                  <a:srgbClr val="666666"/>
                </a:solidFill>
              </a:rPr>
              <a:t>Each step depends on the handover </a:t>
            </a:r>
            <a:endParaRPr lang="sv-SE" sz="2800" dirty="0">
              <a:solidFill>
                <a:srgbClr val="666666"/>
              </a:solidFill>
            </a:endParaRPr>
          </a:p>
        </p:txBody>
      </p: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16595" y="1801838"/>
            <a:ext cx="194457" cy="194457"/>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3853672" y="5202888"/>
            <a:ext cx="1753743" cy="1315308"/>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31429" y="4987098"/>
            <a:ext cx="1306239" cy="1741651"/>
          </a:xfrm>
          <a:prstGeom prst="rect">
            <a:avLst/>
          </a:prstGeom>
        </p:spPr>
      </p:pic>
      <p:pic>
        <p:nvPicPr>
          <p:cNvPr id="15" name="Picture 1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170900" y="3107905"/>
            <a:ext cx="1325880" cy="1585075"/>
          </a:xfrm>
          <a:prstGeom prst="rect">
            <a:avLst/>
          </a:prstGeom>
        </p:spPr>
      </p:pic>
      <p:pic>
        <p:nvPicPr>
          <p:cNvPr id="11" name="Picture 10"/>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5400000">
            <a:off x="8122966" y="2692524"/>
            <a:ext cx="1585074" cy="2415837"/>
          </a:xfrm>
          <a:prstGeom prst="rect">
            <a:avLst/>
          </a:prstGeom>
        </p:spPr>
      </p:pic>
      <p:pic>
        <p:nvPicPr>
          <p:cNvPr id="13" name="Picture 12"/>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237789" y="5772703"/>
            <a:ext cx="1905354" cy="940699"/>
          </a:xfrm>
          <a:prstGeom prst="rect">
            <a:avLst/>
          </a:prstGeom>
        </p:spPr>
      </p:pic>
      <p:pic>
        <p:nvPicPr>
          <p:cNvPr id="1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946905" y="1675854"/>
            <a:ext cx="251968" cy="251968"/>
          </a:xfrm>
          <a:prstGeom prst="rect">
            <a:avLst/>
          </a:prstGeom>
        </p:spPr>
      </p:pic>
      <p:sp>
        <p:nvSpPr>
          <p:cNvPr id="17" name="Action Button: Forward or Next 16">
            <a:hlinkClick r:id="" action="ppaction://hlinkshowjump?jump=nextslide" highlightClick="1"/>
          </p:cNvPr>
          <p:cNvSpPr/>
          <p:nvPr/>
        </p:nvSpPr>
        <p:spPr>
          <a:xfrm>
            <a:off x="11571967" y="6243052"/>
            <a:ext cx="568800" cy="568800"/>
          </a:xfrm>
          <a:prstGeom prst="actionButtonForwardNext">
            <a:avLst/>
          </a:prstGeom>
          <a:solidFill>
            <a:schemeClr val="accent3">
              <a:lumMod val="60000"/>
              <a:lumOff val="4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9011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29934" fill="hold"/>
                                        <p:tgtEl>
                                          <p:spTgt spid="16"/>
                                        </p:tgtEl>
                                      </p:cBhvr>
                                    </p:cmd>
                                  </p:childTnLst>
                                </p:cTn>
                              </p:par>
                            </p:childTnLst>
                          </p:cTn>
                        </p:par>
                        <p:par>
                          <p:cTn id="7" fill="hold">
                            <p:stCondLst>
                              <p:cond delay="30184"/>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70">
                                          <p:stCondLst>
                                            <p:cond delay="0"/>
                                          </p:stCondLst>
                                        </p:cTn>
                                        <p:tgtEl>
                                          <p:spTgt spid="5"/>
                                        </p:tgtEl>
                                      </p:cBhvr>
                                    </p:animEffect>
                                    <p:anim calcmode="lin" valueType="num">
                                      <p:cBhvr>
                                        <p:cTn id="11" dur="179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53"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53" tmFilter="0, 0; 0.125,0.2665; 0.25,0.4; 0.375,0.465; 0.5,0.5;  0.625,0.535; 0.75,0.6; 0.875,0.7335; 1,1">
                                          <p:stCondLst>
                                            <p:cond delay="653"/>
                                          </p:stCondLst>
                                        </p:cTn>
                                        <p:tgtEl>
                                          <p:spTgt spid="5"/>
                                        </p:tgtEl>
                                        <p:attrNameLst>
                                          <p:attrName>ppt_y</p:attrName>
                                        </p:attrNameLst>
                                      </p:cBhvr>
                                      <p:tavLst>
                                        <p:tav tm="0" fmla="#ppt_y-sin(pi*$)/9">
                                          <p:val>
                                            <p:fltVal val="0"/>
                                          </p:val>
                                        </p:tav>
                                        <p:tav tm="100000">
                                          <p:val>
                                            <p:fltVal val="1"/>
                                          </p:val>
                                        </p:tav>
                                      </p:tavLst>
                                    </p:anim>
                                    <p:anim calcmode="lin" valueType="num">
                                      <p:cBhvr>
                                        <p:cTn id="14" dur="2" tmFilter="0, 0; 0.125,0.2665; 0.25,0.4; 0.375,0.465; 0.5,0.5;  0.625,0.535; 0.75,0.6; 0.875,0.7335; 1,1">
                                          <p:stCondLst>
                                            <p:cond delay="1302"/>
                                          </p:stCondLst>
                                        </p:cTn>
                                        <p:tgtEl>
                                          <p:spTgt spid="5"/>
                                        </p:tgtEl>
                                        <p:attrNameLst>
                                          <p:attrName>ppt_y</p:attrName>
                                        </p:attrNameLst>
                                      </p:cBhvr>
                                      <p:tavLst>
                                        <p:tav tm="0" fmla="#ppt_y-sin(pi*$)/27">
                                          <p:val>
                                            <p:fltVal val="0"/>
                                          </p:val>
                                        </p:tav>
                                        <p:tav tm="100000">
                                          <p:val>
                                            <p:fltVal val="1"/>
                                          </p:val>
                                        </p:tav>
                                      </p:tavLst>
                                    </p:anim>
                                    <p:anim calcmode="lin" valueType="num">
                                      <p:cBhvr>
                                        <p:cTn id="15" dur="1" tmFilter="0, 0; 0.125,0.2665; 0.25,0.4; 0.375,0.465; 0.5,0.5;  0.625,0.535; 0.75,0.6; 0.875,0.7335; 1,1">
                                          <p:stCondLst>
                                            <p:cond delay="1999"/>
                                          </p:stCondLst>
                                        </p:cTn>
                                        <p:tgtEl>
                                          <p:spTgt spid="5"/>
                                        </p:tgtEl>
                                        <p:attrNameLst>
                                          <p:attrName>ppt_y</p:attrName>
                                        </p:attrNameLst>
                                      </p:cBhvr>
                                      <p:tavLst>
                                        <p:tav tm="0" fmla="#ppt_y-sin(pi*$)/81">
                                          <p:val>
                                            <p:fltVal val="0"/>
                                          </p:val>
                                        </p:tav>
                                        <p:tav tm="100000">
                                          <p:val>
                                            <p:fltVal val="1"/>
                                          </p:val>
                                        </p:tav>
                                      </p:tavLst>
                                    </p:anim>
                                    <p:animScale>
                                      <p:cBhvr>
                                        <p:cTn id="16" dur="1">
                                          <p:stCondLst>
                                            <p:cond delay="639"/>
                                          </p:stCondLst>
                                        </p:cTn>
                                        <p:tgtEl>
                                          <p:spTgt spid="5"/>
                                        </p:tgtEl>
                                      </p:cBhvr>
                                      <p:to x="100000" y="60000"/>
                                    </p:animScale>
                                    <p:animScale>
                                      <p:cBhvr>
                                        <p:cTn id="17" dur="1" decel="50000">
                                          <p:stCondLst>
                                            <p:cond delay="665"/>
                                          </p:stCondLst>
                                        </p:cTn>
                                        <p:tgtEl>
                                          <p:spTgt spid="5"/>
                                        </p:tgtEl>
                                      </p:cBhvr>
                                      <p:to x="100000" y="100000"/>
                                    </p:animScale>
                                    <p:animScale>
                                      <p:cBhvr>
                                        <p:cTn id="18" dur="1">
                                          <p:stCondLst>
                                            <p:cond delay="1290"/>
                                          </p:stCondLst>
                                        </p:cTn>
                                        <p:tgtEl>
                                          <p:spTgt spid="5"/>
                                        </p:tgtEl>
                                      </p:cBhvr>
                                      <p:to x="100000" y="80000"/>
                                    </p:animScale>
                                    <p:animScale>
                                      <p:cBhvr>
                                        <p:cTn id="19" dur="1" decel="50000">
                                          <p:stCondLst>
                                            <p:cond delay="1316"/>
                                          </p:stCondLst>
                                        </p:cTn>
                                        <p:tgtEl>
                                          <p:spTgt spid="5"/>
                                        </p:tgtEl>
                                      </p:cBhvr>
                                      <p:to x="100000" y="100000"/>
                                    </p:animScale>
                                    <p:animScale>
                                      <p:cBhvr>
                                        <p:cTn id="20" dur="1">
                                          <p:stCondLst>
                                            <p:cond delay="1999"/>
                                          </p:stCondLst>
                                        </p:cTn>
                                        <p:tgtEl>
                                          <p:spTgt spid="5"/>
                                        </p:tgtEl>
                                      </p:cBhvr>
                                      <p:to x="100000" y="90000"/>
                                    </p:animScale>
                                    <p:animScale>
                                      <p:cBhvr>
                                        <p:cTn id="21" dur="1" decel="50000">
                                          <p:stCondLst>
                                            <p:cond delay="1999"/>
                                          </p:stCondLst>
                                        </p:cTn>
                                        <p:tgtEl>
                                          <p:spTgt spid="5"/>
                                        </p:tgtEl>
                                      </p:cBhvr>
                                      <p:to x="100000" y="100000"/>
                                    </p:animScale>
                                    <p:animScale>
                                      <p:cBhvr>
                                        <p:cTn id="22" dur="1">
                                          <p:stCondLst>
                                            <p:cond delay="1999"/>
                                          </p:stCondLst>
                                        </p:cTn>
                                        <p:tgtEl>
                                          <p:spTgt spid="5"/>
                                        </p:tgtEl>
                                      </p:cBhvr>
                                      <p:to x="100000" y="95000"/>
                                    </p:animScale>
                                    <p:animScale>
                                      <p:cBhvr>
                                        <p:cTn id="23" dur="1" decel="50000">
                                          <p:stCondLst>
                                            <p:cond delay="1999"/>
                                          </p:stCondLst>
                                        </p:cTn>
                                        <p:tgtEl>
                                          <p:spTgt spid="5"/>
                                        </p:tgtEl>
                                      </p:cBhvr>
                                      <p:to x="100000" y="100000"/>
                                    </p:animScale>
                                  </p:childTnLst>
                                </p:cTn>
                              </p:par>
                              <p:par>
                                <p:cTn id="24" presetID="1" presetClass="mediacall" presetSubtype="0" fill="hold" nodeType="withEffect">
                                  <p:stCondLst>
                                    <p:cond delay="0"/>
                                  </p:stCondLst>
                                  <p:childTnLst>
                                    <p:cmd type="call" cmd="playFrom(0.0)">
                                      <p:cBhvr>
                                        <p:cTn id="25" dur="9082" fill="hold"/>
                                        <p:tgtEl>
                                          <p:spTgt spid="14"/>
                                        </p:tgtEl>
                                      </p:cBhvr>
                                    </p:cmd>
                                  </p:childTnLst>
                                </p:cTn>
                              </p:par>
                            </p:childTnLst>
                          </p:cTn>
                        </p:par>
                        <p:par>
                          <p:cTn id="26" fill="hold">
                            <p:stCondLst>
                              <p:cond delay="39266"/>
                            </p:stCondLst>
                            <p:childTnLst>
                              <p:par>
                                <p:cTn id="27" presetID="26" presetClass="emph" presetSubtype="0" fill="hold" grpId="0" nodeType="afterEffect">
                                  <p:stCondLst>
                                    <p:cond delay="4000"/>
                                  </p:stCondLst>
                                  <p:childTnLst>
                                    <p:animEffect transition="out" filter="fade">
                                      <p:cBhvr>
                                        <p:cTn id="28" dur="1000" tmFilter="0, 0; .2, .5; .8, .5; 1, 0"/>
                                        <p:tgtEl>
                                          <p:spTgt spid="17"/>
                                        </p:tgtEl>
                                      </p:cBhvr>
                                    </p:animEffect>
                                    <p:animScale>
                                      <p:cBhvr>
                                        <p:cTn id="29" dur="50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4"/>
                </p:tgtEl>
              </p:cMediaNode>
            </p:audio>
            <p:audio>
              <p:cMediaNode vol="80000">
                <p:cTn id="31" fill="hold" display="0">
                  <p:stCondLst>
                    <p:cond delay="indefinite"/>
                  </p:stCondLst>
                  <p:endCondLst>
                    <p:cond evt="onStopAudio" delay="0">
                      <p:tgtEl>
                        <p:sldTgt/>
                      </p:tgtEl>
                    </p:cond>
                  </p:endCondLst>
                </p:cTn>
                <p:tgtEl>
                  <p:spTgt spid="16"/>
                </p:tgtEl>
              </p:cMediaNode>
            </p:audio>
          </p:childTnLst>
        </p:cTn>
      </p:par>
    </p:tnLst>
    <p:bldLst>
      <p:bldP spid="5"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Handover to DEMAX</a:t>
            </a:r>
            <a:br>
              <a:rPr lang="en-US" sz="4400" u="sng" dirty="0"/>
            </a:br>
            <a:endParaRPr lang="sv-SE" dirty="0"/>
          </a:p>
        </p:txBody>
      </p:sp>
      <p:sp>
        <p:nvSpPr>
          <p:cNvPr id="3" name="Footer Placeholder 2"/>
          <p:cNvSpPr>
            <a:spLocks noGrp="1"/>
          </p:cNvSpPr>
          <p:nvPr>
            <p:ph type="ftr" sz="quarter" idx="11"/>
          </p:nvPr>
        </p:nvSpPr>
        <p:spPr/>
        <p:txBody>
          <a:bodyPr/>
          <a:lstStyle/>
          <a:p>
            <a:r>
              <a:rPr lang="sv-SE" dirty="0"/>
              <a:t>PRESENTATION TITLE/FOOTER</a:t>
            </a:r>
          </a:p>
        </p:txBody>
      </p:sp>
      <p:sp>
        <p:nvSpPr>
          <p:cNvPr id="4" name="Slide Number Placeholder 3"/>
          <p:cNvSpPr>
            <a:spLocks noGrp="1"/>
          </p:cNvSpPr>
          <p:nvPr>
            <p:ph type="sldNum" sz="quarter" idx="12"/>
          </p:nvPr>
        </p:nvSpPr>
        <p:spPr>
          <a:xfrm>
            <a:off x="8781664" y="6495063"/>
            <a:ext cx="2743200" cy="365125"/>
          </a:xfrm>
        </p:spPr>
        <p:txBody>
          <a:bodyPr/>
          <a:lstStyle/>
          <a:p>
            <a:fld id="{F7283078-D760-1647-8B80-66BA8B52336D}" type="slidenum">
              <a:rPr lang="sv-SE" smtClean="0"/>
              <a:t>31</a:t>
            </a:fld>
            <a:endParaRPr lang="sv-SE"/>
          </a:p>
        </p:txBody>
      </p:sp>
      <p:sp>
        <p:nvSpPr>
          <p:cNvPr id="5" name="Text Placeholder 4"/>
          <p:cNvSpPr>
            <a:spLocks noGrp="1"/>
          </p:cNvSpPr>
          <p:nvPr>
            <p:ph type="body" sz="quarter" idx="14"/>
          </p:nvPr>
        </p:nvSpPr>
        <p:spPr/>
        <p:txBody>
          <a:bodyPr/>
          <a:lstStyle/>
          <a:p>
            <a:r>
              <a:rPr lang="en-US" dirty="0"/>
              <a:t>Timeline</a:t>
            </a:r>
            <a:endParaRPr lang="sv-SE" dirty="0"/>
          </a:p>
        </p:txBody>
      </p:sp>
      <p:sp>
        <p:nvSpPr>
          <p:cNvPr id="7" name="Date Placeholder 6"/>
          <p:cNvSpPr>
            <a:spLocks noGrp="1"/>
          </p:cNvSpPr>
          <p:nvPr>
            <p:ph type="dt" sz="half" idx="10"/>
          </p:nvPr>
        </p:nvSpPr>
        <p:spPr/>
        <p:txBody>
          <a:bodyPr/>
          <a:lstStyle/>
          <a:p>
            <a:fld id="{18896B66-0B3A-474C-9C9C-E4F07B1F5DAD}" type="datetime1">
              <a:rPr lang="sv-SE" smtClean="0"/>
              <a:t>2020-04-21</a:t>
            </a:fld>
            <a:endParaRPr lang="sv-SE" dirty="0"/>
          </a:p>
        </p:txBody>
      </p:sp>
      <p:sp>
        <p:nvSpPr>
          <p:cNvPr id="8" name="Platshållare för innehåll 5">
            <a:extLst>
              <a:ext uri="{FF2B5EF4-FFF2-40B4-BE49-F238E27FC236}">
                <a16:creationId xmlns:a16="http://schemas.microsoft.com/office/drawing/2014/main" id="{CFEF36EF-EA79-48B1-8977-F8AA6F2C6BC7}"/>
              </a:ext>
            </a:extLst>
          </p:cNvPr>
          <p:cNvSpPr txBox="1">
            <a:spLocks/>
          </p:cNvSpPr>
          <p:nvPr/>
        </p:nvSpPr>
        <p:spPr>
          <a:xfrm>
            <a:off x="1103709" y="1680844"/>
            <a:ext cx="9984594" cy="763973"/>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q"/>
            </a:pPr>
            <a:r>
              <a:rPr lang="en-US" sz="1600" dirty="0"/>
              <a:t>Handover as smooth as possible</a:t>
            </a:r>
          </a:p>
          <a:p>
            <a:pPr marL="82550" lvl="1" indent="0">
              <a:buNone/>
            </a:pPr>
            <a:endParaRPr lang="en-US" sz="1600" dirty="0"/>
          </a:p>
          <a:p>
            <a:pPr marL="0" lvl="0" indent="0">
              <a:buNone/>
            </a:pPr>
            <a:endParaRPr lang="en-US" sz="800" i="1" dirty="0">
              <a:solidFill>
                <a:schemeClr val="tx1">
                  <a:lumMod val="75000"/>
                  <a:lumOff val="25000"/>
                </a:schemeClr>
              </a:solidFill>
            </a:endParaRPr>
          </a:p>
          <a:p>
            <a:br>
              <a:rPr lang="en-US" sz="800" dirty="0"/>
            </a:br>
            <a:endParaRPr lang="sv-SE" sz="800" dirty="0"/>
          </a:p>
          <a:p>
            <a:pPr marL="0" indent="0">
              <a:buNone/>
            </a:pPr>
            <a:endParaRPr lang="en-US" sz="800" dirty="0"/>
          </a:p>
        </p:txBody>
      </p:sp>
      <p:grpSp>
        <p:nvGrpSpPr>
          <p:cNvPr id="19" name="Group 18"/>
          <p:cNvGrpSpPr/>
          <p:nvPr/>
        </p:nvGrpSpPr>
        <p:grpSpPr>
          <a:xfrm>
            <a:off x="1195647" y="2062830"/>
            <a:ext cx="10554393" cy="2219254"/>
            <a:chOff x="1038454" y="2781137"/>
            <a:chExt cx="10554393" cy="2219254"/>
          </a:xfrm>
        </p:grpSpPr>
        <p:grpSp>
          <p:nvGrpSpPr>
            <p:cNvPr id="17" name="Group 16"/>
            <p:cNvGrpSpPr/>
            <p:nvPr/>
          </p:nvGrpSpPr>
          <p:grpSpPr>
            <a:xfrm>
              <a:off x="1038454" y="2781137"/>
              <a:ext cx="10554393" cy="1269098"/>
              <a:chOff x="1038454" y="2781137"/>
              <a:chExt cx="10554393" cy="1269098"/>
            </a:xfrm>
          </p:grpSpPr>
          <p:sp>
            <p:nvSpPr>
              <p:cNvPr id="15" name="Rectangle 14"/>
              <p:cNvSpPr/>
              <p:nvPr/>
            </p:nvSpPr>
            <p:spPr>
              <a:xfrm>
                <a:off x="7352098" y="3210574"/>
                <a:ext cx="67377" cy="83966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ctangle 13"/>
              <p:cNvSpPr/>
              <p:nvPr/>
            </p:nvSpPr>
            <p:spPr>
              <a:xfrm>
                <a:off x="3388093" y="3195567"/>
                <a:ext cx="67377" cy="83966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9" name="Straight Arrow Connector 8"/>
              <p:cNvCxnSpPr/>
              <p:nvPr/>
            </p:nvCxnSpPr>
            <p:spPr>
              <a:xfrm flipV="1">
                <a:off x="1038454" y="3210573"/>
                <a:ext cx="10049849" cy="1"/>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34525" y="2781137"/>
                <a:ext cx="6058322" cy="369332"/>
              </a:xfrm>
              <a:prstGeom prst="rect">
                <a:avLst/>
              </a:prstGeom>
              <a:noFill/>
            </p:spPr>
            <p:txBody>
              <a:bodyPr wrap="square" rtlCol="0">
                <a:spAutoFit/>
              </a:bodyPr>
              <a:lstStyle/>
              <a:p>
                <a:pPr algn="l"/>
                <a:r>
                  <a:rPr lang="en-US" dirty="0">
                    <a:solidFill>
                      <a:srgbClr val="666666"/>
                    </a:solidFill>
                  </a:rPr>
                  <a:t>2020 					September</a:t>
                </a:r>
                <a:endParaRPr lang="sv-SE" dirty="0">
                  <a:solidFill>
                    <a:srgbClr val="666666"/>
                  </a:solidFill>
                </a:endParaRPr>
              </a:p>
            </p:txBody>
          </p:sp>
        </p:grpSp>
        <p:sp>
          <p:nvSpPr>
            <p:cNvPr id="12" name="Rectangle 11"/>
            <p:cNvSpPr/>
            <p:nvPr/>
          </p:nvSpPr>
          <p:spPr>
            <a:xfrm>
              <a:off x="7502636" y="3399953"/>
              <a:ext cx="3236484" cy="523220"/>
            </a:xfrm>
            <a:prstGeom prst="rect">
              <a:avLst/>
            </a:prstGeom>
          </p:spPr>
          <p:txBody>
            <a:bodyPr wrap="square">
              <a:spAutoFit/>
            </a:bodyPr>
            <a:lstStyle/>
            <a:p>
              <a:pPr>
                <a:buFont typeface="Arial" panose="020B0604020202020204" pitchFamily="34" charset="0"/>
                <a:buChar char="•"/>
              </a:pPr>
              <a:r>
                <a:rPr lang="en-US" sz="1400" dirty="0"/>
                <a:t> Safety/Lab Responsibility </a:t>
              </a:r>
              <a:endParaRPr lang="sv-SE" sz="1400" dirty="0"/>
            </a:p>
            <a:p>
              <a:pPr>
                <a:buFont typeface="Arial" panose="020B0604020202020204" pitchFamily="34" charset="0"/>
                <a:buChar char="•"/>
              </a:pPr>
              <a:r>
                <a:rPr lang="en-US" sz="1400" dirty="0"/>
                <a:t> Communication </a:t>
              </a:r>
              <a:r>
                <a:rPr lang="en-US" sz="1400" dirty="0" err="1"/>
                <a:t>Medicon</a:t>
              </a:r>
              <a:r>
                <a:rPr lang="en-US" sz="1400" dirty="0"/>
                <a:t> Village</a:t>
              </a:r>
            </a:p>
          </p:txBody>
        </p:sp>
        <p:sp>
          <p:nvSpPr>
            <p:cNvPr id="16" name="TextBox 15"/>
            <p:cNvSpPr txBox="1"/>
            <p:nvPr/>
          </p:nvSpPr>
          <p:spPr>
            <a:xfrm>
              <a:off x="1224213" y="3399953"/>
              <a:ext cx="2349639" cy="1600438"/>
            </a:xfrm>
            <a:prstGeom prst="rect">
              <a:avLst/>
            </a:prstGeom>
            <a:noFill/>
          </p:spPr>
          <p:txBody>
            <a:bodyPr wrap="square" rtlCol="0">
              <a:spAutoFit/>
            </a:bodyPr>
            <a:lstStyle/>
            <a:p>
              <a:pPr marL="285750" indent="-285750" algn="l">
                <a:buFont typeface="Wingdings" panose="05000000000000000000" pitchFamily="2" charset="2"/>
                <a:buChar char="ü"/>
              </a:pPr>
              <a:r>
                <a:rPr lang="en-US" sz="1400" dirty="0">
                  <a:solidFill>
                    <a:schemeClr val="accent3">
                      <a:lumMod val="75000"/>
                    </a:schemeClr>
                  </a:solidFill>
                </a:rPr>
                <a:t>KLARA chemical inventory system</a:t>
              </a:r>
            </a:p>
            <a:p>
              <a:pPr marL="285750" indent="-285750" algn="l">
                <a:buFont typeface="Wingdings" panose="05000000000000000000" pitchFamily="2" charset="2"/>
                <a:buChar char="ü"/>
              </a:pPr>
              <a:r>
                <a:rPr lang="en-US" sz="1400" dirty="0">
                  <a:solidFill>
                    <a:schemeClr val="accent3">
                      <a:lumMod val="75000"/>
                    </a:schemeClr>
                  </a:solidFill>
                </a:rPr>
                <a:t>Information about shared equipment</a:t>
              </a:r>
            </a:p>
            <a:p>
              <a:pPr marL="285750" indent="-285750" algn="l">
                <a:buFont typeface="Wingdings" panose="05000000000000000000" pitchFamily="2" charset="2"/>
                <a:buChar char="Ø"/>
              </a:pPr>
              <a:r>
                <a:rPr lang="en-US" sz="1400" i="1" dirty="0">
                  <a:solidFill>
                    <a:schemeClr val="accent3">
                      <a:lumMod val="75000"/>
                    </a:schemeClr>
                  </a:solidFill>
                </a:rPr>
                <a:t>DEMAX reacted and bought scales, fridges/freezer</a:t>
              </a:r>
              <a:endParaRPr lang="sv-SE" sz="1400" i="1" dirty="0">
                <a:solidFill>
                  <a:schemeClr val="accent3">
                    <a:lumMod val="75000"/>
                  </a:schemeClr>
                </a:solidFill>
              </a:endParaRPr>
            </a:p>
          </p:txBody>
        </p:sp>
        <p:sp>
          <p:nvSpPr>
            <p:cNvPr id="18" name="TextBox 17"/>
            <p:cNvSpPr txBox="1"/>
            <p:nvPr/>
          </p:nvSpPr>
          <p:spPr>
            <a:xfrm>
              <a:off x="3657013" y="3399953"/>
              <a:ext cx="3493542" cy="1231106"/>
            </a:xfrm>
            <a:prstGeom prst="rect">
              <a:avLst/>
            </a:prstGeom>
            <a:noFill/>
          </p:spPr>
          <p:txBody>
            <a:bodyPr wrap="square" rtlCol="0">
              <a:spAutoFit/>
            </a:bodyPr>
            <a:lstStyle/>
            <a:p>
              <a:pPr>
                <a:buFont typeface="Arial" panose="020B0604020202020204" pitchFamily="34" charset="0"/>
                <a:buChar char="•"/>
              </a:pPr>
              <a:r>
                <a:rPr lang="en-US" sz="1400" dirty="0">
                  <a:solidFill>
                    <a:schemeClr val="tx2"/>
                  </a:solidFill>
                </a:rPr>
                <a:t> </a:t>
              </a:r>
              <a:r>
                <a:rPr lang="en-US" sz="1400" dirty="0" err="1">
                  <a:solidFill>
                    <a:schemeClr val="tx2"/>
                  </a:solidFill>
                </a:rPr>
                <a:t>Labcoat</a:t>
              </a:r>
              <a:r>
                <a:rPr lang="en-US" sz="1400" dirty="0">
                  <a:solidFill>
                    <a:schemeClr val="tx2"/>
                  </a:solidFill>
                </a:rPr>
                <a:t> laundry and ordering</a:t>
              </a:r>
              <a:endParaRPr lang="sv-SE" sz="1400" dirty="0">
                <a:solidFill>
                  <a:schemeClr val="tx2"/>
                </a:solidFill>
              </a:endParaRPr>
            </a:p>
            <a:p>
              <a:pPr>
                <a:buFont typeface="Arial" panose="020B0604020202020204" pitchFamily="34" charset="0"/>
                <a:buChar char="•"/>
              </a:pPr>
              <a:r>
                <a:rPr lang="en-US" sz="1400" dirty="0">
                  <a:solidFill>
                    <a:schemeClr val="tx2"/>
                  </a:solidFill>
                </a:rPr>
                <a:t> Waste Handling (Stena contact for waste collection, ordering labels and other supplies)</a:t>
              </a:r>
            </a:p>
            <a:p>
              <a:pPr algn="l"/>
              <a:endParaRPr lang="sv-SE" dirty="0">
                <a:solidFill>
                  <a:srgbClr val="666666"/>
                </a:solidFill>
              </a:endParaRPr>
            </a:p>
          </p:txBody>
        </p:sp>
      </p:grpSp>
      <p:sp>
        <p:nvSpPr>
          <p:cNvPr id="20" name="TextBox 19"/>
          <p:cNvSpPr txBox="1"/>
          <p:nvPr/>
        </p:nvSpPr>
        <p:spPr>
          <a:xfrm>
            <a:off x="1103709" y="4882496"/>
            <a:ext cx="4569035" cy="1077218"/>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solidFill>
                  <a:srgbClr val="666666"/>
                </a:solidFill>
              </a:rPr>
              <a:t>SULF still owner of the laboratory until move out completed</a:t>
            </a:r>
          </a:p>
          <a:p>
            <a:pPr marL="285750" indent="-285750" algn="l">
              <a:buFont typeface="Arial" panose="020B0604020202020204" pitchFamily="34" charset="0"/>
              <a:buChar char="•"/>
            </a:pPr>
            <a:r>
              <a:rPr lang="en-US" sz="1600" dirty="0">
                <a:solidFill>
                  <a:srgbClr val="666666"/>
                </a:solidFill>
              </a:rPr>
              <a:t>Until then DEMAX can manage day-to-day tasks and can ask questions to SULF</a:t>
            </a:r>
          </a:p>
        </p:txBody>
      </p:sp>
      <p:grpSp>
        <p:nvGrpSpPr>
          <p:cNvPr id="40" name="Group 39"/>
          <p:cNvGrpSpPr/>
          <p:nvPr/>
        </p:nvGrpSpPr>
        <p:grpSpPr>
          <a:xfrm>
            <a:off x="6700684" y="3760076"/>
            <a:ext cx="4634384" cy="2330863"/>
            <a:chOff x="5537725" y="3233687"/>
            <a:chExt cx="6468723" cy="2949318"/>
          </a:xfrm>
        </p:grpSpPr>
        <p:grpSp>
          <p:nvGrpSpPr>
            <p:cNvPr id="41" name="Group 40"/>
            <p:cNvGrpSpPr/>
            <p:nvPr/>
          </p:nvGrpSpPr>
          <p:grpSpPr>
            <a:xfrm>
              <a:off x="5537725" y="3233687"/>
              <a:ext cx="6468723" cy="2949318"/>
              <a:chOff x="5537725" y="3233847"/>
              <a:chExt cx="6468723" cy="2949318"/>
            </a:xfrm>
          </p:grpSpPr>
          <p:grpSp>
            <p:nvGrpSpPr>
              <p:cNvPr id="43" name="Group 42"/>
              <p:cNvGrpSpPr/>
              <p:nvPr/>
            </p:nvGrpSpPr>
            <p:grpSpPr>
              <a:xfrm>
                <a:off x="5537725" y="3403389"/>
                <a:ext cx="6468723" cy="2779776"/>
                <a:chOff x="5537725" y="3403389"/>
                <a:chExt cx="6468723" cy="2779776"/>
              </a:xfrm>
            </p:grpSpPr>
            <p:pic>
              <p:nvPicPr>
                <p:cNvPr id="45" name="Picture 4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00080" y="3403389"/>
                  <a:ext cx="3706368" cy="2779776"/>
                </a:xfrm>
                <a:prstGeom prst="rect">
                  <a:avLst/>
                </a:prstGeom>
                <a:ln w="76200">
                  <a:noFill/>
                </a:ln>
              </p:spPr>
            </p:pic>
            <p:pic>
              <p:nvPicPr>
                <p:cNvPr id="46" name="Picture 4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537725" y="3403389"/>
                  <a:ext cx="3359387" cy="2779776"/>
                </a:xfrm>
                <a:prstGeom prst="rect">
                  <a:avLst/>
                </a:prstGeom>
                <a:ln w="76200">
                  <a:noFill/>
                </a:ln>
              </p:spPr>
            </p:pic>
          </p:grpSp>
          <p:sp>
            <p:nvSpPr>
              <p:cNvPr id="44" name="Lightning Bolt 43"/>
              <p:cNvSpPr/>
              <p:nvPr/>
            </p:nvSpPr>
            <p:spPr>
              <a:xfrm rot="19703545" flipH="1">
                <a:off x="8008643" y="3233847"/>
                <a:ext cx="1908572" cy="2809820"/>
              </a:xfrm>
              <a:prstGeom prst="lightningBol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2" name="TextBox 41"/>
            <p:cNvSpPr txBox="1"/>
            <p:nvPr/>
          </p:nvSpPr>
          <p:spPr>
            <a:xfrm>
              <a:off x="7722728" y="5565101"/>
              <a:ext cx="2095076" cy="614178"/>
            </a:xfrm>
            <a:prstGeom prst="rect">
              <a:avLst/>
            </a:prstGeom>
            <a:solidFill>
              <a:schemeClr val="bg1">
                <a:alpha val="69000"/>
              </a:schemeClr>
            </a:solidFill>
            <a:ln w="38100">
              <a:noFill/>
            </a:ln>
          </p:spPr>
          <p:txBody>
            <a:bodyPr wrap="square" rtlCol="0">
              <a:spAutoFit/>
            </a:bodyPr>
            <a:lstStyle/>
            <a:p>
              <a:pPr algn="l"/>
              <a:r>
                <a:rPr lang="en-US" sz="1100" b="1" dirty="0">
                  <a:solidFill>
                    <a:schemeClr val="accent1"/>
                  </a:solidFill>
                </a:rPr>
                <a:t>DEMAX   /  SULF </a:t>
              </a:r>
            </a:p>
            <a:p>
              <a:pPr algn="l"/>
              <a:r>
                <a:rPr lang="en-US" sz="1100" b="1" dirty="0">
                  <a:solidFill>
                    <a:schemeClr val="accent1"/>
                  </a:solidFill>
                </a:rPr>
                <a:t>       shared lab</a:t>
              </a:r>
              <a:endParaRPr lang="sv-SE" sz="1100" b="1" dirty="0">
                <a:solidFill>
                  <a:schemeClr val="accent1"/>
                </a:solidFill>
              </a:endParaRPr>
            </a:p>
          </p:txBody>
        </p:sp>
      </p:grpSp>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83709" y="5343176"/>
            <a:ext cx="259430" cy="259430"/>
          </a:xfrm>
          <a:prstGeom prst="rect">
            <a:avLst/>
          </a:prstGeom>
        </p:spPr>
      </p:pic>
      <p:sp>
        <p:nvSpPr>
          <p:cNvPr id="21" name="Action Button: Forward or Next 20">
            <a:hlinkClick r:id="" action="ppaction://hlinkshowjump?jump=nextslide" highlightClick="1"/>
          </p:cNvPr>
          <p:cNvSpPr/>
          <p:nvPr/>
        </p:nvSpPr>
        <p:spPr>
          <a:xfrm>
            <a:off x="11524864" y="6212463"/>
            <a:ext cx="568800" cy="565200"/>
          </a:xfrm>
          <a:prstGeom prst="actionButtonForwardNext">
            <a:avLst/>
          </a:prstGeom>
          <a:solidFill>
            <a:schemeClr val="accent3">
              <a:lumMod val="60000"/>
              <a:lumOff val="4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5172" y="1753368"/>
            <a:ext cx="168537" cy="168537"/>
          </a:xfrm>
          <a:prstGeom prst="rect">
            <a:avLst/>
          </a:prstGeom>
        </p:spPr>
      </p:pic>
    </p:spTree>
    <p:extLst>
      <p:ext uri="{BB962C8B-B14F-4D97-AF65-F5344CB8AC3E}">
        <p14:creationId xmlns:p14="http://schemas.microsoft.com/office/powerpoint/2010/main" val="22005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47790" fill="hold"/>
                                        <p:tgtEl>
                                          <p:spTgt spid="23"/>
                                        </p:tgtEl>
                                      </p:cBhvr>
                                    </p:cmd>
                                  </p:childTnLst>
                                </p:cTn>
                              </p:par>
                              <p:par>
                                <p:cTn id="7" presetID="26" presetClass="emph" presetSubtype="0" fill="hold" nodeType="withEffect">
                                  <p:stCondLst>
                                    <p:cond delay="14250"/>
                                  </p:stCondLst>
                                  <p:childTnLst>
                                    <p:animEffect transition="out" filter="fade">
                                      <p:cBhvr>
                                        <p:cTn id="8" dur="500" tmFilter="0, 0; .2, .5; .8, .5; 1, 0"/>
                                        <p:tgtEl>
                                          <p:spTgt spid="19"/>
                                        </p:tgtEl>
                                      </p:cBhvr>
                                    </p:animEffect>
                                    <p:animScale>
                                      <p:cBhvr>
                                        <p:cTn id="9" dur="250" autoRev="1" fill="hold"/>
                                        <p:tgtEl>
                                          <p:spTgt spid="19"/>
                                        </p:tgtEl>
                                      </p:cBhvr>
                                      <p:by x="105000" y="105000"/>
                                    </p:animScale>
                                  </p:childTnLst>
                                </p:cTn>
                              </p:par>
                            </p:childTnLst>
                          </p:cTn>
                        </p:par>
                        <p:par>
                          <p:cTn id="10" fill="hold">
                            <p:stCondLst>
                              <p:cond delay="48040"/>
                            </p:stCondLst>
                            <p:childTnLst>
                              <p:par>
                                <p:cTn id="11" presetID="1" presetClass="mediacall" presetSubtype="0" fill="hold" nodeType="afterEffect">
                                  <p:stCondLst>
                                    <p:cond delay="0"/>
                                  </p:stCondLst>
                                  <p:childTnLst>
                                    <p:cmd type="call" cmd="playFrom(0.0)">
                                      <p:cBhvr>
                                        <p:cTn id="12" dur="10080" fill="hold"/>
                                        <p:tgtEl>
                                          <p:spTgt spid="13"/>
                                        </p:tgtEl>
                                      </p:cBhvr>
                                    </p:cmd>
                                  </p:childTnLst>
                                </p:cTn>
                              </p:par>
                              <p:par>
                                <p:cTn id="13" presetID="26" presetClass="emph" presetSubtype="0" fill="hold" grpId="0" nodeType="withEffect">
                                  <p:stCondLst>
                                    <p:cond delay="500"/>
                                  </p:stCondLst>
                                  <p:childTnLst>
                                    <p:animEffect transition="out" filter="fade">
                                      <p:cBhvr>
                                        <p:cTn id="14" dur="500" tmFilter="0, 0; .2, .5; .8, .5; 1, 0"/>
                                        <p:tgtEl>
                                          <p:spTgt spid="20"/>
                                        </p:tgtEl>
                                      </p:cBhvr>
                                    </p:animEffect>
                                    <p:animScale>
                                      <p:cBhvr>
                                        <p:cTn id="15" dur="250" autoRev="1" fill="hold"/>
                                        <p:tgtEl>
                                          <p:spTgt spid="20"/>
                                        </p:tgtEl>
                                      </p:cBhvr>
                                      <p:by x="105000" y="105000"/>
                                    </p:animScale>
                                  </p:childTnLst>
                                </p:cTn>
                              </p:par>
                            </p:childTnLst>
                          </p:cTn>
                        </p:par>
                        <p:par>
                          <p:cTn id="16" fill="hold">
                            <p:stCondLst>
                              <p:cond delay="58120"/>
                            </p:stCondLst>
                            <p:childTnLst>
                              <p:par>
                                <p:cTn id="17" presetID="26" presetClass="emph" presetSubtype="0" fill="hold" grpId="0" nodeType="afterEffect">
                                  <p:stCondLst>
                                    <p:cond delay="4000"/>
                                  </p:stCondLst>
                                  <p:childTnLst>
                                    <p:animEffect transition="out" filter="fade">
                                      <p:cBhvr>
                                        <p:cTn id="18" dur="1000" tmFilter="0, 0; .2, .5; .8, .5; 1, 0"/>
                                        <p:tgtEl>
                                          <p:spTgt spid="21"/>
                                        </p:tgtEl>
                                      </p:cBhvr>
                                    </p:animEffect>
                                    <p:animScale>
                                      <p:cBhvr>
                                        <p:cTn id="19" dur="50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3"/>
                </p:tgtEl>
              </p:cMediaNode>
            </p:audio>
            <p:audio>
              <p:cMediaNode vol="80000">
                <p:cTn id="21" fill="hold" display="0">
                  <p:stCondLst>
                    <p:cond delay="indefinite"/>
                  </p:stCondLst>
                  <p:endCondLst>
                    <p:cond evt="onStopAudio" delay="0">
                      <p:tgtEl>
                        <p:sldTgt/>
                      </p:tgtEl>
                    </p:cond>
                  </p:endCondLst>
                </p:cTn>
                <p:tgtEl>
                  <p:spTgt spid="23"/>
                </p:tgtEl>
              </p:cMediaNode>
            </p:audio>
          </p:childTnLst>
        </p:cTn>
      </p:par>
    </p:tnLst>
    <p:bldLst>
      <p:bldP spid="20" grpId="0"/>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nvPr>
        </p:nvGraphicFramePr>
        <p:xfrm>
          <a:off x="2861268" y="1723455"/>
          <a:ext cx="8828120" cy="4711808"/>
        </p:xfrm>
        <a:graphic>
          <a:graphicData uri="http://schemas.openxmlformats.org/drawingml/2006/table">
            <a:tbl>
              <a:tblPr firstRow="1" bandRow="1">
                <a:effectLst/>
                <a:tableStyleId>{5C22544A-7EE6-4342-B048-85BDC9FD1C3A}</a:tableStyleId>
              </a:tblPr>
              <a:tblGrid>
                <a:gridCol w="1103515">
                  <a:extLst>
                    <a:ext uri="{9D8B030D-6E8A-4147-A177-3AD203B41FA5}">
                      <a16:colId xmlns:a16="http://schemas.microsoft.com/office/drawing/2014/main" val="14240959"/>
                    </a:ext>
                  </a:extLst>
                </a:gridCol>
                <a:gridCol w="1103515">
                  <a:extLst>
                    <a:ext uri="{9D8B030D-6E8A-4147-A177-3AD203B41FA5}">
                      <a16:colId xmlns:a16="http://schemas.microsoft.com/office/drawing/2014/main" val="80532899"/>
                    </a:ext>
                  </a:extLst>
                </a:gridCol>
                <a:gridCol w="1103515">
                  <a:extLst>
                    <a:ext uri="{9D8B030D-6E8A-4147-A177-3AD203B41FA5}">
                      <a16:colId xmlns:a16="http://schemas.microsoft.com/office/drawing/2014/main" val="522607170"/>
                    </a:ext>
                  </a:extLst>
                </a:gridCol>
                <a:gridCol w="1103515">
                  <a:extLst>
                    <a:ext uri="{9D8B030D-6E8A-4147-A177-3AD203B41FA5}">
                      <a16:colId xmlns:a16="http://schemas.microsoft.com/office/drawing/2014/main" val="1376639189"/>
                    </a:ext>
                  </a:extLst>
                </a:gridCol>
                <a:gridCol w="1103515">
                  <a:extLst>
                    <a:ext uri="{9D8B030D-6E8A-4147-A177-3AD203B41FA5}">
                      <a16:colId xmlns:a16="http://schemas.microsoft.com/office/drawing/2014/main" val="2218559858"/>
                    </a:ext>
                  </a:extLst>
                </a:gridCol>
                <a:gridCol w="1103515">
                  <a:extLst>
                    <a:ext uri="{9D8B030D-6E8A-4147-A177-3AD203B41FA5}">
                      <a16:colId xmlns:a16="http://schemas.microsoft.com/office/drawing/2014/main" val="4103870254"/>
                    </a:ext>
                  </a:extLst>
                </a:gridCol>
                <a:gridCol w="1103515">
                  <a:extLst>
                    <a:ext uri="{9D8B030D-6E8A-4147-A177-3AD203B41FA5}">
                      <a16:colId xmlns:a16="http://schemas.microsoft.com/office/drawing/2014/main" val="1773233169"/>
                    </a:ext>
                  </a:extLst>
                </a:gridCol>
                <a:gridCol w="1103515">
                  <a:extLst>
                    <a:ext uri="{9D8B030D-6E8A-4147-A177-3AD203B41FA5}">
                      <a16:colId xmlns:a16="http://schemas.microsoft.com/office/drawing/2014/main" val="2360861309"/>
                    </a:ext>
                  </a:extLst>
                </a:gridCol>
              </a:tblGrid>
              <a:tr h="4711808">
                <a:tc>
                  <a:txBody>
                    <a:bodyPr/>
                    <a:lstStyle/>
                    <a:p>
                      <a:r>
                        <a:rPr lang="sv-SE" sz="1400" b="1" i="0" dirty="0" err="1">
                          <a:solidFill>
                            <a:schemeClr val="tx1"/>
                          </a:solidFill>
                          <a:latin typeface="+mn-lt"/>
                        </a:rPr>
                        <a:t>March</a:t>
                      </a:r>
                      <a:endParaRPr lang="sv-SE" sz="1400" b="1" i="0" dirty="0">
                        <a:solidFill>
                          <a:schemeClr val="tx1"/>
                        </a:solidFill>
                        <a:latin typeface="+mn-lt"/>
                      </a:endParaRPr>
                    </a:p>
                  </a:txBody>
                  <a:tcPr>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bg1"/>
                        </a:gs>
                      </a:gsLst>
                      <a:path path="circle">
                        <a:fillToRect r="100000" b="100000"/>
                      </a:path>
                      <a:tileRect l="-100000" t="-100000"/>
                    </a:gradFill>
                  </a:tcPr>
                </a:tc>
                <a:tc>
                  <a:txBody>
                    <a:bodyPr/>
                    <a:lstStyle/>
                    <a:p>
                      <a:r>
                        <a:rPr lang="sv-SE" sz="1400" b="1" i="0" dirty="0">
                          <a:solidFill>
                            <a:schemeClr val="tx1"/>
                          </a:solidFill>
                          <a:latin typeface="+mn-lt"/>
                        </a:rPr>
                        <a:t>April</a:t>
                      </a:r>
                    </a:p>
                  </a:txBody>
                  <a:tcPr>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bg1"/>
                        </a:gs>
                      </a:gsLst>
                      <a:path path="circle">
                        <a:fillToRect l="100000" b="100000"/>
                      </a:path>
                      <a:tileRect t="-100000" r="-100000"/>
                    </a:gradFill>
                  </a:tcPr>
                </a:tc>
                <a:tc>
                  <a:txBody>
                    <a:bodyPr/>
                    <a:lstStyle/>
                    <a:p>
                      <a:r>
                        <a:rPr lang="sv-SE" sz="1400" b="1" i="0" dirty="0">
                          <a:solidFill>
                            <a:schemeClr val="tx1"/>
                          </a:solidFill>
                          <a:latin typeface="+mn-lt"/>
                        </a:rPr>
                        <a:t>May</a:t>
                      </a:r>
                    </a:p>
                  </a:txBody>
                  <a:tcPr>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bg1"/>
                        </a:gs>
                      </a:gsLst>
                      <a:path path="circle">
                        <a:fillToRect r="100000" b="100000"/>
                      </a:path>
                      <a:tileRect l="-100000" t="-100000"/>
                    </a:gradFill>
                  </a:tcPr>
                </a:tc>
                <a:tc>
                  <a:txBody>
                    <a:bodyPr/>
                    <a:lstStyle/>
                    <a:p>
                      <a:r>
                        <a:rPr lang="sv-SE" sz="1400" b="1" i="0" dirty="0">
                          <a:solidFill>
                            <a:schemeClr val="tx1"/>
                          </a:solidFill>
                          <a:latin typeface="+mn-lt"/>
                        </a:rPr>
                        <a:t>June</a:t>
                      </a:r>
                    </a:p>
                  </a:txBody>
                  <a:tcPr>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bg1"/>
                        </a:gs>
                      </a:gsLst>
                      <a:path path="circle">
                        <a:fillToRect r="100000" b="100000"/>
                      </a:path>
                      <a:tileRect l="-100000" t="-100000"/>
                    </a:gradFill>
                  </a:tcPr>
                </a:tc>
                <a:tc>
                  <a:txBody>
                    <a:bodyPr/>
                    <a:lstStyle/>
                    <a:p>
                      <a:r>
                        <a:rPr lang="sv-SE" sz="1400" b="1" i="0" dirty="0" err="1">
                          <a:solidFill>
                            <a:schemeClr val="tx1"/>
                          </a:solidFill>
                          <a:latin typeface="+mn-lt"/>
                        </a:rPr>
                        <a:t>July</a:t>
                      </a:r>
                      <a:endParaRPr lang="sv-SE" sz="1400" b="1" i="0" dirty="0">
                        <a:solidFill>
                          <a:schemeClr val="tx1"/>
                        </a:solidFill>
                        <a:latin typeface="+mn-lt"/>
                      </a:endParaRPr>
                    </a:p>
                  </a:txBody>
                  <a:tcPr>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bg1"/>
                        </a:gs>
                      </a:gsLst>
                      <a:path path="circle">
                        <a:fillToRect r="100000" b="100000"/>
                      </a:path>
                      <a:tileRect l="-100000" t="-100000"/>
                    </a:gradFill>
                  </a:tcPr>
                </a:tc>
                <a:tc>
                  <a:txBody>
                    <a:bodyPr/>
                    <a:lstStyle/>
                    <a:p>
                      <a:r>
                        <a:rPr lang="sv-SE" sz="1400" b="1" i="0" dirty="0">
                          <a:solidFill>
                            <a:schemeClr val="tx1"/>
                          </a:solidFill>
                          <a:latin typeface="+mn-lt"/>
                        </a:rPr>
                        <a:t>August</a:t>
                      </a:r>
                    </a:p>
                  </a:txBody>
                  <a:tcPr>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bg1"/>
                        </a:gs>
                      </a:gsLst>
                      <a:path path="circle">
                        <a:fillToRect r="100000" b="100000"/>
                      </a:path>
                      <a:tileRect l="-100000" t="-100000"/>
                    </a:gradFill>
                  </a:tcPr>
                </a:tc>
                <a:tc>
                  <a:txBody>
                    <a:bodyPr/>
                    <a:lstStyle/>
                    <a:p>
                      <a:r>
                        <a:rPr lang="sv-SE" sz="1400" b="1" i="0" dirty="0">
                          <a:solidFill>
                            <a:schemeClr val="tx1"/>
                          </a:solidFill>
                          <a:latin typeface="+mn-lt"/>
                        </a:rPr>
                        <a:t>September</a:t>
                      </a:r>
                    </a:p>
                  </a:txBody>
                  <a:tcPr>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bg1"/>
                        </a:gs>
                      </a:gsLst>
                      <a:path path="circle">
                        <a:fillToRect r="100000" b="100000"/>
                      </a:path>
                      <a:tileRect l="-100000" t="-100000"/>
                    </a:gradFill>
                  </a:tcPr>
                </a:tc>
                <a:tc>
                  <a:txBody>
                    <a:bodyPr/>
                    <a:lstStyle/>
                    <a:p>
                      <a:r>
                        <a:rPr lang="sv-SE" sz="1400" b="1" i="0" dirty="0" err="1">
                          <a:solidFill>
                            <a:schemeClr val="tx1"/>
                          </a:solidFill>
                          <a:latin typeface="+mn-lt"/>
                        </a:rPr>
                        <a:t>October</a:t>
                      </a:r>
                      <a:endParaRPr lang="sv-SE" sz="1400" b="1" i="0" dirty="0">
                        <a:solidFill>
                          <a:schemeClr val="tx1"/>
                        </a:solidFill>
                        <a:latin typeface="+mn-lt"/>
                      </a:endParaRPr>
                    </a:p>
                  </a:txBody>
                  <a:tcPr>
                    <a:gradFill flip="none" rotWithShape="1">
                      <a:gsLst>
                        <a:gs pos="0">
                          <a:schemeClr val="accent1">
                            <a:lumMod val="60000"/>
                            <a:lumOff val="40000"/>
                            <a:tint val="66000"/>
                            <a:satMod val="160000"/>
                          </a:schemeClr>
                        </a:gs>
                        <a:gs pos="53000">
                          <a:srgbClr val="CEF1FF"/>
                        </a:gs>
                        <a:gs pos="100000">
                          <a:schemeClr val="bg1"/>
                        </a:gs>
                      </a:gsLst>
                      <a:path path="circle">
                        <a:fillToRect r="100000" b="100000"/>
                      </a:path>
                      <a:tileRect l="-100000" t="-100000"/>
                    </a:gradFill>
                  </a:tcPr>
                </a:tc>
                <a:extLst>
                  <a:ext uri="{0D108BD9-81ED-4DB2-BD59-A6C34878D82A}">
                    <a16:rowId xmlns:a16="http://schemas.microsoft.com/office/drawing/2014/main" val="1614716230"/>
                  </a:ext>
                </a:extLst>
              </a:tr>
            </a:tbl>
          </a:graphicData>
        </a:graphic>
      </p:graphicFrame>
      <p:sp>
        <p:nvSpPr>
          <p:cNvPr id="15" name="Rubrik 14">
            <a:extLst>
              <a:ext uri="{FF2B5EF4-FFF2-40B4-BE49-F238E27FC236}">
                <a16:creationId xmlns:a16="http://schemas.microsoft.com/office/drawing/2014/main" id="{EFA1F079-F15E-4F9B-A759-1B706219B25A}"/>
              </a:ext>
            </a:extLst>
          </p:cNvPr>
          <p:cNvSpPr>
            <a:spLocks noGrp="1"/>
          </p:cNvSpPr>
          <p:nvPr>
            <p:ph type="title"/>
          </p:nvPr>
        </p:nvSpPr>
        <p:spPr/>
        <p:txBody>
          <a:bodyPr/>
          <a:lstStyle/>
          <a:p>
            <a:r>
              <a:rPr lang="en-GB" dirty="0">
                <a:solidFill>
                  <a:schemeClr val="tx1">
                    <a:lumMod val="75000"/>
                    <a:lumOff val="25000"/>
                  </a:schemeClr>
                </a:solidFill>
              </a:rPr>
              <a:t>The schedule</a:t>
            </a:r>
          </a:p>
        </p:txBody>
      </p:sp>
      <p:sp>
        <p:nvSpPr>
          <p:cNvPr id="4" name="Platshållare för sidfot 3">
            <a:extLst>
              <a:ext uri="{FF2B5EF4-FFF2-40B4-BE49-F238E27FC236}">
                <a16:creationId xmlns:a16="http://schemas.microsoft.com/office/drawing/2014/main" id="{93F6D019-C9CB-4FEE-A441-05860D8C7BA1}"/>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AAC66BAE-0193-47F8-91A2-86B18816534D}"/>
              </a:ext>
            </a:extLst>
          </p:cNvPr>
          <p:cNvSpPr>
            <a:spLocks noGrp="1"/>
          </p:cNvSpPr>
          <p:nvPr>
            <p:ph type="sldNum" sz="quarter" idx="12"/>
          </p:nvPr>
        </p:nvSpPr>
        <p:spPr/>
        <p:txBody>
          <a:bodyPr/>
          <a:lstStyle/>
          <a:p>
            <a:fld id="{F7283078-D760-1647-8B80-66BA8B52336D}" type="slidenum">
              <a:rPr lang="sv-SE" smtClean="0">
                <a:solidFill>
                  <a:srgbClr val="CCCCCC"/>
                </a:solidFill>
              </a:rPr>
              <a:t>32</a:t>
            </a:fld>
            <a:endParaRPr lang="sv-SE" dirty="0">
              <a:solidFill>
                <a:srgbClr val="CCCCCC"/>
              </a:solidFill>
            </a:endParaRPr>
          </a:p>
        </p:txBody>
      </p:sp>
      <p:sp>
        <p:nvSpPr>
          <p:cNvPr id="21" name="Platshållare för text 20">
            <a:extLst>
              <a:ext uri="{FF2B5EF4-FFF2-40B4-BE49-F238E27FC236}">
                <a16:creationId xmlns:a16="http://schemas.microsoft.com/office/drawing/2014/main" id="{AA5A267D-0531-4EAB-BF41-0CF5E50FD4F5}"/>
              </a:ext>
            </a:extLst>
          </p:cNvPr>
          <p:cNvSpPr>
            <a:spLocks noGrp="1"/>
          </p:cNvSpPr>
          <p:nvPr>
            <p:ph type="body" sz="quarter" idx="14"/>
          </p:nvPr>
        </p:nvSpPr>
        <p:spPr/>
        <p:txBody>
          <a:bodyPr/>
          <a:lstStyle/>
          <a:p>
            <a:r>
              <a:rPr lang="en-GB" dirty="0"/>
              <a:t>Moving from Storage, </a:t>
            </a:r>
            <a:r>
              <a:rPr lang="en-GB" dirty="0" err="1"/>
              <a:t>Medicon</a:t>
            </a:r>
            <a:r>
              <a:rPr lang="en-GB" dirty="0"/>
              <a:t> Village</a:t>
            </a:r>
          </a:p>
        </p:txBody>
      </p:sp>
      <p:sp>
        <p:nvSpPr>
          <p:cNvPr id="8" name="Platshållare för datum 3">
            <a:extLst>
              <a:ext uri="{FF2B5EF4-FFF2-40B4-BE49-F238E27FC236}">
                <a16:creationId xmlns:a16="http://schemas.microsoft.com/office/drawing/2014/main" id="{5FD982D3-0E34-9247-B730-F0CC65B41BDC}"/>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2020-04-21</a:t>
            </a:fld>
            <a:endParaRPr lang="sv-SE" dirty="0"/>
          </a:p>
        </p:txBody>
      </p:sp>
      <p:grpSp>
        <p:nvGrpSpPr>
          <p:cNvPr id="23" name="Group 22"/>
          <p:cNvGrpSpPr/>
          <p:nvPr/>
        </p:nvGrpSpPr>
        <p:grpSpPr>
          <a:xfrm>
            <a:off x="3022600" y="5095831"/>
            <a:ext cx="848682" cy="925288"/>
            <a:chOff x="2270389" y="2423160"/>
            <a:chExt cx="3286115" cy="2606040"/>
          </a:xfrm>
        </p:grpSpPr>
        <p:sp>
          <p:nvSpPr>
            <p:cNvPr id="24" name="Flowchart: Process 23"/>
            <p:cNvSpPr/>
            <p:nvPr/>
          </p:nvSpPr>
          <p:spPr>
            <a:xfrm>
              <a:off x="2270389" y="2423160"/>
              <a:ext cx="100584" cy="260604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Flowchart: Process 24"/>
            <p:cNvSpPr/>
            <p:nvPr/>
          </p:nvSpPr>
          <p:spPr>
            <a:xfrm>
              <a:off x="5455920" y="2423160"/>
              <a:ext cx="100584" cy="260604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Flowchart: Process 25"/>
            <p:cNvSpPr/>
            <p:nvPr/>
          </p:nvSpPr>
          <p:spPr>
            <a:xfrm rot="5400000">
              <a:off x="3871326" y="1065370"/>
              <a:ext cx="123445" cy="3041904"/>
            </a:xfrm>
            <a:prstGeom prst="flowChartProcess">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Flowchart: Process 26"/>
            <p:cNvSpPr/>
            <p:nvPr/>
          </p:nvSpPr>
          <p:spPr>
            <a:xfrm rot="5400000">
              <a:off x="3871325" y="1928748"/>
              <a:ext cx="123445" cy="3041904"/>
            </a:xfrm>
            <a:prstGeom prst="flowChartProcess">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Flowchart: Process 27"/>
            <p:cNvSpPr/>
            <p:nvPr/>
          </p:nvSpPr>
          <p:spPr>
            <a:xfrm rot="5400000">
              <a:off x="3873245" y="2872172"/>
              <a:ext cx="123445" cy="3041904"/>
            </a:xfrm>
            <a:prstGeom prst="flowChartProcess">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9" name="Group 28"/>
          <p:cNvGrpSpPr/>
          <p:nvPr/>
        </p:nvGrpSpPr>
        <p:grpSpPr>
          <a:xfrm>
            <a:off x="8293642" y="5018181"/>
            <a:ext cx="352701" cy="1131741"/>
            <a:chOff x="4798562" y="3677887"/>
            <a:chExt cx="502315" cy="1704818"/>
          </a:xfrm>
        </p:grpSpPr>
        <p:grpSp>
          <p:nvGrpSpPr>
            <p:cNvPr id="30" name="Group 29"/>
            <p:cNvGrpSpPr/>
            <p:nvPr/>
          </p:nvGrpSpPr>
          <p:grpSpPr>
            <a:xfrm>
              <a:off x="4798562" y="3677887"/>
              <a:ext cx="502315" cy="1704818"/>
              <a:chOff x="4761270" y="3702135"/>
              <a:chExt cx="442260" cy="1202933"/>
            </a:xfrm>
          </p:grpSpPr>
          <p:sp>
            <p:nvSpPr>
              <p:cNvPr id="34" name="Flowchart: Delay 33"/>
              <p:cNvSpPr/>
              <p:nvPr/>
            </p:nvSpPr>
            <p:spPr>
              <a:xfrm rot="16200000">
                <a:off x="4463926" y="4165464"/>
                <a:ext cx="1036948" cy="442260"/>
              </a:xfrm>
              <a:prstGeom prst="flowChartDelay">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Rounded Rectangle 34"/>
              <p:cNvSpPr/>
              <p:nvPr/>
            </p:nvSpPr>
            <p:spPr>
              <a:xfrm>
                <a:off x="4924471" y="3702135"/>
                <a:ext cx="105763" cy="33197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31" name="Group 30"/>
            <p:cNvGrpSpPr/>
            <p:nvPr/>
          </p:nvGrpSpPr>
          <p:grpSpPr>
            <a:xfrm>
              <a:off x="5067881" y="3709398"/>
              <a:ext cx="232996" cy="266484"/>
              <a:chOff x="6287678" y="3555708"/>
              <a:chExt cx="443060" cy="266484"/>
            </a:xfrm>
          </p:grpSpPr>
          <p:cxnSp>
            <p:nvCxnSpPr>
              <p:cNvPr id="32" name="Straight Connector 31"/>
              <p:cNvCxnSpPr/>
              <p:nvPr/>
            </p:nvCxnSpPr>
            <p:spPr>
              <a:xfrm>
                <a:off x="6287678" y="3677887"/>
                <a:ext cx="4430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612905" y="3555708"/>
                <a:ext cx="0" cy="266484"/>
              </a:xfrm>
              <a:prstGeom prst="line">
                <a:avLst/>
              </a:prstGeom>
              <a:ln w="57150"/>
            </p:spPr>
            <p:style>
              <a:lnRef idx="1">
                <a:schemeClr val="accent1"/>
              </a:lnRef>
              <a:fillRef idx="0">
                <a:schemeClr val="accent1"/>
              </a:fillRef>
              <a:effectRef idx="0">
                <a:schemeClr val="accent1"/>
              </a:effectRef>
              <a:fontRef idx="minor">
                <a:schemeClr val="tx1"/>
              </a:fontRef>
            </p:style>
          </p:cxnSp>
        </p:grpSp>
      </p:grpSp>
      <p:grpSp>
        <p:nvGrpSpPr>
          <p:cNvPr id="36" name="Group 35"/>
          <p:cNvGrpSpPr/>
          <p:nvPr/>
        </p:nvGrpSpPr>
        <p:grpSpPr>
          <a:xfrm>
            <a:off x="5139009" y="5069286"/>
            <a:ext cx="988576" cy="1102112"/>
            <a:chOff x="8686370" y="5321958"/>
            <a:chExt cx="987550" cy="1099290"/>
          </a:xfrm>
        </p:grpSpPr>
        <p:grpSp>
          <p:nvGrpSpPr>
            <p:cNvPr id="37" name="Group 36"/>
            <p:cNvGrpSpPr/>
            <p:nvPr/>
          </p:nvGrpSpPr>
          <p:grpSpPr>
            <a:xfrm>
              <a:off x="8686370" y="5348435"/>
              <a:ext cx="842073" cy="1072813"/>
              <a:chOff x="7399883" y="5340096"/>
              <a:chExt cx="1070238" cy="1410898"/>
            </a:xfrm>
          </p:grpSpPr>
          <p:grpSp>
            <p:nvGrpSpPr>
              <p:cNvPr id="39" name="Group 38"/>
              <p:cNvGrpSpPr/>
              <p:nvPr/>
            </p:nvGrpSpPr>
            <p:grpSpPr>
              <a:xfrm>
                <a:off x="7399883" y="5728753"/>
                <a:ext cx="1070236" cy="1022241"/>
                <a:chOff x="7857680" y="5637314"/>
                <a:chExt cx="1220810" cy="1022237"/>
              </a:xfrm>
            </p:grpSpPr>
            <p:sp>
              <p:nvSpPr>
                <p:cNvPr id="43" name="L-Shape 42"/>
                <p:cNvSpPr/>
                <p:nvPr/>
              </p:nvSpPr>
              <p:spPr>
                <a:xfrm flipV="1">
                  <a:off x="8074275" y="5637314"/>
                  <a:ext cx="1004215" cy="340774"/>
                </a:xfrm>
                <a:prstGeom prst="corner">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TextBox 43"/>
                <p:cNvSpPr txBox="1"/>
                <p:nvPr/>
              </p:nvSpPr>
              <p:spPr>
                <a:xfrm>
                  <a:off x="7857680" y="5890494"/>
                  <a:ext cx="358002" cy="769057"/>
                </a:xfrm>
                <a:prstGeom prst="rect">
                  <a:avLst/>
                </a:prstGeom>
                <a:noFill/>
              </p:spPr>
              <p:txBody>
                <a:bodyPr wrap="square" rtlCol="0">
                  <a:spAutoFit/>
                </a:bodyPr>
                <a:lstStyle/>
                <a:p>
                  <a:pPr algn="l"/>
                  <a:r>
                    <a:rPr lang="en-US" sz="3200" dirty="0">
                      <a:solidFill>
                        <a:schemeClr val="accent1">
                          <a:lumMod val="40000"/>
                          <a:lumOff val="60000"/>
                        </a:schemeClr>
                      </a:solidFill>
                      <a:latin typeface="Wingdings" panose="05000000000000000000" pitchFamily="2" charset="2"/>
                    </a:rPr>
                    <a:t>S</a:t>
                  </a:r>
                  <a:endParaRPr lang="sv-SE" sz="3200" dirty="0">
                    <a:solidFill>
                      <a:schemeClr val="accent1">
                        <a:lumMod val="40000"/>
                        <a:lumOff val="60000"/>
                      </a:schemeClr>
                    </a:solidFill>
                    <a:latin typeface="Wingdings" panose="05000000000000000000" pitchFamily="2" charset="2"/>
                  </a:endParaRPr>
                </a:p>
              </p:txBody>
            </p:sp>
          </p:grpSp>
          <p:grpSp>
            <p:nvGrpSpPr>
              <p:cNvPr id="40" name="Group 39"/>
              <p:cNvGrpSpPr/>
              <p:nvPr/>
            </p:nvGrpSpPr>
            <p:grpSpPr>
              <a:xfrm>
                <a:off x="7909619" y="5340096"/>
                <a:ext cx="560502" cy="416088"/>
                <a:chOff x="8027848" y="5231566"/>
                <a:chExt cx="592384" cy="552809"/>
              </a:xfrm>
            </p:grpSpPr>
            <p:sp>
              <p:nvSpPr>
                <p:cNvPr id="41" name="Trapezoid 40"/>
                <p:cNvSpPr/>
                <p:nvPr/>
              </p:nvSpPr>
              <p:spPr>
                <a:xfrm flipV="1">
                  <a:off x="8027848" y="5231566"/>
                  <a:ext cx="592384" cy="422927"/>
                </a:xfrm>
                <a:prstGeom prst="trapezoid">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Rectangle 41"/>
                <p:cNvSpPr/>
                <p:nvPr/>
              </p:nvSpPr>
              <p:spPr>
                <a:xfrm>
                  <a:off x="8181865" y="5655329"/>
                  <a:ext cx="288256" cy="12904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sp>
          <p:nvSpPr>
            <p:cNvPr id="38" name="TextBox 37"/>
            <p:cNvSpPr txBox="1"/>
            <p:nvPr/>
          </p:nvSpPr>
          <p:spPr>
            <a:xfrm>
              <a:off x="9108329" y="5321958"/>
              <a:ext cx="565591" cy="307777"/>
            </a:xfrm>
            <a:prstGeom prst="rect">
              <a:avLst/>
            </a:prstGeom>
            <a:noFill/>
          </p:spPr>
          <p:txBody>
            <a:bodyPr wrap="square" rtlCol="0">
              <a:spAutoFit/>
            </a:bodyPr>
            <a:lstStyle/>
            <a:p>
              <a:pPr algn="l"/>
              <a:r>
                <a:rPr lang="en-US" sz="1400" b="1" dirty="0">
                  <a:solidFill>
                    <a:schemeClr val="bg1"/>
                  </a:solidFill>
                </a:rPr>
                <a:t>DI</a:t>
              </a:r>
              <a:endParaRPr lang="sv-SE" sz="1400" b="1" dirty="0">
                <a:solidFill>
                  <a:schemeClr val="bg1"/>
                </a:solidFill>
              </a:endParaRPr>
            </a:p>
          </p:txBody>
        </p:sp>
      </p:grpSp>
      <p:grpSp>
        <p:nvGrpSpPr>
          <p:cNvPr id="45" name="Group 44"/>
          <p:cNvGrpSpPr/>
          <p:nvPr/>
        </p:nvGrpSpPr>
        <p:grpSpPr>
          <a:xfrm>
            <a:off x="4105360" y="4872399"/>
            <a:ext cx="923063" cy="683811"/>
            <a:chOff x="8867417" y="2971108"/>
            <a:chExt cx="922105" cy="682060"/>
          </a:xfrm>
        </p:grpSpPr>
        <p:grpSp>
          <p:nvGrpSpPr>
            <p:cNvPr id="46" name="Group 45"/>
            <p:cNvGrpSpPr/>
            <p:nvPr/>
          </p:nvGrpSpPr>
          <p:grpSpPr>
            <a:xfrm>
              <a:off x="8867417" y="2971108"/>
              <a:ext cx="656767" cy="516507"/>
              <a:chOff x="8944662" y="3111807"/>
              <a:chExt cx="1090146" cy="750979"/>
            </a:xfrm>
          </p:grpSpPr>
          <p:grpSp>
            <p:nvGrpSpPr>
              <p:cNvPr id="48" name="Group 47"/>
              <p:cNvGrpSpPr/>
              <p:nvPr/>
            </p:nvGrpSpPr>
            <p:grpSpPr>
              <a:xfrm rot="15559191">
                <a:off x="8967918" y="3088551"/>
                <a:ext cx="576638" cy="623150"/>
                <a:chOff x="8919734" y="3430266"/>
                <a:chExt cx="625330" cy="526419"/>
              </a:xfrm>
            </p:grpSpPr>
            <p:sp>
              <p:nvSpPr>
                <p:cNvPr id="50" name="Flowchart: Terminator 49"/>
                <p:cNvSpPr/>
                <p:nvPr/>
              </p:nvSpPr>
              <p:spPr>
                <a:xfrm rot="20528670">
                  <a:off x="9000099" y="3556210"/>
                  <a:ext cx="459553" cy="45719"/>
                </a:xfrm>
                <a:prstGeom prst="flowChartTermina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Flowchart: Terminator 50"/>
                <p:cNvSpPr/>
                <p:nvPr/>
              </p:nvSpPr>
              <p:spPr>
                <a:xfrm rot="20528670">
                  <a:off x="9085511" y="3759118"/>
                  <a:ext cx="459553" cy="45719"/>
                </a:xfrm>
                <a:prstGeom prst="flowChartTermina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Chord 51"/>
                <p:cNvSpPr/>
                <p:nvPr/>
              </p:nvSpPr>
              <p:spPr>
                <a:xfrm>
                  <a:off x="8919734" y="3430266"/>
                  <a:ext cx="620281" cy="526419"/>
                </a:xfrm>
                <a:prstGeom prst="chor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9" name="Freeform 48"/>
              <p:cNvSpPr/>
              <p:nvPr/>
            </p:nvSpPr>
            <p:spPr>
              <a:xfrm rot="15110422" flipH="1">
                <a:off x="9540089" y="3368067"/>
                <a:ext cx="385934" cy="603504"/>
              </a:xfrm>
              <a:custGeom>
                <a:avLst/>
                <a:gdLst>
                  <a:gd name="connsiteX0" fmla="*/ 0 w 1631761"/>
                  <a:gd name="connsiteY0" fmla="*/ 0 h 1335024"/>
                  <a:gd name="connsiteX1" fmla="*/ 1490472 w 1631761"/>
                  <a:gd name="connsiteY1" fmla="*/ 557784 h 1335024"/>
                  <a:gd name="connsiteX2" fmla="*/ 1600200 w 1631761"/>
                  <a:gd name="connsiteY2" fmla="*/ 1335024 h 1335024"/>
                </a:gdLst>
                <a:ahLst/>
                <a:cxnLst>
                  <a:cxn ang="0">
                    <a:pos x="connsiteX0" y="connsiteY0"/>
                  </a:cxn>
                  <a:cxn ang="0">
                    <a:pos x="connsiteX1" y="connsiteY1"/>
                  </a:cxn>
                  <a:cxn ang="0">
                    <a:pos x="connsiteX2" y="connsiteY2"/>
                  </a:cxn>
                </a:cxnLst>
                <a:rect l="l" t="t" r="r" b="b"/>
                <a:pathLst>
                  <a:path w="1631761" h="1335024">
                    <a:moveTo>
                      <a:pt x="0" y="0"/>
                    </a:moveTo>
                    <a:cubicBezTo>
                      <a:pt x="611886" y="167640"/>
                      <a:pt x="1223772" y="335280"/>
                      <a:pt x="1490472" y="557784"/>
                    </a:cubicBezTo>
                    <a:cubicBezTo>
                      <a:pt x="1757172" y="780288"/>
                      <a:pt x="1556004" y="1184148"/>
                      <a:pt x="1600200" y="1335024"/>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7" name="Lightning Bolt 46"/>
            <p:cNvSpPr/>
            <p:nvPr/>
          </p:nvSpPr>
          <p:spPr>
            <a:xfrm rot="20211501" flipH="1">
              <a:off x="9363062" y="3160210"/>
              <a:ext cx="426460" cy="492958"/>
            </a:xfrm>
            <a:prstGeom prst="lightningBol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1">
                    <a:lumMod val="40000"/>
                    <a:lumOff val="60000"/>
                  </a:schemeClr>
                </a:solidFill>
              </a:endParaRPr>
            </a:p>
          </p:txBody>
        </p:sp>
      </p:grpSp>
      <p:grpSp>
        <p:nvGrpSpPr>
          <p:cNvPr id="53" name="Group 52"/>
          <p:cNvGrpSpPr/>
          <p:nvPr/>
        </p:nvGrpSpPr>
        <p:grpSpPr>
          <a:xfrm>
            <a:off x="4235155" y="5825758"/>
            <a:ext cx="627360" cy="513520"/>
            <a:chOff x="6284910" y="2612181"/>
            <a:chExt cx="1099824" cy="951707"/>
          </a:xfrm>
        </p:grpSpPr>
        <p:grpSp>
          <p:nvGrpSpPr>
            <p:cNvPr id="54" name="Group 53"/>
            <p:cNvGrpSpPr/>
            <p:nvPr/>
          </p:nvGrpSpPr>
          <p:grpSpPr>
            <a:xfrm rot="2629038">
              <a:off x="6284910" y="2815974"/>
              <a:ext cx="1017271" cy="740253"/>
              <a:chOff x="5984675" y="4009662"/>
              <a:chExt cx="1273998" cy="971710"/>
            </a:xfrm>
          </p:grpSpPr>
          <p:sp>
            <p:nvSpPr>
              <p:cNvPr id="60" name="Flowchart: Connector 59"/>
              <p:cNvSpPr/>
              <p:nvPr/>
            </p:nvSpPr>
            <p:spPr>
              <a:xfrm>
                <a:off x="6537960" y="4199245"/>
                <a:ext cx="173736" cy="180731"/>
              </a:xfrm>
              <a:prstGeom prst="flowChartConnector">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Flowchart: Manual Operation 60"/>
              <p:cNvSpPr/>
              <p:nvPr/>
            </p:nvSpPr>
            <p:spPr>
              <a:xfrm rot="17861707">
                <a:off x="6188778" y="3805559"/>
                <a:ext cx="206884" cy="615089"/>
              </a:xfrm>
              <a:prstGeom prst="flowChartManualOperation">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2" name="Flowchart: Manual Operation 61"/>
              <p:cNvSpPr/>
              <p:nvPr/>
            </p:nvSpPr>
            <p:spPr>
              <a:xfrm rot="3720000">
                <a:off x="6846473" y="3815631"/>
                <a:ext cx="208800" cy="615600"/>
              </a:xfrm>
              <a:prstGeom prst="flowChartManualOperation">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3" name="Flowchart: Manual Operation 62"/>
              <p:cNvSpPr/>
              <p:nvPr/>
            </p:nvSpPr>
            <p:spPr>
              <a:xfrm flipV="1">
                <a:off x="6526552" y="4365772"/>
                <a:ext cx="208800" cy="615600"/>
              </a:xfrm>
              <a:prstGeom prst="flowChartManualOperation">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55" name="Group 54"/>
            <p:cNvGrpSpPr/>
            <p:nvPr/>
          </p:nvGrpSpPr>
          <p:grpSpPr>
            <a:xfrm>
              <a:off x="6423200" y="2612181"/>
              <a:ext cx="961534" cy="951707"/>
              <a:chOff x="6345815" y="3956814"/>
              <a:chExt cx="961534" cy="951707"/>
            </a:xfrm>
          </p:grpSpPr>
          <p:sp>
            <p:nvSpPr>
              <p:cNvPr id="56" name="Oval 55"/>
              <p:cNvSpPr/>
              <p:nvPr/>
            </p:nvSpPr>
            <p:spPr>
              <a:xfrm rot="20771913">
                <a:off x="6345815" y="3956814"/>
                <a:ext cx="961534" cy="949136"/>
              </a:xfrm>
              <a:prstGeom prst="ellipse">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Arc 56"/>
              <p:cNvSpPr/>
              <p:nvPr/>
            </p:nvSpPr>
            <p:spPr>
              <a:xfrm rot="21177004">
                <a:off x="6567425" y="3997503"/>
                <a:ext cx="701867" cy="66684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8" name="Arc 57"/>
              <p:cNvSpPr/>
              <p:nvPr/>
            </p:nvSpPr>
            <p:spPr>
              <a:xfrm rot="14365025">
                <a:off x="6361144" y="4082946"/>
                <a:ext cx="701867" cy="66684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9" name="Arc 58"/>
              <p:cNvSpPr/>
              <p:nvPr/>
            </p:nvSpPr>
            <p:spPr>
              <a:xfrm rot="7049681">
                <a:off x="6527339" y="4224163"/>
                <a:ext cx="701867" cy="66684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grpSp>
      <p:sp>
        <p:nvSpPr>
          <p:cNvPr id="2" name="TextBox 1"/>
          <p:cNvSpPr txBox="1"/>
          <p:nvPr/>
        </p:nvSpPr>
        <p:spPr>
          <a:xfrm>
            <a:off x="301244" y="1679250"/>
            <a:ext cx="10893900" cy="3231654"/>
          </a:xfrm>
          <a:prstGeom prst="rect">
            <a:avLst/>
          </a:prstGeom>
          <a:noFill/>
        </p:spPr>
        <p:txBody>
          <a:bodyPr wrap="square" rtlCol="0">
            <a:spAutoFit/>
          </a:bodyPr>
          <a:lstStyle/>
          <a:p>
            <a:pPr algn="l"/>
            <a:endParaRPr lang="sv-SE" dirty="0">
              <a:solidFill>
                <a:srgbClr val="666666"/>
              </a:solidFill>
            </a:endParaRPr>
          </a:p>
          <a:p>
            <a:pPr algn="l"/>
            <a:endParaRPr lang="sv-SE" dirty="0">
              <a:solidFill>
                <a:srgbClr val="666666"/>
              </a:solidFill>
            </a:endParaRPr>
          </a:p>
          <a:p>
            <a:pPr algn="l"/>
            <a:r>
              <a:rPr lang="en-US" sz="1400" dirty="0" err="1">
                <a:solidFill>
                  <a:schemeClr val="accent3">
                    <a:lumMod val="75000"/>
                  </a:schemeClr>
                </a:solidFill>
              </a:rPr>
              <a:t>Utgård</a:t>
            </a:r>
            <a:r>
              <a:rPr lang="en-US" sz="1400" dirty="0">
                <a:solidFill>
                  <a:schemeClr val="accent3">
                    <a:lumMod val="75000"/>
                  </a:schemeClr>
                </a:solidFill>
              </a:rPr>
              <a:t> Storage                                                             </a:t>
            </a:r>
          </a:p>
          <a:p>
            <a:pPr algn="l"/>
            <a:endParaRPr lang="sv-SE" sz="1400" dirty="0">
              <a:solidFill>
                <a:schemeClr val="accent3">
                  <a:lumMod val="75000"/>
                </a:schemeClr>
              </a:solidFill>
            </a:endParaRPr>
          </a:p>
          <a:p>
            <a:pPr algn="l"/>
            <a:r>
              <a:rPr lang="sv-SE" sz="1400" dirty="0">
                <a:solidFill>
                  <a:schemeClr val="accent3">
                    <a:lumMod val="75000"/>
                  </a:schemeClr>
                </a:solidFill>
              </a:rPr>
              <a:t>1st </a:t>
            </a:r>
            <a:r>
              <a:rPr lang="sv-SE" sz="1400" dirty="0" err="1">
                <a:solidFill>
                  <a:schemeClr val="accent3">
                    <a:lumMod val="75000"/>
                  </a:schemeClr>
                </a:solidFill>
              </a:rPr>
              <a:t>move</a:t>
            </a:r>
            <a:r>
              <a:rPr lang="sv-SE" sz="1400" dirty="0">
                <a:solidFill>
                  <a:schemeClr val="accent3">
                    <a:lumMod val="75000"/>
                  </a:schemeClr>
                </a:solidFill>
              </a:rPr>
              <a:t> </a:t>
            </a:r>
            <a:r>
              <a:rPr lang="sv-SE" sz="1400" dirty="0" err="1">
                <a:solidFill>
                  <a:schemeClr val="accent3">
                    <a:lumMod val="75000"/>
                  </a:schemeClr>
                </a:solidFill>
              </a:rPr>
              <a:t>Medicon</a:t>
            </a:r>
            <a:r>
              <a:rPr lang="sv-SE" sz="1400" dirty="0">
                <a:solidFill>
                  <a:schemeClr val="accent3">
                    <a:lumMod val="75000"/>
                  </a:schemeClr>
                </a:solidFill>
              </a:rPr>
              <a:t> </a:t>
            </a:r>
            <a:r>
              <a:rPr lang="sv-SE" sz="1400" dirty="0" err="1">
                <a:solidFill>
                  <a:schemeClr val="accent3">
                    <a:lumMod val="75000"/>
                  </a:schemeClr>
                </a:solidFill>
              </a:rPr>
              <a:t>Village</a:t>
            </a:r>
            <a:endParaRPr lang="sv-SE" sz="1400" dirty="0">
              <a:solidFill>
                <a:schemeClr val="accent3">
                  <a:lumMod val="75000"/>
                </a:schemeClr>
              </a:solidFill>
            </a:endParaRPr>
          </a:p>
          <a:p>
            <a:pPr algn="l"/>
            <a:endParaRPr lang="sv-SE" sz="1400" dirty="0">
              <a:solidFill>
                <a:schemeClr val="accent2">
                  <a:lumMod val="60000"/>
                  <a:lumOff val="40000"/>
                </a:schemeClr>
              </a:solidFill>
            </a:endParaRPr>
          </a:p>
          <a:p>
            <a:pPr algn="l"/>
            <a:r>
              <a:rPr lang="sv-SE" sz="1400" dirty="0">
                <a:solidFill>
                  <a:schemeClr val="accent2">
                    <a:lumMod val="60000"/>
                    <a:lumOff val="40000"/>
                  </a:schemeClr>
                </a:solidFill>
              </a:rPr>
              <a:t>2nd </a:t>
            </a:r>
            <a:r>
              <a:rPr lang="sv-SE" sz="1400" dirty="0" err="1">
                <a:solidFill>
                  <a:schemeClr val="accent2">
                    <a:lumMod val="60000"/>
                    <a:lumOff val="40000"/>
                  </a:schemeClr>
                </a:solidFill>
              </a:rPr>
              <a:t>move</a:t>
            </a:r>
            <a:r>
              <a:rPr lang="sv-SE" sz="1400" dirty="0">
                <a:solidFill>
                  <a:schemeClr val="accent2">
                    <a:lumMod val="60000"/>
                    <a:lumOff val="40000"/>
                  </a:schemeClr>
                </a:solidFill>
              </a:rPr>
              <a:t> </a:t>
            </a:r>
            <a:r>
              <a:rPr lang="sv-SE" sz="1400" dirty="0" err="1">
                <a:solidFill>
                  <a:schemeClr val="accent2">
                    <a:lumMod val="60000"/>
                    <a:lumOff val="40000"/>
                  </a:schemeClr>
                </a:solidFill>
              </a:rPr>
              <a:t>Medicon</a:t>
            </a:r>
            <a:r>
              <a:rPr lang="sv-SE" sz="1400" dirty="0">
                <a:solidFill>
                  <a:schemeClr val="accent2">
                    <a:lumMod val="60000"/>
                    <a:lumOff val="40000"/>
                  </a:schemeClr>
                </a:solidFill>
              </a:rPr>
              <a:t> </a:t>
            </a:r>
            <a:r>
              <a:rPr lang="sv-SE" sz="1400" dirty="0" err="1">
                <a:solidFill>
                  <a:schemeClr val="accent2">
                    <a:lumMod val="60000"/>
                    <a:lumOff val="40000"/>
                  </a:schemeClr>
                </a:solidFill>
              </a:rPr>
              <a:t>Village</a:t>
            </a:r>
            <a:endParaRPr lang="sv-SE" sz="1400" dirty="0">
              <a:solidFill>
                <a:schemeClr val="accent2">
                  <a:lumMod val="60000"/>
                  <a:lumOff val="40000"/>
                </a:schemeClr>
              </a:solidFill>
            </a:endParaRPr>
          </a:p>
          <a:p>
            <a:pPr algn="l"/>
            <a:endParaRPr lang="sv-SE" sz="1400" dirty="0"/>
          </a:p>
          <a:p>
            <a:pPr algn="l"/>
            <a:r>
              <a:rPr lang="sv-SE" sz="1400" dirty="0">
                <a:solidFill>
                  <a:schemeClr val="accent6"/>
                </a:solidFill>
              </a:rPr>
              <a:t>Sensitive instruments</a:t>
            </a:r>
          </a:p>
          <a:p>
            <a:pPr algn="l"/>
            <a:endParaRPr lang="sv-SE" sz="1400" dirty="0"/>
          </a:p>
          <a:p>
            <a:pPr algn="l"/>
            <a:r>
              <a:rPr lang="sv-SE" sz="1400" dirty="0">
                <a:solidFill>
                  <a:schemeClr val="accent5"/>
                </a:solidFill>
              </a:rPr>
              <a:t>Chemicals</a:t>
            </a:r>
          </a:p>
          <a:p>
            <a:pPr algn="l"/>
            <a:endParaRPr lang="sv-SE" sz="1400" dirty="0">
              <a:solidFill>
                <a:schemeClr val="accent5"/>
              </a:solidFill>
            </a:endParaRPr>
          </a:p>
          <a:p>
            <a:pPr algn="l"/>
            <a:r>
              <a:rPr lang="sv-SE" sz="1400" dirty="0" err="1">
                <a:solidFill>
                  <a:schemeClr val="accent5"/>
                </a:solidFill>
              </a:rPr>
              <a:t>Electrochemistry</a:t>
            </a:r>
            <a:r>
              <a:rPr lang="sv-SE" sz="1400" dirty="0">
                <a:solidFill>
                  <a:schemeClr val="accent5"/>
                </a:solidFill>
              </a:rPr>
              <a:t> setup</a:t>
            </a:r>
          </a:p>
          <a:p>
            <a:pPr algn="l"/>
            <a:r>
              <a:rPr lang="sv-SE" sz="1400" dirty="0">
                <a:solidFill>
                  <a:schemeClr val="accent5"/>
                </a:solidFill>
              </a:rPr>
              <a:t>(Hg </a:t>
            </a:r>
            <a:r>
              <a:rPr lang="sv-SE" sz="1400" dirty="0" err="1">
                <a:solidFill>
                  <a:schemeClr val="accent5"/>
                </a:solidFill>
              </a:rPr>
              <a:t>license</a:t>
            </a:r>
            <a:r>
              <a:rPr lang="sv-SE" sz="1400" dirty="0">
                <a:solidFill>
                  <a:schemeClr val="accent5"/>
                </a:solidFill>
              </a:rPr>
              <a:t>)</a:t>
            </a:r>
          </a:p>
        </p:txBody>
      </p:sp>
      <p:sp>
        <p:nvSpPr>
          <p:cNvPr id="78" name="L-Shape 77"/>
          <p:cNvSpPr/>
          <p:nvPr/>
        </p:nvSpPr>
        <p:spPr>
          <a:xfrm rot="18137565">
            <a:off x="2268714" y="2219554"/>
            <a:ext cx="409857" cy="108750"/>
          </a:xfrm>
          <a:prstGeom prst="corner">
            <a:avLst>
              <a:gd name="adj1" fmla="val 28987"/>
              <a:gd name="adj2" fmla="val 34022"/>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71" name="TextBox 70"/>
          <p:cNvSpPr txBox="1"/>
          <p:nvPr/>
        </p:nvSpPr>
        <p:spPr>
          <a:xfrm>
            <a:off x="3761647" y="3317908"/>
            <a:ext cx="1573673" cy="230832"/>
          </a:xfrm>
          <a:prstGeom prst="rect">
            <a:avLst/>
          </a:prstGeom>
          <a:solidFill>
            <a:schemeClr val="accent2">
              <a:lumMod val="20000"/>
              <a:lumOff val="80000"/>
            </a:schemeClr>
          </a:solidFill>
          <a:ln>
            <a:solidFill>
              <a:schemeClr val="accent2">
                <a:lumMod val="60000"/>
                <a:lumOff val="40000"/>
              </a:schemeClr>
            </a:solidFill>
          </a:ln>
        </p:spPr>
        <p:txBody>
          <a:bodyPr wrap="square" rtlCol="0">
            <a:spAutoFit/>
          </a:bodyPr>
          <a:lstStyle/>
          <a:p>
            <a:pPr algn="l"/>
            <a:r>
              <a:rPr lang="en-US" sz="900" dirty="0">
                <a:solidFill>
                  <a:srgbClr val="666666"/>
                </a:solidFill>
              </a:rPr>
              <a:t>Large centrifuge transport</a:t>
            </a:r>
            <a:endParaRPr lang="sv-SE" sz="900" dirty="0">
              <a:solidFill>
                <a:srgbClr val="666666"/>
              </a:solidFill>
            </a:endParaRPr>
          </a:p>
        </p:txBody>
      </p:sp>
      <p:sp>
        <p:nvSpPr>
          <p:cNvPr id="72" name="TextBox 71"/>
          <p:cNvSpPr txBox="1"/>
          <p:nvPr/>
        </p:nvSpPr>
        <p:spPr>
          <a:xfrm>
            <a:off x="5517070" y="3599991"/>
            <a:ext cx="1159176" cy="233828"/>
          </a:xfrm>
          <a:prstGeom prst="rect">
            <a:avLst/>
          </a:prstGeom>
          <a:solidFill>
            <a:schemeClr val="accent6">
              <a:lumMod val="20000"/>
              <a:lumOff val="80000"/>
            </a:schemeClr>
          </a:solidFill>
          <a:ln>
            <a:solidFill>
              <a:schemeClr val="accent6"/>
            </a:solidFill>
          </a:ln>
        </p:spPr>
        <p:txBody>
          <a:bodyPr wrap="square" rtlCol="0">
            <a:spAutoFit/>
          </a:bodyPr>
          <a:lstStyle/>
          <a:p>
            <a:pPr algn="l"/>
            <a:r>
              <a:rPr lang="en-US" sz="900" dirty="0">
                <a:solidFill>
                  <a:srgbClr val="666666"/>
                </a:solidFill>
              </a:rPr>
              <a:t>Involve companies</a:t>
            </a:r>
            <a:endParaRPr lang="sv-SE" sz="900" dirty="0">
              <a:solidFill>
                <a:srgbClr val="666666"/>
              </a:solidFill>
            </a:endParaRPr>
          </a:p>
        </p:txBody>
      </p:sp>
      <p:sp>
        <p:nvSpPr>
          <p:cNvPr id="73" name="L-Shape 72"/>
          <p:cNvSpPr/>
          <p:nvPr/>
        </p:nvSpPr>
        <p:spPr>
          <a:xfrm rot="18137565">
            <a:off x="2512554" y="2655418"/>
            <a:ext cx="409857" cy="108750"/>
          </a:xfrm>
          <a:prstGeom prst="corner">
            <a:avLst>
              <a:gd name="adj1" fmla="val 28987"/>
              <a:gd name="adj2" fmla="val 34022"/>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grpSp>
        <p:nvGrpSpPr>
          <p:cNvPr id="10" name="Group 9"/>
          <p:cNvGrpSpPr/>
          <p:nvPr/>
        </p:nvGrpSpPr>
        <p:grpSpPr>
          <a:xfrm>
            <a:off x="3325626" y="2314212"/>
            <a:ext cx="7645024" cy="2308169"/>
            <a:chOff x="3325626" y="2314212"/>
            <a:chExt cx="7645024" cy="2308169"/>
          </a:xfrm>
        </p:grpSpPr>
        <p:grpSp>
          <p:nvGrpSpPr>
            <p:cNvPr id="9" name="Group 8"/>
            <p:cNvGrpSpPr/>
            <p:nvPr/>
          </p:nvGrpSpPr>
          <p:grpSpPr>
            <a:xfrm>
              <a:off x="3325626" y="2314212"/>
              <a:ext cx="7645024" cy="2308169"/>
              <a:chOff x="3325626" y="2305068"/>
              <a:chExt cx="7645024" cy="2308169"/>
            </a:xfrm>
          </p:grpSpPr>
          <p:grpSp>
            <p:nvGrpSpPr>
              <p:cNvPr id="7" name="Group 6"/>
              <p:cNvGrpSpPr/>
              <p:nvPr/>
            </p:nvGrpSpPr>
            <p:grpSpPr>
              <a:xfrm>
                <a:off x="3325626" y="2305068"/>
                <a:ext cx="7645024" cy="2308169"/>
                <a:chOff x="3325626" y="2305068"/>
                <a:chExt cx="7645024" cy="2308169"/>
              </a:xfrm>
            </p:grpSpPr>
            <p:grpSp>
              <p:nvGrpSpPr>
                <p:cNvPr id="6" name="Group 5"/>
                <p:cNvGrpSpPr/>
                <p:nvPr/>
              </p:nvGrpSpPr>
              <p:grpSpPr>
                <a:xfrm>
                  <a:off x="3325626" y="2305068"/>
                  <a:ext cx="7645024" cy="2308169"/>
                  <a:chOff x="3325626" y="2305068"/>
                  <a:chExt cx="7645024" cy="2308169"/>
                </a:xfrm>
              </p:grpSpPr>
              <p:sp>
                <p:nvSpPr>
                  <p:cNvPr id="16" name="Rectangle 15"/>
                  <p:cNvSpPr/>
                  <p:nvPr/>
                </p:nvSpPr>
                <p:spPr>
                  <a:xfrm>
                    <a:off x="4020996" y="2701258"/>
                    <a:ext cx="438576" cy="162000"/>
                  </a:xfrm>
                  <a:prstGeom prst="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8455006" y="3575462"/>
                    <a:ext cx="476388" cy="162000"/>
                  </a:xfrm>
                  <a:prstGeom prst="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0653016" y="4451237"/>
                    <a:ext cx="317634" cy="162000"/>
                  </a:xfrm>
                  <a:prstGeom prst="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3325626" y="2305068"/>
                    <a:ext cx="223511" cy="162000"/>
                  </a:xfrm>
                  <a:prstGeom prst="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ctangle 21"/>
                  <p:cNvSpPr/>
                  <p:nvPr/>
                </p:nvSpPr>
                <p:spPr>
                  <a:xfrm>
                    <a:off x="8578833" y="4013369"/>
                    <a:ext cx="476388" cy="162000"/>
                  </a:xfrm>
                  <a:prstGeom prst="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p:cNvSpPr/>
                  <p:nvPr/>
                </p:nvSpPr>
                <p:spPr>
                  <a:xfrm>
                    <a:off x="5802184" y="3120488"/>
                    <a:ext cx="741600" cy="162000"/>
                  </a:xfrm>
                  <a:prstGeom prst="rect">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4" name="Rectangle 63"/>
                <p:cNvSpPr/>
                <p:nvPr/>
              </p:nvSpPr>
              <p:spPr>
                <a:xfrm>
                  <a:off x="5139172" y="3569932"/>
                  <a:ext cx="318352" cy="160110"/>
                </a:xfrm>
                <a:prstGeom prst="rect">
                  <a:avLst/>
                </a:prstGeom>
                <a:solidFill>
                  <a:schemeClr val="accent6">
                    <a:lumMod val="20000"/>
                    <a:lumOff val="80000"/>
                  </a:schemeClr>
                </a:solidFill>
                <a:ln w="12700">
                  <a:solidFill>
                    <a:schemeClr val="accent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5" name="Rectangle 64"/>
                <p:cNvSpPr/>
                <p:nvPr/>
              </p:nvSpPr>
              <p:spPr>
                <a:xfrm>
                  <a:off x="5012180" y="3997751"/>
                  <a:ext cx="2059742" cy="162000"/>
                </a:xfrm>
                <a:prstGeom prst="rect">
                  <a:avLst/>
                </a:prstGeom>
                <a:solidFill>
                  <a:schemeClr val="accent5">
                    <a:lumMod val="20000"/>
                    <a:lumOff val="80000"/>
                  </a:schemeClr>
                </a:solidFill>
                <a:ln w="12700">
                  <a:solidFill>
                    <a:schemeClr val="accent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6" name="Rectangle 65"/>
                <p:cNvSpPr/>
                <p:nvPr/>
              </p:nvSpPr>
              <p:spPr>
                <a:xfrm>
                  <a:off x="3871281" y="4443234"/>
                  <a:ext cx="2520000" cy="162000"/>
                </a:xfrm>
                <a:prstGeom prst="rect">
                  <a:avLst/>
                </a:prstGeom>
                <a:solidFill>
                  <a:schemeClr val="accent5">
                    <a:lumMod val="20000"/>
                    <a:lumOff val="80000"/>
                  </a:schemeClr>
                </a:solidFill>
                <a:ln w="12700">
                  <a:solidFill>
                    <a:schemeClr val="accent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8" name="Rectangle 67"/>
              <p:cNvSpPr/>
              <p:nvPr/>
            </p:nvSpPr>
            <p:spPr>
              <a:xfrm>
                <a:off x="4743629" y="3124674"/>
                <a:ext cx="232459" cy="162849"/>
              </a:xfrm>
              <a:prstGeom prst="rect">
                <a:avLst/>
              </a:prstGeom>
              <a:solidFill>
                <a:schemeClr val="accent2">
                  <a:lumMod val="20000"/>
                  <a:lumOff val="80000"/>
                </a:schemeClr>
              </a:solidFill>
              <a:ln w="12700">
                <a:solidFill>
                  <a:schemeClr val="accent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74" name="Rectangle 73"/>
            <p:cNvSpPr/>
            <p:nvPr/>
          </p:nvSpPr>
          <p:spPr>
            <a:xfrm>
              <a:off x="9264123" y="4016039"/>
              <a:ext cx="259594" cy="168474"/>
            </a:xfrm>
            <a:prstGeom prst="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70" name="TextBox 69"/>
          <p:cNvSpPr txBox="1"/>
          <p:nvPr/>
        </p:nvSpPr>
        <p:spPr>
          <a:xfrm>
            <a:off x="4384171" y="4525828"/>
            <a:ext cx="1510002" cy="230832"/>
          </a:xfrm>
          <a:prstGeom prst="rect">
            <a:avLst/>
          </a:prstGeom>
          <a:solidFill>
            <a:schemeClr val="accent5">
              <a:lumMod val="20000"/>
              <a:lumOff val="80000"/>
            </a:schemeClr>
          </a:solidFill>
          <a:ln>
            <a:solidFill>
              <a:schemeClr val="accent5"/>
            </a:solidFill>
          </a:ln>
        </p:spPr>
        <p:txBody>
          <a:bodyPr wrap="square" rtlCol="0">
            <a:spAutoFit/>
          </a:bodyPr>
          <a:lstStyle/>
          <a:p>
            <a:pPr algn="l"/>
            <a:r>
              <a:rPr lang="en-US" sz="900" dirty="0">
                <a:solidFill>
                  <a:srgbClr val="666666"/>
                </a:solidFill>
              </a:rPr>
              <a:t>Application for Hg license</a:t>
            </a:r>
            <a:endParaRPr lang="sv-SE" sz="900" dirty="0">
              <a:solidFill>
                <a:srgbClr val="666666"/>
              </a:solidFill>
            </a:endParaRPr>
          </a:p>
        </p:txBody>
      </p:sp>
      <p:sp>
        <p:nvSpPr>
          <p:cNvPr id="69" name="TextBox 68"/>
          <p:cNvSpPr txBox="1"/>
          <p:nvPr/>
        </p:nvSpPr>
        <p:spPr>
          <a:xfrm>
            <a:off x="5298348" y="4097684"/>
            <a:ext cx="1411624" cy="230832"/>
          </a:xfrm>
          <a:prstGeom prst="rect">
            <a:avLst/>
          </a:prstGeom>
          <a:solidFill>
            <a:schemeClr val="accent5">
              <a:lumMod val="20000"/>
              <a:lumOff val="80000"/>
            </a:schemeClr>
          </a:solidFill>
          <a:ln>
            <a:solidFill>
              <a:schemeClr val="accent5"/>
            </a:solidFill>
          </a:ln>
        </p:spPr>
        <p:txBody>
          <a:bodyPr wrap="square" rtlCol="0">
            <a:spAutoFit/>
          </a:bodyPr>
          <a:lstStyle/>
          <a:p>
            <a:pPr algn="l"/>
            <a:r>
              <a:rPr lang="en-US" sz="900" dirty="0">
                <a:solidFill>
                  <a:srgbClr val="666666"/>
                </a:solidFill>
              </a:rPr>
              <a:t>Guidelines for E04 Labs</a:t>
            </a:r>
            <a:endParaRPr lang="sv-SE" sz="900" dirty="0">
              <a:solidFill>
                <a:srgbClr val="666666"/>
              </a:solidFill>
            </a:endParaRP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0022" y="1795590"/>
            <a:ext cx="226162" cy="226162"/>
          </a:xfrm>
          <a:prstGeom prst="rect">
            <a:avLst/>
          </a:prstGeom>
        </p:spPr>
      </p:pic>
      <p:pic>
        <p:nvPicPr>
          <p:cNvPr id="1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543784" y="1198039"/>
            <a:ext cx="182828" cy="182828"/>
          </a:xfrm>
          <a:prstGeom prst="rect">
            <a:avLst/>
          </a:prstGeom>
        </p:spPr>
      </p:pic>
      <p:sp>
        <p:nvSpPr>
          <p:cNvPr id="13" name="Action Button: Forward or Next 12">
            <a:hlinkClick r:id="" action="ppaction://hlinkshowjump?jump=nextslide" highlightClick="1"/>
          </p:cNvPr>
          <p:cNvSpPr/>
          <p:nvPr/>
        </p:nvSpPr>
        <p:spPr>
          <a:xfrm>
            <a:off x="11561984" y="6196719"/>
            <a:ext cx="568800" cy="568800"/>
          </a:xfrm>
          <a:prstGeom prst="actionButtonForwardNext">
            <a:avLst/>
          </a:prstGeom>
          <a:solidFill>
            <a:schemeClr val="accent3">
              <a:lumMod val="60000"/>
              <a:lumOff val="4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5" name="Rectangle 74"/>
          <p:cNvSpPr/>
          <p:nvPr/>
        </p:nvSpPr>
        <p:spPr>
          <a:xfrm>
            <a:off x="5584458" y="2707640"/>
            <a:ext cx="216000" cy="162000"/>
          </a:xfrm>
          <a:prstGeom prst="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9"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7044490" y="1198039"/>
            <a:ext cx="187499" cy="187499"/>
          </a:xfrm>
          <a:prstGeom prst="rect">
            <a:avLst/>
          </a:prstGeom>
        </p:spPr>
      </p:pic>
      <p:pic>
        <p:nvPicPr>
          <p:cNvPr id="82"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2430837" y="4051118"/>
            <a:ext cx="198254" cy="198254"/>
          </a:xfrm>
          <a:prstGeom prst="rect">
            <a:avLst/>
          </a:prstGeom>
        </p:spPr>
      </p:pic>
    </p:spTree>
    <p:extLst>
      <p:ext uri="{BB962C8B-B14F-4D97-AF65-F5344CB8AC3E}">
        <p14:creationId xmlns:p14="http://schemas.microsoft.com/office/powerpoint/2010/main" val="99003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13852" fill="hold"/>
                                        <p:tgtEl>
                                          <p:spTgt spid="11"/>
                                        </p:tgtEl>
                                      </p:cBhvr>
                                    </p:cmd>
                                  </p:childTnLst>
                                </p:cTn>
                              </p:par>
                              <p:par>
                                <p:cTn id="7" presetID="32" presetClass="emph" presetSubtype="0" fill="hold" grpId="0" nodeType="withEffect">
                                  <p:stCondLst>
                                    <p:cond delay="3250"/>
                                  </p:stCondLst>
                                  <p:childTnLst>
                                    <p:animRot by="120000">
                                      <p:cBhvr>
                                        <p:cTn id="8" dur="100" fill="hold">
                                          <p:stCondLst>
                                            <p:cond delay="0"/>
                                          </p:stCondLst>
                                        </p:cTn>
                                        <p:tgtEl>
                                          <p:spTgt spid="2"/>
                                        </p:tgtEl>
                                        <p:attrNameLst>
                                          <p:attrName>r</p:attrName>
                                        </p:attrNameLst>
                                      </p:cBhvr>
                                    </p:animRot>
                                    <p:animRot by="-240000">
                                      <p:cBhvr>
                                        <p:cTn id="9" dur="200" fill="hold">
                                          <p:stCondLst>
                                            <p:cond delay="200"/>
                                          </p:stCondLst>
                                        </p:cTn>
                                        <p:tgtEl>
                                          <p:spTgt spid="2"/>
                                        </p:tgtEl>
                                        <p:attrNameLst>
                                          <p:attrName>r</p:attrName>
                                        </p:attrNameLst>
                                      </p:cBhvr>
                                    </p:animRot>
                                    <p:animRot by="240000">
                                      <p:cBhvr>
                                        <p:cTn id="10" dur="200" fill="hold">
                                          <p:stCondLst>
                                            <p:cond delay="400"/>
                                          </p:stCondLst>
                                        </p:cTn>
                                        <p:tgtEl>
                                          <p:spTgt spid="2"/>
                                        </p:tgtEl>
                                        <p:attrNameLst>
                                          <p:attrName>r</p:attrName>
                                        </p:attrNameLst>
                                      </p:cBhvr>
                                    </p:animRot>
                                    <p:animRot by="-240000">
                                      <p:cBhvr>
                                        <p:cTn id="11" dur="200" fill="hold">
                                          <p:stCondLst>
                                            <p:cond delay="600"/>
                                          </p:stCondLst>
                                        </p:cTn>
                                        <p:tgtEl>
                                          <p:spTgt spid="2"/>
                                        </p:tgtEl>
                                        <p:attrNameLst>
                                          <p:attrName>r</p:attrName>
                                        </p:attrNameLst>
                                      </p:cBhvr>
                                    </p:animRot>
                                    <p:animRot by="120000">
                                      <p:cBhvr>
                                        <p:cTn id="12" dur="200" fill="hold">
                                          <p:stCondLst>
                                            <p:cond delay="800"/>
                                          </p:stCondLst>
                                        </p:cTn>
                                        <p:tgtEl>
                                          <p:spTgt spid="2"/>
                                        </p:tgtEl>
                                        <p:attrNameLst>
                                          <p:attrName>r</p:attrName>
                                        </p:attrNameLst>
                                      </p:cBhvr>
                                    </p:animRot>
                                  </p:childTnLst>
                                </p:cTn>
                              </p:par>
                              <p:par>
                                <p:cTn id="13" presetID="53" presetClass="entr" presetSubtype="16" fill="hold" nodeType="withEffect">
                                  <p:stCondLst>
                                    <p:cond delay="10700"/>
                                  </p:stCondLst>
                                  <p:childTnLst>
                                    <p:set>
                                      <p:cBhvr>
                                        <p:cTn id="14" dur="1" fill="hold">
                                          <p:stCondLst>
                                            <p:cond delay="0"/>
                                          </p:stCondLst>
                                        </p:cTn>
                                        <p:tgtEl>
                                          <p:spTgt spid="45"/>
                                        </p:tgtEl>
                                        <p:attrNameLst>
                                          <p:attrName>style.visibility</p:attrName>
                                        </p:attrNameLst>
                                      </p:cBhvr>
                                      <p:to>
                                        <p:strVal val="visible"/>
                                      </p:to>
                                    </p:set>
                                    <p:anim calcmode="lin" valueType="num">
                                      <p:cBhvr>
                                        <p:cTn id="15" dur="250" fill="hold"/>
                                        <p:tgtEl>
                                          <p:spTgt spid="45"/>
                                        </p:tgtEl>
                                        <p:attrNameLst>
                                          <p:attrName>ppt_w</p:attrName>
                                        </p:attrNameLst>
                                      </p:cBhvr>
                                      <p:tavLst>
                                        <p:tav tm="0">
                                          <p:val>
                                            <p:fltVal val="0"/>
                                          </p:val>
                                        </p:tav>
                                        <p:tav tm="100000">
                                          <p:val>
                                            <p:strVal val="#ppt_w"/>
                                          </p:val>
                                        </p:tav>
                                      </p:tavLst>
                                    </p:anim>
                                    <p:anim calcmode="lin" valueType="num">
                                      <p:cBhvr>
                                        <p:cTn id="16" dur="250" fill="hold"/>
                                        <p:tgtEl>
                                          <p:spTgt spid="45"/>
                                        </p:tgtEl>
                                        <p:attrNameLst>
                                          <p:attrName>ppt_h</p:attrName>
                                        </p:attrNameLst>
                                      </p:cBhvr>
                                      <p:tavLst>
                                        <p:tav tm="0">
                                          <p:val>
                                            <p:fltVal val="0"/>
                                          </p:val>
                                        </p:tav>
                                        <p:tav tm="100000">
                                          <p:val>
                                            <p:strVal val="#ppt_h"/>
                                          </p:val>
                                        </p:tav>
                                      </p:tavLst>
                                    </p:anim>
                                    <p:animEffect transition="in" filter="fade">
                                      <p:cBhvr>
                                        <p:cTn id="17" dur="250"/>
                                        <p:tgtEl>
                                          <p:spTgt spid="45"/>
                                        </p:tgtEl>
                                      </p:cBhvr>
                                    </p:animEffect>
                                  </p:childTnLst>
                                </p:cTn>
                              </p:par>
                              <p:par>
                                <p:cTn id="18" presetID="53" presetClass="entr" presetSubtype="16" fill="hold" nodeType="withEffect">
                                  <p:stCondLst>
                                    <p:cond delay="1080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53" presetClass="entr" presetSubtype="16" fill="hold" nodeType="withEffect">
                                  <p:stCondLst>
                                    <p:cond delay="109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animEffect transition="in" filter="fade">
                                      <p:cBhvr>
                                        <p:cTn id="27" dur="500"/>
                                        <p:tgtEl>
                                          <p:spTgt spid="36"/>
                                        </p:tgtEl>
                                      </p:cBhvr>
                                    </p:animEffect>
                                  </p:childTnLst>
                                </p:cTn>
                              </p:par>
                              <p:par>
                                <p:cTn id="28" presetID="53" presetClass="entr" presetSubtype="16" fill="hold" nodeType="withEffect">
                                  <p:stCondLst>
                                    <p:cond delay="11000"/>
                                  </p:stCondLst>
                                  <p:childTnLst>
                                    <p:set>
                                      <p:cBhvr>
                                        <p:cTn id="29" dur="1" fill="hold">
                                          <p:stCondLst>
                                            <p:cond delay="0"/>
                                          </p:stCondLst>
                                        </p:cTn>
                                        <p:tgtEl>
                                          <p:spTgt spid="29"/>
                                        </p:tgtEl>
                                        <p:attrNameLst>
                                          <p:attrName>style.visibility</p:attrName>
                                        </p:attrNameLst>
                                      </p:cBhvr>
                                      <p:to>
                                        <p:strVal val="visible"/>
                                      </p:to>
                                    </p:set>
                                    <p:anim calcmode="lin" valueType="num">
                                      <p:cBhvr>
                                        <p:cTn id="30" dur="500" fill="hold"/>
                                        <p:tgtEl>
                                          <p:spTgt spid="29"/>
                                        </p:tgtEl>
                                        <p:attrNameLst>
                                          <p:attrName>ppt_w</p:attrName>
                                        </p:attrNameLst>
                                      </p:cBhvr>
                                      <p:tavLst>
                                        <p:tav tm="0">
                                          <p:val>
                                            <p:fltVal val="0"/>
                                          </p:val>
                                        </p:tav>
                                        <p:tav tm="100000">
                                          <p:val>
                                            <p:strVal val="#ppt_w"/>
                                          </p:val>
                                        </p:tav>
                                      </p:tavLst>
                                    </p:anim>
                                    <p:anim calcmode="lin" valueType="num">
                                      <p:cBhvr>
                                        <p:cTn id="31" dur="500" fill="hold"/>
                                        <p:tgtEl>
                                          <p:spTgt spid="29"/>
                                        </p:tgtEl>
                                        <p:attrNameLst>
                                          <p:attrName>ppt_h</p:attrName>
                                        </p:attrNameLst>
                                      </p:cBhvr>
                                      <p:tavLst>
                                        <p:tav tm="0">
                                          <p:val>
                                            <p:fltVal val="0"/>
                                          </p:val>
                                        </p:tav>
                                        <p:tav tm="100000">
                                          <p:val>
                                            <p:strVal val="#ppt_h"/>
                                          </p:val>
                                        </p:tav>
                                      </p:tavLst>
                                    </p:anim>
                                    <p:animEffect transition="in" filter="fade">
                                      <p:cBhvr>
                                        <p:cTn id="32" dur="500"/>
                                        <p:tgtEl>
                                          <p:spTgt spid="29"/>
                                        </p:tgtEl>
                                      </p:cBhvr>
                                    </p:animEffect>
                                  </p:childTnLst>
                                </p:cTn>
                              </p:par>
                            </p:childTnLst>
                          </p:cTn>
                        </p:par>
                        <p:par>
                          <p:cTn id="33" fill="hold">
                            <p:stCondLst>
                              <p:cond delay="14102"/>
                            </p:stCondLst>
                            <p:childTnLst>
                              <p:par>
                                <p:cTn id="34" presetID="1" presetClass="mediacall" presetSubtype="0" fill="hold" nodeType="afterEffect">
                                  <p:stCondLst>
                                    <p:cond delay="0"/>
                                  </p:stCondLst>
                                  <p:childTnLst>
                                    <p:cmd type="call" cmd="playFrom(0.0)">
                                      <p:cBhvr>
                                        <p:cTn id="35" dur="13345" fill="hold"/>
                                        <p:tgtEl>
                                          <p:spTgt spid="12"/>
                                        </p:tgtEl>
                                      </p:cBhvr>
                                    </p:cmd>
                                  </p:childTnLst>
                                </p:cTn>
                              </p:par>
                              <p:par>
                                <p:cTn id="36" presetID="22" presetClass="entr" presetSubtype="4" fill="hold" grpId="0" nodeType="withEffect">
                                  <p:stCondLst>
                                    <p:cond delay="3000"/>
                                  </p:stCondLst>
                                  <p:childTnLst>
                                    <p:set>
                                      <p:cBhvr>
                                        <p:cTn id="37" dur="1" fill="hold">
                                          <p:stCondLst>
                                            <p:cond delay="0"/>
                                          </p:stCondLst>
                                        </p:cTn>
                                        <p:tgtEl>
                                          <p:spTgt spid="78"/>
                                        </p:tgtEl>
                                        <p:attrNameLst>
                                          <p:attrName>style.visibility</p:attrName>
                                        </p:attrNameLst>
                                      </p:cBhvr>
                                      <p:to>
                                        <p:strVal val="visible"/>
                                      </p:to>
                                    </p:set>
                                    <p:animEffect transition="in" filter="wipe(down)">
                                      <p:cBhvr>
                                        <p:cTn id="38" dur="500"/>
                                        <p:tgtEl>
                                          <p:spTgt spid="78"/>
                                        </p:tgtEl>
                                      </p:cBhvr>
                                    </p:animEffect>
                                  </p:childTnLst>
                                </p:cTn>
                              </p:par>
                              <p:par>
                                <p:cTn id="39" presetID="32" presetClass="emph" presetSubtype="0" fill="hold" nodeType="withEffect">
                                  <p:stCondLst>
                                    <p:cond delay="3800"/>
                                  </p:stCondLst>
                                  <p:childTnLst>
                                    <p:animRot by="120000">
                                      <p:cBhvr>
                                        <p:cTn id="40" dur="100" fill="hold">
                                          <p:stCondLst>
                                            <p:cond delay="0"/>
                                          </p:stCondLst>
                                        </p:cTn>
                                        <p:tgtEl>
                                          <p:spTgt spid="23"/>
                                        </p:tgtEl>
                                        <p:attrNameLst>
                                          <p:attrName>r</p:attrName>
                                        </p:attrNameLst>
                                      </p:cBhvr>
                                    </p:animRot>
                                    <p:animRot by="-240000">
                                      <p:cBhvr>
                                        <p:cTn id="41" dur="200" fill="hold">
                                          <p:stCondLst>
                                            <p:cond delay="200"/>
                                          </p:stCondLst>
                                        </p:cTn>
                                        <p:tgtEl>
                                          <p:spTgt spid="23"/>
                                        </p:tgtEl>
                                        <p:attrNameLst>
                                          <p:attrName>r</p:attrName>
                                        </p:attrNameLst>
                                      </p:cBhvr>
                                    </p:animRot>
                                    <p:animRot by="240000">
                                      <p:cBhvr>
                                        <p:cTn id="42" dur="200" fill="hold">
                                          <p:stCondLst>
                                            <p:cond delay="400"/>
                                          </p:stCondLst>
                                        </p:cTn>
                                        <p:tgtEl>
                                          <p:spTgt spid="23"/>
                                        </p:tgtEl>
                                        <p:attrNameLst>
                                          <p:attrName>r</p:attrName>
                                        </p:attrNameLst>
                                      </p:cBhvr>
                                    </p:animRot>
                                    <p:animRot by="-240000">
                                      <p:cBhvr>
                                        <p:cTn id="43" dur="200" fill="hold">
                                          <p:stCondLst>
                                            <p:cond delay="600"/>
                                          </p:stCondLst>
                                        </p:cTn>
                                        <p:tgtEl>
                                          <p:spTgt spid="23"/>
                                        </p:tgtEl>
                                        <p:attrNameLst>
                                          <p:attrName>r</p:attrName>
                                        </p:attrNameLst>
                                      </p:cBhvr>
                                    </p:animRot>
                                    <p:animRot by="120000">
                                      <p:cBhvr>
                                        <p:cTn id="44" dur="200" fill="hold">
                                          <p:stCondLst>
                                            <p:cond delay="800"/>
                                          </p:stCondLst>
                                        </p:cTn>
                                        <p:tgtEl>
                                          <p:spTgt spid="23"/>
                                        </p:tgtEl>
                                        <p:attrNameLst>
                                          <p:attrName>r</p:attrName>
                                        </p:attrNameLst>
                                      </p:cBhvr>
                                    </p:animRot>
                                  </p:childTnLst>
                                </p:cTn>
                              </p:par>
                              <p:par>
                                <p:cTn id="45" presetID="22" presetClass="entr" presetSubtype="4" fill="hold" grpId="0" nodeType="withEffect">
                                  <p:stCondLst>
                                    <p:cond delay="6000"/>
                                  </p:stCondLst>
                                  <p:childTnLst>
                                    <p:set>
                                      <p:cBhvr>
                                        <p:cTn id="46" dur="1" fill="hold">
                                          <p:stCondLst>
                                            <p:cond delay="0"/>
                                          </p:stCondLst>
                                        </p:cTn>
                                        <p:tgtEl>
                                          <p:spTgt spid="73"/>
                                        </p:tgtEl>
                                        <p:attrNameLst>
                                          <p:attrName>style.visibility</p:attrName>
                                        </p:attrNameLst>
                                      </p:cBhvr>
                                      <p:to>
                                        <p:strVal val="visible"/>
                                      </p:to>
                                    </p:set>
                                    <p:animEffect transition="in" filter="wipe(down)">
                                      <p:cBhvr>
                                        <p:cTn id="47" dur="500"/>
                                        <p:tgtEl>
                                          <p:spTgt spid="73"/>
                                        </p:tgtEl>
                                      </p:cBhvr>
                                    </p:animEffect>
                                  </p:childTnLst>
                                </p:cTn>
                              </p:par>
                            </p:childTnLst>
                          </p:cTn>
                        </p:par>
                        <p:par>
                          <p:cTn id="48" fill="hold">
                            <p:stCondLst>
                              <p:cond delay="27447"/>
                            </p:stCondLst>
                            <p:childTnLst>
                              <p:par>
                                <p:cTn id="49" presetID="1" presetClass="mediacall" presetSubtype="0" fill="hold" nodeType="afterEffect">
                                  <p:stCondLst>
                                    <p:cond delay="0"/>
                                  </p:stCondLst>
                                  <p:childTnLst>
                                    <p:cmd type="call" cmd="playFrom(0.0)">
                                      <p:cBhvr>
                                        <p:cTn id="50" dur="5576" fill="hold"/>
                                        <p:tgtEl>
                                          <p:spTgt spid="79"/>
                                        </p:tgtEl>
                                      </p:cBhvr>
                                    </p:cmd>
                                  </p:childTnLst>
                                </p:cTn>
                              </p:par>
                              <p:par>
                                <p:cTn id="51" presetID="26" presetClass="emph" presetSubtype="0" fill="hold" grpId="0" nodeType="withEffect">
                                  <p:stCondLst>
                                    <p:cond delay="1250"/>
                                  </p:stCondLst>
                                  <p:childTnLst>
                                    <p:animEffect transition="out" filter="fade">
                                      <p:cBhvr>
                                        <p:cTn id="52" dur="750" tmFilter="0, 0; .2, .5; .8, .5; 1, 0"/>
                                        <p:tgtEl>
                                          <p:spTgt spid="75"/>
                                        </p:tgtEl>
                                      </p:cBhvr>
                                    </p:animEffect>
                                    <p:animScale>
                                      <p:cBhvr>
                                        <p:cTn id="53" dur="375" autoRev="1" fill="hold"/>
                                        <p:tgtEl>
                                          <p:spTgt spid="75"/>
                                        </p:tgtEl>
                                      </p:cBhvr>
                                      <p:by x="105000" y="105000"/>
                                    </p:animScale>
                                  </p:childTnLst>
                                </p:cTn>
                              </p:par>
                            </p:childTnLst>
                          </p:cTn>
                        </p:par>
                        <p:par>
                          <p:cTn id="54" fill="hold">
                            <p:stCondLst>
                              <p:cond delay="33023"/>
                            </p:stCondLst>
                            <p:childTnLst>
                              <p:par>
                                <p:cTn id="55" presetID="1" presetClass="mediacall" presetSubtype="0" fill="hold" nodeType="afterEffect">
                                  <p:stCondLst>
                                    <p:cond delay="0"/>
                                  </p:stCondLst>
                                  <p:childTnLst>
                                    <p:cmd type="call" cmd="playFrom(0.0)">
                                      <p:cBhvr>
                                        <p:cTn id="56" dur="12950" fill="hold"/>
                                        <p:tgtEl>
                                          <p:spTgt spid="82"/>
                                        </p:tgtEl>
                                      </p:cBhvr>
                                    </p:cmd>
                                  </p:childTnLst>
                                </p:cTn>
                              </p:par>
                              <p:par>
                                <p:cTn id="57" presetID="26" presetClass="emph" presetSubtype="0" fill="hold" grpId="0" nodeType="withEffect">
                                  <p:stCondLst>
                                    <p:cond delay="5250"/>
                                  </p:stCondLst>
                                  <p:childTnLst>
                                    <p:animEffect transition="out" filter="fade">
                                      <p:cBhvr>
                                        <p:cTn id="58" dur="500" tmFilter="0, 0; .2, .5; .8, .5; 1, 0"/>
                                        <p:tgtEl>
                                          <p:spTgt spid="71"/>
                                        </p:tgtEl>
                                      </p:cBhvr>
                                    </p:animEffect>
                                    <p:animScale>
                                      <p:cBhvr>
                                        <p:cTn id="59" dur="250" autoRev="1" fill="hold"/>
                                        <p:tgtEl>
                                          <p:spTgt spid="71"/>
                                        </p:tgtEl>
                                      </p:cBhvr>
                                      <p:by x="105000" y="105000"/>
                                    </p:animScale>
                                  </p:childTnLst>
                                </p:cTn>
                              </p:par>
                              <p:par>
                                <p:cTn id="60" presetID="26" presetClass="emph" presetSubtype="0" fill="hold" grpId="0" nodeType="withEffect">
                                  <p:stCondLst>
                                    <p:cond delay="5250"/>
                                  </p:stCondLst>
                                  <p:childTnLst>
                                    <p:animEffect transition="out" filter="fade">
                                      <p:cBhvr>
                                        <p:cTn id="61" dur="500" tmFilter="0, 0; .2, .5; .8, .5; 1, 0"/>
                                        <p:tgtEl>
                                          <p:spTgt spid="72"/>
                                        </p:tgtEl>
                                      </p:cBhvr>
                                    </p:animEffect>
                                    <p:animScale>
                                      <p:cBhvr>
                                        <p:cTn id="62" dur="250" autoRev="1" fill="hold"/>
                                        <p:tgtEl>
                                          <p:spTgt spid="72"/>
                                        </p:tgtEl>
                                      </p:cBhvr>
                                      <p:by x="105000" y="105000"/>
                                    </p:animScale>
                                  </p:childTnLst>
                                </p:cTn>
                              </p:par>
                              <p:par>
                                <p:cTn id="63" presetID="26" presetClass="emph" presetSubtype="0" fill="hold" grpId="0" nodeType="withEffect">
                                  <p:stCondLst>
                                    <p:cond delay="7250"/>
                                  </p:stCondLst>
                                  <p:childTnLst>
                                    <p:animEffect transition="out" filter="fade">
                                      <p:cBhvr>
                                        <p:cTn id="64" dur="500" tmFilter="0, 0; .2, .5; .8, .5; 1, 0"/>
                                        <p:tgtEl>
                                          <p:spTgt spid="69"/>
                                        </p:tgtEl>
                                      </p:cBhvr>
                                    </p:animEffect>
                                    <p:animScale>
                                      <p:cBhvr>
                                        <p:cTn id="65" dur="250" autoRev="1" fill="hold"/>
                                        <p:tgtEl>
                                          <p:spTgt spid="69"/>
                                        </p:tgtEl>
                                      </p:cBhvr>
                                      <p:by x="105000" y="105000"/>
                                    </p:animScale>
                                  </p:childTnLst>
                                </p:cTn>
                              </p:par>
                              <p:par>
                                <p:cTn id="66" presetID="26" presetClass="emph" presetSubtype="0" fill="hold" grpId="0" nodeType="withEffect">
                                  <p:stCondLst>
                                    <p:cond delay="11250"/>
                                  </p:stCondLst>
                                  <p:childTnLst>
                                    <p:animEffect transition="out" filter="fade">
                                      <p:cBhvr>
                                        <p:cTn id="67" dur="500" tmFilter="0, 0; .2, .5; .8, .5; 1, 0"/>
                                        <p:tgtEl>
                                          <p:spTgt spid="70"/>
                                        </p:tgtEl>
                                      </p:cBhvr>
                                    </p:animEffect>
                                    <p:animScale>
                                      <p:cBhvr>
                                        <p:cTn id="68" dur="250" autoRev="1" fill="hold"/>
                                        <p:tgtEl>
                                          <p:spTgt spid="70"/>
                                        </p:tgtEl>
                                      </p:cBhvr>
                                      <p:by x="105000" y="105000"/>
                                    </p:animScale>
                                  </p:childTnLst>
                                </p:cTn>
                              </p:par>
                            </p:childTnLst>
                          </p:cTn>
                        </p:par>
                        <p:par>
                          <p:cTn id="69" fill="hold">
                            <p:stCondLst>
                              <p:cond delay="45973"/>
                            </p:stCondLst>
                            <p:childTnLst>
                              <p:par>
                                <p:cTn id="70" presetID="26" presetClass="emph" presetSubtype="0" fill="hold" grpId="0" nodeType="afterEffect">
                                  <p:stCondLst>
                                    <p:cond delay="4000"/>
                                  </p:stCondLst>
                                  <p:childTnLst>
                                    <p:animEffect transition="out" filter="fade">
                                      <p:cBhvr>
                                        <p:cTn id="71" dur="1000" tmFilter="0, 0; .2, .5; .8, .5; 1, 0"/>
                                        <p:tgtEl>
                                          <p:spTgt spid="13"/>
                                        </p:tgtEl>
                                      </p:cBhvr>
                                    </p:animEffect>
                                    <p:animScale>
                                      <p:cBhvr>
                                        <p:cTn id="72" dur="50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11"/>
                </p:tgtEl>
              </p:cMediaNode>
            </p:audio>
            <p:audio>
              <p:cMediaNode vol="80000">
                <p:cTn id="74" fill="hold" display="0">
                  <p:stCondLst>
                    <p:cond delay="indefinite"/>
                  </p:stCondLst>
                  <p:endCondLst>
                    <p:cond evt="onStopAudio" delay="0">
                      <p:tgtEl>
                        <p:sldTgt/>
                      </p:tgtEl>
                    </p:cond>
                  </p:endCondLst>
                </p:cTn>
                <p:tgtEl>
                  <p:spTgt spid="12"/>
                </p:tgtEl>
              </p:cMediaNode>
            </p:audio>
            <p:audio>
              <p:cMediaNode vol="80000">
                <p:cTn id="75" fill="hold" display="0">
                  <p:stCondLst>
                    <p:cond delay="indefinite"/>
                  </p:stCondLst>
                  <p:endCondLst>
                    <p:cond evt="onStopAudio" delay="0">
                      <p:tgtEl>
                        <p:sldTgt/>
                      </p:tgtEl>
                    </p:cond>
                  </p:endCondLst>
                </p:cTn>
                <p:tgtEl>
                  <p:spTgt spid="79"/>
                </p:tgtEl>
              </p:cMediaNode>
            </p:audio>
            <p:audio>
              <p:cMediaNode vol="80000">
                <p:cTn id="76" fill="hold" display="0">
                  <p:stCondLst>
                    <p:cond delay="indefinite"/>
                  </p:stCondLst>
                  <p:endCondLst>
                    <p:cond evt="onStopAudio" delay="0">
                      <p:tgtEl>
                        <p:sldTgt/>
                      </p:tgtEl>
                    </p:cond>
                  </p:endCondLst>
                </p:cTn>
                <p:tgtEl>
                  <p:spTgt spid="82"/>
                </p:tgtEl>
              </p:cMediaNode>
            </p:audio>
          </p:childTnLst>
        </p:cTn>
      </p:par>
    </p:tnLst>
    <p:bldLst>
      <p:bldP spid="2" grpId="0"/>
      <p:bldP spid="78" grpId="0" animBg="1"/>
      <p:bldP spid="71" grpId="0" animBg="1"/>
      <p:bldP spid="72" grpId="0" animBg="1"/>
      <p:bldP spid="73" grpId="0" animBg="1"/>
      <p:bldP spid="70" grpId="0" animBg="1"/>
      <p:bldP spid="69" grpId="0" animBg="1"/>
      <p:bldP spid="13" grpId="0" animBg="1"/>
      <p:bldP spid="7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1244" y="1679250"/>
            <a:ext cx="10893900" cy="3231654"/>
            <a:chOff x="301244" y="1679250"/>
            <a:chExt cx="10893900" cy="3231654"/>
          </a:xfrm>
        </p:grpSpPr>
        <p:sp>
          <p:nvSpPr>
            <p:cNvPr id="90" name="TextBox 89"/>
            <p:cNvSpPr txBox="1"/>
            <p:nvPr/>
          </p:nvSpPr>
          <p:spPr>
            <a:xfrm>
              <a:off x="301244" y="1679250"/>
              <a:ext cx="10893900" cy="3231654"/>
            </a:xfrm>
            <a:prstGeom prst="rect">
              <a:avLst/>
            </a:prstGeom>
            <a:noFill/>
          </p:spPr>
          <p:txBody>
            <a:bodyPr wrap="square" rtlCol="0">
              <a:spAutoFit/>
            </a:bodyPr>
            <a:lstStyle/>
            <a:p>
              <a:pPr algn="l"/>
              <a:endParaRPr lang="sv-SE" dirty="0">
                <a:solidFill>
                  <a:srgbClr val="666666"/>
                </a:solidFill>
              </a:endParaRPr>
            </a:p>
            <a:p>
              <a:pPr algn="l"/>
              <a:endParaRPr lang="sv-SE" dirty="0">
                <a:solidFill>
                  <a:srgbClr val="666666"/>
                </a:solidFill>
              </a:endParaRPr>
            </a:p>
            <a:p>
              <a:pPr algn="l"/>
              <a:r>
                <a:rPr lang="en-US" sz="1400" dirty="0" err="1">
                  <a:solidFill>
                    <a:schemeClr val="accent3">
                      <a:lumMod val="75000"/>
                    </a:schemeClr>
                  </a:solidFill>
                </a:rPr>
                <a:t>Utgård</a:t>
              </a:r>
              <a:r>
                <a:rPr lang="en-US" sz="1400" dirty="0">
                  <a:solidFill>
                    <a:schemeClr val="accent3">
                      <a:lumMod val="75000"/>
                    </a:schemeClr>
                  </a:solidFill>
                </a:rPr>
                <a:t> Storage                                                             </a:t>
              </a:r>
            </a:p>
            <a:p>
              <a:pPr algn="l"/>
              <a:endParaRPr lang="sv-SE" sz="1400" dirty="0">
                <a:solidFill>
                  <a:schemeClr val="accent3">
                    <a:lumMod val="75000"/>
                  </a:schemeClr>
                </a:solidFill>
              </a:endParaRPr>
            </a:p>
            <a:p>
              <a:pPr algn="l"/>
              <a:r>
                <a:rPr lang="sv-SE" sz="1400" dirty="0">
                  <a:solidFill>
                    <a:schemeClr val="accent3">
                      <a:lumMod val="75000"/>
                    </a:schemeClr>
                  </a:solidFill>
                </a:rPr>
                <a:t>1st </a:t>
              </a:r>
              <a:r>
                <a:rPr lang="sv-SE" sz="1400" dirty="0" err="1">
                  <a:solidFill>
                    <a:schemeClr val="accent3">
                      <a:lumMod val="75000"/>
                    </a:schemeClr>
                  </a:solidFill>
                </a:rPr>
                <a:t>move</a:t>
              </a:r>
              <a:r>
                <a:rPr lang="sv-SE" sz="1400" dirty="0">
                  <a:solidFill>
                    <a:schemeClr val="accent3">
                      <a:lumMod val="75000"/>
                    </a:schemeClr>
                  </a:solidFill>
                </a:rPr>
                <a:t> </a:t>
              </a:r>
              <a:r>
                <a:rPr lang="sv-SE" sz="1400" dirty="0" err="1">
                  <a:solidFill>
                    <a:schemeClr val="accent3">
                      <a:lumMod val="75000"/>
                    </a:schemeClr>
                  </a:solidFill>
                </a:rPr>
                <a:t>Medicon</a:t>
              </a:r>
              <a:r>
                <a:rPr lang="sv-SE" sz="1400" dirty="0">
                  <a:solidFill>
                    <a:schemeClr val="accent3">
                      <a:lumMod val="75000"/>
                    </a:schemeClr>
                  </a:solidFill>
                </a:rPr>
                <a:t> </a:t>
              </a:r>
              <a:r>
                <a:rPr lang="sv-SE" sz="1400" dirty="0" err="1">
                  <a:solidFill>
                    <a:schemeClr val="accent3">
                      <a:lumMod val="75000"/>
                    </a:schemeClr>
                  </a:solidFill>
                </a:rPr>
                <a:t>Village</a:t>
              </a:r>
              <a:r>
                <a:rPr lang="sv-SE" sz="1400" dirty="0">
                  <a:solidFill>
                    <a:schemeClr val="accent3">
                      <a:lumMod val="75000"/>
                    </a:schemeClr>
                  </a:solidFill>
                </a:rPr>
                <a:t> </a:t>
              </a:r>
            </a:p>
            <a:p>
              <a:pPr algn="l"/>
              <a:endParaRPr lang="sv-SE" sz="1400" dirty="0">
                <a:solidFill>
                  <a:schemeClr val="accent2">
                    <a:lumMod val="60000"/>
                    <a:lumOff val="40000"/>
                  </a:schemeClr>
                </a:solidFill>
              </a:endParaRPr>
            </a:p>
            <a:p>
              <a:pPr algn="l"/>
              <a:r>
                <a:rPr lang="sv-SE" sz="1400" dirty="0">
                  <a:solidFill>
                    <a:schemeClr val="accent2">
                      <a:lumMod val="60000"/>
                      <a:lumOff val="40000"/>
                    </a:schemeClr>
                  </a:solidFill>
                </a:rPr>
                <a:t>2nd </a:t>
              </a:r>
              <a:r>
                <a:rPr lang="sv-SE" sz="1400" dirty="0" err="1">
                  <a:solidFill>
                    <a:schemeClr val="accent2">
                      <a:lumMod val="60000"/>
                      <a:lumOff val="40000"/>
                    </a:schemeClr>
                  </a:solidFill>
                </a:rPr>
                <a:t>move</a:t>
              </a:r>
              <a:r>
                <a:rPr lang="sv-SE" sz="1400" dirty="0">
                  <a:solidFill>
                    <a:schemeClr val="accent2">
                      <a:lumMod val="60000"/>
                      <a:lumOff val="40000"/>
                    </a:schemeClr>
                  </a:solidFill>
                </a:rPr>
                <a:t> </a:t>
              </a:r>
              <a:r>
                <a:rPr lang="sv-SE" sz="1400" dirty="0" err="1">
                  <a:solidFill>
                    <a:schemeClr val="accent2">
                      <a:lumMod val="60000"/>
                      <a:lumOff val="40000"/>
                    </a:schemeClr>
                  </a:solidFill>
                </a:rPr>
                <a:t>Medicon</a:t>
              </a:r>
              <a:r>
                <a:rPr lang="sv-SE" sz="1400" dirty="0">
                  <a:solidFill>
                    <a:schemeClr val="accent2">
                      <a:lumMod val="60000"/>
                      <a:lumOff val="40000"/>
                    </a:schemeClr>
                  </a:solidFill>
                </a:rPr>
                <a:t> </a:t>
              </a:r>
              <a:r>
                <a:rPr lang="sv-SE" sz="1400" dirty="0" err="1">
                  <a:solidFill>
                    <a:schemeClr val="accent2">
                      <a:lumMod val="60000"/>
                      <a:lumOff val="40000"/>
                    </a:schemeClr>
                  </a:solidFill>
                </a:rPr>
                <a:t>Village</a:t>
              </a:r>
              <a:endParaRPr lang="sv-SE" sz="1400" dirty="0">
                <a:solidFill>
                  <a:schemeClr val="accent2">
                    <a:lumMod val="60000"/>
                    <a:lumOff val="40000"/>
                  </a:schemeClr>
                </a:solidFill>
              </a:endParaRPr>
            </a:p>
            <a:p>
              <a:pPr algn="l"/>
              <a:endParaRPr lang="sv-SE" sz="1400" dirty="0"/>
            </a:p>
            <a:p>
              <a:pPr algn="l"/>
              <a:r>
                <a:rPr lang="sv-SE" sz="1400" dirty="0">
                  <a:solidFill>
                    <a:schemeClr val="accent6"/>
                  </a:solidFill>
                </a:rPr>
                <a:t>Sensitive instruments</a:t>
              </a:r>
            </a:p>
            <a:p>
              <a:pPr algn="l"/>
              <a:endParaRPr lang="sv-SE" sz="1400" dirty="0"/>
            </a:p>
            <a:p>
              <a:pPr algn="l"/>
              <a:r>
                <a:rPr lang="sv-SE" sz="1400" dirty="0">
                  <a:solidFill>
                    <a:schemeClr val="accent5"/>
                  </a:solidFill>
                </a:rPr>
                <a:t>Chemicals</a:t>
              </a:r>
            </a:p>
            <a:p>
              <a:pPr algn="l"/>
              <a:endParaRPr lang="sv-SE" sz="1400" dirty="0">
                <a:solidFill>
                  <a:schemeClr val="accent5"/>
                </a:solidFill>
              </a:endParaRPr>
            </a:p>
            <a:p>
              <a:pPr algn="l"/>
              <a:r>
                <a:rPr lang="sv-SE" sz="1400" dirty="0" err="1">
                  <a:solidFill>
                    <a:schemeClr val="accent5"/>
                  </a:solidFill>
                </a:rPr>
                <a:t>Electrochemistry</a:t>
              </a:r>
              <a:r>
                <a:rPr lang="sv-SE" sz="1400" dirty="0">
                  <a:solidFill>
                    <a:schemeClr val="accent5"/>
                  </a:solidFill>
                </a:rPr>
                <a:t> setup</a:t>
              </a:r>
            </a:p>
            <a:p>
              <a:pPr algn="l"/>
              <a:r>
                <a:rPr lang="sv-SE" sz="1400" dirty="0">
                  <a:solidFill>
                    <a:schemeClr val="accent5"/>
                  </a:solidFill>
                </a:rPr>
                <a:t>(Hg </a:t>
              </a:r>
              <a:r>
                <a:rPr lang="sv-SE" sz="1400" dirty="0" err="1">
                  <a:solidFill>
                    <a:schemeClr val="accent5"/>
                  </a:solidFill>
                </a:rPr>
                <a:t>license</a:t>
              </a:r>
              <a:r>
                <a:rPr lang="sv-SE" sz="1400" dirty="0">
                  <a:solidFill>
                    <a:schemeClr val="accent5"/>
                  </a:solidFill>
                </a:rPr>
                <a:t>)</a:t>
              </a:r>
            </a:p>
          </p:txBody>
        </p:sp>
        <p:sp>
          <p:nvSpPr>
            <p:cNvPr id="109" name="L-Shape 108"/>
            <p:cNvSpPr/>
            <p:nvPr/>
          </p:nvSpPr>
          <p:spPr>
            <a:xfrm rot="18137565">
              <a:off x="2268714" y="2219554"/>
              <a:ext cx="409857" cy="108750"/>
            </a:xfrm>
            <a:prstGeom prst="corner">
              <a:avLst>
                <a:gd name="adj1" fmla="val 28987"/>
                <a:gd name="adj2" fmla="val 34022"/>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grpSp>
      <p:graphicFrame>
        <p:nvGraphicFramePr>
          <p:cNvPr id="78" name="Table 77"/>
          <p:cNvGraphicFramePr>
            <a:graphicFrameLocks noGrp="1"/>
          </p:cNvGraphicFramePr>
          <p:nvPr>
            <p:extLst/>
          </p:nvPr>
        </p:nvGraphicFramePr>
        <p:xfrm>
          <a:off x="2861268" y="1723455"/>
          <a:ext cx="8828120" cy="4711808"/>
        </p:xfrm>
        <a:graphic>
          <a:graphicData uri="http://schemas.openxmlformats.org/drawingml/2006/table">
            <a:tbl>
              <a:tblPr firstRow="1" bandRow="1">
                <a:effectLst/>
                <a:tableStyleId>{5C22544A-7EE6-4342-B048-85BDC9FD1C3A}</a:tableStyleId>
              </a:tblPr>
              <a:tblGrid>
                <a:gridCol w="1103515">
                  <a:extLst>
                    <a:ext uri="{9D8B030D-6E8A-4147-A177-3AD203B41FA5}">
                      <a16:colId xmlns:a16="http://schemas.microsoft.com/office/drawing/2014/main" val="14240959"/>
                    </a:ext>
                  </a:extLst>
                </a:gridCol>
                <a:gridCol w="1103515">
                  <a:extLst>
                    <a:ext uri="{9D8B030D-6E8A-4147-A177-3AD203B41FA5}">
                      <a16:colId xmlns:a16="http://schemas.microsoft.com/office/drawing/2014/main" val="80532899"/>
                    </a:ext>
                  </a:extLst>
                </a:gridCol>
                <a:gridCol w="1103515">
                  <a:extLst>
                    <a:ext uri="{9D8B030D-6E8A-4147-A177-3AD203B41FA5}">
                      <a16:colId xmlns:a16="http://schemas.microsoft.com/office/drawing/2014/main" val="522607170"/>
                    </a:ext>
                  </a:extLst>
                </a:gridCol>
                <a:gridCol w="1103515">
                  <a:extLst>
                    <a:ext uri="{9D8B030D-6E8A-4147-A177-3AD203B41FA5}">
                      <a16:colId xmlns:a16="http://schemas.microsoft.com/office/drawing/2014/main" val="1376639189"/>
                    </a:ext>
                  </a:extLst>
                </a:gridCol>
                <a:gridCol w="1103515">
                  <a:extLst>
                    <a:ext uri="{9D8B030D-6E8A-4147-A177-3AD203B41FA5}">
                      <a16:colId xmlns:a16="http://schemas.microsoft.com/office/drawing/2014/main" val="2218559858"/>
                    </a:ext>
                  </a:extLst>
                </a:gridCol>
                <a:gridCol w="1103515">
                  <a:extLst>
                    <a:ext uri="{9D8B030D-6E8A-4147-A177-3AD203B41FA5}">
                      <a16:colId xmlns:a16="http://schemas.microsoft.com/office/drawing/2014/main" val="4103870254"/>
                    </a:ext>
                  </a:extLst>
                </a:gridCol>
                <a:gridCol w="1103515">
                  <a:extLst>
                    <a:ext uri="{9D8B030D-6E8A-4147-A177-3AD203B41FA5}">
                      <a16:colId xmlns:a16="http://schemas.microsoft.com/office/drawing/2014/main" val="1773233169"/>
                    </a:ext>
                  </a:extLst>
                </a:gridCol>
                <a:gridCol w="1103515">
                  <a:extLst>
                    <a:ext uri="{9D8B030D-6E8A-4147-A177-3AD203B41FA5}">
                      <a16:colId xmlns:a16="http://schemas.microsoft.com/office/drawing/2014/main" val="2360861309"/>
                    </a:ext>
                  </a:extLst>
                </a:gridCol>
              </a:tblGrid>
              <a:tr h="4711808">
                <a:tc>
                  <a:txBody>
                    <a:bodyPr/>
                    <a:lstStyle/>
                    <a:p>
                      <a:r>
                        <a:rPr lang="sv-SE" sz="1400" b="1" i="0" dirty="0" err="1">
                          <a:solidFill>
                            <a:schemeClr val="tx1"/>
                          </a:solidFill>
                          <a:latin typeface="+mn-lt"/>
                        </a:rPr>
                        <a:t>March</a:t>
                      </a:r>
                      <a:endParaRPr lang="sv-SE" sz="1400" b="1" i="0" dirty="0">
                        <a:solidFill>
                          <a:schemeClr val="tx1"/>
                        </a:solidFill>
                        <a:latin typeface="+mn-lt"/>
                      </a:endParaRPr>
                    </a:p>
                  </a:txBody>
                  <a:tcPr>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bg1"/>
                        </a:gs>
                      </a:gsLst>
                      <a:path path="circle">
                        <a:fillToRect r="100000" b="100000"/>
                      </a:path>
                      <a:tileRect l="-100000" t="-100000"/>
                    </a:gradFill>
                  </a:tcPr>
                </a:tc>
                <a:tc>
                  <a:txBody>
                    <a:bodyPr/>
                    <a:lstStyle/>
                    <a:p>
                      <a:r>
                        <a:rPr lang="sv-SE" sz="1400" b="1" i="0" dirty="0">
                          <a:solidFill>
                            <a:schemeClr val="tx1"/>
                          </a:solidFill>
                          <a:latin typeface="+mn-lt"/>
                        </a:rPr>
                        <a:t>April</a:t>
                      </a:r>
                    </a:p>
                  </a:txBody>
                  <a:tcPr>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bg1"/>
                        </a:gs>
                      </a:gsLst>
                      <a:path path="circle">
                        <a:fillToRect l="100000" b="100000"/>
                      </a:path>
                      <a:tileRect t="-100000" r="-100000"/>
                    </a:gradFill>
                  </a:tcPr>
                </a:tc>
                <a:tc>
                  <a:txBody>
                    <a:bodyPr/>
                    <a:lstStyle/>
                    <a:p>
                      <a:r>
                        <a:rPr lang="sv-SE" sz="1400" b="1" i="0" dirty="0">
                          <a:solidFill>
                            <a:schemeClr val="tx1"/>
                          </a:solidFill>
                          <a:latin typeface="+mn-lt"/>
                        </a:rPr>
                        <a:t>May</a:t>
                      </a:r>
                    </a:p>
                  </a:txBody>
                  <a:tcPr>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bg1"/>
                        </a:gs>
                      </a:gsLst>
                      <a:path path="circle">
                        <a:fillToRect r="100000" b="100000"/>
                      </a:path>
                      <a:tileRect l="-100000" t="-100000"/>
                    </a:gradFill>
                  </a:tcPr>
                </a:tc>
                <a:tc>
                  <a:txBody>
                    <a:bodyPr/>
                    <a:lstStyle/>
                    <a:p>
                      <a:r>
                        <a:rPr lang="sv-SE" sz="1400" b="1" i="0" dirty="0">
                          <a:solidFill>
                            <a:schemeClr val="tx1"/>
                          </a:solidFill>
                          <a:latin typeface="+mn-lt"/>
                        </a:rPr>
                        <a:t>June</a:t>
                      </a:r>
                    </a:p>
                  </a:txBody>
                  <a:tcPr>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bg1"/>
                        </a:gs>
                      </a:gsLst>
                      <a:path path="circle">
                        <a:fillToRect r="100000" b="100000"/>
                      </a:path>
                      <a:tileRect l="-100000" t="-100000"/>
                    </a:gradFill>
                  </a:tcPr>
                </a:tc>
                <a:tc>
                  <a:txBody>
                    <a:bodyPr/>
                    <a:lstStyle/>
                    <a:p>
                      <a:r>
                        <a:rPr lang="sv-SE" sz="1400" b="1" i="0" dirty="0" err="1">
                          <a:solidFill>
                            <a:schemeClr val="tx1"/>
                          </a:solidFill>
                          <a:latin typeface="+mn-lt"/>
                        </a:rPr>
                        <a:t>July</a:t>
                      </a:r>
                      <a:endParaRPr lang="sv-SE" sz="1400" b="1" i="0" dirty="0">
                        <a:solidFill>
                          <a:schemeClr val="tx1"/>
                        </a:solidFill>
                        <a:latin typeface="+mn-lt"/>
                      </a:endParaRPr>
                    </a:p>
                  </a:txBody>
                  <a:tcPr>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bg1"/>
                        </a:gs>
                      </a:gsLst>
                      <a:path path="circle">
                        <a:fillToRect r="100000" b="100000"/>
                      </a:path>
                      <a:tileRect l="-100000" t="-100000"/>
                    </a:gradFill>
                  </a:tcPr>
                </a:tc>
                <a:tc>
                  <a:txBody>
                    <a:bodyPr/>
                    <a:lstStyle/>
                    <a:p>
                      <a:r>
                        <a:rPr lang="sv-SE" sz="1400" b="1" i="0" dirty="0">
                          <a:solidFill>
                            <a:schemeClr val="tx1"/>
                          </a:solidFill>
                          <a:latin typeface="+mn-lt"/>
                        </a:rPr>
                        <a:t>August</a:t>
                      </a:r>
                    </a:p>
                  </a:txBody>
                  <a:tcPr>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bg1"/>
                        </a:gs>
                      </a:gsLst>
                      <a:path path="circle">
                        <a:fillToRect r="100000" b="100000"/>
                      </a:path>
                      <a:tileRect l="-100000" t="-100000"/>
                    </a:gradFill>
                  </a:tcPr>
                </a:tc>
                <a:tc>
                  <a:txBody>
                    <a:bodyPr/>
                    <a:lstStyle/>
                    <a:p>
                      <a:r>
                        <a:rPr lang="sv-SE" sz="1400" b="1" i="0" dirty="0">
                          <a:solidFill>
                            <a:schemeClr val="tx1"/>
                          </a:solidFill>
                          <a:latin typeface="+mn-lt"/>
                        </a:rPr>
                        <a:t>September</a:t>
                      </a:r>
                    </a:p>
                  </a:txBody>
                  <a:tcPr>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bg1"/>
                        </a:gs>
                      </a:gsLst>
                      <a:path path="circle">
                        <a:fillToRect r="100000" b="100000"/>
                      </a:path>
                      <a:tileRect l="-100000" t="-100000"/>
                    </a:gradFill>
                  </a:tcPr>
                </a:tc>
                <a:tc>
                  <a:txBody>
                    <a:bodyPr/>
                    <a:lstStyle/>
                    <a:p>
                      <a:r>
                        <a:rPr lang="sv-SE" sz="1400" b="1" i="0" dirty="0" err="1">
                          <a:solidFill>
                            <a:schemeClr val="tx1"/>
                          </a:solidFill>
                          <a:latin typeface="+mn-lt"/>
                        </a:rPr>
                        <a:t>October</a:t>
                      </a:r>
                      <a:endParaRPr lang="sv-SE" sz="1400" b="1" i="0" dirty="0">
                        <a:solidFill>
                          <a:schemeClr val="tx1"/>
                        </a:solidFill>
                        <a:latin typeface="+mn-lt"/>
                      </a:endParaRPr>
                    </a:p>
                  </a:txBody>
                  <a:tcPr>
                    <a:gradFill flip="none" rotWithShape="1">
                      <a:gsLst>
                        <a:gs pos="0">
                          <a:schemeClr val="accent1">
                            <a:lumMod val="60000"/>
                            <a:lumOff val="40000"/>
                            <a:tint val="66000"/>
                            <a:satMod val="160000"/>
                          </a:schemeClr>
                        </a:gs>
                        <a:gs pos="53000">
                          <a:srgbClr val="CEF1FF"/>
                        </a:gs>
                        <a:gs pos="100000">
                          <a:schemeClr val="bg1"/>
                        </a:gs>
                      </a:gsLst>
                      <a:path path="circle">
                        <a:fillToRect r="100000" b="100000"/>
                      </a:path>
                      <a:tileRect l="-100000" t="-100000"/>
                    </a:gradFill>
                  </a:tcPr>
                </a:tc>
                <a:extLst>
                  <a:ext uri="{0D108BD9-81ED-4DB2-BD59-A6C34878D82A}">
                    <a16:rowId xmlns:a16="http://schemas.microsoft.com/office/drawing/2014/main" val="1614716230"/>
                  </a:ext>
                </a:extLst>
              </a:tr>
            </a:tbl>
          </a:graphicData>
        </a:graphic>
      </p:graphicFrame>
      <p:sp>
        <p:nvSpPr>
          <p:cNvPr id="15" name="Rubrik 14">
            <a:extLst>
              <a:ext uri="{FF2B5EF4-FFF2-40B4-BE49-F238E27FC236}">
                <a16:creationId xmlns:a16="http://schemas.microsoft.com/office/drawing/2014/main" id="{EFA1F079-F15E-4F9B-A759-1B706219B25A}"/>
              </a:ext>
            </a:extLst>
          </p:cNvPr>
          <p:cNvSpPr>
            <a:spLocks noGrp="1"/>
          </p:cNvSpPr>
          <p:nvPr>
            <p:ph type="title"/>
          </p:nvPr>
        </p:nvSpPr>
        <p:spPr/>
        <p:txBody>
          <a:bodyPr/>
          <a:lstStyle/>
          <a:p>
            <a:r>
              <a:rPr lang="en-GB" dirty="0">
                <a:solidFill>
                  <a:schemeClr val="tx1">
                    <a:lumMod val="75000"/>
                    <a:lumOff val="25000"/>
                  </a:schemeClr>
                </a:solidFill>
              </a:rPr>
              <a:t>The schedule</a:t>
            </a:r>
          </a:p>
        </p:txBody>
      </p:sp>
      <p:sp>
        <p:nvSpPr>
          <p:cNvPr id="4" name="Platshållare för sidfot 3">
            <a:extLst>
              <a:ext uri="{FF2B5EF4-FFF2-40B4-BE49-F238E27FC236}">
                <a16:creationId xmlns:a16="http://schemas.microsoft.com/office/drawing/2014/main" id="{93F6D019-C9CB-4FEE-A441-05860D8C7BA1}"/>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AAC66BAE-0193-47F8-91A2-86B18816534D}"/>
              </a:ext>
            </a:extLst>
          </p:cNvPr>
          <p:cNvSpPr>
            <a:spLocks noGrp="1"/>
          </p:cNvSpPr>
          <p:nvPr>
            <p:ph type="sldNum" sz="quarter" idx="12"/>
          </p:nvPr>
        </p:nvSpPr>
        <p:spPr/>
        <p:txBody>
          <a:bodyPr/>
          <a:lstStyle/>
          <a:p>
            <a:fld id="{F7283078-D760-1647-8B80-66BA8B52336D}" type="slidenum">
              <a:rPr lang="sv-SE" smtClean="0">
                <a:solidFill>
                  <a:srgbClr val="CCCCCC"/>
                </a:solidFill>
              </a:rPr>
              <a:t>33</a:t>
            </a:fld>
            <a:endParaRPr lang="sv-SE" dirty="0">
              <a:solidFill>
                <a:srgbClr val="CCCCCC"/>
              </a:solidFill>
            </a:endParaRPr>
          </a:p>
        </p:txBody>
      </p:sp>
      <p:sp>
        <p:nvSpPr>
          <p:cNvPr id="21" name="Platshållare för text 20">
            <a:extLst>
              <a:ext uri="{FF2B5EF4-FFF2-40B4-BE49-F238E27FC236}">
                <a16:creationId xmlns:a16="http://schemas.microsoft.com/office/drawing/2014/main" id="{AA5A267D-0531-4EAB-BF41-0CF5E50FD4F5}"/>
              </a:ext>
            </a:extLst>
          </p:cNvPr>
          <p:cNvSpPr>
            <a:spLocks noGrp="1"/>
          </p:cNvSpPr>
          <p:nvPr>
            <p:ph type="body" sz="quarter" idx="14"/>
          </p:nvPr>
        </p:nvSpPr>
        <p:spPr/>
        <p:txBody>
          <a:bodyPr/>
          <a:lstStyle/>
          <a:p>
            <a:r>
              <a:rPr lang="en-GB" dirty="0"/>
              <a:t>Changes due to Sars-Cov-2</a:t>
            </a:r>
          </a:p>
        </p:txBody>
      </p:sp>
      <p:sp>
        <p:nvSpPr>
          <p:cNvPr id="8" name="Platshållare för datum 3">
            <a:extLst>
              <a:ext uri="{FF2B5EF4-FFF2-40B4-BE49-F238E27FC236}">
                <a16:creationId xmlns:a16="http://schemas.microsoft.com/office/drawing/2014/main" id="{5FD982D3-0E34-9247-B730-F0CC65B41BDC}"/>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2020-04-21</a:t>
            </a:fld>
            <a:endParaRPr lang="sv-SE" dirty="0"/>
          </a:p>
        </p:txBody>
      </p:sp>
      <p:grpSp>
        <p:nvGrpSpPr>
          <p:cNvPr id="29" name="Group 28"/>
          <p:cNvGrpSpPr/>
          <p:nvPr/>
        </p:nvGrpSpPr>
        <p:grpSpPr>
          <a:xfrm>
            <a:off x="10488200" y="5018181"/>
            <a:ext cx="352701" cy="1131741"/>
            <a:chOff x="4798562" y="3677887"/>
            <a:chExt cx="502315" cy="1704818"/>
          </a:xfrm>
        </p:grpSpPr>
        <p:grpSp>
          <p:nvGrpSpPr>
            <p:cNvPr id="30" name="Group 29"/>
            <p:cNvGrpSpPr/>
            <p:nvPr/>
          </p:nvGrpSpPr>
          <p:grpSpPr>
            <a:xfrm>
              <a:off x="4798562" y="3677887"/>
              <a:ext cx="502315" cy="1704818"/>
              <a:chOff x="4761270" y="3702135"/>
              <a:chExt cx="442260" cy="1202933"/>
            </a:xfrm>
          </p:grpSpPr>
          <p:sp>
            <p:nvSpPr>
              <p:cNvPr id="34" name="Flowchart: Delay 33"/>
              <p:cNvSpPr/>
              <p:nvPr/>
            </p:nvSpPr>
            <p:spPr>
              <a:xfrm rot="16200000">
                <a:off x="4463926" y="4165464"/>
                <a:ext cx="1036948" cy="442260"/>
              </a:xfrm>
              <a:prstGeom prst="flowChartDelay">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Rounded Rectangle 34"/>
              <p:cNvSpPr/>
              <p:nvPr/>
            </p:nvSpPr>
            <p:spPr>
              <a:xfrm>
                <a:off x="4924471" y="3702135"/>
                <a:ext cx="105763" cy="33197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31" name="Group 30"/>
            <p:cNvGrpSpPr/>
            <p:nvPr/>
          </p:nvGrpSpPr>
          <p:grpSpPr>
            <a:xfrm>
              <a:off x="5067881" y="3709398"/>
              <a:ext cx="232996" cy="266484"/>
              <a:chOff x="6287678" y="3555708"/>
              <a:chExt cx="443060" cy="266484"/>
            </a:xfrm>
          </p:grpSpPr>
          <p:cxnSp>
            <p:nvCxnSpPr>
              <p:cNvPr id="32" name="Straight Connector 31"/>
              <p:cNvCxnSpPr/>
              <p:nvPr/>
            </p:nvCxnSpPr>
            <p:spPr>
              <a:xfrm>
                <a:off x="6287678" y="3677887"/>
                <a:ext cx="4430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612905" y="3555708"/>
                <a:ext cx="0" cy="266484"/>
              </a:xfrm>
              <a:prstGeom prst="line">
                <a:avLst/>
              </a:prstGeom>
              <a:ln w="57150"/>
            </p:spPr>
            <p:style>
              <a:lnRef idx="1">
                <a:schemeClr val="accent1"/>
              </a:lnRef>
              <a:fillRef idx="0">
                <a:schemeClr val="accent1"/>
              </a:fillRef>
              <a:effectRef idx="0">
                <a:schemeClr val="accent1"/>
              </a:effectRef>
              <a:fontRef idx="minor">
                <a:schemeClr val="tx1"/>
              </a:fontRef>
            </p:style>
          </p:cxnSp>
        </p:grpSp>
      </p:grpSp>
      <p:grpSp>
        <p:nvGrpSpPr>
          <p:cNvPr id="36" name="Group 35"/>
          <p:cNvGrpSpPr/>
          <p:nvPr/>
        </p:nvGrpSpPr>
        <p:grpSpPr>
          <a:xfrm>
            <a:off x="7350891" y="5069286"/>
            <a:ext cx="988576" cy="1102112"/>
            <a:chOff x="8686370" y="5321958"/>
            <a:chExt cx="987550" cy="1099290"/>
          </a:xfrm>
        </p:grpSpPr>
        <p:grpSp>
          <p:nvGrpSpPr>
            <p:cNvPr id="37" name="Group 36"/>
            <p:cNvGrpSpPr/>
            <p:nvPr/>
          </p:nvGrpSpPr>
          <p:grpSpPr>
            <a:xfrm>
              <a:off x="8686370" y="5348435"/>
              <a:ext cx="842073" cy="1072813"/>
              <a:chOff x="7399883" y="5340096"/>
              <a:chExt cx="1070238" cy="1410898"/>
            </a:xfrm>
          </p:grpSpPr>
          <p:grpSp>
            <p:nvGrpSpPr>
              <p:cNvPr id="39" name="Group 38"/>
              <p:cNvGrpSpPr/>
              <p:nvPr/>
            </p:nvGrpSpPr>
            <p:grpSpPr>
              <a:xfrm>
                <a:off x="7399883" y="5728753"/>
                <a:ext cx="1070236" cy="1022241"/>
                <a:chOff x="7857680" y="5637314"/>
                <a:chExt cx="1220810" cy="1022237"/>
              </a:xfrm>
            </p:grpSpPr>
            <p:sp>
              <p:nvSpPr>
                <p:cNvPr id="43" name="L-Shape 42"/>
                <p:cNvSpPr/>
                <p:nvPr/>
              </p:nvSpPr>
              <p:spPr>
                <a:xfrm flipV="1">
                  <a:off x="8074275" y="5637314"/>
                  <a:ext cx="1004215" cy="340774"/>
                </a:xfrm>
                <a:prstGeom prst="corner">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TextBox 43"/>
                <p:cNvSpPr txBox="1"/>
                <p:nvPr/>
              </p:nvSpPr>
              <p:spPr>
                <a:xfrm>
                  <a:off x="7857680" y="5890494"/>
                  <a:ext cx="358002" cy="769057"/>
                </a:xfrm>
                <a:prstGeom prst="rect">
                  <a:avLst/>
                </a:prstGeom>
                <a:noFill/>
              </p:spPr>
              <p:txBody>
                <a:bodyPr wrap="square" rtlCol="0">
                  <a:spAutoFit/>
                </a:bodyPr>
                <a:lstStyle/>
                <a:p>
                  <a:pPr algn="l"/>
                  <a:r>
                    <a:rPr lang="en-US" sz="3200" dirty="0">
                      <a:solidFill>
                        <a:schemeClr val="accent1">
                          <a:lumMod val="40000"/>
                          <a:lumOff val="60000"/>
                        </a:schemeClr>
                      </a:solidFill>
                      <a:latin typeface="Wingdings" panose="05000000000000000000" pitchFamily="2" charset="2"/>
                    </a:rPr>
                    <a:t>S</a:t>
                  </a:r>
                  <a:endParaRPr lang="sv-SE" sz="3200" dirty="0">
                    <a:solidFill>
                      <a:schemeClr val="accent1">
                        <a:lumMod val="40000"/>
                        <a:lumOff val="60000"/>
                      </a:schemeClr>
                    </a:solidFill>
                    <a:latin typeface="Wingdings" panose="05000000000000000000" pitchFamily="2" charset="2"/>
                  </a:endParaRPr>
                </a:p>
              </p:txBody>
            </p:sp>
          </p:grpSp>
          <p:grpSp>
            <p:nvGrpSpPr>
              <p:cNvPr id="40" name="Group 39"/>
              <p:cNvGrpSpPr/>
              <p:nvPr/>
            </p:nvGrpSpPr>
            <p:grpSpPr>
              <a:xfrm>
                <a:off x="7909619" y="5340096"/>
                <a:ext cx="560502" cy="416088"/>
                <a:chOff x="8027848" y="5231566"/>
                <a:chExt cx="592384" cy="552809"/>
              </a:xfrm>
            </p:grpSpPr>
            <p:sp>
              <p:nvSpPr>
                <p:cNvPr id="41" name="Trapezoid 40"/>
                <p:cNvSpPr/>
                <p:nvPr/>
              </p:nvSpPr>
              <p:spPr>
                <a:xfrm flipV="1">
                  <a:off x="8027848" y="5231566"/>
                  <a:ext cx="592384" cy="422927"/>
                </a:xfrm>
                <a:prstGeom prst="trapezoid">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Rectangle 41"/>
                <p:cNvSpPr/>
                <p:nvPr/>
              </p:nvSpPr>
              <p:spPr>
                <a:xfrm>
                  <a:off x="8181865" y="5655329"/>
                  <a:ext cx="288256" cy="12904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sp>
          <p:nvSpPr>
            <p:cNvPr id="38" name="TextBox 37"/>
            <p:cNvSpPr txBox="1"/>
            <p:nvPr/>
          </p:nvSpPr>
          <p:spPr>
            <a:xfrm>
              <a:off x="9108329" y="5321958"/>
              <a:ext cx="565591" cy="307777"/>
            </a:xfrm>
            <a:prstGeom prst="rect">
              <a:avLst/>
            </a:prstGeom>
            <a:noFill/>
          </p:spPr>
          <p:txBody>
            <a:bodyPr wrap="square" rtlCol="0">
              <a:spAutoFit/>
            </a:bodyPr>
            <a:lstStyle/>
            <a:p>
              <a:pPr algn="l"/>
              <a:r>
                <a:rPr lang="en-US" sz="1400" b="1" dirty="0">
                  <a:solidFill>
                    <a:schemeClr val="bg1"/>
                  </a:solidFill>
                </a:rPr>
                <a:t>DI</a:t>
              </a:r>
              <a:endParaRPr lang="sv-SE" sz="1400" b="1" dirty="0">
                <a:solidFill>
                  <a:schemeClr val="bg1"/>
                </a:solidFill>
              </a:endParaRPr>
            </a:p>
          </p:txBody>
        </p:sp>
      </p:grpSp>
      <p:grpSp>
        <p:nvGrpSpPr>
          <p:cNvPr id="45" name="Group 44"/>
          <p:cNvGrpSpPr/>
          <p:nvPr/>
        </p:nvGrpSpPr>
        <p:grpSpPr>
          <a:xfrm>
            <a:off x="6329277" y="4872399"/>
            <a:ext cx="923063" cy="683811"/>
            <a:chOff x="8867417" y="2971108"/>
            <a:chExt cx="922105" cy="682060"/>
          </a:xfrm>
        </p:grpSpPr>
        <p:grpSp>
          <p:nvGrpSpPr>
            <p:cNvPr id="46" name="Group 45"/>
            <p:cNvGrpSpPr/>
            <p:nvPr/>
          </p:nvGrpSpPr>
          <p:grpSpPr>
            <a:xfrm>
              <a:off x="8867417" y="2971108"/>
              <a:ext cx="656767" cy="516507"/>
              <a:chOff x="8944662" y="3111807"/>
              <a:chExt cx="1090146" cy="750979"/>
            </a:xfrm>
          </p:grpSpPr>
          <p:grpSp>
            <p:nvGrpSpPr>
              <p:cNvPr id="48" name="Group 47"/>
              <p:cNvGrpSpPr/>
              <p:nvPr/>
            </p:nvGrpSpPr>
            <p:grpSpPr>
              <a:xfrm rot="15559191">
                <a:off x="8967918" y="3088551"/>
                <a:ext cx="576638" cy="623150"/>
                <a:chOff x="8919734" y="3430266"/>
                <a:chExt cx="625330" cy="526419"/>
              </a:xfrm>
            </p:grpSpPr>
            <p:sp>
              <p:nvSpPr>
                <p:cNvPr id="50" name="Flowchart: Terminator 49"/>
                <p:cNvSpPr/>
                <p:nvPr/>
              </p:nvSpPr>
              <p:spPr>
                <a:xfrm rot="20528670">
                  <a:off x="9000099" y="3556210"/>
                  <a:ext cx="459553" cy="45719"/>
                </a:xfrm>
                <a:prstGeom prst="flowChartTermina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Flowchart: Terminator 50"/>
                <p:cNvSpPr/>
                <p:nvPr/>
              </p:nvSpPr>
              <p:spPr>
                <a:xfrm rot="20528670">
                  <a:off x="9085511" y="3759118"/>
                  <a:ext cx="459553" cy="45719"/>
                </a:xfrm>
                <a:prstGeom prst="flowChartTermina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Chord 51"/>
                <p:cNvSpPr/>
                <p:nvPr/>
              </p:nvSpPr>
              <p:spPr>
                <a:xfrm>
                  <a:off x="8919734" y="3430266"/>
                  <a:ext cx="620281" cy="526419"/>
                </a:xfrm>
                <a:prstGeom prst="chor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9" name="Freeform 48"/>
              <p:cNvSpPr/>
              <p:nvPr/>
            </p:nvSpPr>
            <p:spPr>
              <a:xfrm rot="15110422" flipH="1">
                <a:off x="9540089" y="3368067"/>
                <a:ext cx="385934" cy="603504"/>
              </a:xfrm>
              <a:custGeom>
                <a:avLst/>
                <a:gdLst>
                  <a:gd name="connsiteX0" fmla="*/ 0 w 1631761"/>
                  <a:gd name="connsiteY0" fmla="*/ 0 h 1335024"/>
                  <a:gd name="connsiteX1" fmla="*/ 1490472 w 1631761"/>
                  <a:gd name="connsiteY1" fmla="*/ 557784 h 1335024"/>
                  <a:gd name="connsiteX2" fmla="*/ 1600200 w 1631761"/>
                  <a:gd name="connsiteY2" fmla="*/ 1335024 h 1335024"/>
                </a:gdLst>
                <a:ahLst/>
                <a:cxnLst>
                  <a:cxn ang="0">
                    <a:pos x="connsiteX0" y="connsiteY0"/>
                  </a:cxn>
                  <a:cxn ang="0">
                    <a:pos x="connsiteX1" y="connsiteY1"/>
                  </a:cxn>
                  <a:cxn ang="0">
                    <a:pos x="connsiteX2" y="connsiteY2"/>
                  </a:cxn>
                </a:cxnLst>
                <a:rect l="l" t="t" r="r" b="b"/>
                <a:pathLst>
                  <a:path w="1631761" h="1335024">
                    <a:moveTo>
                      <a:pt x="0" y="0"/>
                    </a:moveTo>
                    <a:cubicBezTo>
                      <a:pt x="611886" y="167640"/>
                      <a:pt x="1223772" y="335280"/>
                      <a:pt x="1490472" y="557784"/>
                    </a:cubicBezTo>
                    <a:cubicBezTo>
                      <a:pt x="1757172" y="780288"/>
                      <a:pt x="1556004" y="1184148"/>
                      <a:pt x="1600200" y="1335024"/>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7" name="Lightning Bolt 46"/>
            <p:cNvSpPr/>
            <p:nvPr/>
          </p:nvSpPr>
          <p:spPr>
            <a:xfrm rot="20211501" flipH="1">
              <a:off x="9363062" y="3160210"/>
              <a:ext cx="426460" cy="492958"/>
            </a:xfrm>
            <a:prstGeom prst="lightningBol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1">
                    <a:lumMod val="40000"/>
                    <a:lumOff val="60000"/>
                  </a:schemeClr>
                </a:solidFill>
              </a:endParaRPr>
            </a:p>
          </p:txBody>
        </p:sp>
      </p:grpSp>
      <p:grpSp>
        <p:nvGrpSpPr>
          <p:cNvPr id="53" name="Group 52"/>
          <p:cNvGrpSpPr/>
          <p:nvPr/>
        </p:nvGrpSpPr>
        <p:grpSpPr>
          <a:xfrm>
            <a:off x="6276191" y="5825758"/>
            <a:ext cx="627360" cy="513520"/>
            <a:chOff x="6284910" y="2612181"/>
            <a:chExt cx="1099824" cy="951707"/>
          </a:xfrm>
        </p:grpSpPr>
        <p:grpSp>
          <p:nvGrpSpPr>
            <p:cNvPr id="54" name="Group 53"/>
            <p:cNvGrpSpPr/>
            <p:nvPr/>
          </p:nvGrpSpPr>
          <p:grpSpPr>
            <a:xfrm rot="2629038">
              <a:off x="6284910" y="2815974"/>
              <a:ext cx="1017271" cy="740253"/>
              <a:chOff x="5984675" y="4009662"/>
              <a:chExt cx="1273998" cy="971710"/>
            </a:xfrm>
          </p:grpSpPr>
          <p:sp>
            <p:nvSpPr>
              <p:cNvPr id="60" name="Flowchart: Connector 59"/>
              <p:cNvSpPr/>
              <p:nvPr/>
            </p:nvSpPr>
            <p:spPr>
              <a:xfrm>
                <a:off x="6537960" y="4199245"/>
                <a:ext cx="173736" cy="180731"/>
              </a:xfrm>
              <a:prstGeom prst="flowChartConnector">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Flowchart: Manual Operation 60"/>
              <p:cNvSpPr/>
              <p:nvPr/>
            </p:nvSpPr>
            <p:spPr>
              <a:xfrm rot="17861707">
                <a:off x="6188778" y="3805559"/>
                <a:ext cx="206884" cy="615089"/>
              </a:xfrm>
              <a:prstGeom prst="flowChartManualOperation">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2" name="Flowchart: Manual Operation 61"/>
              <p:cNvSpPr/>
              <p:nvPr/>
            </p:nvSpPr>
            <p:spPr>
              <a:xfrm rot="3720000">
                <a:off x="6846473" y="3815631"/>
                <a:ext cx="208800" cy="615600"/>
              </a:xfrm>
              <a:prstGeom prst="flowChartManualOperation">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3" name="Flowchart: Manual Operation 62"/>
              <p:cNvSpPr/>
              <p:nvPr/>
            </p:nvSpPr>
            <p:spPr>
              <a:xfrm flipV="1">
                <a:off x="6526552" y="4365772"/>
                <a:ext cx="208800" cy="615600"/>
              </a:xfrm>
              <a:prstGeom prst="flowChartManualOperation">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55" name="Group 54"/>
            <p:cNvGrpSpPr/>
            <p:nvPr/>
          </p:nvGrpSpPr>
          <p:grpSpPr>
            <a:xfrm>
              <a:off x="6423200" y="2612181"/>
              <a:ext cx="961534" cy="951707"/>
              <a:chOff x="6345815" y="3956814"/>
              <a:chExt cx="961534" cy="951707"/>
            </a:xfrm>
          </p:grpSpPr>
          <p:sp>
            <p:nvSpPr>
              <p:cNvPr id="56" name="Oval 55"/>
              <p:cNvSpPr/>
              <p:nvPr/>
            </p:nvSpPr>
            <p:spPr>
              <a:xfrm rot="20771913">
                <a:off x="6345815" y="3956814"/>
                <a:ext cx="961534" cy="949136"/>
              </a:xfrm>
              <a:prstGeom prst="ellipse">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Arc 56"/>
              <p:cNvSpPr/>
              <p:nvPr/>
            </p:nvSpPr>
            <p:spPr>
              <a:xfrm rot="21177004">
                <a:off x="6567425" y="3997503"/>
                <a:ext cx="701867" cy="66684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8" name="Arc 57"/>
              <p:cNvSpPr/>
              <p:nvPr/>
            </p:nvSpPr>
            <p:spPr>
              <a:xfrm rot="14365025">
                <a:off x="6361144" y="4082946"/>
                <a:ext cx="701867" cy="66684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9" name="Arc 58"/>
              <p:cNvSpPr/>
              <p:nvPr/>
            </p:nvSpPr>
            <p:spPr>
              <a:xfrm rot="7049681">
                <a:off x="6527339" y="4224163"/>
                <a:ext cx="701867" cy="66684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grpSp>
      <p:grpSp>
        <p:nvGrpSpPr>
          <p:cNvPr id="23" name="Group 22"/>
          <p:cNvGrpSpPr/>
          <p:nvPr/>
        </p:nvGrpSpPr>
        <p:grpSpPr>
          <a:xfrm>
            <a:off x="3022600" y="5095831"/>
            <a:ext cx="848682" cy="925288"/>
            <a:chOff x="2270389" y="2423160"/>
            <a:chExt cx="3286115" cy="2606040"/>
          </a:xfrm>
        </p:grpSpPr>
        <p:sp>
          <p:nvSpPr>
            <p:cNvPr id="24" name="Flowchart: Process 23"/>
            <p:cNvSpPr/>
            <p:nvPr/>
          </p:nvSpPr>
          <p:spPr>
            <a:xfrm>
              <a:off x="2270389" y="2423160"/>
              <a:ext cx="100584" cy="260604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Flowchart: Process 24"/>
            <p:cNvSpPr/>
            <p:nvPr/>
          </p:nvSpPr>
          <p:spPr>
            <a:xfrm>
              <a:off x="5455920" y="2423160"/>
              <a:ext cx="100584" cy="260604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Flowchart: Process 25"/>
            <p:cNvSpPr/>
            <p:nvPr/>
          </p:nvSpPr>
          <p:spPr>
            <a:xfrm rot="5400000">
              <a:off x="3871326" y="1065370"/>
              <a:ext cx="123445" cy="3041904"/>
            </a:xfrm>
            <a:prstGeom prst="flowChartProcess">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Flowchart: Process 26"/>
            <p:cNvSpPr/>
            <p:nvPr/>
          </p:nvSpPr>
          <p:spPr>
            <a:xfrm rot="5400000">
              <a:off x="3871325" y="1928748"/>
              <a:ext cx="123445" cy="3041904"/>
            </a:xfrm>
            <a:prstGeom prst="flowChartProcess">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Flowchart: Process 27"/>
            <p:cNvSpPr/>
            <p:nvPr/>
          </p:nvSpPr>
          <p:spPr>
            <a:xfrm rot="5400000">
              <a:off x="3873245" y="2872172"/>
              <a:ext cx="123445" cy="3041904"/>
            </a:xfrm>
            <a:prstGeom prst="flowChartProcess">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0" name="Group 9"/>
          <p:cNvGrpSpPr/>
          <p:nvPr/>
        </p:nvGrpSpPr>
        <p:grpSpPr>
          <a:xfrm>
            <a:off x="2801722" y="1819174"/>
            <a:ext cx="2855637" cy="4812631"/>
            <a:chOff x="2801722" y="1819175"/>
            <a:chExt cx="2855637" cy="4649268"/>
          </a:xfrm>
        </p:grpSpPr>
        <p:grpSp>
          <p:nvGrpSpPr>
            <p:cNvPr id="3" name="Group 2"/>
            <p:cNvGrpSpPr/>
            <p:nvPr/>
          </p:nvGrpSpPr>
          <p:grpSpPr>
            <a:xfrm>
              <a:off x="3483650" y="1819175"/>
              <a:ext cx="1724497" cy="4496208"/>
              <a:chOff x="3483650" y="1819175"/>
              <a:chExt cx="1724497" cy="4663642"/>
            </a:xfrm>
          </p:grpSpPr>
          <p:sp>
            <p:nvSpPr>
              <p:cNvPr id="7" name="Isosceles Triangle 6"/>
              <p:cNvSpPr/>
              <p:nvPr/>
            </p:nvSpPr>
            <p:spPr>
              <a:xfrm>
                <a:off x="3483650" y="1819175"/>
                <a:ext cx="255497" cy="4656095"/>
              </a:xfrm>
              <a:prstGeom prst="triangle">
                <a:avLst>
                  <a:gd name="adj" fmla="val 58600"/>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15757" y="5384157"/>
                <a:ext cx="1492390" cy="1098660"/>
              </a:xfrm>
              <a:prstGeom prst="rect">
                <a:avLst/>
              </a:prstGeom>
            </p:spPr>
          </p:pic>
        </p:grpSp>
        <p:sp>
          <p:nvSpPr>
            <p:cNvPr id="9" name="TextBox 8"/>
            <p:cNvSpPr txBox="1"/>
            <p:nvPr/>
          </p:nvSpPr>
          <p:spPr>
            <a:xfrm>
              <a:off x="2801722" y="6283777"/>
              <a:ext cx="2855637" cy="184666"/>
            </a:xfrm>
            <a:prstGeom prst="rect">
              <a:avLst/>
            </a:prstGeom>
            <a:noFill/>
          </p:spPr>
          <p:txBody>
            <a:bodyPr wrap="square" rtlCol="0">
              <a:spAutoFit/>
            </a:bodyPr>
            <a:lstStyle/>
            <a:p>
              <a:r>
                <a:rPr lang="sv-SE" sz="600" dirty="0">
                  <a:solidFill>
                    <a:srgbClr val="666666"/>
                  </a:solidFill>
                </a:rPr>
                <a:t>https://qz.com/1820422/coronavirus-why-wont-who-use-the-name-sars-cov-2/</a:t>
              </a:r>
            </a:p>
          </p:txBody>
        </p:sp>
      </p:grpSp>
      <p:grpSp>
        <p:nvGrpSpPr>
          <p:cNvPr id="12" name="Group 11"/>
          <p:cNvGrpSpPr/>
          <p:nvPr/>
        </p:nvGrpSpPr>
        <p:grpSpPr>
          <a:xfrm>
            <a:off x="3325626" y="2314212"/>
            <a:ext cx="8301211" cy="2442448"/>
            <a:chOff x="3325626" y="2314212"/>
            <a:chExt cx="8301211" cy="2442448"/>
          </a:xfrm>
        </p:grpSpPr>
        <p:sp>
          <p:nvSpPr>
            <p:cNvPr id="131" name="Rectangle 130"/>
            <p:cNvSpPr/>
            <p:nvPr/>
          </p:nvSpPr>
          <p:spPr>
            <a:xfrm>
              <a:off x="11367243" y="4016039"/>
              <a:ext cx="259594" cy="168474"/>
            </a:xfrm>
            <a:prstGeom prst="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91" name="Group 90"/>
            <p:cNvGrpSpPr/>
            <p:nvPr/>
          </p:nvGrpSpPr>
          <p:grpSpPr>
            <a:xfrm>
              <a:off x="3325626" y="2314212"/>
              <a:ext cx="7805283" cy="2442448"/>
              <a:chOff x="3325626" y="2314212"/>
              <a:chExt cx="7805283" cy="2442448"/>
            </a:xfrm>
          </p:grpSpPr>
          <p:grpSp>
            <p:nvGrpSpPr>
              <p:cNvPr id="92" name="Group 91"/>
              <p:cNvGrpSpPr/>
              <p:nvPr/>
            </p:nvGrpSpPr>
            <p:grpSpPr>
              <a:xfrm>
                <a:off x="3325626" y="2314212"/>
                <a:ext cx="7805283" cy="2308169"/>
                <a:chOff x="3325626" y="2305068"/>
                <a:chExt cx="7805283" cy="2308169"/>
              </a:xfrm>
            </p:grpSpPr>
            <p:grpSp>
              <p:nvGrpSpPr>
                <p:cNvPr id="97" name="Group 96"/>
                <p:cNvGrpSpPr/>
                <p:nvPr/>
              </p:nvGrpSpPr>
              <p:grpSpPr>
                <a:xfrm>
                  <a:off x="3325626" y="2305068"/>
                  <a:ext cx="7805283" cy="2308169"/>
                  <a:chOff x="3325626" y="2305068"/>
                  <a:chExt cx="7805283" cy="2308169"/>
                </a:xfrm>
              </p:grpSpPr>
              <p:grpSp>
                <p:nvGrpSpPr>
                  <p:cNvPr id="99" name="Group 98"/>
                  <p:cNvGrpSpPr/>
                  <p:nvPr/>
                </p:nvGrpSpPr>
                <p:grpSpPr>
                  <a:xfrm>
                    <a:off x="3325626" y="2305068"/>
                    <a:ext cx="7805283" cy="2308169"/>
                    <a:chOff x="3325626" y="2305068"/>
                    <a:chExt cx="7805283" cy="2308169"/>
                  </a:xfrm>
                </p:grpSpPr>
                <p:sp>
                  <p:nvSpPr>
                    <p:cNvPr id="104" name="Rectangle 103"/>
                    <p:cNvSpPr/>
                    <p:nvPr/>
                  </p:nvSpPr>
                  <p:spPr>
                    <a:xfrm>
                      <a:off x="10649566" y="3575462"/>
                      <a:ext cx="476388" cy="162000"/>
                    </a:xfrm>
                    <a:prstGeom prst="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5" name="Rectangle 104"/>
                    <p:cNvSpPr/>
                    <p:nvPr/>
                  </p:nvSpPr>
                  <p:spPr>
                    <a:xfrm>
                      <a:off x="10653016" y="4451237"/>
                      <a:ext cx="317634" cy="162000"/>
                    </a:xfrm>
                    <a:prstGeom prst="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6" name="Rectangle 105"/>
                    <p:cNvSpPr/>
                    <p:nvPr/>
                  </p:nvSpPr>
                  <p:spPr>
                    <a:xfrm>
                      <a:off x="3325626" y="2305068"/>
                      <a:ext cx="223511" cy="162000"/>
                    </a:xfrm>
                    <a:prstGeom prst="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7" name="Rectangle 106"/>
                    <p:cNvSpPr/>
                    <p:nvPr/>
                  </p:nvSpPr>
                  <p:spPr>
                    <a:xfrm>
                      <a:off x="10654521" y="4004225"/>
                      <a:ext cx="476388" cy="162000"/>
                    </a:xfrm>
                    <a:prstGeom prst="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8" name="Rectangle 107"/>
                    <p:cNvSpPr/>
                    <p:nvPr/>
                  </p:nvSpPr>
                  <p:spPr>
                    <a:xfrm>
                      <a:off x="5802184" y="3120488"/>
                      <a:ext cx="741600" cy="162000"/>
                    </a:xfrm>
                    <a:prstGeom prst="rect">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00" name="Rectangle 99"/>
                  <p:cNvSpPr/>
                  <p:nvPr/>
                </p:nvSpPr>
                <p:spPr>
                  <a:xfrm>
                    <a:off x="5139172" y="3569932"/>
                    <a:ext cx="318352" cy="160110"/>
                  </a:xfrm>
                  <a:prstGeom prst="rect">
                    <a:avLst/>
                  </a:prstGeom>
                  <a:solidFill>
                    <a:schemeClr val="accent6">
                      <a:lumMod val="20000"/>
                      <a:lumOff val="80000"/>
                    </a:schemeClr>
                  </a:solidFill>
                  <a:ln w="12700">
                    <a:solidFill>
                      <a:schemeClr val="accent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1" name="Rectangle 100"/>
                  <p:cNvSpPr/>
                  <p:nvPr/>
                </p:nvSpPr>
                <p:spPr>
                  <a:xfrm>
                    <a:off x="5012180" y="3997751"/>
                    <a:ext cx="2059742" cy="162000"/>
                  </a:xfrm>
                  <a:prstGeom prst="rect">
                    <a:avLst/>
                  </a:prstGeom>
                  <a:solidFill>
                    <a:schemeClr val="accent5">
                      <a:lumMod val="20000"/>
                      <a:lumOff val="80000"/>
                    </a:schemeClr>
                  </a:solidFill>
                  <a:ln w="12700">
                    <a:solidFill>
                      <a:schemeClr val="accent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2" name="Rectangle 101"/>
                  <p:cNvSpPr/>
                  <p:nvPr/>
                </p:nvSpPr>
                <p:spPr>
                  <a:xfrm>
                    <a:off x="3871281" y="4443234"/>
                    <a:ext cx="2520000" cy="162000"/>
                  </a:xfrm>
                  <a:prstGeom prst="rect">
                    <a:avLst/>
                  </a:prstGeom>
                  <a:solidFill>
                    <a:schemeClr val="accent5">
                      <a:lumMod val="20000"/>
                      <a:lumOff val="80000"/>
                    </a:schemeClr>
                  </a:solidFill>
                  <a:ln w="12700">
                    <a:solidFill>
                      <a:schemeClr val="accent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8" name="Rectangle 97"/>
                <p:cNvSpPr/>
                <p:nvPr/>
              </p:nvSpPr>
              <p:spPr>
                <a:xfrm>
                  <a:off x="4743629" y="3124674"/>
                  <a:ext cx="232459" cy="162849"/>
                </a:xfrm>
                <a:prstGeom prst="rect">
                  <a:avLst/>
                </a:prstGeom>
                <a:solidFill>
                  <a:schemeClr val="accent2">
                    <a:lumMod val="20000"/>
                    <a:lumOff val="80000"/>
                  </a:schemeClr>
                </a:solidFill>
                <a:ln w="12700">
                  <a:solidFill>
                    <a:schemeClr val="accent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3" name="TextBox 92"/>
              <p:cNvSpPr txBox="1"/>
              <p:nvPr/>
            </p:nvSpPr>
            <p:spPr>
              <a:xfrm>
                <a:off x="5298348" y="4097684"/>
                <a:ext cx="1411624" cy="230832"/>
              </a:xfrm>
              <a:prstGeom prst="rect">
                <a:avLst/>
              </a:prstGeom>
              <a:solidFill>
                <a:schemeClr val="accent5">
                  <a:lumMod val="20000"/>
                  <a:lumOff val="80000"/>
                </a:schemeClr>
              </a:solidFill>
              <a:ln>
                <a:solidFill>
                  <a:schemeClr val="accent5"/>
                </a:solidFill>
              </a:ln>
            </p:spPr>
            <p:txBody>
              <a:bodyPr wrap="square" rtlCol="0">
                <a:spAutoFit/>
              </a:bodyPr>
              <a:lstStyle/>
              <a:p>
                <a:pPr algn="l"/>
                <a:r>
                  <a:rPr lang="en-US" sz="900" dirty="0">
                    <a:solidFill>
                      <a:srgbClr val="666666"/>
                    </a:solidFill>
                  </a:rPr>
                  <a:t>Guidelines for E04 Labs</a:t>
                </a:r>
                <a:endParaRPr lang="sv-SE" sz="900" dirty="0">
                  <a:solidFill>
                    <a:srgbClr val="666666"/>
                  </a:solidFill>
                </a:endParaRPr>
              </a:p>
            </p:txBody>
          </p:sp>
          <p:sp>
            <p:nvSpPr>
              <p:cNvPr id="94" name="TextBox 93"/>
              <p:cNvSpPr txBox="1"/>
              <p:nvPr/>
            </p:nvSpPr>
            <p:spPr>
              <a:xfrm>
                <a:off x="4384171" y="4525828"/>
                <a:ext cx="1510002" cy="230832"/>
              </a:xfrm>
              <a:prstGeom prst="rect">
                <a:avLst/>
              </a:prstGeom>
              <a:solidFill>
                <a:schemeClr val="accent5">
                  <a:lumMod val="20000"/>
                  <a:lumOff val="80000"/>
                </a:schemeClr>
              </a:solidFill>
              <a:ln>
                <a:solidFill>
                  <a:schemeClr val="accent5"/>
                </a:solidFill>
              </a:ln>
            </p:spPr>
            <p:txBody>
              <a:bodyPr wrap="square" rtlCol="0">
                <a:spAutoFit/>
              </a:bodyPr>
              <a:lstStyle/>
              <a:p>
                <a:pPr algn="l"/>
                <a:r>
                  <a:rPr lang="en-US" sz="900" dirty="0">
                    <a:solidFill>
                      <a:srgbClr val="666666"/>
                    </a:solidFill>
                  </a:rPr>
                  <a:t>Application for Hg license</a:t>
                </a:r>
                <a:endParaRPr lang="sv-SE" sz="900" dirty="0">
                  <a:solidFill>
                    <a:srgbClr val="666666"/>
                  </a:solidFill>
                </a:endParaRPr>
              </a:p>
            </p:txBody>
          </p:sp>
          <p:sp>
            <p:nvSpPr>
              <p:cNvPr id="95" name="TextBox 94"/>
              <p:cNvSpPr txBox="1"/>
              <p:nvPr/>
            </p:nvSpPr>
            <p:spPr>
              <a:xfrm>
                <a:off x="3761647" y="3317908"/>
                <a:ext cx="1573673" cy="230832"/>
              </a:xfrm>
              <a:prstGeom prst="rect">
                <a:avLst/>
              </a:prstGeom>
              <a:solidFill>
                <a:schemeClr val="accent2">
                  <a:lumMod val="20000"/>
                  <a:lumOff val="80000"/>
                </a:schemeClr>
              </a:solidFill>
              <a:ln>
                <a:solidFill>
                  <a:schemeClr val="accent2">
                    <a:lumMod val="60000"/>
                    <a:lumOff val="40000"/>
                  </a:schemeClr>
                </a:solidFill>
              </a:ln>
            </p:spPr>
            <p:txBody>
              <a:bodyPr wrap="square" rtlCol="0">
                <a:spAutoFit/>
              </a:bodyPr>
              <a:lstStyle/>
              <a:p>
                <a:pPr algn="l"/>
                <a:r>
                  <a:rPr lang="en-US" sz="900" dirty="0">
                    <a:solidFill>
                      <a:srgbClr val="666666"/>
                    </a:solidFill>
                  </a:rPr>
                  <a:t>Large centrifuge transport</a:t>
                </a:r>
                <a:endParaRPr lang="sv-SE" sz="900" dirty="0">
                  <a:solidFill>
                    <a:srgbClr val="666666"/>
                  </a:solidFill>
                </a:endParaRPr>
              </a:p>
            </p:txBody>
          </p:sp>
          <p:sp>
            <p:nvSpPr>
              <p:cNvPr id="96" name="TextBox 95"/>
              <p:cNvSpPr txBox="1"/>
              <p:nvPr/>
            </p:nvSpPr>
            <p:spPr>
              <a:xfrm>
                <a:off x="5517070" y="3599991"/>
                <a:ext cx="1159176" cy="233828"/>
              </a:xfrm>
              <a:prstGeom prst="rect">
                <a:avLst/>
              </a:prstGeom>
              <a:solidFill>
                <a:schemeClr val="accent6">
                  <a:lumMod val="20000"/>
                  <a:lumOff val="80000"/>
                </a:schemeClr>
              </a:solidFill>
              <a:ln>
                <a:solidFill>
                  <a:schemeClr val="accent6"/>
                </a:solidFill>
              </a:ln>
            </p:spPr>
            <p:txBody>
              <a:bodyPr wrap="square" rtlCol="0">
                <a:spAutoFit/>
              </a:bodyPr>
              <a:lstStyle/>
              <a:p>
                <a:pPr algn="l"/>
                <a:r>
                  <a:rPr lang="en-US" sz="900" dirty="0">
                    <a:solidFill>
                      <a:srgbClr val="666666"/>
                    </a:solidFill>
                  </a:rPr>
                  <a:t>Involve companies</a:t>
                </a:r>
                <a:endParaRPr lang="sv-SE" sz="900" dirty="0">
                  <a:solidFill>
                    <a:srgbClr val="666666"/>
                  </a:solidFill>
                </a:endParaRPr>
              </a:p>
            </p:txBody>
          </p:sp>
        </p:grpSp>
      </p:grpSp>
      <p:sp>
        <p:nvSpPr>
          <p:cNvPr id="77" name="L-Shape 76"/>
          <p:cNvSpPr/>
          <p:nvPr/>
        </p:nvSpPr>
        <p:spPr>
          <a:xfrm rot="18137565">
            <a:off x="2512554" y="2655418"/>
            <a:ext cx="409857" cy="108750"/>
          </a:xfrm>
          <a:prstGeom prst="corner">
            <a:avLst>
              <a:gd name="adj1" fmla="val 28987"/>
              <a:gd name="adj2" fmla="val 34022"/>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80" name="Rectangle 79"/>
          <p:cNvSpPr/>
          <p:nvPr/>
        </p:nvSpPr>
        <p:spPr>
          <a:xfrm>
            <a:off x="4020092" y="2709388"/>
            <a:ext cx="438576" cy="162000"/>
          </a:xfrm>
          <a:prstGeom prst="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1" name="Rectangle 80"/>
          <p:cNvSpPr/>
          <p:nvPr/>
        </p:nvSpPr>
        <p:spPr>
          <a:xfrm>
            <a:off x="5584458" y="2707640"/>
            <a:ext cx="216000" cy="162000"/>
          </a:xfrm>
          <a:prstGeom prst="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35505" y="6270849"/>
            <a:ext cx="161861" cy="161861"/>
          </a:xfrm>
          <a:prstGeom prst="rect">
            <a:avLst/>
          </a:prstGeom>
        </p:spPr>
      </p:pic>
      <p:pic>
        <p:nvPicPr>
          <p:cNvPr id="1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15957" y="1781135"/>
            <a:ext cx="216971" cy="216971"/>
          </a:xfrm>
          <a:prstGeom prst="rect">
            <a:avLst/>
          </a:prstGeom>
        </p:spPr>
      </p:pic>
      <p:sp>
        <p:nvSpPr>
          <p:cNvPr id="18" name="Action Button: Forward or Next 17">
            <a:hlinkClick r:id="" action="ppaction://hlinkshowjump?jump=nextslide" highlightClick="1"/>
          </p:cNvPr>
          <p:cNvSpPr/>
          <p:nvPr/>
        </p:nvSpPr>
        <p:spPr>
          <a:xfrm>
            <a:off x="11555661" y="6230739"/>
            <a:ext cx="568800" cy="568800"/>
          </a:xfrm>
          <a:prstGeom prst="actionButtonForwardNext">
            <a:avLst/>
          </a:prstGeom>
          <a:solidFill>
            <a:schemeClr val="accent3">
              <a:lumMod val="60000"/>
              <a:lumOff val="4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0566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 presetClass="mediacall" presetSubtype="0" fill="hold" nodeType="withEffect">
                                  <p:stCondLst>
                                    <p:cond delay="500"/>
                                  </p:stCondLst>
                                  <p:childTnLst>
                                    <p:cmd type="call" cmd="playFrom(0.0)">
                                      <p:cBhvr>
                                        <p:cTn id="9" dur="10057" fill="hold"/>
                                        <p:tgtEl>
                                          <p:spTgt spid="16"/>
                                        </p:tgtEl>
                                      </p:cBhvr>
                                    </p:cmd>
                                  </p:childTnLst>
                                </p:cTn>
                              </p:par>
                            </p:childTnLst>
                          </p:cTn>
                        </p:par>
                        <p:par>
                          <p:cTn id="10" fill="hold">
                            <p:stCondLst>
                              <p:cond delay="10557"/>
                            </p:stCondLst>
                            <p:childTnLst>
                              <p:par>
                                <p:cTn id="11" presetID="1" presetClass="mediacall" presetSubtype="0" fill="hold" nodeType="afterEffect">
                                  <p:stCondLst>
                                    <p:cond delay="0"/>
                                  </p:stCondLst>
                                  <p:childTnLst>
                                    <p:cmd type="call" cmd="playFrom(0.0)">
                                      <p:cBhvr>
                                        <p:cTn id="12" dur="15468" fill="hold"/>
                                        <p:tgtEl>
                                          <p:spTgt spid="17"/>
                                        </p:tgtEl>
                                      </p:cBhvr>
                                    </p:cmd>
                                  </p:childTnLst>
                                </p:cTn>
                              </p:par>
                            </p:childTnLst>
                          </p:cTn>
                        </p:par>
                        <p:par>
                          <p:cTn id="13" fill="hold">
                            <p:stCondLst>
                              <p:cond delay="26025"/>
                            </p:stCondLst>
                            <p:childTnLst>
                              <p:par>
                                <p:cTn id="14" presetID="26" presetClass="emph" presetSubtype="0" fill="hold" grpId="0" nodeType="afterEffect">
                                  <p:stCondLst>
                                    <p:cond delay="4000"/>
                                  </p:stCondLst>
                                  <p:childTnLst>
                                    <p:animEffect transition="out" filter="fade">
                                      <p:cBhvr>
                                        <p:cTn id="15" dur="1000" tmFilter="0, 0; .2, .5; .8, .5; 1, 0"/>
                                        <p:tgtEl>
                                          <p:spTgt spid="18"/>
                                        </p:tgtEl>
                                      </p:cBhvr>
                                    </p:animEffect>
                                    <p:animScale>
                                      <p:cBhvr>
                                        <p:cTn id="16" dur="5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6"/>
                </p:tgtEl>
              </p:cMediaNode>
            </p:audio>
            <p:audio>
              <p:cMediaNode vol="80000">
                <p:cTn id="18" fill="hold" display="0">
                  <p:stCondLst>
                    <p:cond delay="indefinite"/>
                  </p:stCondLst>
                  <p:endCondLst>
                    <p:cond evt="onStopAudio" delay="0">
                      <p:tgtEl>
                        <p:sldTgt/>
                      </p:tgtEl>
                    </p:cond>
                  </p:endCondLst>
                </p:cTn>
                <p:tgtEl>
                  <p:spTgt spid="17"/>
                </p:tgtEl>
              </p:cMediaNode>
            </p:audio>
          </p:childTnLst>
        </p:cTn>
      </p:par>
    </p:tnLst>
    <p:bldLst>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52626" y="4035697"/>
            <a:ext cx="2084832" cy="2416836"/>
          </a:xfrm>
          <a:prstGeom prst="rect">
            <a:avLst/>
          </a:prstGeom>
        </p:spPr>
      </p:pic>
      <p:sp>
        <p:nvSpPr>
          <p:cNvPr id="2" name="Title 1"/>
          <p:cNvSpPr>
            <a:spLocks noGrp="1"/>
          </p:cNvSpPr>
          <p:nvPr>
            <p:ph type="title"/>
          </p:nvPr>
        </p:nvSpPr>
        <p:spPr/>
        <p:txBody>
          <a:bodyPr/>
          <a:lstStyle/>
          <a:p>
            <a:r>
              <a:rPr lang="en-US" dirty="0"/>
              <a:t>Preparation</a:t>
            </a:r>
            <a:endParaRPr lang="sv-SE" dirty="0"/>
          </a:p>
        </p:txBody>
      </p:sp>
      <p:sp>
        <p:nvSpPr>
          <p:cNvPr id="3" name="Footer Placeholder 2"/>
          <p:cNvSpPr>
            <a:spLocks noGrp="1"/>
          </p:cNvSpPr>
          <p:nvPr>
            <p:ph type="ftr" sz="quarter" idx="11"/>
          </p:nvPr>
        </p:nvSpPr>
        <p:spPr/>
        <p:txBody>
          <a:bodyPr/>
          <a:lstStyle/>
          <a:p>
            <a:r>
              <a:rPr lang="sv-SE"/>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34</a:t>
            </a:fld>
            <a:endParaRPr lang="sv-SE"/>
          </a:p>
        </p:txBody>
      </p:sp>
      <p:sp>
        <p:nvSpPr>
          <p:cNvPr id="5" name="Text Placeholder 4"/>
          <p:cNvSpPr>
            <a:spLocks noGrp="1"/>
          </p:cNvSpPr>
          <p:nvPr>
            <p:ph type="body" sz="quarter" idx="14"/>
          </p:nvPr>
        </p:nvSpPr>
        <p:spPr/>
        <p:txBody>
          <a:bodyPr/>
          <a:lstStyle/>
          <a:p>
            <a:r>
              <a:rPr lang="en-US" dirty="0"/>
              <a:t>Moving equipment and chemicals</a:t>
            </a:r>
            <a:endParaRPr lang="sv-SE" dirty="0"/>
          </a:p>
        </p:txBody>
      </p:sp>
      <p:sp>
        <p:nvSpPr>
          <p:cNvPr id="7" name="Date Placeholder 6"/>
          <p:cNvSpPr>
            <a:spLocks noGrp="1"/>
          </p:cNvSpPr>
          <p:nvPr>
            <p:ph type="dt" sz="half" idx="10"/>
          </p:nvPr>
        </p:nvSpPr>
        <p:spPr/>
        <p:txBody>
          <a:bodyPr/>
          <a:lstStyle/>
          <a:p>
            <a:fld id="{18896B66-0B3A-474C-9C9C-E4F07B1F5DAD}" type="datetime1">
              <a:rPr lang="sv-SE" smtClean="0"/>
              <a:t>2020-04-21</a:t>
            </a:fld>
            <a:endParaRPr lang="sv-SE" dirty="0"/>
          </a:p>
        </p:txBody>
      </p:sp>
      <p:sp>
        <p:nvSpPr>
          <p:cNvPr id="8" name="TextBox 7"/>
          <p:cNvSpPr txBox="1"/>
          <p:nvPr/>
        </p:nvSpPr>
        <p:spPr>
          <a:xfrm>
            <a:off x="1044339" y="1712718"/>
            <a:ext cx="5301406" cy="3477875"/>
          </a:xfrm>
          <a:prstGeom prst="rect">
            <a:avLst/>
          </a:prstGeom>
          <a:noFill/>
        </p:spPr>
        <p:txBody>
          <a:bodyPr wrap="square" rtlCol="0">
            <a:spAutoFit/>
          </a:bodyPr>
          <a:lstStyle/>
          <a:p>
            <a:pPr marL="342900" indent="-342900" algn="l">
              <a:buFont typeface="Arial" panose="020B0604020202020204" pitchFamily="34" charset="0"/>
              <a:buChar char="•"/>
            </a:pPr>
            <a:r>
              <a:rPr lang="en-US" sz="2400" dirty="0">
                <a:solidFill>
                  <a:srgbClr val="666666"/>
                </a:solidFill>
              </a:rPr>
              <a:t>Equipment</a:t>
            </a:r>
          </a:p>
          <a:p>
            <a:pPr algn="l"/>
            <a:endParaRPr lang="en-US" sz="1400" u="sng" dirty="0">
              <a:solidFill>
                <a:srgbClr val="666666"/>
              </a:solidFill>
            </a:endParaRPr>
          </a:p>
          <a:p>
            <a:pPr marL="171450" indent="-171450" algn="l">
              <a:buFont typeface="Arial" panose="020B0604020202020204" pitchFamily="34" charset="0"/>
              <a:buChar char="•"/>
            </a:pPr>
            <a:r>
              <a:rPr lang="en-US" sz="1400" dirty="0">
                <a:solidFill>
                  <a:srgbClr val="666666"/>
                </a:solidFill>
              </a:rPr>
              <a:t>Logistics offers service- Site Transport via </a:t>
            </a:r>
            <a:r>
              <a:rPr lang="en-US" sz="1400" dirty="0" err="1">
                <a:solidFill>
                  <a:srgbClr val="666666"/>
                </a:solidFill>
              </a:rPr>
              <a:t>essNOW</a:t>
            </a:r>
            <a:r>
              <a:rPr lang="en-US" sz="1400" dirty="0">
                <a:solidFill>
                  <a:srgbClr val="666666"/>
                </a:solidFill>
              </a:rPr>
              <a:t> (SNOW)</a:t>
            </a:r>
          </a:p>
          <a:p>
            <a:pPr algn="l"/>
            <a:endParaRPr lang="en-US" sz="1400" dirty="0">
              <a:solidFill>
                <a:srgbClr val="666666"/>
              </a:solidFill>
            </a:endParaRPr>
          </a:p>
          <a:p>
            <a:pPr marL="171450" indent="-171450" algn="l">
              <a:buFont typeface="Arial" panose="020B0604020202020204" pitchFamily="34" charset="0"/>
              <a:buChar char="•"/>
            </a:pPr>
            <a:r>
              <a:rPr lang="en-US" sz="1400" dirty="0">
                <a:solidFill>
                  <a:srgbClr val="666666"/>
                </a:solidFill>
              </a:rPr>
              <a:t>Office support can help pack up and provides moving boxes and some cages</a:t>
            </a:r>
          </a:p>
          <a:p>
            <a:pPr algn="l"/>
            <a:endParaRPr lang="en-US" sz="1400" dirty="0">
              <a:solidFill>
                <a:srgbClr val="666666"/>
              </a:solidFill>
            </a:endParaRPr>
          </a:p>
          <a:p>
            <a:pPr marL="171450" indent="-171450" algn="l">
              <a:buFont typeface="Arial" panose="020B0604020202020204" pitchFamily="34" charset="0"/>
              <a:buChar char="•"/>
            </a:pPr>
            <a:r>
              <a:rPr lang="en-US" sz="1400" dirty="0">
                <a:solidFill>
                  <a:srgbClr val="666666"/>
                </a:solidFill>
              </a:rPr>
              <a:t>Other packing material and moving service from external (paid by us)</a:t>
            </a:r>
          </a:p>
          <a:p>
            <a:pPr marL="171450" indent="-171450" algn="l">
              <a:buFontTx/>
              <a:buChar char="-"/>
            </a:pPr>
            <a:endParaRPr lang="en-US" sz="1400" dirty="0">
              <a:solidFill>
                <a:srgbClr val="666666"/>
              </a:solidFill>
            </a:endParaRPr>
          </a:p>
          <a:p>
            <a:pPr marL="171450" indent="-171450" algn="l">
              <a:buFontTx/>
              <a:buChar char="-"/>
            </a:pPr>
            <a:endParaRPr lang="en-US" sz="1400" dirty="0">
              <a:solidFill>
                <a:srgbClr val="666666"/>
              </a:solidFill>
            </a:endParaRPr>
          </a:p>
          <a:p>
            <a:pPr marL="171450" indent="-171450" algn="l">
              <a:buFontTx/>
              <a:buChar char="-"/>
            </a:pPr>
            <a:endParaRPr lang="en-US" sz="1400" dirty="0">
              <a:solidFill>
                <a:srgbClr val="666666"/>
              </a:solidFill>
            </a:endParaRPr>
          </a:p>
          <a:p>
            <a:pPr marL="171450" indent="-171450" algn="l">
              <a:buFontTx/>
              <a:buChar char="-"/>
            </a:pPr>
            <a:endParaRPr lang="en-US" sz="1400" dirty="0">
              <a:solidFill>
                <a:srgbClr val="666666"/>
              </a:solidFill>
            </a:endParaRPr>
          </a:p>
          <a:p>
            <a:pPr algn="l"/>
            <a:endParaRPr lang="en-US" sz="1400" dirty="0">
              <a:solidFill>
                <a:srgbClr val="666666"/>
              </a:solidFill>
            </a:endParaRPr>
          </a:p>
          <a:p>
            <a:pPr algn="l"/>
            <a:endParaRPr lang="sv-SE" sz="1400" dirty="0">
              <a:solidFill>
                <a:srgbClr val="666666"/>
              </a:solidFill>
            </a:endParaRPr>
          </a:p>
        </p:txBody>
      </p:sp>
      <p:sp>
        <p:nvSpPr>
          <p:cNvPr id="9" name="TextBox 8"/>
          <p:cNvSpPr txBox="1"/>
          <p:nvPr/>
        </p:nvSpPr>
        <p:spPr>
          <a:xfrm rot="688720">
            <a:off x="9037746" y="1411298"/>
            <a:ext cx="2597205" cy="907941"/>
          </a:xfrm>
          <a:prstGeom prst="rect">
            <a:avLst/>
          </a:prstGeom>
          <a:solidFill>
            <a:schemeClr val="bg1"/>
          </a:solidFill>
          <a:ln w="12700">
            <a:solidFill>
              <a:schemeClr val="accent1"/>
            </a:solidFill>
            <a:prstDash val="lgDashDotDot"/>
          </a:ln>
        </p:spPr>
        <p:txBody>
          <a:bodyPr wrap="square" rtlCol="0">
            <a:spAutoFit/>
          </a:bodyPr>
          <a:lstStyle/>
          <a:p>
            <a:endParaRPr lang="en-US" sz="1100" dirty="0">
              <a:latin typeface="+mj-lt"/>
            </a:endParaRPr>
          </a:p>
          <a:p>
            <a:r>
              <a:rPr lang="en-US" sz="1100" dirty="0">
                <a:latin typeface="+mj-lt"/>
              </a:rPr>
              <a:t>KLARA chemical inventory system helpful tool to keep track on amounts and UN numbers of chemicals</a:t>
            </a:r>
          </a:p>
          <a:p>
            <a:pPr algn="l"/>
            <a:endParaRPr lang="en-US" sz="900" dirty="0">
              <a:solidFill>
                <a:schemeClr val="bg1"/>
              </a:solidFill>
            </a:endParaRPr>
          </a:p>
        </p:txBody>
      </p:sp>
      <p:sp>
        <p:nvSpPr>
          <p:cNvPr id="6" name="TextBox 5"/>
          <p:cNvSpPr txBox="1"/>
          <p:nvPr/>
        </p:nvSpPr>
        <p:spPr>
          <a:xfrm>
            <a:off x="6990941" y="1906395"/>
            <a:ext cx="4687503" cy="440120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666666"/>
                </a:solidFill>
              </a:rPr>
              <a:t>Chemicals</a:t>
            </a:r>
          </a:p>
          <a:p>
            <a:endParaRPr lang="en-US" sz="1400" u="sng" dirty="0">
              <a:solidFill>
                <a:srgbClr val="666666"/>
              </a:solidFill>
            </a:endParaRPr>
          </a:p>
          <a:p>
            <a:pPr marL="171450" indent="-171450">
              <a:buFont typeface="Arial" panose="020B0604020202020204" pitchFamily="34" charset="0"/>
              <a:buChar char="•"/>
            </a:pPr>
            <a:r>
              <a:rPr lang="en-US" sz="1400" dirty="0">
                <a:solidFill>
                  <a:srgbClr val="666666"/>
                </a:solidFill>
              </a:rPr>
              <a:t>In touch with Logistics and Conny Wendt about moving chemicals in August </a:t>
            </a:r>
          </a:p>
          <a:p>
            <a:endParaRPr lang="en-US" sz="1400" b="1" dirty="0">
              <a:solidFill>
                <a:srgbClr val="666666"/>
              </a:solidFill>
            </a:endParaRPr>
          </a:p>
          <a:p>
            <a:pPr marL="171450" indent="-171450">
              <a:buFont typeface="Arial" panose="020B0604020202020204" pitchFamily="34" charset="0"/>
              <a:buChar char="•"/>
            </a:pPr>
            <a:r>
              <a:rPr lang="en-US" sz="1400" b="1" dirty="0">
                <a:solidFill>
                  <a:srgbClr val="666666"/>
                </a:solidFill>
              </a:rPr>
              <a:t>Logistics: </a:t>
            </a:r>
            <a:r>
              <a:rPr lang="en-US" sz="1400" dirty="0">
                <a:solidFill>
                  <a:srgbClr val="666666"/>
                </a:solidFill>
              </a:rPr>
              <a:t>ADR driver available</a:t>
            </a:r>
            <a:br>
              <a:rPr lang="en-US" sz="1400" dirty="0">
                <a:solidFill>
                  <a:srgbClr val="666666"/>
                </a:solidFill>
              </a:rPr>
            </a:br>
            <a:r>
              <a:rPr lang="en-US" sz="1400" u="sng" dirty="0">
                <a:solidFill>
                  <a:srgbClr val="666666"/>
                </a:solidFill>
              </a:rPr>
              <a:t>requirement for move:</a:t>
            </a:r>
            <a:r>
              <a:rPr lang="en-US" sz="1400" dirty="0">
                <a:solidFill>
                  <a:srgbClr val="666666"/>
                </a:solidFill>
              </a:rPr>
              <a:t> paperwork, packaging, labelling required – SULF has ADR </a:t>
            </a:r>
            <a:r>
              <a:rPr lang="en-US" sz="1400" dirty="0" err="1">
                <a:solidFill>
                  <a:srgbClr val="666666"/>
                </a:solidFill>
              </a:rPr>
              <a:t>Kow</a:t>
            </a:r>
            <a:r>
              <a:rPr lang="en-US" sz="1400" dirty="0">
                <a:solidFill>
                  <a:srgbClr val="666666"/>
                </a:solidFill>
              </a:rPr>
              <a:t>-How</a:t>
            </a:r>
          </a:p>
          <a:p>
            <a:endParaRPr lang="en-US" sz="1400" dirty="0">
              <a:solidFill>
                <a:srgbClr val="666666"/>
              </a:solidFill>
            </a:endParaRPr>
          </a:p>
          <a:p>
            <a:pPr marL="171450" indent="-171450">
              <a:buFont typeface="Arial" panose="020B0604020202020204" pitchFamily="34" charset="0"/>
              <a:buChar char="•"/>
            </a:pPr>
            <a:r>
              <a:rPr lang="en-US" sz="1400" b="1" dirty="0">
                <a:solidFill>
                  <a:srgbClr val="666666"/>
                </a:solidFill>
              </a:rPr>
              <a:t>Labelling</a:t>
            </a:r>
            <a:r>
              <a:rPr lang="en-US" sz="1400" dirty="0">
                <a:solidFill>
                  <a:srgbClr val="666666"/>
                </a:solidFill>
              </a:rPr>
              <a:t>: UN numbers sent to Conny Wendt</a:t>
            </a:r>
            <a:br>
              <a:rPr lang="en-US" sz="1400" dirty="0">
                <a:solidFill>
                  <a:srgbClr val="666666"/>
                </a:solidFill>
              </a:rPr>
            </a:br>
            <a:r>
              <a:rPr lang="en-US" sz="1400" dirty="0">
                <a:solidFill>
                  <a:srgbClr val="666666"/>
                </a:solidFill>
              </a:rPr>
              <a:t>Packaging: currently collect all package material available. Stocking up.</a:t>
            </a:r>
          </a:p>
          <a:p>
            <a:pPr marL="171450" indent="-171450">
              <a:buFont typeface="Arial" panose="020B0604020202020204" pitchFamily="34" charset="0"/>
              <a:buChar char="•"/>
            </a:pPr>
            <a:endParaRPr lang="en-US" sz="1400" dirty="0">
              <a:solidFill>
                <a:srgbClr val="666666"/>
              </a:solidFill>
            </a:endParaRPr>
          </a:p>
          <a:p>
            <a:pPr marL="171450" indent="-171450">
              <a:buFont typeface="Arial" panose="020B0604020202020204" pitchFamily="34" charset="0"/>
              <a:buChar char="•"/>
            </a:pPr>
            <a:r>
              <a:rPr lang="en-US" sz="1400" b="1" dirty="0">
                <a:solidFill>
                  <a:srgbClr val="666666"/>
                </a:solidFill>
              </a:rPr>
              <a:t>OHS</a:t>
            </a:r>
            <a:r>
              <a:rPr lang="en-US" sz="1400" dirty="0">
                <a:solidFill>
                  <a:srgbClr val="666666"/>
                </a:solidFill>
              </a:rPr>
              <a:t>: In touch with OHS to feed back status and double check legislation</a:t>
            </a:r>
          </a:p>
          <a:p>
            <a:pPr marL="171450" indent="-171450">
              <a:buFont typeface="Arial" panose="020B0604020202020204" pitchFamily="34" charset="0"/>
              <a:buChar char="•"/>
            </a:pPr>
            <a:r>
              <a:rPr lang="en-US" sz="1400" dirty="0">
                <a:solidFill>
                  <a:srgbClr val="666666"/>
                </a:solidFill>
              </a:rPr>
              <a:t>License for mercury to be re-</a:t>
            </a:r>
            <a:r>
              <a:rPr lang="en-US" sz="1400" dirty="0" err="1">
                <a:solidFill>
                  <a:srgbClr val="666666"/>
                </a:solidFill>
              </a:rPr>
              <a:t>newed</a:t>
            </a:r>
            <a:r>
              <a:rPr lang="en-US" sz="1400" dirty="0">
                <a:solidFill>
                  <a:srgbClr val="666666"/>
                </a:solidFill>
              </a:rPr>
              <a:t> and updated to new location</a:t>
            </a:r>
          </a:p>
          <a:p>
            <a:pPr marL="171450" indent="-171450">
              <a:buFont typeface="Arial" panose="020B0604020202020204" pitchFamily="34" charset="0"/>
              <a:buChar char="•"/>
            </a:pPr>
            <a:r>
              <a:rPr lang="en-US" sz="1400" dirty="0">
                <a:solidFill>
                  <a:srgbClr val="666666"/>
                </a:solidFill>
              </a:rPr>
              <a:t>paperwork according </a:t>
            </a:r>
            <a:r>
              <a:rPr lang="en-US" sz="1400" dirty="0" err="1">
                <a:solidFill>
                  <a:srgbClr val="666666"/>
                </a:solidFill>
              </a:rPr>
              <a:t>ess</a:t>
            </a:r>
            <a:r>
              <a:rPr lang="en-US" sz="1400" dirty="0">
                <a:solidFill>
                  <a:srgbClr val="666666"/>
                </a:solidFill>
              </a:rPr>
              <a:t> rules for laboratories</a:t>
            </a:r>
          </a:p>
          <a:p>
            <a:pPr algn="l"/>
            <a:endParaRPr lang="sv-SE" dirty="0">
              <a:solidFill>
                <a:srgbClr val="666666"/>
              </a:solidFill>
            </a:endParaRPr>
          </a:p>
        </p:txBody>
      </p:sp>
      <p:pic>
        <p:nvPicPr>
          <p:cNvPr id="10" name="Picture 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6200000">
            <a:off x="579549" y="4436390"/>
            <a:ext cx="2415518" cy="1623029"/>
          </a:xfrm>
          <a:prstGeom prst="rect">
            <a:avLst/>
          </a:prstGeom>
        </p:spPr>
      </p:pic>
      <p:pic>
        <p:nvPicPr>
          <p:cNvPr id="12" name="Picture 1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1401" y="5022290"/>
            <a:ext cx="1941931" cy="1168580"/>
          </a:xfrm>
          <a:prstGeom prst="rect">
            <a:avLst/>
          </a:prstGeom>
        </p:spPr>
      </p:pic>
      <p:sp>
        <p:nvSpPr>
          <p:cNvPr id="17" name="TextBox 16"/>
          <p:cNvSpPr txBox="1"/>
          <p:nvPr/>
        </p:nvSpPr>
        <p:spPr>
          <a:xfrm>
            <a:off x="4801339" y="4480792"/>
            <a:ext cx="2222057" cy="338554"/>
          </a:xfrm>
          <a:prstGeom prst="rect">
            <a:avLst/>
          </a:prstGeom>
          <a:solidFill>
            <a:schemeClr val="bg1"/>
          </a:solidFill>
          <a:ln w="12700">
            <a:solidFill>
              <a:schemeClr val="accent1"/>
            </a:solidFill>
            <a:prstDash val="lgDashDotDot"/>
          </a:ln>
        </p:spPr>
        <p:txBody>
          <a:bodyPr wrap="square" rtlCol="0">
            <a:spAutoFit/>
          </a:bodyPr>
          <a:lstStyle/>
          <a:p>
            <a:r>
              <a:rPr lang="en-US" sz="1600" dirty="0">
                <a:latin typeface="+mj-lt"/>
              </a:rPr>
              <a:t>SULF Know-How ADR</a:t>
            </a:r>
          </a:p>
        </p:txBody>
      </p: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988481" y="1078040"/>
            <a:ext cx="167824" cy="167824"/>
          </a:xfrm>
          <a:prstGeom prst="rect">
            <a:avLst/>
          </a:prstGeom>
        </p:spPr>
      </p:pic>
      <p:sp>
        <p:nvSpPr>
          <p:cNvPr id="15" name="Action Button: Forward or Next 14">
            <a:hlinkClick r:id="" action="ppaction://hlinkshowjump?jump=nextslide" highlightClick="1"/>
          </p:cNvPr>
          <p:cNvSpPr/>
          <p:nvPr/>
        </p:nvSpPr>
        <p:spPr>
          <a:xfrm>
            <a:off x="11501653" y="6222783"/>
            <a:ext cx="568800" cy="568800"/>
          </a:xfrm>
          <a:prstGeom prst="actionButtonForwardNext">
            <a:avLst/>
          </a:prstGeom>
          <a:solidFill>
            <a:schemeClr val="accent3">
              <a:lumMod val="60000"/>
              <a:lumOff val="4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620629" y="6574339"/>
            <a:ext cx="157480" cy="157480"/>
          </a:xfrm>
          <a:prstGeom prst="rect">
            <a:avLst/>
          </a:prstGeom>
        </p:spPr>
      </p:pic>
    </p:spTree>
    <p:extLst>
      <p:ext uri="{BB962C8B-B14F-4D97-AF65-F5344CB8AC3E}">
        <p14:creationId xmlns:p14="http://schemas.microsoft.com/office/powerpoint/2010/main" val="51461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22735" fill="hold"/>
                                        <p:tgtEl>
                                          <p:spTgt spid="14"/>
                                        </p:tgtEl>
                                      </p:cBhvr>
                                    </p:cmd>
                                  </p:childTnLst>
                                </p:cTn>
                              </p:par>
                            </p:childTnLst>
                          </p:cTn>
                        </p:par>
                        <p:par>
                          <p:cTn id="7" fill="hold">
                            <p:stCondLst>
                              <p:cond delay="22985"/>
                            </p:stCondLst>
                            <p:childTnLst>
                              <p:par>
                                <p:cTn id="8" presetID="1" presetClass="mediacall" presetSubtype="0" fill="hold" nodeType="afterEffect">
                                  <p:stCondLst>
                                    <p:cond delay="0"/>
                                  </p:stCondLst>
                                  <p:childTnLst>
                                    <p:cmd type="call" cmd="playFrom(0.0)">
                                      <p:cBhvr>
                                        <p:cTn id="9" dur="11636" fill="hold"/>
                                        <p:tgtEl>
                                          <p:spTgt spid="18"/>
                                        </p:tgtEl>
                                      </p:cBhvr>
                                    </p:cmd>
                                  </p:childTnLst>
                                </p:cTn>
                              </p:par>
                            </p:childTnLst>
                          </p:cTn>
                        </p:par>
                        <p:par>
                          <p:cTn id="10" fill="hold">
                            <p:stCondLst>
                              <p:cond delay="34621"/>
                            </p:stCondLst>
                            <p:childTnLst>
                              <p:par>
                                <p:cTn id="11" presetID="26" presetClass="emph" presetSubtype="0" fill="hold" grpId="0" nodeType="afterEffect">
                                  <p:stCondLst>
                                    <p:cond delay="4000"/>
                                  </p:stCondLst>
                                  <p:childTnLst>
                                    <p:animEffect transition="out" filter="fade">
                                      <p:cBhvr>
                                        <p:cTn id="12" dur="750" tmFilter="0, 0; .2, .5; .8, .5; 1, 0"/>
                                        <p:tgtEl>
                                          <p:spTgt spid="15"/>
                                        </p:tgtEl>
                                      </p:cBhvr>
                                    </p:animEffect>
                                    <p:animScale>
                                      <p:cBhvr>
                                        <p:cTn id="13" dur="375"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audio>
              <p:cMediaNode vol="80000">
                <p:cTn id="15" fill="hold" display="0">
                  <p:stCondLst>
                    <p:cond delay="indefinite"/>
                  </p:stCondLst>
                  <p:endCondLst>
                    <p:cond evt="onStopAudio" delay="0">
                      <p:tgtEl>
                        <p:sldTgt/>
                      </p:tgtEl>
                    </p:cond>
                  </p:endCondLst>
                </p:cTn>
                <p:tgtEl>
                  <p:spTgt spid="18"/>
                </p:tgtEl>
              </p:cMediaNode>
            </p:audio>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5057098" cy="2462613"/>
          </a:xfrm>
        </p:spPr>
        <p:txBody>
          <a:bodyPr/>
          <a:lstStyle/>
          <a:p>
            <a:r>
              <a:rPr lang="en-GB" dirty="0"/>
              <a:t>SULF </a:t>
            </a:r>
            <a:r>
              <a:rPr lang="en-150" dirty="0"/>
              <a:t>–</a:t>
            </a:r>
            <a:r>
              <a:rPr lang="en-GB" dirty="0"/>
              <a:t> </a:t>
            </a:r>
          </a:p>
          <a:p>
            <a:r>
              <a:rPr lang="en-GB" dirty="0"/>
              <a:t>chemistry services</a:t>
            </a:r>
            <a:br>
              <a:rPr lang="en-GB" dirty="0"/>
            </a:br>
            <a:r>
              <a:rPr lang="en-GB" dirty="0"/>
              <a:t>for the ESS project</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4</a:t>
            </a:r>
          </a:p>
        </p:txBody>
      </p:sp>
      <p:pic>
        <p:nvPicPr>
          <p:cNvPr id="9" name="Picture Placeholder 8"/>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prstGeom prst="rect">
            <a:avLst/>
          </a:prstGeom>
        </p:spPr>
      </p:pic>
      <p:pic>
        <p:nvPicPr>
          <p:cNvPr id="7" name="Picture 6"/>
          <p:cNvPicPr>
            <a:picLocks noChangeAspect="1"/>
          </p:cNvPicPr>
          <p:nvPr/>
        </p:nvPicPr>
        <p:blipFill>
          <a:blip r:embed="rId5"/>
          <a:stretch>
            <a:fillRect/>
          </a:stretch>
        </p:blipFill>
        <p:spPr>
          <a:xfrm>
            <a:off x="2566472" y="4802803"/>
            <a:ext cx="1343677" cy="1595616"/>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989320" y="4967316"/>
            <a:ext cx="1603184" cy="1283949"/>
          </a:xfrm>
          <a:prstGeom prst="rect">
            <a:avLst/>
          </a:prstGeom>
        </p:spPr>
      </p:pic>
      <p:sp>
        <p:nvSpPr>
          <p:cNvPr id="10" name="Action Button: Forward or Next 9">
            <a:hlinkClick r:id="" action="ppaction://hlinkshowjump?jump=nextslide" highlightClick="1">
              <a:snd r:embed="rId7" name="click.wav"/>
            </a:hlinkClick>
          </p:cNvPr>
          <p:cNvSpPr/>
          <p:nvPr/>
        </p:nvSpPr>
        <p:spPr>
          <a:xfrm>
            <a:off x="11456519" y="618308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troPart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80650" y="162579"/>
            <a:ext cx="487363" cy="487363"/>
          </a:xfrm>
          <a:prstGeom prst="rect">
            <a:avLst/>
          </a:prstGeom>
        </p:spPr>
      </p:pic>
      <p:sp>
        <p:nvSpPr>
          <p:cNvPr id="11" name="TextBox 10"/>
          <p:cNvSpPr txBox="1"/>
          <p:nvPr/>
        </p:nvSpPr>
        <p:spPr>
          <a:xfrm>
            <a:off x="3910149" y="4831387"/>
            <a:ext cx="2693366" cy="1600438"/>
          </a:xfrm>
          <a:prstGeom prst="rect">
            <a:avLst/>
          </a:prstGeom>
          <a:noFill/>
        </p:spPr>
        <p:txBody>
          <a:bodyPr wrap="square" rtlCol="0">
            <a:spAutoFit/>
          </a:bodyPr>
          <a:lstStyle/>
          <a:p>
            <a:pPr algn="l"/>
            <a:r>
              <a:rPr lang="en-US" sz="1400" dirty="0">
                <a:solidFill>
                  <a:schemeClr val="bg1"/>
                </a:solidFill>
              </a:rPr>
              <a:t>Presented by </a:t>
            </a:r>
          </a:p>
          <a:p>
            <a:pPr algn="l"/>
            <a:endParaRPr lang="en-US" sz="1400" dirty="0">
              <a:solidFill>
                <a:schemeClr val="bg1"/>
              </a:solidFill>
            </a:endParaRPr>
          </a:p>
          <a:p>
            <a:pPr algn="l"/>
            <a:r>
              <a:rPr lang="en-US" sz="1400" b="1" dirty="0">
                <a:solidFill>
                  <a:schemeClr val="bg1"/>
                </a:solidFill>
              </a:rPr>
              <a:t>Monika Hartl</a:t>
            </a:r>
          </a:p>
          <a:p>
            <a:pPr algn="l"/>
            <a:r>
              <a:rPr lang="en-US" sz="1400" i="1" dirty="0">
                <a:solidFill>
                  <a:schemeClr val="bg1"/>
                </a:solidFill>
              </a:rPr>
              <a:t>Scientist / GL</a:t>
            </a:r>
          </a:p>
          <a:p>
            <a:pPr algn="l"/>
            <a:endParaRPr lang="en-US" sz="1400" i="1" dirty="0">
              <a:solidFill>
                <a:schemeClr val="bg1"/>
              </a:solidFill>
            </a:endParaRPr>
          </a:p>
          <a:p>
            <a:pPr algn="l"/>
            <a:r>
              <a:rPr lang="en-US" sz="1400" b="1" dirty="0">
                <a:solidFill>
                  <a:schemeClr val="bg1"/>
                </a:solidFill>
              </a:rPr>
              <a:t>Alice Corani</a:t>
            </a:r>
          </a:p>
          <a:p>
            <a:pPr algn="l"/>
            <a:r>
              <a:rPr lang="en-US" sz="1400" i="1" dirty="0">
                <a:solidFill>
                  <a:schemeClr val="bg1"/>
                </a:solidFill>
              </a:rPr>
              <a:t>SE technician</a:t>
            </a:r>
            <a:endParaRPr lang="sv-SE" sz="1400" i="1" dirty="0">
              <a:solidFill>
                <a:schemeClr val="bg1"/>
              </a:solidFill>
            </a:endParaRPr>
          </a:p>
        </p:txBody>
      </p:sp>
    </p:spTree>
    <p:extLst>
      <p:ext uri="{BB962C8B-B14F-4D97-AF65-F5344CB8AC3E}">
        <p14:creationId xmlns:p14="http://schemas.microsoft.com/office/powerpoint/2010/main" val="382723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653" fill="hold"/>
                                        <p:tgtEl>
                                          <p:spTgt spid="5"/>
                                        </p:tgtEl>
                                      </p:cBhvr>
                                    </p:cmd>
                                  </p:childTnLst>
                                </p:cTn>
                              </p:par>
                            </p:childTnLst>
                          </p:cTn>
                        </p:par>
                        <p:par>
                          <p:cTn id="7" fill="hold">
                            <p:stCondLst>
                              <p:cond delay="30653"/>
                            </p:stCondLst>
                            <p:childTnLst>
                              <p:par>
                                <p:cTn id="8" presetID="1" presetClass="entr" presetSubtype="0" fill="hold" grpId="0" nodeType="afterEffect">
                                  <p:stCondLst>
                                    <p:cond delay="5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SULF </a:t>
            </a:r>
            <a:r>
              <a:rPr lang="en-150" dirty="0"/>
              <a:t>–</a:t>
            </a:r>
            <a:r>
              <a:rPr lang="en-US" dirty="0"/>
              <a:t> one chemistry lab for ESS</a:t>
            </a:r>
          </a:p>
        </p:txBody>
      </p:sp>
      <p:sp>
        <p:nvSpPr>
          <p:cNvPr id="4" name="Slide Number Placeholder 3"/>
          <p:cNvSpPr>
            <a:spLocks noGrp="1"/>
          </p:cNvSpPr>
          <p:nvPr>
            <p:ph type="sldNum" sz="quarter" idx="12"/>
          </p:nvPr>
        </p:nvSpPr>
        <p:spPr/>
        <p:txBody>
          <a:bodyPr/>
          <a:lstStyle/>
          <a:p>
            <a:fld id="{551115BC-487E-4422-894C-CB7CD3E79223}" type="slidenum">
              <a:rPr lang="en-GB" smtClean="0"/>
              <a:pPr/>
              <a:t>36</a:t>
            </a:fld>
            <a:endParaRPr lang="en-GB"/>
          </a:p>
        </p:txBody>
      </p:sp>
      <p:sp>
        <p:nvSpPr>
          <p:cNvPr id="2" name="Text Placeholder 1"/>
          <p:cNvSpPr>
            <a:spLocks noGrp="1"/>
          </p:cNvSpPr>
          <p:nvPr>
            <p:ph type="body" sz="quarter" idx="14"/>
          </p:nvPr>
        </p:nvSpPr>
        <p:spPr/>
        <p:txBody>
          <a:bodyPr/>
          <a:lstStyle/>
          <a:p>
            <a:r>
              <a:rPr lang="en-US" dirty="0"/>
              <a:t>Expertise and experience resides in SULF</a:t>
            </a:r>
          </a:p>
        </p:txBody>
      </p:sp>
      <p:sp>
        <p:nvSpPr>
          <p:cNvPr id="3" name="Content Placeholder 2"/>
          <p:cNvSpPr>
            <a:spLocks noGrp="1"/>
          </p:cNvSpPr>
          <p:nvPr>
            <p:ph idx="1"/>
          </p:nvPr>
        </p:nvSpPr>
        <p:spPr>
          <a:xfrm>
            <a:off x="1094400" y="1562399"/>
            <a:ext cx="9756480" cy="5099657"/>
          </a:xfrm>
        </p:spPr>
        <p:txBody>
          <a:bodyPr>
            <a:normAutofit/>
          </a:bodyPr>
          <a:lstStyle/>
          <a:p>
            <a:pPr marL="0" indent="0">
              <a:buNone/>
            </a:pPr>
            <a:r>
              <a:rPr lang="en-US" dirty="0"/>
              <a:t>REASONS to have one chemistry lab for all ESS located at ESS instead of several small scale labs in each division:</a:t>
            </a:r>
          </a:p>
          <a:p>
            <a:pPr lvl="1"/>
            <a:r>
              <a:rPr lang="en-US" dirty="0"/>
              <a:t>The </a:t>
            </a:r>
            <a:r>
              <a:rPr lang="en-US" b="1" dirty="0"/>
              <a:t>expertise is in SULF</a:t>
            </a:r>
            <a:r>
              <a:rPr lang="en-US" dirty="0"/>
              <a:t> as shown by various involvements, nationally and internationally.</a:t>
            </a:r>
          </a:p>
          <a:p>
            <a:pPr lvl="1"/>
            <a:r>
              <a:rPr lang="en-US" dirty="0"/>
              <a:t>Having to go to an outside lab is expensive and takes longer.</a:t>
            </a:r>
          </a:p>
          <a:p>
            <a:pPr lvl="1"/>
            <a:r>
              <a:rPr lang="en-US" dirty="0"/>
              <a:t>Activated materials cannot easily be sent outside.</a:t>
            </a:r>
          </a:p>
          <a:p>
            <a:endParaRPr lang="en-US" dirty="0"/>
          </a:p>
          <a:p>
            <a:pPr marL="0" indent="0">
              <a:buNone/>
            </a:pPr>
            <a:r>
              <a:rPr lang="en-US" dirty="0"/>
              <a:t>We have the expertise and the experience </a:t>
            </a:r>
          </a:p>
          <a:p>
            <a:pPr lvl="1"/>
            <a:r>
              <a:rPr lang="en-US" dirty="0"/>
              <a:t>Neutron scattering &amp; working at chemistry (incl. chemistry work for accelerator and target)</a:t>
            </a:r>
          </a:p>
          <a:p>
            <a:pPr lvl="1"/>
            <a:r>
              <a:rPr lang="en-US" b="1" dirty="0"/>
              <a:t>Internal and external collaborations/projects</a:t>
            </a:r>
          </a:p>
          <a:p>
            <a:pPr lvl="1"/>
            <a:r>
              <a:rPr lang="en-US" dirty="0"/>
              <a:t>Close collaborations with sample environment and materials group will benefit both sides.</a:t>
            </a:r>
          </a:p>
          <a:p>
            <a:pPr lvl="1"/>
            <a:endParaRPr lang="en-US" dirty="0"/>
          </a:p>
        </p:txBody>
      </p:sp>
      <p:sp>
        <p:nvSpPr>
          <p:cNvPr id="7" name="Action Button: Forward or Next 6">
            <a:hlinkClick r:id="" action="ppaction://hlinkshowjump?jump=nextslide" highlightClick="1">
              <a:snd r:embed="rId6" name="click.wav"/>
            </a:hlinkClick>
          </p:cNvPr>
          <p:cNvSpPr/>
          <p:nvPr/>
        </p:nvSpPr>
        <p:spPr>
          <a:xfrm>
            <a:off x="11478492" y="618308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nelab">
            <a:hlinkClick r:id="" action="ppaction://media"/>
          </p:cNvPr>
          <p:cNvPicPr>
            <a:picLocks noChangeAspect="1"/>
          </p:cNvPicPr>
          <p:nvPr>
            <a:audioFile r:link="rId1"/>
            <p:extLst>
              <p:ext uri="{DAA4B4D4-6D71-4841-9C94-3DE7FCFB9230}">
                <p14:media xmlns:p14="http://schemas.microsoft.com/office/powerpoint/2010/main" r:embed="rId2">
                  <p14:trim end="14243.5306"/>
                </p14:media>
              </p:ext>
            </p:extLst>
          </p:nvPr>
        </p:nvPicPr>
        <p:blipFill>
          <a:blip r:embed="rId7"/>
          <a:stretch>
            <a:fillRect/>
          </a:stretch>
        </p:blipFill>
        <p:spPr>
          <a:xfrm>
            <a:off x="0" y="583363"/>
            <a:ext cx="347663" cy="347663"/>
          </a:xfrm>
          <a:prstGeom prst="rect">
            <a:avLst/>
          </a:prstGeom>
        </p:spPr>
      </p:pic>
      <p:pic>
        <p:nvPicPr>
          <p:cNvPr id="9" name="onelab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3338" y="1125215"/>
            <a:ext cx="381001" cy="381001"/>
          </a:xfrm>
          <a:prstGeom prst="rect">
            <a:avLst/>
          </a:prstGeom>
        </p:spPr>
      </p:pic>
    </p:spTree>
    <p:extLst>
      <p:ext uri="{BB962C8B-B14F-4D97-AF65-F5344CB8AC3E}">
        <p14:creationId xmlns:p14="http://schemas.microsoft.com/office/powerpoint/2010/main" val="114898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443" fill="hold"/>
                                        <p:tgtEl>
                                          <p:spTgt spid="8"/>
                                        </p:tgtEl>
                                      </p:cBhvr>
                                    </p:cmd>
                                  </p:childTnLst>
                                </p:cTn>
                              </p:par>
                            </p:childTnLst>
                          </p:cTn>
                        </p:par>
                        <p:par>
                          <p:cTn id="7" fill="hold">
                            <p:stCondLst>
                              <p:cond delay="40443"/>
                            </p:stCondLst>
                            <p:childTnLst>
                              <p:par>
                                <p:cTn id="8" presetID="1" presetClass="mediacall" presetSubtype="0" fill="hold" nodeType="afterEffect">
                                  <p:stCondLst>
                                    <p:cond delay="0"/>
                                  </p:stCondLst>
                                  <p:childTnLst>
                                    <p:cmd type="call" cmd="playFrom(0.0)">
                                      <p:cBhvr>
                                        <p:cTn id="9" dur="39523" fill="hold"/>
                                        <p:tgtEl>
                                          <p:spTgt spid="9"/>
                                        </p:tgtEl>
                                      </p:cBhvr>
                                    </p:cmd>
                                  </p:childTnLst>
                                </p:cTn>
                              </p:par>
                            </p:childTnLst>
                          </p:cTn>
                        </p:par>
                        <p:par>
                          <p:cTn id="10" fill="hold">
                            <p:stCondLst>
                              <p:cond delay="79966"/>
                            </p:stCondLst>
                            <p:childTnLst>
                              <p:par>
                                <p:cTn id="11" presetID="1" presetClass="entr" presetSubtype="0" fill="hold" grpId="0" nodeType="afterEffect">
                                  <p:stCondLst>
                                    <p:cond delay="5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audio>
              <p:cMediaNode vol="80000">
                <p:cTn id="14" fill="hold" display="0">
                  <p:stCondLst>
                    <p:cond delay="indefinite"/>
                  </p:stCondLst>
                  <p:endCondLst>
                    <p:cond evt="onStopAudio" delay="0">
                      <p:tgtEl>
                        <p:sldTgt/>
                      </p:tgtEl>
                    </p:cond>
                  </p:endCondLst>
                </p:cTn>
                <p:tgtEl>
                  <p:spTgt spid="9"/>
                </p:tgtEl>
              </p:cMediaNode>
            </p:audio>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a:xfrm>
            <a:off x="720512" y="265373"/>
            <a:ext cx="10425255" cy="657339"/>
          </a:xfrm>
        </p:spPr>
        <p:txBody>
          <a:bodyPr/>
          <a:lstStyle/>
          <a:p>
            <a:r>
              <a:rPr lang="en-GB" dirty="0"/>
              <a:t>Why are user laboratories necessary?</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37</a:t>
            </a:fld>
            <a:endParaRPr lang="en-GB" noProof="0" dirty="0"/>
          </a:p>
        </p:txBody>
      </p:sp>
      <p:sp>
        <p:nvSpPr>
          <p:cNvPr id="3" name="Content Placeholder 2">
            <a:extLst>
              <a:ext uri="{FF2B5EF4-FFF2-40B4-BE49-F238E27FC236}">
                <a16:creationId xmlns:a16="http://schemas.microsoft.com/office/drawing/2014/main" id="{9B6AA8DE-5F9C-774D-A251-7A091E2C214E}"/>
              </a:ext>
            </a:extLst>
          </p:cNvPr>
          <p:cNvSpPr>
            <a:spLocks noGrp="1"/>
          </p:cNvSpPr>
          <p:nvPr>
            <p:ph idx="1"/>
          </p:nvPr>
        </p:nvSpPr>
        <p:spPr>
          <a:xfrm>
            <a:off x="711204" y="1562399"/>
            <a:ext cx="6194693" cy="5064823"/>
          </a:xfrm>
        </p:spPr>
        <p:txBody>
          <a:bodyPr/>
          <a:lstStyle/>
          <a:p>
            <a:r>
              <a:rPr lang="en-GB" sz="2400" b="1" dirty="0"/>
              <a:t>Short term needs of ESS: </a:t>
            </a:r>
          </a:p>
          <a:p>
            <a:pPr lvl="1"/>
            <a:r>
              <a:rPr lang="en-GB" sz="2000" dirty="0"/>
              <a:t>Support for the construction project for critical path sub-projects to ensure RBOT and BOT.</a:t>
            </a:r>
          </a:p>
          <a:p>
            <a:pPr lvl="2"/>
            <a:r>
              <a:rPr lang="en-GB" sz="1800" dirty="0"/>
              <a:t>Material site-acceptance test for the </a:t>
            </a:r>
            <a:r>
              <a:rPr lang="en-GB" sz="1800" dirty="0">
                <a:solidFill>
                  <a:srgbClr val="FF0000"/>
                </a:solidFill>
              </a:rPr>
              <a:t>bunker project</a:t>
            </a:r>
            <a:r>
              <a:rPr lang="en-GB" sz="1800" dirty="0"/>
              <a:t>.</a:t>
            </a:r>
          </a:p>
          <a:p>
            <a:pPr lvl="2"/>
            <a:r>
              <a:rPr lang="en-GB" sz="1800" dirty="0"/>
              <a:t>Support target moderator </a:t>
            </a:r>
            <a:r>
              <a:rPr lang="en-GB" sz="1800" dirty="0" err="1"/>
              <a:t>workpackage</a:t>
            </a:r>
            <a:r>
              <a:rPr lang="en-GB" sz="1800" dirty="0"/>
              <a:t> &amp; in-kind partner (FZJ) in developing setup for online </a:t>
            </a:r>
            <a:r>
              <a:rPr lang="en-GB" sz="1800" dirty="0" err="1">
                <a:solidFill>
                  <a:srgbClr val="FF0000"/>
                </a:solidFill>
              </a:rPr>
              <a:t>ortho</a:t>
            </a:r>
            <a:r>
              <a:rPr lang="en-GB" sz="1800" dirty="0">
                <a:solidFill>
                  <a:srgbClr val="FF0000"/>
                </a:solidFill>
              </a:rPr>
              <a:t>/para-hydrogen</a:t>
            </a:r>
            <a:r>
              <a:rPr lang="en-GB" sz="1800" dirty="0"/>
              <a:t> ratio verification of the liquid hydrogen moderator.   </a:t>
            </a:r>
          </a:p>
          <a:p>
            <a:pPr lvl="2"/>
            <a:r>
              <a:rPr lang="en-GB" sz="1800" dirty="0"/>
              <a:t>Support for the </a:t>
            </a:r>
            <a:r>
              <a:rPr lang="en-GB" sz="1800" dirty="0">
                <a:solidFill>
                  <a:srgbClr val="FF0000"/>
                </a:solidFill>
              </a:rPr>
              <a:t>radiation hardness of grease </a:t>
            </a:r>
            <a:r>
              <a:rPr lang="en-GB" sz="1800" dirty="0"/>
              <a:t>project (critical material decision for the target wheel </a:t>
            </a:r>
            <a:r>
              <a:rPr lang="en-GB" sz="1800" dirty="0" err="1"/>
              <a:t>workpackage</a:t>
            </a:r>
            <a:r>
              <a:rPr lang="en-GB" sz="1800" dirty="0"/>
              <a:t>)</a:t>
            </a:r>
          </a:p>
          <a:p>
            <a:pPr lvl="2"/>
            <a:r>
              <a:rPr lang="en-GB" sz="1800" dirty="0"/>
              <a:t>Support for target system engineering material configuration management (collaboration with spallation physics group) </a:t>
            </a:r>
            <a:r>
              <a:rPr lang="en-150" sz="1800" dirty="0"/>
              <a:t>–</a:t>
            </a:r>
            <a:r>
              <a:rPr lang="en-GB" sz="1800" dirty="0"/>
              <a:t> </a:t>
            </a:r>
            <a:r>
              <a:rPr lang="en-GB" sz="1800" dirty="0">
                <a:solidFill>
                  <a:srgbClr val="FF0000"/>
                </a:solidFill>
              </a:rPr>
              <a:t>Be, beam dump water analysis, target concrete analysis</a:t>
            </a:r>
            <a:r>
              <a:rPr lang="en-GB" sz="1800" dirty="0"/>
              <a:t>,</a:t>
            </a:r>
            <a:r>
              <a:rPr lang="en-150" sz="1800" dirty="0"/>
              <a:t>…</a:t>
            </a:r>
            <a:r>
              <a:rPr lang="en-US" sz="1800" dirty="0"/>
              <a:t>.</a:t>
            </a:r>
            <a:endParaRPr lang="en-GB" sz="1800" dirty="0"/>
          </a:p>
          <a:p>
            <a:pPr lvl="2"/>
            <a:endParaRPr lang="en-GB" sz="1600" dirty="0"/>
          </a:p>
        </p:txBody>
      </p:sp>
      <p:sp>
        <p:nvSpPr>
          <p:cNvPr id="5" name="Content Placeholder 4"/>
          <p:cNvSpPr>
            <a:spLocks noGrp="1"/>
          </p:cNvSpPr>
          <p:nvPr>
            <p:ph idx="13"/>
          </p:nvPr>
        </p:nvSpPr>
        <p:spPr>
          <a:xfrm>
            <a:off x="7315200" y="1562399"/>
            <a:ext cx="4613634" cy="3005054"/>
          </a:xfrm>
          <a:solidFill>
            <a:srgbClr val="D7E59A"/>
          </a:solidFill>
        </p:spPr>
        <p:txBody>
          <a:bodyPr/>
          <a:lstStyle/>
          <a:p>
            <a:r>
              <a:rPr lang="en-GB" b="1" dirty="0"/>
              <a:t>Short term needs of SAD:</a:t>
            </a:r>
          </a:p>
          <a:p>
            <a:pPr lvl="1"/>
            <a:r>
              <a:rPr lang="en-GB" dirty="0"/>
              <a:t>Provide infrastructure for user </a:t>
            </a:r>
            <a:r>
              <a:rPr lang="en-GB" dirty="0" err="1"/>
              <a:t>beamtime</a:t>
            </a:r>
            <a:r>
              <a:rPr lang="en-GB" dirty="0"/>
              <a:t> preparation with regards to sample environment (mostly FLUCO </a:t>
            </a:r>
            <a:r>
              <a:rPr lang="en-150" dirty="0"/>
              <a:t>–</a:t>
            </a:r>
            <a:r>
              <a:rPr lang="en-GB" dirty="0"/>
              <a:t> shared technician):</a:t>
            </a:r>
          </a:p>
          <a:p>
            <a:pPr lvl="2"/>
            <a:r>
              <a:rPr lang="en-US" dirty="0"/>
              <a:t>Electrochemistry (see talk by Alice)</a:t>
            </a:r>
          </a:p>
          <a:p>
            <a:pPr lvl="2"/>
            <a:r>
              <a:rPr lang="en-US" dirty="0"/>
              <a:t>Levitator</a:t>
            </a:r>
          </a:p>
          <a:p>
            <a:pPr lvl="2"/>
            <a:r>
              <a:rPr lang="en-US" dirty="0"/>
              <a:t>Gas handling </a:t>
            </a:r>
          </a:p>
          <a:p>
            <a:pPr lvl="1"/>
            <a:endParaRPr lang="en-US" dirty="0"/>
          </a:p>
        </p:txBody>
      </p:sp>
      <p:sp>
        <p:nvSpPr>
          <p:cNvPr id="6" name="Text Placeholder 5"/>
          <p:cNvSpPr>
            <a:spLocks noGrp="1"/>
          </p:cNvSpPr>
          <p:nvPr>
            <p:ph type="body" sz="quarter" idx="14"/>
          </p:nvPr>
        </p:nvSpPr>
        <p:spPr>
          <a:xfrm>
            <a:off x="720512" y="931026"/>
            <a:ext cx="10425255" cy="507076"/>
          </a:xfrm>
        </p:spPr>
        <p:txBody>
          <a:bodyPr/>
          <a:lstStyle/>
          <a:p>
            <a:r>
              <a:rPr lang="en-GB" b="1" dirty="0">
                <a:solidFill>
                  <a:schemeClr val="tx1"/>
                </a:solidFill>
              </a:rPr>
              <a:t>Short, </a:t>
            </a:r>
            <a:r>
              <a:rPr lang="en-GB" dirty="0"/>
              <a:t>medium and long term needs</a:t>
            </a:r>
          </a:p>
          <a:p>
            <a:endParaRPr lang="en-US" dirty="0"/>
          </a:p>
        </p:txBody>
      </p:sp>
      <p:sp>
        <p:nvSpPr>
          <p:cNvPr id="8" name="TextBox 7"/>
          <p:cNvSpPr txBox="1"/>
          <p:nvPr/>
        </p:nvSpPr>
        <p:spPr>
          <a:xfrm>
            <a:off x="9011995" y="411940"/>
            <a:ext cx="1608398" cy="419482"/>
          </a:xfrm>
          <a:prstGeom prst="rect">
            <a:avLst/>
          </a:prstGeom>
          <a:noFill/>
        </p:spPr>
        <p:txBody>
          <a:bodyPr vert="horz" wrap="none" lIns="91440" tIns="45720" rIns="91440" bIns="45720" rtlCol="0" anchor="t">
            <a:normAutofit fontScale="62500" lnSpcReduction="20000"/>
          </a:bodyPr>
          <a:lstStyle/>
          <a:p>
            <a:pPr algn="l"/>
            <a:r>
              <a:rPr lang="en-US" sz="2000" dirty="0">
                <a:solidFill>
                  <a:schemeClr val="bg1"/>
                </a:solidFill>
              </a:rPr>
              <a:t>SNS user </a:t>
            </a:r>
          </a:p>
          <a:p>
            <a:pPr algn="l"/>
            <a:r>
              <a:rPr lang="en-US" sz="2000" dirty="0">
                <a:solidFill>
                  <a:schemeClr val="bg1"/>
                </a:solidFill>
              </a:rPr>
              <a:t>lab</a:t>
            </a:r>
          </a:p>
        </p:txBody>
      </p:sp>
      <p:pic>
        <p:nvPicPr>
          <p:cNvPr id="16" name="Picture 1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315200" y="4673908"/>
            <a:ext cx="1296960" cy="1296959"/>
          </a:xfrm>
          <a:prstGeom prst="rect">
            <a:avLst/>
          </a:prstGeom>
        </p:spPr>
      </p:pic>
      <p:pic>
        <p:nvPicPr>
          <p:cNvPr id="17" name="Picture 16"/>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622017" y="4673908"/>
            <a:ext cx="2302337" cy="1271628"/>
          </a:xfrm>
          <a:prstGeom prst="rect">
            <a:avLst/>
          </a:prstGeom>
        </p:spPr>
      </p:pic>
      <p:sp>
        <p:nvSpPr>
          <p:cNvPr id="10" name="Action Button: Forward or Next 9">
            <a:hlinkClick r:id="" action="ppaction://hlinkshowjump?jump=nextslide" highlightClick="1">
              <a:snd r:embed="rId11" name="click.wav"/>
            </a:hlinkClick>
          </p:cNvPr>
          <p:cNvSpPr/>
          <p:nvPr/>
        </p:nvSpPr>
        <p:spPr>
          <a:xfrm>
            <a:off x="11488752" y="619659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hortTerm1">
            <a:hlinkClick r:id="" action="ppaction://media"/>
          </p:cNvPr>
          <p:cNvPicPr>
            <a:picLocks noChangeAspect="1"/>
          </p:cNvPicPr>
          <p:nvPr>
            <a:audioFile r:link="rId1"/>
            <p:extLst>
              <p:ext uri="{DAA4B4D4-6D71-4841-9C94-3DE7FCFB9230}">
                <p14:media xmlns:p14="http://schemas.microsoft.com/office/powerpoint/2010/main" r:embed="rId2">
                  <p14:trim end="4117.2539"/>
                </p14:media>
              </p:ext>
            </p:extLst>
          </p:nvPr>
        </p:nvPicPr>
        <p:blipFill>
          <a:blip r:embed="rId12"/>
          <a:stretch>
            <a:fillRect/>
          </a:stretch>
        </p:blipFill>
        <p:spPr>
          <a:xfrm>
            <a:off x="32606" y="597649"/>
            <a:ext cx="325063" cy="325063"/>
          </a:xfrm>
          <a:prstGeom prst="rect">
            <a:avLst/>
          </a:prstGeom>
        </p:spPr>
      </p:pic>
      <p:pic>
        <p:nvPicPr>
          <p:cNvPr id="11" name="shortTerm1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8936" y="1019464"/>
            <a:ext cx="330200" cy="330200"/>
          </a:xfrm>
          <a:prstGeom prst="rect">
            <a:avLst/>
          </a:prstGeom>
        </p:spPr>
      </p:pic>
      <p:pic>
        <p:nvPicPr>
          <p:cNvPr id="12" name="shortTerm1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6102" y="1446416"/>
            <a:ext cx="339725" cy="339725"/>
          </a:xfrm>
          <a:prstGeom prst="rect">
            <a:avLst/>
          </a:prstGeom>
        </p:spPr>
      </p:pic>
    </p:spTree>
    <p:extLst>
      <p:ext uri="{BB962C8B-B14F-4D97-AF65-F5344CB8AC3E}">
        <p14:creationId xmlns:p14="http://schemas.microsoft.com/office/powerpoint/2010/main" val="248453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131" fill="hold"/>
                                        <p:tgtEl>
                                          <p:spTgt spid="9"/>
                                        </p:tgtEl>
                                      </p:cBhvr>
                                    </p:cmd>
                                  </p:childTnLst>
                                </p:cTn>
                              </p:par>
                            </p:childTnLst>
                          </p:cTn>
                        </p:par>
                        <p:par>
                          <p:cTn id="7" fill="hold">
                            <p:stCondLst>
                              <p:cond delay="18131"/>
                            </p:stCondLst>
                            <p:childTnLst>
                              <p:par>
                                <p:cTn id="8" presetID="1" presetClass="mediacall" presetSubtype="0" fill="hold" nodeType="afterEffect">
                                  <p:stCondLst>
                                    <p:cond delay="0"/>
                                  </p:stCondLst>
                                  <p:childTnLst>
                                    <p:cmd type="call" cmd="playFrom(0.0)">
                                      <p:cBhvr>
                                        <p:cTn id="9" dur="52387" fill="hold"/>
                                        <p:tgtEl>
                                          <p:spTgt spid="11"/>
                                        </p:tgtEl>
                                      </p:cBhvr>
                                    </p:cmd>
                                  </p:childTnLst>
                                </p:cTn>
                              </p:par>
                            </p:childTnLst>
                          </p:cTn>
                        </p:par>
                        <p:par>
                          <p:cTn id="10" fill="hold">
                            <p:stCondLst>
                              <p:cond delay="70518"/>
                            </p:stCondLst>
                            <p:childTnLst>
                              <p:par>
                                <p:cTn id="11" presetID="1" presetClass="mediacall" presetSubtype="0" fill="hold" nodeType="afterEffect">
                                  <p:stCondLst>
                                    <p:cond delay="0"/>
                                  </p:stCondLst>
                                  <p:childTnLst>
                                    <p:cmd type="call" cmd="playFrom(0.0)">
                                      <p:cBhvr>
                                        <p:cTn id="12" dur="39663" fill="hold"/>
                                        <p:tgtEl>
                                          <p:spTgt spid="12"/>
                                        </p:tgtEl>
                                      </p:cBhvr>
                                    </p:cmd>
                                  </p:childTnLst>
                                </p:cTn>
                              </p:par>
                            </p:childTnLst>
                          </p:cTn>
                        </p:par>
                        <p:par>
                          <p:cTn id="13" fill="hold">
                            <p:stCondLst>
                              <p:cond delay="110181"/>
                            </p:stCondLst>
                            <p:childTnLst>
                              <p:par>
                                <p:cTn id="14" presetID="1" presetClass="entr" presetSubtype="0" fill="hold" grpId="0" nodeType="afterEffect">
                                  <p:stCondLst>
                                    <p:cond delay="5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9"/>
                </p:tgtEl>
              </p:cMediaNode>
            </p:audio>
            <p:audio>
              <p:cMediaNode vol="80000">
                <p:cTn id="17" fill="hold" display="0">
                  <p:stCondLst>
                    <p:cond delay="indefinite"/>
                  </p:stCondLst>
                  <p:endCondLst>
                    <p:cond evt="onStopAudio" delay="0">
                      <p:tgtEl>
                        <p:sldTgt/>
                      </p:tgtEl>
                    </p:cond>
                  </p:endCondLst>
                </p:cTn>
                <p:tgtEl>
                  <p:spTgt spid="11"/>
                </p:tgtEl>
              </p:cMediaNode>
            </p:audio>
            <p:audio>
              <p:cMediaNode vol="80000">
                <p:cTn id="18" fill="hold" display="0">
                  <p:stCondLst>
                    <p:cond delay="indefinite"/>
                  </p:stCondLst>
                  <p:endCondLst>
                    <p:cond evt="onStopAudio" delay="0">
                      <p:tgtEl>
                        <p:sldTgt/>
                      </p:tgtEl>
                    </p:cond>
                  </p:endCondLst>
                </p:cTn>
                <p:tgtEl>
                  <p:spTgt spid="12"/>
                </p:tgtEl>
              </p:cMediaNode>
            </p:audio>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675908" y="1463170"/>
            <a:ext cx="2691960" cy="657593"/>
          </a:xfrm>
          <a:prstGeom prst="rect">
            <a:avLst/>
          </a:prstGeom>
          <a:solidFill>
            <a:schemeClr val="bg1"/>
          </a:solidFill>
        </p:spPr>
        <p:txBody>
          <a:bodyPr vert="horz" wrap="none" lIns="91440" tIns="45720" rIns="91440" bIns="45720" rtlCol="0" anchor="t">
            <a:normAutofit lnSpcReduction="10000"/>
          </a:bodyPr>
          <a:lstStyle/>
          <a:p>
            <a:pPr algn="l"/>
            <a:r>
              <a:rPr lang="en-US" sz="2000" dirty="0"/>
              <a:t>Elemental Analysis of </a:t>
            </a:r>
          </a:p>
          <a:p>
            <a:pPr algn="l"/>
            <a:r>
              <a:rPr lang="en-US" sz="2000" dirty="0"/>
              <a:t>Bunker materials</a:t>
            </a:r>
          </a:p>
        </p:txBody>
      </p:sp>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72621" y="4790210"/>
            <a:ext cx="2703253" cy="1691713"/>
          </a:xfrm>
          <a:prstGeom prst="rect">
            <a:avLst/>
          </a:prstGeom>
        </p:spPr>
      </p:pic>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2243" y="2316112"/>
            <a:ext cx="3481870" cy="2611402"/>
          </a:xfrm>
          <a:prstGeom prst="rect">
            <a:avLst/>
          </a:prstGeom>
        </p:spPr>
      </p:pic>
      <p:sp>
        <p:nvSpPr>
          <p:cNvPr id="3" name="TextBox 2"/>
          <p:cNvSpPr txBox="1"/>
          <p:nvPr/>
        </p:nvSpPr>
        <p:spPr>
          <a:xfrm>
            <a:off x="340954" y="4314900"/>
            <a:ext cx="1554721" cy="646331"/>
          </a:xfrm>
          <a:prstGeom prst="rect">
            <a:avLst/>
          </a:prstGeom>
          <a:noFill/>
        </p:spPr>
        <p:txBody>
          <a:bodyPr wrap="none" rtlCol="0">
            <a:spAutoFit/>
          </a:bodyPr>
          <a:lstStyle/>
          <a:p>
            <a:r>
              <a:rPr lang="sv-SE" b="1" dirty="0">
                <a:solidFill>
                  <a:schemeClr val="bg1"/>
                </a:solidFill>
              </a:rPr>
              <a:t>ISIS </a:t>
            </a:r>
            <a:r>
              <a:rPr lang="sv-SE" b="1" dirty="0" err="1">
                <a:solidFill>
                  <a:schemeClr val="bg1"/>
                </a:solidFill>
              </a:rPr>
              <a:t>beamtime</a:t>
            </a:r>
            <a:endParaRPr lang="sv-SE" b="1" dirty="0">
              <a:solidFill>
                <a:schemeClr val="bg1"/>
              </a:solidFill>
            </a:endParaRPr>
          </a:p>
          <a:p>
            <a:r>
              <a:rPr lang="sv-SE" b="1" dirty="0">
                <a:solidFill>
                  <a:schemeClr val="bg1"/>
                </a:solidFill>
              </a:rPr>
              <a:t>June 2019</a:t>
            </a:r>
          </a:p>
        </p:txBody>
      </p:sp>
      <p:sp>
        <p:nvSpPr>
          <p:cNvPr id="4" name="Title 3"/>
          <p:cNvSpPr>
            <a:spLocks noGrp="1"/>
          </p:cNvSpPr>
          <p:nvPr>
            <p:ph type="title"/>
          </p:nvPr>
        </p:nvSpPr>
        <p:spPr/>
        <p:txBody>
          <a:bodyPr/>
          <a:lstStyle/>
          <a:p>
            <a:r>
              <a:rPr lang="en-US" dirty="0"/>
              <a:t>SULF short term support</a:t>
            </a:r>
          </a:p>
        </p:txBody>
      </p:sp>
      <p:sp>
        <p:nvSpPr>
          <p:cNvPr id="23" name="Text Placeholder 22"/>
          <p:cNvSpPr>
            <a:spLocks noGrp="1"/>
          </p:cNvSpPr>
          <p:nvPr>
            <p:ph type="body" sz="quarter" idx="14"/>
          </p:nvPr>
        </p:nvSpPr>
        <p:spPr/>
        <p:txBody>
          <a:bodyPr/>
          <a:lstStyle/>
          <a:p>
            <a:r>
              <a:rPr lang="en-US" dirty="0"/>
              <a:t>for the ESS construction project and initial ops</a:t>
            </a:r>
          </a:p>
        </p:txBody>
      </p:sp>
      <p:sp>
        <p:nvSpPr>
          <p:cNvPr id="6" name="TextBox 5"/>
          <p:cNvSpPr txBox="1"/>
          <p:nvPr/>
        </p:nvSpPr>
        <p:spPr>
          <a:xfrm>
            <a:off x="340954" y="1414808"/>
            <a:ext cx="4028075" cy="914400"/>
          </a:xfrm>
          <a:prstGeom prst="rect">
            <a:avLst/>
          </a:prstGeom>
        </p:spPr>
        <p:txBody>
          <a:bodyPr vert="horz" wrap="none" lIns="91440" tIns="45720" rIns="91440" bIns="45720" rtlCol="0" anchor="t">
            <a:normAutofit/>
          </a:bodyPr>
          <a:lstStyle/>
          <a:p>
            <a:pPr algn="l"/>
            <a:r>
              <a:rPr lang="en-US" sz="2000" dirty="0"/>
              <a:t>Radiation Hardness of Grease</a:t>
            </a:r>
          </a:p>
          <a:p>
            <a:pPr algn="l"/>
            <a:r>
              <a:rPr lang="en-US" sz="2000" dirty="0"/>
              <a:t>(</a:t>
            </a:r>
            <a:r>
              <a:rPr lang="en-US" sz="2000" dirty="0" err="1"/>
              <a:t>collab</a:t>
            </a:r>
            <a:r>
              <a:rPr lang="en-US" sz="2000" dirty="0"/>
              <a:t>. Lena Reactor/U. Pavia)</a:t>
            </a:r>
          </a:p>
        </p:txBody>
      </p:sp>
      <p:sp>
        <p:nvSpPr>
          <p:cNvPr id="10" name="TextBox 9"/>
          <p:cNvSpPr txBox="1"/>
          <p:nvPr/>
        </p:nvSpPr>
        <p:spPr>
          <a:xfrm>
            <a:off x="7597908" y="3782334"/>
            <a:ext cx="4509769" cy="614842"/>
          </a:xfrm>
          <a:prstGeom prst="rect">
            <a:avLst/>
          </a:prstGeom>
          <a:solidFill>
            <a:schemeClr val="bg1"/>
          </a:solidFill>
        </p:spPr>
        <p:txBody>
          <a:bodyPr vert="horz" wrap="none" lIns="91440" tIns="45720" rIns="91440" bIns="45720" rtlCol="0" anchor="t">
            <a:noAutofit/>
          </a:bodyPr>
          <a:lstStyle/>
          <a:p>
            <a:pPr algn="r"/>
            <a:r>
              <a:rPr lang="en-US" sz="2000" dirty="0"/>
              <a:t>Ortho-para Hydrogen research</a:t>
            </a:r>
          </a:p>
          <a:p>
            <a:pPr algn="r"/>
            <a:r>
              <a:rPr lang="en-US" sz="2000" dirty="0"/>
              <a:t> for moderator (</a:t>
            </a:r>
            <a:r>
              <a:rPr lang="en-US" sz="2000" dirty="0" err="1"/>
              <a:t>collab</a:t>
            </a:r>
            <a:r>
              <a:rPr lang="en-US" sz="2000" dirty="0"/>
              <a:t>. ESS/JPARC/SNS)</a:t>
            </a:r>
          </a:p>
        </p:txBody>
      </p:sp>
      <p:pic>
        <p:nvPicPr>
          <p:cNvPr id="11" name="Picture 1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0800000">
            <a:off x="7252263" y="1453331"/>
            <a:ext cx="2799986" cy="1935969"/>
          </a:xfrm>
          <a:prstGeom prst="rect">
            <a:avLst/>
          </a:prstGeom>
        </p:spPr>
      </p:pic>
      <p:pic>
        <p:nvPicPr>
          <p:cNvPr id="13" name="Picture 1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5400000">
            <a:off x="4505404" y="2276848"/>
            <a:ext cx="1951600" cy="1585677"/>
          </a:xfrm>
          <a:prstGeom prst="rect">
            <a:avLst/>
          </a:prstGeom>
        </p:spPr>
      </p:pic>
      <p:pic>
        <p:nvPicPr>
          <p:cNvPr id="16" name="Picture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34932" y="4488288"/>
            <a:ext cx="1800571" cy="1012821"/>
          </a:xfrm>
          <a:prstGeom prst="rect">
            <a:avLst/>
          </a:prstGeom>
        </p:spPr>
      </p:pic>
      <p:pic>
        <p:nvPicPr>
          <p:cNvPr id="17" name="Picture 1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39119" y="2249813"/>
            <a:ext cx="1842740" cy="1036541"/>
          </a:xfrm>
          <a:prstGeom prst="rect">
            <a:avLst/>
          </a:prstGeom>
        </p:spPr>
      </p:pic>
      <p:pic>
        <p:nvPicPr>
          <p:cNvPr id="12" name="Content Placeholder 5"/>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rot="5400000">
            <a:off x="6155343" y="2167444"/>
            <a:ext cx="1462367" cy="1422762"/>
          </a:xfrm>
          <a:prstGeom prst="rect">
            <a:avLst/>
          </a:prstGeom>
        </p:spPr>
      </p:pic>
      <p:pic>
        <p:nvPicPr>
          <p:cNvPr id="8" name="Picture 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392885" y="3115092"/>
            <a:ext cx="1450184" cy="2034652"/>
          </a:xfrm>
          <a:prstGeom prst="rect">
            <a:avLst/>
          </a:prstGeom>
        </p:spPr>
      </p:pic>
      <p:pic>
        <p:nvPicPr>
          <p:cNvPr id="15" name="Picture 1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092112" y="5312701"/>
            <a:ext cx="1145318" cy="1068751"/>
          </a:xfrm>
          <a:prstGeom prst="rect">
            <a:avLst/>
          </a:prstGeom>
        </p:spPr>
      </p:pic>
      <p:sp>
        <p:nvSpPr>
          <p:cNvPr id="26" name="TextBox 25"/>
          <p:cNvSpPr txBox="1"/>
          <p:nvPr/>
        </p:nvSpPr>
        <p:spPr>
          <a:xfrm>
            <a:off x="667511" y="5501110"/>
            <a:ext cx="3175557" cy="1302572"/>
          </a:xfrm>
          <a:prstGeom prst="rect">
            <a:avLst/>
          </a:prstGeom>
          <a:solidFill>
            <a:srgbClr val="92D050">
              <a:alpha val="60000"/>
            </a:srgbClr>
          </a:solidFill>
        </p:spPr>
        <p:txBody>
          <a:bodyPr vert="horz" wrap="none" lIns="91440" tIns="45720" rIns="91440" bIns="45720" rtlCol="0" anchor="t">
            <a:normAutofit lnSpcReduction="10000"/>
          </a:bodyPr>
          <a:lstStyle/>
          <a:p>
            <a:pPr algn="l"/>
            <a:r>
              <a:rPr lang="en-US" sz="2000" dirty="0"/>
              <a:t>Added capability:</a:t>
            </a:r>
          </a:p>
          <a:p>
            <a:pPr marL="342900" indent="-342900" algn="l">
              <a:buFontTx/>
              <a:buChar char="-"/>
            </a:pPr>
            <a:r>
              <a:rPr lang="en-US" sz="2000" dirty="0"/>
              <a:t>instrumentation</a:t>
            </a:r>
          </a:p>
          <a:p>
            <a:pPr marL="342900" indent="-342900" algn="l">
              <a:buFontTx/>
              <a:buChar char="-"/>
            </a:pPr>
            <a:r>
              <a:rPr lang="en-US" sz="2000" dirty="0"/>
              <a:t>experience</a:t>
            </a:r>
          </a:p>
          <a:p>
            <a:pPr algn="l"/>
            <a:r>
              <a:rPr lang="en-US" sz="2000" dirty="0"/>
              <a:t>=&gt; asking ESS for ICP-OES</a:t>
            </a:r>
          </a:p>
          <a:p>
            <a:pPr marL="342900" indent="-342900" algn="l">
              <a:buFontTx/>
              <a:buChar char="-"/>
            </a:pPr>
            <a:endParaRPr lang="en-US" sz="2000" dirty="0"/>
          </a:p>
        </p:txBody>
      </p:sp>
      <p:sp>
        <p:nvSpPr>
          <p:cNvPr id="19" name="TextBox 18"/>
          <p:cNvSpPr txBox="1"/>
          <p:nvPr/>
        </p:nvSpPr>
        <p:spPr>
          <a:xfrm>
            <a:off x="295057" y="1983986"/>
            <a:ext cx="3017584" cy="392036"/>
          </a:xfrm>
          <a:prstGeom prst="rect">
            <a:avLst/>
          </a:prstGeom>
        </p:spPr>
        <p:txBody>
          <a:bodyPr vert="horz" wrap="none" lIns="91440" tIns="45720" rIns="91440" bIns="45720" rtlCol="0" anchor="t">
            <a:normAutofit lnSpcReduction="10000"/>
          </a:bodyPr>
          <a:lstStyle/>
          <a:p>
            <a:pPr algn="l"/>
            <a:r>
              <a:rPr lang="en-US" sz="2000" i="1" dirty="0">
                <a:solidFill>
                  <a:srgbClr val="FF0000"/>
                </a:solidFill>
              </a:rPr>
              <a:t>Target wheel, choppers,</a:t>
            </a:r>
            <a:r>
              <a:rPr lang="en-150" sz="2000" i="1" dirty="0">
                <a:solidFill>
                  <a:srgbClr val="FF0000"/>
                </a:solidFill>
              </a:rPr>
              <a:t>…</a:t>
            </a:r>
            <a:endParaRPr lang="en-US" sz="2000" i="1" dirty="0">
              <a:solidFill>
                <a:srgbClr val="FF0000"/>
              </a:solidFill>
            </a:endParaRPr>
          </a:p>
        </p:txBody>
      </p:sp>
      <p:sp>
        <p:nvSpPr>
          <p:cNvPr id="27" name="TextBox 26"/>
          <p:cNvSpPr txBox="1"/>
          <p:nvPr/>
        </p:nvSpPr>
        <p:spPr>
          <a:xfrm>
            <a:off x="8113500" y="3591341"/>
            <a:ext cx="3960440" cy="392036"/>
          </a:xfrm>
          <a:prstGeom prst="rect">
            <a:avLst/>
          </a:prstGeom>
        </p:spPr>
        <p:txBody>
          <a:bodyPr vert="horz" wrap="none" lIns="91440" tIns="45720" rIns="91440" bIns="45720" rtlCol="0" anchor="t">
            <a:normAutofit lnSpcReduction="10000"/>
          </a:bodyPr>
          <a:lstStyle/>
          <a:p>
            <a:pPr algn="l"/>
            <a:r>
              <a:rPr lang="en-US" sz="2000" i="1" dirty="0">
                <a:solidFill>
                  <a:srgbClr val="FF0000"/>
                </a:solidFill>
              </a:rPr>
              <a:t>Target Moderator/ online monitoring</a:t>
            </a:r>
          </a:p>
        </p:txBody>
      </p:sp>
      <p:sp>
        <p:nvSpPr>
          <p:cNvPr id="28" name="TextBox 27"/>
          <p:cNvSpPr txBox="1"/>
          <p:nvPr/>
        </p:nvSpPr>
        <p:spPr>
          <a:xfrm>
            <a:off x="10003711" y="1453331"/>
            <a:ext cx="2103966" cy="694310"/>
          </a:xfrm>
          <a:prstGeom prst="rect">
            <a:avLst/>
          </a:prstGeom>
        </p:spPr>
        <p:txBody>
          <a:bodyPr vert="horz" wrap="none" lIns="91440" tIns="45720" rIns="91440" bIns="45720" rtlCol="0" anchor="t">
            <a:normAutofit lnSpcReduction="10000"/>
          </a:bodyPr>
          <a:lstStyle/>
          <a:p>
            <a:pPr algn="l"/>
            <a:r>
              <a:rPr lang="en-US" sz="2000" i="1" dirty="0">
                <a:solidFill>
                  <a:srgbClr val="FF0000"/>
                </a:solidFill>
              </a:rPr>
              <a:t>Bunker and </a:t>
            </a:r>
          </a:p>
          <a:p>
            <a:pPr algn="l"/>
            <a:r>
              <a:rPr lang="en-US" sz="2000" i="1" dirty="0">
                <a:solidFill>
                  <a:srgbClr val="FF0000"/>
                </a:solidFill>
              </a:rPr>
              <a:t>shielding materials</a:t>
            </a:r>
          </a:p>
        </p:txBody>
      </p:sp>
      <p:pic>
        <p:nvPicPr>
          <p:cNvPr id="5" name="Picture 4"/>
          <p:cNvPicPr>
            <a:picLocks noChangeAspect="1"/>
          </p:cNvPicPr>
          <p:nvPr/>
        </p:nvPicPr>
        <p:blipFill>
          <a:blip r:embed="rId16"/>
          <a:stretch>
            <a:fillRect/>
          </a:stretch>
        </p:blipFill>
        <p:spPr>
          <a:xfrm>
            <a:off x="4315951" y="5050929"/>
            <a:ext cx="2537680" cy="1752752"/>
          </a:xfrm>
          <a:prstGeom prst="rect">
            <a:avLst/>
          </a:prstGeom>
        </p:spPr>
      </p:pic>
      <p:sp>
        <p:nvSpPr>
          <p:cNvPr id="29" name="TextBox 28"/>
          <p:cNvSpPr txBox="1"/>
          <p:nvPr/>
        </p:nvSpPr>
        <p:spPr>
          <a:xfrm>
            <a:off x="4300054" y="4586753"/>
            <a:ext cx="3820648" cy="707886"/>
          </a:xfrm>
          <a:prstGeom prst="rect">
            <a:avLst/>
          </a:prstGeom>
          <a:solidFill>
            <a:schemeClr val="bg1"/>
          </a:solidFill>
        </p:spPr>
        <p:txBody>
          <a:bodyPr vert="horz" wrap="square" lIns="91440" tIns="45720" rIns="91440" bIns="45720" rtlCol="0" anchor="t">
            <a:spAutoFit/>
          </a:bodyPr>
          <a:lstStyle/>
          <a:p>
            <a:r>
              <a:rPr lang="en-US" sz="2000" dirty="0"/>
              <a:t>Analysis of water from the beam dump cooling loop</a:t>
            </a:r>
          </a:p>
        </p:txBody>
      </p:sp>
      <p:sp>
        <p:nvSpPr>
          <p:cNvPr id="30" name="TextBox 29"/>
          <p:cNvSpPr txBox="1"/>
          <p:nvPr/>
        </p:nvSpPr>
        <p:spPr>
          <a:xfrm>
            <a:off x="4300054" y="4291796"/>
            <a:ext cx="3960440" cy="392036"/>
          </a:xfrm>
          <a:prstGeom prst="rect">
            <a:avLst/>
          </a:prstGeom>
        </p:spPr>
        <p:txBody>
          <a:bodyPr vert="horz" wrap="none" lIns="91440" tIns="45720" rIns="91440" bIns="45720" rtlCol="0" anchor="t">
            <a:normAutofit lnSpcReduction="10000"/>
          </a:bodyPr>
          <a:lstStyle/>
          <a:p>
            <a:pPr algn="l"/>
            <a:r>
              <a:rPr lang="en-US" sz="2000" i="1" dirty="0">
                <a:solidFill>
                  <a:srgbClr val="FF0000"/>
                </a:solidFill>
              </a:rPr>
              <a:t>Beam Dump Cooling water</a:t>
            </a:r>
          </a:p>
        </p:txBody>
      </p:sp>
      <p:pic>
        <p:nvPicPr>
          <p:cNvPr id="18" name="Picture 17"/>
          <p:cNvPicPr>
            <a:picLocks noChangeAspect="1"/>
          </p:cNvPicPr>
          <p:nvPr/>
        </p:nvPicPr>
        <p:blipFill>
          <a:blip r:embed="rId17"/>
          <a:stretch>
            <a:fillRect/>
          </a:stretch>
        </p:blipFill>
        <p:spPr>
          <a:xfrm>
            <a:off x="6653253" y="4940696"/>
            <a:ext cx="1213209" cy="1621677"/>
          </a:xfrm>
          <a:prstGeom prst="rect">
            <a:avLst/>
          </a:prstGeom>
        </p:spPr>
      </p:pic>
      <p:sp>
        <p:nvSpPr>
          <p:cNvPr id="25" name="Action Button: Forward or Next 24">
            <a:hlinkClick r:id="" action="ppaction://hlinkshowjump?jump=nextslide" highlightClick="1">
              <a:snd r:embed="rId18" name="click.wav"/>
            </a:hlinkClick>
          </p:cNvPr>
          <p:cNvSpPr/>
          <p:nvPr/>
        </p:nvSpPr>
        <p:spPr>
          <a:xfrm>
            <a:off x="11547497" y="6246333"/>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s">
            <a:hlinkClick r:id="" action="ppaction://media"/>
          </p:cNvPr>
          <p:cNvPicPr>
            <a:picLocks noChangeAspect="1"/>
          </p:cNvPicPr>
          <p:nvPr>
            <a:audioFile r:link="rId1"/>
            <p:extLst>
              <p:ext uri="{DAA4B4D4-6D71-4841-9C94-3DE7FCFB9230}">
                <p14:media xmlns:p14="http://schemas.microsoft.com/office/powerpoint/2010/main" r:embed="rId2">
                  <p14:trim end="21636.8117"/>
                </p14:media>
              </p:ext>
            </p:extLst>
          </p:nvPr>
        </p:nvPicPr>
        <p:blipFill>
          <a:blip r:embed="rId19"/>
          <a:stretch>
            <a:fillRect/>
          </a:stretch>
        </p:blipFill>
        <p:spPr>
          <a:xfrm>
            <a:off x="0" y="496626"/>
            <a:ext cx="358224" cy="358224"/>
          </a:xfrm>
          <a:prstGeom prst="rect">
            <a:avLst/>
          </a:prstGeom>
        </p:spPr>
      </p:pic>
      <p:pic>
        <p:nvPicPr>
          <p:cNvPr id="20" name="pictures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713" y="1004110"/>
            <a:ext cx="376981" cy="376981"/>
          </a:xfrm>
          <a:prstGeom prst="rect">
            <a:avLst/>
          </a:prstGeom>
        </p:spPr>
      </p:pic>
    </p:spTree>
    <p:extLst>
      <p:ext uri="{BB962C8B-B14F-4D97-AF65-F5344CB8AC3E}">
        <p14:creationId xmlns:p14="http://schemas.microsoft.com/office/powerpoint/2010/main" val="345125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446" fill="hold"/>
                                        <p:tgtEl>
                                          <p:spTgt spid="7"/>
                                        </p:tgtEl>
                                      </p:cBhvr>
                                    </p:cmd>
                                  </p:childTnLst>
                                </p:cTn>
                              </p:par>
                            </p:childTnLst>
                          </p:cTn>
                        </p:par>
                        <p:par>
                          <p:cTn id="7" fill="hold">
                            <p:stCondLst>
                              <p:cond delay="32446"/>
                            </p:stCondLst>
                            <p:childTnLst>
                              <p:par>
                                <p:cTn id="8" presetID="1" presetClass="mediacall" presetSubtype="0" fill="hold" nodeType="afterEffect">
                                  <p:stCondLst>
                                    <p:cond delay="0"/>
                                  </p:stCondLst>
                                  <p:childTnLst>
                                    <p:cmd type="call" cmd="playFrom(0.0)">
                                      <p:cBhvr>
                                        <p:cTn id="9" dur="93218" fill="hold"/>
                                        <p:tgtEl>
                                          <p:spTgt spid="20"/>
                                        </p:tgtEl>
                                      </p:cBhvr>
                                    </p:cmd>
                                  </p:childTnLst>
                                </p:cTn>
                              </p:par>
                            </p:childTnLst>
                          </p:cTn>
                        </p:par>
                        <p:par>
                          <p:cTn id="10" fill="hold">
                            <p:stCondLst>
                              <p:cond delay="125664"/>
                            </p:stCondLst>
                            <p:childTnLst>
                              <p:par>
                                <p:cTn id="11" presetID="1" presetClass="entr" presetSubtype="0" fill="hold" grpId="0" nodeType="afterEffect">
                                  <p:stCondLst>
                                    <p:cond delay="5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audio>
              <p:cMediaNode vol="80000">
                <p:cTn id="14" fill="hold" display="0">
                  <p:stCondLst>
                    <p:cond delay="indefinite"/>
                  </p:stCondLst>
                  <p:endCondLst>
                    <p:cond evt="onStopAudio" delay="0">
                      <p:tgtEl>
                        <p:sldTgt/>
                      </p:tgtEl>
                    </p:cond>
                  </p:endCondLst>
                </p:cTn>
                <p:tgtEl>
                  <p:spTgt spid="20"/>
                </p:tgtEl>
              </p:cMediaNode>
            </p:audio>
          </p:childTnLst>
        </p:cTn>
      </p:par>
    </p:tnLst>
    <p:bldLst>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a:t>Why are user laboratories necessary?</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39</a:t>
            </a:fld>
            <a:endParaRPr lang="en-GB" noProof="0" dirty="0"/>
          </a:p>
        </p:txBody>
      </p:sp>
      <p:sp>
        <p:nvSpPr>
          <p:cNvPr id="6" name="Text Placeholder 5"/>
          <p:cNvSpPr>
            <a:spLocks noGrp="1"/>
          </p:cNvSpPr>
          <p:nvPr>
            <p:ph type="body" sz="quarter" idx="14"/>
          </p:nvPr>
        </p:nvSpPr>
        <p:spPr/>
        <p:txBody>
          <a:bodyPr/>
          <a:lstStyle/>
          <a:p>
            <a:r>
              <a:rPr lang="en-GB" dirty="0"/>
              <a:t>Short,</a:t>
            </a:r>
            <a:r>
              <a:rPr lang="en-GB" b="1" dirty="0">
                <a:solidFill>
                  <a:schemeClr val="tx1"/>
                </a:solidFill>
              </a:rPr>
              <a:t> medium </a:t>
            </a:r>
            <a:r>
              <a:rPr lang="en-GB" dirty="0"/>
              <a:t>and long term needs</a:t>
            </a:r>
          </a:p>
          <a:p>
            <a:endParaRPr lang="en-US" dirty="0"/>
          </a:p>
        </p:txBody>
      </p:sp>
      <p:sp>
        <p:nvSpPr>
          <p:cNvPr id="3" name="Content Placeholder 2">
            <a:extLst>
              <a:ext uri="{FF2B5EF4-FFF2-40B4-BE49-F238E27FC236}">
                <a16:creationId xmlns:a16="http://schemas.microsoft.com/office/drawing/2014/main" id="{9B6AA8DE-5F9C-774D-A251-7A091E2C214E}"/>
              </a:ext>
            </a:extLst>
          </p:cNvPr>
          <p:cNvSpPr>
            <a:spLocks noGrp="1"/>
          </p:cNvSpPr>
          <p:nvPr>
            <p:ph idx="1"/>
          </p:nvPr>
        </p:nvSpPr>
        <p:spPr>
          <a:xfrm>
            <a:off x="1168788" y="1370810"/>
            <a:ext cx="6499474" cy="5979223"/>
          </a:xfrm>
        </p:spPr>
        <p:txBody>
          <a:bodyPr/>
          <a:lstStyle/>
          <a:p>
            <a:r>
              <a:rPr lang="en-GB" sz="2400" b="1" dirty="0"/>
              <a:t>Medium term needs:</a:t>
            </a:r>
          </a:p>
          <a:p>
            <a:pPr lvl="1"/>
            <a:r>
              <a:rPr lang="en-GB" sz="2000" dirty="0"/>
              <a:t>Support for the commission phase (initial ops) of the machine</a:t>
            </a:r>
          </a:p>
          <a:p>
            <a:pPr lvl="2"/>
            <a:r>
              <a:rPr lang="en-GB" sz="1800" dirty="0"/>
              <a:t>Support for accelerator on the material choice for the </a:t>
            </a:r>
            <a:r>
              <a:rPr lang="en-US" sz="1800" dirty="0"/>
              <a:t>luminescence screen on target wheel. (beam steering, performance and safety critical)</a:t>
            </a:r>
            <a:r>
              <a:rPr lang="en-GB" sz="1800" dirty="0"/>
              <a:t> </a:t>
            </a:r>
          </a:p>
          <a:p>
            <a:pPr lvl="2"/>
            <a:r>
              <a:rPr lang="en-GB" dirty="0"/>
              <a:t>Provide cooling water and material analysis as needed</a:t>
            </a:r>
          </a:p>
          <a:p>
            <a:pPr lvl="2"/>
            <a:r>
              <a:rPr lang="en-GB" dirty="0"/>
              <a:t>Support installation of </a:t>
            </a:r>
            <a:r>
              <a:rPr lang="en-GB" dirty="0" err="1"/>
              <a:t>ortho</a:t>
            </a:r>
            <a:r>
              <a:rPr lang="en-GB" dirty="0"/>
              <a:t>/</a:t>
            </a:r>
            <a:r>
              <a:rPr lang="en-GB" dirty="0" err="1"/>
              <a:t>parahydrogen</a:t>
            </a:r>
            <a:r>
              <a:rPr lang="en-GB" dirty="0"/>
              <a:t> monitoring system</a:t>
            </a:r>
          </a:p>
          <a:p>
            <a:pPr lvl="2"/>
            <a:endParaRPr lang="en-GB" sz="1800" dirty="0"/>
          </a:p>
          <a:p>
            <a:pPr lvl="1"/>
            <a:r>
              <a:rPr lang="en-GB" sz="2000" dirty="0"/>
              <a:t>Providing Radioactive Materials Laboratory in time for BOT </a:t>
            </a:r>
          </a:p>
          <a:p>
            <a:pPr lvl="2"/>
            <a:r>
              <a:rPr lang="en-GB" sz="1800" dirty="0"/>
              <a:t>Only permanent area at ESS for analysing activated materials</a:t>
            </a:r>
          </a:p>
        </p:txBody>
      </p:sp>
      <p:sp>
        <p:nvSpPr>
          <p:cNvPr id="9" name="TextBox 8"/>
          <p:cNvSpPr txBox="1"/>
          <p:nvPr/>
        </p:nvSpPr>
        <p:spPr>
          <a:xfrm>
            <a:off x="7876621" y="1712297"/>
            <a:ext cx="2925172" cy="699604"/>
          </a:xfrm>
          <a:prstGeom prst="rect">
            <a:avLst/>
          </a:prstGeom>
          <a:solidFill>
            <a:schemeClr val="bg1"/>
          </a:solidFill>
        </p:spPr>
        <p:txBody>
          <a:bodyPr vert="horz" wrap="square" lIns="91440" tIns="45720" rIns="91440" bIns="45720" rtlCol="0" anchor="t">
            <a:normAutofit fontScale="92500"/>
          </a:bodyPr>
          <a:lstStyle/>
          <a:p>
            <a:pPr algn="l"/>
            <a:r>
              <a:rPr lang="en-US" sz="2000" dirty="0"/>
              <a:t>Luminescence Screen on target wheel (</a:t>
            </a:r>
            <a:r>
              <a:rPr lang="en-US" sz="2000" dirty="0" err="1"/>
              <a:t>collab</a:t>
            </a:r>
            <a:r>
              <a:rPr lang="en-US" sz="2000" dirty="0"/>
              <a:t>. SNS)</a:t>
            </a: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9860775" y="2224434"/>
            <a:ext cx="2486437" cy="967201"/>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35568" y="2369368"/>
            <a:ext cx="2262306" cy="1547894"/>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91899" y="3387934"/>
            <a:ext cx="1724295" cy="1199454"/>
          </a:xfrm>
          <a:prstGeom prst="rect">
            <a:avLst/>
          </a:prstGeom>
        </p:spPr>
      </p:pic>
      <p:sp>
        <p:nvSpPr>
          <p:cNvPr id="13" name="TextBox 12"/>
          <p:cNvSpPr txBox="1"/>
          <p:nvPr/>
        </p:nvSpPr>
        <p:spPr>
          <a:xfrm>
            <a:off x="8293340" y="1446416"/>
            <a:ext cx="2053515" cy="392036"/>
          </a:xfrm>
          <a:prstGeom prst="rect">
            <a:avLst/>
          </a:prstGeom>
        </p:spPr>
        <p:txBody>
          <a:bodyPr vert="horz" wrap="none" lIns="91440" tIns="45720" rIns="91440" bIns="45720" rtlCol="0" anchor="t">
            <a:normAutofit lnSpcReduction="10000"/>
          </a:bodyPr>
          <a:lstStyle/>
          <a:p>
            <a:pPr algn="l"/>
            <a:r>
              <a:rPr lang="en-US" sz="2000" i="1" dirty="0">
                <a:solidFill>
                  <a:srgbClr val="FF0000"/>
                </a:solidFill>
              </a:rPr>
              <a:t>Beam Diagnostics</a:t>
            </a:r>
          </a:p>
        </p:txBody>
      </p:sp>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35568" y="4608324"/>
            <a:ext cx="3024335" cy="1984043"/>
          </a:xfrm>
          <a:prstGeom prst="rect">
            <a:avLst/>
          </a:prstGeom>
          <a:ln w="12700">
            <a:solidFill>
              <a:schemeClr val="accent1">
                <a:shade val="50000"/>
              </a:schemeClr>
            </a:solidFill>
          </a:ln>
        </p:spPr>
      </p:pic>
      <p:sp>
        <p:nvSpPr>
          <p:cNvPr id="15" name="Action Button: Forward or Next 14">
            <a:hlinkClick r:id="" action="ppaction://hlinkshowjump?jump=nextslide" highlightClick="1">
              <a:snd r:embed="rId9" name="click.wav"/>
            </a:hlinkClick>
          </p:cNvPr>
          <p:cNvSpPr/>
          <p:nvPr/>
        </p:nvSpPr>
        <p:spPr>
          <a:xfrm>
            <a:off x="11478492" y="619659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ediumTer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4403" y="461139"/>
            <a:ext cx="461573" cy="461573"/>
          </a:xfrm>
          <a:prstGeom prst="rect">
            <a:avLst/>
          </a:prstGeom>
        </p:spPr>
      </p:pic>
    </p:spTree>
    <p:extLst>
      <p:ext uri="{BB962C8B-B14F-4D97-AF65-F5344CB8AC3E}">
        <p14:creationId xmlns:p14="http://schemas.microsoft.com/office/powerpoint/2010/main" val="37525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612" fill="hold"/>
                                        <p:tgtEl>
                                          <p:spTgt spid="7"/>
                                        </p:tgtEl>
                                      </p:cBhvr>
                                    </p:cmd>
                                  </p:childTnLst>
                                </p:cTn>
                              </p:par>
                            </p:childTnLst>
                          </p:cTn>
                        </p:par>
                        <p:par>
                          <p:cTn id="7" fill="hold">
                            <p:stCondLst>
                              <p:cond delay="72612"/>
                            </p:stCondLst>
                            <p:childTnLst>
                              <p:par>
                                <p:cTn id="8" presetID="1" presetClass="entr" presetSubtype="0" fill="hold" grpId="0" nodeType="afterEffect">
                                  <p:stCondLst>
                                    <p:cond delay="5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4604252" cy="2462613"/>
          </a:xfrm>
        </p:spPr>
        <p:txBody>
          <a:bodyPr/>
          <a:lstStyle/>
          <a:p>
            <a:r>
              <a:rPr lang="en-GB" sz="4400" dirty="0"/>
              <a:t>SULF </a:t>
            </a:r>
          </a:p>
          <a:p>
            <a:r>
              <a:rPr lang="en-GB" sz="4400" dirty="0"/>
              <a:t>introduction and status</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1</a:t>
            </a:r>
          </a:p>
        </p:txBody>
      </p:sp>
      <p:pic>
        <p:nvPicPr>
          <p:cNvPr id="9" name="Picture Placeholder 8"/>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6477712" y="0"/>
            <a:ext cx="5714288" cy="6858000"/>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989320" y="4967316"/>
            <a:ext cx="1603184" cy="1283949"/>
          </a:xfrm>
          <a:prstGeom prst="rect">
            <a:avLst/>
          </a:prstGeom>
        </p:spPr>
      </p:pic>
      <p:sp>
        <p:nvSpPr>
          <p:cNvPr id="15" name="Action Button: Forward or Next 14">
            <a:hlinkClick r:id="" action="ppaction://hlinkshowjump?jump=nextslide" highlightClick="1">
              <a:snd r:embed="rId6" name="click.wav"/>
            </a:hlinkClick>
          </p:cNvPr>
          <p:cNvSpPr/>
          <p:nvPr/>
        </p:nvSpPr>
        <p:spPr>
          <a:xfrm>
            <a:off x="11521901" y="618308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517728" y="4916792"/>
            <a:ext cx="2693366" cy="1169551"/>
          </a:xfrm>
          <a:prstGeom prst="rect">
            <a:avLst/>
          </a:prstGeom>
          <a:noFill/>
        </p:spPr>
        <p:txBody>
          <a:bodyPr wrap="square" rtlCol="0">
            <a:spAutoFit/>
          </a:bodyPr>
          <a:lstStyle/>
          <a:p>
            <a:pPr algn="l"/>
            <a:r>
              <a:rPr lang="en-US" sz="1400" dirty="0">
                <a:solidFill>
                  <a:schemeClr val="bg1"/>
                </a:solidFill>
              </a:rPr>
              <a:t>Presented by </a:t>
            </a:r>
          </a:p>
          <a:p>
            <a:pPr algn="l"/>
            <a:endParaRPr lang="en-US" sz="1400" dirty="0">
              <a:solidFill>
                <a:schemeClr val="bg1"/>
              </a:solidFill>
            </a:endParaRPr>
          </a:p>
          <a:p>
            <a:pPr algn="l"/>
            <a:endParaRPr lang="en-US" sz="1400" dirty="0">
              <a:solidFill>
                <a:schemeClr val="bg1"/>
              </a:solidFill>
            </a:endParaRPr>
          </a:p>
          <a:p>
            <a:pPr algn="l"/>
            <a:r>
              <a:rPr lang="en-US" sz="1400" b="1" dirty="0">
                <a:solidFill>
                  <a:schemeClr val="bg1"/>
                </a:solidFill>
              </a:rPr>
              <a:t>Monika Hartl</a:t>
            </a:r>
          </a:p>
          <a:p>
            <a:pPr algn="l"/>
            <a:r>
              <a:rPr lang="en-US" sz="1400" i="1" dirty="0">
                <a:solidFill>
                  <a:schemeClr val="bg1"/>
                </a:solidFill>
              </a:rPr>
              <a:t>Scientist / GL</a:t>
            </a:r>
            <a:endParaRPr lang="sv-SE" sz="1400" i="1" dirty="0">
              <a:solidFill>
                <a:schemeClr val="bg1"/>
              </a:solidFill>
            </a:endParaRPr>
          </a:p>
        </p:txBody>
      </p:sp>
      <p:pic>
        <p:nvPicPr>
          <p:cNvPr id="2" name="IntroPart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26721" y="56195"/>
            <a:ext cx="487363" cy="487363"/>
          </a:xfrm>
          <a:prstGeom prst="rect">
            <a:avLst/>
          </a:prstGeom>
        </p:spPr>
      </p:pic>
    </p:spTree>
    <p:extLst>
      <p:ext uri="{BB962C8B-B14F-4D97-AF65-F5344CB8AC3E}">
        <p14:creationId xmlns:p14="http://schemas.microsoft.com/office/powerpoint/2010/main" val="27003409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01"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bldLst>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64393" y="2884285"/>
            <a:ext cx="2356846" cy="1388699"/>
          </a:xfrm>
          <a:prstGeom prst="rect">
            <a:avLst/>
          </a:prstGeom>
        </p:spPr>
      </p:pic>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a:t>Why are user laboratories necessary?</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40</a:t>
            </a:fld>
            <a:endParaRPr lang="en-GB" noProof="0" dirty="0"/>
          </a:p>
        </p:txBody>
      </p:sp>
      <p:sp>
        <p:nvSpPr>
          <p:cNvPr id="6" name="Text Placeholder 5"/>
          <p:cNvSpPr>
            <a:spLocks noGrp="1"/>
          </p:cNvSpPr>
          <p:nvPr>
            <p:ph type="body" sz="quarter" idx="14"/>
          </p:nvPr>
        </p:nvSpPr>
        <p:spPr/>
        <p:txBody>
          <a:bodyPr/>
          <a:lstStyle/>
          <a:p>
            <a:r>
              <a:rPr lang="en-GB" dirty="0"/>
              <a:t>Short, medium and </a:t>
            </a:r>
            <a:r>
              <a:rPr lang="en-GB" b="1" dirty="0">
                <a:solidFill>
                  <a:schemeClr val="tx1"/>
                </a:solidFill>
              </a:rPr>
              <a:t>long term needs</a:t>
            </a:r>
          </a:p>
          <a:p>
            <a:endParaRPr lang="en-US" dirty="0"/>
          </a:p>
        </p:txBody>
      </p:sp>
      <p:sp>
        <p:nvSpPr>
          <p:cNvPr id="3" name="Content Placeholder 2">
            <a:extLst>
              <a:ext uri="{FF2B5EF4-FFF2-40B4-BE49-F238E27FC236}">
                <a16:creationId xmlns:a16="http://schemas.microsoft.com/office/drawing/2014/main" id="{9B6AA8DE-5F9C-774D-A251-7A091E2C214E}"/>
              </a:ext>
            </a:extLst>
          </p:cNvPr>
          <p:cNvSpPr>
            <a:spLocks noGrp="1"/>
          </p:cNvSpPr>
          <p:nvPr>
            <p:ph idx="1"/>
          </p:nvPr>
        </p:nvSpPr>
        <p:spPr>
          <a:xfrm>
            <a:off x="1094400" y="1562400"/>
            <a:ext cx="7257362" cy="4768062"/>
          </a:xfrm>
        </p:spPr>
        <p:txBody>
          <a:bodyPr/>
          <a:lstStyle/>
          <a:p>
            <a:r>
              <a:rPr lang="en-GB" sz="2400" b="1" dirty="0"/>
              <a:t>Long term needs: </a:t>
            </a:r>
          </a:p>
          <a:p>
            <a:pPr lvl="1"/>
            <a:r>
              <a:rPr lang="en-GB" sz="2000" dirty="0"/>
              <a:t>Preparing for First Science (ESS is built for small samples and                                                                     in-situ experiments -</a:t>
            </a:r>
            <a:r>
              <a:rPr lang="en-US" sz="2000" dirty="0"/>
              <a:t>&gt;</a:t>
            </a:r>
            <a:r>
              <a:rPr lang="en-GB" sz="2000" dirty="0"/>
              <a:t>SULF needs to cater to these requirements</a:t>
            </a:r>
            <a:r>
              <a:rPr lang="en-GB" sz="2400" dirty="0"/>
              <a:t>.</a:t>
            </a:r>
          </a:p>
          <a:p>
            <a:pPr lvl="2"/>
            <a:r>
              <a:rPr lang="en-GB" sz="1800" dirty="0"/>
              <a:t>prepare, modify and load samples </a:t>
            </a:r>
          </a:p>
          <a:p>
            <a:pPr lvl="2"/>
            <a:r>
              <a:rPr lang="en-GB" sz="1800" dirty="0"/>
              <a:t>characterize samples before, during and after the experiment</a:t>
            </a:r>
          </a:p>
          <a:p>
            <a:pPr lvl="2"/>
            <a:r>
              <a:rPr lang="en-GB" sz="1800" dirty="0"/>
              <a:t>Last minute adjustments =&gt; saving beam time &amp; costs</a:t>
            </a:r>
          </a:p>
          <a:p>
            <a:pPr lvl="1"/>
            <a:r>
              <a:rPr lang="en-GB" sz="2000" dirty="0"/>
              <a:t>ESS operations support</a:t>
            </a:r>
          </a:p>
          <a:p>
            <a:pPr lvl="2"/>
            <a:r>
              <a:rPr lang="en-GB" sz="1800" dirty="0"/>
              <a:t>Materials/failure analysis for machine and science directorate</a:t>
            </a:r>
          </a:p>
          <a:p>
            <a:pPr lvl="2"/>
            <a:r>
              <a:rPr lang="en-GB" sz="1800" dirty="0"/>
              <a:t>Cooling water analysis for target</a:t>
            </a:r>
          </a:p>
          <a:p>
            <a:pPr lvl="1"/>
            <a:endParaRPr lang="en-GB" sz="2100" dirty="0"/>
          </a:p>
          <a:p>
            <a:pPr lvl="2"/>
            <a:endParaRPr lang="en-GB" dirty="0"/>
          </a:p>
        </p:txBody>
      </p:sp>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16194" y="2196377"/>
            <a:ext cx="2224707" cy="1251398"/>
          </a:xfrm>
          <a:prstGeom prst="rect">
            <a:avLst/>
          </a:prstGeom>
        </p:spPr>
      </p:pic>
      <p:sp>
        <p:nvSpPr>
          <p:cNvPr id="8" name="TextBox 7"/>
          <p:cNvSpPr txBox="1"/>
          <p:nvPr/>
        </p:nvSpPr>
        <p:spPr>
          <a:xfrm>
            <a:off x="9741769" y="3080125"/>
            <a:ext cx="1608398" cy="419482"/>
          </a:xfrm>
          <a:prstGeom prst="rect">
            <a:avLst/>
          </a:prstGeom>
          <a:noFill/>
        </p:spPr>
        <p:txBody>
          <a:bodyPr vert="horz" wrap="none" lIns="91440" tIns="45720" rIns="91440" bIns="45720" rtlCol="0" anchor="t">
            <a:normAutofit fontScale="62500" lnSpcReduction="20000"/>
          </a:bodyPr>
          <a:lstStyle/>
          <a:p>
            <a:pPr algn="l"/>
            <a:r>
              <a:rPr lang="en-US" sz="2000" dirty="0">
                <a:solidFill>
                  <a:schemeClr val="bg1"/>
                </a:solidFill>
              </a:rPr>
              <a:t>SNS user </a:t>
            </a:r>
          </a:p>
          <a:p>
            <a:pPr algn="l"/>
            <a:r>
              <a:rPr lang="en-US" sz="2000" dirty="0">
                <a:solidFill>
                  <a:schemeClr val="bg1"/>
                </a:solidFill>
              </a:rPr>
              <a:t>lab</a:t>
            </a:r>
          </a:p>
        </p:txBody>
      </p:sp>
      <p:pic>
        <p:nvPicPr>
          <p:cNvPr id="13"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207313" y="1527806"/>
            <a:ext cx="2818485"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316194" y="2502627"/>
            <a:ext cx="1608398" cy="419482"/>
          </a:xfrm>
          <a:prstGeom prst="rect">
            <a:avLst/>
          </a:prstGeom>
          <a:noFill/>
        </p:spPr>
        <p:txBody>
          <a:bodyPr vert="horz" wrap="none" lIns="91440" tIns="45720" rIns="91440" bIns="45720" rtlCol="0" anchor="t">
            <a:normAutofit fontScale="62500" lnSpcReduction="20000"/>
          </a:bodyPr>
          <a:lstStyle/>
          <a:p>
            <a:pPr algn="l"/>
            <a:r>
              <a:rPr lang="en-US" sz="2000" dirty="0">
                <a:solidFill>
                  <a:schemeClr val="bg1"/>
                </a:solidFill>
              </a:rPr>
              <a:t>ISIS</a:t>
            </a:r>
          </a:p>
          <a:p>
            <a:pPr algn="l"/>
            <a:r>
              <a:rPr lang="en-US" sz="2000" dirty="0">
                <a:solidFill>
                  <a:schemeClr val="bg1"/>
                </a:solidFill>
              </a:rPr>
              <a:t>User labs</a:t>
            </a:r>
          </a:p>
        </p:txBody>
      </p:sp>
      <p:sp>
        <p:nvSpPr>
          <p:cNvPr id="16" name="TextBox 15"/>
          <p:cNvSpPr txBox="1"/>
          <p:nvPr/>
        </p:nvSpPr>
        <p:spPr>
          <a:xfrm>
            <a:off x="10442426" y="3755728"/>
            <a:ext cx="891093" cy="571238"/>
          </a:xfrm>
          <a:prstGeom prst="rect">
            <a:avLst/>
          </a:prstGeom>
          <a:noFill/>
        </p:spPr>
        <p:txBody>
          <a:bodyPr vert="horz" wrap="none" lIns="91440" tIns="45720" rIns="91440" bIns="45720" rtlCol="0" anchor="t">
            <a:normAutofit fontScale="62500" lnSpcReduction="20000"/>
          </a:bodyPr>
          <a:lstStyle/>
          <a:p>
            <a:pPr algn="l"/>
            <a:r>
              <a:rPr lang="en-US" sz="2000" dirty="0">
                <a:solidFill>
                  <a:schemeClr val="bg1"/>
                </a:solidFill>
              </a:rPr>
              <a:t>ISIS</a:t>
            </a:r>
          </a:p>
          <a:p>
            <a:pPr algn="l"/>
            <a:r>
              <a:rPr lang="en-US" sz="2000" dirty="0">
                <a:solidFill>
                  <a:schemeClr val="bg1"/>
                </a:solidFill>
              </a:rPr>
              <a:t>Materials</a:t>
            </a:r>
          </a:p>
          <a:p>
            <a:pPr algn="l"/>
            <a:r>
              <a:rPr lang="en-US" sz="2000" dirty="0">
                <a:solidFill>
                  <a:schemeClr val="bg1"/>
                </a:solidFill>
              </a:rPr>
              <a:t> labs</a:t>
            </a:r>
          </a:p>
        </p:txBody>
      </p:sp>
      <p:sp>
        <p:nvSpPr>
          <p:cNvPr id="9" name="TextBox 8"/>
          <p:cNvSpPr txBox="1"/>
          <p:nvPr/>
        </p:nvSpPr>
        <p:spPr>
          <a:xfrm>
            <a:off x="1997614" y="5725358"/>
            <a:ext cx="8444812" cy="646331"/>
          </a:xfrm>
          <a:prstGeom prst="rect">
            <a:avLst/>
          </a:prstGeom>
          <a:solidFill>
            <a:srgbClr val="EBF1CB"/>
          </a:solidFill>
        </p:spPr>
        <p:txBody>
          <a:bodyPr wrap="none" rtlCol="0">
            <a:spAutoFit/>
          </a:bodyPr>
          <a:lstStyle/>
          <a:p>
            <a:r>
              <a:rPr lang="en-GB" dirty="0"/>
              <a:t>Well-functioning labs come with expertise of the scientific and technical staff.</a:t>
            </a:r>
          </a:p>
          <a:p>
            <a:r>
              <a:rPr lang="en-GB" b="1" dirty="0"/>
              <a:t>State-of-the-art neutron sources have labs not just sample loading stations !</a:t>
            </a:r>
          </a:p>
        </p:txBody>
      </p:sp>
      <p:sp>
        <p:nvSpPr>
          <p:cNvPr id="17" name="Action Button: Forward or Next 16">
            <a:hlinkClick r:id="" action="ppaction://hlinkshowjump?jump=nextslide" highlightClick="1">
              <a:snd r:embed="rId10" name="click.wav"/>
            </a:hlinkClick>
          </p:cNvPr>
          <p:cNvSpPr/>
          <p:nvPr/>
        </p:nvSpPr>
        <p:spPr>
          <a:xfrm>
            <a:off x="11478492" y="619659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longTermn">
            <a:hlinkClick r:id="" action="ppaction://media"/>
          </p:cNvPr>
          <p:cNvPicPr>
            <a:picLocks noChangeAspect="1"/>
          </p:cNvPicPr>
          <p:nvPr>
            <a:audioFile r:link="rId1"/>
            <p:extLst>
              <p:ext uri="{DAA4B4D4-6D71-4841-9C94-3DE7FCFB9230}">
                <p14:media xmlns:p14="http://schemas.microsoft.com/office/powerpoint/2010/main" r:embed="rId2">
                  <p14:trim end="3625.2585"/>
                </p14:media>
              </p:ext>
            </p:extLst>
          </p:nvPr>
        </p:nvPicPr>
        <p:blipFill>
          <a:blip r:embed="rId11"/>
          <a:stretch>
            <a:fillRect/>
          </a:stretch>
        </p:blipFill>
        <p:spPr>
          <a:xfrm>
            <a:off x="-98444" y="443663"/>
            <a:ext cx="487363" cy="487363"/>
          </a:xfrm>
          <a:prstGeom prst="rect">
            <a:avLst/>
          </a:prstGeom>
        </p:spPr>
      </p:pic>
      <p:pic>
        <p:nvPicPr>
          <p:cNvPr id="11" name="fina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6108" y="1070274"/>
            <a:ext cx="487363" cy="487363"/>
          </a:xfrm>
          <a:prstGeom prst="rect">
            <a:avLst/>
          </a:prstGeom>
        </p:spPr>
      </p:pic>
    </p:spTree>
    <p:extLst>
      <p:ext uri="{BB962C8B-B14F-4D97-AF65-F5344CB8AC3E}">
        <p14:creationId xmlns:p14="http://schemas.microsoft.com/office/powerpoint/2010/main" val="250476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501" fill="hold"/>
                                        <p:tgtEl>
                                          <p:spTgt spid="10"/>
                                        </p:tgtEl>
                                      </p:cBhvr>
                                    </p:cmd>
                                  </p:childTnLst>
                                </p:cTn>
                              </p:par>
                            </p:childTnLst>
                          </p:cTn>
                        </p:par>
                        <p:par>
                          <p:cTn id="7" fill="hold">
                            <p:stCondLst>
                              <p:cond delay="67501"/>
                            </p:stCondLst>
                            <p:childTnLst>
                              <p:par>
                                <p:cTn id="8" presetID="1" presetClass="mediacall" presetSubtype="0" fill="hold" nodeType="afterEffect">
                                  <p:stCondLst>
                                    <p:cond delay="0"/>
                                  </p:stCondLst>
                                  <p:childTnLst>
                                    <p:cmd type="call" cmd="playFrom(0.0)">
                                      <p:cBhvr>
                                        <p:cTn id="9" dur="12170" fill="hold"/>
                                        <p:tgtEl>
                                          <p:spTgt spid="11"/>
                                        </p:tgtEl>
                                      </p:cBhvr>
                                    </p:cmd>
                                  </p:childTnLst>
                                </p:cTn>
                              </p:par>
                            </p:childTnLst>
                          </p:cTn>
                        </p:par>
                        <p:par>
                          <p:cTn id="10" fill="hold">
                            <p:stCondLst>
                              <p:cond delay="79671"/>
                            </p:stCondLst>
                            <p:childTnLst>
                              <p:par>
                                <p:cTn id="11" presetID="1" presetClass="entr" presetSubtype="0" fill="hold" grpId="0" nodeType="afterEffect">
                                  <p:stCondLst>
                                    <p:cond delay="5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0"/>
                </p:tgtEl>
              </p:cMediaNode>
            </p:audio>
            <p:audio>
              <p:cMediaNode vol="80000">
                <p:cTn id="14" fill="hold" display="0">
                  <p:stCondLst>
                    <p:cond delay="indefinite"/>
                  </p:stCondLst>
                  <p:endCondLst>
                    <p:cond evt="onStopAudio" delay="0">
                      <p:tgtEl>
                        <p:sldTgt/>
                      </p:tgtEl>
                    </p:cond>
                  </p:endCondLst>
                </p:cTn>
                <p:tgtEl>
                  <p:spTgt spid="11"/>
                </p:tgtEl>
              </p:cMediaNode>
            </p:audio>
          </p:childTnLst>
        </p:cTn>
      </p:par>
    </p:tnLst>
    <p:bldLst>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SULF Collaborative Science</a:t>
            </a:r>
          </a:p>
        </p:txBody>
      </p:sp>
      <p:sp>
        <p:nvSpPr>
          <p:cNvPr id="2" name="Slide Number Placeholder 1"/>
          <p:cNvSpPr>
            <a:spLocks noGrp="1"/>
          </p:cNvSpPr>
          <p:nvPr>
            <p:ph type="sldNum" sz="quarter" idx="12"/>
          </p:nvPr>
        </p:nvSpPr>
        <p:spPr/>
        <p:txBody>
          <a:bodyPr/>
          <a:lstStyle/>
          <a:p>
            <a:fld id="{551115BC-487E-4422-894C-CB7CD3E79223}" type="slidenum">
              <a:rPr lang="en-GB" noProof="0" smtClean="0"/>
              <a:t>41</a:t>
            </a:fld>
            <a:endParaRPr lang="en-GB" noProof="0" dirty="0"/>
          </a:p>
        </p:txBody>
      </p:sp>
      <p:sp>
        <p:nvSpPr>
          <p:cNvPr id="13" name="Text Placeholder 12"/>
          <p:cNvSpPr>
            <a:spLocks noGrp="1"/>
          </p:cNvSpPr>
          <p:nvPr>
            <p:ph type="body" sz="quarter" idx="14"/>
          </p:nvPr>
        </p:nvSpPr>
        <p:spPr/>
        <p:txBody>
          <a:bodyPr/>
          <a:lstStyle/>
          <a:p>
            <a:r>
              <a:rPr lang="en-US" dirty="0"/>
              <a:t>Outreach: Building up the regional user base</a:t>
            </a:r>
          </a:p>
        </p:txBody>
      </p:sp>
      <p:sp>
        <p:nvSpPr>
          <p:cNvPr id="6" name="Rectangle 5"/>
          <p:cNvSpPr/>
          <p:nvPr/>
        </p:nvSpPr>
        <p:spPr>
          <a:xfrm>
            <a:off x="1102234" y="1646944"/>
            <a:ext cx="4603621" cy="1477328"/>
          </a:xfrm>
          <a:prstGeom prst="rect">
            <a:avLst/>
          </a:prstGeom>
        </p:spPr>
        <p:txBody>
          <a:bodyPr wrap="square">
            <a:spAutoFit/>
          </a:bodyPr>
          <a:lstStyle/>
          <a:p>
            <a:r>
              <a:rPr lang="en-US" b="1" dirty="0"/>
              <a:t>Human Frontier Science Program grant (UK, Sweden, New Zealand)</a:t>
            </a:r>
          </a:p>
          <a:p>
            <a:r>
              <a:rPr lang="en-US" dirty="0"/>
              <a:t>“Do hydrocarbons induce membrane curvature in photosynthetic organisms?”  M. Sharp</a:t>
            </a:r>
          </a:p>
        </p:txBody>
      </p:sp>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41672" y="4857389"/>
            <a:ext cx="2343271" cy="1318090"/>
          </a:xfrm>
          <a:prstGeom prst="rect">
            <a:avLst/>
          </a:prstGeom>
        </p:spPr>
      </p:pic>
      <p:sp>
        <p:nvSpPr>
          <p:cNvPr id="8" name="Rectangle 7"/>
          <p:cNvSpPr/>
          <p:nvPr/>
        </p:nvSpPr>
        <p:spPr>
          <a:xfrm>
            <a:off x="6129564" y="3480660"/>
            <a:ext cx="3292861" cy="2585323"/>
          </a:xfrm>
          <a:prstGeom prst="rect">
            <a:avLst/>
          </a:prstGeom>
        </p:spPr>
        <p:txBody>
          <a:bodyPr wrap="square">
            <a:spAutoFit/>
          </a:bodyPr>
          <a:lstStyle/>
          <a:p>
            <a:r>
              <a:rPr lang="en-US" b="1" dirty="0"/>
              <a:t>Swedish Water Research/ </a:t>
            </a:r>
            <a:r>
              <a:rPr lang="en-US" b="1" dirty="0" err="1"/>
              <a:t>Sydvatten</a:t>
            </a:r>
            <a:r>
              <a:rPr lang="en-US" b="1" dirty="0"/>
              <a:t> (Industrial Partner) </a:t>
            </a:r>
            <a:r>
              <a:rPr lang="en-150" b="1" dirty="0"/>
              <a:t>–</a:t>
            </a:r>
            <a:r>
              <a:rPr lang="en-US" b="1" dirty="0"/>
              <a:t>&gt; project complete</a:t>
            </a:r>
          </a:p>
          <a:p>
            <a:r>
              <a:rPr lang="en-US" dirty="0"/>
              <a:t>“Water dynamics on </a:t>
            </a:r>
            <a:r>
              <a:rPr lang="en-US" dirty="0" err="1"/>
              <a:t>bisphenol</a:t>
            </a:r>
            <a:r>
              <a:rPr lang="en-US" dirty="0"/>
              <a:t>-covered silica as model for water purification filters”</a:t>
            </a:r>
          </a:p>
          <a:p>
            <a:r>
              <a:rPr lang="en-US" dirty="0"/>
              <a:t>1 year joint VINNOVA industrial pilot project</a:t>
            </a:r>
          </a:p>
        </p:txBody>
      </p:sp>
      <p:sp>
        <p:nvSpPr>
          <p:cNvPr id="10" name="Rectangle 9"/>
          <p:cNvSpPr/>
          <p:nvPr/>
        </p:nvSpPr>
        <p:spPr>
          <a:xfrm>
            <a:off x="6129564" y="1378590"/>
            <a:ext cx="2947416" cy="1754326"/>
          </a:xfrm>
          <a:prstGeom prst="rect">
            <a:avLst/>
          </a:prstGeom>
        </p:spPr>
        <p:txBody>
          <a:bodyPr wrap="square">
            <a:spAutoFit/>
          </a:bodyPr>
          <a:lstStyle/>
          <a:p>
            <a:r>
              <a:rPr lang="en-US" b="1" dirty="0"/>
              <a:t>LU-Combustion Physics (Local User) F. </a:t>
            </a:r>
            <a:r>
              <a:rPr lang="en-US" b="1" dirty="0" err="1"/>
              <a:t>Ossler</a:t>
            </a:r>
            <a:endParaRPr lang="en-US" b="1" dirty="0"/>
          </a:p>
          <a:p>
            <a:r>
              <a:rPr lang="en-US" dirty="0"/>
              <a:t>Laboratory support for local neutron scattering users as needed and as time is available</a:t>
            </a:r>
            <a:r>
              <a:rPr lang="en-150" dirty="0"/>
              <a:t>…</a:t>
            </a:r>
            <a:endParaRPr lang="en-US" dirty="0"/>
          </a:p>
        </p:txBody>
      </p:sp>
      <p:sp>
        <p:nvSpPr>
          <p:cNvPr id="11" name="TextBox 10"/>
          <p:cNvSpPr txBox="1"/>
          <p:nvPr/>
        </p:nvSpPr>
        <p:spPr>
          <a:xfrm>
            <a:off x="407368" y="5756917"/>
            <a:ext cx="5298487" cy="990142"/>
          </a:xfrm>
          <a:prstGeom prst="rect">
            <a:avLst/>
          </a:prstGeom>
          <a:solidFill>
            <a:srgbClr val="92D050">
              <a:alpha val="60000"/>
            </a:srgbClr>
          </a:solidFill>
        </p:spPr>
        <p:txBody>
          <a:bodyPr vert="horz" wrap="none" lIns="91440" tIns="45720" rIns="91440" bIns="45720" rtlCol="0" anchor="t">
            <a:normAutofit lnSpcReduction="10000"/>
          </a:bodyPr>
          <a:lstStyle/>
          <a:p>
            <a:pPr algn="l"/>
            <a:r>
              <a:rPr lang="en-US" sz="2000" dirty="0"/>
              <a:t>Added capability:</a:t>
            </a:r>
          </a:p>
          <a:p>
            <a:pPr algn="l"/>
            <a:r>
              <a:rPr lang="en-US" sz="2000" dirty="0"/>
              <a:t>- collaborations and access to capabilities</a:t>
            </a:r>
          </a:p>
          <a:p>
            <a:pPr algn="l"/>
            <a:r>
              <a:rPr lang="en-US" sz="2000" dirty="0"/>
              <a:t>- instrumentation</a:t>
            </a:r>
          </a:p>
        </p:txBody>
      </p:sp>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70514" y="1433549"/>
            <a:ext cx="2986390" cy="1643784"/>
          </a:xfrm>
          <a:prstGeom prst="rect">
            <a:avLst/>
          </a:prstGeom>
        </p:spPr>
      </p:pic>
      <p:pic>
        <p:nvPicPr>
          <p:cNvPr id="14" name="Picture 1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422425" y="3588170"/>
            <a:ext cx="2381767" cy="1351195"/>
          </a:xfrm>
          <a:prstGeom prst="rect">
            <a:avLst/>
          </a:prstGeom>
        </p:spPr>
      </p:pic>
      <p:pic>
        <p:nvPicPr>
          <p:cNvPr id="4" name="Picture 3"/>
          <p:cNvPicPr>
            <a:picLocks noChangeAspect="1"/>
          </p:cNvPicPr>
          <p:nvPr/>
        </p:nvPicPr>
        <p:blipFill>
          <a:blip r:embed="rId9"/>
          <a:stretch>
            <a:fillRect/>
          </a:stretch>
        </p:blipFill>
        <p:spPr>
          <a:xfrm>
            <a:off x="1103709" y="3146411"/>
            <a:ext cx="3543447" cy="2328185"/>
          </a:xfrm>
          <a:prstGeom prst="rect">
            <a:avLst/>
          </a:prstGeom>
        </p:spPr>
      </p:pic>
      <p:sp>
        <p:nvSpPr>
          <p:cNvPr id="15" name="Action Button: Forward or Next 14">
            <a:hlinkClick r:id="" action="ppaction://hlinkshowjump?jump=nextslide" highlightClick="1">
              <a:snd r:embed="rId10" name="click.wav"/>
            </a:hlinkClick>
          </p:cNvPr>
          <p:cNvSpPr/>
          <p:nvPr/>
        </p:nvSpPr>
        <p:spPr>
          <a:xfrm>
            <a:off x="11551643" y="625198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llab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548665"/>
            <a:ext cx="319088" cy="319088"/>
          </a:xfrm>
          <a:prstGeom prst="rect">
            <a:avLst/>
          </a:prstGeom>
        </p:spPr>
      </p:pic>
      <p:pic>
        <p:nvPicPr>
          <p:cNvPr id="18" name="collab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8434" y="922712"/>
            <a:ext cx="395955" cy="395955"/>
          </a:xfrm>
          <a:prstGeom prst="rect">
            <a:avLst/>
          </a:prstGeom>
        </p:spPr>
      </p:pic>
    </p:spTree>
    <p:extLst>
      <p:ext uri="{BB962C8B-B14F-4D97-AF65-F5344CB8AC3E}">
        <p14:creationId xmlns:p14="http://schemas.microsoft.com/office/powerpoint/2010/main" val="367177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15" fill="hold"/>
                                        <p:tgtEl>
                                          <p:spTgt spid="17"/>
                                        </p:tgtEl>
                                      </p:cBhvr>
                                    </p:cmd>
                                  </p:childTnLst>
                                </p:cTn>
                              </p:par>
                            </p:childTnLst>
                          </p:cTn>
                        </p:par>
                        <p:par>
                          <p:cTn id="7" fill="hold">
                            <p:stCondLst>
                              <p:cond delay="50715"/>
                            </p:stCondLst>
                            <p:childTnLst>
                              <p:par>
                                <p:cTn id="8" presetID="1" presetClass="mediacall" presetSubtype="0" fill="hold" nodeType="afterEffect">
                                  <p:stCondLst>
                                    <p:cond delay="0"/>
                                  </p:stCondLst>
                                  <p:childTnLst>
                                    <p:cmd type="call" cmd="playFrom(0.0)">
                                      <p:cBhvr>
                                        <p:cTn id="9" dur="45143" fill="hold"/>
                                        <p:tgtEl>
                                          <p:spTgt spid="18"/>
                                        </p:tgtEl>
                                      </p:cBhvr>
                                    </p:cmd>
                                  </p:childTnLst>
                                </p:cTn>
                              </p:par>
                            </p:childTnLst>
                          </p:cTn>
                        </p:par>
                        <p:par>
                          <p:cTn id="10" fill="hold">
                            <p:stCondLst>
                              <p:cond delay="95858"/>
                            </p:stCondLst>
                            <p:childTnLst>
                              <p:par>
                                <p:cTn id="11" presetID="1" presetClass="entr" presetSubtype="0" fill="hold" grpId="0" nodeType="afterEffect">
                                  <p:stCondLst>
                                    <p:cond delay="5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7"/>
                </p:tgtEl>
              </p:cMediaNode>
            </p:audio>
            <p:audio>
              <p:cMediaNode vol="80000">
                <p:cTn id="14" fill="hold" display="0">
                  <p:stCondLst>
                    <p:cond delay="indefinite"/>
                  </p:stCondLst>
                  <p:endCondLst>
                    <p:cond evt="onStopAudio" delay="0">
                      <p:tgtEl>
                        <p:sldTgt/>
                      </p:tgtEl>
                    </p:cond>
                  </p:endCondLst>
                </p:cTn>
                <p:tgtEl>
                  <p:spTgt spid="18"/>
                </p:tgtEl>
              </p:cMediaNode>
            </p:audio>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US" dirty="0"/>
              <a:t>SULF collaborative science for ESS</a:t>
            </a:r>
            <a:endParaRPr lang="en-GB" dirty="0">
              <a:solidFill>
                <a:schemeClr val="tx1">
                  <a:lumMod val="75000"/>
                  <a:lumOff val="25000"/>
                </a:schemeClr>
              </a:solidFill>
            </a:endParaRP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Electrochemistry FLUCO/SULF</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42</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1094400" y="2044483"/>
            <a:ext cx="4993785" cy="4768062"/>
          </a:xfrm>
        </p:spPr>
        <p:txBody>
          <a:bodyPr/>
          <a:lstStyle/>
          <a:p>
            <a:pPr marL="144000" lvl="1" indent="0">
              <a:spcBef>
                <a:spcPts val="300"/>
              </a:spcBef>
              <a:spcAft>
                <a:spcPts val="300"/>
              </a:spcAft>
              <a:buNone/>
            </a:pPr>
            <a:r>
              <a:rPr lang="en-GB" b="1" dirty="0">
                <a:solidFill>
                  <a:schemeClr val="tx1">
                    <a:lumMod val="75000"/>
                    <a:lumOff val="25000"/>
                  </a:schemeClr>
                </a:solidFill>
              </a:rPr>
              <a:t>User Lab</a:t>
            </a:r>
          </a:p>
          <a:p>
            <a:pPr marL="360000" lvl="1" indent="-216000">
              <a:spcBef>
                <a:spcPts val="300"/>
              </a:spcBef>
              <a:spcAft>
                <a:spcPts val="300"/>
              </a:spcAft>
            </a:pPr>
            <a:r>
              <a:rPr lang="en-GB" dirty="0">
                <a:solidFill>
                  <a:schemeClr val="tx1">
                    <a:lumMod val="75000"/>
                    <a:lumOff val="25000"/>
                  </a:schemeClr>
                </a:solidFill>
              </a:rPr>
              <a:t>Basic analytical tool</a:t>
            </a:r>
          </a:p>
          <a:p>
            <a:pPr marL="450488" lvl="2" indent="-216000">
              <a:spcBef>
                <a:spcPts val="300"/>
              </a:spcBef>
              <a:spcAft>
                <a:spcPts val="300"/>
              </a:spcAft>
            </a:pPr>
            <a:r>
              <a:rPr lang="en-GB" dirty="0">
                <a:solidFill>
                  <a:schemeClr val="tx1">
                    <a:lumMod val="75000"/>
                    <a:lumOff val="25000"/>
                  </a:schemeClr>
                </a:solidFill>
              </a:rPr>
              <a:t>Wet chemistry</a:t>
            </a:r>
          </a:p>
          <a:p>
            <a:pPr marL="450488" lvl="2" indent="-216000">
              <a:spcBef>
                <a:spcPts val="300"/>
              </a:spcBef>
              <a:spcAft>
                <a:spcPts val="300"/>
              </a:spcAft>
            </a:pPr>
            <a:r>
              <a:rPr lang="en-GB" dirty="0">
                <a:solidFill>
                  <a:schemeClr val="tx1">
                    <a:lumMod val="75000"/>
                    <a:lumOff val="25000"/>
                  </a:schemeClr>
                </a:solidFill>
              </a:rPr>
              <a:t>Polarography</a:t>
            </a:r>
          </a:p>
          <a:p>
            <a:pPr marL="450488" lvl="2" indent="-216000">
              <a:spcBef>
                <a:spcPts val="300"/>
              </a:spcBef>
              <a:spcAft>
                <a:spcPts val="300"/>
              </a:spcAft>
            </a:pPr>
            <a:r>
              <a:rPr lang="en-GB" dirty="0">
                <a:solidFill>
                  <a:schemeClr val="tx1">
                    <a:lumMod val="75000"/>
                    <a:lumOff val="25000"/>
                  </a:schemeClr>
                </a:solidFill>
              </a:rPr>
              <a:t>Impedance measurement</a:t>
            </a:r>
          </a:p>
          <a:p>
            <a:pPr marL="450488" lvl="2" indent="-216000">
              <a:spcBef>
                <a:spcPts val="300"/>
              </a:spcBef>
              <a:spcAft>
                <a:spcPts val="300"/>
              </a:spcAft>
            </a:pPr>
            <a:endParaRPr lang="en-GB" dirty="0">
              <a:solidFill>
                <a:schemeClr val="tx1">
                  <a:lumMod val="75000"/>
                  <a:lumOff val="25000"/>
                </a:schemeClr>
              </a:solidFill>
            </a:endParaRPr>
          </a:p>
          <a:p>
            <a:pPr marL="360000" lvl="1" indent="-216000">
              <a:spcBef>
                <a:spcPts val="300"/>
              </a:spcBef>
              <a:spcAft>
                <a:spcPts val="300"/>
              </a:spcAft>
            </a:pPr>
            <a:r>
              <a:rPr lang="en-GB" dirty="0">
                <a:solidFill>
                  <a:schemeClr val="tx1">
                    <a:lumMod val="75000"/>
                    <a:lumOff val="25000"/>
                  </a:schemeClr>
                </a:solidFill>
              </a:rPr>
              <a:t>Sample preparation</a:t>
            </a:r>
          </a:p>
          <a:p>
            <a:pPr marL="450488" lvl="2" indent="-216000">
              <a:spcBef>
                <a:spcPts val="300"/>
              </a:spcBef>
              <a:spcAft>
                <a:spcPts val="300"/>
              </a:spcAft>
            </a:pPr>
            <a:r>
              <a:rPr lang="en-GB" dirty="0">
                <a:solidFill>
                  <a:schemeClr val="tx1">
                    <a:lumMod val="75000"/>
                    <a:lumOff val="25000"/>
                  </a:schemeClr>
                </a:solidFill>
              </a:rPr>
              <a:t>Glove box</a:t>
            </a:r>
          </a:p>
          <a:p>
            <a:pPr marL="450488" lvl="2" indent="-216000">
              <a:spcBef>
                <a:spcPts val="300"/>
              </a:spcBef>
              <a:spcAft>
                <a:spcPts val="300"/>
              </a:spcAft>
            </a:pPr>
            <a:r>
              <a:rPr lang="en-GB" dirty="0">
                <a:solidFill>
                  <a:schemeClr val="tx1">
                    <a:lumMod val="75000"/>
                    <a:lumOff val="25000"/>
                  </a:schemeClr>
                </a:solidFill>
              </a:rPr>
              <a:t>Clean area</a:t>
            </a:r>
          </a:p>
          <a:p>
            <a:pPr marL="450488" lvl="2" indent="-216000">
              <a:spcBef>
                <a:spcPts val="300"/>
              </a:spcBef>
              <a:spcAft>
                <a:spcPts val="300"/>
              </a:spcAft>
            </a:pPr>
            <a:r>
              <a:rPr lang="en-GB" dirty="0">
                <a:solidFill>
                  <a:schemeClr val="tx1">
                    <a:lumMod val="75000"/>
                    <a:lumOff val="25000"/>
                  </a:schemeClr>
                </a:solidFill>
              </a:rPr>
              <a:t>Prepare charge/discharge</a:t>
            </a: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GB" dirty="0"/>
              <a:t>From user lab to sample environment for neutron scattering (A. Corani)</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2020-04-21</a:t>
            </a:fld>
            <a:endParaRPr lang="sv-SE" dirty="0"/>
          </a:p>
        </p:txBody>
      </p:sp>
      <p:sp>
        <p:nvSpPr>
          <p:cNvPr id="3" name="Content Placeholder 2"/>
          <p:cNvSpPr>
            <a:spLocks noGrp="1"/>
          </p:cNvSpPr>
          <p:nvPr>
            <p:ph idx="13"/>
          </p:nvPr>
        </p:nvSpPr>
        <p:spPr>
          <a:xfrm>
            <a:off x="6265183" y="2108851"/>
            <a:ext cx="4993785" cy="4768062"/>
          </a:xfrm>
        </p:spPr>
        <p:txBody>
          <a:bodyPr/>
          <a:lstStyle/>
          <a:p>
            <a:pPr marL="144000" lvl="1" indent="0">
              <a:spcBef>
                <a:spcPts val="300"/>
              </a:spcBef>
              <a:spcAft>
                <a:spcPts val="300"/>
              </a:spcAft>
              <a:buNone/>
            </a:pPr>
            <a:r>
              <a:rPr lang="en-GB" b="1" dirty="0">
                <a:solidFill>
                  <a:schemeClr val="tx1">
                    <a:lumMod val="75000"/>
                    <a:lumOff val="25000"/>
                  </a:schemeClr>
                </a:solidFill>
              </a:rPr>
              <a:t>Sample Environment</a:t>
            </a:r>
          </a:p>
          <a:p>
            <a:pPr marL="144000" lvl="1" indent="0">
              <a:spcBef>
                <a:spcPts val="300"/>
              </a:spcBef>
              <a:spcAft>
                <a:spcPts val="300"/>
              </a:spcAft>
              <a:buNone/>
            </a:pPr>
            <a:r>
              <a:rPr lang="en-GB" i="1" dirty="0">
                <a:solidFill>
                  <a:schemeClr val="tx1">
                    <a:lumMod val="75000"/>
                    <a:lumOff val="25000"/>
                  </a:schemeClr>
                </a:solidFill>
              </a:rPr>
              <a:t>In kind 2 years projects EE</a:t>
            </a:r>
          </a:p>
          <a:p>
            <a:pPr lvl="1">
              <a:spcBef>
                <a:spcPts val="300"/>
              </a:spcBef>
              <a:spcAft>
                <a:spcPts val="300"/>
              </a:spcAft>
            </a:pPr>
            <a:r>
              <a:rPr lang="en-GB" dirty="0">
                <a:solidFill>
                  <a:schemeClr val="tx1">
                    <a:lumMod val="75000"/>
                    <a:lumOff val="25000"/>
                  </a:schemeClr>
                </a:solidFill>
              </a:rPr>
              <a:t>Cells compatible with neutron experiment, in situ and operando</a:t>
            </a:r>
          </a:p>
          <a:p>
            <a:pPr marL="542563" lvl="3" indent="-216000">
              <a:spcBef>
                <a:spcPts val="300"/>
              </a:spcBef>
              <a:spcAft>
                <a:spcPts val="300"/>
              </a:spcAft>
            </a:pPr>
            <a:r>
              <a:rPr lang="en-GB" dirty="0">
                <a:solidFill>
                  <a:schemeClr val="tx1">
                    <a:lumMod val="75000"/>
                    <a:lumOff val="25000"/>
                  </a:schemeClr>
                </a:solidFill>
              </a:rPr>
              <a:t>Coin cell, SANS measurements.</a:t>
            </a:r>
          </a:p>
          <a:p>
            <a:pPr marL="542563" lvl="3" indent="-216000">
              <a:spcBef>
                <a:spcPts val="300"/>
              </a:spcBef>
              <a:spcAft>
                <a:spcPts val="300"/>
              </a:spcAft>
            </a:pPr>
            <a:r>
              <a:rPr lang="en-GB" dirty="0">
                <a:solidFill>
                  <a:schemeClr val="tx1">
                    <a:lumMod val="75000"/>
                    <a:lumOff val="25000"/>
                  </a:schemeClr>
                </a:solidFill>
              </a:rPr>
              <a:t>Annular cell for inelastic, diffraction exp.</a:t>
            </a:r>
          </a:p>
          <a:p>
            <a:pPr lvl="1">
              <a:spcBef>
                <a:spcPts val="300"/>
              </a:spcBef>
              <a:spcAft>
                <a:spcPts val="300"/>
              </a:spcAft>
            </a:pPr>
            <a:endParaRPr lang="en-GB" dirty="0">
              <a:solidFill>
                <a:schemeClr val="tx1">
                  <a:lumMod val="75000"/>
                  <a:lumOff val="25000"/>
                </a:schemeClr>
              </a:solidFill>
            </a:endParaRPr>
          </a:p>
          <a:p>
            <a:pPr marL="326563" lvl="3" indent="0">
              <a:spcBef>
                <a:spcPts val="300"/>
              </a:spcBef>
              <a:spcAft>
                <a:spcPts val="300"/>
              </a:spcAft>
              <a:buNone/>
            </a:pPr>
            <a:endParaRPr lang="en-GB" dirty="0">
              <a:solidFill>
                <a:schemeClr val="tx1">
                  <a:lumMod val="75000"/>
                  <a:lumOff val="25000"/>
                </a:schemeClr>
              </a:solidFill>
            </a:endParaRPr>
          </a:p>
        </p:txBody>
      </p:sp>
      <p:sp>
        <p:nvSpPr>
          <p:cNvPr id="9" name="Right Arrow 8"/>
          <p:cNvSpPr/>
          <p:nvPr/>
        </p:nvSpPr>
        <p:spPr>
          <a:xfrm>
            <a:off x="4028476" y="1945476"/>
            <a:ext cx="2059709" cy="5818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66400" y="2331883"/>
            <a:ext cx="1385136" cy="1428009"/>
          </a:xfrm>
          <a:prstGeom prst="rect">
            <a:avLst/>
          </a:prstGeom>
        </p:spPr>
      </p:pic>
      <p:pic>
        <p:nvPicPr>
          <p:cNvPr id="14" name="Picture 2" descr="C:\Users\monikahartl\AppData\Local\Microsoft\Windows\Temporary Internet Files\Content.Outlook\EQKE5ZZP\IMG_4543.JP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4479637" y="3360397"/>
            <a:ext cx="937811" cy="798990"/>
          </a:xfrm>
          <a:prstGeom prst="rect">
            <a:avLst/>
          </a:prstGeom>
          <a:noFill/>
          <a:extLst>
            <a:ext uri="{909E8E84-426E-40DD-AFC4-6F175D3DCCD1}">
              <a14:hiddenFill xmlns:a14="http://schemas.microsoft.com/office/drawing/2010/main">
                <a:solidFill>
                  <a:srgbClr val="FFFFFF"/>
                </a:solidFill>
              </a14:hiddenFill>
            </a:ext>
          </a:extLst>
        </p:spPr>
      </p:pic>
      <p:pic>
        <p:nvPicPr>
          <p:cNvPr id="12" name="4-2">
            <a:hlinkClick r:id="" action="ppaction://media"/>
          </p:cNvPr>
          <p:cNvPicPr>
            <a:picLocks noChangeAspect="1"/>
          </p:cNvPicPr>
          <p:nvPr>
            <a:audioFile r:link="rId1"/>
            <p:extLst>
              <p:ext uri="{DAA4B4D4-6D71-4841-9C94-3DE7FCFB9230}">
                <p14:media xmlns:p14="http://schemas.microsoft.com/office/powerpoint/2010/main" r:embed="rId2">
                  <p14:trim st="4109" end="1094.0317"/>
                </p14:media>
              </p:ext>
            </p:extLst>
          </p:nvPr>
        </p:nvPicPr>
        <p:blipFill>
          <a:blip r:embed="rId12"/>
          <a:stretch>
            <a:fillRect/>
          </a:stretch>
        </p:blipFill>
        <p:spPr>
          <a:xfrm>
            <a:off x="0" y="1539076"/>
            <a:ext cx="406400" cy="406400"/>
          </a:xfrm>
          <a:prstGeom prst="rect">
            <a:avLst/>
          </a:prstGeom>
        </p:spPr>
      </p:pic>
      <p:pic>
        <p:nvPicPr>
          <p:cNvPr id="19" name="4-1">
            <a:hlinkClick r:id="" action="ppaction://media"/>
          </p:cNvPr>
          <p:cNvPicPr>
            <a:picLocks noChangeAspect="1"/>
          </p:cNvPicPr>
          <p:nvPr>
            <a:audioFile r:link="rId1"/>
            <p:extLst>
              <p:ext uri="{DAA4B4D4-6D71-4841-9C94-3DE7FCFB9230}">
                <p14:media xmlns:p14="http://schemas.microsoft.com/office/powerpoint/2010/main" r:embed="rId3">
                  <p14:trim st="6867" end="2284.9115"/>
                </p14:media>
              </p:ext>
            </p:extLst>
          </p:nvPr>
        </p:nvPicPr>
        <p:blipFill>
          <a:blip r:embed="rId12"/>
          <a:stretch>
            <a:fillRect/>
          </a:stretch>
        </p:blipFill>
        <p:spPr>
          <a:xfrm>
            <a:off x="0" y="1031702"/>
            <a:ext cx="406400" cy="406400"/>
          </a:xfrm>
          <a:prstGeom prst="rect">
            <a:avLst/>
          </a:prstGeom>
        </p:spPr>
      </p:pic>
      <p:pic>
        <p:nvPicPr>
          <p:cNvPr id="21" name="4-3">
            <a:hlinkClick r:id="" action="ppaction://media"/>
          </p:cNvPr>
          <p:cNvPicPr>
            <a:picLocks noChangeAspect="1"/>
          </p:cNvPicPr>
          <p:nvPr>
            <a:audioFile r:link="rId1"/>
            <p:extLst>
              <p:ext uri="{DAA4B4D4-6D71-4841-9C94-3DE7FCFB9230}">
                <p14:media xmlns:p14="http://schemas.microsoft.com/office/powerpoint/2010/main" r:embed="rId4">
                  <p14:trim st="3329" end="2281.0884"/>
                </p14:media>
              </p:ext>
            </p:extLst>
          </p:nvPr>
        </p:nvPicPr>
        <p:blipFill>
          <a:blip r:embed="rId12"/>
          <a:stretch>
            <a:fillRect/>
          </a:stretch>
        </p:blipFill>
        <p:spPr>
          <a:xfrm>
            <a:off x="-4568" y="2098564"/>
            <a:ext cx="406400" cy="406400"/>
          </a:xfrm>
          <a:prstGeom prst="rect">
            <a:avLst/>
          </a:prstGeom>
        </p:spPr>
      </p:pic>
      <p:sp>
        <p:nvSpPr>
          <p:cNvPr id="16" name="Action Button: Forward or Next 15">
            <a:hlinkClick r:id="" action="ppaction://hlinkshowjump?jump=nextslide" highlightClick="1">
              <a:snd r:embed="rId13"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Monik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23031" y="350361"/>
            <a:ext cx="404020" cy="404020"/>
          </a:xfrm>
          <a:prstGeom prst="rect">
            <a:avLst/>
          </a:prstGeom>
        </p:spPr>
      </p:pic>
      <p:grpSp>
        <p:nvGrpSpPr>
          <p:cNvPr id="25" name="Group 24"/>
          <p:cNvGrpSpPr/>
          <p:nvPr/>
        </p:nvGrpSpPr>
        <p:grpSpPr>
          <a:xfrm>
            <a:off x="6265183" y="4349066"/>
            <a:ext cx="5848439" cy="2463479"/>
            <a:chOff x="6265183" y="4349066"/>
            <a:chExt cx="5848439" cy="2463479"/>
          </a:xfrm>
        </p:grpSpPr>
        <p:pic>
          <p:nvPicPr>
            <p:cNvPr id="7" name="Picture 6"/>
            <p:cNvPicPr>
              <a:picLocks noChangeAspect="1"/>
            </p:cNvPicPr>
            <p:nvPr/>
          </p:nvPicPr>
          <p:blipFill>
            <a:blip r:embed="rId14"/>
            <a:stretch>
              <a:fillRect/>
            </a:stretch>
          </p:blipFill>
          <p:spPr>
            <a:xfrm>
              <a:off x="6674194" y="4349066"/>
              <a:ext cx="3016076" cy="2308766"/>
            </a:xfrm>
            <a:prstGeom prst="rect">
              <a:avLst/>
            </a:prstGeom>
          </p:spPr>
        </p:pic>
        <p:sp>
          <p:nvSpPr>
            <p:cNvPr id="11" name="TextBox 10"/>
            <p:cNvSpPr txBox="1"/>
            <p:nvPr/>
          </p:nvSpPr>
          <p:spPr>
            <a:xfrm>
              <a:off x="6999845" y="6414197"/>
              <a:ext cx="2317494" cy="369332"/>
            </a:xfrm>
            <a:prstGeom prst="rect">
              <a:avLst/>
            </a:prstGeom>
            <a:solidFill>
              <a:schemeClr val="bg1"/>
            </a:solidFill>
          </p:spPr>
          <p:txBody>
            <a:bodyPr wrap="none" rtlCol="0">
              <a:spAutoFit/>
            </a:bodyPr>
            <a:lstStyle/>
            <a:p>
              <a:pPr algn="l"/>
              <a:r>
                <a:rPr lang="en-US" dirty="0">
                  <a:solidFill>
                    <a:srgbClr val="666666"/>
                  </a:solidFill>
                </a:rPr>
                <a:t>Potential vs. Ag/</a:t>
              </a:r>
              <a:r>
                <a:rPr lang="en-US" dirty="0" err="1">
                  <a:solidFill>
                    <a:srgbClr val="666666"/>
                  </a:solidFill>
                </a:rPr>
                <a:t>AgCl</a:t>
              </a:r>
              <a:endParaRPr lang="en-US" dirty="0">
                <a:solidFill>
                  <a:srgbClr val="666666"/>
                </a:solidFill>
              </a:endParaRPr>
            </a:p>
          </p:txBody>
        </p:sp>
        <p:sp>
          <p:nvSpPr>
            <p:cNvPr id="20" name="TextBox 19"/>
            <p:cNvSpPr txBox="1"/>
            <p:nvPr/>
          </p:nvSpPr>
          <p:spPr>
            <a:xfrm rot="16200000">
              <a:off x="5947012" y="5209953"/>
              <a:ext cx="1306961" cy="369332"/>
            </a:xfrm>
            <a:prstGeom prst="rect">
              <a:avLst/>
            </a:prstGeom>
            <a:solidFill>
              <a:schemeClr val="bg1"/>
            </a:solidFill>
          </p:spPr>
          <p:txBody>
            <a:bodyPr wrap="none" rtlCol="0">
              <a:spAutoFit/>
            </a:bodyPr>
            <a:lstStyle/>
            <a:p>
              <a:pPr algn="l"/>
              <a:r>
                <a:rPr lang="en-US" dirty="0">
                  <a:solidFill>
                    <a:srgbClr val="666666"/>
                  </a:solidFill>
                </a:rPr>
                <a:t>current / A</a:t>
              </a:r>
            </a:p>
          </p:txBody>
        </p:sp>
        <p:sp>
          <p:nvSpPr>
            <p:cNvPr id="23" name="TextBox 22"/>
            <p:cNvSpPr txBox="1"/>
            <p:nvPr/>
          </p:nvSpPr>
          <p:spPr>
            <a:xfrm>
              <a:off x="7233014" y="4508721"/>
              <a:ext cx="2883931" cy="646331"/>
            </a:xfrm>
            <a:prstGeom prst="rect">
              <a:avLst/>
            </a:prstGeom>
            <a:solidFill>
              <a:schemeClr val="bg1"/>
            </a:solidFill>
          </p:spPr>
          <p:txBody>
            <a:bodyPr wrap="none" rtlCol="0">
              <a:spAutoFit/>
            </a:bodyPr>
            <a:lstStyle/>
            <a:p>
              <a:pPr algn="l"/>
              <a:r>
                <a:rPr lang="en-US" dirty="0">
                  <a:solidFill>
                    <a:srgbClr val="666666"/>
                  </a:solidFill>
                </a:rPr>
                <a:t>Beam Dump cooling water</a:t>
              </a:r>
            </a:p>
            <a:p>
              <a:pPr algn="l"/>
              <a:r>
                <a:rPr lang="en-US" dirty="0" err="1">
                  <a:solidFill>
                    <a:srgbClr val="666666"/>
                  </a:solidFill>
                </a:rPr>
                <a:t>Cyclovoltammogram</a:t>
              </a:r>
              <a:endParaRPr lang="en-US" dirty="0">
                <a:solidFill>
                  <a:srgbClr val="666666"/>
                </a:solidFill>
              </a:endParaRPr>
            </a:p>
          </p:txBody>
        </p:sp>
        <p:sp>
          <p:nvSpPr>
            <p:cNvPr id="24" name="TextBox 23"/>
            <p:cNvSpPr txBox="1"/>
            <p:nvPr/>
          </p:nvSpPr>
          <p:spPr>
            <a:xfrm>
              <a:off x="7785431" y="5165903"/>
              <a:ext cx="1117614" cy="369332"/>
            </a:xfrm>
            <a:prstGeom prst="rect">
              <a:avLst/>
            </a:prstGeom>
            <a:noFill/>
          </p:spPr>
          <p:txBody>
            <a:bodyPr wrap="none" rtlCol="0">
              <a:spAutoFit/>
            </a:bodyPr>
            <a:lstStyle/>
            <a:p>
              <a:pPr algn="l"/>
              <a:r>
                <a:rPr lang="en-US" dirty="0">
                  <a:solidFill>
                    <a:srgbClr val="666666"/>
                  </a:solidFill>
                </a:rPr>
                <a:t>Fe</a:t>
              </a:r>
              <a:r>
                <a:rPr lang="en-US" baseline="30000" dirty="0">
                  <a:solidFill>
                    <a:srgbClr val="666666"/>
                  </a:solidFill>
                </a:rPr>
                <a:t>2+</a:t>
              </a:r>
              <a:r>
                <a:rPr lang="en-US" dirty="0">
                  <a:solidFill>
                    <a:srgbClr val="666666"/>
                  </a:solidFill>
                </a:rPr>
                <a:t>/Fe</a:t>
              </a:r>
              <a:r>
                <a:rPr lang="en-US" baseline="30000" dirty="0">
                  <a:solidFill>
                    <a:srgbClr val="666666"/>
                  </a:solidFill>
                </a:rPr>
                <a:t>3+</a:t>
              </a:r>
            </a:p>
          </p:txBody>
        </p:sp>
        <p:sp>
          <p:nvSpPr>
            <p:cNvPr id="17" name="Rectangle 16"/>
            <p:cNvSpPr/>
            <p:nvPr/>
          </p:nvSpPr>
          <p:spPr>
            <a:xfrm>
              <a:off x="6265183" y="4404360"/>
              <a:ext cx="4029437" cy="2408185"/>
            </a:xfrm>
            <a:prstGeom prst="rect">
              <a:avLst/>
            </a:prstGeom>
            <a:no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356430" y="4378917"/>
              <a:ext cx="1757192" cy="1477328"/>
            </a:xfrm>
            <a:prstGeom prst="rect">
              <a:avLst/>
            </a:prstGeom>
            <a:solidFill>
              <a:schemeClr val="accent6">
                <a:lumMod val="20000"/>
                <a:lumOff val="80000"/>
              </a:schemeClr>
            </a:solidFill>
          </p:spPr>
          <p:txBody>
            <a:bodyPr wrap="square" rtlCol="0">
              <a:spAutoFit/>
            </a:bodyPr>
            <a:lstStyle/>
            <a:p>
              <a:pPr algn="l"/>
              <a:r>
                <a:rPr lang="en-US" dirty="0">
                  <a:solidFill>
                    <a:srgbClr val="666666"/>
                  </a:solidFill>
                </a:rPr>
                <a:t>Useful for the ESS project,</a:t>
              </a:r>
            </a:p>
            <a:p>
              <a:pPr algn="l"/>
              <a:r>
                <a:rPr lang="en-US" dirty="0">
                  <a:solidFill>
                    <a:srgbClr val="666666"/>
                  </a:solidFill>
                </a:rPr>
                <a:t>e.g. corrosion,</a:t>
              </a:r>
            </a:p>
            <a:p>
              <a:pPr algn="l"/>
              <a:r>
                <a:rPr lang="en-US" dirty="0">
                  <a:solidFill>
                    <a:srgbClr val="666666"/>
                  </a:solidFill>
                </a:rPr>
                <a:t>elemental identification</a:t>
              </a:r>
            </a:p>
          </p:txBody>
        </p:sp>
      </p:grpSp>
      <p:pic>
        <p:nvPicPr>
          <p:cNvPr id="26" name="Monika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987284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392" fill="hold"/>
                                        <p:tgtEl>
                                          <p:spTgt spid="15"/>
                                        </p:tgtEl>
                                      </p:cBhvr>
                                    </p:cmd>
                                  </p:childTnLst>
                                </p:cTn>
                              </p:par>
                            </p:childTnLst>
                          </p:cTn>
                        </p:par>
                        <p:par>
                          <p:cTn id="7" fill="hold">
                            <p:stCondLst>
                              <p:cond delay="49392"/>
                            </p:stCondLst>
                            <p:childTnLst>
                              <p:par>
                                <p:cTn id="8" presetID="1" presetClass="mediacall" presetSubtype="0" fill="hold" nodeType="afterEffect">
                                  <p:stCondLst>
                                    <p:cond delay="0"/>
                                  </p:stCondLst>
                                  <p:childTnLst>
                                    <p:cmd type="call" cmd="playFrom(0.0)">
                                      <p:cBhvr>
                                        <p:cTn id="9" dur="14327" fill="hold"/>
                                        <p:tgtEl>
                                          <p:spTgt spid="19"/>
                                        </p:tgtEl>
                                      </p:cBhvr>
                                    </p:cmd>
                                  </p:childTnLst>
                                </p:cTn>
                              </p:par>
                            </p:childTnLst>
                          </p:cTn>
                        </p:par>
                        <p:par>
                          <p:cTn id="10" fill="hold">
                            <p:stCondLst>
                              <p:cond delay="63719"/>
                            </p:stCondLst>
                            <p:childTnLst>
                              <p:par>
                                <p:cTn id="11" presetID="1" presetClass="mediacall" presetSubtype="0" fill="hold" nodeType="afterEffect">
                                  <p:stCondLst>
                                    <p:cond delay="0"/>
                                  </p:stCondLst>
                                  <p:childTnLst>
                                    <p:cmd type="call" cmd="playFrom(0.0)">
                                      <p:cBhvr>
                                        <p:cTn id="12" dur="18183" fill="hold"/>
                                        <p:tgtEl>
                                          <p:spTgt spid="12"/>
                                        </p:tgtEl>
                                      </p:cBhvr>
                                    </p:cmd>
                                  </p:childTnLst>
                                </p:cTn>
                              </p:par>
                            </p:childTnLst>
                          </p:cTn>
                        </p:par>
                        <p:par>
                          <p:cTn id="13" fill="hold">
                            <p:stCondLst>
                              <p:cond delay="81902"/>
                            </p:stCondLst>
                            <p:childTnLst>
                              <p:par>
                                <p:cTn id="14" presetID="1" presetClass="mediacall" presetSubtype="0" fill="hold" nodeType="afterEffect">
                                  <p:stCondLst>
                                    <p:cond delay="0"/>
                                  </p:stCondLst>
                                  <p:childTnLst>
                                    <p:cmd type="call" cmd="playFrom(0.0)">
                                      <p:cBhvr>
                                        <p:cTn id="15" dur="19461" fill="hold"/>
                                        <p:tgtEl>
                                          <p:spTgt spid="21"/>
                                        </p:tgtEl>
                                      </p:cBhvr>
                                    </p:cmd>
                                  </p:childTnLst>
                                </p:cTn>
                              </p:par>
                            </p:childTnLst>
                          </p:cTn>
                        </p:par>
                        <p:par>
                          <p:cTn id="16" fill="hold">
                            <p:stCondLst>
                              <p:cond delay="101363"/>
                            </p:stCondLst>
                            <p:childTnLst>
                              <p:par>
                                <p:cTn id="17" presetID="1"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41892" fill="hold"/>
                                        <p:tgtEl>
                                          <p:spTgt spid="26"/>
                                        </p:tgtEl>
                                      </p:cBhvr>
                                    </p:cmd>
                                  </p:childTnLst>
                                </p:cTn>
                              </p:par>
                            </p:childTnLst>
                          </p:cTn>
                        </p:par>
                        <p:par>
                          <p:cTn id="21" fill="hold">
                            <p:stCondLst>
                              <p:cond delay="143255"/>
                            </p:stCondLst>
                            <p:childTnLst>
                              <p:par>
                                <p:cTn id="22" presetID="1" presetClass="entr" presetSubtype="0" fill="hold" grpId="0" nodeType="afterEffect">
                                  <p:stCondLst>
                                    <p:cond delay="5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2"/>
                </p:tgtEl>
              </p:cMediaNode>
            </p:audio>
            <p:audio>
              <p:cMediaNode vol="80000">
                <p:cTn id="25" fill="hold" display="0">
                  <p:stCondLst>
                    <p:cond delay="indefinite"/>
                  </p:stCondLst>
                  <p:endCondLst>
                    <p:cond evt="onStopAudio" delay="0">
                      <p:tgtEl>
                        <p:sldTgt/>
                      </p:tgtEl>
                    </p:cond>
                  </p:endCondLst>
                </p:cTn>
                <p:tgtEl>
                  <p:spTgt spid="21"/>
                </p:tgtEl>
              </p:cMediaNode>
            </p:audio>
            <p:audio>
              <p:cMediaNode vol="80000" showWhenStopped="0">
                <p:cTn id="26" fill="hold" display="0">
                  <p:stCondLst>
                    <p:cond delay="indefinite"/>
                  </p:stCondLst>
                  <p:endCondLst>
                    <p:cond evt="onStopAudio" delay="0">
                      <p:tgtEl>
                        <p:sldTgt/>
                      </p:tgtEl>
                    </p:cond>
                  </p:endCondLst>
                </p:cTn>
                <p:tgtEl>
                  <p:spTgt spid="19"/>
                </p:tgtEl>
              </p:cMediaNode>
            </p:audio>
            <p:audio>
              <p:cMediaNode vol="80000">
                <p:cTn id="27" fill="hold" display="0">
                  <p:stCondLst>
                    <p:cond delay="indefinite"/>
                  </p:stCondLst>
                  <p:endCondLst>
                    <p:cond evt="onStopAudio" delay="0">
                      <p:tgtEl>
                        <p:sldTgt/>
                      </p:tgtEl>
                    </p:cond>
                  </p:endCondLst>
                </p:cTn>
                <p:tgtEl>
                  <p:spTgt spid="15"/>
                </p:tgtEl>
              </p:cMediaNode>
            </p:audio>
            <p:audio>
              <p:cMediaNode vol="80000">
                <p:cTn id="28" fill="hold" display="0">
                  <p:stCondLst>
                    <p:cond delay="indefinite"/>
                  </p:stCondLst>
                  <p:endCondLst>
                    <p:cond evt="onStopAudio" delay="0">
                      <p:tgtEl>
                        <p:sldTgt/>
                      </p:tgtEl>
                    </p:cond>
                  </p:endCondLst>
                </p:cTn>
                <p:tgtEl>
                  <p:spTgt spid="26"/>
                </p:tgtEl>
              </p:cMediaNode>
            </p:audio>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SULF: Current operations in rented lab</a:t>
            </a:r>
          </a:p>
        </p:txBody>
      </p:sp>
      <p:sp>
        <p:nvSpPr>
          <p:cNvPr id="4" name="Slide Number Placeholder 3"/>
          <p:cNvSpPr>
            <a:spLocks noGrp="1"/>
          </p:cNvSpPr>
          <p:nvPr>
            <p:ph type="sldNum" sz="quarter" idx="12"/>
          </p:nvPr>
        </p:nvSpPr>
        <p:spPr/>
        <p:txBody>
          <a:bodyPr/>
          <a:lstStyle/>
          <a:p>
            <a:fld id="{551115BC-487E-4422-894C-CB7CD3E79223}" type="slidenum">
              <a:rPr lang="en-GB" smtClean="0"/>
              <a:pPr/>
              <a:t>43</a:t>
            </a:fld>
            <a:endParaRPr lang="en-GB"/>
          </a:p>
        </p:txBody>
      </p:sp>
      <p:sp>
        <p:nvSpPr>
          <p:cNvPr id="3" name="Content Placeholder 2"/>
          <p:cNvSpPr>
            <a:spLocks noGrp="1"/>
          </p:cNvSpPr>
          <p:nvPr>
            <p:ph idx="1"/>
          </p:nvPr>
        </p:nvSpPr>
        <p:spPr>
          <a:xfrm>
            <a:off x="3955350" y="2982289"/>
            <a:ext cx="5017686" cy="3726178"/>
          </a:xfrm>
          <a:solidFill>
            <a:srgbClr val="FEE6CC"/>
          </a:solidFill>
        </p:spPr>
        <p:txBody>
          <a:bodyPr tIns="72000" bIns="72000"/>
          <a:lstStyle/>
          <a:p>
            <a:pPr marL="366400" lvl="1" indent="-108000">
              <a:spcBef>
                <a:spcPts val="0"/>
              </a:spcBef>
              <a:buFont typeface="Calibri" panose="020F0502020204030204" pitchFamily="34" charset="0"/>
              <a:buChar char="·"/>
            </a:pPr>
            <a:r>
              <a:rPr lang="en-US" sz="1800" dirty="0">
                <a:solidFill>
                  <a:schemeClr val="tx1"/>
                </a:solidFill>
              </a:rPr>
              <a:t>FT-IR, Raman (*), UV/VIS spectroscopy</a:t>
            </a:r>
          </a:p>
          <a:p>
            <a:pPr marL="366400" lvl="1" indent="-108000">
              <a:spcBef>
                <a:spcPts val="0"/>
              </a:spcBef>
              <a:buFont typeface="Calibri" panose="020F0502020204030204" pitchFamily="34" charset="0"/>
              <a:buChar char="·"/>
            </a:pPr>
            <a:r>
              <a:rPr lang="en-US" sz="1800" dirty="0">
                <a:solidFill>
                  <a:schemeClr val="tx1"/>
                </a:solidFill>
              </a:rPr>
              <a:t>Small glove box and Ultrasonic horn &amp; bath</a:t>
            </a:r>
          </a:p>
          <a:p>
            <a:pPr marL="366400" lvl="1" indent="-108000">
              <a:spcBef>
                <a:spcPts val="0"/>
              </a:spcBef>
              <a:buFont typeface="Calibri" panose="020F0502020204030204" pitchFamily="34" charset="0"/>
              <a:buChar char="·"/>
            </a:pPr>
            <a:r>
              <a:rPr lang="en-US" sz="1800" dirty="0">
                <a:solidFill>
                  <a:schemeClr val="tx1"/>
                </a:solidFill>
              </a:rPr>
              <a:t>DSC/DTA, BET, gas </a:t>
            </a:r>
            <a:r>
              <a:rPr lang="en-US" sz="1800" dirty="0" err="1">
                <a:solidFill>
                  <a:schemeClr val="tx1"/>
                </a:solidFill>
              </a:rPr>
              <a:t>pycnometer</a:t>
            </a:r>
            <a:endParaRPr lang="en-US" sz="1800" dirty="0">
              <a:solidFill>
                <a:schemeClr val="tx1"/>
              </a:solidFill>
            </a:endParaRPr>
          </a:p>
          <a:p>
            <a:pPr marL="366400" lvl="1" indent="-108000">
              <a:spcBef>
                <a:spcPts val="0"/>
              </a:spcBef>
              <a:buFont typeface="Calibri" panose="020F0502020204030204" pitchFamily="34" charset="0"/>
              <a:buChar char="·"/>
            </a:pPr>
            <a:r>
              <a:rPr lang="en-US" sz="1800" dirty="0">
                <a:solidFill>
                  <a:schemeClr val="tx1"/>
                </a:solidFill>
              </a:rPr>
              <a:t>Electrochemistry </a:t>
            </a:r>
            <a:r>
              <a:rPr lang="en-US" sz="1800" dirty="0" err="1">
                <a:solidFill>
                  <a:schemeClr val="tx1"/>
                </a:solidFill>
              </a:rPr>
              <a:t>potentiostats</a:t>
            </a:r>
            <a:r>
              <a:rPr lang="en-US" sz="1800" dirty="0">
                <a:solidFill>
                  <a:schemeClr val="tx1"/>
                </a:solidFill>
              </a:rPr>
              <a:t> (FLUCO/SULF)</a:t>
            </a:r>
          </a:p>
          <a:p>
            <a:pPr marL="366400" lvl="1" indent="-108000">
              <a:spcBef>
                <a:spcPts val="0"/>
              </a:spcBef>
              <a:buFont typeface="Calibri" panose="020F0502020204030204" pitchFamily="34" charset="0"/>
              <a:buChar char="·"/>
            </a:pPr>
            <a:r>
              <a:rPr lang="en-US" sz="1800" dirty="0">
                <a:solidFill>
                  <a:schemeClr val="tx1"/>
                </a:solidFill>
              </a:rPr>
              <a:t>Levitator (FLUCO/SULF)</a:t>
            </a:r>
          </a:p>
          <a:p>
            <a:pPr marL="366400" lvl="1" indent="-108000">
              <a:spcBef>
                <a:spcPts val="0"/>
              </a:spcBef>
              <a:buFont typeface="Calibri" panose="020F0502020204030204" pitchFamily="34" charset="0"/>
              <a:buChar char="·"/>
            </a:pPr>
            <a:r>
              <a:rPr lang="en-US" sz="1800" dirty="0">
                <a:solidFill>
                  <a:schemeClr val="tx1"/>
                </a:solidFill>
              </a:rPr>
              <a:t>Furnace (tube and box), vacuum furnace, </a:t>
            </a:r>
          </a:p>
          <a:p>
            <a:pPr marL="366400" lvl="1" indent="-108000">
              <a:spcBef>
                <a:spcPts val="0"/>
              </a:spcBef>
              <a:buFont typeface="Calibri" panose="020F0502020204030204" pitchFamily="34" charset="0"/>
              <a:buChar char="·"/>
            </a:pPr>
            <a:r>
              <a:rPr lang="en-US" sz="1800" dirty="0">
                <a:solidFill>
                  <a:schemeClr val="tx1"/>
                </a:solidFill>
              </a:rPr>
              <a:t>Glassware/stirrers/heaters/autoclaves,</a:t>
            </a:r>
            <a:r>
              <a:rPr lang="en-150" sz="1800" dirty="0">
                <a:solidFill>
                  <a:schemeClr val="tx1"/>
                </a:solidFill>
              </a:rPr>
              <a:t>…</a:t>
            </a:r>
            <a:endParaRPr lang="en-US" sz="1800" dirty="0">
              <a:solidFill>
                <a:schemeClr val="tx1"/>
              </a:solidFill>
            </a:endParaRPr>
          </a:p>
          <a:p>
            <a:pPr marL="366400" lvl="1" indent="-108000">
              <a:spcBef>
                <a:spcPts val="0"/>
              </a:spcBef>
              <a:buFont typeface="Calibri" panose="020F0502020204030204" pitchFamily="34" charset="0"/>
              <a:buChar char="·"/>
            </a:pPr>
            <a:r>
              <a:rPr lang="en-US" sz="1800" b="1" dirty="0">
                <a:solidFill>
                  <a:srgbClr val="FF0000"/>
                </a:solidFill>
              </a:rPr>
              <a:t>XRF, ball mill</a:t>
            </a:r>
          </a:p>
          <a:p>
            <a:pPr marL="366400" lvl="1" indent="-108000">
              <a:spcBef>
                <a:spcPts val="0"/>
              </a:spcBef>
              <a:buFont typeface="Calibri" panose="020F0502020204030204" pitchFamily="34" charset="0"/>
              <a:buChar char="·"/>
            </a:pPr>
            <a:r>
              <a:rPr lang="en-US" sz="1800" b="1" dirty="0">
                <a:solidFill>
                  <a:srgbClr val="FF0000"/>
                </a:solidFill>
              </a:rPr>
              <a:t>Gas handling manifold </a:t>
            </a:r>
            <a:r>
              <a:rPr lang="en-US" sz="1800" dirty="0">
                <a:solidFill>
                  <a:schemeClr val="tx1"/>
                </a:solidFill>
              </a:rPr>
              <a:t>(FLUCO/SULF)</a:t>
            </a:r>
          </a:p>
          <a:p>
            <a:pPr marL="366400" lvl="1" indent="-108000">
              <a:spcBef>
                <a:spcPts val="0"/>
              </a:spcBef>
              <a:buFont typeface="Calibri" panose="020F0502020204030204" pitchFamily="34" charset="0"/>
              <a:buChar char="·"/>
            </a:pPr>
            <a:r>
              <a:rPr lang="en-US" sz="1800" b="1" dirty="0">
                <a:solidFill>
                  <a:srgbClr val="FF0000"/>
                </a:solidFill>
              </a:rPr>
              <a:t>XRD is being shipped</a:t>
            </a:r>
          </a:p>
          <a:p>
            <a:pPr marL="258400" lvl="1" indent="0">
              <a:spcBef>
                <a:spcPts val="0"/>
              </a:spcBef>
              <a:buNone/>
            </a:pPr>
            <a:endParaRPr lang="en-US" sz="1800" dirty="0">
              <a:solidFill>
                <a:schemeClr val="tx1"/>
              </a:solidFill>
            </a:endParaRPr>
          </a:p>
          <a:p>
            <a:pPr marL="258400" lvl="1" indent="0">
              <a:spcBef>
                <a:spcPts val="0"/>
              </a:spcBef>
              <a:buNone/>
            </a:pPr>
            <a:r>
              <a:rPr lang="en-US" sz="1800" dirty="0">
                <a:solidFill>
                  <a:schemeClr val="tx1"/>
                </a:solidFill>
              </a:rPr>
              <a:t>Planned in 2020</a:t>
            </a:r>
          </a:p>
          <a:p>
            <a:pPr marL="366400" lvl="1" indent="-108000">
              <a:spcBef>
                <a:spcPts val="0"/>
              </a:spcBef>
              <a:buFont typeface="Calibri" panose="020F0502020204030204" pitchFamily="34" charset="0"/>
              <a:buChar char="·"/>
            </a:pPr>
            <a:r>
              <a:rPr lang="en-US" sz="1800" dirty="0">
                <a:solidFill>
                  <a:schemeClr val="tx1"/>
                </a:solidFill>
              </a:rPr>
              <a:t>DLS (grant), ICP-OES (ESS project)</a:t>
            </a:r>
          </a:p>
        </p:txBody>
      </p:sp>
      <p:sp>
        <p:nvSpPr>
          <p:cNvPr id="11" name="Text Placeholder 10"/>
          <p:cNvSpPr>
            <a:spLocks noGrp="1"/>
          </p:cNvSpPr>
          <p:nvPr>
            <p:ph type="body" sz="quarter" idx="14"/>
          </p:nvPr>
        </p:nvSpPr>
        <p:spPr>
          <a:xfrm>
            <a:off x="1103708" y="931026"/>
            <a:ext cx="10024540" cy="507076"/>
          </a:xfrm>
        </p:spPr>
        <p:txBody>
          <a:bodyPr/>
          <a:lstStyle/>
          <a:p>
            <a:r>
              <a:rPr lang="en-US" dirty="0"/>
              <a:t>Supporting construction, initial ops and preparing for start of the user program</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709" y="5017802"/>
            <a:ext cx="2357913" cy="1768434"/>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8901829" y="3586402"/>
            <a:ext cx="3063509" cy="2297632"/>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3709" y="1539859"/>
            <a:ext cx="2357913" cy="1768435"/>
          </a:xfrm>
          <a:prstGeom prst="rect">
            <a:avLst/>
          </a:prstGeom>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07579" y="3409837"/>
            <a:ext cx="2357913" cy="1506421"/>
          </a:xfrm>
          <a:prstGeom prst="rect">
            <a:avLst/>
          </a:prstGeom>
        </p:spPr>
      </p:pic>
      <p:sp>
        <p:nvSpPr>
          <p:cNvPr id="10" name="TextBox 9"/>
          <p:cNvSpPr txBox="1"/>
          <p:nvPr/>
        </p:nvSpPr>
        <p:spPr>
          <a:xfrm>
            <a:off x="3717606" y="1502664"/>
            <a:ext cx="4056377" cy="1323439"/>
          </a:xfrm>
          <a:prstGeom prst="rect">
            <a:avLst/>
          </a:prstGeom>
        </p:spPr>
        <p:txBody>
          <a:bodyPr vert="horz" wrap="square" lIns="91440" tIns="45720" rIns="91440" bIns="45720" rtlCol="0" anchor="t">
            <a:spAutoFit/>
          </a:bodyPr>
          <a:lstStyle/>
          <a:p>
            <a:pPr marL="252000" indent="-252000" algn="l">
              <a:buFont typeface="Arial" panose="020B0604020202020204" pitchFamily="34" charset="0"/>
              <a:buChar char="•"/>
            </a:pPr>
            <a:r>
              <a:rPr lang="en-US" sz="2000" dirty="0"/>
              <a:t>Collaboration within ESS  </a:t>
            </a:r>
          </a:p>
          <a:p>
            <a:pPr marL="252000" indent="-252000" algn="l">
              <a:buFont typeface="Arial" panose="020B0604020202020204" pitchFamily="34" charset="0"/>
              <a:buChar char="•"/>
            </a:pPr>
            <a:r>
              <a:rPr lang="en-US" sz="2000" dirty="0"/>
              <a:t>ESS Project support </a:t>
            </a:r>
          </a:p>
          <a:p>
            <a:pPr marL="252000" indent="-252000" algn="l">
              <a:buFont typeface="Arial" panose="020B0604020202020204" pitchFamily="34" charset="0"/>
              <a:buChar char="•"/>
            </a:pPr>
            <a:r>
              <a:rPr lang="en-US" sz="2000" dirty="0">
                <a:solidFill>
                  <a:schemeClr val="bg2">
                    <a:lumMod val="50000"/>
                  </a:schemeClr>
                </a:solidFill>
              </a:rPr>
              <a:t>Small collaborative science projects</a:t>
            </a:r>
          </a:p>
        </p:txBody>
      </p:sp>
      <p:sp>
        <p:nvSpPr>
          <p:cNvPr id="12" name="TextBox 11"/>
          <p:cNvSpPr txBox="1"/>
          <p:nvPr/>
        </p:nvSpPr>
        <p:spPr>
          <a:xfrm>
            <a:off x="8310087" y="1598175"/>
            <a:ext cx="3762577" cy="1025045"/>
          </a:xfrm>
          <a:prstGeom prst="rect">
            <a:avLst/>
          </a:prstGeom>
          <a:solidFill>
            <a:srgbClr val="92D050">
              <a:alpha val="43000"/>
            </a:srgbClr>
          </a:solidFill>
        </p:spPr>
        <p:txBody>
          <a:bodyPr vert="horz" wrap="none" lIns="91440" tIns="45720" rIns="91440" bIns="45720" rtlCol="0" anchor="t">
            <a:normAutofit/>
          </a:bodyPr>
          <a:lstStyle/>
          <a:p>
            <a:pPr algn="l"/>
            <a:r>
              <a:rPr lang="en-US" sz="2000" dirty="0"/>
              <a:t>Gaining/maintaining experience</a:t>
            </a:r>
          </a:p>
          <a:p>
            <a:pPr algn="l"/>
            <a:r>
              <a:rPr lang="en-US" sz="2000" dirty="0"/>
              <a:t>Increasing/sharing capabilities</a:t>
            </a:r>
          </a:p>
          <a:p>
            <a:pPr algn="l"/>
            <a:r>
              <a:rPr lang="en-US" sz="2000" dirty="0"/>
              <a:t>Supporting ESS</a:t>
            </a:r>
          </a:p>
        </p:txBody>
      </p:sp>
      <p:sp>
        <p:nvSpPr>
          <p:cNvPr id="13" name="Striped Right Arrow 12"/>
          <p:cNvSpPr/>
          <p:nvPr/>
        </p:nvSpPr>
        <p:spPr>
          <a:xfrm>
            <a:off x="7517999" y="1683407"/>
            <a:ext cx="792088" cy="854583"/>
          </a:xfrm>
          <a:prstGeom prst="stripedRightArrow">
            <a:avLst>
              <a:gd name="adj1" fmla="val 56658"/>
              <a:gd name="adj2"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Forward or Next 13">
            <a:hlinkClick r:id="" action="ppaction://hlinkshowjump?jump=nextslide" highlightClick="1">
              <a:snd r:embed="rId8" name="click.wav"/>
            </a:hlinkClick>
          </p:cNvPr>
          <p:cNvSpPr/>
          <p:nvPr/>
        </p:nvSpPr>
        <p:spPr>
          <a:xfrm>
            <a:off x="11494131" y="6228887"/>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Medvil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627" y="517525"/>
            <a:ext cx="335915" cy="335915"/>
          </a:xfrm>
          <a:prstGeom prst="rect">
            <a:avLst/>
          </a:prstGeom>
        </p:spPr>
      </p:pic>
    </p:spTree>
    <p:extLst>
      <p:ext uri="{BB962C8B-B14F-4D97-AF65-F5344CB8AC3E}">
        <p14:creationId xmlns:p14="http://schemas.microsoft.com/office/powerpoint/2010/main" val="314151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84" fill="hold"/>
                                        <p:tgtEl>
                                          <p:spTgt spid="15"/>
                                        </p:tgtEl>
                                      </p:cBhvr>
                                    </p:cmd>
                                  </p:childTnLst>
                                </p:cTn>
                              </p:par>
                            </p:childTnLst>
                          </p:cTn>
                        </p:par>
                        <p:par>
                          <p:cTn id="7" fill="hold">
                            <p:stCondLst>
                              <p:cond delay="98084"/>
                            </p:stCondLst>
                            <p:childTnLst>
                              <p:par>
                                <p:cTn id="8" presetID="1" presetClass="entr" presetSubtype="0" fill="hold" grpId="0" nodeType="afterEffect">
                                  <p:stCondLst>
                                    <p:cond delay="5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5"/>
                </p:tgtEl>
              </p:cMediaNode>
            </p:audio>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SULF - conclusions</a:t>
            </a:r>
          </a:p>
        </p:txBody>
      </p:sp>
      <p:sp>
        <p:nvSpPr>
          <p:cNvPr id="2" name="Slide Number Placeholder 1"/>
          <p:cNvSpPr>
            <a:spLocks noGrp="1"/>
          </p:cNvSpPr>
          <p:nvPr>
            <p:ph type="sldNum" sz="quarter" idx="12"/>
          </p:nvPr>
        </p:nvSpPr>
        <p:spPr/>
        <p:txBody>
          <a:bodyPr/>
          <a:lstStyle/>
          <a:p>
            <a:fld id="{551115BC-487E-4422-894C-CB7CD3E79223}" type="slidenum">
              <a:rPr lang="en-GB" noProof="0" smtClean="0"/>
              <a:t>44</a:t>
            </a:fld>
            <a:endParaRPr lang="en-GB" noProof="0" dirty="0"/>
          </a:p>
        </p:txBody>
      </p:sp>
      <p:sp>
        <p:nvSpPr>
          <p:cNvPr id="7" name="Text Placeholder 6"/>
          <p:cNvSpPr>
            <a:spLocks noGrp="1"/>
          </p:cNvSpPr>
          <p:nvPr>
            <p:ph type="body" sz="quarter" idx="14"/>
          </p:nvPr>
        </p:nvSpPr>
        <p:spPr/>
        <p:txBody>
          <a:bodyPr/>
          <a:lstStyle/>
          <a:p>
            <a:r>
              <a:rPr lang="en-US" sz="2400" dirty="0"/>
              <a:t>Catering to all 15 neutron scattering instruments </a:t>
            </a:r>
          </a:p>
          <a:p>
            <a:endParaRPr lang="en-US" dirty="0"/>
          </a:p>
        </p:txBody>
      </p:sp>
      <p:sp>
        <p:nvSpPr>
          <p:cNvPr id="6" name="Content Placeholder 2"/>
          <p:cNvSpPr txBox="1">
            <a:spLocks/>
          </p:cNvSpPr>
          <p:nvPr/>
        </p:nvSpPr>
        <p:spPr>
          <a:xfrm>
            <a:off x="1103709" y="1448080"/>
            <a:ext cx="11270039" cy="5414948"/>
          </a:xfrm>
          <a:prstGeom prst="rect">
            <a:avLst/>
          </a:prstGeom>
        </p:spPr>
        <p:txBody>
          <a:bodyPr/>
          <a:lst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US" sz="2800" dirty="0"/>
              <a:t>		</a:t>
            </a:r>
            <a:r>
              <a:rPr lang="en-150" sz="2800" dirty="0"/>
              <a:t>…</a:t>
            </a:r>
            <a:r>
              <a:rPr lang="en-US" sz="2800" dirty="0"/>
              <a:t> but with focus on the first eight instruments</a:t>
            </a:r>
          </a:p>
          <a:p>
            <a:pPr marL="0" indent="0">
              <a:buFont typeface="Arial" panose="020B0604020202020204" pitchFamily="34" charset="0"/>
              <a:buNone/>
            </a:pPr>
            <a:r>
              <a:rPr lang="en-US" b="1" dirty="0">
                <a:solidFill>
                  <a:srgbClr val="0070C0"/>
                </a:solidFill>
              </a:rPr>
              <a:t>SULF is on track with</a:t>
            </a:r>
          </a:p>
          <a:p>
            <a:r>
              <a:rPr lang="en-US" dirty="0"/>
              <a:t>Laboratory fit-out (started 2020) and move of our lab to the ESS-site (Q3/2020)</a:t>
            </a:r>
          </a:p>
          <a:p>
            <a:r>
              <a:rPr lang="en-US" dirty="0"/>
              <a:t>Preparation for the user program including safety and sample handling</a:t>
            </a:r>
            <a:endParaRPr lang="en-US" sz="1400" dirty="0"/>
          </a:p>
          <a:p>
            <a:pPr marL="0" indent="0">
              <a:buFont typeface="Arial" panose="020B0604020202020204" pitchFamily="34" charset="0"/>
              <a:buNone/>
            </a:pPr>
            <a:r>
              <a:rPr lang="en-US" b="1" dirty="0">
                <a:solidFill>
                  <a:srgbClr val="0070C0"/>
                </a:solidFill>
              </a:rPr>
              <a:t>SULF adds value</a:t>
            </a:r>
          </a:p>
          <a:p>
            <a:r>
              <a:rPr lang="en-US" dirty="0"/>
              <a:t>scientific support to the engineers in machine and science directorate already during construction</a:t>
            </a:r>
          </a:p>
          <a:p>
            <a:r>
              <a:rPr lang="en-US" dirty="0"/>
              <a:t>building up capabilities in time for First Science in collaboration with other groups</a:t>
            </a:r>
            <a:endParaRPr lang="en-US" sz="1400" dirty="0"/>
          </a:p>
          <a:p>
            <a:pPr marL="0" indent="0">
              <a:buFont typeface="Arial" panose="020B0604020202020204" pitchFamily="34" charset="0"/>
              <a:buNone/>
            </a:pPr>
            <a:r>
              <a:rPr lang="en-US" b="1" dirty="0">
                <a:solidFill>
                  <a:srgbClr val="0070C0"/>
                </a:solidFill>
              </a:rPr>
              <a:t>SULF is crucial</a:t>
            </a:r>
            <a:endParaRPr lang="en-US" dirty="0">
              <a:solidFill>
                <a:srgbClr val="0070C0"/>
              </a:solidFill>
            </a:endParaRPr>
          </a:p>
          <a:p>
            <a:r>
              <a:rPr lang="en-GB" dirty="0"/>
              <a:t>Support for in-situ experiments / experiments with sensitive samples</a:t>
            </a:r>
          </a:p>
          <a:p>
            <a:r>
              <a:rPr lang="en-US" dirty="0"/>
              <a:t>Minimizing beam time loss by checking/modifying samples</a:t>
            </a:r>
          </a:p>
          <a:p>
            <a:r>
              <a:rPr lang="en-US" dirty="0"/>
              <a:t>Support for materials characterization to all of ESS during operations</a:t>
            </a:r>
          </a:p>
        </p:txBody>
      </p:sp>
      <p:sp>
        <p:nvSpPr>
          <p:cNvPr id="8" name="Action Button: Forward or Next 7">
            <a:hlinkClick r:id="" action="ppaction://hlinkshowjump?jump=nextslide" highlightClick="1">
              <a:snd r:embed="rId7" name="click.wav"/>
            </a:hlinkClick>
          </p:cNvPr>
          <p:cNvSpPr/>
          <p:nvPr/>
        </p:nvSpPr>
        <p:spPr>
          <a:xfrm>
            <a:off x="11478492" y="619659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tsfinish">
            <a:hlinkClick r:id="" action="ppaction://media"/>
          </p:cNvPr>
          <p:cNvPicPr>
            <a:picLocks noChangeAspect="1"/>
          </p:cNvPicPr>
          <p:nvPr>
            <a:audioFile r:link="rId1"/>
            <p:extLst>
              <p:ext uri="{DAA4B4D4-6D71-4841-9C94-3DE7FCFB9230}">
                <p14:media xmlns:p14="http://schemas.microsoft.com/office/powerpoint/2010/main" r:embed="rId2">
                  <p14:trim end="9102.668900000001"/>
                </p14:media>
              </p:ext>
            </p:extLst>
          </p:nvPr>
        </p:nvPicPr>
        <p:blipFill>
          <a:blip r:embed="rId8"/>
          <a:stretch>
            <a:fillRect/>
          </a:stretch>
        </p:blipFill>
        <p:spPr>
          <a:xfrm>
            <a:off x="0" y="1184564"/>
            <a:ext cx="328295" cy="328295"/>
          </a:xfrm>
          <a:prstGeom prst="rect">
            <a:avLst/>
          </a:prstGeom>
        </p:spPr>
      </p:pic>
      <p:pic>
        <p:nvPicPr>
          <p:cNvPr id="9" name="pleeeeeaasss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620" y="1512859"/>
            <a:ext cx="320675" cy="320675"/>
          </a:xfrm>
          <a:prstGeom prst="rect">
            <a:avLst/>
          </a:prstGeom>
        </p:spPr>
      </p:pic>
    </p:spTree>
    <p:extLst>
      <p:ext uri="{BB962C8B-B14F-4D97-AF65-F5344CB8AC3E}">
        <p14:creationId xmlns:p14="http://schemas.microsoft.com/office/powerpoint/2010/main" val="287737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953" fill="hold"/>
                                        <p:tgtEl>
                                          <p:spTgt spid="5"/>
                                        </p:tgtEl>
                                      </p:cBhvr>
                                    </p:cmd>
                                  </p:childTnLst>
                                </p:cTn>
                              </p:par>
                            </p:childTnLst>
                          </p:cTn>
                        </p:par>
                        <p:par>
                          <p:cTn id="7" fill="hold">
                            <p:stCondLst>
                              <p:cond delay="25953"/>
                            </p:stCondLst>
                            <p:childTnLst>
                              <p:par>
                                <p:cTn id="8" presetID="1" presetClass="mediacall" presetSubtype="0" fill="hold" nodeType="afterEffect">
                                  <p:stCondLst>
                                    <p:cond delay="0"/>
                                  </p:stCondLst>
                                  <p:childTnLst>
                                    <p:cmd type="call" cmd="playFrom(0.0)">
                                      <p:cBhvr>
                                        <p:cTn id="9" dur="25081" fill="hold"/>
                                        <p:tgtEl>
                                          <p:spTgt spid="9"/>
                                        </p:tgtEl>
                                      </p:cBhvr>
                                    </p:cmd>
                                  </p:childTnLst>
                                </p:cTn>
                              </p:par>
                            </p:childTnLst>
                          </p:cTn>
                        </p:par>
                        <p:par>
                          <p:cTn id="10" fill="hold">
                            <p:stCondLst>
                              <p:cond delay="51034"/>
                            </p:stCondLst>
                            <p:childTnLst>
                              <p:par>
                                <p:cTn id="11" presetID="1" presetClass="entr" presetSubtype="0" fill="hold" grpId="0" nodeType="afterEffect">
                                  <p:stCondLst>
                                    <p:cond delay="5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audio>
              <p:cMediaNode vol="80000">
                <p:cTn id="14"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a:xfrm>
            <a:off x="1384379" y="-339899"/>
            <a:ext cx="8640000" cy="2387600"/>
          </a:xfrm>
        </p:spPr>
        <p:txBody>
          <a:bodyPr/>
          <a:lstStyle/>
          <a:p>
            <a:r>
              <a:rPr lang="en-GB" dirty="0"/>
              <a:t>Thank you for your attention</a:t>
            </a:r>
          </a:p>
        </p:txBody>
      </p:sp>
      <p:sp>
        <p:nvSpPr>
          <p:cNvPr id="11" name="Rubrik 1">
            <a:extLst>
              <a:ext uri="{FF2B5EF4-FFF2-40B4-BE49-F238E27FC236}">
                <a16:creationId xmlns:a16="http://schemas.microsoft.com/office/drawing/2014/main" id="{83145CF3-C12C-4347-8E68-43E7983404D2}"/>
              </a:ext>
            </a:extLst>
          </p:cNvPr>
          <p:cNvSpPr txBox="1">
            <a:spLocks/>
          </p:cNvSpPr>
          <p:nvPr/>
        </p:nvSpPr>
        <p:spPr>
          <a:xfrm>
            <a:off x="4613066" y="3013635"/>
            <a:ext cx="3605897" cy="2387600"/>
          </a:xfrm>
          <a:prstGeom prst="rect">
            <a:avLst/>
          </a:prstGeom>
        </p:spPr>
        <p:txBody>
          <a:bodyPr vert="horz" lIns="90000" tIns="45720" rIns="91440" bIns="45720" rtlCol="0" anchor="b" anchorCtr="0">
            <a:noAutofit/>
          </a:bodyPr>
          <a:lstStyle>
            <a:lvl1pPr algn="l" defTabSz="914400" rtl="0" eaLnBrk="1" latinLnBrk="0" hangingPunct="1">
              <a:lnSpc>
                <a:spcPct val="100000"/>
              </a:lnSpc>
              <a:spcBef>
                <a:spcPct val="0"/>
              </a:spcBef>
              <a:buNone/>
              <a:defRPr sz="4200" kern="1200">
                <a:solidFill>
                  <a:schemeClr val="bg1"/>
                </a:solidFill>
                <a:latin typeface="Segoe UI Semibold" panose="020B0702040204020203" pitchFamily="34" charset="0"/>
                <a:ea typeface="+mj-ea"/>
                <a:cs typeface="Segoe UI Semibold" panose="020B0702040204020203" pitchFamily="34" charset="0"/>
              </a:defRPr>
            </a:lvl1pPr>
          </a:lstStyle>
          <a:p>
            <a:r>
              <a:rPr lang="en-GB" dirty="0"/>
              <a:t>SULF Group</a:t>
            </a:r>
          </a:p>
        </p:txBody>
      </p:sp>
      <p:sp>
        <p:nvSpPr>
          <p:cNvPr id="16" name="Action Button: Home 15">
            <a:hlinkClick r:id="" action="ppaction://hlinkshowjump?jump=endshow" highlightClick="1"/>
          </p:cNvPr>
          <p:cNvSpPr/>
          <p:nvPr/>
        </p:nvSpPr>
        <p:spPr>
          <a:xfrm>
            <a:off x="11373394" y="6226629"/>
            <a:ext cx="714103" cy="522514"/>
          </a:xfrm>
          <a:prstGeom prst="actionButtonHom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097426" y="5509282"/>
            <a:ext cx="2082108" cy="369332"/>
          </a:xfrm>
          <a:prstGeom prst="rect">
            <a:avLst/>
          </a:prstGeom>
          <a:noFill/>
        </p:spPr>
        <p:txBody>
          <a:bodyPr wrap="none" rtlCol="0">
            <a:spAutoFit/>
          </a:bodyPr>
          <a:lstStyle/>
          <a:p>
            <a:pPr algn="l"/>
            <a:r>
              <a:rPr lang="en-US" dirty="0">
                <a:solidFill>
                  <a:schemeClr val="bg1"/>
                </a:solidFill>
              </a:rPr>
              <a:t>We </a:t>
            </a:r>
            <a:r>
              <a:rPr lang="en-US" dirty="0" err="1">
                <a:solidFill>
                  <a:schemeClr val="bg1"/>
                </a:solidFill>
              </a:rPr>
              <a:t>sulf</a:t>
            </a:r>
            <a:r>
              <a:rPr lang="en-US" dirty="0">
                <a:solidFill>
                  <a:schemeClr val="bg1"/>
                </a:solidFill>
              </a:rPr>
              <a:t> problems !</a:t>
            </a:r>
          </a:p>
        </p:txBody>
      </p:sp>
      <p:pic>
        <p:nvPicPr>
          <p:cNvPr id="5" name="thank yo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13048" y="1291063"/>
            <a:ext cx="487363" cy="487363"/>
          </a:xfrm>
          <a:prstGeom prst="rect">
            <a:avLst/>
          </a:prstGeom>
        </p:spPr>
      </p:pic>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4613067" y="2335816"/>
            <a:ext cx="2776505" cy="2085975"/>
          </a:xfrm>
          <a:prstGeom prst="rect">
            <a:avLst/>
          </a:prstGeom>
        </p:spPr>
      </p:pic>
    </p:spTree>
    <p:extLst>
      <p:ext uri="{BB962C8B-B14F-4D97-AF65-F5344CB8AC3E}">
        <p14:creationId xmlns:p14="http://schemas.microsoft.com/office/powerpoint/2010/main" val="120996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75" fill="hold"/>
                                        <p:tgtEl>
                                          <p:spTgt spid="5"/>
                                        </p:tgtEl>
                                      </p:cBhvr>
                                    </p:cmd>
                                  </p:childTnLst>
                                </p:cTn>
                              </p:par>
                            </p:childTnLst>
                          </p:cTn>
                        </p:par>
                        <p:par>
                          <p:cTn id="7" fill="hold">
                            <p:stCondLst>
                              <p:cond delay="15375"/>
                            </p:stCondLst>
                            <p:childTnLst>
                              <p:par>
                                <p:cTn id="8" presetID="1"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a:solidFill>
                  <a:schemeClr val="tx1"/>
                </a:solidFill>
              </a:rPr>
              <a:t>Sample and User Laboratory Facilities </a:t>
            </a:r>
            <a:r>
              <a:rPr lang="en-GB" dirty="0">
                <a:solidFill>
                  <a:srgbClr val="FFFFFF"/>
                </a:solidFill>
              </a:rPr>
              <a:t>SULF</a:t>
            </a:r>
            <a:endParaRPr lang="en-GB" dirty="0"/>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13" name="Text Placeholder 12"/>
          <p:cNvSpPr>
            <a:spLocks noGrp="1"/>
          </p:cNvSpPr>
          <p:nvPr>
            <p:ph type="body" sz="quarter" idx="14"/>
          </p:nvPr>
        </p:nvSpPr>
        <p:spPr/>
        <p:txBody>
          <a:bodyPr/>
          <a:lstStyle/>
          <a:p>
            <a:r>
              <a:rPr lang="en-GB" dirty="0"/>
              <a:t>SULF: Monika Hartl, Katrin Michel, Melissa Sharp, Alice Corani</a:t>
            </a:r>
          </a:p>
          <a:p>
            <a:endParaRPr lang="en-US" dirty="0"/>
          </a:p>
        </p:txBody>
      </p:sp>
      <p:sp>
        <p:nvSpPr>
          <p:cNvPr id="73" name="Rounded Rectangle 72">
            <a:extLst>
              <a:ext uri="{FF2B5EF4-FFF2-40B4-BE49-F238E27FC236}">
                <a16:creationId xmlns:a16="http://schemas.microsoft.com/office/drawing/2014/main" id="{67452D4C-1E1A-AD48-8C33-5AADF45CA398}"/>
              </a:ext>
            </a:extLst>
          </p:cNvPr>
          <p:cNvSpPr/>
          <p:nvPr/>
        </p:nvSpPr>
        <p:spPr>
          <a:xfrm>
            <a:off x="6360516" y="1410536"/>
            <a:ext cx="5584624" cy="1997100"/>
          </a:xfrm>
          <a:prstGeom prst="roundRect">
            <a:avLst>
              <a:gd name="adj" fmla="val 92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tx1"/>
                </a:solidFill>
              </a:rPr>
              <a:t>Key facts (construction)</a:t>
            </a:r>
          </a:p>
          <a:p>
            <a:pPr marL="285750" indent="-285750">
              <a:buFont typeface="Arial" panose="020B0604020202020204" pitchFamily="34" charset="0"/>
              <a:buChar char="•"/>
            </a:pPr>
            <a:r>
              <a:rPr lang="en-US" b="1" dirty="0">
                <a:solidFill>
                  <a:schemeClr val="tx1"/>
                </a:solidFill>
              </a:rPr>
              <a:t>€</a:t>
            </a:r>
            <a:r>
              <a:rPr lang="en-150" b="1" dirty="0">
                <a:solidFill>
                  <a:schemeClr val="tx1"/>
                </a:solidFill>
              </a:rPr>
              <a:t>2,62</a:t>
            </a:r>
            <a:r>
              <a:rPr lang="en-150" b="1" dirty="0"/>
              <a:t> </a:t>
            </a:r>
            <a:r>
              <a:rPr lang="en-US" b="1" dirty="0">
                <a:solidFill>
                  <a:schemeClr val="tx1"/>
                </a:solidFill>
              </a:rPr>
              <a:t>M budget</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Currently </a:t>
            </a:r>
            <a:r>
              <a:rPr lang="en-US" b="1" dirty="0">
                <a:solidFill>
                  <a:schemeClr val="tx1"/>
                </a:solidFill>
              </a:rPr>
              <a:t>2.75 FTE</a:t>
            </a:r>
            <a:r>
              <a:rPr lang="en-US" dirty="0">
                <a:solidFill>
                  <a:schemeClr val="tx1"/>
                </a:solidFill>
              </a:rPr>
              <a:t>: 1.25 SCI + 1.5 TECH (2021: 4 FTE)</a:t>
            </a:r>
          </a:p>
          <a:p>
            <a:pPr marL="285750" indent="-285750">
              <a:buFont typeface="Wingdings" panose="05000000000000000000" pitchFamily="2" charset="2"/>
              <a:buChar char="ü"/>
            </a:pPr>
            <a:r>
              <a:rPr lang="en-150" b="1" dirty="0">
                <a:solidFill>
                  <a:schemeClr val="tx1"/>
                </a:solidFill>
              </a:rPr>
              <a:t>€</a:t>
            </a:r>
            <a:r>
              <a:rPr lang="en-US" b="1" dirty="0">
                <a:solidFill>
                  <a:schemeClr val="tx1"/>
                </a:solidFill>
              </a:rPr>
              <a:t>1M labs fit-out </a:t>
            </a:r>
            <a:r>
              <a:rPr lang="en-US" dirty="0">
                <a:solidFill>
                  <a:schemeClr val="tx1"/>
                </a:solidFill>
              </a:rPr>
              <a:t>(STFC in-kind)</a:t>
            </a:r>
          </a:p>
          <a:p>
            <a:pPr marL="285750" indent="-285750">
              <a:buFont typeface="Wingdings" panose="05000000000000000000" pitchFamily="2" charset="2"/>
              <a:buChar char="ü"/>
            </a:pPr>
            <a:r>
              <a:rPr lang="en-150" b="1" dirty="0">
                <a:solidFill>
                  <a:schemeClr val="tx1"/>
                </a:solidFill>
              </a:rPr>
              <a:t>€</a:t>
            </a:r>
            <a:r>
              <a:rPr lang="en-US" b="1" dirty="0">
                <a:solidFill>
                  <a:schemeClr val="tx1"/>
                </a:solidFill>
              </a:rPr>
              <a:t>70k glove boxes </a:t>
            </a:r>
            <a:r>
              <a:rPr lang="en-US" dirty="0">
                <a:solidFill>
                  <a:schemeClr val="tx1"/>
                </a:solidFill>
              </a:rPr>
              <a:t>(U. Tartu in-kind; for RML)</a:t>
            </a:r>
          </a:p>
        </p:txBody>
      </p:sp>
      <p:sp>
        <p:nvSpPr>
          <p:cNvPr id="82" name="Rounded Rectangle 81"/>
          <p:cNvSpPr/>
          <p:nvPr/>
        </p:nvSpPr>
        <p:spPr>
          <a:xfrm>
            <a:off x="595732" y="1390917"/>
            <a:ext cx="5584624" cy="1999272"/>
          </a:xfrm>
          <a:prstGeom prst="roundRect">
            <a:avLst>
              <a:gd name="adj" fmla="val 8751"/>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SULF:</a:t>
            </a:r>
            <a:r>
              <a:rPr lang="en-US" sz="2400" dirty="0">
                <a:solidFill>
                  <a:schemeClr val="tx1"/>
                </a:solidFill>
              </a:rPr>
              <a:t> </a:t>
            </a:r>
            <a:r>
              <a:rPr lang="en-US" sz="2400" b="1" dirty="0">
                <a:solidFill>
                  <a:schemeClr val="tx1"/>
                </a:solidFill>
              </a:rPr>
              <a:t>S</a:t>
            </a:r>
            <a:r>
              <a:rPr lang="en-US" sz="2400" dirty="0">
                <a:solidFill>
                  <a:schemeClr val="tx1"/>
                </a:solidFill>
              </a:rPr>
              <a:t>ample</a:t>
            </a:r>
            <a:r>
              <a:rPr lang="en-US" sz="2400" b="1" dirty="0">
                <a:solidFill>
                  <a:schemeClr val="tx1"/>
                </a:solidFill>
              </a:rPr>
              <a:t> </a:t>
            </a:r>
            <a:r>
              <a:rPr lang="en-US" sz="2400" dirty="0">
                <a:solidFill>
                  <a:schemeClr val="tx1"/>
                </a:solidFill>
              </a:rPr>
              <a:t>and</a:t>
            </a:r>
            <a:r>
              <a:rPr lang="en-US" sz="2400" b="1" dirty="0">
                <a:solidFill>
                  <a:schemeClr val="tx1"/>
                </a:solidFill>
              </a:rPr>
              <a:t> U</a:t>
            </a:r>
            <a:r>
              <a:rPr lang="en-US" sz="2400" dirty="0">
                <a:solidFill>
                  <a:schemeClr val="tx1"/>
                </a:solidFill>
              </a:rPr>
              <a:t>ser</a:t>
            </a:r>
            <a:r>
              <a:rPr lang="en-US" sz="2400" b="1" dirty="0">
                <a:solidFill>
                  <a:schemeClr val="tx1"/>
                </a:solidFill>
              </a:rPr>
              <a:t> L</a:t>
            </a:r>
            <a:r>
              <a:rPr lang="en-US" sz="2400" dirty="0">
                <a:solidFill>
                  <a:schemeClr val="tx1"/>
                </a:solidFill>
              </a:rPr>
              <a:t>aboratory</a:t>
            </a:r>
            <a:r>
              <a:rPr lang="en-US" sz="2400" b="1" dirty="0">
                <a:solidFill>
                  <a:schemeClr val="tx1"/>
                </a:solidFill>
              </a:rPr>
              <a:t> F</a:t>
            </a:r>
            <a:r>
              <a:rPr lang="en-US" sz="2400" dirty="0">
                <a:solidFill>
                  <a:schemeClr val="tx1"/>
                </a:solidFill>
              </a:rPr>
              <a:t>acilities</a:t>
            </a:r>
          </a:p>
          <a:p>
            <a:pPr marL="285750" indent="-285750">
              <a:buFont typeface="Arial" panose="020B0604020202020204" pitchFamily="34" charset="0"/>
              <a:buChar char="•"/>
            </a:pPr>
            <a:r>
              <a:rPr lang="en-US" dirty="0">
                <a:solidFill>
                  <a:schemeClr val="tx1"/>
                </a:solidFill>
              </a:rPr>
              <a:t>supports sample handling &amp; preparation &amp; characterization for ESS neutron scattering users</a:t>
            </a:r>
          </a:p>
          <a:p>
            <a:pPr marL="285750" indent="-285750">
              <a:buFont typeface="Arial" panose="020B0604020202020204" pitchFamily="34" charset="0"/>
              <a:buChar char="•"/>
            </a:pPr>
            <a:r>
              <a:rPr lang="en-US" dirty="0">
                <a:solidFill>
                  <a:schemeClr val="tx1"/>
                </a:solidFill>
              </a:rPr>
              <a:t>Today: focusses on establishing functioning labs and supporting the ESS project; </a:t>
            </a:r>
          </a:p>
        </p:txBody>
      </p:sp>
      <p:sp>
        <p:nvSpPr>
          <p:cNvPr id="7" name="TextBox 6"/>
          <p:cNvSpPr txBox="1"/>
          <p:nvPr/>
        </p:nvSpPr>
        <p:spPr>
          <a:xfrm>
            <a:off x="2463827" y="1340768"/>
            <a:ext cx="319805" cy="45719"/>
          </a:xfrm>
          <a:prstGeom prst="rect">
            <a:avLst/>
          </a:prstGeom>
        </p:spPr>
        <p:txBody>
          <a:bodyPr vert="horz" wrap="square" lIns="91440" tIns="45720" rIns="91440" bIns="45720" rtlCol="0" anchor="t">
            <a:normAutofit fontScale="25000" lnSpcReduction="20000"/>
          </a:bodyPr>
          <a:lstStyle/>
          <a:p>
            <a:pPr algn="l"/>
            <a:endParaRPr lang="en-US" sz="2000" dirty="0"/>
          </a:p>
        </p:txBody>
      </p:sp>
      <p:sp>
        <p:nvSpPr>
          <p:cNvPr id="23" name="Action Button: Forward or Next 22">
            <a:hlinkClick r:id="" action="ppaction://hlinkshowjump?jump=nextslide" highlightClick="1">
              <a:snd r:embed="rId12" name="click.wav"/>
            </a:hlinkClick>
          </p:cNvPr>
          <p:cNvSpPr/>
          <p:nvPr/>
        </p:nvSpPr>
        <p:spPr>
          <a:xfrm>
            <a:off x="11478492" y="619659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ULFdef">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5824964" y="1452714"/>
            <a:ext cx="270339" cy="270339"/>
          </a:xfrm>
          <a:prstGeom prst="rect">
            <a:avLst/>
          </a:prstGeom>
        </p:spPr>
      </p:pic>
      <p:pic>
        <p:nvPicPr>
          <p:cNvPr id="14" name="keyfacts">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1573321" y="1461544"/>
            <a:ext cx="261509" cy="261509"/>
          </a:xfrm>
          <a:prstGeom prst="rect">
            <a:avLst/>
          </a:prstGeom>
        </p:spPr>
      </p:pic>
      <p:grpSp>
        <p:nvGrpSpPr>
          <p:cNvPr id="17" name="Group 16"/>
          <p:cNvGrpSpPr/>
          <p:nvPr/>
        </p:nvGrpSpPr>
        <p:grpSpPr>
          <a:xfrm>
            <a:off x="2057773" y="4138367"/>
            <a:ext cx="3913258" cy="2638569"/>
            <a:chOff x="2057773" y="4138367"/>
            <a:chExt cx="3913258" cy="2638569"/>
          </a:xfrm>
        </p:grpSpPr>
        <p:pic>
          <p:nvPicPr>
            <p:cNvPr id="84" name="Picture 83">
              <a:extLst>
                <a:ext uri="{FF2B5EF4-FFF2-40B4-BE49-F238E27FC236}">
                  <a16:creationId xmlns:a16="http://schemas.microsoft.com/office/drawing/2014/main" id="{33EDDDD5-FF97-1F4C-9359-8869CF967E9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285955" y="4787411"/>
              <a:ext cx="685076" cy="815301"/>
            </a:xfrm>
            <a:prstGeom prst="rect">
              <a:avLst/>
            </a:prstGeom>
          </p:spPr>
        </p:pic>
        <p:pic>
          <p:nvPicPr>
            <p:cNvPr id="34" name="Picture 33">
              <a:extLst>
                <a:ext uri="{FF2B5EF4-FFF2-40B4-BE49-F238E27FC236}">
                  <a16:creationId xmlns:a16="http://schemas.microsoft.com/office/drawing/2014/main" id="{86071867-B518-0245-836F-9F1581D76E5F}"/>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1481" t="-1083"/>
            <a:stretch/>
          </p:blipFill>
          <p:spPr>
            <a:xfrm>
              <a:off x="2762222" y="5258373"/>
              <a:ext cx="644366" cy="877624"/>
            </a:xfrm>
            <a:prstGeom prst="rect">
              <a:avLst/>
            </a:prstGeom>
          </p:spPr>
        </p:pic>
        <p:sp>
          <p:nvSpPr>
            <p:cNvPr id="51" name="Rounded Rectangle 50">
              <a:extLst>
                <a:ext uri="{FF2B5EF4-FFF2-40B4-BE49-F238E27FC236}">
                  <a16:creationId xmlns:a16="http://schemas.microsoft.com/office/drawing/2014/main" id="{DC897A05-A9D2-0042-ADA5-6E3E621E58AC}"/>
                </a:ext>
              </a:extLst>
            </p:cNvPr>
            <p:cNvSpPr/>
            <p:nvPr/>
          </p:nvSpPr>
          <p:spPr>
            <a:xfrm>
              <a:off x="2057773" y="4138367"/>
              <a:ext cx="2149899" cy="963645"/>
            </a:xfrm>
            <a:prstGeom prst="roundRect">
              <a:avLst/>
            </a:prstGeom>
            <a:solidFill>
              <a:schemeClr val="accent1">
                <a:lumMod val="60000"/>
                <a:lumOff val="40000"/>
                <a:alpha val="5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SULF</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noProof="0" dirty="0">
                  <a:solidFill>
                    <a:prstClr val="black"/>
                  </a:solidFill>
                  <a:latin typeface="Calibri"/>
                </a:rPr>
                <a:t>(2.75 FTE)</a:t>
              </a: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5400000">
              <a:off x="3417426" y="5345753"/>
              <a:ext cx="877625" cy="702867"/>
            </a:xfrm>
            <a:prstGeom prst="rect">
              <a:avLst/>
            </a:prstGeom>
          </p:spPr>
        </p:pic>
        <p:pic>
          <p:nvPicPr>
            <p:cNvPr id="5" name="Picture 4"/>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057773" y="5270767"/>
              <a:ext cx="626539" cy="854680"/>
            </a:xfrm>
            <a:prstGeom prst="rect">
              <a:avLst/>
            </a:prstGeom>
          </p:spPr>
        </p:pic>
        <p:sp>
          <p:nvSpPr>
            <p:cNvPr id="16" name="TextBox 15"/>
            <p:cNvSpPr txBox="1"/>
            <p:nvPr/>
          </p:nvSpPr>
          <p:spPr>
            <a:xfrm>
              <a:off x="2060930" y="6130605"/>
              <a:ext cx="2146742" cy="646331"/>
            </a:xfrm>
            <a:prstGeom prst="rect">
              <a:avLst/>
            </a:prstGeom>
            <a:noFill/>
          </p:spPr>
          <p:txBody>
            <a:bodyPr wrap="none" rtlCol="0">
              <a:spAutoFit/>
            </a:bodyPr>
            <a:lstStyle/>
            <a:p>
              <a:pPr algn="l"/>
              <a:r>
                <a:rPr lang="en-US" dirty="0"/>
                <a:t>0.5        1.0       0.75</a:t>
              </a:r>
            </a:p>
            <a:p>
              <a:pPr algn="l"/>
              <a:r>
                <a:rPr lang="en-US" dirty="0"/>
                <a:t>FTE       </a:t>
              </a:r>
              <a:r>
                <a:rPr lang="en-US" dirty="0" err="1"/>
                <a:t>FTE</a:t>
              </a:r>
              <a:r>
                <a:rPr lang="en-US" dirty="0"/>
                <a:t>       </a:t>
              </a:r>
              <a:r>
                <a:rPr lang="en-US" dirty="0" err="1"/>
                <a:t>FTE</a:t>
              </a:r>
              <a:endParaRPr lang="en-US" dirty="0"/>
            </a:p>
          </p:txBody>
        </p:sp>
      </p:grpSp>
      <p:grpSp>
        <p:nvGrpSpPr>
          <p:cNvPr id="20" name="Group 19"/>
          <p:cNvGrpSpPr/>
          <p:nvPr/>
        </p:nvGrpSpPr>
        <p:grpSpPr>
          <a:xfrm>
            <a:off x="4421140" y="3887146"/>
            <a:ext cx="7152181" cy="2764656"/>
            <a:chOff x="4421140" y="3887146"/>
            <a:chExt cx="7152181" cy="2764656"/>
          </a:xfrm>
        </p:grpSpPr>
        <p:sp>
          <p:nvSpPr>
            <p:cNvPr id="9" name="TextBox 8"/>
            <p:cNvSpPr txBox="1"/>
            <p:nvPr/>
          </p:nvSpPr>
          <p:spPr>
            <a:xfrm>
              <a:off x="9079582" y="3887146"/>
              <a:ext cx="2493739" cy="1754326"/>
            </a:xfrm>
            <a:prstGeom prst="rect">
              <a:avLst/>
            </a:prstGeom>
            <a:noFill/>
          </p:spPr>
          <p:txBody>
            <a:bodyPr wrap="square" rtlCol="0">
              <a:spAutoFit/>
            </a:bodyPr>
            <a:lstStyle/>
            <a:p>
              <a:pPr algn="ctr"/>
              <a:r>
                <a:rPr lang="en-US" dirty="0">
                  <a:solidFill>
                    <a:srgbClr val="666666"/>
                  </a:solidFill>
                </a:rPr>
                <a:t>Electrochemistry Cell (in-kind with U. Tartu) </a:t>
              </a:r>
            </a:p>
            <a:p>
              <a:pPr algn="ctr"/>
              <a:endParaRPr lang="en-US" dirty="0">
                <a:solidFill>
                  <a:srgbClr val="666666"/>
                </a:solidFill>
              </a:endParaRPr>
            </a:p>
            <a:p>
              <a:pPr algn="ctr"/>
              <a:r>
                <a:rPr lang="en-US" dirty="0">
                  <a:solidFill>
                    <a:srgbClr val="666666"/>
                  </a:solidFill>
                </a:rPr>
                <a:t>Gas handling manifold</a:t>
              </a:r>
            </a:p>
            <a:p>
              <a:pPr algn="ctr"/>
              <a:endParaRPr lang="en-US" dirty="0">
                <a:solidFill>
                  <a:srgbClr val="666666"/>
                </a:solidFill>
              </a:endParaRPr>
            </a:p>
            <a:p>
              <a:pPr algn="ctr"/>
              <a:r>
                <a:rPr lang="en-US" dirty="0">
                  <a:solidFill>
                    <a:srgbClr val="666666"/>
                  </a:solidFill>
                </a:rPr>
                <a:t>Levitator</a:t>
              </a:r>
            </a:p>
          </p:txBody>
        </p:sp>
        <p:pic>
          <p:nvPicPr>
            <p:cNvPr id="8" name="Picture 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709657" y="5620192"/>
              <a:ext cx="1376618" cy="1031610"/>
            </a:xfrm>
            <a:prstGeom prst="rect">
              <a:avLst/>
            </a:prstGeom>
          </p:spPr>
        </p:pic>
        <p:grpSp>
          <p:nvGrpSpPr>
            <p:cNvPr id="19" name="Group 18"/>
            <p:cNvGrpSpPr/>
            <p:nvPr/>
          </p:nvGrpSpPr>
          <p:grpSpPr>
            <a:xfrm>
              <a:off x="4421140" y="4044102"/>
              <a:ext cx="4622198" cy="1987080"/>
              <a:chOff x="4469044" y="4090137"/>
              <a:chExt cx="4622198" cy="1987080"/>
            </a:xfrm>
          </p:grpSpPr>
          <p:grpSp>
            <p:nvGrpSpPr>
              <p:cNvPr id="97" name="Group 96"/>
              <p:cNvGrpSpPr/>
              <p:nvPr/>
            </p:nvGrpSpPr>
            <p:grpSpPr>
              <a:xfrm>
                <a:off x="4469044" y="4184401"/>
                <a:ext cx="4622198" cy="1892816"/>
                <a:chOff x="4253008" y="3271882"/>
                <a:chExt cx="4622198" cy="1892816"/>
              </a:xfrm>
            </p:grpSpPr>
            <p:grpSp>
              <p:nvGrpSpPr>
                <p:cNvPr id="18" name="Group 17"/>
                <p:cNvGrpSpPr/>
                <p:nvPr/>
              </p:nvGrpSpPr>
              <p:grpSpPr>
                <a:xfrm>
                  <a:off x="6725307" y="3271882"/>
                  <a:ext cx="2149899" cy="1892816"/>
                  <a:chOff x="6926880" y="3876133"/>
                  <a:chExt cx="2149899" cy="1892816"/>
                </a:xfrm>
              </p:grpSpPr>
              <p:pic>
                <p:nvPicPr>
                  <p:cNvPr id="70" name="Picture 69">
                    <a:extLst>
                      <a:ext uri="{FF2B5EF4-FFF2-40B4-BE49-F238E27FC236}">
                        <a16:creationId xmlns:a16="http://schemas.microsoft.com/office/drawing/2014/main" id="{EB848AE9-EB7D-914F-A805-58D53AF6FD8C}"/>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b="-21"/>
                  <a:stretch/>
                </p:blipFill>
                <p:spPr>
                  <a:xfrm>
                    <a:off x="7726734" y="4958570"/>
                    <a:ext cx="619101" cy="810379"/>
                  </a:xfrm>
                  <a:prstGeom prst="rect">
                    <a:avLst/>
                  </a:prstGeom>
                </p:spPr>
              </p:pic>
              <p:sp>
                <p:nvSpPr>
                  <p:cNvPr id="69" name="Rounded Rectangle 68">
                    <a:extLst>
                      <a:ext uri="{FF2B5EF4-FFF2-40B4-BE49-F238E27FC236}">
                        <a16:creationId xmlns:a16="http://schemas.microsoft.com/office/drawing/2014/main" id="{DC897A05-A9D2-0042-ADA5-6E3E621E58AC}"/>
                      </a:ext>
                    </a:extLst>
                  </p:cNvPr>
                  <p:cNvSpPr/>
                  <p:nvPr/>
                </p:nvSpPr>
                <p:spPr>
                  <a:xfrm>
                    <a:off x="6926880" y="3876133"/>
                    <a:ext cx="2149899" cy="963645"/>
                  </a:xfrm>
                  <a:prstGeom prst="roundRect">
                    <a:avLst/>
                  </a:prstGeom>
                  <a:solidFill>
                    <a:schemeClr val="tx2">
                      <a:lumMod val="20000"/>
                      <a:lumOff val="80000"/>
                      <a:alpha val="5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prstClr val="black"/>
                        </a:solidFill>
                        <a:effectLst/>
                        <a:uLnTx/>
                        <a:uFillTx/>
                        <a:latin typeface="Calibri"/>
                        <a:ea typeface="+mn-ea"/>
                        <a:cs typeface="+mn-cs"/>
                      </a:rPr>
                      <a:t>Sampe</a:t>
                    </a:r>
                    <a:r>
                      <a:rPr kumimoji="0" lang="en-GB" sz="1600" b="1" i="0" u="none" strike="noStrike" kern="1200" cap="none" spc="0" normalizeH="0" baseline="0" noProof="0" dirty="0">
                        <a:ln>
                          <a:noFill/>
                        </a:ln>
                        <a:solidFill>
                          <a:prstClr val="black"/>
                        </a:solidFill>
                        <a:effectLst/>
                        <a:uLnTx/>
                        <a:uFillTx/>
                        <a:latin typeface="Calibri"/>
                        <a:ea typeface="+mn-ea"/>
                        <a:cs typeface="+mn-cs"/>
                      </a:rPr>
                      <a:t> environment/</a:t>
                    </a:r>
                    <a:r>
                      <a:rPr kumimoji="0" lang="en-GB" sz="1600" b="1" i="0" u="none" strike="noStrike" kern="1200" cap="none" spc="0" normalizeH="0" noProof="0" dirty="0">
                        <a:ln>
                          <a:noFill/>
                        </a:ln>
                        <a:solidFill>
                          <a:prstClr val="black"/>
                        </a:solidFill>
                        <a:effectLst/>
                        <a:uLnTx/>
                        <a:uFillTx/>
                        <a:latin typeface="Calibri"/>
                        <a:ea typeface="+mn-ea"/>
                        <a:cs typeface="+mn-cs"/>
                      </a:rPr>
                      <a:t> </a:t>
                    </a:r>
                    <a:r>
                      <a:rPr kumimoji="0" lang="en-GB" sz="1600" b="1" i="0" u="none" strike="noStrike" kern="1200" cap="none" spc="0" normalizeH="0" baseline="0" noProof="0" dirty="0">
                        <a:ln>
                          <a:noFill/>
                        </a:ln>
                        <a:solidFill>
                          <a:prstClr val="black"/>
                        </a:solidFill>
                        <a:effectLst/>
                        <a:uLnTx/>
                        <a:uFillTx/>
                        <a:latin typeface="Calibri"/>
                        <a:ea typeface="+mn-ea"/>
                        <a:cs typeface="+mn-cs"/>
                      </a:rPr>
                      <a:t>FLUCO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Fluids </a:t>
                    </a:r>
                    <a:r>
                      <a:rPr kumimoji="0" lang="en-GB" sz="1600" b="0" i="0" u="none" strike="noStrike" kern="1200" cap="none" spc="0" normalizeH="0" baseline="0" noProof="0" dirty="0" err="1">
                        <a:ln>
                          <a:noFill/>
                        </a:ln>
                        <a:solidFill>
                          <a:prstClr val="black"/>
                        </a:solidFill>
                        <a:effectLst/>
                        <a:uLnTx/>
                        <a:uFillTx/>
                        <a:latin typeface="Calibri"/>
                        <a:ea typeface="+mn-ea"/>
                        <a:cs typeface="+mn-cs"/>
                      </a:rPr>
                      <a:t>incl</a:t>
                    </a:r>
                    <a:r>
                      <a:rPr kumimoji="0" lang="en-GB" sz="1600" b="0" i="0" u="none" strike="noStrike" kern="1200" cap="none" spc="0" normalizeH="0" baseline="0" noProof="0" dirty="0">
                        <a:ln>
                          <a:noFill/>
                        </a:ln>
                        <a:solidFill>
                          <a:prstClr val="black"/>
                        </a:solidFill>
                        <a:effectLst/>
                        <a:uLnTx/>
                        <a:uFillTx/>
                        <a:latin typeface="Calibri"/>
                        <a:ea typeface="+mn-ea"/>
                        <a:cs typeface="+mn-cs"/>
                      </a:rPr>
                      <a:t> Gases, Vapor, </a:t>
                    </a:r>
                    <a:r>
                      <a:rPr kumimoji="0" lang="en-GB" sz="1600" b="0" i="0" u="none" strike="noStrike" kern="1200" cap="none" spc="0" normalizeH="0" baseline="0" noProof="0" dirty="0" err="1">
                        <a:ln>
                          <a:noFill/>
                        </a:ln>
                        <a:solidFill>
                          <a:prstClr val="black"/>
                        </a:solidFill>
                        <a:effectLst/>
                        <a:uLnTx/>
                        <a:uFillTx/>
                        <a:latin typeface="Calibri"/>
                        <a:ea typeface="+mn-ea"/>
                        <a:cs typeface="+mn-cs"/>
                      </a:rPr>
                      <a:t>Compl</a:t>
                    </a:r>
                    <a:r>
                      <a:rPr kumimoji="0" lang="en-GB" sz="1600" b="0" i="0" u="none" strike="noStrike" kern="1200" cap="none" spc="0" normalizeH="0" baseline="0" noProof="0" dirty="0">
                        <a:ln>
                          <a:noFill/>
                        </a:ln>
                        <a:solidFill>
                          <a:prstClr val="black"/>
                        </a:solidFill>
                        <a:effectLst/>
                        <a:uLnTx/>
                        <a:uFillTx/>
                        <a:latin typeface="Calibri"/>
                        <a:ea typeface="+mn-ea"/>
                        <a:cs typeface="+mn-cs"/>
                      </a:rPr>
                      <a:t>. Fl.</a:t>
                    </a:r>
                  </a:p>
                </p:txBody>
              </p:sp>
            </p:grpSp>
            <p:cxnSp>
              <p:nvCxnSpPr>
                <p:cNvPr id="96" name="Straight Arrow Connector 95"/>
                <p:cNvCxnSpPr/>
                <p:nvPr/>
              </p:nvCxnSpPr>
              <p:spPr>
                <a:xfrm>
                  <a:off x="4253008" y="3849420"/>
                  <a:ext cx="2339649"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4593549" y="4090137"/>
                <a:ext cx="2090637" cy="646331"/>
              </a:xfrm>
              <a:prstGeom prst="rect">
                <a:avLst/>
              </a:prstGeom>
              <a:noFill/>
            </p:spPr>
            <p:txBody>
              <a:bodyPr wrap="none" rtlCol="0">
                <a:spAutoFit/>
              </a:bodyPr>
              <a:lstStyle/>
              <a:p>
                <a:pPr algn="l"/>
                <a:r>
                  <a:rPr lang="en-US" dirty="0"/>
                  <a:t>from lab to in-situ</a:t>
                </a:r>
              </a:p>
              <a:p>
                <a:pPr algn="l"/>
                <a:r>
                  <a:rPr lang="en-US" dirty="0"/>
                  <a:t>neutron scattering</a:t>
                </a:r>
              </a:p>
            </p:txBody>
          </p:sp>
          <p:sp>
            <p:nvSpPr>
              <p:cNvPr id="29" name="TextBox 28"/>
              <p:cNvSpPr txBox="1"/>
              <p:nvPr/>
            </p:nvSpPr>
            <p:spPr>
              <a:xfrm>
                <a:off x="4594131" y="4790085"/>
                <a:ext cx="2074607" cy="646331"/>
              </a:xfrm>
              <a:prstGeom prst="rect">
                <a:avLst/>
              </a:prstGeom>
              <a:noFill/>
            </p:spPr>
            <p:txBody>
              <a:bodyPr wrap="none" rtlCol="0">
                <a:spAutoFit/>
              </a:bodyPr>
              <a:lstStyle/>
              <a:p>
                <a:pPr algn="l"/>
                <a:r>
                  <a:rPr lang="en-US" dirty="0"/>
                  <a:t>0.5                    0.5</a:t>
                </a:r>
              </a:p>
              <a:p>
                <a:pPr algn="l"/>
                <a:r>
                  <a:rPr lang="en-US" dirty="0"/>
                  <a:t>FTE                   </a:t>
                </a:r>
                <a:r>
                  <a:rPr lang="en-US" dirty="0" err="1"/>
                  <a:t>FTE</a:t>
                </a:r>
                <a:endParaRPr lang="en-US" dirty="0"/>
              </a:p>
            </p:txBody>
          </p:sp>
        </p:grpSp>
      </p:grpSp>
      <p:pic>
        <p:nvPicPr>
          <p:cNvPr id="24" name="Recorded Sound">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3886664" y="4848730"/>
            <a:ext cx="240120" cy="240120"/>
          </a:xfrm>
          <a:prstGeom prst="rect">
            <a:avLst/>
          </a:prstGeom>
        </p:spPr>
      </p:pic>
      <p:pic>
        <p:nvPicPr>
          <p:cNvPr id="25" name="FLUCO">
            <a:hlinkClick r:id="" action="ppaction://media"/>
          </p:cNvPr>
          <p:cNvPicPr>
            <a:picLocks noChangeAspect="1"/>
          </p:cNvPicPr>
          <p:nvPr>
            <a:audioFile r:link="rId8"/>
            <p:extLst>
              <p:ext uri="{DAA4B4D4-6D71-4841-9C94-3DE7FCFB9230}">
                <p14:media xmlns:p14="http://schemas.microsoft.com/office/powerpoint/2010/main" r:embed="rId9">
                  <p14:trim end="15280.0657"/>
                </p14:media>
              </p:ext>
            </p:extLst>
          </p:nvPr>
        </p:nvPicPr>
        <p:blipFill>
          <a:blip r:embed="rId13"/>
          <a:stretch>
            <a:fillRect/>
          </a:stretch>
        </p:blipFill>
        <p:spPr>
          <a:xfrm>
            <a:off x="8739812" y="4810440"/>
            <a:ext cx="224238" cy="224238"/>
          </a:xfrm>
          <a:prstGeom prst="rect">
            <a:avLst/>
          </a:prstGeom>
        </p:spPr>
      </p:pic>
    </p:spTree>
    <p:custDataLst>
      <p:tags r:id="rId1"/>
    </p:custDataLst>
    <p:extLst>
      <p:ext uri="{BB962C8B-B14F-4D97-AF65-F5344CB8AC3E}">
        <p14:creationId xmlns:p14="http://schemas.microsoft.com/office/powerpoint/2010/main" val="230298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311" fill="hold"/>
                                        <p:tgtEl>
                                          <p:spTgt spid="6"/>
                                        </p:tgtEl>
                                      </p:cBhvr>
                                    </p:cmd>
                                  </p:childTnLst>
                                </p:cTn>
                              </p:par>
                            </p:childTnLst>
                          </p:cTn>
                        </p:par>
                        <p:par>
                          <p:cTn id="7" fill="hold">
                            <p:stCondLst>
                              <p:cond delay="24311"/>
                            </p:stCondLst>
                            <p:childTnLst>
                              <p:par>
                                <p:cTn id="8" presetID="1" presetClass="mediacall" presetSubtype="0" fill="hold" nodeType="afterEffect">
                                  <p:stCondLst>
                                    <p:cond delay="0"/>
                                  </p:stCondLst>
                                  <p:childTnLst>
                                    <p:cmd type="call" cmd="playFrom(0.0)">
                                      <p:cBhvr>
                                        <p:cTn id="9" dur="23641" fill="hold"/>
                                        <p:tgtEl>
                                          <p:spTgt spid="14"/>
                                        </p:tgtEl>
                                      </p:cBhvr>
                                    </p:cmd>
                                  </p:childTnLst>
                                </p:cTn>
                              </p:par>
                            </p:childTnLst>
                          </p:cTn>
                        </p:par>
                        <p:par>
                          <p:cTn id="10" fill="hold">
                            <p:stCondLst>
                              <p:cond delay="47952"/>
                            </p:stCondLst>
                            <p:childTnLst>
                              <p:par>
                                <p:cTn id="11" presetID="1"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36913" fill="hold"/>
                                        <p:tgtEl>
                                          <p:spTgt spid="24"/>
                                        </p:tgtEl>
                                      </p:cBhvr>
                                    </p:cmd>
                                  </p:childTnLst>
                                </p:cTn>
                              </p:par>
                            </p:childTnLst>
                          </p:cTn>
                        </p:par>
                        <p:par>
                          <p:cTn id="15" fill="hold">
                            <p:stCondLst>
                              <p:cond delay="84865"/>
                            </p:stCondLst>
                            <p:childTnLst>
                              <p:par>
                                <p:cTn id="16" presetID="1"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1651" fill="hold"/>
                                        <p:tgtEl>
                                          <p:spTgt spid="25"/>
                                        </p:tgtEl>
                                      </p:cBhvr>
                                    </p:cmd>
                                  </p:childTnLst>
                                </p:cTn>
                              </p:par>
                            </p:childTnLst>
                          </p:cTn>
                        </p:par>
                        <p:par>
                          <p:cTn id="20" fill="hold">
                            <p:stCondLst>
                              <p:cond delay="116516"/>
                            </p:stCondLst>
                            <p:childTnLst>
                              <p:par>
                                <p:cTn id="21" presetID="1"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6"/>
                </p:tgtEl>
              </p:cMediaNode>
            </p:audio>
            <p:audio>
              <p:cMediaNode vol="80000">
                <p:cTn id="24" fill="hold" display="0">
                  <p:stCondLst>
                    <p:cond delay="indefinite"/>
                  </p:stCondLst>
                  <p:endCondLst>
                    <p:cond evt="onStopAudio" delay="0">
                      <p:tgtEl>
                        <p:sldTgt/>
                      </p:tgtEl>
                    </p:cond>
                  </p:endCondLst>
                </p:cTn>
                <p:tgtEl>
                  <p:spTgt spid="14"/>
                </p:tgtEl>
              </p:cMediaNode>
            </p:audio>
            <p:audio>
              <p:cMediaNode vol="80000">
                <p:cTn id="25" fill="hold" display="0">
                  <p:stCondLst>
                    <p:cond delay="indefinite"/>
                  </p:stCondLst>
                  <p:endCondLst>
                    <p:cond evt="onStopAudio" delay="0">
                      <p:tgtEl>
                        <p:sldTgt/>
                      </p:tgtEl>
                    </p:cond>
                  </p:endCondLst>
                </p:cTn>
                <p:tgtEl>
                  <p:spTgt spid="24"/>
                </p:tgtEl>
              </p:cMediaNode>
            </p:audio>
            <p:audio>
              <p:cMediaNode vol="80000">
                <p:cTn id="26" fill="hold" display="0">
                  <p:stCondLst>
                    <p:cond delay="indefinite"/>
                  </p:stCondLst>
                  <p:endCondLst>
                    <p:cond evt="onStopAudio" delay="0">
                      <p:tgtEl>
                        <p:sldTgt/>
                      </p:tgtEl>
                    </p:cond>
                  </p:endCondLst>
                </p:cTn>
                <p:tgtEl>
                  <p:spTgt spid="25"/>
                </p:tgtEl>
              </p:cMediaNode>
            </p:audio>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a:t>Why are user laboratories necessary?</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6</a:t>
            </a:fld>
            <a:endParaRPr lang="en-GB" noProof="0" dirty="0"/>
          </a:p>
        </p:txBody>
      </p:sp>
      <p:sp>
        <p:nvSpPr>
          <p:cNvPr id="6" name="Text Placeholder 5"/>
          <p:cNvSpPr>
            <a:spLocks noGrp="1"/>
          </p:cNvSpPr>
          <p:nvPr>
            <p:ph type="body" sz="quarter" idx="14"/>
          </p:nvPr>
        </p:nvSpPr>
        <p:spPr/>
        <p:txBody>
          <a:bodyPr/>
          <a:lstStyle/>
          <a:p>
            <a:r>
              <a:rPr lang="en-GB" dirty="0"/>
              <a:t>Short, medium and long term needs (see part 4 on project support)</a:t>
            </a:r>
          </a:p>
          <a:p>
            <a:endParaRPr lang="en-US" dirty="0"/>
          </a:p>
        </p:txBody>
      </p:sp>
      <p:sp>
        <p:nvSpPr>
          <p:cNvPr id="3" name="Content Placeholder 2">
            <a:extLst>
              <a:ext uri="{FF2B5EF4-FFF2-40B4-BE49-F238E27FC236}">
                <a16:creationId xmlns:a16="http://schemas.microsoft.com/office/drawing/2014/main" id="{9B6AA8DE-5F9C-774D-A251-7A091E2C214E}"/>
              </a:ext>
            </a:extLst>
          </p:cNvPr>
          <p:cNvSpPr>
            <a:spLocks noGrp="1"/>
          </p:cNvSpPr>
          <p:nvPr>
            <p:ph idx="1"/>
          </p:nvPr>
        </p:nvSpPr>
        <p:spPr>
          <a:xfrm>
            <a:off x="1094400" y="1562400"/>
            <a:ext cx="8946583" cy="4912870"/>
          </a:xfrm>
        </p:spPr>
        <p:txBody>
          <a:bodyPr/>
          <a:lstStyle/>
          <a:p>
            <a:r>
              <a:rPr lang="en-GB" sz="2400" b="1" dirty="0"/>
              <a:t>Short term needs: </a:t>
            </a:r>
          </a:p>
          <a:p>
            <a:pPr lvl="1"/>
            <a:r>
              <a:rPr lang="en-GB" sz="2000" dirty="0"/>
              <a:t>Support for the construction project for critical path sub-projects to ensure “ready-for-beam-on-target” (RBOT) and “beam-on-target” (BOT).</a:t>
            </a:r>
          </a:p>
          <a:p>
            <a:r>
              <a:rPr lang="en-GB" sz="2400" b="1" dirty="0"/>
              <a:t>Medium term needs:</a:t>
            </a:r>
          </a:p>
          <a:p>
            <a:pPr lvl="1"/>
            <a:r>
              <a:rPr lang="en-GB" sz="2000" dirty="0"/>
              <a:t>Support for the commission phase (initial ops) of the machine</a:t>
            </a:r>
          </a:p>
          <a:p>
            <a:pPr lvl="1"/>
            <a:r>
              <a:rPr lang="en-GB" sz="2000" dirty="0"/>
              <a:t>Providing Radioactive Materials Laboratory in time for BOT </a:t>
            </a:r>
          </a:p>
          <a:p>
            <a:r>
              <a:rPr lang="en-GB" sz="2400" b="1" dirty="0"/>
              <a:t>Long term needs: </a:t>
            </a:r>
          </a:p>
          <a:p>
            <a:pPr lvl="1"/>
            <a:r>
              <a:rPr lang="en-GB" dirty="0"/>
              <a:t>Preparing for First Science </a:t>
            </a:r>
          </a:p>
          <a:p>
            <a:pPr lvl="1"/>
            <a:r>
              <a:rPr lang="en-GB" dirty="0"/>
              <a:t>ESS operations support</a:t>
            </a:r>
          </a:p>
          <a:p>
            <a:pPr lvl="1"/>
            <a:endParaRPr lang="en-GB" sz="2000" dirty="0"/>
          </a:p>
          <a:p>
            <a:pPr marL="0" indent="0">
              <a:buNone/>
            </a:pPr>
            <a:r>
              <a:rPr lang="en-GB" dirty="0"/>
              <a:t>Well-functioning labs come with expertise of the scientific and technical staff.</a:t>
            </a:r>
          </a:p>
          <a:p>
            <a:pPr lvl="1"/>
            <a:endParaRPr lang="en-GB" sz="2000" dirty="0"/>
          </a:p>
        </p:txBody>
      </p:sp>
      <p:pic>
        <p:nvPicPr>
          <p:cNvPr id="19" name="Picture 18"/>
          <p:cNvPicPr>
            <a:picLocks noChangeAspect="1"/>
          </p:cNvPicPr>
          <p:nvPr/>
        </p:nvPicPr>
        <p:blipFill>
          <a:blip r:embed="rId5"/>
          <a:stretch>
            <a:fillRect/>
          </a:stretch>
        </p:blipFill>
        <p:spPr>
          <a:xfrm>
            <a:off x="10113082" y="1543613"/>
            <a:ext cx="2017951" cy="2688569"/>
          </a:xfrm>
          <a:prstGeom prst="rect">
            <a:avLst/>
          </a:prstGeom>
        </p:spPr>
      </p:pic>
      <p:sp>
        <p:nvSpPr>
          <p:cNvPr id="9" name="Action Button: Forward or Next 8">
            <a:hlinkClick r:id="" action="ppaction://hlinkshowjump?jump=nextslide" highlightClick="1">
              <a:snd r:embed="rId6" name="click.wav"/>
            </a:hlinkClick>
          </p:cNvPr>
          <p:cNvSpPr/>
          <p:nvPr/>
        </p:nvSpPr>
        <p:spPr>
          <a:xfrm>
            <a:off x="11478492" y="6226241"/>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WHYLA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09087" y="106680"/>
            <a:ext cx="321946" cy="321946"/>
          </a:xfrm>
          <a:prstGeom prst="rect">
            <a:avLst/>
          </a:prstGeom>
        </p:spPr>
      </p:pic>
    </p:spTree>
    <p:extLst>
      <p:ext uri="{BB962C8B-B14F-4D97-AF65-F5344CB8AC3E}">
        <p14:creationId xmlns:p14="http://schemas.microsoft.com/office/powerpoint/2010/main" val="246986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120" fill="hold"/>
                                        <p:tgtEl>
                                          <p:spTgt spid="8"/>
                                        </p:tgtEl>
                                      </p:cBhvr>
                                    </p:cmd>
                                  </p:childTnLst>
                                </p:cTn>
                              </p:par>
                            </p:childTnLst>
                          </p:cTn>
                        </p:par>
                        <p:par>
                          <p:cTn id="7" fill="hold">
                            <p:stCondLst>
                              <p:cond delay="7512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will deliver </a:t>
            </a:r>
            <a:r>
              <a:rPr lang="en-150" dirty="0"/>
              <a:t>–</a:t>
            </a:r>
            <a:r>
              <a:rPr lang="en-US" dirty="0"/>
              <a:t> user labs</a:t>
            </a:r>
          </a:p>
        </p:txBody>
      </p:sp>
      <p:sp>
        <p:nvSpPr>
          <p:cNvPr id="4" name="Slide Number Placeholder 3"/>
          <p:cNvSpPr>
            <a:spLocks noGrp="1"/>
          </p:cNvSpPr>
          <p:nvPr>
            <p:ph type="sldNum" sz="quarter" idx="12"/>
          </p:nvPr>
        </p:nvSpPr>
        <p:spPr/>
        <p:txBody>
          <a:bodyPr/>
          <a:lstStyle/>
          <a:p>
            <a:fld id="{551115BC-487E-4422-894C-CB7CD3E79223}" type="slidenum">
              <a:rPr lang="en-GB" smtClean="0"/>
              <a:pPr/>
              <a:t>7</a:t>
            </a:fld>
            <a:endParaRPr lang="en-GB"/>
          </a:p>
        </p:txBody>
      </p:sp>
      <p:sp>
        <p:nvSpPr>
          <p:cNvPr id="8" name="Text Placeholder 7"/>
          <p:cNvSpPr>
            <a:spLocks noGrp="1"/>
          </p:cNvSpPr>
          <p:nvPr>
            <p:ph type="body" sz="quarter" idx="14"/>
          </p:nvPr>
        </p:nvSpPr>
        <p:spPr/>
        <p:txBody>
          <a:bodyPr/>
          <a:lstStyle/>
          <a:p>
            <a:r>
              <a:rPr lang="en-US" dirty="0"/>
              <a:t>Lab installation started Jan. 16, 2020 </a:t>
            </a:r>
            <a:r>
              <a:rPr lang="en-150" dirty="0"/>
              <a:t>–</a:t>
            </a:r>
            <a:r>
              <a:rPr lang="en-US" dirty="0"/>
              <a:t> first lab expected May 2020</a:t>
            </a:r>
          </a:p>
        </p:txBody>
      </p:sp>
      <p:pic>
        <p:nvPicPr>
          <p:cNvPr id="6" name="Picture 5"/>
          <p:cNvPicPr/>
          <p:nvPr/>
        </p:nvPicPr>
        <p:blipFill rotWithShape="1">
          <a:blip r:embed="rId7" cstate="screen">
            <a:extLst>
              <a:ext uri="{28A0092B-C50C-407E-A947-70E740481C1C}">
                <a14:useLocalDpi xmlns:a14="http://schemas.microsoft.com/office/drawing/2010/main"/>
              </a:ext>
            </a:extLst>
          </a:blip>
          <a:srcRect t="16644" b="9711"/>
          <a:stretch/>
        </p:blipFill>
        <p:spPr>
          <a:xfrm>
            <a:off x="3575720" y="1793700"/>
            <a:ext cx="8393479" cy="4824458"/>
          </a:xfrm>
          <a:prstGeom prst="rect">
            <a:avLst/>
          </a:prstGeom>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3542" y="4590653"/>
            <a:ext cx="3024335" cy="1984043"/>
          </a:xfrm>
          <a:prstGeom prst="rect">
            <a:avLst/>
          </a:prstGeom>
          <a:ln w="25400">
            <a:solidFill>
              <a:schemeClr val="accent1">
                <a:shade val="50000"/>
              </a:schemeClr>
            </a:solidFill>
          </a:ln>
        </p:spPr>
      </p:pic>
      <p:cxnSp>
        <p:nvCxnSpPr>
          <p:cNvPr id="10" name="Straight Connector 9"/>
          <p:cNvCxnSpPr/>
          <p:nvPr/>
        </p:nvCxnSpPr>
        <p:spPr>
          <a:xfrm>
            <a:off x="3897042" y="5582228"/>
            <a:ext cx="1122963" cy="439060"/>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45686" y="4568475"/>
            <a:ext cx="3211944" cy="2027505"/>
          </a:xfrm>
          <a:prstGeom prst="rect">
            <a:avLst/>
          </a:prstGeom>
        </p:spPr>
        <p:txBody>
          <a:bodyPr vert="horz" wrap="none" lIns="91440" tIns="45720" rIns="91440" bIns="45720" rtlCol="0" anchor="t">
            <a:normAutofit lnSpcReduction="10000"/>
          </a:bodyPr>
          <a:lstStyle/>
          <a:p>
            <a:pPr algn="r"/>
            <a:r>
              <a:rPr lang="en-US" sz="2000" dirty="0"/>
              <a:t>Radioactive Materials Lab</a:t>
            </a:r>
          </a:p>
          <a:p>
            <a:pPr algn="r"/>
            <a:endParaRPr lang="en-US" sz="2000" dirty="0"/>
          </a:p>
          <a:p>
            <a:pPr algn="r"/>
            <a:endParaRPr lang="en-US" sz="2000" dirty="0"/>
          </a:p>
          <a:p>
            <a:pPr algn="r"/>
            <a:endParaRPr lang="en-US" sz="2000" dirty="0"/>
          </a:p>
          <a:p>
            <a:pPr algn="r"/>
            <a:endParaRPr lang="en-US" sz="2000" dirty="0"/>
          </a:p>
          <a:p>
            <a:pPr algn="r"/>
            <a:endParaRPr lang="en-US" sz="2000" dirty="0"/>
          </a:p>
          <a:p>
            <a:pPr algn="r"/>
            <a:r>
              <a:rPr lang="en-US" sz="2000" dirty="0"/>
              <a:t>fit-out 01/2021</a:t>
            </a:r>
          </a:p>
          <a:p>
            <a:pPr algn="r"/>
            <a:endParaRPr lang="en-US" sz="2000" dirty="0"/>
          </a:p>
        </p:txBody>
      </p:sp>
      <p:sp>
        <p:nvSpPr>
          <p:cNvPr id="17" name="Rectangle 16"/>
          <p:cNvSpPr/>
          <p:nvPr/>
        </p:nvSpPr>
        <p:spPr>
          <a:xfrm>
            <a:off x="6312024" y="1574143"/>
            <a:ext cx="1656184" cy="250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82206" y="1490382"/>
            <a:ext cx="1571351" cy="1244094"/>
          </a:xfrm>
          <a:prstGeom prst="rect">
            <a:avLst/>
          </a:prstGeom>
        </p:spPr>
      </p:pic>
      <p:sp>
        <p:nvSpPr>
          <p:cNvPr id="18" name="TextBox 17"/>
          <p:cNvSpPr txBox="1"/>
          <p:nvPr/>
        </p:nvSpPr>
        <p:spPr>
          <a:xfrm>
            <a:off x="378287" y="1508908"/>
            <a:ext cx="2223430" cy="1116129"/>
          </a:xfrm>
          <a:prstGeom prst="rect">
            <a:avLst/>
          </a:prstGeom>
        </p:spPr>
        <p:txBody>
          <a:bodyPr vert="horz" wrap="square" lIns="91440" tIns="45720" rIns="91440" bIns="45720" rtlCol="0" anchor="t">
            <a:normAutofit fontScale="85000" lnSpcReduction="10000"/>
          </a:bodyPr>
          <a:lstStyle/>
          <a:p>
            <a:pPr marL="108000" indent="-108000">
              <a:buFont typeface="Arial" panose="020B0604020202020204" pitchFamily="34" charset="0"/>
              <a:buChar char="•"/>
            </a:pPr>
            <a:r>
              <a:rPr lang="en-US" sz="2000" dirty="0"/>
              <a:t>Handover E03/E04  12/2019</a:t>
            </a:r>
          </a:p>
          <a:p>
            <a:pPr marL="108000" indent="-108000">
              <a:buFont typeface="Arial" panose="020B0604020202020204" pitchFamily="34" charset="0"/>
              <a:buChar char="•"/>
            </a:pPr>
            <a:r>
              <a:rPr lang="en-US" sz="2000" dirty="0"/>
              <a:t> Laboratory fit-out started 01/2020</a:t>
            </a:r>
          </a:p>
          <a:p>
            <a:pPr marL="108000" algn="l"/>
            <a:endParaRPr lang="en-US" sz="2000" dirty="0"/>
          </a:p>
        </p:txBody>
      </p:sp>
      <p:sp>
        <p:nvSpPr>
          <p:cNvPr id="20" name="Rectangle 19"/>
          <p:cNvSpPr/>
          <p:nvPr/>
        </p:nvSpPr>
        <p:spPr>
          <a:xfrm>
            <a:off x="297461" y="1490382"/>
            <a:ext cx="3734515" cy="1205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3874113" y="2032848"/>
            <a:ext cx="997751" cy="195937"/>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Flowchart: Punched Tape 2"/>
          <p:cNvSpPr/>
          <p:nvPr/>
        </p:nvSpPr>
        <p:spPr>
          <a:xfrm rot="20124666">
            <a:off x="90479" y="3910899"/>
            <a:ext cx="1728192" cy="792088"/>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Critical for BOT</a:t>
            </a:r>
          </a:p>
        </p:txBody>
      </p:sp>
      <p:sp>
        <p:nvSpPr>
          <p:cNvPr id="19" name="Rectangle 18"/>
          <p:cNvSpPr/>
          <p:nvPr/>
        </p:nvSpPr>
        <p:spPr>
          <a:xfrm>
            <a:off x="6083726" y="1672037"/>
            <a:ext cx="1520316" cy="917557"/>
          </a:xfrm>
          <a:prstGeom prst="rect">
            <a:avLst/>
          </a:prstGeom>
          <a:solidFill>
            <a:srgbClr val="FF0000"/>
          </a:solidFill>
          <a:ln w="857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 stopped 14.03.2020</a:t>
            </a:r>
          </a:p>
        </p:txBody>
      </p:sp>
      <p:sp>
        <p:nvSpPr>
          <p:cNvPr id="21" name="Action Button: Forward or Next 20">
            <a:hlinkClick r:id="" action="ppaction://hlinkshowjump?jump=nextslide" highlightClick="1">
              <a:snd r:embed="rId10" name="click.wav"/>
            </a:hlinkClick>
          </p:cNvPr>
          <p:cNvSpPr/>
          <p:nvPr/>
        </p:nvSpPr>
        <p:spPr>
          <a:xfrm>
            <a:off x="11478492" y="619659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deliverylab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695231" y="1544638"/>
            <a:ext cx="298551" cy="298551"/>
          </a:xfrm>
          <a:prstGeom prst="rect">
            <a:avLst/>
          </a:prstGeom>
        </p:spPr>
      </p:pic>
      <p:pic>
        <p:nvPicPr>
          <p:cNvPr id="13" name="stopWOR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69792" y="1760338"/>
            <a:ext cx="325957" cy="325957"/>
          </a:xfrm>
          <a:prstGeom prst="rect">
            <a:avLst/>
          </a:prstGeom>
        </p:spPr>
      </p:pic>
    </p:spTree>
    <p:extLst>
      <p:ext uri="{BB962C8B-B14F-4D97-AF65-F5344CB8AC3E}">
        <p14:creationId xmlns:p14="http://schemas.microsoft.com/office/powerpoint/2010/main" val="353578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500"/>
                                  </p:stCondLst>
                                  <p:childTnLst>
                                    <p:cmd type="call" cmd="playFrom(0.0)">
                                      <p:cBhvr>
                                        <p:cTn id="6" dur="54175" fill="hold"/>
                                        <p:tgtEl>
                                          <p:spTgt spid="12"/>
                                        </p:tgtEl>
                                      </p:cBhvr>
                                    </p:cmd>
                                  </p:childTnLst>
                                </p:cTn>
                              </p:par>
                            </p:childTnLst>
                          </p:cTn>
                        </p:par>
                        <p:par>
                          <p:cTn id="7" fill="hold">
                            <p:stCondLst>
                              <p:cond delay="55675"/>
                            </p:stCondLst>
                            <p:childTnLst>
                              <p:par>
                                <p:cTn id="8" presetID="1"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par>
                                <p:cTn id="10" presetID="1" presetClass="mediacall" presetSubtype="0" fill="hold" nodeType="withEffect">
                                  <p:stCondLst>
                                    <p:cond delay="0"/>
                                  </p:stCondLst>
                                  <p:childTnLst>
                                    <p:cmd type="call" cmd="playFrom(0.0)">
                                      <p:cBhvr>
                                        <p:cTn id="11" dur="21156" fill="hold"/>
                                        <p:tgtEl>
                                          <p:spTgt spid="13"/>
                                        </p:tgtEl>
                                      </p:cBhvr>
                                    </p:cmd>
                                  </p:childTnLst>
                                </p:cTn>
                              </p:par>
                            </p:childTnLst>
                          </p:cTn>
                        </p:par>
                        <p:par>
                          <p:cTn id="12" fill="hold">
                            <p:stCondLst>
                              <p:cond delay="76831"/>
                            </p:stCondLst>
                            <p:childTnLst>
                              <p:par>
                                <p:cTn id="13" presetID="1" presetClass="entr" presetSubtype="0" fill="hold" grpId="0" nodeType="afterEffect">
                                  <p:stCondLst>
                                    <p:cond delay="5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2"/>
                </p:tgtEl>
              </p:cMediaNode>
            </p:audio>
            <p:audio>
              <p:cMediaNode vol="80000">
                <p:cTn id="16" fill="hold" display="0">
                  <p:stCondLst>
                    <p:cond delay="indefinite"/>
                  </p:stCondLst>
                  <p:endCondLst>
                    <p:cond evt="onStopAudio" delay="0">
                      <p:tgtEl>
                        <p:sldTgt/>
                      </p:tgtEl>
                    </p:cond>
                  </p:endCondLst>
                </p:cTn>
                <p:tgtEl>
                  <p:spTgt spid="13"/>
                </p:tgtEl>
              </p:cMediaNode>
            </p:audio>
          </p:childTnLst>
        </p:cTn>
      </p:par>
    </p:tnLst>
    <p:bldLst>
      <p:bldP spid="19"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176464" y="1500362"/>
            <a:ext cx="5452148" cy="1455858"/>
            <a:chOff x="4176464" y="1500362"/>
            <a:chExt cx="5452148" cy="1455858"/>
          </a:xfrm>
        </p:grpSpPr>
        <p:cxnSp>
          <p:nvCxnSpPr>
            <p:cNvPr id="25" name="Straight Connector 24"/>
            <p:cNvCxnSpPr/>
            <p:nvPr/>
          </p:nvCxnSpPr>
          <p:spPr>
            <a:xfrm flipV="1">
              <a:off x="4176464" y="2686843"/>
              <a:ext cx="3915106" cy="20391"/>
            </a:xfrm>
            <a:prstGeom prst="line">
              <a:avLst/>
            </a:prstGeom>
            <a:ln w="314325">
              <a:gradFill flip="none" rotWithShape="1">
                <a:gsLst>
                  <a:gs pos="44000">
                    <a:srgbClr val="92D050"/>
                  </a:gs>
                  <a:gs pos="0">
                    <a:srgbClr val="76D6FF"/>
                  </a:gs>
                  <a:gs pos="26000">
                    <a:srgbClr val="76D6FF"/>
                  </a:gs>
                  <a:gs pos="34000">
                    <a:srgbClr val="FF0000"/>
                  </a:gs>
                  <a:gs pos="68000">
                    <a:srgbClr val="92D050"/>
                  </a:gs>
                  <a:gs pos="100000">
                    <a:srgbClr val="92D05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091570" y="2449250"/>
              <a:ext cx="1526563" cy="506970"/>
            </a:xfrm>
            <a:prstGeom prst="rect">
              <a:avLst/>
            </a:prstGeom>
          </p:spPr>
          <p:txBody>
            <a:bodyPr vert="horz" wrap="none" lIns="91440" tIns="45720" rIns="91440" bIns="45720" rtlCol="0" anchor="t">
              <a:noAutofit/>
            </a:bodyPr>
            <a:lstStyle/>
            <a:p>
              <a:pPr algn="l"/>
              <a:r>
                <a:rPr lang="en-US" sz="2400" b="1" dirty="0"/>
                <a:t>RML (D08)</a:t>
              </a:r>
            </a:p>
          </p:txBody>
        </p:sp>
        <p:cxnSp>
          <p:nvCxnSpPr>
            <p:cNvPr id="88" name="Straight Connector 87"/>
            <p:cNvCxnSpPr/>
            <p:nvPr/>
          </p:nvCxnSpPr>
          <p:spPr>
            <a:xfrm flipV="1">
              <a:off x="4733947" y="2242036"/>
              <a:ext cx="3368102" cy="31668"/>
            </a:xfrm>
            <a:prstGeom prst="line">
              <a:avLst/>
            </a:prstGeom>
            <a:ln w="314325">
              <a:gradFill flip="none" rotWithShape="1">
                <a:gsLst>
                  <a:gs pos="0">
                    <a:srgbClr val="76D6FF"/>
                  </a:gs>
                  <a:gs pos="30000">
                    <a:srgbClr val="76D6FF"/>
                  </a:gs>
                  <a:gs pos="50000">
                    <a:srgbClr val="FF0000"/>
                  </a:gs>
                  <a:gs pos="68000">
                    <a:srgbClr val="92D050"/>
                  </a:gs>
                  <a:gs pos="100000">
                    <a:srgbClr val="92D05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8102049" y="2037000"/>
              <a:ext cx="1526563" cy="506970"/>
            </a:xfrm>
            <a:prstGeom prst="rect">
              <a:avLst/>
            </a:prstGeom>
          </p:spPr>
          <p:txBody>
            <a:bodyPr vert="horz" wrap="none" lIns="91440" tIns="45720" rIns="91440" bIns="45720" rtlCol="0" anchor="t">
              <a:noAutofit/>
            </a:bodyPr>
            <a:lstStyle/>
            <a:p>
              <a:pPr algn="l"/>
              <a:r>
                <a:rPr lang="en-US" sz="2400" b="1" dirty="0"/>
                <a:t>D04</a:t>
              </a:r>
            </a:p>
          </p:txBody>
        </p:sp>
        <p:sp>
          <p:nvSpPr>
            <p:cNvPr id="13" name="5-Point Star 12"/>
            <p:cNvSpPr/>
            <p:nvPr/>
          </p:nvSpPr>
          <p:spPr>
            <a:xfrm rot="2152708">
              <a:off x="5498750" y="2406316"/>
              <a:ext cx="509154" cy="529937"/>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5-Point Star 90"/>
            <p:cNvSpPr/>
            <p:nvPr/>
          </p:nvSpPr>
          <p:spPr>
            <a:xfrm rot="2152708">
              <a:off x="6590814" y="1935583"/>
              <a:ext cx="509154" cy="529937"/>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p:cNvCxnSpPr/>
            <p:nvPr/>
          </p:nvCxnSpPr>
          <p:spPr>
            <a:xfrm flipV="1">
              <a:off x="5338021" y="1846115"/>
              <a:ext cx="2764028" cy="31668"/>
            </a:xfrm>
            <a:prstGeom prst="line">
              <a:avLst/>
            </a:prstGeom>
            <a:ln w="314325">
              <a:gradFill flip="none" rotWithShape="1">
                <a:gsLst>
                  <a:gs pos="0">
                    <a:srgbClr val="76D6FF"/>
                  </a:gs>
                  <a:gs pos="29000">
                    <a:srgbClr val="76D6FF"/>
                  </a:gs>
                  <a:gs pos="50000">
                    <a:srgbClr val="FF0000"/>
                  </a:gs>
                  <a:gs pos="68000">
                    <a:srgbClr val="92D050"/>
                  </a:gs>
                  <a:gs pos="100000">
                    <a:srgbClr val="92D05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4" name="5-Point Star 93"/>
            <p:cNvSpPr/>
            <p:nvPr/>
          </p:nvSpPr>
          <p:spPr>
            <a:xfrm rot="2152708">
              <a:off x="6840284" y="1500362"/>
              <a:ext cx="509154" cy="529937"/>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8097263" y="1622948"/>
              <a:ext cx="1526563" cy="581010"/>
            </a:xfrm>
            <a:prstGeom prst="rect">
              <a:avLst/>
            </a:prstGeom>
          </p:spPr>
          <p:txBody>
            <a:bodyPr vert="horz" wrap="none" lIns="91440" tIns="45720" rIns="91440" bIns="45720" rtlCol="0" anchor="t">
              <a:noAutofit/>
            </a:bodyPr>
            <a:lstStyle/>
            <a:p>
              <a:pPr algn="l"/>
              <a:r>
                <a:rPr lang="en-US" sz="2400" b="1" dirty="0"/>
                <a:t>D08</a:t>
              </a:r>
            </a:p>
          </p:txBody>
        </p:sp>
      </p:grpSp>
      <p:sp>
        <p:nvSpPr>
          <p:cNvPr id="2" name="Title 1"/>
          <p:cNvSpPr>
            <a:spLocks noGrp="1"/>
          </p:cNvSpPr>
          <p:nvPr>
            <p:ph type="title"/>
          </p:nvPr>
        </p:nvSpPr>
        <p:spPr/>
        <p:txBody>
          <a:bodyPr/>
          <a:lstStyle/>
          <a:p>
            <a:r>
              <a:rPr lang="en-US" dirty="0"/>
              <a:t>Timeline / Schedule  (January 2020)</a:t>
            </a:r>
          </a:p>
        </p:txBody>
      </p:sp>
      <p:sp>
        <p:nvSpPr>
          <p:cNvPr id="4" name="Slide Number Placeholder 3"/>
          <p:cNvSpPr>
            <a:spLocks noGrp="1"/>
          </p:cNvSpPr>
          <p:nvPr>
            <p:ph type="sldNum" sz="quarter" idx="12"/>
          </p:nvPr>
        </p:nvSpPr>
        <p:spPr/>
        <p:txBody>
          <a:bodyPr/>
          <a:lstStyle/>
          <a:p>
            <a:fld id="{551115BC-487E-4422-894C-CB7CD3E79223}" type="slidenum">
              <a:rPr lang="en-GB" smtClean="0"/>
              <a:pPr/>
              <a:t>8</a:t>
            </a:fld>
            <a:endParaRPr lang="en-GB"/>
          </a:p>
        </p:txBody>
      </p:sp>
      <p:sp>
        <p:nvSpPr>
          <p:cNvPr id="29" name="Text Placeholder 28"/>
          <p:cNvSpPr>
            <a:spLocks noGrp="1"/>
          </p:cNvSpPr>
          <p:nvPr>
            <p:ph type="body" sz="quarter" idx="14"/>
          </p:nvPr>
        </p:nvSpPr>
        <p:spPr/>
        <p:txBody>
          <a:bodyPr/>
          <a:lstStyle/>
          <a:p>
            <a:r>
              <a:rPr lang="en-US" dirty="0"/>
              <a:t>Radioactive Materials Laboratory on critical path for BOT</a:t>
            </a:r>
          </a:p>
        </p:txBody>
      </p:sp>
      <p:sp>
        <p:nvSpPr>
          <p:cNvPr id="7" name="Rectangle 6"/>
          <p:cNvSpPr/>
          <p:nvPr/>
        </p:nvSpPr>
        <p:spPr>
          <a:xfrm>
            <a:off x="373726" y="3571638"/>
            <a:ext cx="5213525" cy="80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89422" y="4102200"/>
            <a:ext cx="1899778" cy="404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61946D4-8F78-2149-87B9-F787D6ADDE54}"/>
              </a:ext>
            </a:extLst>
          </p:cNvPr>
          <p:cNvSpPr/>
          <p:nvPr/>
        </p:nvSpPr>
        <p:spPr>
          <a:xfrm>
            <a:off x="8469003" y="4340427"/>
            <a:ext cx="96012" cy="2421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889B0D1-E657-FA4E-9AF7-3EBC61FFDB10}"/>
              </a:ext>
            </a:extLst>
          </p:cNvPr>
          <p:cNvSpPr/>
          <p:nvPr/>
        </p:nvSpPr>
        <p:spPr>
          <a:xfrm>
            <a:off x="8658035" y="4340427"/>
            <a:ext cx="96012" cy="2421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EDA49586-CDD6-F84D-B925-2A05D72D4883}"/>
              </a:ext>
            </a:extLst>
          </p:cNvPr>
          <p:cNvSpPr/>
          <p:nvPr/>
        </p:nvSpPr>
        <p:spPr>
          <a:xfrm>
            <a:off x="8847067" y="4340427"/>
            <a:ext cx="96012" cy="2421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662E74C-3F43-474B-BC20-E999BA8F77AF}"/>
              </a:ext>
            </a:extLst>
          </p:cNvPr>
          <p:cNvSpPr/>
          <p:nvPr/>
        </p:nvSpPr>
        <p:spPr>
          <a:xfrm>
            <a:off x="9036099" y="4340427"/>
            <a:ext cx="96012" cy="2421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0EF0E33-701D-5244-B9D0-CE1D614D5505}"/>
              </a:ext>
            </a:extLst>
          </p:cNvPr>
          <p:cNvSpPr/>
          <p:nvPr/>
        </p:nvSpPr>
        <p:spPr>
          <a:xfrm>
            <a:off x="9225131" y="4340427"/>
            <a:ext cx="96012" cy="2421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7D83792-21E2-7B48-8976-1B5977466E98}"/>
              </a:ext>
            </a:extLst>
          </p:cNvPr>
          <p:cNvSpPr/>
          <p:nvPr/>
        </p:nvSpPr>
        <p:spPr>
          <a:xfrm>
            <a:off x="9414163" y="4340427"/>
            <a:ext cx="96012" cy="2421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311341" y="5320199"/>
            <a:ext cx="3019826" cy="676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522056" y="5320199"/>
            <a:ext cx="11809111" cy="1390850"/>
            <a:chOff x="522056" y="5320199"/>
            <a:chExt cx="11809111" cy="1390850"/>
          </a:xfrm>
        </p:grpSpPr>
        <p:grpSp>
          <p:nvGrpSpPr>
            <p:cNvPr id="31" name="Group 30"/>
            <p:cNvGrpSpPr/>
            <p:nvPr/>
          </p:nvGrpSpPr>
          <p:grpSpPr>
            <a:xfrm>
              <a:off x="522056" y="5320199"/>
              <a:ext cx="11809111" cy="644870"/>
              <a:chOff x="504056" y="4353108"/>
              <a:chExt cx="11809111" cy="644870"/>
            </a:xfrm>
          </p:grpSpPr>
          <p:grpSp>
            <p:nvGrpSpPr>
              <p:cNvPr id="36" name="Group 35">
                <a:extLst>
                  <a:ext uri="{FF2B5EF4-FFF2-40B4-BE49-F238E27FC236}">
                    <a16:creationId xmlns:a16="http://schemas.microsoft.com/office/drawing/2014/main" id="{9993B2F0-A59B-8040-B454-20BC6D90941A}"/>
                  </a:ext>
                </a:extLst>
              </p:cNvPr>
              <p:cNvGrpSpPr/>
              <p:nvPr/>
            </p:nvGrpSpPr>
            <p:grpSpPr>
              <a:xfrm>
                <a:off x="575860" y="4353108"/>
                <a:ext cx="11737307" cy="590594"/>
                <a:chOff x="216129" y="1784281"/>
                <a:chExt cx="11737307" cy="590594"/>
              </a:xfrm>
            </p:grpSpPr>
            <p:sp>
              <p:nvSpPr>
                <p:cNvPr id="38" name="Rectangle 37">
                  <a:extLst>
                    <a:ext uri="{FF2B5EF4-FFF2-40B4-BE49-F238E27FC236}">
                      <a16:creationId xmlns:a16="http://schemas.microsoft.com/office/drawing/2014/main" id="{9617B6F4-1677-634A-8A6D-DA7CE0716552}"/>
                    </a:ext>
                  </a:extLst>
                </p:cNvPr>
                <p:cNvSpPr/>
                <p:nvPr/>
              </p:nvSpPr>
              <p:spPr>
                <a:xfrm>
                  <a:off x="216129" y="1784281"/>
                  <a:ext cx="11737307" cy="288000"/>
                </a:xfrm>
                <a:prstGeom prst="rect">
                  <a:avLst/>
                </a:prstGeom>
                <a:gradFill>
                  <a:gsLst>
                    <a:gs pos="64000">
                      <a:srgbClr val="FF0000"/>
                    </a:gs>
                    <a:gs pos="51000">
                      <a:srgbClr val="FF0000"/>
                    </a:gs>
                    <a:gs pos="39000">
                      <a:srgbClr val="76D6FF"/>
                    </a:gs>
                    <a:gs pos="48000">
                      <a:srgbClr val="76D6FF"/>
                    </a:gs>
                    <a:gs pos="69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B88FE81-37A2-4F4A-B4E0-B5A84C019EE2}"/>
                    </a:ext>
                  </a:extLst>
                </p:cNvPr>
                <p:cNvSpPr/>
                <p:nvPr/>
              </p:nvSpPr>
              <p:spPr>
                <a:xfrm>
                  <a:off x="216129" y="2086875"/>
                  <a:ext cx="11737307" cy="288000"/>
                </a:xfrm>
                <a:prstGeom prst="rect">
                  <a:avLst/>
                </a:prstGeom>
                <a:gradFill>
                  <a:gsLst>
                    <a:gs pos="64000">
                      <a:srgbClr val="FF0000"/>
                    </a:gs>
                    <a:gs pos="59000">
                      <a:srgbClr val="FF0000"/>
                    </a:gs>
                    <a:gs pos="41000">
                      <a:srgbClr val="76D6FF"/>
                    </a:gs>
                    <a:gs pos="54000">
                      <a:srgbClr val="76D6FF"/>
                    </a:gs>
                    <a:gs pos="69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801B3FE7-5B0A-6C47-B722-65CFE14B0511}"/>
                  </a:ext>
                </a:extLst>
              </p:cNvPr>
              <p:cNvSpPr txBox="1"/>
              <p:nvPr/>
            </p:nvSpPr>
            <p:spPr>
              <a:xfrm>
                <a:off x="522056" y="4654174"/>
                <a:ext cx="907114" cy="343804"/>
              </a:xfrm>
              <a:prstGeom prst="rect">
                <a:avLst/>
              </a:prstGeom>
            </p:spPr>
            <p:txBody>
              <a:bodyPr vert="horz" wrap="none" lIns="91440" tIns="45720" rIns="91440" bIns="45720" rtlCol="0" anchor="t">
                <a:normAutofit fontScale="92500" lnSpcReduction="20000"/>
              </a:bodyPr>
              <a:lstStyle/>
              <a:p>
                <a:pPr algn="l"/>
                <a:r>
                  <a:rPr lang="en-US" sz="2000" b="1" dirty="0"/>
                  <a:t>ODIN/ DREAM / LOKI</a:t>
                </a:r>
              </a:p>
            </p:txBody>
          </p:sp>
          <p:sp>
            <p:nvSpPr>
              <p:cNvPr id="47" name="TextBox 46">
                <a:extLst>
                  <a:ext uri="{FF2B5EF4-FFF2-40B4-BE49-F238E27FC236}">
                    <a16:creationId xmlns:a16="http://schemas.microsoft.com/office/drawing/2014/main" id="{475C56DC-1F55-FF48-9318-93347AA49345}"/>
                  </a:ext>
                </a:extLst>
              </p:cNvPr>
              <p:cNvSpPr txBox="1"/>
              <p:nvPr/>
            </p:nvSpPr>
            <p:spPr>
              <a:xfrm>
                <a:off x="504056" y="4366347"/>
                <a:ext cx="907114" cy="343804"/>
              </a:xfrm>
              <a:prstGeom prst="rect">
                <a:avLst/>
              </a:prstGeom>
            </p:spPr>
            <p:txBody>
              <a:bodyPr vert="horz" wrap="none" lIns="91440" tIns="45720" rIns="91440" bIns="45720" rtlCol="0" anchor="t">
                <a:normAutofit fontScale="92500" lnSpcReduction="20000"/>
              </a:bodyPr>
              <a:lstStyle/>
              <a:p>
                <a:pPr algn="l"/>
                <a:r>
                  <a:rPr lang="en-US" sz="2000" b="1" dirty="0"/>
                  <a:t>BEER/ MAGIC / CSPEC / BIFROST / ESTIA</a:t>
                </a:r>
              </a:p>
            </p:txBody>
          </p:sp>
        </p:grpSp>
        <p:grpSp>
          <p:nvGrpSpPr>
            <p:cNvPr id="80" name="Group 79">
              <a:extLst>
                <a:ext uri="{FF2B5EF4-FFF2-40B4-BE49-F238E27FC236}">
                  <a16:creationId xmlns:a16="http://schemas.microsoft.com/office/drawing/2014/main" id="{216572DC-B908-B845-A342-7B21522D6D75}"/>
                </a:ext>
              </a:extLst>
            </p:cNvPr>
            <p:cNvGrpSpPr/>
            <p:nvPr/>
          </p:nvGrpSpPr>
          <p:grpSpPr>
            <a:xfrm>
              <a:off x="593859" y="6097858"/>
              <a:ext cx="8260993" cy="613191"/>
              <a:chOff x="-6702474" y="7550913"/>
              <a:chExt cx="6510797" cy="187739"/>
            </a:xfrm>
          </p:grpSpPr>
          <p:sp>
            <p:nvSpPr>
              <p:cNvPr id="83" name="Rounded Rectangle 82">
                <a:extLst>
                  <a:ext uri="{FF2B5EF4-FFF2-40B4-BE49-F238E27FC236}">
                    <a16:creationId xmlns:a16="http://schemas.microsoft.com/office/drawing/2014/main" id="{D29B8FBB-2AF7-B941-AA07-C5ECFB5E66DD}"/>
                  </a:ext>
                </a:extLst>
              </p:cNvPr>
              <p:cNvSpPr/>
              <p:nvPr/>
            </p:nvSpPr>
            <p:spPr>
              <a:xfrm>
                <a:off x="-6702474" y="7556090"/>
                <a:ext cx="1877114" cy="182562"/>
              </a:xfrm>
              <a:prstGeom prst="roundRect">
                <a:avLst/>
              </a:prstGeom>
              <a:solidFill>
                <a:srgbClr val="76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Installation &amp; Integration</a:t>
                </a:r>
              </a:p>
            </p:txBody>
          </p:sp>
          <p:sp>
            <p:nvSpPr>
              <p:cNvPr id="84" name="Rounded Rectangle 83">
                <a:extLst>
                  <a:ext uri="{FF2B5EF4-FFF2-40B4-BE49-F238E27FC236}">
                    <a16:creationId xmlns:a16="http://schemas.microsoft.com/office/drawing/2014/main" id="{91F7348E-D233-324A-833D-BD9DC8F0788E}"/>
                  </a:ext>
                </a:extLst>
              </p:cNvPr>
              <p:cNvSpPr/>
              <p:nvPr/>
            </p:nvSpPr>
            <p:spPr>
              <a:xfrm>
                <a:off x="-4385632" y="7550913"/>
                <a:ext cx="1877114" cy="18256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Hot commissioning First science</a:t>
                </a:r>
              </a:p>
            </p:txBody>
          </p:sp>
          <p:sp>
            <p:nvSpPr>
              <p:cNvPr id="85" name="Rounded Rectangle 84">
                <a:extLst>
                  <a:ext uri="{FF2B5EF4-FFF2-40B4-BE49-F238E27FC236}">
                    <a16:creationId xmlns:a16="http://schemas.microsoft.com/office/drawing/2014/main" id="{D6DF71D4-06CC-B049-9BB1-B10FE7509D20}"/>
                  </a:ext>
                </a:extLst>
              </p:cNvPr>
              <p:cNvSpPr/>
              <p:nvPr/>
            </p:nvSpPr>
            <p:spPr>
              <a:xfrm>
                <a:off x="-2068791" y="7555153"/>
                <a:ext cx="1877114" cy="182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Operation</a:t>
                </a:r>
              </a:p>
            </p:txBody>
          </p:sp>
        </p:grpSp>
      </p:grpSp>
      <p:grpSp>
        <p:nvGrpSpPr>
          <p:cNvPr id="17" name="Group 16"/>
          <p:cNvGrpSpPr/>
          <p:nvPr/>
        </p:nvGrpSpPr>
        <p:grpSpPr>
          <a:xfrm>
            <a:off x="3128950" y="1303590"/>
            <a:ext cx="8894828" cy="2049949"/>
            <a:chOff x="3128950" y="1303590"/>
            <a:chExt cx="8894828" cy="2049949"/>
          </a:xfrm>
        </p:grpSpPr>
        <p:cxnSp>
          <p:nvCxnSpPr>
            <p:cNvPr id="24" name="Straight Connector 23"/>
            <p:cNvCxnSpPr/>
            <p:nvPr/>
          </p:nvCxnSpPr>
          <p:spPr>
            <a:xfrm flipV="1">
              <a:off x="3128950" y="3107405"/>
              <a:ext cx="4973099" cy="6791"/>
            </a:xfrm>
            <a:prstGeom prst="line">
              <a:avLst/>
            </a:prstGeom>
            <a:ln w="314325">
              <a:gradFill flip="none" rotWithShape="1">
                <a:gsLst>
                  <a:gs pos="11500">
                    <a:srgbClr val="76D6FF"/>
                  </a:gs>
                  <a:gs pos="0">
                    <a:srgbClr val="76D6FF"/>
                  </a:gs>
                  <a:gs pos="21000">
                    <a:srgbClr val="FF0000"/>
                  </a:gs>
                  <a:gs pos="73000">
                    <a:srgbClr val="92D050"/>
                  </a:gs>
                  <a:gs pos="97000">
                    <a:srgbClr val="92D050"/>
                  </a:gs>
                  <a:gs pos="24000">
                    <a:srgbClr val="92D05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88532" y="2852808"/>
              <a:ext cx="1517069" cy="476794"/>
            </a:xfrm>
            <a:prstGeom prst="rect">
              <a:avLst/>
            </a:prstGeom>
          </p:spPr>
          <p:txBody>
            <a:bodyPr vert="horz" wrap="none" lIns="91440" tIns="45720" rIns="91440" bIns="45720" rtlCol="0" anchor="t">
              <a:noAutofit/>
            </a:bodyPr>
            <a:lstStyle/>
            <a:p>
              <a:pPr algn="l"/>
              <a:r>
                <a:rPr lang="en-US" sz="2400" b="1" dirty="0"/>
                <a:t>E03/E04</a:t>
              </a:r>
            </a:p>
          </p:txBody>
        </p:sp>
        <p:sp>
          <p:nvSpPr>
            <p:cNvPr id="87" name="5-Point Star 86"/>
            <p:cNvSpPr/>
            <p:nvPr/>
          </p:nvSpPr>
          <p:spPr>
            <a:xfrm rot="2152708">
              <a:off x="9987527" y="1341326"/>
              <a:ext cx="509154" cy="529937"/>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374019" y="1303590"/>
              <a:ext cx="1649759" cy="721187"/>
            </a:xfrm>
            <a:prstGeom prst="rect">
              <a:avLst/>
            </a:prstGeom>
          </p:spPr>
          <p:txBody>
            <a:bodyPr vert="horz" wrap="none" lIns="91440" tIns="45720" rIns="91440" bIns="45720" rtlCol="0" anchor="t">
              <a:normAutofit/>
            </a:bodyPr>
            <a:lstStyle/>
            <a:p>
              <a:pPr algn="l"/>
              <a:r>
                <a:rPr lang="en-US" sz="2000" dirty="0"/>
                <a:t>Lab ready for </a:t>
              </a:r>
            </a:p>
            <a:p>
              <a:pPr algn="l"/>
              <a:r>
                <a:rPr lang="en-US" sz="2000" dirty="0"/>
                <a:t>operations</a:t>
              </a:r>
            </a:p>
          </p:txBody>
        </p:sp>
        <p:sp>
          <p:nvSpPr>
            <p:cNvPr id="12" name="5-Point Star 11"/>
            <p:cNvSpPr/>
            <p:nvPr/>
          </p:nvSpPr>
          <p:spPr>
            <a:xfrm rot="2184098">
              <a:off x="4117223" y="2823602"/>
              <a:ext cx="509154" cy="529937"/>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6561968" y="2528328"/>
            <a:ext cx="5387804" cy="3391990"/>
            <a:chOff x="6561968" y="2518803"/>
            <a:chExt cx="5387804" cy="3391990"/>
          </a:xfrm>
        </p:grpSpPr>
        <p:sp>
          <p:nvSpPr>
            <p:cNvPr id="53" name="Rectangle 52">
              <a:extLst>
                <a:ext uri="{FF2B5EF4-FFF2-40B4-BE49-F238E27FC236}">
                  <a16:creationId xmlns:a16="http://schemas.microsoft.com/office/drawing/2014/main" id="{0E6A1A56-DE3C-784F-BC48-D9CBEA560CBF}"/>
                </a:ext>
              </a:extLst>
            </p:cNvPr>
            <p:cNvSpPr/>
            <p:nvPr/>
          </p:nvSpPr>
          <p:spPr>
            <a:xfrm>
              <a:off x="6561968" y="2573902"/>
              <a:ext cx="77525" cy="33368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0429456" y="2518803"/>
              <a:ext cx="1520316" cy="91755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RML is on critical path for BOT!</a:t>
              </a:r>
            </a:p>
          </p:txBody>
        </p:sp>
      </p:grpSp>
      <p:sp>
        <p:nvSpPr>
          <p:cNvPr id="97" name="Rectangle 96">
            <a:extLst>
              <a:ext uri="{FF2B5EF4-FFF2-40B4-BE49-F238E27FC236}">
                <a16:creationId xmlns:a16="http://schemas.microsoft.com/office/drawing/2014/main" id="{67943A90-EE67-0546-BC6E-FF57E3D25608}"/>
              </a:ext>
            </a:extLst>
          </p:cNvPr>
          <p:cNvSpPr/>
          <p:nvPr/>
        </p:nvSpPr>
        <p:spPr>
          <a:xfrm>
            <a:off x="7486875" y="1665142"/>
            <a:ext cx="75906" cy="42640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679381093"/>
              </p:ext>
            </p:extLst>
          </p:nvPr>
        </p:nvGraphicFramePr>
        <p:xfrm>
          <a:off x="482390" y="3981400"/>
          <a:ext cx="10707224" cy="391830"/>
        </p:xfrm>
        <a:graphic>
          <a:graphicData uri="http://schemas.openxmlformats.org/drawingml/2006/table">
            <a:tbl>
              <a:tblPr firstRow="1" bandRow="1">
                <a:tableStyleId>{5C22544A-7EE6-4342-B048-85BDC9FD1C3A}</a:tableStyleId>
              </a:tblPr>
              <a:tblGrid>
                <a:gridCol w="1338403">
                  <a:extLst>
                    <a:ext uri="{9D8B030D-6E8A-4147-A177-3AD203B41FA5}">
                      <a16:colId xmlns:a16="http://schemas.microsoft.com/office/drawing/2014/main" val="2646072647"/>
                    </a:ext>
                  </a:extLst>
                </a:gridCol>
                <a:gridCol w="1338403">
                  <a:extLst>
                    <a:ext uri="{9D8B030D-6E8A-4147-A177-3AD203B41FA5}">
                      <a16:colId xmlns:a16="http://schemas.microsoft.com/office/drawing/2014/main" val="1048294825"/>
                    </a:ext>
                  </a:extLst>
                </a:gridCol>
                <a:gridCol w="1338403">
                  <a:extLst>
                    <a:ext uri="{9D8B030D-6E8A-4147-A177-3AD203B41FA5}">
                      <a16:colId xmlns:a16="http://schemas.microsoft.com/office/drawing/2014/main" val="2003106199"/>
                    </a:ext>
                  </a:extLst>
                </a:gridCol>
                <a:gridCol w="1338403">
                  <a:extLst>
                    <a:ext uri="{9D8B030D-6E8A-4147-A177-3AD203B41FA5}">
                      <a16:colId xmlns:a16="http://schemas.microsoft.com/office/drawing/2014/main" val="2405087611"/>
                    </a:ext>
                  </a:extLst>
                </a:gridCol>
                <a:gridCol w="1338403">
                  <a:extLst>
                    <a:ext uri="{9D8B030D-6E8A-4147-A177-3AD203B41FA5}">
                      <a16:colId xmlns:a16="http://schemas.microsoft.com/office/drawing/2014/main" val="2015021287"/>
                    </a:ext>
                  </a:extLst>
                </a:gridCol>
                <a:gridCol w="1338403">
                  <a:extLst>
                    <a:ext uri="{9D8B030D-6E8A-4147-A177-3AD203B41FA5}">
                      <a16:colId xmlns:a16="http://schemas.microsoft.com/office/drawing/2014/main" val="2881738514"/>
                    </a:ext>
                  </a:extLst>
                </a:gridCol>
                <a:gridCol w="1338403">
                  <a:extLst>
                    <a:ext uri="{9D8B030D-6E8A-4147-A177-3AD203B41FA5}">
                      <a16:colId xmlns:a16="http://schemas.microsoft.com/office/drawing/2014/main" val="3362828801"/>
                    </a:ext>
                  </a:extLst>
                </a:gridCol>
                <a:gridCol w="1338403">
                  <a:extLst>
                    <a:ext uri="{9D8B030D-6E8A-4147-A177-3AD203B41FA5}">
                      <a16:colId xmlns:a16="http://schemas.microsoft.com/office/drawing/2014/main" val="2170919598"/>
                    </a:ext>
                  </a:extLst>
                </a:gridCol>
              </a:tblGrid>
              <a:tr h="391830">
                <a:tc>
                  <a:txBody>
                    <a:bodyPr/>
                    <a:lstStyle/>
                    <a:p>
                      <a:pPr algn="ctr"/>
                      <a:r>
                        <a:rPr lang="en-US" dirty="0"/>
                        <a:t>2018</a:t>
                      </a:r>
                    </a:p>
                  </a:txBody>
                  <a:tcPr>
                    <a:solidFill>
                      <a:schemeClr val="bg1">
                        <a:lumMod val="50000"/>
                      </a:schemeClr>
                    </a:solidFill>
                  </a:tcPr>
                </a:tc>
                <a:tc>
                  <a:txBody>
                    <a:bodyPr/>
                    <a:lstStyle/>
                    <a:p>
                      <a:pPr algn="ctr"/>
                      <a:r>
                        <a:rPr lang="en-US" dirty="0"/>
                        <a:t>2019</a:t>
                      </a:r>
                    </a:p>
                  </a:txBody>
                  <a:tcPr>
                    <a:solidFill>
                      <a:schemeClr val="bg1">
                        <a:lumMod val="50000"/>
                      </a:schemeClr>
                    </a:solidFill>
                  </a:tcPr>
                </a:tc>
                <a:tc>
                  <a:txBody>
                    <a:bodyPr/>
                    <a:lstStyle/>
                    <a:p>
                      <a:pPr algn="ctr"/>
                      <a:r>
                        <a:rPr lang="en-US" dirty="0"/>
                        <a:t>2020</a:t>
                      </a:r>
                    </a:p>
                  </a:txBody>
                  <a:tcPr>
                    <a:solidFill>
                      <a:schemeClr val="bg1">
                        <a:lumMod val="50000"/>
                      </a:schemeClr>
                    </a:solidFill>
                  </a:tcPr>
                </a:tc>
                <a:tc>
                  <a:txBody>
                    <a:bodyPr/>
                    <a:lstStyle/>
                    <a:p>
                      <a:pPr algn="ctr"/>
                      <a:r>
                        <a:rPr lang="en-US" dirty="0"/>
                        <a:t>2021</a:t>
                      </a:r>
                    </a:p>
                  </a:txBody>
                  <a:tcPr>
                    <a:solidFill>
                      <a:schemeClr val="bg1">
                        <a:lumMod val="50000"/>
                      </a:schemeClr>
                    </a:solidFill>
                  </a:tcPr>
                </a:tc>
                <a:tc>
                  <a:txBody>
                    <a:bodyPr/>
                    <a:lstStyle/>
                    <a:p>
                      <a:pPr algn="ctr"/>
                      <a:r>
                        <a:rPr lang="en-US" dirty="0"/>
                        <a:t>2022</a:t>
                      </a:r>
                    </a:p>
                  </a:txBody>
                  <a:tcPr>
                    <a:solidFill>
                      <a:schemeClr val="bg1">
                        <a:lumMod val="50000"/>
                      </a:schemeClr>
                    </a:solidFill>
                  </a:tcPr>
                </a:tc>
                <a:tc>
                  <a:txBody>
                    <a:bodyPr/>
                    <a:lstStyle/>
                    <a:p>
                      <a:pPr algn="ctr"/>
                      <a:r>
                        <a:rPr lang="en-US" dirty="0"/>
                        <a:t>2023</a:t>
                      </a:r>
                    </a:p>
                  </a:txBody>
                  <a:tcPr>
                    <a:solidFill>
                      <a:schemeClr val="bg1">
                        <a:lumMod val="50000"/>
                      </a:schemeClr>
                    </a:solidFill>
                  </a:tcPr>
                </a:tc>
                <a:tc>
                  <a:txBody>
                    <a:bodyPr/>
                    <a:lstStyle/>
                    <a:p>
                      <a:pPr algn="ctr"/>
                      <a:r>
                        <a:rPr lang="en-US" dirty="0"/>
                        <a:t>2024</a:t>
                      </a:r>
                    </a:p>
                  </a:txBody>
                  <a:tcPr>
                    <a:solidFill>
                      <a:schemeClr val="bg1">
                        <a:lumMod val="50000"/>
                      </a:schemeClr>
                    </a:solidFill>
                  </a:tcPr>
                </a:tc>
                <a:tc>
                  <a:txBody>
                    <a:bodyPr/>
                    <a:lstStyle/>
                    <a:p>
                      <a:pPr algn="ctr"/>
                      <a:r>
                        <a:rPr lang="en-US" dirty="0"/>
                        <a:t>2025</a:t>
                      </a:r>
                    </a:p>
                  </a:txBody>
                  <a:tcPr>
                    <a:solidFill>
                      <a:schemeClr val="bg1">
                        <a:lumMod val="50000"/>
                      </a:schemeClr>
                    </a:solidFill>
                  </a:tcPr>
                </a:tc>
                <a:extLst>
                  <a:ext uri="{0D108BD9-81ED-4DB2-BD59-A6C34878D82A}">
                    <a16:rowId xmlns:a16="http://schemas.microsoft.com/office/drawing/2014/main" val="1315155633"/>
                  </a:ext>
                </a:extLst>
              </a:tr>
            </a:tbl>
          </a:graphicData>
        </a:graphic>
      </p:graphicFrame>
      <p:grpSp>
        <p:nvGrpSpPr>
          <p:cNvPr id="32" name="Group 31"/>
          <p:cNvGrpSpPr/>
          <p:nvPr/>
        </p:nvGrpSpPr>
        <p:grpSpPr>
          <a:xfrm>
            <a:off x="5771343" y="4265124"/>
            <a:ext cx="3961021" cy="922959"/>
            <a:chOff x="5771343" y="3350720"/>
            <a:chExt cx="3961021" cy="922959"/>
          </a:xfrm>
        </p:grpSpPr>
        <p:sp>
          <p:nvSpPr>
            <p:cNvPr id="66" name="4-Point Star 65"/>
            <p:cNvSpPr/>
            <p:nvPr/>
          </p:nvSpPr>
          <p:spPr>
            <a:xfrm>
              <a:off x="6199538" y="3570476"/>
              <a:ext cx="783600" cy="651878"/>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4-Point Star 67"/>
            <p:cNvSpPr/>
            <p:nvPr/>
          </p:nvSpPr>
          <p:spPr>
            <a:xfrm>
              <a:off x="8047147" y="3583723"/>
              <a:ext cx="783600" cy="651878"/>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6958349" y="3359279"/>
              <a:ext cx="1263361" cy="914400"/>
            </a:xfrm>
            <a:prstGeom prst="rect">
              <a:avLst/>
            </a:prstGeom>
          </p:spPr>
          <p:txBody>
            <a:bodyPr vert="horz" wrap="none" lIns="91440" tIns="45720" rIns="91440" bIns="45720" rtlCol="0" anchor="t">
              <a:normAutofit/>
            </a:bodyPr>
            <a:lstStyle/>
            <a:p>
              <a:pPr algn="l"/>
              <a:r>
                <a:rPr lang="en-US" sz="3200" b="1" dirty="0">
                  <a:latin typeface="+mj-lt"/>
                  <a:cs typeface="Arial" panose="020B0604020202020204" pitchFamily="34" charset="0"/>
                </a:rPr>
                <a:t>FS</a:t>
              </a:r>
            </a:p>
          </p:txBody>
        </p:sp>
        <p:sp>
          <p:nvSpPr>
            <p:cNvPr id="76" name="TextBox 75"/>
            <p:cNvSpPr txBox="1"/>
            <p:nvPr/>
          </p:nvSpPr>
          <p:spPr>
            <a:xfrm>
              <a:off x="8469003" y="3350720"/>
              <a:ext cx="1263361" cy="914400"/>
            </a:xfrm>
            <a:prstGeom prst="rect">
              <a:avLst/>
            </a:prstGeom>
          </p:spPr>
          <p:txBody>
            <a:bodyPr vert="horz" wrap="none" lIns="91440" tIns="45720" rIns="91440" bIns="45720" rtlCol="0" anchor="t">
              <a:normAutofit/>
            </a:bodyPr>
            <a:lstStyle/>
            <a:p>
              <a:pPr algn="l"/>
              <a:r>
                <a:rPr lang="en-US" sz="3200" b="1" dirty="0">
                  <a:latin typeface="+mj-lt"/>
                  <a:cs typeface="Arial" panose="020B0604020202020204" pitchFamily="34" charset="0"/>
                </a:rPr>
                <a:t>SOUP</a:t>
              </a:r>
            </a:p>
          </p:txBody>
        </p:sp>
        <p:sp>
          <p:nvSpPr>
            <p:cNvPr id="77" name="TextBox 76"/>
            <p:cNvSpPr txBox="1"/>
            <p:nvPr/>
          </p:nvSpPr>
          <p:spPr>
            <a:xfrm>
              <a:off x="5771343" y="3357922"/>
              <a:ext cx="1263361" cy="914400"/>
            </a:xfrm>
            <a:prstGeom prst="rect">
              <a:avLst/>
            </a:prstGeom>
          </p:spPr>
          <p:txBody>
            <a:bodyPr vert="horz" wrap="none" lIns="91440" tIns="45720" rIns="91440" bIns="45720" rtlCol="0" anchor="t">
              <a:normAutofit/>
            </a:bodyPr>
            <a:lstStyle/>
            <a:p>
              <a:pPr algn="l"/>
              <a:r>
                <a:rPr lang="en-US" sz="3200" b="1" dirty="0">
                  <a:latin typeface="+mj-lt"/>
                  <a:cs typeface="Arial" panose="020B0604020202020204" pitchFamily="34" charset="0"/>
                </a:rPr>
                <a:t>BOT</a:t>
              </a:r>
            </a:p>
          </p:txBody>
        </p:sp>
        <p:sp>
          <p:nvSpPr>
            <p:cNvPr id="67" name="4-Point Star 66"/>
            <p:cNvSpPr/>
            <p:nvPr/>
          </p:nvSpPr>
          <p:spPr>
            <a:xfrm>
              <a:off x="7129941" y="3571638"/>
              <a:ext cx="783600" cy="651878"/>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Connector 27"/>
          <p:cNvCxnSpPr/>
          <p:nvPr/>
        </p:nvCxnSpPr>
        <p:spPr>
          <a:xfrm>
            <a:off x="3497861" y="3981400"/>
            <a:ext cx="0" cy="359027"/>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9260770" y="4889841"/>
            <a:ext cx="2844206" cy="1443509"/>
          </a:xfrm>
          <a:prstGeom prst="rect">
            <a:avLst/>
          </a:prstGeom>
          <a:solidFill>
            <a:schemeClr val="accent3">
              <a:lumMod val="20000"/>
              <a:lumOff val="80000"/>
            </a:schemeClr>
          </a:solidFill>
          <a:ln>
            <a:solidFill>
              <a:schemeClr val="accent3">
                <a:lumMod val="75000"/>
              </a:schemeClr>
            </a:solidFill>
          </a:ln>
        </p:spPr>
        <p:txBody>
          <a:bodyPr vert="horz" wrap="none" lIns="91440" tIns="45720" rIns="91440" bIns="45720" rtlCol="0" anchor="t">
            <a:noAutofit/>
          </a:bodyPr>
          <a:lstStyle/>
          <a:p>
            <a:pPr algn="l"/>
            <a:r>
              <a:rPr lang="en-US" sz="2000" b="1" dirty="0"/>
              <a:t>BOT = Beam On Target</a:t>
            </a:r>
          </a:p>
          <a:p>
            <a:pPr algn="l"/>
            <a:r>
              <a:rPr lang="en-US" sz="2000" b="1" dirty="0"/>
              <a:t>FS       = First Science</a:t>
            </a:r>
          </a:p>
          <a:p>
            <a:r>
              <a:rPr lang="en-US" sz="2000" b="1" dirty="0"/>
              <a:t>SOUP = Start of User </a:t>
            </a:r>
          </a:p>
          <a:p>
            <a:r>
              <a:rPr lang="en-US" sz="2000" b="1" dirty="0"/>
              <a:t>               Program</a:t>
            </a:r>
          </a:p>
        </p:txBody>
      </p:sp>
      <p:grpSp>
        <p:nvGrpSpPr>
          <p:cNvPr id="10" name="Group 9"/>
          <p:cNvGrpSpPr/>
          <p:nvPr/>
        </p:nvGrpSpPr>
        <p:grpSpPr>
          <a:xfrm>
            <a:off x="1297804" y="3325010"/>
            <a:ext cx="4366062" cy="948673"/>
            <a:chOff x="1297804" y="3325010"/>
            <a:chExt cx="4366062" cy="948673"/>
          </a:xfrm>
        </p:grpSpPr>
        <p:sp>
          <p:nvSpPr>
            <p:cNvPr id="16" name="Down Arrow 15"/>
            <p:cNvSpPr/>
            <p:nvPr/>
          </p:nvSpPr>
          <p:spPr>
            <a:xfrm>
              <a:off x="2986548" y="3704039"/>
              <a:ext cx="137396" cy="266893"/>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307204" y="3333866"/>
              <a:ext cx="831461" cy="606592"/>
            </a:xfrm>
            <a:prstGeom prst="rect">
              <a:avLst/>
            </a:prstGeom>
          </p:spPr>
          <p:txBody>
            <a:bodyPr vert="horz" wrap="none" lIns="91440" tIns="45720" rIns="91440" bIns="45720" rtlCol="0" anchor="t">
              <a:noAutofit/>
            </a:bodyPr>
            <a:lstStyle/>
            <a:p>
              <a:pPr algn="l"/>
              <a:r>
                <a:rPr lang="en-US" sz="2400" b="1" dirty="0">
                  <a:solidFill>
                    <a:schemeClr val="accent6">
                      <a:lumMod val="60000"/>
                      <a:lumOff val="40000"/>
                    </a:schemeClr>
                  </a:solidFill>
                </a:rPr>
                <a:t>D04</a:t>
              </a:r>
            </a:p>
          </p:txBody>
        </p:sp>
        <p:sp>
          <p:nvSpPr>
            <p:cNvPr id="21" name="TextBox 20"/>
            <p:cNvSpPr txBox="1"/>
            <p:nvPr/>
          </p:nvSpPr>
          <p:spPr>
            <a:xfrm>
              <a:off x="4961977" y="3332468"/>
              <a:ext cx="701889" cy="422743"/>
            </a:xfrm>
            <a:prstGeom prst="rect">
              <a:avLst/>
            </a:prstGeom>
          </p:spPr>
          <p:txBody>
            <a:bodyPr vert="horz" wrap="none" lIns="91440" tIns="45720" rIns="91440" bIns="45720" rtlCol="0" anchor="t">
              <a:noAutofit/>
            </a:bodyPr>
            <a:lstStyle/>
            <a:p>
              <a:pPr algn="l"/>
              <a:r>
                <a:rPr lang="en-US" sz="2400" b="1" dirty="0">
                  <a:solidFill>
                    <a:schemeClr val="accent3">
                      <a:lumMod val="75000"/>
                    </a:schemeClr>
                  </a:solidFill>
                </a:rPr>
                <a:t>D08</a:t>
              </a:r>
            </a:p>
          </p:txBody>
        </p:sp>
        <p:sp>
          <p:nvSpPr>
            <p:cNvPr id="23" name="TextBox 22"/>
            <p:cNvSpPr txBox="1"/>
            <p:nvPr/>
          </p:nvSpPr>
          <p:spPr>
            <a:xfrm>
              <a:off x="2730312" y="3325010"/>
              <a:ext cx="1446152" cy="447890"/>
            </a:xfrm>
            <a:prstGeom prst="rect">
              <a:avLst/>
            </a:prstGeom>
          </p:spPr>
          <p:txBody>
            <a:bodyPr vert="horz" wrap="none" lIns="91440" tIns="45720" rIns="91440" bIns="45720" rtlCol="0" anchor="t">
              <a:noAutofit/>
            </a:bodyPr>
            <a:lstStyle/>
            <a:p>
              <a:pPr algn="l"/>
              <a:r>
                <a:rPr lang="en-US" sz="2400" b="1" dirty="0">
                  <a:solidFill>
                    <a:srgbClr val="002060"/>
                  </a:solidFill>
                </a:rPr>
                <a:t>E04 / E03</a:t>
              </a:r>
            </a:p>
          </p:txBody>
        </p:sp>
        <p:sp>
          <p:nvSpPr>
            <p:cNvPr id="9" name="TextBox 8"/>
            <p:cNvSpPr txBox="1"/>
            <p:nvPr/>
          </p:nvSpPr>
          <p:spPr>
            <a:xfrm>
              <a:off x="1297804" y="3608309"/>
              <a:ext cx="1793877" cy="665374"/>
            </a:xfrm>
            <a:prstGeom prst="rect">
              <a:avLst/>
            </a:prstGeom>
          </p:spPr>
          <p:txBody>
            <a:bodyPr vert="horz" wrap="none" lIns="91440" tIns="45720" rIns="91440" bIns="45720" rtlCol="0" anchor="t">
              <a:normAutofit/>
            </a:bodyPr>
            <a:lstStyle/>
            <a:p>
              <a:pPr algn="l"/>
              <a:r>
                <a:rPr lang="en-US" sz="2000" b="1" dirty="0">
                  <a:solidFill>
                    <a:srgbClr val="0070C0"/>
                  </a:solidFill>
                </a:rPr>
                <a:t>Full access:</a:t>
              </a:r>
            </a:p>
          </p:txBody>
        </p:sp>
        <p:sp>
          <p:nvSpPr>
            <p:cNvPr id="86" name="Down Arrow 85"/>
            <p:cNvSpPr/>
            <p:nvPr/>
          </p:nvSpPr>
          <p:spPr>
            <a:xfrm>
              <a:off x="4654237" y="3712746"/>
              <a:ext cx="137396" cy="26689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own Arrow 88"/>
            <p:cNvSpPr/>
            <p:nvPr/>
          </p:nvSpPr>
          <p:spPr>
            <a:xfrm>
              <a:off x="5200625" y="3707627"/>
              <a:ext cx="137396" cy="266893"/>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Action Button: Forward or Next 77">
            <a:hlinkClick r:id="" action="ppaction://hlinkshowjump?jump=nextslide" highlightClick="1">
              <a:snd r:embed="rId13" name="click.wav"/>
            </a:hlinkClick>
          </p:cNvPr>
          <p:cNvSpPr/>
          <p:nvPr/>
        </p:nvSpPr>
        <p:spPr>
          <a:xfrm>
            <a:off x="11478492" y="619659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TimeJun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703" y="489361"/>
            <a:ext cx="335728" cy="335728"/>
          </a:xfrm>
          <a:prstGeom prst="rect">
            <a:avLst/>
          </a:prstGeom>
        </p:spPr>
      </p:pic>
      <p:pic>
        <p:nvPicPr>
          <p:cNvPr id="34" name="TimeJune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7882" y="1406214"/>
            <a:ext cx="338092" cy="338092"/>
          </a:xfrm>
          <a:prstGeom prst="rect">
            <a:avLst/>
          </a:prstGeom>
        </p:spPr>
      </p:pic>
      <p:pic>
        <p:nvPicPr>
          <p:cNvPr id="42" name="TimeJune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7882" y="1849320"/>
            <a:ext cx="378858" cy="378858"/>
          </a:xfrm>
          <a:prstGeom prst="rect">
            <a:avLst/>
          </a:prstGeom>
        </p:spPr>
      </p:pic>
      <p:pic>
        <p:nvPicPr>
          <p:cNvPr id="43" name="TimeJune4">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4500" y="2333192"/>
            <a:ext cx="338092" cy="338092"/>
          </a:xfrm>
          <a:prstGeom prst="rect">
            <a:avLst/>
          </a:prstGeom>
        </p:spPr>
      </p:pic>
      <p:pic>
        <p:nvPicPr>
          <p:cNvPr id="44" name="TimeJune1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14085" y="905884"/>
            <a:ext cx="387811" cy="387811"/>
          </a:xfrm>
          <a:prstGeom prst="rect">
            <a:avLst/>
          </a:prstGeom>
        </p:spPr>
      </p:pic>
    </p:spTree>
    <p:extLst>
      <p:ext uri="{BB962C8B-B14F-4D97-AF65-F5344CB8AC3E}">
        <p14:creationId xmlns:p14="http://schemas.microsoft.com/office/powerpoint/2010/main" val="416397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71" fill="hold"/>
                                        <p:tgtEl>
                                          <p:spTgt spid="26"/>
                                        </p:tgtEl>
                                      </p:cBhvr>
                                    </p:cmd>
                                  </p:childTnLst>
                                </p:cTn>
                              </p:par>
                            </p:childTnLst>
                          </p:cTn>
                        </p:par>
                        <p:par>
                          <p:cTn id="7" fill="hold">
                            <p:stCondLst>
                              <p:cond delay="22271"/>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mediacall" presetSubtype="0" fill="hold" nodeType="withEffect">
                                  <p:stCondLst>
                                    <p:cond delay="0"/>
                                  </p:stCondLst>
                                  <p:childTnLst>
                                    <p:cmd type="call" cmd="playFrom(0.0)">
                                      <p:cBhvr>
                                        <p:cTn id="11" dur="23362" fill="hold"/>
                                        <p:tgtEl>
                                          <p:spTgt spid="44"/>
                                        </p:tgtEl>
                                      </p:cBhvr>
                                    </p:cmd>
                                  </p:childTnLst>
                                </p:cTn>
                              </p:par>
                            </p:childTnLst>
                          </p:cTn>
                        </p:par>
                        <p:par>
                          <p:cTn id="12" fill="hold">
                            <p:stCondLst>
                              <p:cond delay="45633"/>
                            </p:stCondLst>
                            <p:childTnLst>
                              <p:par>
                                <p:cTn id="13" presetID="1"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17033" fill="hold"/>
                                        <p:tgtEl>
                                          <p:spTgt spid="34"/>
                                        </p:tgtEl>
                                      </p:cBhvr>
                                    </p:cmd>
                                  </p:childTnLst>
                                </p:cTn>
                              </p:par>
                            </p:childTnLst>
                          </p:cTn>
                        </p:par>
                        <p:par>
                          <p:cTn id="17" fill="hold">
                            <p:stCondLst>
                              <p:cond delay="62666"/>
                            </p:stCondLst>
                            <p:childTnLst>
                              <p:par>
                                <p:cTn id="18" presetID="1"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31721" fill="hold"/>
                                        <p:tgtEl>
                                          <p:spTgt spid="42"/>
                                        </p:tgtEl>
                                      </p:cBhvr>
                                    </p:cmd>
                                  </p:childTnLst>
                                </p:cTn>
                              </p:par>
                            </p:childTnLst>
                          </p:cTn>
                        </p:par>
                        <p:par>
                          <p:cTn id="22" fill="hold">
                            <p:stCondLst>
                              <p:cond delay="94387"/>
                            </p:stCondLst>
                            <p:childTnLst>
                              <p:par>
                                <p:cTn id="23" presetID="1"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2047" fill="hold"/>
                                        <p:tgtEl>
                                          <p:spTgt spid="43"/>
                                        </p:tgtEl>
                                      </p:cBhvr>
                                    </p:cmd>
                                  </p:childTnLst>
                                </p:cTn>
                              </p:par>
                              <p:par>
                                <p:cTn id="27" presetID="1" presetClass="entr" presetSubtype="0" fill="hold" grpId="0" nodeType="withEffect">
                                  <p:stCondLst>
                                    <p:cond delay="7000"/>
                                  </p:stCondLst>
                                  <p:childTnLst>
                                    <p:set>
                                      <p:cBhvr>
                                        <p:cTn id="28" dur="1" fill="hold">
                                          <p:stCondLst>
                                            <p:cond delay="0"/>
                                          </p:stCondLst>
                                        </p:cTn>
                                        <p:tgtEl>
                                          <p:spTgt spid="97"/>
                                        </p:tgtEl>
                                        <p:attrNameLst>
                                          <p:attrName>style.visibility</p:attrName>
                                        </p:attrNameLst>
                                      </p:cBhvr>
                                      <p:to>
                                        <p:strVal val="visible"/>
                                      </p:to>
                                    </p:set>
                                  </p:childTnLst>
                                </p:cTn>
                              </p:par>
                              <p:par>
                                <p:cTn id="29" presetID="1" presetClass="entr" presetSubtype="0" fill="hold" nodeType="withEffect">
                                  <p:stCondLst>
                                    <p:cond delay="24000"/>
                                  </p:stCondLst>
                                  <p:childTnLst>
                                    <p:set>
                                      <p:cBhvr>
                                        <p:cTn id="30" dur="1" fill="hold">
                                          <p:stCondLst>
                                            <p:cond delay="0"/>
                                          </p:stCondLst>
                                        </p:cTn>
                                        <p:tgtEl>
                                          <p:spTgt spid="45"/>
                                        </p:tgtEl>
                                        <p:attrNameLst>
                                          <p:attrName>style.visibility</p:attrName>
                                        </p:attrNameLst>
                                      </p:cBhvr>
                                      <p:to>
                                        <p:strVal val="visible"/>
                                      </p:to>
                                    </p:set>
                                  </p:childTnLst>
                                </p:cTn>
                              </p:par>
                            </p:childTnLst>
                          </p:cTn>
                        </p:par>
                        <p:par>
                          <p:cTn id="31" fill="hold">
                            <p:stCondLst>
                              <p:cond delay="126434"/>
                            </p:stCondLst>
                            <p:childTnLst>
                              <p:par>
                                <p:cTn id="32" presetID="1" presetClass="entr" presetSubtype="0" fill="hold" grpId="0" nodeType="afterEffect">
                                  <p:stCondLst>
                                    <p:cond delay="50"/>
                                  </p:stCondLst>
                                  <p:childTnLst>
                                    <p:set>
                                      <p:cBhvr>
                                        <p:cTn id="33"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6"/>
                </p:tgtEl>
              </p:cMediaNode>
            </p:audio>
            <p:audio>
              <p:cMediaNode vol="80000">
                <p:cTn id="35" fill="hold" display="0">
                  <p:stCondLst>
                    <p:cond delay="indefinite"/>
                  </p:stCondLst>
                  <p:endCondLst>
                    <p:cond evt="onStopAudio" delay="0">
                      <p:tgtEl>
                        <p:sldTgt/>
                      </p:tgtEl>
                    </p:cond>
                  </p:endCondLst>
                </p:cTn>
                <p:tgtEl>
                  <p:spTgt spid="34"/>
                </p:tgtEl>
              </p:cMediaNode>
            </p:audio>
            <p:audio>
              <p:cMediaNode vol="80000">
                <p:cTn id="36" fill="hold" display="0">
                  <p:stCondLst>
                    <p:cond delay="indefinite"/>
                  </p:stCondLst>
                  <p:endCondLst>
                    <p:cond evt="onStopAudio" delay="0">
                      <p:tgtEl>
                        <p:sldTgt/>
                      </p:tgtEl>
                    </p:cond>
                  </p:endCondLst>
                </p:cTn>
                <p:tgtEl>
                  <p:spTgt spid="42"/>
                </p:tgtEl>
              </p:cMediaNode>
            </p:audio>
            <p:audio>
              <p:cMediaNode vol="80000">
                <p:cTn id="37" fill="hold" display="0">
                  <p:stCondLst>
                    <p:cond delay="indefinite"/>
                  </p:stCondLst>
                  <p:endCondLst>
                    <p:cond evt="onStopAudio" delay="0">
                      <p:tgtEl>
                        <p:sldTgt/>
                      </p:tgtEl>
                    </p:cond>
                  </p:endCondLst>
                </p:cTn>
                <p:tgtEl>
                  <p:spTgt spid="43"/>
                </p:tgtEl>
              </p:cMediaNode>
            </p:audio>
            <p:audio>
              <p:cMediaNode vol="80000">
                <p:cTn id="38" fill="hold" display="0">
                  <p:stCondLst>
                    <p:cond delay="indefinite"/>
                  </p:stCondLst>
                  <p:endCondLst>
                    <p:cond evt="onStopAudio" delay="0">
                      <p:tgtEl>
                        <p:sldTgt/>
                      </p:tgtEl>
                    </p:cond>
                  </p:endCondLst>
                </p:cTn>
                <p:tgtEl>
                  <p:spTgt spid="44"/>
                </p:tgtEl>
              </p:cMediaNode>
            </p:audio>
          </p:childTnLst>
        </p:cTn>
      </p:par>
    </p:tnLst>
    <p:bldLst>
      <p:bldP spid="97" grpId="0" animBg="1"/>
      <p:bldP spid="7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Down Arrow 95"/>
          <p:cNvSpPr/>
          <p:nvPr/>
        </p:nvSpPr>
        <p:spPr>
          <a:xfrm>
            <a:off x="4651111" y="3707627"/>
            <a:ext cx="137396" cy="26689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own Arrow 97"/>
          <p:cNvSpPr/>
          <p:nvPr/>
        </p:nvSpPr>
        <p:spPr>
          <a:xfrm>
            <a:off x="5208851" y="3707210"/>
            <a:ext cx="137396" cy="266893"/>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03709" y="265373"/>
            <a:ext cx="9707166" cy="657339"/>
          </a:xfrm>
        </p:spPr>
        <p:txBody>
          <a:bodyPr/>
          <a:lstStyle/>
          <a:p>
            <a:r>
              <a:rPr lang="en-US" dirty="0"/>
              <a:t>Timeline / Schedule  (</a:t>
            </a:r>
            <a:r>
              <a:rPr lang="en-US" strike="sngStrike" dirty="0"/>
              <a:t>January</a:t>
            </a:r>
            <a:r>
              <a:rPr lang="en-US" dirty="0"/>
              <a:t> </a:t>
            </a:r>
            <a:r>
              <a:rPr lang="en-US" b="1" dirty="0"/>
              <a:t>March 2020</a:t>
            </a:r>
            <a:r>
              <a:rPr lang="en-US" dirty="0"/>
              <a:t>)</a:t>
            </a:r>
          </a:p>
        </p:txBody>
      </p:sp>
      <p:sp>
        <p:nvSpPr>
          <p:cNvPr id="4" name="Slide Number Placeholder 3"/>
          <p:cNvSpPr>
            <a:spLocks noGrp="1"/>
          </p:cNvSpPr>
          <p:nvPr>
            <p:ph type="sldNum" sz="quarter" idx="12"/>
          </p:nvPr>
        </p:nvSpPr>
        <p:spPr/>
        <p:txBody>
          <a:bodyPr/>
          <a:lstStyle/>
          <a:p>
            <a:fld id="{551115BC-487E-4422-894C-CB7CD3E79223}" type="slidenum">
              <a:rPr lang="en-GB" smtClean="0"/>
              <a:pPr/>
              <a:t>9</a:t>
            </a:fld>
            <a:endParaRPr lang="en-GB"/>
          </a:p>
        </p:txBody>
      </p:sp>
      <p:sp>
        <p:nvSpPr>
          <p:cNvPr id="29" name="Text Placeholder 28"/>
          <p:cNvSpPr>
            <a:spLocks noGrp="1"/>
          </p:cNvSpPr>
          <p:nvPr>
            <p:ph type="body" sz="quarter" idx="14"/>
          </p:nvPr>
        </p:nvSpPr>
        <p:spPr>
          <a:xfrm>
            <a:off x="1103709" y="931026"/>
            <a:ext cx="9607834" cy="507076"/>
          </a:xfrm>
        </p:spPr>
        <p:txBody>
          <a:bodyPr/>
          <a:lstStyle/>
          <a:p>
            <a:r>
              <a:rPr lang="en-US" dirty="0"/>
              <a:t>Still on track provided no further delays from SKANSKA or due to pandemic</a:t>
            </a:r>
          </a:p>
        </p:txBody>
      </p:sp>
      <p:sp>
        <p:nvSpPr>
          <p:cNvPr id="7" name="Rectangle 6"/>
          <p:cNvSpPr/>
          <p:nvPr/>
        </p:nvSpPr>
        <p:spPr>
          <a:xfrm>
            <a:off x="373726" y="3571638"/>
            <a:ext cx="5213525" cy="80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89422" y="4102200"/>
            <a:ext cx="1899778" cy="404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2986548" y="3704039"/>
            <a:ext cx="137396" cy="266893"/>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3128950" y="3107405"/>
            <a:ext cx="4973099" cy="6791"/>
          </a:xfrm>
          <a:prstGeom prst="line">
            <a:avLst/>
          </a:prstGeom>
          <a:ln w="314325">
            <a:gradFill flip="none" rotWithShape="1">
              <a:gsLst>
                <a:gs pos="11500">
                  <a:srgbClr val="76D6FF"/>
                </a:gs>
                <a:gs pos="0">
                  <a:srgbClr val="76D6FF"/>
                </a:gs>
                <a:gs pos="21000">
                  <a:srgbClr val="FF0000"/>
                </a:gs>
                <a:gs pos="73000">
                  <a:srgbClr val="92D050"/>
                </a:gs>
                <a:gs pos="97000">
                  <a:srgbClr val="92D050"/>
                </a:gs>
                <a:gs pos="24000">
                  <a:srgbClr val="92D05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88532" y="2852808"/>
            <a:ext cx="1517069" cy="476794"/>
          </a:xfrm>
          <a:prstGeom prst="rect">
            <a:avLst/>
          </a:prstGeom>
        </p:spPr>
        <p:txBody>
          <a:bodyPr vert="horz" wrap="none" lIns="91440" tIns="45720" rIns="91440" bIns="45720" rtlCol="0" anchor="t">
            <a:noAutofit/>
          </a:bodyPr>
          <a:lstStyle/>
          <a:p>
            <a:pPr algn="l"/>
            <a:r>
              <a:rPr lang="en-US" sz="2400" b="1" dirty="0"/>
              <a:t>E03/E04</a:t>
            </a:r>
          </a:p>
        </p:txBody>
      </p:sp>
      <p:sp>
        <p:nvSpPr>
          <p:cNvPr id="15" name="TextBox 14"/>
          <p:cNvSpPr txBox="1"/>
          <p:nvPr/>
        </p:nvSpPr>
        <p:spPr>
          <a:xfrm>
            <a:off x="8091570" y="2433358"/>
            <a:ext cx="1526563" cy="506970"/>
          </a:xfrm>
          <a:prstGeom prst="rect">
            <a:avLst/>
          </a:prstGeom>
        </p:spPr>
        <p:txBody>
          <a:bodyPr vert="horz" wrap="none" lIns="91440" tIns="45720" rIns="91440" bIns="45720" rtlCol="0" anchor="t">
            <a:noAutofit/>
          </a:bodyPr>
          <a:lstStyle/>
          <a:p>
            <a:pPr algn="l"/>
            <a:r>
              <a:rPr lang="en-US" sz="2400" b="1" dirty="0"/>
              <a:t>RML (D08)</a:t>
            </a:r>
          </a:p>
        </p:txBody>
      </p:sp>
      <p:sp>
        <p:nvSpPr>
          <p:cNvPr id="23" name="TextBox 22"/>
          <p:cNvSpPr txBox="1"/>
          <p:nvPr/>
        </p:nvSpPr>
        <p:spPr>
          <a:xfrm>
            <a:off x="2730312" y="3325010"/>
            <a:ext cx="1446152" cy="447890"/>
          </a:xfrm>
          <a:prstGeom prst="rect">
            <a:avLst/>
          </a:prstGeom>
        </p:spPr>
        <p:txBody>
          <a:bodyPr vert="horz" wrap="none" lIns="91440" tIns="45720" rIns="91440" bIns="45720" rtlCol="0" anchor="t">
            <a:noAutofit/>
          </a:bodyPr>
          <a:lstStyle/>
          <a:p>
            <a:pPr algn="l"/>
            <a:r>
              <a:rPr lang="en-US" sz="2400" b="1" dirty="0">
                <a:solidFill>
                  <a:srgbClr val="002060"/>
                </a:solidFill>
              </a:rPr>
              <a:t>E04 / E03</a:t>
            </a:r>
          </a:p>
        </p:txBody>
      </p:sp>
      <p:grpSp>
        <p:nvGrpSpPr>
          <p:cNvPr id="31" name="Group 30"/>
          <p:cNvGrpSpPr/>
          <p:nvPr/>
        </p:nvGrpSpPr>
        <p:grpSpPr>
          <a:xfrm>
            <a:off x="522056" y="5320199"/>
            <a:ext cx="11809111" cy="644870"/>
            <a:chOff x="504056" y="4353108"/>
            <a:chExt cx="11809111" cy="644870"/>
          </a:xfrm>
        </p:grpSpPr>
        <p:grpSp>
          <p:nvGrpSpPr>
            <p:cNvPr id="36" name="Group 35">
              <a:extLst>
                <a:ext uri="{FF2B5EF4-FFF2-40B4-BE49-F238E27FC236}">
                  <a16:creationId xmlns:a16="http://schemas.microsoft.com/office/drawing/2014/main" id="{9993B2F0-A59B-8040-B454-20BC6D90941A}"/>
                </a:ext>
              </a:extLst>
            </p:cNvPr>
            <p:cNvGrpSpPr/>
            <p:nvPr/>
          </p:nvGrpSpPr>
          <p:grpSpPr>
            <a:xfrm>
              <a:off x="575860" y="4353108"/>
              <a:ext cx="11737307" cy="590594"/>
              <a:chOff x="216129" y="1784281"/>
              <a:chExt cx="11737307" cy="590594"/>
            </a:xfrm>
          </p:grpSpPr>
          <p:sp>
            <p:nvSpPr>
              <p:cNvPr id="38" name="Rectangle 37">
                <a:extLst>
                  <a:ext uri="{FF2B5EF4-FFF2-40B4-BE49-F238E27FC236}">
                    <a16:creationId xmlns:a16="http://schemas.microsoft.com/office/drawing/2014/main" id="{9617B6F4-1677-634A-8A6D-DA7CE0716552}"/>
                  </a:ext>
                </a:extLst>
              </p:cNvPr>
              <p:cNvSpPr/>
              <p:nvPr/>
            </p:nvSpPr>
            <p:spPr>
              <a:xfrm>
                <a:off x="216129" y="1784281"/>
                <a:ext cx="11737307" cy="288000"/>
              </a:xfrm>
              <a:prstGeom prst="rect">
                <a:avLst/>
              </a:prstGeom>
              <a:gradFill>
                <a:gsLst>
                  <a:gs pos="64000">
                    <a:srgbClr val="FF0000"/>
                  </a:gs>
                  <a:gs pos="51000">
                    <a:srgbClr val="FF0000"/>
                  </a:gs>
                  <a:gs pos="39000">
                    <a:srgbClr val="76D6FF"/>
                  </a:gs>
                  <a:gs pos="48000">
                    <a:srgbClr val="76D6FF"/>
                  </a:gs>
                  <a:gs pos="69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B88FE81-37A2-4F4A-B4E0-B5A84C019EE2}"/>
                  </a:ext>
                </a:extLst>
              </p:cNvPr>
              <p:cNvSpPr/>
              <p:nvPr/>
            </p:nvSpPr>
            <p:spPr>
              <a:xfrm>
                <a:off x="216129" y="2086875"/>
                <a:ext cx="11737307" cy="288000"/>
              </a:xfrm>
              <a:prstGeom prst="rect">
                <a:avLst/>
              </a:prstGeom>
              <a:gradFill>
                <a:gsLst>
                  <a:gs pos="64000">
                    <a:srgbClr val="FF0000"/>
                  </a:gs>
                  <a:gs pos="59000">
                    <a:srgbClr val="FF0000"/>
                  </a:gs>
                  <a:gs pos="41000">
                    <a:srgbClr val="76D6FF"/>
                  </a:gs>
                  <a:gs pos="54000">
                    <a:srgbClr val="76D6FF"/>
                  </a:gs>
                  <a:gs pos="69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801B3FE7-5B0A-6C47-B722-65CFE14B0511}"/>
                </a:ext>
              </a:extLst>
            </p:cNvPr>
            <p:cNvSpPr txBox="1"/>
            <p:nvPr/>
          </p:nvSpPr>
          <p:spPr>
            <a:xfrm>
              <a:off x="522056" y="4654174"/>
              <a:ext cx="907114" cy="343804"/>
            </a:xfrm>
            <a:prstGeom prst="rect">
              <a:avLst/>
            </a:prstGeom>
          </p:spPr>
          <p:txBody>
            <a:bodyPr vert="horz" wrap="none" lIns="91440" tIns="45720" rIns="91440" bIns="45720" rtlCol="0" anchor="t">
              <a:normAutofit fontScale="92500" lnSpcReduction="20000"/>
            </a:bodyPr>
            <a:lstStyle/>
            <a:p>
              <a:pPr algn="l"/>
              <a:r>
                <a:rPr lang="en-US" sz="2000" b="1" dirty="0"/>
                <a:t>ODIN/ DREAM / LOKI</a:t>
              </a:r>
            </a:p>
          </p:txBody>
        </p:sp>
        <p:sp>
          <p:nvSpPr>
            <p:cNvPr id="47" name="TextBox 46">
              <a:extLst>
                <a:ext uri="{FF2B5EF4-FFF2-40B4-BE49-F238E27FC236}">
                  <a16:creationId xmlns:a16="http://schemas.microsoft.com/office/drawing/2014/main" id="{475C56DC-1F55-FF48-9318-93347AA49345}"/>
                </a:ext>
              </a:extLst>
            </p:cNvPr>
            <p:cNvSpPr txBox="1"/>
            <p:nvPr/>
          </p:nvSpPr>
          <p:spPr>
            <a:xfrm>
              <a:off x="504056" y="4366347"/>
              <a:ext cx="907114" cy="343804"/>
            </a:xfrm>
            <a:prstGeom prst="rect">
              <a:avLst/>
            </a:prstGeom>
          </p:spPr>
          <p:txBody>
            <a:bodyPr vert="horz" wrap="none" lIns="91440" tIns="45720" rIns="91440" bIns="45720" rtlCol="0" anchor="t">
              <a:normAutofit fontScale="92500" lnSpcReduction="20000"/>
            </a:bodyPr>
            <a:lstStyle/>
            <a:p>
              <a:pPr algn="l"/>
              <a:r>
                <a:rPr lang="en-US" sz="2000" b="1" dirty="0"/>
                <a:t>BEER/ MAGIC / CSPEC / BIFROST / ESTIA</a:t>
              </a:r>
            </a:p>
          </p:txBody>
        </p:sp>
      </p:grpSp>
      <p:sp>
        <p:nvSpPr>
          <p:cNvPr id="53" name="Rectangle 52">
            <a:extLst>
              <a:ext uri="{FF2B5EF4-FFF2-40B4-BE49-F238E27FC236}">
                <a16:creationId xmlns:a16="http://schemas.microsoft.com/office/drawing/2014/main" id="{0E6A1A56-DE3C-784F-BC48-D9CBEA560CBF}"/>
              </a:ext>
            </a:extLst>
          </p:cNvPr>
          <p:cNvSpPr/>
          <p:nvPr/>
        </p:nvSpPr>
        <p:spPr>
          <a:xfrm>
            <a:off x="6561968" y="2573902"/>
            <a:ext cx="77525" cy="33368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0EF0E33-701D-5244-B9D0-CE1D614D5505}"/>
              </a:ext>
            </a:extLst>
          </p:cNvPr>
          <p:cNvSpPr/>
          <p:nvPr/>
        </p:nvSpPr>
        <p:spPr>
          <a:xfrm>
            <a:off x="9225131" y="4340427"/>
            <a:ext cx="96012" cy="2421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7D83792-21E2-7B48-8976-1B5977466E98}"/>
              </a:ext>
            </a:extLst>
          </p:cNvPr>
          <p:cNvSpPr/>
          <p:nvPr/>
        </p:nvSpPr>
        <p:spPr>
          <a:xfrm>
            <a:off x="9414163" y="4340427"/>
            <a:ext cx="96012" cy="2421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97804" y="3608309"/>
            <a:ext cx="1793877" cy="665374"/>
          </a:xfrm>
          <a:prstGeom prst="rect">
            <a:avLst/>
          </a:prstGeom>
        </p:spPr>
        <p:txBody>
          <a:bodyPr vert="horz" wrap="none" lIns="91440" tIns="45720" rIns="91440" bIns="45720" rtlCol="0" anchor="t">
            <a:normAutofit/>
          </a:bodyPr>
          <a:lstStyle/>
          <a:p>
            <a:pPr algn="l"/>
            <a:r>
              <a:rPr lang="en-US" sz="2000" b="1" dirty="0">
                <a:solidFill>
                  <a:srgbClr val="0070C0"/>
                </a:solidFill>
              </a:rPr>
              <a:t>Full access:</a:t>
            </a:r>
          </a:p>
        </p:txBody>
      </p:sp>
      <p:grpSp>
        <p:nvGrpSpPr>
          <p:cNvPr id="80" name="Group 79">
            <a:extLst>
              <a:ext uri="{FF2B5EF4-FFF2-40B4-BE49-F238E27FC236}">
                <a16:creationId xmlns:a16="http://schemas.microsoft.com/office/drawing/2014/main" id="{216572DC-B908-B845-A342-7B21522D6D75}"/>
              </a:ext>
            </a:extLst>
          </p:cNvPr>
          <p:cNvGrpSpPr/>
          <p:nvPr/>
        </p:nvGrpSpPr>
        <p:grpSpPr>
          <a:xfrm>
            <a:off x="593859" y="6097858"/>
            <a:ext cx="8260993" cy="613191"/>
            <a:chOff x="-6702474" y="7550913"/>
            <a:chExt cx="6510797" cy="187739"/>
          </a:xfrm>
        </p:grpSpPr>
        <p:sp>
          <p:nvSpPr>
            <p:cNvPr id="83" name="Rounded Rectangle 82">
              <a:extLst>
                <a:ext uri="{FF2B5EF4-FFF2-40B4-BE49-F238E27FC236}">
                  <a16:creationId xmlns:a16="http://schemas.microsoft.com/office/drawing/2014/main" id="{D29B8FBB-2AF7-B941-AA07-C5ECFB5E66DD}"/>
                </a:ext>
              </a:extLst>
            </p:cNvPr>
            <p:cNvSpPr/>
            <p:nvPr/>
          </p:nvSpPr>
          <p:spPr>
            <a:xfrm>
              <a:off x="-6702474" y="7556090"/>
              <a:ext cx="1877114" cy="182562"/>
            </a:xfrm>
            <a:prstGeom prst="roundRect">
              <a:avLst/>
            </a:prstGeom>
            <a:solidFill>
              <a:srgbClr val="76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Installation &amp; Integration</a:t>
              </a:r>
            </a:p>
          </p:txBody>
        </p:sp>
        <p:sp>
          <p:nvSpPr>
            <p:cNvPr id="84" name="Rounded Rectangle 83">
              <a:extLst>
                <a:ext uri="{FF2B5EF4-FFF2-40B4-BE49-F238E27FC236}">
                  <a16:creationId xmlns:a16="http://schemas.microsoft.com/office/drawing/2014/main" id="{91F7348E-D233-324A-833D-BD9DC8F0788E}"/>
                </a:ext>
              </a:extLst>
            </p:cNvPr>
            <p:cNvSpPr/>
            <p:nvPr/>
          </p:nvSpPr>
          <p:spPr>
            <a:xfrm>
              <a:off x="-4385632" y="7550913"/>
              <a:ext cx="1877114" cy="18256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Hot commissioning First science</a:t>
              </a:r>
            </a:p>
          </p:txBody>
        </p:sp>
        <p:sp>
          <p:nvSpPr>
            <p:cNvPr id="85" name="Rounded Rectangle 84">
              <a:extLst>
                <a:ext uri="{FF2B5EF4-FFF2-40B4-BE49-F238E27FC236}">
                  <a16:creationId xmlns:a16="http://schemas.microsoft.com/office/drawing/2014/main" id="{D6DF71D4-06CC-B049-9BB1-B10FE7509D20}"/>
                </a:ext>
              </a:extLst>
            </p:cNvPr>
            <p:cNvSpPr/>
            <p:nvPr/>
          </p:nvSpPr>
          <p:spPr>
            <a:xfrm>
              <a:off x="-2068791" y="7555153"/>
              <a:ext cx="1877114" cy="182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Operation</a:t>
              </a:r>
            </a:p>
          </p:txBody>
        </p:sp>
      </p:grpSp>
      <p:sp>
        <p:nvSpPr>
          <p:cNvPr id="12" name="5-Point Star 11"/>
          <p:cNvSpPr/>
          <p:nvPr/>
        </p:nvSpPr>
        <p:spPr>
          <a:xfrm rot="2184098">
            <a:off x="4117223" y="2823602"/>
            <a:ext cx="509154" cy="529937"/>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8102049" y="2032311"/>
            <a:ext cx="1526563" cy="506970"/>
          </a:xfrm>
          <a:prstGeom prst="rect">
            <a:avLst/>
          </a:prstGeom>
        </p:spPr>
        <p:txBody>
          <a:bodyPr vert="horz" wrap="none" lIns="91440" tIns="45720" rIns="91440" bIns="45720" rtlCol="0" anchor="t">
            <a:noAutofit/>
          </a:bodyPr>
          <a:lstStyle/>
          <a:p>
            <a:pPr algn="l"/>
            <a:r>
              <a:rPr lang="en-US" sz="2400" b="1" dirty="0"/>
              <a:t>D04</a:t>
            </a:r>
          </a:p>
        </p:txBody>
      </p:sp>
      <p:sp>
        <p:nvSpPr>
          <p:cNvPr id="97" name="Rectangle 96">
            <a:extLst>
              <a:ext uri="{FF2B5EF4-FFF2-40B4-BE49-F238E27FC236}">
                <a16:creationId xmlns:a16="http://schemas.microsoft.com/office/drawing/2014/main" id="{67943A90-EE67-0546-BC6E-FF57E3D25608}"/>
              </a:ext>
            </a:extLst>
          </p:cNvPr>
          <p:cNvSpPr/>
          <p:nvPr/>
        </p:nvSpPr>
        <p:spPr>
          <a:xfrm>
            <a:off x="7486874" y="1665142"/>
            <a:ext cx="102711" cy="426404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679381093"/>
              </p:ext>
            </p:extLst>
          </p:nvPr>
        </p:nvGraphicFramePr>
        <p:xfrm>
          <a:off x="482390" y="3981400"/>
          <a:ext cx="10707224" cy="391830"/>
        </p:xfrm>
        <a:graphic>
          <a:graphicData uri="http://schemas.openxmlformats.org/drawingml/2006/table">
            <a:tbl>
              <a:tblPr firstRow="1" bandRow="1">
                <a:tableStyleId>{5C22544A-7EE6-4342-B048-85BDC9FD1C3A}</a:tableStyleId>
              </a:tblPr>
              <a:tblGrid>
                <a:gridCol w="1338403">
                  <a:extLst>
                    <a:ext uri="{9D8B030D-6E8A-4147-A177-3AD203B41FA5}">
                      <a16:colId xmlns:a16="http://schemas.microsoft.com/office/drawing/2014/main" val="2646072647"/>
                    </a:ext>
                  </a:extLst>
                </a:gridCol>
                <a:gridCol w="1338403">
                  <a:extLst>
                    <a:ext uri="{9D8B030D-6E8A-4147-A177-3AD203B41FA5}">
                      <a16:colId xmlns:a16="http://schemas.microsoft.com/office/drawing/2014/main" val="1048294825"/>
                    </a:ext>
                  </a:extLst>
                </a:gridCol>
                <a:gridCol w="1338403">
                  <a:extLst>
                    <a:ext uri="{9D8B030D-6E8A-4147-A177-3AD203B41FA5}">
                      <a16:colId xmlns:a16="http://schemas.microsoft.com/office/drawing/2014/main" val="2003106199"/>
                    </a:ext>
                  </a:extLst>
                </a:gridCol>
                <a:gridCol w="1338403">
                  <a:extLst>
                    <a:ext uri="{9D8B030D-6E8A-4147-A177-3AD203B41FA5}">
                      <a16:colId xmlns:a16="http://schemas.microsoft.com/office/drawing/2014/main" val="2405087611"/>
                    </a:ext>
                  </a:extLst>
                </a:gridCol>
                <a:gridCol w="1338403">
                  <a:extLst>
                    <a:ext uri="{9D8B030D-6E8A-4147-A177-3AD203B41FA5}">
                      <a16:colId xmlns:a16="http://schemas.microsoft.com/office/drawing/2014/main" val="2015021287"/>
                    </a:ext>
                  </a:extLst>
                </a:gridCol>
                <a:gridCol w="1338403">
                  <a:extLst>
                    <a:ext uri="{9D8B030D-6E8A-4147-A177-3AD203B41FA5}">
                      <a16:colId xmlns:a16="http://schemas.microsoft.com/office/drawing/2014/main" val="2881738514"/>
                    </a:ext>
                  </a:extLst>
                </a:gridCol>
                <a:gridCol w="1338403">
                  <a:extLst>
                    <a:ext uri="{9D8B030D-6E8A-4147-A177-3AD203B41FA5}">
                      <a16:colId xmlns:a16="http://schemas.microsoft.com/office/drawing/2014/main" val="3362828801"/>
                    </a:ext>
                  </a:extLst>
                </a:gridCol>
                <a:gridCol w="1338403">
                  <a:extLst>
                    <a:ext uri="{9D8B030D-6E8A-4147-A177-3AD203B41FA5}">
                      <a16:colId xmlns:a16="http://schemas.microsoft.com/office/drawing/2014/main" val="2170919598"/>
                    </a:ext>
                  </a:extLst>
                </a:gridCol>
              </a:tblGrid>
              <a:tr h="391830">
                <a:tc>
                  <a:txBody>
                    <a:bodyPr/>
                    <a:lstStyle/>
                    <a:p>
                      <a:pPr algn="ctr"/>
                      <a:r>
                        <a:rPr lang="en-US" dirty="0"/>
                        <a:t>2018</a:t>
                      </a:r>
                    </a:p>
                  </a:txBody>
                  <a:tcPr>
                    <a:solidFill>
                      <a:schemeClr val="bg1">
                        <a:lumMod val="50000"/>
                      </a:schemeClr>
                    </a:solidFill>
                  </a:tcPr>
                </a:tc>
                <a:tc>
                  <a:txBody>
                    <a:bodyPr/>
                    <a:lstStyle/>
                    <a:p>
                      <a:pPr algn="ctr"/>
                      <a:r>
                        <a:rPr lang="en-US" dirty="0"/>
                        <a:t>2019</a:t>
                      </a:r>
                    </a:p>
                  </a:txBody>
                  <a:tcPr>
                    <a:solidFill>
                      <a:schemeClr val="bg1">
                        <a:lumMod val="50000"/>
                      </a:schemeClr>
                    </a:solidFill>
                  </a:tcPr>
                </a:tc>
                <a:tc>
                  <a:txBody>
                    <a:bodyPr/>
                    <a:lstStyle/>
                    <a:p>
                      <a:pPr algn="ctr"/>
                      <a:r>
                        <a:rPr lang="en-US" dirty="0"/>
                        <a:t>2020</a:t>
                      </a:r>
                    </a:p>
                  </a:txBody>
                  <a:tcPr>
                    <a:solidFill>
                      <a:schemeClr val="bg1">
                        <a:lumMod val="50000"/>
                      </a:schemeClr>
                    </a:solidFill>
                  </a:tcPr>
                </a:tc>
                <a:tc>
                  <a:txBody>
                    <a:bodyPr/>
                    <a:lstStyle/>
                    <a:p>
                      <a:pPr algn="ctr"/>
                      <a:r>
                        <a:rPr lang="en-US" dirty="0"/>
                        <a:t>2021</a:t>
                      </a:r>
                    </a:p>
                  </a:txBody>
                  <a:tcPr>
                    <a:solidFill>
                      <a:schemeClr val="bg1">
                        <a:lumMod val="50000"/>
                      </a:schemeClr>
                    </a:solidFill>
                  </a:tcPr>
                </a:tc>
                <a:tc>
                  <a:txBody>
                    <a:bodyPr/>
                    <a:lstStyle/>
                    <a:p>
                      <a:pPr algn="ctr"/>
                      <a:r>
                        <a:rPr lang="en-US" dirty="0"/>
                        <a:t>2022</a:t>
                      </a:r>
                    </a:p>
                  </a:txBody>
                  <a:tcPr>
                    <a:solidFill>
                      <a:schemeClr val="bg1">
                        <a:lumMod val="50000"/>
                      </a:schemeClr>
                    </a:solidFill>
                  </a:tcPr>
                </a:tc>
                <a:tc>
                  <a:txBody>
                    <a:bodyPr/>
                    <a:lstStyle/>
                    <a:p>
                      <a:pPr algn="ctr"/>
                      <a:r>
                        <a:rPr lang="en-US" dirty="0"/>
                        <a:t>2023</a:t>
                      </a:r>
                    </a:p>
                  </a:txBody>
                  <a:tcPr>
                    <a:solidFill>
                      <a:schemeClr val="bg1">
                        <a:lumMod val="50000"/>
                      </a:schemeClr>
                    </a:solidFill>
                  </a:tcPr>
                </a:tc>
                <a:tc>
                  <a:txBody>
                    <a:bodyPr/>
                    <a:lstStyle/>
                    <a:p>
                      <a:pPr algn="ctr"/>
                      <a:r>
                        <a:rPr lang="en-US" dirty="0"/>
                        <a:t>2024</a:t>
                      </a:r>
                    </a:p>
                  </a:txBody>
                  <a:tcPr>
                    <a:solidFill>
                      <a:schemeClr val="bg1">
                        <a:lumMod val="50000"/>
                      </a:schemeClr>
                    </a:solidFill>
                  </a:tcPr>
                </a:tc>
                <a:tc>
                  <a:txBody>
                    <a:bodyPr/>
                    <a:lstStyle/>
                    <a:p>
                      <a:pPr algn="ctr"/>
                      <a:r>
                        <a:rPr lang="en-US" dirty="0"/>
                        <a:t>2025</a:t>
                      </a:r>
                    </a:p>
                  </a:txBody>
                  <a:tcPr>
                    <a:solidFill>
                      <a:schemeClr val="bg1">
                        <a:lumMod val="50000"/>
                      </a:schemeClr>
                    </a:solidFill>
                  </a:tcPr>
                </a:tc>
                <a:extLst>
                  <a:ext uri="{0D108BD9-81ED-4DB2-BD59-A6C34878D82A}">
                    <a16:rowId xmlns:a16="http://schemas.microsoft.com/office/drawing/2014/main" val="1315155633"/>
                  </a:ext>
                </a:extLst>
              </a:tr>
            </a:tbl>
          </a:graphicData>
        </a:graphic>
      </p:graphicFrame>
      <p:grpSp>
        <p:nvGrpSpPr>
          <p:cNvPr id="32" name="Group 31"/>
          <p:cNvGrpSpPr/>
          <p:nvPr/>
        </p:nvGrpSpPr>
        <p:grpSpPr>
          <a:xfrm>
            <a:off x="4193115" y="4251393"/>
            <a:ext cx="5539249" cy="936690"/>
            <a:chOff x="4193115" y="3336989"/>
            <a:chExt cx="5539249" cy="936690"/>
          </a:xfrm>
        </p:grpSpPr>
        <p:sp>
          <p:nvSpPr>
            <p:cNvPr id="3" name="4-Point Star 2"/>
            <p:cNvSpPr/>
            <p:nvPr/>
          </p:nvSpPr>
          <p:spPr>
            <a:xfrm>
              <a:off x="4894561" y="3569210"/>
              <a:ext cx="783600" cy="651878"/>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193115" y="3336989"/>
              <a:ext cx="1263361" cy="914400"/>
            </a:xfrm>
            <a:prstGeom prst="rect">
              <a:avLst/>
            </a:prstGeom>
          </p:spPr>
          <p:txBody>
            <a:bodyPr vert="horz" wrap="none" lIns="91440" tIns="45720" rIns="91440" bIns="45720" rtlCol="0" anchor="t">
              <a:normAutofit/>
            </a:bodyPr>
            <a:lstStyle/>
            <a:p>
              <a:pPr algn="l"/>
              <a:r>
                <a:rPr lang="en-US" sz="3200" b="1" dirty="0">
                  <a:latin typeface="+mj-lt"/>
                  <a:cs typeface="Arial" panose="020B0604020202020204" pitchFamily="34" charset="0"/>
                </a:rPr>
                <a:t>RBOT</a:t>
              </a:r>
            </a:p>
          </p:txBody>
        </p:sp>
        <p:sp>
          <p:nvSpPr>
            <p:cNvPr id="66" name="4-Point Star 65"/>
            <p:cNvSpPr/>
            <p:nvPr/>
          </p:nvSpPr>
          <p:spPr>
            <a:xfrm>
              <a:off x="6199538" y="3570476"/>
              <a:ext cx="783600" cy="651878"/>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4-Point Star 67"/>
            <p:cNvSpPr/>
            <p:nvPr/>
          </p:nvSpPr>
          <p:spPr>
            <a:xfrm>
              <a:off x="8047147" y="3583723"/>
              <a:ext cx="783600" cy="651878"/>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6958349" y="3359279"/>
              <a:ext cx="1263361" cy="914400"/>
            </a:xfrm>
            <a:prstGeom prst="rect">
              <a:avLst/>
            </a:prstGeom>
          </p:spPr>
          <p:txBody>
            <a:bodyPr vert="horz" wrap="none" lIns="91440" tIns="45720" rIns="91440" bIns="45720" rtlCol="0" anchor="t">
              <a:normAutofit/>
            </a:bodyPr>
            <a:lstStyle/>
            <a:p>
              <a:pPr algn="l"/>
              <a:r>
                <a:rPr lang="en-US" sz="3200" b="1" dirty="0">
                  <a:latin typeface="+mj-lt"/>
                  <a:cs typeface="Arial" panose="020B0604020202020204" pitchFamily="34" charset="0"/>
                </a:rPr>
                <a:t>FS</a:t>
              </a:r>
            </a:p>
          </p:txBody>
        </p:sp>
        <p:sp>
          <p:nvSpPr>
            <p:cNvPr id="76" name="TextBox 75"/>
            <p:cNvSpPr txBox="1"/>
            <p:nvPr/>
          </p:nvSpPr>
          <p:spPr>
            <a:xfrm>
              <a:off x="8469003" y="3350720"/>
              <a:ext cx="1263361" cy="914400"/>
            </a:xfrm>
            <a:prstGeom prst="rect">
              <a:avLst/>
            </a:prstGeom>
          </p:spPr>
          <p:txBody>
            <a:bodyPr vert="horz" wrap="none" lIns="91440" tIns="45720" rIns="91440" bIns="45720" rtlCol="0" anchor="t">
              <a:normAutofit/>
            </a:bodyPr>
            <a:lstStyle/>
            <a:p>
              <a:pPr algn="l"/>
              <a:r>
                <a:rPr lang="en-US" sz="3200" b="1" dirty="0">
                  <a:latin typeface="+mj-lt"/>
                  <a:cs typeface="Arial" panose="020B0604020202020204" pitchFamily="34" charset="0"/>
                </a:rPr>
                <a:t>SOUP</a:t>
              </a:r>
            </a:p>
          </p:txBody>
        </p:sp>
        <p:sp>
          <p:nvSpPr>
            <p:cNvPr id="77" name="TextBox 76"/>
            <p:cNvSpPr txBox="1"/>
            <p:nvPr/>
          </p:nvSpPr>
          <p:spPr>
            <a:xfrm>
              <a:off x="5771343" y="3357922"/>
              <a:ext cx="1263361" cy="914400"/>
            </a:xfrm>
            <a:prstGeom prst="rect">
              <a:avLst/>
            </a:prstGeom>
          </p:spPr>
          <p:txBody>
            <a:bodyPr vert="horz" wrap="none" lIns="91440" tIns="45720" rIns="91440" bIns="45720" rtlCol="0" anchor="t">
              <a:normAutofit/>
            </a:bodyPr>
            <a:lstStyle/>
            <a:p>
              <a:pPr algn="l"/>
              <a:r>
                <a:rPr lang="en-US" sz="3200" b="1" dirty="0">
                  <a:latin typeface="+mj-lt"/>
                  <a:cs typeface="Arial" panose="020B0604020202020204" pitchFamily="34" charset="0"/>
                </a:rPr>
                <a:t>BOT</a:t>
              </a:r>
            </a:p>
          </p:txBody>
        </p:sp>
        <p:sp>
          <p:nvSpPr>
            <p:cNvPr id="67" name="4-Point Star 66"/>
            <p:cNvSpPr/>
            <p:nvPr/>
          </p:nvSpPr>
          <p:spPr>
            <a:xfrm>
              <a:off x="7129941" y="3571638"/>
              <a:ext cx="783600" cy="651878"/>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Connector 27"/>
          <p:cNvCxnSpPr/>
          <p:nvPr/>
        </p:nvCxnSpPr>
        <p:spPr>
          <a:xfrm>
            <a:off x="3497861" y="3981400"/>
            <a:ext cx="0" cy="359027"/>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9277037" y="4879361"/>
            <a:ext cx="2844206" cy="1443509"/>
          </a:xfrm>
          <a:prstGeom prst="rect">
            <a:avLst/>
          </a:prstGeom>
          <a:solidFill>
            <a:schemeClr val="accent3">
              <a:lumMod val="20000"/>
              <a:lumOff val="80000"/>
            </a:schemeClr>
          </a:solidFill>
          <a:ln>
            <a:solidFill>
              <a:schemeClr val="accent2"/>
            </a:solidFill>
          </a:ln>
        </p:spPr>
        <p:txBody>
          <a:bodyPr vert="horz" wrap="none" lIns="91440" tIns="45720" rIns="91440" bIns="45720" rtlCol="0" anchor="t">
            <a:noAutofit/>
          </a:bodyPr>
          <a:lstStyle/>
          <a:p>
            <a:pPr algn="l"/>
            <a:r>
              <a:rPr lang="en-US" sz="2000" b="1" dirty="0"/>
              <a:t>BOT = Beam On Target</a:t>
            </a:r>
          </a:p>
          <a:p>
            <a:pPr algn="l"/>
            <a:r>
              <a:rPr lang="en-US" sz="2000" b="1" dirty="0"/>
              <a:t>FS    = First Science</a:t>
            </a:r>
          </a:p>
          <a:p>
            <a:r>
              <a:rPr lang="en-US" sz="2000" b="1" dirty="0"/>
              <a:t>SOUP = Start of User </a:t>
            </a:r>
          </a:p>
          <a:p>
            <a:r>
              <a:rPr lang="en-US" sz="2000" b="1" dirty="0"/>
              <a:t>               Program</a:t>
            </a:r>
          </a:p>
        </p:txBody>
      </p:sp>
      <p:sp>
        <p:nvSpPr>
          <p:cNvPr id="95" name="TextBox 94"/>
          <p:cNvSpPr txBox="1"/>
          <p:nvPr/>
        </p:nvSpPr>
        <p:spPr>
          <a:xfrm>
            <a:off x="8097263" y="1622948"/>
            <a:ext cx="1526563" cy="581010"/>
          </a:xfrm>
          <a:prstGeom prst="rect">
            <a:avLst/>
          </a:prstGeom>
        </p:spPr>
        <p:txBody>
          <a:bodyPr vert="horz" wrap="none" lIns="91440" tIns="45720" rIns="91440" bIns="45720" rtlCol="0" anchor="t">
            <a:noAutofit/>
          </a:bodyPr>
          <a:lstStyle/>
          <a:p>
            <a:pPr algn="l"/>
            <a:r>
              <a:rPr lang="en-US" sz="2400" b="1" dirty="0"/>
              <a:t>D08</a:t>
            </a:r>
          </a:p>
        </p:txBody>
      </p:sp>
      <p:sp>
        <p:nvSpPr>
          <p:cNvPr id="86" name="Down Arrow 85"/>
          <p:cNvSpPr/>
          <p:nvPr/>
        </p:nvSpPr>
        <p:spPr>
          <a:xfrm>
            <a:off x="4654237" y="3712746"/>
            <a:ext cx="137396" cy="266893"/>
          </a:xfrm>
          <a:prstGeom prst="downArrow">
            <a:avLst/>
          </a:prstGeom>
          <a:solidFill>
            <a:schemeClr val="accent6">
              <a:lumMod val="60000"/>
              <a:lumOff val="40000"/>
              <a:alpha val="48000"/>
            </a:schemeClr>
          </a:solidFill>
          <a:ln>
            <a:solidFill>
              <a:schemeClr val="accent1">
                <a:shade val="50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own Arrow 88"/>
          <p:cNvSpPr/>
          <p:nvPr/>
        </p:nvSpPr>
        <p:spPr>
          <a:xfrm>
            <a:off x="5200625" y="3707627"/>
            <a:ext cx="137396" cy="266893"/>
          </a:xfrm>
          <a:prstGeom prst="downArrow">
            <a:avLst/>
          </a:prstGeom>
          <a:solidFill>
            <a:schemeClr val="accent3">
              <a:alpha val="42000"/>
            </a:schemeClr>
          </a:solidFill>
          <a:ln>
            <a:solidFill>
              <a:schemeClr val="accent1">
                <a:shade val="50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5298753" y="3332468"/>
            <a:ext cx="1280204" cy="648932"/>
            <a:chOff x="5298753" y="3332468"/>
            <a:chExt cx="1280204" cy="648932"/>
          </a:xfrm>
        </p:grpSpPr>
        <p:sp>
          <p:nvSpPr>
            <p:cNvPr id="20" name="TextBox 19"/>
            <p:cNvSpPr txBox="1"/>
            <p:nvPr/>
          </p:nvSpPr>
          <p:spPr>
            <a:xfrm>
              <a:off x="5298753" y="3333866"/>
              <a:ext cx="831461" cy="606592"/>
            </a:xfrm>
            <a:prstGeom prst="rect">
              <a:avLst/>
            </a:prstGeom>
          </p:spPr>
          <p:txBody>
            <a:bodyPr vert="horz" wrap="none" lIns="91440" tIns="45720" rIns="91440" bIns="45720" rtlCol="0" anchor="t">
              <a:noAutofit/>
            </a:bodyPr>
            <a:lstStyle/>
            <a:p>
              <a:pPr algn="l"/>
              <a:r>
                <a:rPr lang="en-US" sz="2400" b="1" dirty="0">
                  <a:solidFill>
                    <a:schemeClr val="accent6">
                      <a:lumMod val="60000"/>
                      <a:lumOff val="40000"/>
                    </a:schemeClr>
                  </a:solidFill>
                </a:rPr>
                <a:t>D04</a:t>
              </a:r>
            </a:p>
          </p:txBody>
        </p:sp>
        <p:sp>
          <p:nvSpPr>
            <p:cNvPr id="21" name="TextBox 20"/>
            <p:cNvSpPr txBox="1"/>
            <p:nvPr/>
          </p:nvSpPr>
          <p:spPr>
            <a:xfrm>
              <a:off x="5877068" y="3332468"/>
              <a:ext cx="701889" cy="422743"/>
            </a:xfrm>
            <a:prstGeom prst="rect">
              <a:avLst/>
            </a:prstGeom>
          </p:spPr>
          <p:txBody>
            <a:bodyPr vert="horz" wrap="none" lIns="91440" tIns="45720" rIns="91440" bIns="45720" rtlCol="0" anchor="t">
              <a:noAutofit/>
            </a:bodyPr>
            <a:lstStyle/>
            <a:p>
              <a:pPr algn="l"/>
              <a:r>
                <a:rPr lang="en-US" sz="2400" b="1" dirty="0">
                  <a:solidFill>
                    <a:schemeClr val="accent3">
                      <a:lumMod val="75000"/>
                    </a:schemeClr>
                  </a:solidFill>
                </a:rPr>
                <a:t>D08</a:t>
              </a:r>
            </a:p>
          </p:txBody>
        </p:sp>
        <p:sp>
          <p:nvSpPr>
            <p:cNvPr id="62" name="Down Arrow 61"/>
            <p:cNvSpPr/>
            <p:nvPr/>
          </p:nvSpPr>
          <p:spPr>
            <a:xfrm>
              <a:off x="5601370" y="3707627"/>
              <a:ext cx="137396" cy="26689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wn Arrow 62"/>
            <p:cNvSpPr/>
            <p:nvPr/>
          </p:nvSpPr>
          <p:spPr>
            <a:xfrm>
              <a:off x="5941336" y="3714507"/>
              <a:ext cx="137396" cy="266893"/>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5-Point Star 77"/>
          <p:cNvSpPr/>
          <p:nvPr/>
        </p:nvSpPr>
        <p:spPr>
          <a:xfrm rot="2152708">
            <a:off x="9987527" y="1341326"/>
            <a:ext cx="509154" cy="529937"/>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10374019" y="1303590"/>
            <a:ext cx="1649759" cy="721187"/>
          </a:xfrm>
          <a:prstGeom prst="rect">
            <a:avLst/>
          </a:prstGeom>
        </p:spPr>
        <p:txBody>
          <a:bodyPr vert="horz" wrap="none" lIns="91440" tIns="45720" rIns="91440" bIns="45720" rtlCol="0" anchor="t">
            <a:normAutofit/>
          </a:bodyPr>
          <a:lstStyle/>
          <a:p>
            <a:pPr algn="l"/>
            <a:r>
              <a:rPr lang="en-US" sz="2000" dirty="0"/>
              <a:t>Lab ready for </a:t>
            </a:r>
          </a:p>
          <a:p>
            <a:pPr algn="l"/>
            <a:r>
              <a:rPr lang="en-US" sz="2000" dirty="0"/>
              <a:t>operations</a:t>
            </a:r>
          </a:p>
        </p:txBody>
      </p:sp>
      <p:sp>
        <p:nvSpPr>
          <p:cNvPr id="82" name="Rectangle 81"/>
          <p:cNvSpPr/>
          <p:nvPr/>
        </p:nvSpPr>
        <p:spPr>
          <a:xfrm>
            <a:off x="10429456" y="2518803"/>
            <a:ext cx="1520316" cy="91755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RML is on critical path for BOT!</a:t>
            </a:r>
          </a:p>
        </p:txBody>
      </p:sp>
      <p:grpSp>
        <p:nvGrpSpPr>
          <p:cNvPr id="34" name="Group 33"/>
          <p:cNvGrpSpPr/>
          <p:nvPr/>
        </p:nvGrpSpPr>
        <p:grpSpPr>
          <a:xfrm>
            <a:off x="1576784" y="1526881"/>
            <a:ext cx="6525265" cy="1370610"/>
            <a:chOff x="1576784" y="1526881"/>
            <a:chExt cx="6525265" cy="1370610"/>
          </a:xfrm>
        </p:grpSpPr>
        <p:cxnSp>
          <p:nvCxnSpPr>
            <p:cNvPr id="25" name="Straight Connector 24"/>
            <p:cNvCxnSpPr/>
            <p:nvPr/>
          </p:nvCxnSpPr>
          <p:spPr>
            <a:xfrm flipV="1">
              <a:off x="4722935" y="2686844"/>
              <a:ext cx="3368635" cy="6310"/>
            </a:xfrm>
            <a:prstGeom prst="line">
              <a:avLst/>
            </a:prstGeom>
            <a:ln w="314325">
              <a:gradFill flip="none" rotWithShape="1">
                <a:gsLst>
                  <a:gs pos="56000">
                    <a:srgbClr val="92D050"/>
                  </a:gs>
                  <a:gs pos="0">
                    <a:srgbClr val="76D6FF"/>
                  </a:gs>
                  <a:gs pos="42000">
                    <a:srgbClr val="76D6FF"/>
                  </a:gs>
                  <a:gs pos="46000">
                    <a:srgbClr val="FF0000"/>
                  </a:gs>
                  <a:gs pos="68000">
                    <a:srgbClr val="92D050"/>
                  </a:gs>
                  <a:gs pos="100000">
                    <a:srgbClr val="92D050"/>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4733947" y="2242036"/>
              <a:ext cx="3368102" cy="31668"/>
            </a:xfrm>
            <a:prstGeom prst="line">
              <a:avLst/>
            </a:prstGeom>
            <a:ln w="314325">
              <a:gradFill flip="none" rotWithShape="1">
                <a:gsLst>
                  <a:gs pos="0">
                    <a:srgbClr val="76D6FF"/>
                  </a:gs>
                  <a:gs pos="25000">
                    <a:srgbClr val="76D6FF"/>
                  </a:gs>
                  <a:gs pos="37000">
                    <a:srgbClr val="FF0000"/>
                  </a:gs>
                  <a:gs pos="68000">
                    <a:srgbClr val="92D050"/>
                  </a:gs>
                  <a:gs pos="100000">
                    <a:srgbClr val="92D05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3" name="5-Point Star 12"/>
            <p:cNvSpPr/>
            <p:nvPr/>
          </p:nvSpPr>
          <p:spPr>
            <a:xfrm rot="2152708">
              <a:off x="6370791" y="2367554"/>
              <a:ext cx="509154" cy="529937"/>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5-Point Star 90"/>
            <p:cNvSpPr/>
            <p:nvPr/>
          </p:nvSpPr>
          <p:spPr>
            <a:xfrm rot="2152708">
              <a:off x="6396186" y="1948847"/>
              <a:ext cx="509154" cy="529937"/>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p:cNvCxnSpPr/>
            <p:nvPr/>
          </p:nvCxnSpPr>
          <p:spPr>
            <a:xfrm flipV="1">
              <a:off x="6078732" y="1846115"/>
              <a:ext cx="2023317" cy="19119"/>
            </a:xfrm>
            <a:prstGeom prst="line">
              <a:avLst/>
            </a:prstGeom>
            <a:ln w="314325">
              <a:gradFill flip="none" rotWithShape="1">
                <a:gsLst>
                  <a:gs pos="0">
                    <a:srgbClr val="76D6FF"/>
                  </a:gs>
                  <a:gs pos="29000">
                    <a:srgbClr val="76D6FF"/>
                  </a:gs>
                  <a:gs pos="50000">
                    <a:srgbClr val="FF0000"/>
                  </a:gs>
                  <a:gs pos="68000">
                    <a:srgbClr val="92D050"/>
                  </a:gs>
                  <a:gs pos="100000">
                    <a:srgbClr val="92D05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4" name="5-Point Star 93"/>
            <p:cNvSpPr/>
            <p:nvPr/>
          </p:nvSpPr>
          <p:spPr>
            <a:xfrm rot="2152708">
              <a:off x="7114319" y="1526881"/>
              <a:ext cx="509154" cy="529937"/>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576784" y="2029615"/>
              <a:ext cx="2770310" cy="646331"/>
            </a:xfrm>
            <a:prstGeom prst="rect">
              <a:avLst/>
            </a:prstGeom>
            <a:solidFill>
              <a:schemeClr val="accent3">
                <a:lumMod val="60000"/>
                <a:lumOff val="40000"/>
              </a:schemeClr>
            </a:solidFill>
          </p:spPr>
          <p:txBody>
            <a:bodyPr wrap="none" rtlCol="0">
              <a:spAutoFit/>
            </a:bodyPr>
            <a:lstStyle/>
            <a:p>
              <a:pPr algn="l"/>
              <a:r>
                <a:rPr lang="en-US" dirty="0">
                  <a:solidFill>
                    <a:srgbClr val="666666"/>
                  </a:solidFill>
                </a:rPr>
                <a:t>Early access for fit-out</a:t>
              </a:r>
            </a:p>
            <a:p>
              <a:pPr algn="l"/>
              <a:r>
                <a:rPr lang="en-US" dirty="0">
                  <a:solidFill>
                    <a:srgbClr val="666666"/>
                  </a:solidFill>
                </a:rPr>
                <a:t>possible in RML and D04!</a:t>
              </a:r>
            </a:p>
          </p:txBody>
        </p:sp>
        <p:sp>
          <p:nvSpPr>
            <p:cNvPr id="30" name="Right Arrow 29"/>
            <p:cNvSpPr/>
            <p:nvPr/>
          </p:nvSpPr>
          <p:spPr>
            <a:xfrm>
              <a:off x="4384012" y="2301111"/>
              <a:ext cx="262991" cy="234869"/>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p:cNvGrpSpPr/>
          <p:nvPr/>
        </p:nvGrpSpPr>
        <p:grpSpPr>
          <a:xfrm>
            <a:off x="4176464" y="1492725"/>
            <a:ext cx="5452148" cy="1455858"/>
            <a:chOff x="4176464" y="1500362"/>
            <a:chExt cx="5452148" cy="1455858"/>
          </a:xfrm>
        </p:grpSpPr>
        <p:cxnSp>
          <p:nvCxnSpPr>
            <p:cNvPr id="100" name="Straight Connector 99"/>
            <p:cNvCxnSpPr/>
            <p:nvPr/>
          </p:nvCxnSpPr>
          <p:spPr>
            <a:xfrm flipV="1">
              <a:off x="4176464" y="2686843"/>
              <a:ext cx="3915106" cy="20391"/>
            </a:xfrm>
            <a:prstGeom prst="line">
              <a:avLst/>
            </a:prstGeom>
            <a:ln w="314325">
              <a:gradFill flip="none" rotWithShape="1">
                <a:gsLst>
                  <a:gs pos="44000">
                    <a:srgbClr val="92D050"/>
                  </a:gs>
                  <a:gs pos="0">
                    <a:srgbClr val="76D6FF"/>
                  </a:gs>
                  <a:gs pos="26000">
                    <a:srgbClr val="76D6FF"/>
                  </a:gs>
                  <a:gs pos="34000">
                    <a:srgbClr val="FF0000"/>
                  </a:gs>
                  <a:gs pos="68000">
                    <a:srgbClr val="92D050"/>
                  </a:gs>
                  <a:gs pos="100000">
                    <a:srgbClr val="92D05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8091570" y="2449250"/>
              <a:ext cx="1526563" cy="506970"/>
            </a:xfrm>
            <a:prstGeom prst="rect">
              <a:avLst/>
            </a:prstGeom>
          </p:spPr>
          <p:txBody>
            <a:bodyPr vert="horz" wrap="none" lIns="91440" tIns="45720" rIns="91440" bIns="45720" rtlCol="0" anchor="t">
              <a:noAutofit/>
            </a:bodyPr>
            <a:lstStyle/>
            <a:p>
              <a:pPr algn="l"/>
              <a:r>
                <a:rPr lang="en-US" sz="2400" b="1" dirty="0"/>
                <a:t>RML (D08)</a:t>
              </a:r>
            </a:p>
          </p:txBody>
        </p:sp>
        <p:cxnSp>
          <p:nvCxnSpPr>
            <p:cNvPr id="102" name="Straight Connector 101"/>
            <p:cNvCxnSpPr/>
            <p:nvPr/>
          </p:nvCxnSpPr>
          <p:spPr>
            <a:xfrm flipV="1">
              <a:off x="4733947" y="2242036"/>
              <a:ext cx="3368102" cy="31668"/>
            </a:xfrm>
            <a:prstGeom prst="line">
              <a:avLst/>
            </a:prstGeom>
            <a:ln w="314325">
              <a:gradFill flip="none" rotWithShape="1">
                <a:gsLst>
                  <a:gs pos="0">
                    <a:srgbClr val="76D6FF"/>
                  </a:gs>
                  <a:gs pos="30000">
                    <a:srgbClr val="76D6FF"/>
                  </a:gs>
                  <a:gs pos="50000">
                    <a:srgbClr val="FF0000"/>
                  </a:gs>
                  <a:gs pos="68000">
                    <a:srgbClr val="92D050"/>
                  </a:gs>
                  <a:gs pos="100000">
                    <a:srgbClr val="92D05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8102049" y="2037000"/>
              <a:ext cx="1526563" cy="506970"/>
            </a:xfrm>
            <a:prstGeom prst="rect">
              <a:avLst/>
            </a:prstGeom>
          </p:spPr>
          <p:txBody>
            <a:bodyPr vert="horz" wrap="none" lIns="91440" tIns="45720" rIns="91440" bIns="45720" rtlCol="0" anchor="t">
              <a:noAutofit/>
            </a:bodyPr>
            <a:lstStyle/>
            <a:p>
              <a:pPr algn="l"/>
              <a:r>
                <a:rPr lang="en-US" sz="2400" b="1" dirty="0"/>
                <a:t>D04</a:t>
              </a:r>
            </a:p>
          </p:txBody>
        </p:sp>
        <p:sp>
          <p:nvSpPr>
            <p:cNvPr id="104" name="5-Point Star 103"/>
            <p:cNvSpPr/>
            <p:nvPr/>
          </p:nvSpPr>
          <p:spPr>
            <a:xfrm rot="2152708">
              <a:off x="5498750" y="2406316"/>
              <a:ext cx="509154" cy="529937"/>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5-Point Star 104"/>
            <p:cNvSpPr/>
            <p:nvPr/>
          </p:nvSpPr>
          <p:spPr>
            <a:xfrm rot="2152708">
              <a:off x="6590814" y="1935583"/>
              <a:ext cx="509154" cy="529937"/>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p:cNvCxnSpPr/>
            <p:nvPr/>
          </p:nvCxnSpPr>
          <p:spPr>
            <a:xfrm flipV="1">
              <a:off x="5338021" y="1846115"/>
              <a:ext cx="2764028" cy="31668"/>
            </a:xfrm>
            <a:prstGeom prst="line">
              <a:avLst/>
            </a:prstGeom>
            <a:ln w="314325">
              <a:gradFill flip="none" rotWithShape="1">
                <a:gsLst>
                  <a:gs pos="0">
                    <a:srgbClr val="76D6FF"/>
                  </a:gs>
                  <a:gs pos="29000">
                    <a:srgbClr val="76D6FF"/>
                  </a:gs>
                  <a:gs pos="50000">
                    <a:srgbClr val="FF0000"/>
                  </a:gs>
                  <a:gs pos="68000">
                    <a:srgbClr val="92D050"/>
                  </a:gs>
                  <a:gs pos="100000">
                    <a:srgbClr val="92D05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7" name="5-Point Star 106"/>
            <p:cNvSpPr/>
            <p:nvPr/>
          </p:nvSpPr>
          <p:spPr>
            <a:xfrm rot="2152708">
              <a:off x="6840284" y="1500362"/>
              <a:ext cx="509154" cy="529937"/>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8097263" y="1622948"/>
              <a:ext cx="1526563" cy="581010"/>
            </a:xfrm>
            <a:prstGeom prst="rect">
              <a:avLst/>
            </a:prstGeom>
          </p:spPr>
          <p:txBody>
            <a:bodyPr vert="horz" wrap="none" lIns="91440" tIns="45720" rIns="91440" bIns="45720" rtlCol="0" anchor="t">
              <a:noAutofit/>
            </a:bodyPr>
            <a:lstStyle/>
            <a:p>
              <a:pPr algn="l"/>
              <a:r>
                <a:rPr lang="en-US" sz="2400" b="1" dirty="0"/>
                <a:t>D08</a:t>
              </a:r>
            </a:p>
          </p:txBody>
        </p:sp>
      </p:grpSp>
      <p:grpSp>
        <p:nvGrpSpPr>
          <p:cNvPr id="42" name="Group 41"/>
          <p:cNvGrpSpPr/>
          <p:nvPr/>
        </p:nvGrpSpPr>
        <p:grpSpPr>
          <a:xfrm>
            <a:off x="4307204" y="3332468"/>
            <a:ext cx="1356662" cy="607990"/>
            <a:chOff x="4307204" y="3332468"/>
            <a:chExt cx="1356662" cy="607990"/>
          </a:xfrm>
        </p:grpSpPr>
        <p:sp>
          <p:nvSpPr>
            <p:cNvPr id="113" name="TextBox 112"/>
            <p:cNvSpPr txBox="1"/>
            <p:nvPr/>
          </p:nvSpPr>
          <p:spPr>
            <a:xfrm>
              <a:off x="4307204" y="3333866"/>
              <a:ext cx="831461" cy="606592"/>
            </a:xfrm>
            <a:prstGeom prst="rect">
              <a:avLst/>
            </a:prstGeom>
          </p:spPr>
          <p:txBody>
            <a:bodyPr vert="horz" wrap="none" lIns="91440" tIns="45720" rIns="91440" bIns="45720" rtlCol="0" anchor="t">
              <a:noAutofit/>
            </a:bodyPr>
            <a:lstStyle/>
            <a:p>
              <a:pPr algn="l"/>
              <a:r>
                <a:rPr lang="en-US" sz="2400" b="1" dirty="0">
                  <a:solidFill>
                    <a:schemeClr val="accent6">
                      <a:lumMod val="60000"/>
                      <a:lumOff val="40000"/>
                    </a:schemeClr>
                  </a:solidFill>
                </a:rPr>
                <a:t>D04</a:t>
              </a:r>
            </a:p>
          </p:txBody>
        </p:sp>
        <p:sp>
          <p:nvSpPr>
            <p:cNvPr id="114" name="TextBox 113"/>
            <p:cNvSpPr txBox="1"/>
            <p:nvPr/>
          </p:nvSpPr>
          <p:spPr>
            <a:xfrm>
              <a:off x="4961977" y="3332468"/>
              <a:ext cx="701889" cy="422743"/>
            </a:xfrm>
            <a:prstGeom prst="rect">
              <a:avLst/>
            </a:prstGeom>
          </p:spPr>
          <p:txBody>
            <a:bodyPr vert="horz" wrap="none" lIns="91440" tIns="45720" rIns="91440" bIns="45720" rtlCol="0" anchor="t">
              <a:noAutofit/>
            </a:bodyPr>
            <a:lstStyle/>
            <a:p>
              <a:pPr algn="l"/>
              <a:r>
                <a:rPr lang="en-US" sz="2400" b="1" dirty="0">
                  <a:solidFill>
                    <a:schemeClr val="accent3">
                      <a:lumMod val="75000"/>
                    </a:schemeClr>
                  </a:solidFill>
                </a:rPr>
                <a:t>D08</a:t>
              </a:r>
            </a:p>
          </p:txBody>
        </p:sp>
      </p:grpSp>
      <p:sp>
        <p:nvSpPr>
          <p:cNvPr id="87" name="Action Button: Forward or Next 86">
            <a:hlinkClick r:id="" action="ppaction://hlinkshowjump?jump=nextslide" highlightClick="1">
              <a:snd r:embed="rId7" name="click.wav"/>
            </a:hlinkClick>
          </p:cNvPr>
          <p:cNvSpPr/>
          <p:nvPr/>
        </p:nvSpPr>
        <p:spPr>
          <a:xfrm>
            <a:off x="11478492" y="6196595"/>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imeChang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558353"/>
            <a:ext cx="364359" cy="364359"/>
          </a:xfrm>
          <a:prstGeom prst="rect">
            <a:avLst/>
          </a:prstGeom>
        </p:spPr>
      </p:pic>
      <p:pic>
        <p:nvPicPr>
          <p:cNvPr id="17" name="TimeChange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972" y="1028414"/>
            <a:ext cx="369332" cy="369332"/>
          </a:xfrm>
          <a:prstGeom prst="rect">
            <a:avLst/>
          </a:prstGeom>
        </p:spPr>
      </p:pic>
    </p:spTree>
    <p:extLst>
      <p:ext uri="{BB962C8B-B14F-4D97-AF65-F5344CB8AC3E}">
        <p14:creationId xmlns:p14="http://schemas.microsoft.com/office/powerpoint/2010/main" val="190058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75" fill="hold"/>
                                        <p:tgtEl>
                                          <p:spTgt spid="10"/>
                                        </p:tgtEl>
                                      </p:cBhvr>
                                    </p:cmd>
                                  </p:childTnLst>
                                </p:cTn>
                              </p:par>
                              <p:par>
                                <p:cTn id="7" presetID="1" presetClass="entr" presetSubtype="0" fill="hold" nodeType="withEffect">
                                  <p:stCondLst>
                                    <p:cond delay="10000"/>
                                  </p:stCondLst>
                                  <p:childTnLst>
                                    <p:set>
                                      <p:cBhvr>
                                        <p:cTn id="8" dur="1" fill="hold">
                                          <p:stCondLst>
                                            <p:cond delay="0"/>
                                          </p:stCondLst>
                                        </p:cTn>
                                        <p:tgtEl>
                                          <p:spTgt spid="41"/>
                                        </p:tgtEl>
                                        <p:attrNameLst>
                                          <p:attrName>style.visibility</p:attrName>
                                        </p:attrNameLst>
                                      </p:cBhvr>
                                      <p:to>
                                        <p:strVal val="visible"/>
                                      </p:to>
                                    </p:set>
                                  </p:childTnLst>
                                </p:cTn>
                              </p:par>
                              <p:par>
                                <p:cTn id="9" presetID="10" presetClass="exit" presetSubtype="0" fill="hold" nodeType="withEffect">
                                  <p:stCondLst>
                                    <p:cond delay="10000"/>
                                  </p:stCondLst>
                                  <p:childTnLst>
                                    <p:animEffect transition="out" filter="fade">
                                      <p:cBhvr>
                                        <p:cTn id="10" dur="500"/>
                                        <p:tgtEl>
                                          <p:spTgt spid="42"/>
                                        </p:tgtEl>
                                      </p:cBhvr>
                                    </p:animEffect>
                                    <p:set>
                                      <p:cBhvr>
                                        <p:cTn id="11" dur="1" fill="hold">
                                          <p:stCondLst>
                                            <p:cond delay="499"/>
                                          </p:stCondLst>
                                        </p:cTn>
                                        <p:tgtEl>
                                          <p:spTgt spid="42"/>
                                        </p:tgtEl>
                                        <p:attrNameLst>
                                          <p:attrName>style.visibility</p:attrName>
                                        </p:attrNameLst>
                                      </p:cBhvr>
                                      <p:to>
                                        <p:strVal val="hidden"/>
                                      </p:to>
                                    </p:set>
                                  </p:childTnLst>
                                </p:cTn>
                              </p:par>
                            </p:childTnLst>
                          </p:cTn>
                        </p:par>
                        <p:par>
                          <p:cTn id="12" fill="hold">
                            <p:stCondLst>
                              <p:cond delay="10500"/>
                            </p:stCondLst>
                            <p:childTnLst>
                              <p:par>
                                <p:cTn id="13" presetID="1" presetClass="mediacall" presetSubtype="0" fill="hold" nodeType="afterEffect">
                                  <p:stCondLst>
                                    <p:cond delay="0"/>
                                  </p:stCondLst>
                                  <p:childTnLst>
                                    <p:cmd type="call" cmd="playFrom(0.0)">
                                      <p:cBhvr>
                                        <p:cTn id="14" dur="27890" fill="hold"/>
                                        <p:tgtEl>
                                          <p:spTgt spid="17"/>
                                        </p:tgtEl>
                                      </p:cBhvr>
                                    </p:cmd>
                                  </p:childTnLst>
                                </p:cTn>
                              </p:par>
                              <p:par>
                                <p:cTn id="15" presetID="10" presetClass="exit" presetSubtype="0" fill="hold" nodeType="withEffect">
                                  <p:stCondLst>
                                    <p:cond delay="100"/>
                                  </p:stCondLst>
                                  <p:childTnLst>
                                    <p:animEffect transition="out" filter="fade">
                                      <p:cBhvr>
                                        <p:cTn id="16" dur="5000"/>
                                        <p:tgtEl>
                                          <p:spTgt spid="99"/>
                                        </p:tgtEl>
                                      </p:cBhvr>
                                    </p:animEffect>
                                    <p:set>
                                      <p:cBhvr>
                                        <p:cTn id="17" dur="1" fill="hold">
                                          <p:stCondLst>
                                            <p:cond delay="4999"/>
                                          </p:stCondLst>
                                        </p:cTn>
                                        <p:tgtEl>
                                          <p:spTgt spid="99"/>
                                        </p:tgtEl>
                                        <p:attrNameLst>
                                          <p:attrName>style.visibility</p:attrName>
                                        </p:attrNameLst>
                                      </p:cBhvr>
                                      <p:to>
                                        <p:strVal val="hidden"/>
                                      </p:to>
                                    </p:set>
                                  </p:childTnLst>
                                </p:cTn>
                              </p:par>
                              <p:par>
                                <p:cTn id="18" presetID="1" presetClass="entr" presetSubtype="0" fill="hold" nodeType="withEffect">
                                  <p:stCondLst>
                                    <p:cond delay="3000"/>
                                  </p:stCondLst>
                                  <p:childTnLst>
                                    <p:set>
                                      <p:cBhvr>
                                        <p:cTn id="19" dur="1" fill="hold">
                                          <p:stCondLst>
                                            <p:cond delay="0"/>
                                          </p:stCondLst>
                                        </p:cTn>
                                        <p:tgtEl>
                                          <p:spTgt spid="34"/>
                                        </p:tgtEl>
                                        <p:attrNameLst>
                                          <p:attrName>style.visibility</p:attrName>
                                        </p:attrNameLst>
                                      </p:cBhvr>
                                      <p:to>
                                        <p:strVal val="visible"/>
                                      </p:to>
                                    </p:set>
                                  </p:childTnLst>
                                </p:cTn>
                              </p:par>
                            </p:childTnLst>
                          </p:cTn>
                        </p:par>
                        <p:par>
                          <p:cTn id="20" fill="hold">
                            <p:stCondLst>
                              <p:cond delay="38390"/>
                            </p:stCondLst>
                            <p:childTnLst>
                              <p:par>
                                <p:cTn id="21" presetID="1" presetClass="entr" presetSubtype="0" fill="hold" grpId="0" nodeType="afterEffect">
                                  <p:stCondLst>
                                    <p:cond delay="5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7"/>
                </p:tgtEl>
              </p:cMediaNode>
            </p:audio>
          </p:childTnLst>
        </p:cTn>
      </p:par>
    </p:tnLst>
    <p:bldLst>
      <p:bldP spid="8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3|1.5|10"/>
</p:tagLst>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SULF_talks_April3_2020.potx" id="{03E37CC8-EFC4-4AB4-8A12-C956108F1B3E}" vid="{E725838C-18D8-42BC-9411-643CA1A5446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SULF_talks_April3_2020</Template>
  <TotalTime>2873</TotalTime>
  <Words>6116</Words>
  <Application>Microsoft Macintosh PowerPoint</Application>
  <PresentationFormat>Widescreen</PresentationFormat>
  <Paragraphs>974</Paragraphs>
  <Slides>45</Slides>
  <Notes>23</Notes>
  <HiddenSlides>0</HiddenSlides>
  <MMClips>82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Calibri</vt:lpstr>
      <vt:lpstr>Segoe UI</vt:lpstr>
      <vt:lpstr>Segoe UI Light</vt:lpstr>
      <vt:lpstr>Segoe UI Semibold</vt:lpstr>
      <vt:lpstr>Symbol</vt:lpstr>
      <vt:lpstr>Times New Roman</vt:lpstr>
      <vt:lpstr>Wingdings</vt:lpstr>
      <vt:lpstr>Office-tema</vt:lpstr>
      <vt:lpstr>PowerPoint Presentation</vt:lpstr>
      <vt:lpstr>SULF – Sample and User Laboratory Facilities</vt:lpstr>
      <vt:lpstr>Agenda</vt:lpstr>
      <vt:lpstr>PowerPoint Presentation</vt:lpstr>
      <vt:lpstr>Sample and User Laboratory Facilities SULF</vt:lpstr>
      <vt:lpstr>Why are user laboratories necessary?</vt:lpstr>
      <vt:lpstr>What we will deliver – user labs</vt:lpstr>
      <vt:lpstr>Timeline / Schedule  (January 2020)</vt:lpstr>
      <vt:lpstr>Timeline / Schedule  (January March 2020)</vt:lpstr>
      <vt:lpstr>Mitigations for Covid-19 related delays</vt:lpstr>
      <vt:lpstr>Project Interactions </vt:lpstr>
      <vt:lpstr>Project Interactions </vt:lpstr>
      <vt:lpstr>SULF: what are the focus points now ?</vt:lpstr>
      <vt:lpstr>SULF achievements</vt:lpstr>
      <vt:lpstr>PowerPoint Presentation</vt:lpstr>
      <vt:lpstr>Project overview</vt:lpstr>
      <vt:lpstr>Reminder: In-kind STFC laboratories to be fitted out</vt:lpstr>
      <vt:lpstr>Installation Location E03/E04</vt:lpstr>
      <vt:lpstr>Installation Readiness Review (IRR)</vt:lpstr>
      <vt:lpstr>Structure of lab project</vt:lpstr>
      <vt:lpstr>Structure of lab project</vt:lpstr>
      <vt:lpstr>Structure of lab project</vt:lpstr>
      <vt:lpstr>Safety during Installation</vt:lpstr>
      <vt:lpstr>Logistics / Rigging needs</vt:lpstr>
      <vt:lpstr>Other experiences </vt:lpstr>
      <vt:lpstr>Good progress (until Covid-19…)</vt:lpstr>
      <vt:lpstr>Good progress (until Covid-19…)</vt:lpstr>
      <vt:lpstr>PowerPoint Presentation</vt:lpstr>
      <vt:lpstr>Where does SULF work?</vt:lpstr>
      <vt:lpstr>The idea</vt:lpstr>
      <vt:lpstr>Handover to DEMAX </vt:lpstr>
      <vt:lpstr>The schedule</vt:lpstr>
      <vt:lpstr>The schedule</vt:lpstr>
      <vt:lpstr>Preparation</vt:lpstr>
      <vt:lpstr>PowerPoint Presentation</vt:lpstr>
      <vt:lpstr>SULF – one chemistry lab for ESS</vt:lpstr>
      <vt:lpstr>Why are user laboratories necessary?</vt:lpstr>
      <vt:lpstr>SULF short term support</vt:lpstr>
      <vt:lpstr>Why are user laboratories necessary?</vt:lpstr>
      <vt:lpstr>Why are user laboratories necessary?</vt:lpstr>
      <vt:lpstr>SULF Collaborative Science</vt:lpstr>
      <vt:lpstr>SULF collaborative science for ESS</vt:lpstr>
      <vt:lpstr>SULF: Current operations in rented lab</vt:lpstr>
      <vt:lpstr>SULF - conclusions</vt:lpstr>
      <vt:lpstr>Thank you for your attention</vt:lpstr>
    </vt:vector>
  </TitlesOfParts>
  <Company>European Spallation Source ERIC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Monika Hartl</dc:creator>
  <cp:lastModifiedBy>Arno Hiess</cp:lastModifiedBy>
  <cp:revision>86</cp:revision>
  <cp:lastPrinted>2019-03-08T10:27:30Z</cp:lastPrinted>
  <dcterms:created xsi:type="dcterms:W3CDTF">2020-04-17T10:07:05Z</dcterms:created>
  <dcterms:modified xsi:type="dcterms:W3CDTF">2020-04-21T07:34:29Z</dcterms:modified>
</cp:coreProperties>
</file>