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72" r:id="rId3"/>
    <p:sldId id="268" r:id="rId4"/>
    <p:sldId id="282" r:id="rId5"/>
    <p:sldId id="283" r:id="rId6"/>
    <p:sldId id="284" r:id="rId7"/>
    <p:sldId id="278" r:id="rId8"/>
    <p:sldId id="287" r:id="rId9"/>
    <p:sldId id="288" r:id="rId10"/>
    <p:sldId id="279" r:id="rId11"/>
    <p:sldId id="289" r:id="rId12"/>
    <p:sldId id="290" r:id="rId13"/>
    <p:sldId id="292" r:id="rId14"/>
    <p:sldId id="293" r:id="rId15"/>
    <p:sldId id="291" r:id="rId16"/>
    <p:sldId id="296" r:id="rId17"/>
    <p:sldId id="285" r:id="rId18"/>
    <p:sldId id="286" r:id="rId19"/>
    <p:sldId id="294" r:id="rId20"/>
    <p:sldId id="295" r:id="rId21"/>
    <p:sldId id="297" r:id="rId22"/>
    <p:sldId id="298" r:id="rId23"/>
    <p:sldId id="277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D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20" autoAdjust="0"/>
    <p:restoredTop sz="94681" autoAdjust="0"/>
  </p:normalViewPr>
  <p:slideViewPr>
    <p:cSldViewPr snapToGrid="0" snapToObjects="1">
      <p:cViewPr varScale="1">
        <p:scale>
          <a:sx n="120" d="100"/>
          <a:sy n="120" d="100"/>
        </p:scale>
        <p:origin x="9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2020-04-17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PREMP Project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PREMP Project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 dirty="0"/>
              <a:t>PREMP STAP UPDATE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hyperlink" Target="https://confluence.esss.lu.se/display/SA/High-Pressure+Safety%2C+Manuals%2C+Documentation%2C+Classification%2C+Calibratio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0125" y="250446"/>
            <a:ext cx="8640000" cy="2387600"/>
          </a:xfrm>
        </p:spPr>
        <p:txBody>
          <a:bodyPr anchor="t"/>
          <a:lstStyle/>
          <a:p>
            <a:r>
              <a:rPr lang="en-GB" dirty="0"/>
              <a:t>PREMP Sample Environment Systems for First Science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4914273"/>
            <a:ext cx="8640000" cy="921363"/>
          </a:xfrm>
        </p:spPr>
        <p:txBody>
          <a:bodyPr/>
          <a:lstStyle/>
          <a:p>
            <a:r>
              <a:rPr lang="en-GB" dirty="0"/>
              <a:t>Prioritised sample environment systems to be used on instruments #1-8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Malcolm Guthrie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2020-04-17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D53DE-3DCE-CC48-8D2F-691C62BE7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700" y="2147570"/>
            <a:ext cx="4514850" cy="271440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96A286-ACB3-F340-BCA9-CF9E10EB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75">
        <p:fade/>
      </p:transition>
    </mc:Choice>
    <mc:Fallback xmlns="">
      <p:transition spd="med" advTm="12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Clamp cells for DREAM, MAGIC, CSPEC, BIFROST </a:t>
            </a:r>
            <a:r>
              <a:rPr lang="en-GB" dirty="0">
                <a:solidFill>
                  <a:srgbClr val="0099DD"/>
                </a:solidFill>
              </a:rPr>
              <a:t>Provides &lt; 2GPa and &lt;1K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66" y="1596037"/>
            <a:ext cx="6170000" cy="653861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(ref ESS-1545382)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Clamp devices will follow LLB and Sine2020 designs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0.3cc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TiZr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&lt;1 GPa* and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CuBe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&lt; 1.5 GPa*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 to enable in house construction of cells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see NIK 3-7 slide later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Primary installation via cryostat stick (design pending)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Safety/Quality see later slide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Verification/validation requires Pressure Testing Facility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92282" y="1596037"/>
            <a:ext cx="4866355" cy="2177697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TA (almost) at signing stage. Target: 24</a:t>
            </a:r>
            <a:r>
              <a:rPr lang="en-GB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April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Main challenge is if this slips due to COVID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E8BD20-D69D-AD45-9DE8-807651C94F06}"/>
              </a:ext>
            </a:extLst>
          </p:cNvPr>
          <p:cNvGrpSpPr/>
          <p:nvPr/>
        </p:nvGrpSpPr>
        <p:grpSpPr>
          <a:xfrm>
            <a:off x="7238693" y="4434099"/>
            <a:ext cx="4613588" cy="2041171"/>
            <a:chOff x="7238693" y="3256028"/>
            <a:chExt cx="4613588" cy="20411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70DB40-7227-E24C-A76B-0E6B4DFFD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855084" y="1639637"/>
              <a:ext cx="1380805" cy="46135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32D15-39DB-F749-B91C-77EE3AB4E5F0}"/>
                </a:ext>
              </a:extLst>
            </p:cNvPr>
            <p:cNvSpPr txBox="1"/>
            <p:nvPr/>
          </p:nvSpPr>
          <p:spPr>
            <a:xfrm>
              <a:off x="8761114" y="4650868"/>
              <a:ext cx="30911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i="1" dirty="0"/>
                <a:t>Sine 2020 developed clamp cell</a:t>
              </a:r>
            </a:p>
            <a:p>
              <a:pPr algn="r"/>
              <a:r>
                <a:rPr lang="en-US" i="1" dirty="0"/>
                <a:t>(WP7 report)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99EF8B-A7C9-AF40-98E4-C8CE3DD80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1423">
        <p:fade/>
      </p:transition>
    </mc:Choice>
    <mc:Fallback xmlns="">
      <p:transition spd="med" advTm="161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93343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GAS/LIQUID cells for DREAM, MAGIC, CSPEC, BIFROST... </a:t>
            </a:r>
            <a:r>
              <a:rPr lang="en-GB" dirty="0">
                <a:solidFill>
                  <a:srgbClr val="0099DD"/>
                </a:solidFill>
              </a:rPr>
              <a:t>Provides &lt; 1GPa and &lt;1K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66" y="1707208"/>
            <a:ext cx="6170000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(ref ESS-1545382)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Gas/Liquid cells follow LLB and Sine2020 designs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two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std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volumes: 0.5 cc and 1.0 cc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TiZr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&lt;0.5 GPa*, Al &lt; 0.4 GPa*,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BeCu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1.0 GPa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 to enable in house construction of cells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1.0 GPa He gas compressor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see NIK 3-7 slide later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85926" y="1667744"/>
            <a:ext cx="4866355" cy="217769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Primary installation via cryostat stick (design pending)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Safety/Quality see later slide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Verification/validation requires Pressure Testing Facility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TA (almost) at signing stage. Target: 24</a:t>
            </a:r>
            <a:r>
              <a:rPr lang="en-GB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April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Main challenge is if this slips due to COVID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58028E-1629-234F-B2D3-FFFB32B3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836">
        <p:fade/>
      </p:transition>
    </mc:Choice>
    <mc:Fallback xmlns="">
      <p:transition spd="med" advTm="57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 cells for DREAM, MAGIC, BIFROST </a:t>
            </a:r>
            <a:r>
              <a:rPr lang="en-GB" dirty="0">
                <a:solidFill>
                  <a:srgbClr val="0099DD"/>
                </a:solidFill>
              </a:rPr>
              <a:t>Provides &lt; 20GPa and &lt;4K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66" y="1707208"/>
            <a:ext cx="6170000" cy="456500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(ref ESS-1545382)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 cells:  1x VX5 (AW819), 2x VX1 tonne (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BeCu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CCR-based cryostat for PE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Gas-loader for PE (also suitable for DACs)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see NIK 3-7 slide later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FAT conducted for RT mount for PE cell (Q1 2020)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Low T mounting part of cryostat design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Safety/Quality see later slide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00201" y="1707208"/>
            <a:ext cx="5291799" cy="2177697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TA (almost) at signing stage. Target: 24</a:t>
            </a:r>
            <a:r>
              <a:rPr lang="en-GB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April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Tender completed for hyd. pump: Vinci system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Parallel project to increase angular aperture of PE anvils (DREAM + MAGIC)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A7889-07C1-7245-B8BF-685AB661A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072" y="3803507"/>
            <a:ext cx="2971460" cy="2634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0ED75-1550-B94E-800D-61FFA4E6F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100" y="3803508"/>
            <a:ext cx="2508086" cy="2671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444DDD-0D92-B842-991A-20441E4D1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8758">
        <p:fade/>
      </p:transition>
    </mc:Choice>
    <mc:Fallback xmlns="">
      <p:transition spd="med" advTm="168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Aside: FAT for PE mount</a:t>
            </a:r>
            <a:endParaRPr lang="en-GB" dirty="0">
              <a:solidFill>
                <a:srgbClr val="0099DD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5A4E21-DD43-2745-BA6C-55620FDD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0562" y="1592256"/>
            <a:ext cx="3162786" cy="2372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6269CA-2E93-D940-A66E-6BAC2E222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76488" y="1592256"/>
            <a:ext cx="3162786" cy="23720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47AA80-0A19-0146-A348-849D53C386E6}"/>
              </a:ext>
            </a:extLst>
          </p:cNvPr>
          <p:cNvSpPr txBox="1"/>
          <p:nvPr/>
        </p:nvSpPr>
        <p:spPr>
          <a:xfrm>
            <a:off x="765961" y="4868028"/>
            <a:ext cx="4381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Two orientations imaged by fixed camera.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Reference grid fixed relative to cell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982DB0-FF0E-1C40-BB51-AACB71F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634" y="722216"/>
            <a:ext cx="4674485" cy="45983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E73BD6-5880-054F-A196-5F4E4330A829}"/>
              </a:ext>
            </a:extLst>
          </p:cNvPr>
          <p:cNvSpPr txBox="1"/>
          <p:nvPr/>
        </p:nvSpPr>
        <p:spPr>
          <a:xfrm>
            <a:off x="6514614" y="5054023"/>
            <a:ext cx="5158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Red arrows show displacement of each point on reference grid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Confirms ‘magic spot’ unmoved to &lt; 0.17mm,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0.78mm from </a:t>
            </a:r>
            <a:r>
              <a:rPr lang="en-US" dirty="0" err="1">
                <a:solidFill>
                  <a:srgbClr val="666666"/>
                </a:solidFill>
              </a:rPr>
              <a:t>centre</a:t>
            </a:r>
            <a:r>
              <a:rPr lang="en-US" dirty="0">
                <a:solidFill>
                  <a:srgbClr val="666666"/>
                </a:solidFill>
              </a:rPr>
              <a:t> of grid.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8C14CD-1CD9-A14E-8D9B-61372A165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463">
        <p:fade/>
      </p:transition>
    </mc:Choice>
    <mc:Fallback xmlns="">
      <p:transition spd="med" advTm="114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NIK3.7 schedule, milestones, reviews</a:t>
            </a:r>
            <a:endParaRPr lang="en-GB" dirty="0">
              <a:solidFill>
                <a:srgbClr val="0099DD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D6B44C-BA68-EF42-94F6-0B4BC4FB4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6" y="1007379"/>
            <a:ext cx="11371027" cy="397192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25420FB-741F-4C4E-945E-FE0683C89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26717"/>
              </p:ext>
            </p:extLst>
          </p:nvPr>
        </p:nvGraphicFramePr>
        <p:xfrm>
          <a:off x="467866" y="5079775"/>
          <a:ext cx="3640509" cy="1760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17">
                  <a:extLst>
                    <a:ext uri="{9D8B030D-6E8A-4147-A177-3AD203B41FA5}">
                      <a16:colId xmlns:a16="http://schemas.microsoft.com/office/drawing/2014/main" val="2874829386"/>
                    </a:ext>
                  </a:extLst>
                </a:gridCol>
                <a:gridCol w="560347">
                  <a:extLst>
                    <a:ext uri="{9D8B030D-6E8A-4147-A177-3AD203B41FA5}">
                      <a16:colId xmlns:a16="http://schemas.microsoft.com/office/drawing/2014/main" val="1360447100"/>
                    </a:ext>
                  </a:extLst>
                </a:gridCol>
                <a:gridCol w="2328945">
                  <a:extLst>
                    <a:ext uri="{9D8B030D-6E8A-4147-A177-3AD203B41FA5}">
                      <a16:colId xmlns:a16="http://schemas.microsoft.com/office/drawing/2014/main" val="48732944"/>
                    </a:ext>
                  </a:extLst>
                </a:gridCol>
              </a:tblGrid>
              <a:tr h="11525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u="none" strike="noStrike" dirty="0">
                          <a:effectLst/>
                        </a:rPr>
                        <a:t>Type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u="none" strike="noStrike" dirty="0">
                          <a:effectLst/>
                        </a:rPr>
                        <a:t>Acronym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u="none" strike="noStrike" dirty="0">
                          <a:effectLst/>
                        </a:rPr>
                        <a:t>Meaning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2199076715"/>
                  </a:ext>
                </a:extLst>
              </a:tr>
              <a:tr h="14337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Meetings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RSM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Regular Status Meeting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460906438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KO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Kick Off Meeting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2448545685"/>
                  </a:ext>
                </a:extLst>
              </a:tr>
              <a:tr h="15927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Reviews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IDR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Intermediate Design Review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2887872685"/>
                  </a:ext>
                </a:extLst>
              </a:tr>
              <a:tr h="15927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CoDR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Conceptual Design Review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440312733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CDR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Critical Design Review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2217916519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SAT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Site Acceptance Test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2399518203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SAR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Site Acceptance Review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2804030693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Reports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RSR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Regular Status Report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1326091637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FR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Final Report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3765669883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Deliverables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Deliverable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3084522877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Milestones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Milestone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780466342"/>
                  </a:ext>
                </a:extLst>
              </a:tr>
              <a:tr h="115257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IMS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Interim milestone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49" marR="7949" marT="7949" marB="0" anchor="b"/>
                </a:tc>
                <a:extLst>
                  <a:ext uri="{0D108BD9-81ED-4DB2-BD59-A6C34878D82A}">
                    <a16:rowId xmlns:a16="http://schemas.microsoft.com/office/drawing/2014/main" val="418140396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2A747A4-647C-A241-BD7F-0079A5B79A9A}"/>
              </a:ext>
            </a:extLst>
          </p:cNvPr>
          <p:cNvSpPr txBox="1"/>
          <p:nvPr/>
        </p:nvSpPr>
        <p:spPr>
          <a:xfrm>
            <a:off x="4435267" y="5144568"/>
            <a:ext cx="730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Detailed plan for project (milestones reviews verifications </a:t>
            </a:r>
            <a:r>
              <a:rPr lang="en-US" dirty="0" err="1">
                <a:solidFill>
                  <a:srgbClr val="666666"/>
                </a:solidFill>
              </a:rPr>
              <a:t>etc</a:t>
            </a:r>
            <a:r>
              <a:rPr lang="en-US" dirty="0">
                <a:solidFill>
                  <a:srgbClr val="666666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COVID delay primarily impacts PE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&lt; 6 months delay should be manageable (other Hot comm. priorities)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5A8D3A-C9F5-2449-86F1-86EB1E578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254">
        <p:fade/>
      </p:transition>
    </mc:Choice>
    <mc:Fallback xmlns="">
      <p:transition spd="med" advTm="114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Rigs for BEER, ODIN, LOKI </a:t>
            </a:r>
            <a:r>
              <a:rPr lang="en-GB" dirty="0">
                <a:solidFill>
                  <a:srgbClr val="0099DD"/>
                </a:solidFill>
              </a:rPr>
              <a:t>Provides &lt; 100kN, &lt;1000K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6717" y="6529616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66" y="1707209"/>
            <a:ext cx="6170000" cy="46765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System Overview and Deliverables (ref ESS-1545382)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Rig 1: 100kN workhorse strain rig for BEER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RIg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2: 45kN rig with rotation/torsion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Rig 3: 15kN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exchangable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load cells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Schedule, Milestones and Reviews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Rig 1 constructed, integration by Q4 2020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Rig 2&amp;3 conceptual design, gathering specification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See next page...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Integration, Safety, Verification, Validation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Rig 1 integration: defined requirements on time-stamping resolution (ECDG)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013AAD-DCA8-43EE-A6AD-BC89849E6B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52166" y="1707209"/>
            <a:ext cx="5291799" cy="1579623"/>
          </a:xfrm>
        </p:spPr>
        <p:txBody>
          <a:bodyPr/>
          <a:lstStyle/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Hope to get Rig 1 to Lund in 2020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Beginning safety/Quality assessment (use “Robin </a:t>
            </a:r>
            <a:r>
              <a:rPr lang="en-GB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Woracek’s</a:t>
            </a:r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rig to develop this, due in Lund summer 2020)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Hope to get Rig 1 in Lund 2021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Achievements and Challenges</a:t>
            </a:r>
          </a:p>
          <a:p>
            <a:pPr lvl="1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VR-funded furnace project floundering.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737A20-B75A-8F43-9D30-965DAE471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116">
        <p:fade/>
      </p:transition>
    </mc:Choice>
    <mc:Fallback xmlns="">
      <p:transition spd="med" advTm="133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6" y="350040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Rigs Schedule</a:t>
            </a:r>
            <a:endParaRPr lang="en-GB" dirty="0">
              <a:solidFill>
                <a:srgbClr val="0099DD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6717" y="6529616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91FCB8A-8355-644D-BCBE-CD3E1880C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29994"/>
              </p:ext>
            </p:extLst>
          </p:nvPr>
        </p:nvGraphicFramePr>
        <p:xfrm>
          <a:off x="2238254" y="1688989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43645195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12472764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88011335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9113649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8206147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4501201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4053908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0392720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8243247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7107892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46713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291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19375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9EA9845-6941-0F47-81EF-5963E30F0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783802"/>
              </p:ext>
            </p:extLst>
          </p:nvPr>
        </p:nvGraphicFramePr>
        <p:xfrm>
          <a:off x="1466358" y="2449010"/>
          <a:ext cx="7587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701">
                  <a:extLst>
                    <a:ext uri="{9D8B030D-6E8A-4147-A177-3AD203B41FA5}">
                      <a16:colId xmlns:a16="http://schemas.microsoft.com/office/drawing/2014/main" val="3726533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RIG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43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RIG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064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RIG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653161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0E4D9F-5AEB-1B42-AE72-00A5CD9356AD}"/>
              </a:ext>
            </a:extLst>
          </p:cNvPr>
          <p:cNvCxnSpPr/>
          <p:nvPr/>
        </p:nvCxnSpPr>
        <p:spPr>
          <a:xfrm>
            <a:off x="10359656" y="1693718"/>
            <a:ext cx="0" cy="16862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698864-45CB-E54D-A0BB-8321506E3AD7}"/>
              </a:ext>
            </a:extLst>
          </p:cNvPr>
          <p:cNvSpPr txBox="1"/>
          <p:nvPr/>
        </p:nvSpPr>
        <p:spPr>
          <a:xfrm>
            <a:off x="10071350" y="3416301"/>
            <a:ext cx="57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B8A2DC-1FB1-FC47-9ABB-8344E808CDA0}"/>
              </a:ext>
            </a:extLst>
          </p:cNvPr>
          <p:cNvSpPr/>
          <p:nvPr/>
        </p:nvSpPr>
        <p:spPr>
          <a:xfrm>
            <a:off x="2985080" y="2465614"/>
            <a:ext cx="2945080" cy="2731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INTEGRATION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C4D263-8584-A642-8987-B1EA2F780396}"/>
              </a:ext>
            </a:extLst>
          </p:cNvPr>
          <p:cNvSpPr/>
          <p:nvPr/>
        </p:nvSpPr>
        <p:spPr>
          <a:xfrm>
            <a:off x="2983101" y="2808019"/>
            <a:ext cx="857002" cy="29886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CONCEPT. DESIGN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D4F11-C04D-7B4B-84C3-5066A5663F63}"/>
              </a:ext>
            </a:extLst>
          </p:cNvPr>
          <p:cNvSpPr/>
          <p:nvPr/>
        </p:nvSpPr>
        <p:spPr>
          <a:xfrm>
            <a:off x="3863854" y="2794164"/>
            <a:ext cx="2088078" cy="298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DETAIL. DESIGN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2F32DE-E7D3-5544-931C-E1CDB4EDC404}"/>
              </a:ext>
            </a:extLst>
          </p:cNvPr>
          <p:cNvSpPr/>
          <p:nvPr/>
        </p:nvSpPr>
        <p:spPr>
          <a:xfrm>
            <a:off x="5995474" y="2804060"/>
            <a:ext cx="2155371" cy="2988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PROC,MFG,ASSEMBLY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9A35D6-038F-EE4F-8055-92250C588C3C}"/>
              </a:ext>
            </a:extLst>
          </p:cNvPr>
          <p:cNvSpPr/>
          <p:nvPr/>
        </p:nvSpPr>
        <p:spPr>
          <a:xfrm>
            <a:off x="8186472" y="2772394"/>
            <a:ext cx="1377538" cy="32261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INTEGRATION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5E3B7D-B0AA-9344-8BE9-C45908071C08}"/>
              </a:ext>
            </a:extLst>
          </p:cNvPr>
          <p:cNvSpPr/>
          <p:nvPr/>
        </p:nvSpPr>
        <p:spPr>
          <a:xfrm>
            <a:off x="5951932" y="2465614"/>
            <a:ext cx="2187039" cy="271154"/>
          </a:xfrm>
          <a:prstGeom prst="rect">
            <a:avLst/>
          </a:prstGeom>
          <a:solidFill>
            <a:srgbClr val="FFAF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COMMISSIONING IN LUND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26689-11A5-CD48-9ACF-4BF3F15051CA}"/>
              </a:ext>
            </a:extLst>
          </p:cNvPr>
          <p:cNvSpPr/>
          <p:nvPr/>
        </p:nvSpPr>
        <p:spPr>
          <a:xfrm>
            <a:off x="9583803" y="2774372"/>
            <a:ext cx="752103" cy="320633"/>
          </a:xfrm>
          <a:prstGeom prst="rect">
            <a:avLst/>
          </a:prstGeom>
          <a:solidFill>
            <a:srgbClr val="FFAF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COMM LUND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1CC5BB-634F-2644-8C74-AE216F1DF8AC}"/>
              </a:ext>
            </a:extLst>
          </p:cNvPr>
          <p:cNvSpPr/>
          <p:nvPr/>
        </p:nvSpPr>
        <p:spPr>
          <a:xfrm>
            <a:off x="3861875" y="3148445"/>
            <a:ext cx="2088078" cy="298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DETAIL. DESIGN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6616F0-E76D-4549-8067-292CE25219E0}"/>
              </a:ext>
            </a:extLst>
          </p:cNvPr>
          <p:cNvSpPr/>
          <p:nvPr/>
        </p:nvSpPr>
        <p:spPr>
          <a:xfrm>
            <a:off x="5993495" y="3158341"/>
            <a:ext cx="2155371" cy="2988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PROC,MFG,ASSEMBLY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9DFB48-E734-1340-95F5-5D30B0BC7B14}"/>
              </a:ext>
            </a:extLst>
          </p:cNvPr>
          <p:cNvSpPr/>
          <p:nvPr/>
        </p:nvSpPr>
        <p:spPr>
          <a:xfrm>
            <a:off x="8184493" y="3126675"/>
            <a:ext cx="1377538" cy="32261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INTEGRATION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4C9626-D7DA-AF45-B0CD-EBA0E0C28E28}"/>
              </a:ext>
            </a:extLst>
          </p:cNvPr>
          <p:cNvSpPr/>
          <p:nvPr/>
        </p:nvSpPr>
        <p:spPr>
          <a:xfrm>
            <a:off x="9581824" y="3128653"/>
            <a:ext cx="752103" cy="320633"/>
          </a:xfrm>
          <a:prstGeom prst="rect">
            <a:avLst/>
          </a:prstGeom>
          <a:solidFill>
            <a:srgbClr val="FFAF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COMM LUND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AAD126-FDA3-C842-909D-C63B691FBCCC}"/>
              </a:ext>
            </a:extLst>
          </p:cNvPr>
          <p:cNvSpPr/>
          <p:nvPr/>
        </p:nvSpPr>
        <p:spPr>
          <a:xfrm>
            <a:off x="2981121" y="3138549"/>
            <a:ext cx="857002" cy="29886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CONCEPT. DESIGN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0A7EA2-5A60-A444-8F1F-CB5F1657F8CB}"/>
              </a:ext>
            </a:extLst>
          </p:cNvPr>
          <p:cNvSpPr txBox="1"/>
          <p:nvPr/>
        </p:nvSpPr>
        <p:spPr>
          <a:xfrm>
            <a:off x="1600119" y="4444876"/>
            <a:ext cx="7815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Rig 1 Controls integration project being set 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Rig 1 Mechanical integration collecting requirements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Rig 2 &amp; 3 conceptual design due 20 April (reviewed in I&amp;E STAP 22 April)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71E3F8-79D3-D64B-8FB2-15B8FB85F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127">
        <p:fade/>
      </p:transition>
    </mc:Choice>
    <mc:Fallback xmlns="">
      <p:transition spd="med" advTm="47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34039" cy="4029710"/>
          </a:xfrm>
        </p:spPr>
        <p:txBody>
          <a:bodyPr/>
          <a:lstStyle/>
          <a:p>
            <a:r>
              <a:rPr lang="en-GB" dirty="0"/>
              <a:t>PREMP </a:t>
            </a:r>
          </a:p>
          <a:p>
            <a:r>
              <a:rPr lang="en-GB" dirty="0"/>
              <a:t>Status update general procedures for operations</a:t>
            </a:r>
          </a:p>
          <a:p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BAD796-4047-0D43-9009-AC24A4007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15">
        <p:fade/>
      </p:transition>
    </mc:Choice>
    <mc:Fallback xmlns="">
      <p:transition spd="med" advTm="11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PREMP operations strategy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87" y="1067520"/>
            <a:ext cx="4887657" cy="26242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factors: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and maintenance procedures for all PREMP equipment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Includes legally required maintenance and calibration schedules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testing of devices requires a Pressure testing facility (aka PTF ”pressure Bunker”)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Documented and reviewed risk assessments for all equipment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99A7F-86BC-C64E-9341-6FCE075128CD}"/>
              </a:ext>
            </a:extLst>
          </p:cNvPr>
          <p:cNvSpPr txBox="1"/>
          <p:nvPr/>
        </p:nvSpPr>
        <p:spPr>
          <a:xfrm>
            <a:off x="1438534" y="5258201"/>
            <a:ext cx="825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Created: ESS-1419285 “PREMP systems operations and maintenance manual (PSOMM)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523C3F-EFA8-2642-B195-1BE6AE1E8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295">
        <p:fade/>
      </p:transition>
    </mc:Choice>
    <mc:Fallback xmlns="">
      <p:transition spd="med" advTm="46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32F06D-B6FD-344A-8DE3-639EB829F8E3}"/>
              </a:ext>
            </a:extLst>
          </p:cNvPr>
          <p:cNvSpPr/>
          <p:nvPr/>
        </p:nvSpPr>
        <p:spPr>
          <a:xfrm>
            <a:off x="416538" y="1787993"/>
            <a:ext cx="5369900" cy="451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7B1320-85AA-3743-BE25-36EDD00E5358}"/>
              </a:ext>
            </a:extLst>
          </p:cNvPr>
          <p:cNvSpPr/>
          <p:nvPr/>
        </p:nvSpPr>
        <p:spPr>
          <a:xfrm>
            <a:off x="6373692" y="1814513"/>
            <a:ext cx="5584946" cy="270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PSOMM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16" y="1215090"/>
            <a:ext cx="4887657" cy="41838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Overall considerations: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2A7C00-D138-CC40-95A6-4D4A9AED2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6" y="1925849"/>
            <a:ext cx="5105859" cy="4267711"/>
          </a:xfrm>
          <a:prstGeom prst="rect">
            <a:avLst/>
          </a:prstGeom>
        </p:spPr>
      </p:pic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03778178-FED4-8249-B461-062A031DEBC9}"/>
              </a:ext>
            </a:extLst>
          </p:cNvPr>
          <p:cNvSpPr txBox="1">
            <a:spLocks/>
          </p:cNvSpPr>
          <p:nvPr/>
        </p:nvSpPr>
        <p:spPr>
          <a:xfrm>
            <a:off x="6465046" y="1258605"/>
            <a:ext cx="4887657" cy="41838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 for specific Equipment: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28CC86-D61E-6047-95B1-F172062E9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046" y="1935238"/>
            <a:ext cx="5361763" cy="24782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923393-A6ED-5B48-8D99-2D3541EB0B96}"/>
              </a:ext>
            </a:extLst>
          </p:cNvPr>
          <p:cNvSpPr txBox="1"/>
          <p:nvPr/>
        </p:nvSpPr>
        <p:spPr>
          <a:xfrm>
            <a:off x="6465046" y="4929188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Above repeated for each item of equipment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416930-2176-8040-89B7-8FD0BB370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678">
        <p:fade/>
      </p:transition>
    </mc:Choice>
    <mc:Fallback xmlns="">
      <p:transition spd="med" advTm="91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865821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PREMP System Prioritisation and Strategy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Status update of prioritised systems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Status update of general PREMP procedures for operations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2020-04-17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82ECDE-8DAD-CF46-83F2-5B389F3E8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422">
        <p:fade/>
      </p:transition>
    </mc:Choice>
    <mc:Fallback xmlns="">
      <p:transition spd="med" advTm="27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records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91" y="1272240"/>
            <a:ext cx="4887657" cy="41838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9C892-5DF9-C243-AD5A-FA66257C7226}"/>
              </a:ext>
            </a:extLst>
          </p:cNvPr>
          <p:cNvSpPr txBox="1"/>
          <p:nvPr/>
        </p:nvSpPr>
        <p:spPr>
          <a:xfrm>
            <a:off x="437111" y="1341849"/>
            <a:ext cx="651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Series of required records (legally) required: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Risk Assessments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Specific activity and area hazard analyses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Calibration certificates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Maintenance records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Log of safety-specific devices (burst discs, P relief valves </a:t>
            </a:r>
            <a:r>
              <a:rPr lang="en-US" dirty="0" err="1">
                <a:solidFill>
                  <a:srgbClr val="666666"/>
                </a:solidFill>
              </a:rPr>
              <a:t>etc</a:t>
            </a:r>
            <a:r>
              <a:rPr lang="en-US" dirty="0">
                <a:solidFill>
                  <a:srgbClr val="666666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CF6E9-FB5B-5D43-AF06-BF78075E6072}"/>
              </a:ext>
            </a:extLst>
          </p:cNvPr>
          <p:cNvSpPr txBox="1"/>
          <p:nvPr/>
        </p:nvSpPr>
        <p:spPr>
          <a:xfrm flipH="1">
            <a:off x="437111" y="3329659"/>
            <a:ext cx="11041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Currently stored in confluence: </a:t>
            </a:r>
            <a:r>
              <a:rPr lang="en-GB" dirty="0">
                <a:hlinkClick r:id="rId4"/>
              </a:rPr>
              <a:t>https://confluence.esss.lu.se/display/SA/High-Pressure+Safety%2C+Manuals%2C+Documentation%2C+Classification%2C+Calibration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914AE1-9E17-4A49-BDFD-527DDF5ABBE8}"/>
              </a:ext>
            </a:extLst>
          </p:cNvPr>
          <p:cNvSpPr txBox="1"/>
          <p:nvPr/>
        </p:nvSpPr>
        <p:spPr>
          <a:xfrm>
            <a:off x="437111" y="4357688"/>
            <a:ext cx="436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Plan to move to ESS Inventory system “EAM”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D531E3B-FF52-854F-89AB-57F58BD71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641">
        <p:fade/>
      </p:transition>
    </mc:Choice>
    <mc:Fallback xmlns="">
      <p:transition spd="med" advTm="71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Verification of systems and regular pressure testing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91" y="1272240"/>
            <a:ext cx="4887657" cy="41838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9C892-5DF9-C243-AD5A-FA66257C7226}"/>
              </a:ext>
            </a:extLst>
          </p:cNvPr>
          <p:cNvSpPr txBox="1"/>
          <p:nvPr/>
        </p:nvSpPr>
        <p:spPr>
          <a:xfrm>
            <a:off x="780591" y="1545328"/>
            <a:ext cx="8925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Pressure testing is (legally) needed: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 verify new systems are safe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 re-verify a system is safe after any change or maintenance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 routinely check performance of safety devices (such as pressure relief valve)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dirty="0">
                <a:solidFill>
                  <a:srgbClr val="666666"/>
                </a:solidFill>
              </a:rPr>
              <a:t>REQUIRES A SAFE PRESSURE TESTING FACILITY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15AFC-D714-A847-8F54-B4AB19E66314}"/>
              </a:ext>
            </a:extLst>
          </p:cNvPr>
          <p:cNvSpPr txBox="1"/>
          <p:nvPr/>
        </p:nvSpPr>
        <p:spPr>
          <a:xfrm>
            <a:off x="780591" y="3514325"/>
            <a:ext cx="6077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Have established basic procedures and risk assessments in </a:t>
            </a:r>
            <a:r>
              <a:rPr lang="en-US" dirty="0" err="1">
                <a:solidFill>
                  <a:srgbClr val="666666"/>
                </a:solidFill>
              </a:rPr>
              <a:t>Utgård</a:t>
            </a:r>
            <a:r>
              <a:rPr lang="en-US" dirty="0">
                <a:solidFill>
                  <a:srgbClr val="666666"/>
                </a:solidFill>
              </a:rPr>
              <a:t> prototype system,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have run tests “in anger” (PE cell blow and burst disc blowouts)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“Real” facility will be in E03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Pursuing an agreement with Swedish </a:t>
            </a:r>
            <a:r>
              <a:rPr lang="en-US" dirty="0" err="1">
                <a:solidFill>
                  <a:srgbClr val="666666"/>
                </a:solidFill>
              </a:rPr>
              <a:t>Defence</a:t>
            </a:r>
            <a:r>
              <a:rPr lang="en-US" dirty="0">
                <a:solidFill>
                  <a:srgbClr val="666666"/>
                </a:solidFill>
              </a:rPr>
              <a:t> Research Agency (FOI) to run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One idea is to use a small container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Logistical challenge to get upstairs into E03 (but no harder than crane...)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7E414C-30B2-4741-A074-FAAD603E7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385" y="2906181"/>
            <a:ext cx="2929813" cy="29298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D454E4-0C47-2144-A380-098DEBDC1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835">
        <p:fade/>
      </p:transition>
    </mc:Choice>
    <mc:Fallback xmlns="">
      <p:transition spd="med" advTm="147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2442D-F31B-5848-9E8A-5A0978D55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questions </a:t>
            </a:r>
            <a:r>
              <a:rPr lang="en-US" dirty="0"/>
              <a:t>for STAP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309BEA-2FE9-674C-B722-3F8FFB7F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PREMP Project Update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175DC-7977-E242-89B1-5FF86425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8355A0-2DE7-DB4E-9F6C-FD32BB9A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463730" cy="4768062"/>
          </a:xfrm>
        </p:spPr>
        <p:txBody>
          <a:bodyPr/>
          <a:lstStyle/>
          <a:p>
            <a:pPr lvl="1"/>
            <a:r>
              <a:rPr lang="en-US" dirty="0"/>
              <a:t>Does </a:t>
            </a:r>
            <a:r>
              <a:rPr lang="en-US" dirty="0" err="1"/>
              <a:t>prioritisation</a:t>
            </a:r>
            <a:r>
              <a:rPr lang="en-US" dirty="0"/>
              <a:t> correctly match instrument (and user) needs?</a:t>
            </a:r>
          </a:p>
          <a:p>
            <a:pPr lvl="1"/>
            <a:r>
              <a:rPr lang="en-US" dirty="0"/>
              <a:t>Is level of progress sufficient that PREMP will be ready in time for First Science?</a:t>
            </a:r>
          </a:p>
          <a:p>
            <a:pPr lvl="1"/>
            <a:r>
              <a:rPr lang="en-US" dirty="0"/>
              <a:t>Is the overarching operational framework (PSOMM document) mature and comparable with other facilities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844ED6-FBD9-EF4B-A252-3FB8E8B785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9A3FC04-A8FA-8444-B119-EF0F561F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92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BD1F90-4514-BE4C-8F4A-CA53CCA1B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88">
        <p:fade/>
      </p:transition>
    </mc:Choice>
    <mc:Fallback xmlns="">
      <p:transition spd="med" advTm="18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10" y="424544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Prioritisation Strategy for Hot Comm. and First Science: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Pressure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613" y="2848699"/>
            <a:ext cx="10273687" cy="146254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Factors affecting equipment prioritisation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early days, beam power will be low =&gt; emphasis on larger volume, lower pressure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larger volume samples also minimise alignment and background challenges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interest from instruments in combining HP with low temperatures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DF1206D-CA53-AC47-9BD3-8F745B431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243">
        <p:fade/>
      </p:transition>
    </mc:Choice>
    <mc:Fallback xmlns="">
      <p:transition spd="med" advTm="43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10" y="424544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Prioritisation Strategy for Hot Comm. and First Science: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Pressure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16DE6-D88B-5747-9EA8-44EBDAEFDCE9}"/>
              </a:ext>
            </a:extLst>
          </p:cNvPr>
          <p:cNvSpPr txBox="1"/>
          <p:nvPr/>
        </p:nvSpPr>
        <p:spPr>
          <a:xfrm>
            <a:off x="1611976" y="2372816"/>
            <a:ext cx="86799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666666"/>
                </a:solidFill>
              </a:rPr>
              <a:t>Priority 1:</a:t>
            </a:r>
            <a:r>
              <a:rPr lang="en-US" sz="2800" dirty="0">
                <a:solidFill>
                  <a:srgbClr val="666666"/>
                </a:solidFill>
              </a:rPr>
              <a:t> Deliver a safe and stable platform for conducting high-pressure science at ESS</a:t>
            </a:r>
          </a:p>
          <a:p>
            <a:pPr algn="l"/>
            <a:endParaRPr lang="en-US" sz="2800" dirty="0">
              <a:solidFill>
                <a:srgbClr val="666666"/>
              </a:solidFill>
            </a:endParaRPr>
          </a:p>
          <a:p>
            <a:pPr algn="l"/>
            <a:r>
              <a:rPr lang="en-US" sz="2800" b="1" dirty="0">
                <a:solidFill>
                  <a:srgbClr val="666666"/>
                </a:solidFill>
              </a:rPr>
              <a:t>Priority 2: </a:t>
            </a:r>
            <a:r>
              <a:rPr lang="en-US" sz="2800" dirty="0">
                <a:solidFill>
                  <a:srgbClr val="666666"/>
                </a:solidFill>
              </a:rPr>
              <a:t>Provide baseline of “traditional” HP equipment: gas, clamp and PE-type cells all with low T capability.</a:t>
            </a:r>
          </a:p>
          <a:p>
            <a:pPr algn="l"/>
            <a:endParaRPr lang="en-US" sz="2800" dirty="0">
              <a:solidFill>
                <a:srgbClr val="666666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40C9D0-CC9B-7144-836F-1412B0125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563">
        <p:fade/>
      </p:transition>
    </mc:Choice>
    <mc:Fallback xmlns="">
      <p:transition spd="med" advTm="25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10" y="424544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Prioritisation Strategy for Hot Comm. and First Science: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Processing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10" y="1955564"/>
            <a:ext cx="10273687" cy="146254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Clear priority to deliver Inst. Specific equipment for BEER.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Strain rigs are core business for BEER and important for ODIN and LOKI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Dilatometer is second most critical item of equipment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6E5BF2-3CD9-6B41-A664-016A4D633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89">
        <p:fade/>
      </p:transition>
    </mc:Choice>
    <mc:Fallback xmlns="">
      <p:transition spd="med" advTm="34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10" y="424544"/>
            <a:ext cx="10264379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Prioritisation Strategy for Hot Comm. and First Science: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Mechanical Processing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16DE6-D88B-5747-9EA8-44EBDAEFDCE9}"/>
              </a:ext>
            </a:extLst>
          </p:cNvPr>
          <p:cNvSpPr txBox="1"/>
          <p:nvPr/>
        </p:nvSpPr>
        <p:spPr>
          <a:xfrm>
            <a:off x="1611976" y="2372816"/>
            <a:ext cx="86799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666666"/>
                </a:solidFill>
              </a:rPr>
              <a:t>Priority 1:</a:t>
            </a:r>
            <a:r>
              <a:rPr lang="en-US" sz="2800" dirty="0">
                <a:solidFill>
                  <a:srgbClr val="666666"/>
                </a:solidFill>
              </a:rPr>
              <a:t> Deliver a safe and stable platform for conducting mechanical processing science at ESS</a:t>
            </a:r>
          </a:p>
          <a:p>
            <a:pPr algn="l"/>
            <a:endParaRPr lang="en-US" sz="2800" dirty="0">
              <a:solidFill>
                <a:srgbClr val="666666"/>
              </a:solidFill>
            </a:endParaRPr>
          </a:p>
          <a:p>
            <a:pPr algn="l"/>
            <a:r>
              <a:rPr lang="en-US" sz="2800" b="1" dirty="0">
                <a:solidFill>
                  <a:srgbClr val="666666"/>
                </a:solidFill>
              </a:rPr>
              <a:t>Priority 2: </a:t>
            </a:r>
            <a:r>
              <a:rPr lang="en-US" sz="2800" dirty="0">
                <a:solidFill>
                  <a:srgbClr val="666666"/>
                </a:solidFill>
              </a:rPr>
              <a:t>Deliver suite of rig (for BEER, ODIN, LOKI)</a:t>
            </a:r>
          </a:p>
          <a:p>
            <a:pPr algn="l"/>
            <a:endParaRPr lang="en-US" sz="2800" dirty="0">
              <a:solidFill>
                <a:srgbClr val="666666"/>
              </a:solidFill>
            </a:endParaRPr>
          </a:p>
          <a:p>
            <a:pPr algn="l"/>
            <a:r>
              <a:rPr lang="en-US" sz="2800" b="1" dirty="0">
                <a:solidFill>
                  <a:srgbClr val="666666"/>
                </a:solidFill>
              </a:rPr>
              <a:t>Priority 3: </a:t>
            </a:r>
            <a:r>
              <a:rPr lang="en-US" sz="2800" dirty="0">
                <a:solidFill>
                  <a:srgbClr val="666666"/>
                </a:solidFill>
              </a:rPr>
              <a:t>Deliver instrument-specific dilatometer for BEER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7BE949-7937-664C-94B4-F1B191444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34">
        <p:fade/>
      </p:transition>
    </mc:Choice>
    <mc:Fallback xmlns="">
      <p:transition spd="med" advTm="23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34039" cy="4029710"/>
          </a:xfrm>
        </p:spPr>
        <p:txBody>
          <a:bodyPr/>
          <a:lstStyle/>
          <a:p>
            <a:r>
              <a:rPr lang="en-GB" dirty="0"/>
              <a:t>PREMP </a:t>
            </a:r>
          </a:p>
          <a:p>
            <a:r>
              <a:rPr lang="en-GB" dirty="0"/>
              <a:t>Status update Prioritised systems </a:t>
            </a:r>
          </a:p>
          <a:p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AAA125-270B-6440-B067-08F3A92B2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8">
        <p:fade/>
      </p:transition>
    </mc:Choice>
    <mc:Fallback xmlns="">
      <p:transition spd="med" advTm="67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060F-AA56-374D-A6E5-6154A1C8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prioritised</a:t>
            </a:r>
            <a:r>
              <a:rPr lang="en-US" dirty="0"/>
              <a:t>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0FBFC-C20A-3243-879C-3B94F908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47E83-2AD6-C947-8EDF-61CC4F97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58E3A-F3A4-E145-ADCC-9C78BF10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Defined simple scoring system considering: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number of instruments requiring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priority of system on given instrument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Treated MP and HP separately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FEB1D6C-D9C7-2A46-A46D-C70AC711A125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904757939"/>
              </p:ext>
            </p:extLst>
          </p:nvPr>
        </p:nvGraphicFramePr>
        <p:xfrm>
          <a:off x="3591047" y="3554545"/>
          <a:ext cx="499427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138">
                  <a:extLst>
                    <a:ext uri="{9D8B030D-6E8A-4147-A177-3AD203B41FA5}">
                      <a16:colId xmlns:a16="http://schemas.microsoft.com/office/drawing/2014/main" val="3767205140"/>
                    </a:ext>
                  </a:extLst>
                </a:gridCol>
                <a:gridCol w="2497138">
                  <a:extLst>
                    <a:ext uri="{9D8B030D-6E8A-4147-A177-3AD203B41FA5}">
                      <a16:colId xmlns:a16="http://schemas.microsoft.com/office/drawing/2014/main" val="235103911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High Pressure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95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“Overall priority”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34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65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gas/liquid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67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12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474307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29E9BFF-B7C2-4642-AF47-7C158E0C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E7F97E-BA3D-9F44-8778-C761A84EB682}"/>
              </a:ext>
            </a:extLst>
          </p:cNvPr>
          <p:cNvSpPr/>
          <p:nvPr/>
        </p:nvSpPr>
        <p:spPr>
          <a:xfrm>
            <a:off x="3503221" y="4263242"/>
            <a:ext cx="6697683" cy="1151906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NIK 3.7 (CEA)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35D2C8-6DBD-F345-93F8-AA1D9F0324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5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37">
        <p:fade/>
      </p:transition>
    </mc:Choice>
    <mc:Fallback xmlns="">
      <p:transition spd="med" advTm="50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060F-AA56-374D-A6E5-6154A1C8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prioritised</a:t>
            </a:r>
            <a:r>
              <a:rPr lang="en-US" dirty="0"/>
              <a:t>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0FBFC-C20A-3243-879C-3B94F908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PREMP Project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47E83-2AD6-C947-8EDF-61CC4F97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58E3A-F3A4-E145-ADCC-9C78BF10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Defined simple scoring system considering: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number of instruments requiring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priority of system on given instrument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Treated MP and HP separately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FEB1D6C-D9C7-2A46-A46D-C70AC711A125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462011328"/>
              </p:ext>
            </p:extLst>
          </p:nvPr>
        </p:nvGraphicFramePr>
        <p:xfrm>
          <a:off x="3591047" y="3554545"/>
          <a:ext cx="49942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138">
                  <a:extLst>
                    <a:ext uri="{9D8B030D-6E8A-4147-A177-3AD203B41FA5}">
                      <a16:colId xmlns:a16="http://schemas.microsoft.com/office/drawing/2014/main" val="3767205140"/>
                    </a:ext>
                  </a:extLst>
                </a:gridCol>
                <a:gridCol w="2497138">
                  <a:extLst>
                    <a:ext uri="{9D8B030D-6E8A-4147-A177-3AD203B41FA5}">
                      <a16:colId xmlns:a16="http://schemas.microsoft.com/office/drawing/2014/main" val="235103911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Mechanical Processing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95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“Overall priority”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34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“rigs”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65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Dilatometer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67890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31E47A-190E-C449-8832-4E160F0E73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29E9BFF-B7C2-4642-AF47-7C158E0C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2020-04-17</a:t>
            </a:fld>
            <a:endParaRPr lang="sv-S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F81B63-A42B-614E-86AD-C5F4A2928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74">
        <p:fade/>
      </p:transition>
    </mc:Choice>
    <mc:Fallback xmlns="">
      <p:transition spd="med" advTm="16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3030</TotalTime>
  <Words>1555</Words>
  <Application>Microsoft Macintosh PowerPoint</Application>
  <PresentationFormat>Widescreen</PresentationFormat>
  <Paragraphs>303</Paragraphs>
  <Slides>23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PREMP Sample Environment Systems for First Science</vt:lpstr>
      <vt:lpstr>Agenda</vt:lpstr>
      <vt:lpstr>Prioritisation Strategy for Hot Comm. and First Science: High Pressure</vt:lpstr>
      <vt:lpstr>Prioritisation Strategy for Hot Comm. and First Science: High Pressure</vt:lpstr>
      <vt:lpstr>Prioritisation Strategy for Hot Comm. and First Science: Mechanical Processing</vt:lpstr>
      <vt:lpstr>Prioritisation Strategy for Hot Comm. and First Science: Mechanical Processing</vt:lpstr>
      <vt:lpstr>PowerPoint Presentation</vt:lpstr>
      <vt:lpstr>Summary of prioritised systems</vt:lpstr>
      <vt:lpstr>Summary of prioritised systems</vt:lpstr>
      <vt:lpstr>Clamp cells for DREAM, MAGIC, CSPEC, BIFROST Provides &lt; 2GPa and &lt;1K</vt:lpstr>
      <vt:lpstr>GAS/LIQUID cells for DREAM, MAGIC, CSPEC, BIFROST... Provides &lt; 1GPa and &lt;1K</vt:lpstr>
      <vt:lpstr>PE cells for DREAM, MAGIC, BIFROST Provides &lt; 20GPa and &lt;4K</vt:lpstr>
      <vt:lpstr>Aside: FAT for PE mount</vt:lpstr>
      <vt:lpstr>NIK3.7 schedule, milestones, reviews</vt:lpstr>
      <vt:lpstr>Rigs for BEER, ODIN, LOKI Provides &lt; 100kN, &lt;1000K</vt:lpstr>
      <vt:lpstr>Rigs Schedule</vt:lpstr>
      <vt:lpstr>PowerPoint Presentation</vt:lpstr>
      <vt:lpstr>PREMP operations strategy</vt:lpstr>
      <vt:lpstr>PSOMM</vt:lpstr>
      <vt:lpstr>Required records</vt:lpstr>
      <vt:lpstr>Verification of systems and regular pressure testing</vt:lpstr>
      <vt:lpstr>Specific questions for STAP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 Hiess</dc:creator>
  <cp:lastModifiedBy>Malcolm</cp:lastModifiedBy>
  <cp:revision>49</cp:revision>
  <cp:lastPrinted>2019-03-08T10:27:30Z</cp:lastPrinted>
  <dcterms:created xsi:type="dcterms:W3CDTF">2020-04-01T15:39:58Z</dcterms:created>
  <dcterms:modified xsi:type="dcterms:W3CDTF">2020-04-17T06:35:22Z</dcterms:modified>
</cp:coreProperties>
</file>