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sldIdLst>
    <p:sldId id="267" r:id="rId2"/>
    <p:sldId id="271" r:id="rId3"/>
    <p:sldId id="284" r:id="rId4"/>
    <p:sldId id="268" r:id="rId5"/>
    <p:sldId id="328" r:id="rId6"/>
    <p:sldId id="286" r:id="rId7"/>
    <p:sldId id="308" r:id="rId8"/>
    <p:sldId id="309" r:id="rId9"/>
    <p:sldId id="320" r:id="rId10"/>
    <p:sldId id="632" r:id="rId11"/>
    <p:sldId id="329" r:id="rId12"/>
    <p:sldId id="307" r:id="rId13"/>
    <p:sldId id="630" r:id="rId14"/>
    <p:sldId id="288" r:id="rId15"/>
    <p:sldId id="310" r:id="rId16"/>
    <p:sldId id="330" r:id="rId17"/>
    <p:sldId id="292" r:id="rId18"/>
    <p:sldId id="293" r:id="rId19"/>
    <p:sldId id="294" r:id="rId20"/>
    <p:sldId id="331" r:id="rId21"/>
    <p:sldId id="297" r:id="rId22"/>
    <p:sldId id="319" r:id="rId23"/>
    <p:sldId id="635" r:id="rId2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59"/>
    <p:restoredTop sz="94627"/>
  </p:normalViewPr>
  <p:slideViewPr>
    <p:cSldViewPr snapToGrid="0" snapToObjects="1">
      <p:cViewPr varScale="1">
        <p:scale>
          <a:sx n="96" d="100"/>
          <a:sy n="96" d="100"/>
        </p:scale>
        <p:origin x="184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73F1B1-6141-2447-A8FA-2F7BC8A2A1F4}" type="doc">
      <dgm:prSet loTypeId="urn:microsoft.com/office/officeart/2005/8/layout/StepDown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328E73-BABD-E745-A83F-1F8B8D91AD30}">
      <dgm:prSet phldrT="[Text]"/>
      <dgm:spPr/>
      <dgm:t>
        <a:bodyPr/>
        <a:lstStyle/>
        <a:p>
          <a:r>
            <a:rPr lang="en-US" dirty="0"/>
            <a:t>SE</a:t>
          </a:r>
        </a:p>
      </dgm:t>
    </dgm:pt>
    <dgm:pt modelId="{2FF2009C-9184-6948-A6D2-DA68051F9C20}" type="parTrans" cxnId="{20884B46-AFD8-E640-95A1-18B875304927}">
      <dgm:prSet/>
      <dgm:spPr/>
      <dgm:t>
        <a:bodyPr/>
        <a:lstStyle/>
        <a:p>
          <a:endParaRPr lang="en-US"/>
        </a:p>
      </dgm:t>
    </dgm:pt>
    <dgm:pt modelId="{918D9D9B-FE1E-674E-B6B9-3CFB2FEAA511}" type="sibTrans" cxnId="{20884B46-AFD8-E640-95A1-18B875304927}">
      <dgm:prSet/>
      <dgm:spPr/>
      <dgm:t>
        <a:bodyPr/>
        <a:lstStyle/>
        <a:p>
          <a:endParaRPr lang="en-US"/>
        </a:p>
      </dgm:t>
    </dgm:pt>
    <dgm:pt modelId="{E27D27A1-B0EB-1E4A-9185-1B8312C0B6C5}">
      <dgm:prSet phldrT="[Text]"/>
      <dgm:spPr/>
      <dgm:t>
        <a:bodyPr/>
        <a:lstStyle/>
        <a:p>
          <a:r>
            <a:rPr lang="en-US" dirty="0"/>
            <a:t>Initiates a new integration process with MESI</a:t>
          </a:r>
        </a:p>
      </dgm:t>
    </dgm:pt>
    <dgm:pt modelId="{739A218C-992A-8548-B685-B2EB469FD212}" type="parTrans" cxnId="{83838EA1-3FDC-514C-A39C-626CE7A1B649}">
      <dgm:prSet/>
      <dgm:spPr/>
      <dgm:t>
        <a:bodyPr/>
        <a:lstStyle/>
        <a:p>
          <a:endParaRPr lang="en-US"/>
        </a:p>
      </dgm:t>
    </dgm:pt>
    <dgm:pt modelId="{26C6BDD0-C236-FD41-8A16-0513746A4A1D}" type="sibTrans" cxnId="{83838EA1-3FDC-514C-A39C-626CE7A1B649}">
      <dgm:prSet/>
      <dgm:spPr/>
      <dgm:t>
        <a:bodyPr/>
        <a:lstStyle/>
        <a:p>
          <a:endParaRPr lang="en-US"/>
        </a:p>
      </dgm:t>
    </dgm:pt>
    <dgm:pt modelId="{F3A7B4D8-6E06-3846-9EF5-4C00B2C8654E}">
      <dgm:prSet phldrT="[Text]"/>
      <dgm:spPr/>
      <dgm:t>
        <a:bodyPr/>
        <a:lstStyle/>
        <a:p>
          <a:r>
            <a:rPr lang="en-US" dirty="0"/>
            <a:t>MESI</a:t>
          </a:r>
        </a:p>
      </dgm:t>
    </dgm:pt>
    <dgm:pt modelId="{646F6725-9330-6048-A666-AB64C13998B4}" type="parTrans" cxnId="{A4434413-A60B-1E40-9030-6A43D5ADC575}">
      <dgm:prSet/>
      <dgm:spPr/>
      <dgm:t>
        <a:bodyPr/>
        <a:lstStyle/>
        <a:p>
          <a:endParaRPr lang="en-US"/>
        </a:p>
      </dgm:t>
    </dgm:pt>
    <dgm:pt modelId="{C6A11D84-F479-3343-8218-B640F85EA74F}" type="sibTrans" cxnId="{A4434413-A60B-1E40-9030-6A43D5ADC575}">
      <dgm:prSet/>
      <dgm:spPr/>
      <dgm:t>
        <a:bodyPr/>
        <a:lstStyle/>
        <a:p>
          <a:endParaRPr lang="en-US"/>
        </a:p>
      </dgm:t>
    </dgm:pt>
    <dgm:pt modelId="{F940826F-847D-AA4A-9131-BB5CC782229D}">
      <dgm:prSet phldrT="[Text]"/>
      <dgm:spPr/>
      <dgm:t>
        <a:bodyPr/>
        <a:lstStyle/>
        <a:p>
          <a:r>
            <a:rPr lang="en-US" dirty="0"/>
            <a:t>Starts integration project</a:t>
          </a:r>
        </a:p>
      </dgm:t>
    </dgm:pt>
    <dgm:pt modelId="{C0EC785C-7FDA-0E48-94D2-4AF9526C59DD}" type="parTrans" cxnId="{2E9EAF1C-FD73-0D4D-8E30-73D15DB9F441}">
      <dgm:prSet/>
      <dgm:spPr/>
      <dgm:t>
        <a:bodyPr/>
        <a:lstStyle/>
        <a:p>
          <a:endParaRPr lang="en-US"/>
        </a:p>
      </dgm:t>
    </dgm:pt>
    <dgm:pt modelId="{67773393-1ADE-4B43-B63C-4898D603CFCF}" type="sibTrans" cxnId="{2E9EAF1C-FD73-0D4D-8E30-73D15DB9F441}">
      <dgm:prSet/>
      <dgm:spPr/>
      <dgm:t>
        <a:bodyPr/>
        <a:lstStyle/>
        <a:p>
          <a:endParaRPr lang="en-US"/>
        </a:p>
      </dgm:t>
    </dgm:pt>
    <dgm:pt modelId="{C53BF531-2417-CA40-A055-5C82ACD49BF6}">
      <dgm:prSet phldrT="[Text]"/>
      <dgm:spPr/>
      <dgm:t>
        <a:bodyPr/>
        <a:lstStyle/>
        <a:p>
          <a:r>
            <a:rPr lang="en-US" dirty="0"/>
            <a:t>ECDC</a:t>
          </a:r>
        </a:p>
      </dgm:t>
    </dgm:pt>
    <dgm:pt modelId="{85F3A8C9-0C3C-0C43-A69E-B96D6754B860}" type="parTrans" cxnId="{BC85E674-9643-FC46-B06E-153C6BCFF457}">
      <dgm:prSet/>
      <dgm:spPr/>
      <dgm:t>
        <a:bodyPr/>
        <a:lstStyle/>
        <a:p>
          <a:endParaRPr lang="en-US"/>
        </a:p>
      </dgm:t>
    </dgm:pt>
    <dgm:pt modelId="{2C620838-B068-ED49-81FB-9F662BD7A10A}" type="sibTrans" cxnId="{BC85E674-9643-FC46-B06E-153C6BCFF457}">
      <dgm:prSet/>
      <dgm:spPr/>
      <dgm:t>
        <a:bodyPr/>
        <a:lstStyle/>
        <a:p>
          <a:endParaRPr lang="en-US"/>
        </a:p>
      </dgm:t>
    </dgm:pt>
    <dgm:pt modelId="{71FE6934-F641-C24B-A5D1-C14DAE2AD2FC}">
      <dgm:prSet phldrT="[Text]"/>
      <dgm:spPr/>
      <dgm:t>
        <a:bodyPr/>
        <a:lstStyle/>
        <a:p>
          <a:r>
            <a:rPr lang="en-US" dirty="0"/>
            <a:t>Prioritizes tasks</a:t>
          </a:r>
        </a:p>
      </dgm:t>
    </dgm:pt>
    <dgm:pt modelId="{AE7DD136-E715-774D-9661-573E31FA3F51}" type="parTrans" cxnId="{BD204BD7-0FDF-6845-9757-8833715E182B}">
      <dgm:prSet/>
      <dgm:spPr/>
      <dgm:t>
        <a:bodyPr/>
        <a:lstStyle/>
        <a:p>
          <a:endParaRPr lang="en-US"/>
        </a:p>
      </dgm:t>
    </dgm:pt>
    <dgm:pt modelId="{1BDF5C65-AFC6-0244-8385-09BE1C5DE350}" type="sibTrans" cxnId="{BD204BD7-0FDF-6845-9757-8833715E182B}">
      <dgm:prSet/>
      <dgm:spPr/>
      <dgm:t>
        <a:bodyPr/>
        <a:lstStyle/>
        <a:p>
          <a:endParaRPr lang="en-US"/>
        </a:p>
      </dgm:t>
    </dgm:pt>
    <dgm:pt modelId="{BAA7B8AA-79CB-1441-90D2-95684103E964}">
      <dgm:prSet/>
      <dgm:spPr/>
      <dgm:t>
        <a:bodyPr/>
        <a:lstStyle/>
        <a:p>
          <a:r>
            <a:rPr lang="en-US" dirty="0"/>
            <a:t>ICS</a:t>
          </a:r>
        </a:p>
      </dgm:t>
    </dgm:pt>
    <dgm:pt modelId="{DFBD1E53-4263-3245-87C2-C61E388726AB}" type="parTrans" cxnId="{96B838BF-3948-0640-864A-16970DF74BD3}">
      <dgm:prSet/>
      <dgm:spPr/>
      <dgm:t>
        <a:bodyPr/>
        <a:lstStyle/>
        <a:p>
          <a:endParaRPr lang="en-US"/>
        </a:p>
      </dgm:t>
    </dgm:pt>
    <dgm:pt modelId="{A206FB58-7E3C-C047-B079-DACC816214FA}" type="sibTrans" cxnId="{96B838BF-3948-0640-864A-16970DF74BD3}">
      <dgm:prSet/>
      <dgm:spPr/>
      <dgm:t>
        <a:bodyPr/>
        <a:lstStyle/>
        <a:p>
          <a:endParaRPr lang="en-US"/>
        </a:p>
      </dgm:t>
    </dgm:pt>
    <dgm:pt modelId="{AD71BE99-E3ED-3C41-A958-D46DB2030FD8}">
      <dgm:prSet custT="1"/>
      <dgm:spPr/>
      <dgm:t>
        <a:bodyPr/>
        <a:lstStyle/>
        <a:p>
          <a:r>
            <a:rPr lang="en-US" sz="1500" dirty="0"/>
            <a:t>EPICS integration</a:t>
          </a:r>
        </a:p>
      </dgm:t>
    </dgm:pt>
    <dgm:pt modelId="{ECC281B5-4A80-324F-890D-7CF935D1C566}" type="parTrans" cxnId="{7961C7DD-521C-4440-A563-12344039C294}">
      <dgm:prSet/>
      <dgm:spPr/>
      <dgm:t>
        <a:bodyPr/>
        <a:lstStyle/>
        <a:p>
          <a:endParaRPr lang="en-US"/>
        </a:p>
      </dgm:t>
    </dgm:pt>
    <dgm:pt modelId="{17514D01-23E4-4E44-8F45-7088C1F1E596}" type="sibTrans" cxnId="{7961C7DD-521C-4440-A563-12344039C294}">
      <dgm:prSet/>
      <dgm:spPr/>
      <dgm:t>
        <a:bodyPr/>
        <a:lstStyle/>
        <a:p>
          <a:endParaRPr lang="en-US"/>
        </a:p>
      </dgm:t>
    </dgm:pt>
    <dgm:pt modelId="{85FFF815-D19F-5A4C-8336-BEF46E01411C}">
      <dgm:prSet phldrT="[Text]"/>
      <dgm:spPr/>
      <dgm:t>
        <a:bodyPr/>
        <a:lstStyle/>
        <a:p>
          <a:r>
            <a:rPr lang="en-US" dirty="0"/>
            <a:t>Raises task with ECDC</a:t>
          </a:r>
        </a:p>
      </dgm:t>
    </dgm:pt>
    <dgm:pt modelId="{C13787F4-D42E-594D-A50F-F0F6CEE9C8BF}" type="parTrans" cxnId="{78D7C559-4E9C-CF44-8482-CE3C7A6B0471}">
      <dgm:prSet/>
      <dgm:spPr/>
      <dgm:t>
        <a:bodyPr/>
        <a:lstStyle/>
        <a:p>
          <a:endParaRPr lang="en-US"/>
        </a:p>
      </dgm:t>
    </dgm:pt>
    <dgm:pt modelId="{85D9C170-5FC6-EC44-9E8E-D5AD0BB00D9C}" type="sibTrans" cxnId="{78D7C559-4E9C-CF44-8482-CE3C7A6B0471}">
      <dgm:prSet/>
      <dgm:spPr/>
      <dgm:t>
        <a:bodyPr/>
        <a:lstStyle/>
        <a:p>
          <a:endParaRPr lang="en-US"/>
        </a:p>
      </dgm:t>
    </dgm:pt>
    <dgm:pt modelId="{9FE6E88B-5724-7C4A-82D4-485D63EDC56A}">
      <dgm:prSet phldrT="[Text]"/>
      <dgm:spPr/>
      <dgm:t>
        <a:bodyPr/>
        <a:lstStyle/>
        <a:p>
          <a:r>
            <a:rPr lang="en-US" dirty="0"/>
            <a:t>Raises to ICS </a:t>
          </a:r>
        </a:p>
      </dgm:t>
    </dgm:pt>
    <dgm:pt modelId="{6232A550-B7A5-D042-90DF-939FDD29448F}" type="parTrans" cxnId="{720AB849-A717-4341-A279-B5EF97D257A6}">
      <dgm:prSet/>
      <dgm:spPr/>
      <dgm:t>
        <a:bodyPr/>
        <a:lstStyle/>
        <a:p>
          <a:endParaRPr lang="en-US"/>
        </a:p>
      </dgm:t>
    </dgm:pt>
    <dgm:pt modelId="{EEA77F3F-DE30-BE43-BD0D-786AA930BC4D}" type="sibTrans" cxnId="{720AB849-A717-4341-A279-B5EF97D257A6}">
      <dgm:prSet/>
      <dgm:spPr/>
      <dgm:t>
        <a:bodyPr/>
        <a:lstStyle/>
        <a:p>
          <a:endParaRPr lang="en-US"/>
        </a:p>
      </dgm:t>
    </dgm:pt>
    <dgm:pt modelId="{191FBA9E-8579-E940-B47D-D049F505B4D4}">
      <dgm:prSet phldrT="[Text]"/>
      <dgm:spPr/>
      <dgm:t>
        <a:bodyPr/>
        <a:lstStyle/>
        <a:p>
          <a:r>
            <a:rPr lang="en-US" dirty="0"/>
            <a:t>Receives tasks from groups</a:t>
          </a:r>
        </a:p>
      </dgm:t>
    </dgm:pt>
    <dgm:pt modelId="{B58D41C2-B161-B74A-B135-CB4C5B9CC886}" type="parTrans" cxnId="{F06ED3FA-DC6A-5E45-9E6A-2E7189F01062}">
      <dgm:prSet/>
      <dgm:spPr/>
      <dgm:t>
        <a:bodyPr/>
        <a:lstStyle/>
        <a:p>
          <a:endParaRPr lang="en-US"/>
        </a:p>
      </dgm:t>
    </dgm:pt>
    <dgm:pt modelId="{90247152-5329-864C-97F0-C5161ADD9CC8}" type="sibTrans" cxnId="{F06ED3FA-DC6A-5E45-9E6A-2E7189F01062}">
      <dgm:prSet/>
      <dgm:spPr/>
      <dgm:t>
        <a:bodyPr/>
        <a:lstStyle/>
        <a:p>
          <a:endParaRPr lang="en-US"/>
        </a:p>
      </dgm:t>
    </dgm:pt>
    <dgm:pt modelId="{9E200CFD-7010-174A-AF15-2EA6D2884428}">
      <dgm:prSet phldrT="[Text]"/>
      <dgm:spPr/>
      <dgm:t>
        <a:bodyPr/>
        <a:lstStyle/>
        <a:p>
          <a:r>
            <a:rPr lang="en-US" dirty="0"/>
            <a:t>( SES controls </a:t>
          </a:r>
          <a:r>
            <a:rPr lang="en-US" dirty="0" err="1"/>
            <a:t>hw</a:t>
          </a:r>
          <a:r>
            <a:rPr lang="en-US" dirty="0"/>
            <a:t>/</a:t>
          </a:r>
          <a:r>
            <a:rPr lang="en-US" dirty="0" err="1"/>
            <a:t>sw</a:t>
          </a:r>
          <a:r>
            <a:rPr lang="en-US" dirty="0"/>
            <a:t>)</a:t>
          </a:r>
        </a:p>
      </dgm:t>
    </dgm:pt>
    <dgm:pt modelId="{2B807048-8B79-3A4C-8891-5ED2EEDB47E7}" type="parTrans" cxnId="{81FEE713-71E2-B741-B54A-3B5F774617E1}">
      <dgm:prSet/>
      <dgm:spPr/>
      <dgm:t>
        <a:bodyPr/>
        <a:lstStyle/>
        <a:p>
          <a:endParaRPr lang="en-US"/>
        </a:p>
      </dgm:t>
    </dgm:pt>
    <dgm:pt modelId="{3EDB85A4-C9E1-C149-A554-7AD76DE9EBDF}" type="sibTrans" cxnId="{81FEE713-71E2-B741-B54A-3B5F774617E1}">
      <dgm:prSet/>
      <dgm:spPr/>
      <dgm:t>
        <a:bodyPr/>
        <a:lstStyle/>
        <a:p>
          <a:endParaRPr lang="en-US"/>
        </a:p>
      </dgm:t>
    </dgm:pt>
    <dgm:pt modelId="{13E693B4-652E-9143-A306-1E659F88EEED}">
      <dgm:prSet phldrT="[Text]"/>
      <dgm:spPr/>
      <dgm:t>
        <a:bodyPr/>
        <a:lstStyle/>
        <a:p>
          <a:r>
            <a:rPr lang="en-US" dirty="0"/>
            <a:t>Coordination/development</a:t>
          </a:r>
        </a:p>
      </dgm:t>
    </dgm:pt>
    <dgm:pt modelId="{367320F7-9149-5743-9144-09047FC1F245}" type="parTrans" cxnId="{91FDBA10-BD8D-9A42-9F06-EB897C058403}">
      <dgm:prSet/>
      <dgm:spPr/>
      <dgm:t>
        <a:bodyPr/>
        <a:lstStyle/>
        <a:p>
          <a:endParaRPr lang="en-US"/>
        </a:p>
      </dgm:t>
    </dgm:pt>
    <dgm:pt modelId="{A3425526-FC81-EA40-8E0F-D8002DCEFA39}" type="sibTrans" cxnId="{91FDBA10-BD8D-9A42-9F06-EB897C058403}">
      <dgm:prSet/>
      <dgm:spPr/>
      <dgm:t>
        <a:bodyPr/>
        <a:lstStyle/>
        <a:p>
          <a:endParaRPr lang="en-US"/>
        </a:p>
      </dgm:t>
    </dgm:pt>
    <dgm:pt modelId="{0BBD42A8-3271-254C-87E7-1411C557B8C9}" type="pres">
      <dgm:prSet presAssocID="{7173F1B1-6141-2447-A8FA-2F7BC8A2A1F4}" presName="rootnode" presStyleCnt="0">
        <dgm:presLayoutVars>
          <dgm:chMax/>
          <dgm:chPref/>
          <dgm:dir/>
          <dgm:animLvl val="lvl"/>
        </dgm:presLayoutVars>
      </dgm:prSet>
      <dgm:spPr/>
    </dgm:pt>
    <dgm:pt modelId="{1B00897A-A28B-D944-9052-80895E2E8289}" type="pres">
      <dgm:prSet presAssocID="{C1328E73-BABD-E745-A83F-1F8B8D91AD30}" presName="composite" presStyleCnt="0"/>
      <dgm:spPr/>
    </dgm:pt>
    <dgm:pt modelId="{39CFD987-2ABA-274D-94EB-60E0A7007E80}" type="pres">
      <dgm:prSet presAssocID="{C1328E73-BABD-E745-A83F-1F8B8D91AD30}" presName="bentUpArrow1" presStyleLbl="alignImgPlace1" presStyleIdx="0" presStyleCnt="3"/>
      <dgm:spPr/>
    </dgm:pt>
    <dgm:pt modelId="{000BA79D-E3DE-9A4A-B165-4600AB316355}" type="pres">
      <dgm:prSet presAssocID="{C1328E73-BABD-E745-A83F-1F8B8D91AD30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3ED9E809-2267-0B40-BC02-8B9197304E46}" type="pres">
      <dgm:prSet presAssocID="{C1328E73-BABD-E745-A83F-1F8B8D91AD30}" presName="ChildText" presStyleLbl="revTx" presStyleIdx="0" presStyleCnt="4" custScaleX="290295" custLinFactX="16689" custLinFactNeighborX="100000" custLinFactNeighborY="-13040">
        <dgm:presLayoutVars>
          <dgm:chMax val="0"/>
          <dgm:chPref val="0"/>
          <dgm:bulletEnabled val="1"/>
        </dgm:presLayoutVars>
      </dgm:prSet>
      <dgm:spPr/>
    </dgm:pt>
    <dgm:pt modelId="{5B5C9F7C-AA5B-424C-927E-187215A06EA0}" type="pres">
      <dgm:prSet presAssocID="{918D9D9B-FE1E-674E-B6B9-3CFB2FEAA511}" presName="sibTrans" presStyleCnt="0"/>
      <dgm:spPr/>
    </dgm:pt>
    <dgm:pt modelId="{9CF29D07-8015-3844-BAB3-54DDB9BBDE86}" type="pres">
      <dgm:prSet presAssocID="{F3A7B4D8-6E06-3846-9EF5-4C00B2C8654E}" presName="composite" presStyleCnt="0"/>
      <dgm:spPr/>
    </dgm:pt>
    <dgm:pt modelId="{65112748-910D-644B-8687-D0A6CB7A6052}" type="pres">
      <dgm:prSet presAssocID="{F3A7B4D8-6E06-3846-9EF5-4C00B2C8654E}" presName="bentUpArrow1" presStyleLbl="alignImgPlace1" presStyleIdx="1" presStyleCnt="3"/>
      <dgm:spPr/>
    </dgm:pt>
    <dgm:pt modelId="{B5743C14-208C-4B49-9485-6650C30E2487}" type="pres">
      <dgm:prSet presAssocID="{F3A7B4D8-6E06-3846-9EF5-4C00B2C8654E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8F946CFF-DB52-1141-B6DA-ECF77A7034C3}" type="pres">
      <dgm:prSet presAssocID="{F3A7B4D8-6E06-3846-9EF5-4C00B2C8654E}" presName="ChildText" presStyleLbl="revTx" presStyleIdx="1" presStyleCnt="4" custScaleX="310113" custScaleY="190333" custLinFactX="16474" custLinFactNeighborX="100000" custLinFactNeighborY="2377">
        <dgm:presLayoutVars>
          <dgm:chMax val="0"/>
          <dgm:chPref val="0"/>
          <dgm:bulletEnabled val="1"/>
        </dgm:presLayoutVars>
      </dgm:prSet>
      <dgm:spPr/>
    </dgm:pt>
    <dgm:pt modelId="{1E544D42-24E6-934C-992F-E8D4F1FDE014}" type="pres">
      <dgm:prSet presAssocID="{C6A11D84-F479-3343-8218-B640F85EA74F}" presName="sibTrans" presStyleCnt="0"/>
      <dgm:spPr/>
    </dgm:pt>
    <dgm:pt modelId="{4BA386FD-18AC-D74A-92CF-970304E850DC}" type="pres">
      <dgm:prSet presAssocID="{C53BF531-2417-CA40-A055-5C82ACD49BF6}" presName="composite" presStyleCnt="0"/>
      <dgm:spPr/>
    </dgm:pt>
    <dgm:pt modelId="{42C07F43-9D7C-894A-A12E-9BF70146AEBE}" type="pres">
      <dgm:prSet presAssocID="{C53BF531-2417-CA40-A055-5C82ACD49BF6}" presName="bentUpArrow1" presStyleLbl="alignImgPlace1" presStyleIdx="2" presStyleCnt="3"/>
      <dgm:spPr/>
    </dgm:pt>
    <dgm:pt modelId="{A733DF8F-B88B-6949-AE99-2C72661C9CFA}" type="pres">
      <dgm:prSet presAssocID="{C53BF531-2417-CA40-A055-5C82ACD49BF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F69CC99C-ED50-4942-86B0-76F6A61E4C11}" type="pres">
      <dgm:prSet presAssocID="{C53BF531-2417-CA40-A055-5C82ACD49BF6}" presName="ChildText" presStyleLbl="revTx" presStyleIdx="2" presStyleCnt="4" custScaleX="296438" custScaleY="174404" custLinFactNeighborX="95585" custLinFactNeighborY="5864">
        <dgm:presLayoutVars>
          <dgm:chMax val="0"/>
          <dgm:chPref val="0"/>
          <dgm:bulletEnabled val="1"/>
        </dgm:presLayoutVars>
      </dgm:prSet>
      <dgm:spPr/>
    </dgm:pt>
    <dgm:pt modelId="{F12C0028-0A3F-C54F-9017-F6C92649F9F7}" type="pres">
      <dgm:prSet presAssocID="{2C620838-B068-ED49-81FB-9F662BD7A10A}" presName="sibTrans" presStyleCnt="0"/>
      <dgm:spPr/>
    </dgm:pt>
    <dgm:pt modelId="{AFBFBBAD-792E-2241-ABA4-1D510904B714}" type="pres">
      <dgm:prSet presAssocID="{BAA7B8AA-79CB-1441-90D2-95684103E964}" presName="composite" presStyleCnt="0"/>
      <dgm:spPr/>
    </dgm:pt>
    <dgm:pt modelId="{FE488FC0-BD03-D84C-8D5A-207E54661F91}" type="pres">
      <dgm:prSet presAssocID="{BAA7B8AA-79CB-1441-90D2-95684103E964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  <dgm:pt modelId="{72A82AB6-716E-0546-BC81-307BE82AA096}" type="pres">
      <dgm:prSet presAssocID="{BAA7B8AA-79CB-1441-90D2-95684103E964}" presName="FinalChildText" presStyleLbl="revTx" presStyleIdx="3" presStyleCnt="4" custScaleX="261246" custLinFactNeighborX="-54740" custLinFactNeighborY="98134">
        <dgm:presLayoutVars>
          <dgm:chMax val="0"/>
          <dgm:chPref val="0"/>
          <dgm:bulletEnabled val="1"/>
        </dgm:presLayoutVars>
      </dgm:prSet>
      <dgm:spPr/>
    </dgm:pt>
  </dgm:ptLst>
  <dgm:cxnLst>
    <dgm:cxn modelId="{91FDBA10-BD8D-9A42-9F06-EB897C058403}" srcId="{C53BF531-2417-CA40-A055-5C82ACD49BF6}" destId="{13E693B4-652E-9143-A306-1E659F88EEED}" srcOrd="2" destOrd="0" parTransId="{367320F7-9149-5743-9144-09047FC1F245}" sibTransId="{A3425526-FC81-EA40-8E0F-D8002DCEFA39}"/>
    <dgm:cxn modelId="{A4434413-A60B-1E40-9030-6A43D5ADC575}" srcId="{7173F1B1-6141-2447-A8FA-2F7BC8A2A1F4}" destId="{F3A7B4D8-6E06-3846-9EF5-4C00B2C8654E}" srcOrd="1" destOrd="0" parTransId="{646F6725-9330-6048-A666-AB64C13998B4}" sibTransId="{C6A11D84-F479-3343-8218-B640F85EA74F}"/>
    <dgm:cxn modelId="{81FEE713-71E2-B741-B54A-3B5F774617E1}" srcId="{F3A7B4D8-6E06-3846-9EF5-4C00B2C8654E}" destId="{9E200CFD-7010-174A-AF15-2EA6D2884428}" srcOrd="2" destOrd="0" parTransId="{2B807048-8B79-3A4C-8891-5ED2EEDB47E7}" sibTransId="{3EDB85A4-C9E1-C149-A554-7AD76DE9EBDF}"/>
    <dgm:cxn modelId="{2E9EAF1C-FD73-0D4D-8E30-73D15DB9F441}" srcId="{F3A7B4D8-6E06-3846-9EF5-4C00B2C8654E}" destId="{F940826F-847D-AA4A-9131-BB5CC782229D}" srcOrd="0" destOrd="0" parTransId="{C0EC785C-7FDA-0E48-94D2-4AF9526C59DD}" sibTransId="{67773393-1ADE-4B43-B63C-4898D603CFCF}"/>
    <dgm:cxn modelId="{6EFC621D-2F9E-2043-9ED6-6DB211367165}" type="presOf" srcId="{7173F1B1-6141-2447-A8FA-2F7BC8A2A1F4}" destId="{0BBD42A8-3271-254C-87E7-1411C557B8C9}" srcOrd="0" destOrd="0" presId="urn:microsoft.com/office/officeart/2005/8/layout/StepDownProcess"/>
    <dgm:cxn modelId="{9473463F-D3A1-2A4B-979D-C537342C0B59}" type="presOf" srcId="{13E693B4-652E-9143-A306-1E659F88EEED}" destId="{F69CC99C-ED50-4942-86B0-76F6A61E4C11}" srcOrd="0" destOrd="2" presId="urn:microsoft.com/office/officeart/2005/8/layout/StepDownProcess"/>
    <dgm:cxn modelId="{F0292245-179E-2349-A507-DA4DE02E8BF9}" type="presOf" srcId="{F3A7B4D8-6E06-3846-9EF5-4C00B2C8654E}" destId="{B5743C14-208C-4B49-9485-6650C30E2487}" srcOrd="0" destOrd="0" presId="urn:microsoft.com/office/officeart/2005/8/layout/StepDownProcess"/>
    <dgm:cxn modelId="{20884B46-AFD8-E640-95A1-18B875304927}" srcId="{7173F1B1-6141-2447-A8FA-2F7BC8A2A1F4}" destId="{C1328E73-BABD-E745-A83F-1F8B8D91AD30}" srcOrd="0" destOrd="0" parTransId="{2FF2009C-9184-6948-A6D2-DA68051F9C20}" sibTransId="{918D9D9B-FE1E-674E-B6B9-3CFB2FEAA511}"/>
    <dgm:cxn modelId="{720AB849-A717-4341-A279-B5EF97D257A6}" srcId="{C53BF531-2417-CA40-A055-5C82ACD49BF6}" destId="{9FE6E88B-5724-7C4A-82D4-485D63EDC56A}" srcOrd="3" destOrd="0" parTransId="{6232A550-B7A5-D042-90DF-939FDD29448F}" sibTransId="{EEA77F3F-DE30-BE43-BD0D-786AA930BC4D}"/>
    <dgm:cxn modelId="{A1825450-7A04-E141-8B2D-AD9E2B132C8E}" type="presOf" srcId="{9E200CFD-7010-174A-AF15-2EA6D2884428}" destId="{8F946CFF-DB52-1141-B6DA-ECF77A7034C3}" srcOrd="0" destOrd="2" presId="urn:microsoft.com/office/officeart/2005/8/layout/StepDownProcess"/>
    <dgm:cxn modelId="{7C85FA53-8EBA-F340-B399-481B0F9FF0B6}" type="presOf" srcId="{BAA7B8AA-79CB-1441-90D2-95684103E964}" destId="{FE488FC0-BD03-D84C-8D5A-207E54661F91}" srcOrd="0" destOrd="0" presId="urn:microsoft.com/office/officeart/2005/8/layout/StepDownProcess"/>
    <dgm:cxn modelId="{78D7C559-4E9C-CF44-8482-CE3C7A6B0471}" srcId="{F3A7B4D8-6E06-3846-9EF5-4C00B2C8654E}" destId="{85FFF815-D19F-5A4C-8336-BEF46E01411C}" srcOrd="1" destOrd="0" parTransId="{C13787F4-D42E-594D-A50F-F0F6CEE9C8BF}" sibTransId="{85D9C170-5FC6-EC44-9E8E-D5AD0BB00D9C}"/>
    <dgm:cxn modelId="{81DC145A-DECE-4D40-9100-DEC3E42554C9}" type="presOf" srcId="{C1328E73-BABD-E745-A83F-1F8B8D91AD30}" destId="{000BA79D-E3DE-9A4A-B165-4600AB316355}" srcOrd="0" destOrd="0" presId="urn:microsoft.com/office/officeart/2005/8/layout/StepDownProcess"/>
    <dgm:cxn modelId="{00324961-29FE-4442-AC8E-6D7DF7FCF811}" type="presOf" srcId="{71FE6934-F641-C24B-A5D1-C14DAE2AD2FC}" destId="{F69CC99C-ED50-4942-86B0-76F6A61E4C11}" srcOrd="0" destOrd="1" presId="urn:microsoft.com/office/officeart/2005/8/layout/StepDownProcess"/>
    <dgm:cxn modelId="{27150C62-BE1B-3D48-8994-A92DF93FD1F5}" type="presOf" srcId="{9FE6E88B-5724-7C4A-82D4-485D63EDC56A}" destId="{F69CC99C-ED50-4942-86B0-76F6A61E4C11}" srcOrd="0" destOrd="3" presId="urn:microsoft.com/office/officeart/2005/8/layout/StepDownProcess"/>
    <dgm:cxn modelId="{A1E35E72-5AC4-7E41-82E1-1C84C82794C1}" type="presOf" srcId="{AD71BE99-E3ED-3C41-A958-D46DB2030FD8}" destId="{72A82AB6-716E-0546-BC81-307BE82AA096}" srcOrd="0" destOrd="0" presId="urn:microsoft.com/office/officeart/2005/8/layout/StepDownProcess"/>
    <dgm:cxn modelId="{BC85E674-9643-FC46-B06E-153C6BCFF457}" srcId="{7173F1B1-6141-2447-A8FA-2F7BC8A2A1F4}" destId="{C53BF531-2417-CA40-A055-5C82ACD49BF6}" srcOrd="2" destOrd="0" parTransId="{85F3A8C9-0C3C-0C43-A69E-B96D6754B860}" sibTransId="{2C620838-B068-ED49-81FB-9F662BD7A10A}"/>
    <dgm:cxn modelId="{83838EA1-3FDC-514C-A39C-626CE7A1B649}" srcId="{C1328E73-BABD-E745-A83F-1F8B8D91AD30}" destId="{E27D27A1-B0EB-1E4A-9185-1B8312C0B6C5}" srcOrd="0" destOrd="0" parTransId="{739A218C-992A-8548-B685-B2EB469FD212}" sibTransId="{26C6BDD0-C236-FD41-8A16-0513746A4A1D}"/>
    <dgm:cxn modelId="{959776A7-C791-2A4B-B749-59F7EFDB4D2D}" type="presOf" srcId="{191FBA9E-8579-E940-B47D-D049F505B4D4}" destId="{F69CC99C-ED50-4942-86B0-76F6A61E4C11}" srcOrd="0" destOrd="0" presId="urn:microsoft.com/office/officeart/2005/8/layout/StepDownProcess"/>
    <dgm:cxn modelId="{96B838BF-3948-0640-864A-16970DF74BD3}" srcId="{7173F1B1-6141-2447-A8FA-2F7BC8A2A1F4}" destId="{BAA7B8AA-79CB-1441-90D2-95684103E964}" srcOrd="3" destOrd="0" parTransId="{DFBD1E53-4263-3245-87C2-C61E388726AB}" sibTransId="{A206FB58-7E3C-C047-B079-DACC816214FA}"/>
    <dgm:cxn modelId="{BD204BD7-0FDF-6845-9757-8833715E182B}" srcId="{C53BF531-2417-CA40-A055-5C82ACD49BF6}" destId="{71FE6934-F641-C24B-A5D1-C14DAE2AD2FC}" srcOrd="1" destOrd="0" parTransId="{AE7DD136-E715-774D-9661-573E31FA3F51}" sibTransId="{1BDF5C65-AFC6-0244-8385-09BE1C5DE350}"/>
    <dgm:cxn modelId="{7961C7DD-521C-4440-A563-12344039C294}" srcId="{BAA7B8AA-79CB-1441-90D2-95684103E964}" destId="{AD71BE99-E3ED-3C41-A958-D46DB2030FD8}" srcOrd="0" destOrd="0" parTransId="{ECC281B5-4A80-324F-890D-7CF935D1C566}" sibTransId="{17514D01-23E4-4E44-8F45-7088C1F1E596}"/>
    <dgm:cxn modelId="{6F7998DE-04CE-4947-9122-B31FEDA34C5C}" type="presOf" srcId="{F940826F-847D-AA4A-9131-BB5CC782229D}" destId="{8F946CFF-DB52-1141-B6DA-ECF77A7034C3}" srcOrd="0" destOrd="0" presId="urn:microsoft.com/office/officeart/2005/8/layout/StepDownProcess"/>
    <dgm:cxn modelId="{7A0603E0-438C-5746-ADC3-49BBFAA4D58E}" type="presOf" srcId="{85FFF815-D19F-5A4C-8336-BEF46E01411C}" destId="{8F946CFF-DB52-1141-B6DA-ECF77A7034C3}" srcOrd="0" destOrd="1" presId="urn:microsoft.com/office/officeart/2005/8/layout/StepDownProcess"/>
    <dgm:cxn modelId="{51774AE4-A9C7-754B-81D9-5FD3DBA7B49B}" type="presOf" srcId="{C53BF531-2417-CA40-A055-5C82ACD49BF6}" destId="{A733DF8F-B88B-6949-AE99-2C72661C9CFA}" srcOrd="0" destOrd="0" presId="urn:microsoft.com/office/officeart/2005/8/layout/StepDownProcess"/>
    <dgm:cxn modelId="{F06ED3FA-DC6A-5E45-9E6A-2E7189F01062}" srcId="{C53BF531-2417-CA40-A055-5C82ACD49BF6}" destId="{191FBA9E-8579-E940-B47D-D049F505B4D4}" srcOrd="0" destOrd="0" parTransId="{B58D41C2-B161-B74A-B135-CB4C5B9CC886}" sibTransId="{90247152-5329-864C-97F0-C5161ADD9CC8}"/>
    <dgm:cxn modelId="{DAF1E4FA-0E74-414B-9A2A-633AAFBCD12F}" type="presOf" srcId="{E27D27A1-B0EB-1E4A-9185-1B8312C0B6C5}" destId="{3ED9E809-2267-0B40-BC02-8B9197304E46}" srcOrd="0" destOrd="0" presId="urn:microsoft.com/office/officeart/2005/8/layout/StepDownProcess"/>
    <dgm:cxn modelId="{32580327-8A3D-CD42-9073-8B94F2301638}" type="presParOf" srcId="{0BBD42A8-3271-254C-87E7-1411C557B8C9}" destId="{1B00897A-A28B-D944-9052-80895E2E8289}" srcOrd="0" destOrd="0" presId="urn:microsoft.com/office/officeart/2005/8/layout/StepDownProcess"/>
    <dgm:cxn modelId="{6F2AD323-EECB-B248-9466-0594C98D6981}" type="presParOf" srcId="{1B00897A-A28B-D944-9052-80895E2E8289}" destId="{39CFD987-2ABA-274D-94EB-60E0A7007E80}" srcOrd="0" destOrd="0" presId="urn:microsoft.com/office/officeart/2005/8/layout/StepDownProcess"/>
    <dgm:cxn modelId="{AB3759E5-951A-6E44-996B-32A3992C285F}" type="presParOf" srcId="{1B00897A-A28B-D944-9052-80895E2E8289}" destId="{000BA79D-E3DE-9A4A-B165-4600AB316355}" srcOrd="1" destOrd="0" presId="urn:microsoft.com/office/officeart/2005/8/layout/StepDownProcess"/>
    <dgm:cxn modelId="{F7FEAD07-DF72-8444-B05B-62B04C848B53}" type="presParOf" srcId="{1B00897A-A28B-D944-9052-80895E2E8289}" destId="{3ED9E809-2267-0B40-BC02-8B9197304E46}" srcOrd="2" destOrd="0" presId="urn:microsoft.com/office/officeart/2005/8/layout/StepDownProcess"/>
    <dgm:cxn modelId="{0FD36B59-CAAE-0C44-99A2-2B91E9C1833C}" type="presParOf" srcId="{0BBD42A8-3271-254C-87E7-1411C557B8C9}" destId="{5B5C9F7C-AA5B-424C-927E-187215A06EA0}" srcOrd="1" destOrd="0" presId="urn:microsoft.com/office/officeart/2005/8/layout/StepDownProcess"/>
    <dgm:cxn modelId="{4D647ABB-73D1-914B-B0AA-8F79A1AB387E}" type="presParOf" srcId="{0BBD42A8-3271-254C-87E7-1411C557B8C9}" destId="{9CF29D07-8015-3844-BAB3-54DDB9BBDE86}" srcOrd="2" destOrd="0" presId="urn:microsoft.com/office/officeart/2005/8/layout/StepDownProcess"/>
    <dgm:cxn modelId="{A16FAB1F-B45C-DF4C-B5C2-15D8728B8792}" type="presParOf" srcId="{9CF29D07-8015-3844-BAB3-54DDB9BBDE86}" destId="{65112748-910D-644B-8687-D0A6CB7A6052}" srcOrd="0" destOrd="0" presId="urn:microsoft.com/office/officeart/2005/8/layout/StepDownProcess"/>
    <dgm:cxn modelId="{C22863F6-B415-954C-8C4D-A7AA488F4F64}" type="presParOf" srcId="{9CF29D07-8015-3844-BAB3-54DDB9BBDE86}" destId="{B5743C14-208C-4B49-9485-6650C30E2487}" srcOrd="1" destOrd="0" presId="urn:microsoft.com/office/officeart/2005/8/layout/StepDownProcess"/>
    <dgm:cxn modelId="{F2D59B4E-E687-1341-9FED-4D01E245C6EA}" type="presParOf" srcId="{9CF29D07-8015-3844-BAB3-54DDB9BBDE86}" destId="{8F946CFF-DB52-1141-B6DA-ECF77A7034C3}" srcOrd="2" destOrd="0" presId="urn:microsoft.com/office/officeart/2005/8/layout/StepDownProcess"/>
    <dgm:cxn modelId="{3BB405C6-0EC9-C641-B595-9CE5B562DC58}" type="presParOf" srcId="{0BBD42A8-3271-254C-87E7-1411C557B8C9}" destId="{1E544D42-24E6-934C-992F-E8D4F1FDE014}" srcOrd="3" destOrd="0" presId="urn:microsoft.com/office/officeart/2005/8/layout/StepDownProcess"/>
    <dgm:cxn modelId="{DB2E68E5-D680-3A43-8DEE-F20C185896E1}" type="presParOf" srcId="{0BBD42A8-3271-254C-87E7-1411C557B8C9}" destId="{4BA386FD-18AC-D74A-92CF-970304E850DC}" srcOrd="4" destOrd="0" presId="urn:microsoft.com/office/officeart/2005/8/layout/StepDownProcess"/>
    <dgm:cxn modelId="{C269AA85-E268-DD4B-B009-68A89E34120E}" type="presParOf" srcId="{4BA386FD-18AC-D74A-92CF-970304E850DC}" destId="{42C07F43-9D7C-894A-A12E-9BF70146AEBE}" srcOrd="0" destOrd="0" presId="urn:microsoft.com/office/officeart/2005/8/layout/StepDownProcess"/>
    <dgm:cxn modelId="{85986978-AD31-424B-B4F6-CA52830E0066}" type="presParOf" srcId="{4BA386FD-18AC-D74A-92CF-970304E850DC}" destId="{A733DF8F-B88B-6949-AE99-2C72661C9CFA}" srcOrd="1" destOrd="0" presId="urn:microsoft.com/office/officeart/2005/8/layout/StepDownProcess"/>
    <dgm:cxn modelId="{1158B597-16F8-8D4A-A6AB-1C69C3AA5647}" type="presParOf" srcId="{4BA386FD-18AC-D74A-92CF-970304E850DC}" destId="{F69CC99C-ED50-4942-86B0-76F6A61E4C11}" srcOrd="2" destOrd="0" presId="urn:microsoft.com/office/officeart/2005/8/layout/StepDownProcess"/>
    <dgm:cxn modelId="{D88D40BC-DF4D-1B4D-87ED-C1810745E815}" type="presParOf" srcId="{0BBD42A8-3271-254C-87E7-1411C557B8C9}" destId="{F12C0028-0A3F-C54F-9017-F6C92649F9F7}" srcOrd="5" destOrd="0" presId="urn:microsoft.com/office/officeart/2005/8/layout/StepDownProcess"/>
    <dgm:cxn modelId="{3B9D0106-32E0-E844-B71B-5CF7782AE548}" type="presParOf" srcId="{0BBD42A8-3271-254C-87E7-1411C557B8C9}" destId="{AFBFBBAD-792E-2241-ABA4-1D510904B714}" srcOrd="6" destOrd="0" presId="urn:microsoft.com/office/officeart/2005/8/layout/StepDownProcess"/>
    <dgm:cxn modelId="{5E9E0867-A35E-F247-ACA3-6C3FBFF58EF2}" type="presParOf" srcId="{AFBFBBAD-792E-2241-ABA4-1D510904B714}" destId="{FE488FC0-BD03-D84C-8D5A-207E54661F91}" srcOrd="0" destOrd="0" presId="urn:microsoft.com/office/officeart/2005/8/layout/StepDownProcess"/>
    <dgm:cxn modelId="{7A4DA2A1-E764-2A4B-959C-1573C20BA009}" type="presParOf" srcId="{AFBFBBAD-792E-2241-ABA4-1D510904B714}" destId="{72A82AB6-716E-0546-BC81-307BE82AA096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FD987-2ABA-274D-94EB-60E0A7007E80}">
      <dsp:nvSpPr>
        <dsp:cNvPr id="0" name=""/>
        <dsp:cNvSpPr/>
      </dsp:nvSpPr>
      <dsp:spPr>
        <a:xfrm rot="5400000">
          <a:off x="167175" y="1291594"/>
          <a:ext cx="625911" cy="71257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0BA79D-E3DE-9A4A-B165-4600AB316355}">
      <dsp:nvSpPr>
        <dsp:cNvPr id="0" name=""/>
        <dsp:cNvSpPr/>
      </dsp:nvSpPr>
      <dsp:spPr>
        <a:xfrm>
          <a:off x="1346" y="597758"/>
          <a:ext cx="1053666" cy="73753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SE</a:t>
          </a:r>
        </a:p>
      </dsp:txBody>
      <dsp:txXfrm>
        <a:off x="37356" y="633768"/>
        <a:ext cx="981646" cy="665512"/>
      </dsp:txXfrm>
    </dsp:sp>
    <dsp:sp modelId="{3ED9E809-2267-0B40-BC02-8B9197304E46}">
      <dsp:nvSpPr>
        <dsp:cNvPr id="0" name=""/>
        <dsp:cNvSpPr/>
      </dsp:nvSpPr>
      <dsp:spPr>
        <a:xfrm>
          <a:off x="1220093" y="590367"/>
          <a:ext cx="2224637" cy="596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Initiates a new integration process with MESI</a:t>
          </a:r>
        </a:p>
      </dsp:txBody>
      <dsp:txXfrm>
        <a:off x="1220093" y="590367"/>
        <a:ext cx="2224637" cy="596106"/>
      </dsp:txXfrm>
    </dsp:sp>
    <dsp:sp modelId="{65112748-910D-644B-8687-D0A6CB7A6052}">
      <dsp:nvSpPr>
        <dsp:cNvPr id="0" name=""/>
        <dsp:cNvSpPr/>
      </dsp:nvSpPr>
      <dsp:spPr>
        <a:xfrm rot="5400000">
          <a:off x="1390768" y="2318986"/>
          <a:ext cx="625911" cy="71257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743C14-208C-4B49-9485-6650C30E2487}">
      <dsp:nvSpPr>
        <dsp:cNvPr id="0" name=""/>
        <dsp:cNvSpPr/>
      </dsp:nvSpPr>
      <dsp:spPr>
        <a:xfrm>
          <a:off x="1224940" y="1625151"/>
          <a:ext cx="1053666" cy="73753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MESI</a:t>
          </a:r>
        </a:p>
      </dsp:txBody>
      <dsp:txXfrm>
        <a:off x="1260950" y="1661161"/>
        <a:ext cx="981646" cy="665512"/>
      </dsp:txXfrm>
    </dsp:sp>
    <dsp:sp modelId="{8F946CFF-DB52-1141-B6DA-ECF77A7034C3}">
      <dsp:nvSpPr>
        <dsp:cNvPr id="0" name=""/>
        <dsp:cNvSpPr/>
      </dsp:nvSpPr>
      <dsp:spPr>
        <a:xfrm>
          <a:off x="2366103" y="1440420"/>
          <a:ext cx="2376509" cy="11345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Starts integration project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Raises task with ECDC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( SES controls </a:t>
          </a:r>
          <a:r>
            <a:rPr lang="en-US" sz="1400" kern="1200" dirty="0" err="1"/>
            <a:t>hw</a:t>
          </a:r>
          <a:r>
            <a:rPr lang="en-US" sz="1400" kern="1200" dirty="0"/>
            <a:t>/</a:t>
          </a:r>
          <a:r>
            <a:rPr lang="en-US" sz="1400" kern="1200" dirty="0" err="1"/>
            <a:t>sw</a:t>
          </a:r>
          <a:r>
            <a:rPr lang="en-US" sz="1400" kern="1200" dirty="0"/>
            <a:t>)</a:t>
          </a:r>
        </a:p>
      </dsp:txBody>
      <dsp:txXfrm>
        <a:off x="2366103" y="1440420"/>
        <a:ext cx="2376509" cy="1134586"/>
      </dsp:txXfrm>
    </dsp:sp>
    <dsp:sp modelId="{42C07F43-9D7C-894A-A12E-9BF70146AEBE}">
      <dsp:nvSpPr>
        <dsp:cNvPr id="0" name=""/>
        <dsp:cNvSpPr/>
      </dsp:nvSpPr>
      <dsp:spPr>
        <a:xfrm rot="5400000">
          <a:off x="2614362" y="3298901"/>
          <a:ext cx="625911" cy="71257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33DF8F-B88B-6949-AE99-2C72661C9CFA}">
      <dsp:nvSpPr>
        <dsp:cNvPr id="0" name=""/>
        <dsp:cNvSpPr/>
      </dsp:nvSpPr>
      <dsp:spPr>
        <a:xfrm>
          <a:off x="2448533" y="2605066"/>
          <a:ext cx="1053666" cy="73753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ECDC</a:t>
          </a:r>
        </a:p>
      </dsp:txBody>
      <dsp:txXfrm>
        <a:off x="2484543" y="2641076"/>
        <a:ext cx="981646" cy="665512"/>
      </dsp:txXfrm>
    </dsp:sp>
    <dsp:sp modelId="{F69CC99C-ED50-4942-86B0-76F6A61E4C11}">
      <dsp:nvSpPr>
        <dsp:cNvPr id="0" name=""/>
        <dsp:cNvSpPr/>
      </dsp:nvSpPr>
      <dsp:spPr>
        <a:xfrm>
          <a:off x="3482015" y="2488599"/>
          <a:ext cx="2271713" cy="1039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Receives tasks from groups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Prioritizes tasks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Coordination/development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Raises to ICS </a:t>
          </a:r>
        </a:p>
      </dsp:txBody>
      <dsp:txXfrm>
        <a:off x="3482015" y="2488599"/>
        <a:ext cx="2271713" cy="1039633"/>
      </dsp:txXfrm>
    </dsp:sp>
    <dsp:sp modelId="{FE488FC0-BD03-D84C-8D5A-207E54661F91}">
      <dsp:nvSpPr>
        <dsp:cNvPr id="0" name=""/>
        <dsp:cNvSpPr/>
      </dsp:nvSpPr>
      <dsp:spPr>
        <a:xfrm>
          <a:off x="3672127" y="3433558"/>
          <a:ext cx="1053666" cy="73753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ICS</a:t>
          </a:r>
        </a:p>
      </dsp:txBody>
      <dsp:txXfrm>
        <a:off x="3708137" y="3469568"/>
        <a:ext cx="981646" cy="665512"/>
      </dsp:txXfrm>
    </dsp:sp>
    <dsp:sp modelId="{72A82AB6-716E-0546-BC81-307BE82AA096}">
      <dsp:nvSpPr>
        <dsp:cNvPr id="0" name=""/>
        <dsp:cNvSpPr/>
      </dsp:nvSpPr>
      <dsp:spPr>
        <a:xfrm>
          <a:off x="3688457" y="4088882"/>
          <a:ext cx="2002023" cy="596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EPICS integration</a:t>
          </a:r>
        </a:p>
      </dsp:txBody>
      <dsp:txXfrm>
        <a:off x="3688457" y="4088882"/>
        <a:ext cx="2002023" cy="5961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7CDEF1-111E-8046-B2C3-1533C12317E7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00766-E26D-6241-98D3-BB21C62A3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197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E00766-E26D-6241-98D3-BB21C62A38B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632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E5A434-646A-2746-9BDC-885B2382B33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330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2020-04-20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266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2020-04-20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0588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6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050" y="95673"/>
            <a:ext cx="7891901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1204"/>
            <a:ext cx="10972800" cy="4604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BC99C-C17F-0247-AD48-9BD861AA6815}" type="datetimeFigureOut">
              <a:rPr lang="da-DK" smtClean="0"/>
              <a:t>20/04/2020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50D9F-E2C0-6343-AB13-5EC8705A2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55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>
            <a:lvl1pPr>
              <a:defRPr sz="1200"/>
            </a:lvl1pPr>
          </a:lstStyle>
          <a:p>
            <a:fld id="{18896B66-0B3A-474C-9C9C-E4F07B1F5DAD}" type="datetime1">
              <a:rPr lang="sv-SE" smtClean="0"/>
              <a:pPr/>
              <a:t>2020-04-20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0000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 </a:t>
            </a:r>
            <a:r>
              <a:rPr lang="sv-SE" dirty="0" err="1"/>
              <a:t>TITLe</a:t>
            </a:r>
            <a:r>
              <a:rPr lang="sv-SE" dirty="0"/>
              <a:t>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2020-04-20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7904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429138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2020-04-20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2904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2020-04-20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860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2020-04-20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0876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 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2020-04-20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0232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1993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fld id="{926FFDD8-E9D5-414B-9D01-E73C6B8A8FCA}" type="datetime1">
              <a:rPr lang="sv-SE" smtClean="0"/>
              <a:t>2020-04-20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71175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4" y="1153621"/>
            <a:ext cx="8900737" cy="2387600"/>
          </a:xfrm>
        </p:spPr>
        <p:txBody>
          <a:bodyPr/>
          <a:lstStyle/>
          <a:p>
            <a:r>
              <a:rPr lang="en-GB" sz="4400" u="sng" dirty="0"/>
              <a:t>Me</a:t>
            </a:r>
            <a:r>
              <a:rPr lang="en-GB" sz="4400" dirty="0"/>
              <a:t>chatronics and </a:t>
            </a:r>
            <a:r>
              <a:rPr lang="en-GB" sz="4400" u="sng" dirty="0"/>
              <a:t>S</a:t>
            </a:r>
            <a:r>
              <a:rPr lang="en-GB" sz="4400" dirty="0"/>
              <a:t>ystems </a:t>
            </a:r>
            <a:r>
              <a:rPr lang="en-GB" sz="4400" u="sng" dirty="0"/>
              <a:t>I</a:t>
            </a:r>
            <a:r>
              <a:rPr lang="en-GB" sz="4400" dirty="0"/>
              <a:t>ntegration </a:t>
            </a:r>
            <a:endParaRPr lang="en-GB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D51EF2D-F832-4781-89C3-3F5E4843BF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Work package (WP)  Update 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6DA0E2-82BB-493E-9B68-2D93A245C5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PRESENTED BY </a:t>
            </a:r>
            <a:r>
              <a:rPr lang="en-GB" dirty="0" err="1"/>
              <a:t>anders</a:t>
            </a:r>
            <a:r>
              <a:rPr lang="en-GB" dirty="0"/>
              <a:t> </a:t>
            </a:r>
            <a:r>
              <a:rPr lang="en-GB" dirty="0" err="1"/>
              <a:t>pettersson</a:t>
            </a:r>
            <a:r>
              <a:rPr lang="en-GB" dirty="0"/>
              <a:t> </a:t>
            </a:r>
          </a:p>
          <a:p>
            <a:r>
              <a:rPr lang="en-GB" dirty="0"/>
              <a:t>ECDC ( ..50% MESI )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0E777A6-9513-43F3-BB24-ED0539ADDD8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930395" y="6117873"/>
            <a:ext cx="3215183" cy="45988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2020-04-28</a:t>
            </a:r>
          </a:p>
        </p:txBody>
      </p:sp>
    </p:spTree>
    <p:extLst>
      <p:ext uri="{BB962C8B-B14F-4D97-AF65-F5344CB8AC3E}">
        <p14:creationId xmlns:p14="http://schemas.microsoft.com/office/powerpoint/2010/main" val="150102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MESI WP update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all" spc="8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283078-D760-1647-8B80-66BA8B52336D}" type="slidenum">
              <a:rPr kumimoji="0" lang="sv-SE" sz="800" b="1" i="0" u="none" strike="noStrike" kern="1200" cap="none" spc="0" normalizeH="0" baseline="0" noProof="0" smtClean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v-SE" sz="800" b="1" i="0" u="none" strike="noStrike" kern="1200" cap="none" spc="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657" y="1562400"/>
            <a:ext cx="5251059" cy="4768062"/>
          </a:xfrm>
        </p:spPr>
        <p:txBody>
          <a:bodyPr/>
          <a:lstStyle/>
          <a:p>
            <a:pPr marL="142875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Mobile robotics platform project. 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Project led by MC&amp;A, MESI coordinating SE input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In-kind by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Juelich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exciting pictures yet but there will be a critical design review  next week (MESI is in review panel)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Development projects highlights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896B66-0B3A-474C-9C9C-E4F07B1F5DAD}" type="datetime1">
              <a:rPr kumimoji="0" lang="sv-SE" sz="800" b="0" i="0" u="none" strike="noStrike" kern="1200" cap="none" spc="80" normalizeH="0" baseline="0" noProof="0" smtClean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2020-04-20</a:t>
            </a:fld>
            <a:endParaRPr kumimoji="0" lang="sv-SE" sz="800" b="0" i="0" u="none" strike="noStrike" kern="1200" cap="none" spc="8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B256AA7-D4AE-524B-BA1D-BBA41560933A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94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F361A0A-2528-42EB-8E6A-DA01C6577F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E8596B-CFC4-494E-833A-CBBEC30781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33AC66DD-869D-034F-85F7-A6B8F14F425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77712" y="96715"/>
            <a:ext cx="5714288" cy="6858000"/>
          </a:xfrm>
        </p:spPr>
      </p:pic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D11693FE-8633-4CDA-ABA8-92FAAA0C73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30491" y="2169209"/>
            <a:ext cx="6250964" cy="2462613"/>
          </a:xfrm>
        </p:spPr>
        <p:txBody>
          <a:bodyPr/>
          <a:lstStyle/>
          <a:p>
            <a:r>
              <a:rPr lang="en-GB" dirty="0"/>
              <a:t>SES integration</a:t>
            </a:r>
            <a:endParaRPr lang="en-GB" sz="2400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F2049D6-33EF-411A-8631-A29E542083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4863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MESI WP update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all" spc="8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283078-D760-1647-8B80-66BA8B52336D}" type="slidenum">
              <a:rPr kumimoji="0" lang="sv-SE" sz="800" b="1" i="0" u="none" strike="noStrike" kern="1200" cap="none" spc="0" normalizeH="0" baseline="0" noProof="0" smtClean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v-SE" sz="800" b="1" i="0" u="none" strike="noStrike" kern="1200" cap="none" spc="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388" y="1510641"/>
            <a:ext cx="5258658" cy="476806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/>
              <a:t>Alignment between SE projects and the Jira workflow used by ICS, ECDC and MESI need to be improved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/>
              <a:t>Integration requirements and system design are as essential as good communication in a successful integration project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/>
              <a:t>A SE integration project need to be an active collaboration. Projects need to be discussed, tested and iterated…continuously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/>
              <a:t>Currently ICS have very few SE tasks active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2A698B09-485B-3645-BAD8-6706D6CEB585}"/>
              </a:ext>
            </a:extLst>
          </p:cNvPr>
          <p:cNvGraphicFramePr>
            <a:graphicFrameLocks noGrp="1"/>
          </p:cNvGraphicFramePr>
          <p:nvPr>
            <p:ph idx="13"/>
          </p:nvPr>
        </p:nvGraphicFramePr>
        <p:xfrm>
          <a:off x="6502253" y="594042"/>
          <a:ext cx="6111321" cy="4768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3709" y="931026"/>
            <a:ext cx="9360000" cy="507076"/>
          </a:xfrm>
        </p:spPr>
        <p:txBody>
          <a:bodyPr/>
          <a:lstStyle/>
          <a:p>
            <a:r>
              <a:rPr lang="en-GB" dirty="0"/>
              <a:t>Integration projects workflow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896B66-0B3A-474C-9C9C-E4F07B1F5DAD}" type="datetime1">
              <a:rPr kumimoji="0" lang="sv-SE" sz="800" b="0" i="0" u="none" strike="noStrike" kern="1200" cap="none" spc="80" normalizeH="0" baseline="0" noProof="0" smtClean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2020-04-20</a:t>
            </a:fld>
            <a:endParaRPr kumimoji="0" lang="sv-SE" sz="800" b="0" i="0" u="none" strike="noStrike" kern="1200" cap="none" spc="8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230C6B4-D8E1-5D4A-A828-F95BE3921F61}"/>
              </a:ext>
            </a:extLst>
          </p:cNvPr>
          <p:cNvSpPr/>
          <p:nvPr/>
        </p:nvSpPr>
        <p:spPr>
          <a:xfrm>
            <a:off x="6284046" y="1052423"/>
            <a:ext cx="4895793" cy="1926044"/>
          </a:xfrm>
          <a:prstGeom prst="roundRect">
            <a:avLst/>
          </a:prstGeom>
          <a:noFill/>
          <a:ln w="31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DA0492-4BA0-9C40-A58F-F7CA9E0284DC}"/>
              </a:ext>
            </a:extLst>
          </p:cNvPr>
          <p:cNvSpPr txBox="1"/>
          <p:nvPr/>
        </p:nvSpPr>
        <p:spPr>
          <a:xfrm>
            <a:off x="6853560" y="5632372"/>
            <a:ext cx="5229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Simplified view of workflow for SES integration at ESS.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3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67E9B-4F38-5C4D-BA0B-449DB0B1A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267" dirty="0"/>
              <a:t>How to start and run a project?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31163-65C1-574D-A90F-719C05CC2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Meeting to explain the system with all stakeholders, at least around the time the critical mass of hardware arrives to sensibly start the integration</a:t>
            </a:r>
          </a:p>
          <a:p>
            <a:r>
              <a:rPr lang="en-GB" dirty="0"/>
              <a:t>Valuable Information:</a:t>
            </a:r>
          </a:p>
          <a:p>
            <a:pPr lvl="1"/>
            <a:r>
              <a:rPr lang="en-GB" dirty="0"/>
              <a:t>What does the system do?</a:t>
            </a:r>
          </a:p>
          <a:p>
            <a:pPr lvl="1"/>
            <a:r>
              <a:rPr lang="en-GB" dirty="0"/>
              <a:t>How will the average user use the system, including API and UI?</a:t>
            </a:r>
          </a:p>
          <a:p>
            <a:pPr lvl="1"/>
            <a:r>
              <a:rPr lang="en-GB" dirty="0"/>
              <a:t>What functions are needed for commissioning or maintenance?</a:t>
            </a:r>
          </a:p>
          <a:p>
            <a:r>
              <a:rPr lang="en-GB" dirty="0"/>
              <a:t>At least one master ticket in Jira (BCG)</a:t>
            </a:r>
          </a:p>
          <a:p>
            <a:r>
              <a:rPr lang="en-GB" dirty="0"/>
              <a:t>We may create more tickets for subtasks</a:t>
            </a:r>
          </a:p>
          <a:p>
            <a:r>
              <a:rPr lang="en-GB" dirty="0"/>
              <a:t>We do expect some interaction on these tickets</a:t>
            </a:r>
          </a:p>
          <a:p>
            <a:r>
              <a:rPr lang="en-GB" dirty="0"/>
              <a:t>There will be intermediate integration milestones to tick off, i.e. review</a:t>
            </a:r>
          </a:p>
          <a:p>
            <a:r>
              <a:rPr lang="en-GB" dirty="0"/>
              <a:t>A final test should be done at Ymir with NICOS (or better alternative).</a:t>
            </a:r>
          </a:p>
        </p:txBody>
      </p:sp>
    </p:spTree>
    <p:extLst>
      <p:ext uri="{BB962C8B-B14F-4D97-AF65-F5344CB8AC3E}">
        <p14:creationId xmlns:p14="http://schemas.microsoft.com/office/powerpoint/2010/main" val="1258133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MESI WP update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all" spc="8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283078-D760-1647-8B80-66BA8B52336D}" type="slidenum">
              <a:rPr kumimoji="0" lang="sv-SE" sz="800" b="1" i="0" u="none" strike="noStrike" kern="1200" cap="none" spc="0" normalizeH="0" baseline="0" noProof="0" smtClean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sv-SE" sz="800" b="1" i="0" u="none" strike="noStrike" kern="1200" cap="none" spc="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PREMP Stress/strain rig “Rig1” 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MESI supporting the Rig1 early for timestamping and integration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 required timestamping is under development at ESS 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Communication with NPI is good and progress is being made.</a:t>
            </a:r>
          </a:p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endParaRPr lang="en-GB" b="1" dirty="0">
              <a:solidFill>
                <a:schemeClr val="tx1"/>
              </a:solidFill>
            </a:endParaRPr>
          </a:p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r>
              <a:rPr lang="en-GB" b="1" dirty="0">
                <a:solidFill>
                  <a:schemeClr val="tx1"/>
                </a:solidFill>
              </a:rPr>
              <a:t>TEFI Orange cryostat project 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Project “restarted” with new JIRA structure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Next is motion control of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needlevalve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endParaRPr lang="en-GB" dirty="0">
              <a:solidFill>
                <a:schemeClr val="tx1"/>
              </a:solidFill>
            </a:endParaRPr>
          </a:p>
          <a:p>
            <a:pPr marL="72000" lvl="0" indent="-72000">
              <a:spcBef>
                <a:spcPts val="600"/>
              </a:spcBef>
              <a:spcAft>
                <a:spcPts val="600"/>
              </a:spcAft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2013AAD-DCA8-43EE-A6AD-BC89849E6BFF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Integration projects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896B66-0B3A-474C-9C9C-E4F07B1F5DAD}" type="datetime1">
              <a:rPr kumimoji="0" lang="sv-SE" sz="800" b="0" i="0" u="none" strike="noStrike" kern="1200" cap="none" spc="80" normalizeH="0" baseline="0" noProof="0" smtClean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2020-04-20</a:t>
            </a:fld>
            <a:endParaRPr kumimoji="0" lang="sv-SE" sz="800" b="0" i="0" u="none" strike="noStrike" kern="1200" cap="none" spc="8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42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MESI WP update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all" spc="8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283078-D760-1647-8B80-66BA8B52336D}" type="slidenum">
              <a:rPr kumimoji="0" lang="sv-SE" sz="800" b="1" i="0" u="none" strike="noStrike" kern="1200" cap="none" spc="0" normalizeH="0" baseline="0" noProof="0" smtClean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sv-SE" sz="800" b="1" i="0" u="none" strike="noStrike" kern="1200" cap="none" spc="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FLUCO Syringe pump and Resistor decade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Both projects restarted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Baseline integration available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Only demo and test of integration required to finalize projects  (baseline integration)</a:t>
            </a:r>
          </a:p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endParaRPr lang="en-GB" dirty="0">
              <a:solidFill>
                <a:schemeClr val="tx1"/>
              </a:solidFill>
            </a:endParaRPr>
          </a:p>
          <a:p>
            <a:pPr marL="72000" lvl="0" indent="-72000">
              <a:spcBef>
                <a:spcPts val="600"/>
              </a:spcBef>
              <a:spcAft>
                <a:spcPts val="600"/>
              </a:spcAft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2013AAD-DCA8-43EE-A6AD-BC89849E6BFF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Integration projects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896B66-0B3A-474C-9C9C-E4F07B1F5DAD}" type="datetime1">
              <a:rPr kumimoji="0" lang="sv-SE" sz="800" b="0" i="0" u="none" strike="noStrike" kern="1200" cap="none" spc="80" normalizeH="0" baseline="0" noProof="0" smtClean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2020-04-20</a:t>
            </a:fld>
            <a:endParaRPr kumimoji="0" lang="sv-SE" sz="800" b="0" i="0" u="none" strike="noStrike" kern="1200" cap="none" spc="8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16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F361A0A-2528-42EB-8E6A-DA01C6577F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E8596B-CFC4-494E-833A-CBBEC30781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D06640E0-F1D6-C74A-A36A-52E3E5F75CC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D11693FE-8633-4CDA-ABA8-92FAAA0C73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z="4400" dirty="0" err="1"/>
              <a:t>Utgård</a:t>
            </a:r>
            <a:r>
              <a:rPr lang="en-GB" sz="4400" dirty="0"/>
              <a:t>, Ymir and moving to site</a:t>
            </a:r>
            <a:endParaRPr lang="en-GB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F2049D6-33EF-411A-8631-A29E542083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5134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MESI WP update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all" spc="8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283078-D760-1647-8B80-66BA8B52336D}" type="slidenum">
              <a:rPr kumimoji="0" lang="sv-SE" sz="800" b="1" i="0" u="none" strike="noStrike" kern="1200" cap="none" spc="0" normalizeH="0" baseline="0" noProof="0" smtClean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sv-SE" sz="800" b="1" i="0" u="none" strike="noStrike" kern="1200" cap="none" spc="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5279292" cy="4768062"/>
          </a:xfrm>
        </p:spPr>
        <p:txBody>
          <a:bodyPr/>
          <a:lstStyle/>
          <a:p>
            <a:pPr lvl="1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MESI workspace, as good as, fully functional</a:t>
            </a:r>
          </a:p>
          <a:p>
            <a:pPr lvl="1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Increasing electronics support capability</a:t>
            </a:r>
          </a:p>
          <a:p>
            <a:pPr lvl="1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Fruitful and frequent interactions with: SE team, ICS, ECDC, MC&amp;A and others</a:t>
            </a:r>
          </a:p>
          <a:p>
            <a:pPr lvl="1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Network infrastructure functional  with tools allowing us to setup IP for new equipment, config virtual networks, or start virtual machines etc. </a:t>
            </a:r>
          </a:p>
          <a:p>
            <a:pPr lvl="1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YMIR is available</a:t>
            </a:r>
          </a:p>
          <a:p>
            <a:pPr lvl="1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Cold as hell….</a:t>
            </a:r>
          </a:p>
          <a:p>
            <a:pPr lvl="1"/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36740EA-F756-0241-B2AB-332F1EDC76FA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3813" y="1562400"/>
            <a:ext cx="5675971" cy="4256978"/>
          </a:xfrm>
        </p:spPr>
      </p:pic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MESI </a:t>
            </a:r>
            <a:r>
              <a:rPr lang="en-GB" dirty="0" err="1"/>
              <a:t>Utgård</a:t>
            </a:r>
            <a:r>
              <a:rPr lang="en-GB" dirty="0"/>
              <a:t> workshop area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896B66-0B3A-474C-9C9C-E4F07B1F5DAD}" type="datetime1">
              <a:rPr kumimoji="0" lang="sv-SE" sz="800" b="0" i="0" u="none" strike="noStrike" kern="1200" cap="none" spc="80" normalizeH="0" baseline="0" noProof="0" smtClean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2020-04-20</a:t>
            </a:fld>
            <a:endParaRPr kumimoji="0" lang="sv-SE" sz="800" b="0" i="0" u="none" strike="noStrike" kern="1200" cap="none" spc="8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0810B45-8A30-664D-B3E9-A215E7CDD806}"/>
              </a:ext>
            </a:extLst>
          </p:cNvPr>
          <p:cNvCxnSpPr/>
          <p:nvPr/>
        </p:nvCxnSpPr>
        <p:spPr>
          <a:xfrm flipV="1">
            <a:off x="6503831" y="4559121"/>
            <a:ext cx="1609859" cy="1506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41FD166-4DF6-2049-98BF-BC3CAAFF208D}"/>
              </a:ext>
            </a:extLst>
          </p:cNvPr>
          <p:cNvCxnSpPr>
            <a:cxnSpLocks/>
          </p:cNvCxnSpPr>
          <p:nvPr/>
        </p:nvCxnSpPr>
        <p:spPr>
          <a:xfrm flipV="1">
            <a:off x="9723549" y="3513786"/>
            <a:ext cx="415646" cy="25521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BD5DEB5-C7EB-FE45-8248-1967E93307B6}"/>
              </a:ext>
            </a:extLst>
          </p:cNvPr>
          <p:cNvSpPr txBox="1"/>
          <p:nvPr/>
        </p:nvSpPr>
        <p:spPr>
          <a:xfrm>
            <a:off x="9017221" y="6123695"/>
            <a:ext cx="1121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MESI area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A94BB9-494A-844C-8F71-D6AC7F35D3E4}"/>
              </a:ext>
            </a:extLst>
          </p:cNvPr>
          <p:cNvSpPr txBox="1"/>
          <p:nvPr/>
        </p:nvSpPr>
        <p:spPr>
          <a:xfrm>
            <a:off x="6186786" y="6048394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YMIR cave</a:t>
            </a:r>
          </a:p>
        </p:txBody>
      </p:sp>
    </p:spTree>
    <p:extLst>
      <p:ext uri="{BB962C8B-B14F-4D97-AF65-F5344CB8AC3E}">
        <p14:creationId xmlns:p14="http://schemas.microsoft.com/office/powerpoint/2010/main" val="336847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MESI WP update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all" spc="8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283078-D760-1647-8B80-66BA8B52336D}" type="slidenum">
              <a:rPr kumimoji="0" lang="sv-SE" sz="800" b="1" i="0" u="none" strike="noStrike" kern="1200" cap="none" spc="0" normalizeH="0" baseline="0" noProof="0" smtClean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sv-SE" sz="800" b="1" i="0" u="none" strike="noStrike" kern="1200" cap="none" spc="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YMIR endorsed to be next step in integration development testbed, ECDC leading.</a:t>
            </a:r>
          </a:p>
          <a:p>
            <a:pPr lvl="1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Runs a separate (virtual ) network to simulate real instrument</a:t>
            </a:r>
          </a:p>
          <a:p>
            <a:pPr lvl="1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Mobile PREMP 3 Axis SCAN system available</a:t>
            </a:r>
          </a:p>
          <a:p>
            <a:pPr lvl="1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Access to a ESS timing system testing network 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tx1"/>
                </a:solidFill>
              </a:rPr>
              <a:t>Planned to enable development and testing of: </a:t>
            </a:r>
          </a:p>
          <a:p>
            <a:pPr lvl="1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SES mobility between networks</a:t>
            </a:r>
          </a:p>
          <a:p>
            <a:pPr lvl="1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SES Plug n Play functionality</a:t>
            </a:r>
          </a:p>
          <a:p>
            <a:pPr lvl="1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High accuracy and resolution timestamping for SES</a:t>
            </a:r>
          </a:p>
          <a:p>
            <a:pPr lvl="1"/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26EA8BC-5E6A-F546-A5FA-7E10875C6123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9435" y="28640"/>
            <a:ext cx="2879234" cy="3067519"/>
          </a:xfrm>
        </p:spPr>
      </p:pic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MESI for YMIR</a:t>
            </a:r>
          </a:p>
          <a:p>
            <a:r>
              <a:rPr lang="en-GB" sz="1800" dirty="0"/>
              <a:t>YMIR: a “beamline” for controls development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896B66-0B3A-474C-9C9C-E4F07B1F5DAD}" type="datetime1">
              <a:rPr kumimoji="0" lang="sv-SE" sz="800" b="0" i="0" u="none" strike="noStrike" kern="1200" cap="none" spc="80" normalizeH="0" baseline="0" noProof="0" smtClean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2020-04-20</a:t>
            </a:fld>
            <a:endParaRPr kumimoji="0" lang="sv-SE" sz="800" b="0" i="0" u="none" strike="noStrike" kern="1200" cap="none" spc="8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6BD789-99FA-4248-8A7E-009F2199CD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1478" y="2305056"/>
            <a:ext cx="3282522" cy="437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5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MESI WP update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all" spc="8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283078-D760-1647-8B80-66BA8B52336D}" type="slidenum">
              <a:rPr kumimoji="0" lang="sv-SE" sz="800" b="1" i="0" u="none" strike="noStrike" kern="1200" cap="none" spc="0" normalizeH="0" baseline="0" noProof="0" smtClean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sv-SE" sz="800" b="1" i="0" u="none" strike="noStrike" kern="1200" cap="none" spc="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1" y="1562400"/>
            <a:ext cx="4479084" cy="4768062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Planning layout</a:t>
            </a:r>
          </a:p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Providing input on </a:t>
            </a:r>
          </a:p>
          <a:p>
            <a:pPr lvl="1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Infrastructure: power,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coolingwater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timingsystem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network etc</a:t>
            </a: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“operations” infrastructure and support required</a:t>
            </a:r>
          </a:p>
          <a:p>
            <a:pPr lvl="1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Network functionality , EPICS, Archiver ,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CSEntry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ALARM handler, etc</a:t>
            </a:r>
          </a:p>
          <a:p>
            <a:pPr lvl="1"/>
            <a:endParaRPr lang="en-US" dirty="0"/>
          </a:p>
          <a:p>
            <a:pPr marL="142875" lvl="1" indent="0">
              <a:buNone/>
            </a:pP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2C6A38D-15C3-1F4C-BE0A-A17E7813B91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2751" y="1242324"/>
            <a:ext cx="3422906" cy="1925384"/>
          </a:xfrm>
        </p:spPr>
      </p:pic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Moving to site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896B66-0B3A-474C-9C9C-E4F07B1F5DAD}" type="datetime1">
              <a:rPr kumimoji="0" lang="sv-SE" sz="800" b="0" i="0" u="none" strike="noStrike" kern="1200" cap="none" spc="80" normalizeH="0" baseline="0" noProof="0" smtClean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2020-04-20</a:t>
            </a:fld>
            <a:endParaRPr kumimoji="0" lang="sv-SE" sz="800" b="0" i="0" u="none" strike="noStrike" kern="1200" cap="none" spc="8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B230B8-EBEC-F84B-B9A8-1B6B65D140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8238" y="824248"/>
            <a:ext cx="3153907" cy="23654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26B2BF-D20F-9940-928E-93109377A1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3837" y="4053039"/>
            <a:ext cx="3974271" cy="2604793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517890E-B1ED-C44F-8DDD-1F20F9859C10}"/>
              </a:ext>
            </a:extLst>
          </p:cNvPr>
          <p:cNvCxnSpPr/>
          <p:nvPr/>
        </p:nvCxnSpPr>
        <p:spPr>
          <a:xfrm>
            <a:off x="7959144" y="3197992"/>
            <a:ext cx="490641" cy="1322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B7E6975-1B08-1545-9AE6-6C50876E3093}"/>
              </a:ext>
            </a:extLst>
          </p:cNvPr>
          <p:cNvCxnSpPr>
            <a:cxnSpLocks/>
          </p:cNvCxnSpPr>
          <p:nvPr/>
        </p:nvCxnSpPr>
        <p:spPr>
          <a:xfrm>
            <a:off x="9390478" y="3182850"/>
            <a:ext cx="268677" cy="870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A89C176-6715-B349-B5A6-F5BF7079BAEE}"/>
              </a:ext>
            </a:extLst>
          </p:cNvPr>
          <p:cNvSpPr txBox="1"/>
          <p:nvPr/>
        </p:nvSpPr>
        <p:spPr>
          <a:xfrm>
            <a:off x="9669626" y="3388606"/>
            <a:ext cx="2522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“live” planning transferred to detailed schematic drawing</a:t>
            </a:r>
          </a:p>
        </p:txBody>
      </p:sp>
    </p:spTree>
    <p:extLst>
      <p:ext uri="{BB962C8B-B14F-4D97-AF65-F5344CB8AC3E}">
        <p14:creationId xmlns:p14="http://schemas.microsoft.com/office/powerpoint/2010/main" val="225849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11A6B-BD17-224D-A869-30757837B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666" y="306689"/>
            <a:ext cx="7891901" cy="1143000"/>
          </a:xfrm>
        </p:spPr>
        <p:txBody>
          <a:bodyPr/>
          <a:lstStyle/>
          <a:p>
            <a:r>
              <a:rPr lang="en-GB" dirty="0"/>
              <a:t>Prelude: </a:t>
            </a:r>
            <a:r>
              <a:rPr lang="en-GB" sz="2400" dirty="0"/>
              <a:t>Anders in ECDC and the ECDC Interfaces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3973FB-D190-8447-A1B1-41F4E5A3B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2687" y="1238673"/>
            <a:ext cx="5408579" cy="5093604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Instruments</a:t>
            </a:r>
          </a:p>
          <a:p>
            <a:r>
              <a:rPr lang="en-GB" dirty="0"/>
              <a:t>NSS</a:t>
            </a:r>
          </a:p>
          <a:p>
            <a:pPr lvl="1"/>
            <a:r>
              <a:rPr lang="en-GB" dirty="0"/>
              <a:t>Chopper Group</a:t>
            </a:r>
          </a:p>
          <a:p>
            <a:pPr lvl="1"/>
            <a:r>
              <a:rPr lang="en-GB" dirty="0"/>
              <a:t>Detector Group</a:t>
            </a:r>
          </a:p>
          <a:p>
            <a:r>
              <a:rPr lang="en-GB" dirty="0"/>
              <a:t>Science</a:t>
            </a:r>
          </a:p>
          <a:p>
            <a:pPr lvl="1"/>
            <a:r>
              <a:rPr lang="en-GB" dirty="0"/>
              <a:t>Motion Control and Automation</a:t>
            </a:r>
          </a:p>
          <a:p>
            <a:pPr lvl="1"/>
            <a:r>
              <a:rPr lang="en-GB" dirty="0"/>
              <a:t>Sample Environment</a:t>
            </a:r>
          </a:p>
          <a:p>
            <a:pPr lvl="1"/>
            <a:r>
              <a:rPr lang="en-GB" dirty="0"/>
              <a:t>Data Analysis and Modelling</a:t>
            </a:r>
          </a:p>
          <a:p>
            <a:pPr lvl="1"/>
            <a:r>
              <a:rPr lang="en-GB" dirty="0"/>
              <a:t>Data Systems and Technologies</a:t>
            </a:r>
          </a:p>
          <a:p>
            <a:pPr lvl="1"/>
            <a:endParaRPr lang="en-GB" dirty="0"/>
          </a:p>
          <a:p>
            <a:r>
              <a:rPr lang="en-GB" dirty="0"/>
              <a:t>ICS</a:t>
            </a:r>
          </a:p>
          <a:p>
            <a:pPr lvl="1"/>
            <a:r>
              <a:rPr lang="en-GB" dirty="0"/>
              <a:t>WP12</a:t>
            </a:r>
          </a:p>
          <a:p>
            <a:pPr lvl="1"/>
            <a:r>
              <a:rPr lang="en-GB" dirty="0"/>
              <a:t>Infrastructure</a:t>
            </a:r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2C5D27-B096-B945-895E-786A5B7B809E}"/>
              </a:ext>
            </a:extLst>
          </p:cNvPr>
          <p:cNvSpPr txBox="1"/>
          <p:nvPr/>
        </p:nvSpPr>
        <p:spPr>
          <a:xfrm>
            <a:off x="9589543" y="5748131"/>
            <a:ext cx="24380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Always: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+ in kind partners </a:t>
            </a:r>
          </a:p>
        </p:txBody>
      </p:sp>
    </p:spTree>
    <p:extLst>
      <p:ext uri="{BB962C8B-B14F-4D97-AF65-F5344CB8AC3E}">
        <p14:creationId xmlns:p14="http://schemas.microsoft.com/office/powerpoint/2010/main" val="3969928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F361A0A-2528-42EB-8E6A-DA01C6577F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E8596B-CFC4-494E-833A-CBBEC30781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1CCB1AEE-A06D-4938-95DD-62DEE574A3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D11693FE-8633-4CDA-ABA8-92FAAA0C73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z="4400" dirty="0"/>
              <a:t>Summary</a:t>
            </a:r>
            <a:endParaRPr lang="en-GB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F2049D6-33EF-411A-8631-A29E542083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7667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MESI WP update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all" spc="8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283078-D760-1647-8B80-66BA8B52336D}" type="slidenum">
              <a:rPr kumimoji="0" lang="sv-SE" sz="800" b="1" i="0" u="none" strike="noStrike" kern="1200" cap="none" spc="0" normalizeH="0" baseline="0" noProof="0" smtClean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sv-SE" sz="800" b="1" i="0" u="none" strike="noStrike" kern="1200" cap="none" spc="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Good things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lvl="1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MESIs interfaces are working quite OK</a:t>
            </a:r>
          </a:p>
          <a:p>
            <a:pPr lvl="1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Our workshop (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utgård,YMIR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is functional</a:t>
            </a:r>
          </a:p>
          <a:p>
            <a:pPr lvl="1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ICS and ECDC have provided functional tools</a:t>
            </a:r>
          </a:p>
          <a:p>
            <a:pPr lvl="1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have a way forward for timestamping</a:t>
            </a:r>
          </a:p>
          <a:p>
            <a:pPr lvl="1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Multichannel prototype is progressing</a:t>
            </a:r>
          </a:p>
          <a:p>
            <a:pPr lvl="1"/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SECoP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suitable for work from home</a:t>
            </a:r>
          </a:p>
          <a:p>
            <a:pPr lvl="1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YMIR Table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 asked ESS workshop for help   -&gt;table appeared!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2013AAD-DCA8-43EE-A6AD-BC89849E6BFF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Challenges</a:t>
            </a: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Ensure seamless transfer and continued cooperation when moving to site location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896B66-0B3A-474C-9C9C-E4F07B1F5DAD}" type="datetime1">
              <a:rPr kumimoji="0" lang="sv-SE" sz="800" b="0" i="0" u="none" strike="noStrike" kern="1200" cap="none" spc="80" normalizeH="0" baseline="0" noProof="0" smtClean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2020-04-20</a:t>
            </a:fld>
            <a:endParaRPr kumimoji="0" lang="sv-SE" sz="800" b="0" i="0" u="none" strike="noStrike" kern="1200" cap="none" spc="8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00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MESI WP update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all" spc="8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283078-D760-1647-8B80-66BA8B52336D}" type="slidenum">
              <a:rPr kumimoji="0" lang="sv-SE" sz="800" b="1" i="0" u="none" strike="noStrike" kern="1200" cap="none" spc="0" normalizeH="0" baseline="0" noProof="0" smtClean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sv-SE" sz="800" b="1" i="0" u="none" strike="noStrike" kern="1200" cap="none" spc="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Summary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lvl="1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MESI puts much effort </a:t>
            </a:r>
            <a:r>
              <a:rPr lang="en-GB" u="sng" dirty="0">
                <a:solidFill>
                  <a:schemeClr val="tx1"/>
                </a:solidFill>
              </a:rPr>
              <a:t>now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to develop efficient </a:t>
            </a:r>
            <a:r>
              <a:rPr lang="en-GB" dirty="0">
                <a:solidFill>
                  <a:schemeClr val="tx1"/>
                </a:solidFill>
              </a:rPr>
              <a:t>tools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en-GB" dirty="0">
                <a:solidFill>
                  <a:schemeClr val="tx1"/>
                </a:solidFill>
              </a:rPr>
              <a:t>structures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for the future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lvl="2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Efficiency</a:t>
            </a:r>
          </a:p>
          <a:p>
            <a:pPr lvl="2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Modularity</a:t>
            </a:r>
          </a:p>
          <a:p>
            <a:pPr lvl="2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Flexibility and stability</a:t>
            </a:r>
          </a:p>
          <a:p>
            <a:pPr lvl="1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Developing hardware </a:t>
            </a:r>
          </a:p>
          <a:p>
            <a:pPr lvl="1"/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42875" lvl="1" indent="0" algn="ctr">
              <a:buNone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with focus/ambition to supporting the SE team and being compliant with ESS</a:t>
            </a:r>
          </a:p>
          <a:p>
            <a:pPr lvl="2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Summary</a:t>
            </a:r>
            <a:r>
              <a:rPr lang="en-GB" baseline="30000" dirty="0"/>
              <a:t>2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896B66-0B3A-474C-9C9C-E4F07B1F5DAD}" type="datetime1">
              <a:rPr kumimoji="0" lang="sv-SE" sz="800" b="0" i="0" u="none" strike="noStrike" kern="1200" cap="none" spc="80" normalizeH="0" baseline="0" noProof="0" smtClean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2020-04-20</a:t>
            </a:fld>
            <a:endParaRPr kumimoji="0" lang="sv-SE" sz="800" b="0" i="0" u="none" strike="noStrike" kern="1200" cap="none" spc="8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E9320A7-BFB3-BC47-A1C7-AC22CACC205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59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324326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515B4B-3ADD-418D-A61D-2099706C2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34CE1B4-62B3-438D-AEBF-F359667A0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283078-D760-1647-8B80-66BA8B52336D}" type="slidenum">
              <a:rPr kumimoji="0" lang="sv-SE" sz="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aphicFrame>
        <p:nvGraphicFramePr>
          <p:cNvPr id="8" name="Tabell 8">
            <a:extLst>
              <a:ext uri="{FF2B5EF4-FFF2-40B4-BE49-F238E27FC236}">
                <a16:creationId xmlns:a16="http://schemas.microsoft.com/office/drawing/2014/main" id="{6785EE1E-4A1C-4346-83D0-84014F8F230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95647" y="1633448"/>
          <a:ext cx="10134600" cy="2288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4600">
                  <a:extLst>
                    <a:ext uri="{9D8B030D-6E8A-4147-A177-3AD203B41FA5}">
                      <a16:colId xmlns:a16="http://schemas.microsoft.com/office/drawing/2014/main" val="1887023439"/>
                    </a:ext>
                  </a:extLst>
                </a:gridCol>
              </a:tblGrid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1	MESI interfaces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5739561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2	Development projects highlights (</a:t>
                      </a:r>
                      <a:r>
                        <a:rPr lang="en-GB" sz="2000" b="0" noProof="0" dirty="0" err="1">
                          <a:solidFill>
                            <a:schemeClr val="bg1"/>
                          </a:solidFill>
                        </a:rPr>
                        <a:t>SECoP</a:t>
                      </a: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 etc next presentation)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2991455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3	SES Integration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8378964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4	</a:t>
                      </a:r>
                      <a:r>
                        <a:rPr lang="en-GB" sz="2000" b="0" noProof="0" dirty="0" err="1">
                          <a:solidFill>
                            <a:schemeClr val="bg1"/>
                          </a:solidFill>
                        </a:rPr>
                        <a:t>Utgård</a:t>
                      </a: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, Ymir and moving to site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6532126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5	Summary: Highlights and challenges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0096166"/>
                  </a:ext>
                </a:extLst>
              </a:tr>
            </a:tbl>
          </a:graphicData>
        </a:graphic>
      </p:graphicFrame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A59AED1-4BAA-47FE-A233-9C2F413DB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all" spc="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Mechatronics and systems integration update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78972905-E434-5D47-AFD2-FA25DA38A1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2020-04-28</a:t>
            </a:r>
          </a:p>
        </p:txBody>
      </p:sp>
    </p:spTree>
    <p:extLst>
      <p:ext uri="{BB962C8B-B14F-4D97-AF65-F5344CB8AC3E}">
        <p14:creationId xmlns:p14="http://schemas.microsoft.com/office/powerpoint/2010/main" val="62425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MESI WP update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all" spc="8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283078-D760-1647-8B80-66BA8B52336D}" type="slidenum">
              <a:rPr kumimoji="0" lang="sv-SE" sz="800" b="1" i="0" u="none" strike="noStrike" kern="1200" cap="none" spc="0" normalizeH="0" baseline="0" noProof="0" smtClean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800" b="1" i="0" u="none" strike="noStrike" kern="1200" cap="none" spc="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562400"/>
            <a:ext cx="5173785" cy="4768062"/>
          </a:xfrm>
        </p:spPr>
        <p:txBody>
          <a:bodyPr/>
          <a:lstStyle/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Integrated Control systems Division (ICS)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Communication works well (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Utgård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!)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 on integration tasks is well structured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Functional infrastructure provided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Experiment Control and Data Curation (ECDC)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MESI integration workflow feeds in to ECDC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Start to see synergies in development projects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Facilitates cross tech group discussions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Starts to get an “overview” of instrument control needs 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2013AAD-DCA8-43EE-A6AD-BC89849E6BF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1" y="1562400"/>
            <a:ext cx="5384719" cy="4768062"/>
          </a:xfrm>
        </p:spPr>
        <p:txBody>
          <a:bodyPr/>
          <a:lstStyle/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Motion Control and Automation (MC&amp;A)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3axis SCAN project -&gt; lessons learned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-&gt;Improved understanding and communication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Wishlist: timestamping and flexibility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Sample Environment (SE) Internally</a:t>
            </a:r>
          </a:p>
          <a:p>
            <a:pPr marL="330400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general good communication, and improving</a:t>
            </a:r>
          </a:p>
          <a:p>
            <a:pPr marL="330400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SES projects and Integration projects still need better alignment </a:t>
            </a:r>
          </a:p>
          <a:p>
            <a:pPr marL="330400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Few available details on future projects</a:t>
            </a:r>
          </a:p>
          <a:p>
            <a:pPr marL="330400" lvl="1" indent="-72000">
              <a:spcBef>
                <a:spcPts val="600"/>
              </a:spcBef>
              <a:spcAft>
                <a:spcPts val="600"/>
              </a:spcAft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30400" lvl="1" indent="-72000">
              <a:spcBef>
                <a:spcPts val="600"/>
              </a:spcBef>
              <a:spcAft>
                <a:spcPts val="600"/>
              </a:spcAft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30400" lvl="1" indent="-72000">
              <a:spcBef>
                <a:spcPts val="600"/>
              </a:spcBef>
              <a:spcAft>
                <a:spcPts val="600"/>
              </a:spcAft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30400" lvl="1" indent="-72000">
              <a:spcBef>
                <a:spcPts val="600"/>
              </a:spcBef>
              <a:spcAft>
                <a:spcPts val="600"/>
              </a:spcAft>
            </a:pP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Main interfaces 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896B66-0B3A-474C-9C9C-E4F07B1F5DAD}" type="datetime1">
              <a:rPr kumimoji="0" lang="sv-SE" sz="800" b="0" i="0" u="none" strike="noStrike" kern="1200" cap="none" spc="80" normalizeH="0" baseline="0" noProof="0" smtClean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2020-04-20</a:t>
            </a:fld>
            <a:endParaRPr kumimoji="0" lang="sv-SE" sz="800" b="0" i="0" u="none" strike="noStrike" kern="1200" cap="none" spc="8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729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F361A0A-2528-42EB-8E6A-DA01C6577F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E8596B-CFC4-494E-833A-CBBEC30781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D11693FE-8633-4CDA-ABA8-92FAAA0C73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Development project highlights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F2049D6-33EF-411A-8631-A29E542083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2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D4959CC-9532-D346-915D-F81322A30CF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77712" y="0"/>
            <a:ext cx="57142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6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MESI WP update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all" spc="8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283078-D760-1647-8B80-66BA8B52336D}" type="slidenum">
              <a:rPr kumimoji="0" lang="sv-SE" sz="800" b="1" i="0" u="none" strike="noStrike" kern="1200" cap="none" spc="0" normalizeH="0" baseline="0" noProof="0" smtClean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800" b="1" i="0" u="none" strike="noStrike" kern="1200" cap="none" spc="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2BLUE racks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Mobile SES racks dedicated  for controls development 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LS336 each + e.g.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pwr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suppl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PLC, etc..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Always available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dev of PnP, mobility, modularity, configuration/calibration handling etc.. 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SES Plug and Play and Network mobility 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Network structure is being setup for prototype testing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Native NICOS PnP will be tested Q3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Development projects highlights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896B66-0B3A-474C-9C9C-E4F07B1F5DAD}" type="datetime1">
              <a:rPr kumimoji="0" lang="sv-SE" sz="800" b="0" i="0" u="none" strike="noStrike" kern="1200" cap="none" spc="80" normalizeH="0" baseline="0" noProof="0" smtClean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2020-04-20</a:t>
            </a:fld>
            <a:endParaRPr kumimoji="0" lang="sv-SE" sz="800" b="0" i="0" u="none" strike="noStrike" kern="1200" cap="none" spc="8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98DFA087-1A0E-1045-82A5-89A82B06E77A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6057" y="797311"/>
            <a:ext cx="4258469" cy="5677959"/>
          </a:xfrm>
        </p:spPr>
      </p:pic>
    </p:spTree>
    <p:extLst>
      <p:ext uri="{BB962C8B-B14F-4D97-AF65-F5344CB8AC3E}">
        <p14:creationId xmlns:p14="http://schemas.microsoft.com/office/powerpoint/2010/main" val="351715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MESI WP update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all" spc="8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283078-D760-1647-8B80-66BA8B52336D}" type="slidenum">
              <a:rPr kumimoji="0" lang="sv-SE" sz="800" b="1" i="0" u="none" strike="noStrike" kern="1200" cap="none" spc="0" normalizeH="0" baseline="0" noProof="0" smtClean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800" b="1" i="0" u="none" strike="noStrike" kern="1200" cap="none" spc="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5140145" cy="4768062"/>
          </a:xfrm>
        </p:spPr>
        <p:txBody>
          <a:bodyPr/>
          <a:lstStyle/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Timestamping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Better then  10ms resolution and accuracy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Essential for e.g.  sweep-scans, oscillatory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exp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First use case: Stress/Strain rig project 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 technical solutions endorsed by ESS:</a:t>
            </a:r>
          </a:p>
          <a:p>
            <a:pPr marL="419663" lvl="2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PTP (Precision Time Protocol)</a:t>
            </a:r>
          </a:p>
          <a:p>
            <a:pPr marL="419663" lvl="2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NTP+PPS (Pulse Per Second)</a:t>
            </a:r>
          </a:p>
          <a:p>
            <a:pPr marL="419663" lvl="2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ESS ADC hardware setup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MESI will setup a system for development and evaluation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Development projects highlights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896B66-0B3A-474C-9C9C-E4F07B1F5DAD}" type="datetime1">
              <a:rPr kumimoji="0" lang="sv-SE" sz="800" b="0" i="0" u="none" strike="noStrike" kern="1200" cap="none" spc="80" normalizeH="0" baseline="0" noProof="0" smtClean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2020-04-20</a:t>
            </a:fld>
            <a:endParaRPr kumimoji="0" lang="sv-SE" sz="800" b="0" i="0" u="none" strike="noStrike" kern="1200" cap="none" spc="8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1F6C2B5-FF30-7540-9DA7-65B8C30DADFA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3709" y="1291276"/>
            <a:ext cx="7140584" cy="3718942"/>
          </a:xfrm>
        </p:spPr>
      </p:pic>
    </p:spTree>
    <p:extLst>
      <p:ext uri="{BB962C8B-B14F-4D97-AF65-F5344CB8AC3E}">
        <p14:creationId xmlns:p14="http://schemas.microsoft.com/office/powerpoint/2010/main" val="349812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MESI WP update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53650" y="8304070"/>
            <a:ext cx="432044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all" spc="8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283078-D760-1647-8B80-66BA8B52336D}" type="slidenum">
              <a:rPr kumimoji="0" lang="sv-SE" sz="800" b="1" i="0" u="none" strike="noStrike" kern="1200" cap="none" spc="0" normalizeH="0" baseline="0" noProof="0" smtClean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800" b="1" i="0" u="none" strike="noStrike" kern="1200" cap="none" spc="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657" y="1562400"/>
            <a:ext cx="6163875" cy="476806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In-house electronics and PLC for SE signals toolbox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Positive experience with Beckhoff for generic control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Beckhoff compatible with ESS timestamping approach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Beckhoff is MC&amp;A motion control standard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In-house electronics for generic tasks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Power amplifier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Generic IO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Built in  monitoring and fault detection </a:t>
            </a:r>
          </a:p>
          <a:p>
            <a:pPr marL="142875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Development projects highlights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896B66-0B3A-474C-9C9C-E4F07B1F5DAD}" type="datetime1">
              <a:rPr kumimoji="0" lang="sv-SE" sz="800" b="0" i="0" u="none" strike="noStrike" kern="1200" cap="none" spc="80" normalizeH="0" baseline="0" noProof="0" smtClean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2020-04-20</a:t>
            </a:fld>
            <a:endParaRPr kumimoji="0" lang="sv-SE" sz="800" b="0" i="0" u="none" strike="noStrike" kern="1200" cap="none" spc="8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50BF16B4-9007-1D4D-861A-1D21F1139FE2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8141" y="1410395"/>
            <a:ext cx="2278928" cy="1709196"/>
          </a:xfr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C487706-895D-FB44-BE12-A19DF89C18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4226" y="1405757"/>
            <a:ext cx="2163120" cy="171383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DEA34DF-C4D2-0049-947F-E007970881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4226" y="3249836"/>
            <a:ext cx="4562843" cy="351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MESI WP update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all" spc="8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283078-D760-1647-8B80-66BA8B52336D}" type="slidenum">
              <a:rPr kumimoji="0" lang="sv-SE" sz="800" b="1" i="0" u="none" strike="noStrike" kern="1200" cap="none" spc="0" normalizeH="0" baseline="0" noProof="0" smtClean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SE" sz="800" b="1" i="0" u="none" strike="noStrike" kern="1200" cap="none" spc="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657" y="1562400"/>
            <a:ext cx="5722447" cy="4768062"/>
          </a:xfrm>
        </p:spPr>
        <p:txBody>
          <a:bodyPr/>
          <a:lstStyle/>
          <a:p>
            <a:pPr marL="142875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Multichannel project with FLUCO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8ch Multichannel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modular prototype basic control near ready (for LOKI changer)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PLC hardware crate ready and connectors/cabling ongoing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PID loops and monitoring ready for test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Power amplifier design/PCB ready(v1), but..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Some delay induced by: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 unfortunate power amplifier design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Delayed hardware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Communication issue with Beckhoff (and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SECoP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Normal development project experience. Solutions will be found. Valuable lessons will be learned.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Development projects highlights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896B66-0B3A-474C-9C9C-E4F07B1F5DAD}" type="datetime1">
              <a:rPr kumimoji="0" lang="sv-SE" sz="800" b="0" i="0" u="none" strike="noStrike" kern="1200" cap="none" spc="80" normalizeH="0" baseline="0" noProof="0" smtClean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2020-04-20</a:t>
            </a:fld>
            <a:endParaRPr kumimoji="0" lang="sv-SE" sz="800" b="0" i="0" u="none" strike="noStrike" kern="1200" cap="none" spc="8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433EB68A-1EA4-4948-BF94-99BE1B0558DB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7891" y="4381297"/>
            <a:ext cx="1707401" cy="2276535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3FFBEDC-3F6C-6E4C-B001-F76E9C3FE6E5}"/>
              </a:ext>
            </a:extLst>
          </p:cNvPr>
          <p:cNvSpPr txBox="1"/>
          <p:nvPr/>
        </p:nvSpPr>
        <p:spPr>
          <a:xfrm>
            <a:off x="8735292" y="5734502"/>
            <a:ext cx="3003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MESI supporting the original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Huginn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SES running EPICS during experiment at HZB </a:t>
            </a:r>
          </a:p>
        </p:txBody>
      </p:sp>
    </p:spTree>
    <p:extLst>
      <p:ext uri="{BB962C8B-B14F-4D97-AF65-F5344CB8AC3E}">
        <p14:creationId xmlns:p14="http://schemas.microsoft.com/office/powerpoint/2010/main" val="48390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C8E05FD6-4408-40A1-AAFA-F1913A6B3D38}" vid="{2ACFAA60-6D1B-4172-9AA5-52CCB5CBBC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1274</Words>
  <Application>Microsoft Macintosh PowerPoint</Application>
  <PresentationFormat>Widescreen</PresentationFormat>
  <Paragraphs>273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Segoe UI</vt:lpstr>
      <vt:lpstr>Segoe UI Light</vt:lpstr>
      <vt:lpstr>Segoe UI Semibold</vt:lpstr>
      <vt:lpstr>Wingdings</vt:lpstr>
      <vt:lpstr>Office-tema</vt:lpstr>
      <vt:lpstr>Mechatronics and Systems Integration </vt:lpstr>
      <vt:lpstr>Prelude: Anders in ECDC and the ECDC Interfaces</vt:lpstr>
      <vt:lpstr>Agenda</vt:lpstr>
      <vt:lpstr>MESI WP update</vt:lpstr>
      <vt:lpstr>PowerPoint Presentation</vt:lpstr>
      <vt:lpstr>MESI WP update</vt:lpstr>
      <vt:lpstr>MESI WP update</vt:lpstr>
      <vt:lpstr>MESI WP update</vt:lpstr>
      <vt:lpstr>MESI WP update</vt:lpstr>
      <vt:lpstr>MESI WP update</vt:lpstr>
      <vt:lpstr>PowerPoint Presentation</vt:lpstr>
      <vt:lpstr>MESI WP update</vt:lpstr>
      <vt:lpstr>How to start and run a project?</vt:lpstr>
      <vt:lpstr>MESI WP update</vt:lpstr>
      <vt:lpstr>MESI WP update</vt:lpstr>
      <vt:lpstr>PowerPoint Presentation</vt:lpstr>
      <vt:lpstr>MESI WP update</vt:lpstr>
      <vt:lpstr>MESI WP update</vt:lpstr>
      <vt:lpstr>MESI WP update</vt:lpstr>
      <vt:lpstr>PowerPoint Presentation</vt:lpstr>
      <vt:lpstr>MESI WP update</vt:lpstr>
      <vt:lpstr>MESI WP update</vt:lpstr>
      <vt:lpstr>Fin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Mechatronics and Systems Integration </dc:title>
  <dc:creator>Microsoft Office User</dc:creator>
  <cp:lastModifiedBy>Microsoft Office User</cp:lastModifiedBy>
  <cp:revision>8</cp:revision>
  <dcterms:created xsi:type="dcterms:W3CDTF">2020-04-20T08:04:40Z</dcterms:created>
  <dcterms:modified xsi:type="dcterms:W3CDTF">2020-04-20T14:43:55Z</dcterms:modified>
</cp:coreProperties>
</file>