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98" r:id="rId2"/>
    <p:sldId id="285" r:id="rId3"/>
    <p:sldId id="312" r:id="rId4"/>
    <p:sldId id="299" r:id="rId5"/>
    <p:sldId id="301" r:id="rId6"/>
    <p:sldId id="315" r:id="rId7"/>
    <p:sldId id="316" r:id="rId8"/>
    <p:sldId id="317" r:id="rId9"/>
    <p:sldId id="269" r:id="rId10"/>
    <p:sldId id="321" r:id="rId11"/>
    <p:sldId id="313" r:id="rId12"/>
    <p:sldId id="318" r:id="rId13"/>
    <p:sldId id="322" r:id="rId14"/>
    <p:sldId id="323" r:id="rId15"/>
    <p:sldId id="326" r:id="rId16"/>
    <p:sldId id="302" r:id="rId17"/>
    <p:sldId id="314" r:id="rId18"/>
    <p:sldId id="351" r:id="rId19"/>
    <p:sldId id="324" r:id="rId20"/>
    <p:sldId id="633" r:id="rId21"/>
    <p:sldId id="634" r:id="rId22"/>
    <p:sldId id="277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9"/>
    <p:restoredTop sz="94627"/>
  </p:normalViewPr>
  <p:slideViewPr>
    <p:cSldViewPr snapToGrid="0" snapToObjects="1">
      <p:cViewPr varScale="1">
        <p:scale>
          <a:sx n="96" d="100"/>
          <a:sy n="96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12C77-BF58-1D40-9632-4F357AE81EBA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A3D2-9C49-504F-B9BD-E7791E2BD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3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4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89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50" y="95673"/>
            <a:ext cx="78919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1204"/>
            <a:ext cx="10972800" cy="460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20/04/2020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50D9F-E2C0-6343-AB13-5EC8705A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07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168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0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10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8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993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4" y="1153621"/>
            <a:ext cx="8900737" cy="2387600"/>
          </a:xfrm>
        </p:spPr>
        <p:txBody>
          <a:bodyPr/>
          <a:lstStyle/>
          <a:p>
            <a:r>
              <a:rPr lang="en-GB" sz="4400" dirty="0"/>
              <a:t>Sample Environment Controls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Update on SE controls: </a:t>
            </a:r>
            <a:r>
              <a:rPr lang="en-GB" dirty="0" err="1"/>
              <a:t>SECoP</a:t>
            </a:r>
            <a:r>
              <a:rPr lang="en-GB" dirty="0"/>
              <a:t>, </a:t>
            </a:r>
            <a:r>
              <a:rPr lang="en-GB" dirty="0" err="1"/>
              <a:t>Octopy</a:t>
            </a:r>
            <a:r>
              <a:rPr lang="en-GB" dirty="0"/>
              <a:t>, EPICS and NICOS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anders</a:t>
            </a:r>
            <a:r>
              <a:rPr lang="en-GB" dirty="0"/>
              <a:t> </a:t>
            </a:r>
            <a:r>
              <a:rPr lang="en-GB" dirty="0" err="1"/>
              <a:t>pettersson</a:t>
            </a:r>
            <a:r>
              <a:rPr lang="en-GB" dirty="0"/>
              <a:t> </a:t>
            </a:r>
          </a:p>
          <a:p>
            <a:r>
              <a:rPr lang="en-GB" dirty="0"/>
              <a:t>ECDC  (..50% MESI )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2020-04-28</a:t>
            </a:r>
          </a:p>
        </p:txBody>
      </p:sp>
    </p:spTree>
    <p:extLst>
      <p:ext uri="{BB962C8B-B14F-4D97-AF65-F5344CB8AC3E}">
        <p14:creationId xmlns:p14="http://schemas.microsoft.com/office/powerpoint/2010/main" val="35828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WP update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49382" cy="476806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Good things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SINE2020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 provided a solid baseline (definitions, syntax, etc)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MESI now have: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functional implementation prototype 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Defined interfaces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Structured repository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an agreed way forward at ESS for the next step</a:t>
            </a:r>
          </a:p>
          <a:p>
            <a:pPr lvl="1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have an active core team in ISSE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positive aspects of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acknowledged by SE, ECDC and ICS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Still much work required for development and stability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Suggested solution need to be endorsed by ICS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resources are limited and should be well used</a:t>
            </a:r>
          </a:p>
          <a:p>
            <a:pPr lvl="1"/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young BUT need to work soon..</a:t>
            </a:r>
          </a:p>
          <a:p>
            <a:pPr lvl="1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SECoP</a:t>
            </a:r>
            <a:r>
              <a:rPr lang="en-GB" dirty="0"/>
              <a:t> summary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Octopy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71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headline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Octopy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ESS implementation of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has become an MESI SE control system project that is EPICS compatible and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also a response to meet the need for internal controls development not fully met by EPICS or NICOS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aimed to provide  modular,  efficient and intuitive integration</a:t>
            </a:r>
          </a:p>
          <a:p>
            <a:pPr lvl="1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E25DB5-C590-DA44-8FE8-7EA21137DA4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83" y="3315855"/>
            <a:ext cx="4209809" cy="2798892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Octopy</a:t>
            </a:r>
            <a:r>
              <a:rPr lang="en-GB" dirty="0"/>
              <a:t>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headline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Octopy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aims to provide: </a:t>
            </a:r>
          </a:p>
          <a:p>
            <a:pPr marL="633413" lvl="2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integration </a:t>
            </a:r>
          </a:p>
          <a:p>
            <a:pPr marL="633413" lvl="2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modularity </a:t>
            </a:r>
          </a:p>
          <a:p>
            <a:pPr marL="633413" lvl="2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flexibility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 perceived as  essential for SE controls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design Is in itself aimed to be highly modular.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Programmed in python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JSON, ASCII and MQTT standards are used for inter process communication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Octopy</a:t>
            </a:r>
            <a:r>
              <a:rPr lang="en-GB" dirty="0"/>
              <a:t> design and structure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CDD73-C1B9-E546-ABC7-9A0F6827130A}"/>
              </a:ext>
            </a:extLst>
          </p:cNvPr>
          <p:cNvSpPr txBox="1"/>
          <p:nvPr/>
        </p:nvSpPr>
        <p:spPr>
          <a:xfrm>
            <a:off x="1103709" y="6657832"/>
            <a:ext cx="962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JSON – JavaScript Object Notation, ASCII – American Standard Code for Information Interchange, MQTT – Message Queuing Telemetry Transport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Content Placeholder 13">
            <a:extLst>
              <a:ext uri="{FF2B5EF4-FFF2-40B4-BE49-F238E27FC236}">
                <a16:creationId xmlns:a16="http://schemas.microsoft.com/office/drawing/2014/main" id="{6440D403-705E-F440-A60C-439B2EDE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05" y="2194240"/>
            <a:ext cx="4994275" cy="2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FE6BC59-79A8-2B4B-80DB-8952CC31A3BD}"/>
              </a:ext>
            </a:extLst>
          </p:cNvPr>
          <p:cNvSpPr/>
          <p:nvPr/>
        </p:nvSpPr>
        <p:spPr>
          <a:xfrm>
            <a:off x="10601677" y="3086098"/>
            <a:ext cx="610699" cy="6106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0E1EE9F-7076-A34A-85B3-E9E4374ED9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919" y="922712"/>
            <a:ext cx="8250808" cy="5879551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9B4992-C9B4-4B98-BDC2-6D07B5E41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65FF97-B3A7-419C-9C19-7832AE7B1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Octopy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structure and API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B567C-C8FF-C148-A8D4-9B6B7C6377EB}"/>
              </a:ext>
            </a:extLst>
          </p:cNvPr>
          <p:cNvSpPr txBox="1"/>
          <p:nvPr/>
        </p:nvSpPr>
        <p:spPr>
          <a:xfrm>
            <a:off x="10748922" y="3042138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0C4E-C523-6A4C-8266-59B3A67EBC2B}"/>
              </a:ext>
            </a:extLst>
          </p:cNvPr>
          <p:cNvSpPr txBox="1"/>
          <p:nvPr/>
        </p:nvSpPr>
        <p:spPr>
          <a:xfrm>
            <a:off x="10340028" y="3793984"/>
            <a:ext cx="1732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Only PV to FW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Octopy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-&gt; PV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SECoP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3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0E1EE9F-7076-A34A-85B3-E9E4374ED9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919" y="922712"/>
            <a:ext cx="8250808" cy="5879551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9B4992-C9B4-4B98-BDC2-6D07B5E41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65FF97-B3A7-419C-9C19-7832AE7B1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Octopy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SES runtime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54865-0D4A-3349-8035-0A9412EF5C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919" y="922712"/>
            <a:ext cx="8207361" cy="58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ICS support (take ownership? ) the EPICS gateway to ensure compatibility.(-&gt; SE gets internal flexibility)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EPICS mainly used as signal backbone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 SE communication available for NICOS as PV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Possible future development: </a:t>
            </a: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over TCP/IP and NICOS utilising self describe can be developed over time.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The gateway </a:t>
            </a:r>
            <a:r>
              <a:rPr lang="en-GB" u="sng" dirty="0">
                <a:solidFill>
                  <a:schemeClr val="tx1"/>
                </a:solidFill>
              </a:rPr>
              <a:t>creating dynamic PVs </a:t>
            </a:r>
            <a:r>
              <a:rPr lang="en-GB" dirty="0">
                <a:solidFill>
                  <a:schemeClr val="tx1"/>
                </a:solidFill>
              </a:rPr>
              <a:t>and the </a:t>
            </a: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self describing feature can make SE integration process more efficient at ESS.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The proposed solution allows suitable solutions, requiring common skills, to be used in SE systems. 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The EPICS gateway provides EPICS PVs compatible with the rest of the facility 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Integration effort increases on MESI side (reduced on EPICS(ICS))</a:t>
            </a:r>
          </a:p>
          <a:p>
            <a:pPr>
              <a:buFont typeface="Wingdings" pitchFamily="2" charset="2"/>
              <a:buChar char="§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NICOS integration can remain the same, or potentially utilise the self describing feature.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Octopy</a:t>
            </a:r>
            <a:r>
              <a:rPr lang="en-GB" dirty="0"/>
              <a:t> plans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NICOS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17B93D6-80BC-574D-8208-497817B9B7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63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NicosII"/>
          <p:cNvSpPr txBox="1">
            <a:spLocks noGrp="1"/>
          </p:cNvSpPr>
          <p:nvPr>
            <p:ph type="title"/>
          </p:nvPr>
        </p:nvSpPr>
        <p:spPr>
          <a:xfrm>
            <a:off x="2721550" y="159173"/>
            <a:ext cx="7139137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Experiment Control – NICOS </a:t>
            </a:r>
            <a:endParaRPr dirty="0"/>
          </a:p>
        </p:txBody>
      </p:sp>
      <p:sp>
        <p:nvSpPr>
          <p:cNvPr id="1000" name="Feature complete solution from FRM II…"/>
          <p:cNvSpPr txBox="1">
            <a:spLocks noGrp="1"/>
          </p:cNvSpPr>
          <p:nvPr>
            <p:ph type="body" sz="half" idx="1"/>
          </p:nvPr>
        </p:nvSpPr>
        <p:spPr>
          <a:xfrm>
            <a:off x="205681" y="2206320"/>
            <a:ext cx="3386372" cy="29851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sz="2400" dirty="0"/>
              <a:t>Feature complete </a:t>
            </a:r>
            <a:r>
              <a:rPr lang="en-US" sz="2400" dirty="0"/>
              <a:t>and customizable</a:t>
            </a:r>
          </a:p>
          <a:p>
            <a:r>
              <a:rPr sz="2400" dirty="0"/>
              <a:t>Acts as a high level interface to low level </a:t>
            </a:r>
            <a:r>
              <a:rPr lang="en-US" sz="2400" dirty="0"/>
              <a:t>EPICS </a:t>
            </a:r>
            <a:r>
              <a:rPr sz="2400" dirty="0"/>
              <a:t>controls</a:t>
            </a:r>
            <a:endParaRPr lang="en-US" sz="2400" dirty="0"/>
          </a:p>
          <a:p>
            <a:r>
              <a:rPr lang="en-GB" sz="2400" dirty="0"/>
              <a:t>Python CLI</a:t>
            </a:r>
          </a:p>
          <a:p>
            <a:r>
              <a:rPr lang="en-GB" sz="2400" dirty="0" err="1"/>
              <a:t>Qt</a:t>
            </a:r>
            <a:r>
              <a:rPr lang="en-GB" sz="2400" dirty="0"/>
              <a:t> GUI</a:t>
            </a:r>
          </a:p>
          <a:p>
            <a:pPr marL="0" indent="0">
              <a:buNone/>
            </a:pPr>
            <a:endParaRPr sz="2400" dirty="0"/>
          </a:p>
        </p:txBody>
      </p:sp>
      <p:pic>
        <p:nvPicPr>
          <p:cNvPr id="1003" name="Picture 5" descr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74" y="5344332"/>
            <a:ext cx="2464964" cy="1001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isissmallbottom">
            <a:extLst>
              <a:ext uri="{FF2B5EF4-FFF2-40B4-BE49-F238E27FC236}">
                <a16:creationId xmlns:a16="http://schemas.microsoft.com/office/drawing/2014/main" id="{DF1C1BA5-1322-C64B-905A-061746685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81" y="1205998"/>
            <a:ext cx="2242457" cy="70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4CBA-8A19-BA4D-96D5-7903540019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45" y="92076"/>
            <a:ext cx="2187393" cy="9204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89E6D6-8310-594B-86AE-04C466A5CC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4333"/>
            <a:ext cx="2831691" cy="1513668"/>
          </a:xfrm>
          <a:prstGeom prst="rect">
            <a:avLst/>
          </a:prstGeom>
        </p:spPr>
      </p:pic>
      <p:pic>
        <p:nvPicPr>
          <p:cNvPr id="14" name="Picture 4" descr="page5image85675808">
            <a:extLst>
              <a:ext uri="{FF2B5EF4-FFF2-40B4-BE49-F238E27FC236}">
                <a16:creationId xmlns:a16="http://schemas.microsoft.com/office/drawing/2014/main" id="{5E196BE3-8131-274F-893A-02DB8F68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052" y="3323304"/>
            <a:ext cx="6270245" cy="35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age4image70936160">
            <a:extLst>
              <a:ext uri="{FF2B5EF4-FFF2-40B4-BE49-F238E27FC236}">
                <a16:creationId xmlns:a16="http://schemas.microsoft.com/office/drawing/2014/main" id="{E4E09635-9A37-E64E-B137-326B59D8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755" y="1302174"/>
            <a:ext cx="6270245" cy="39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age7image70921824">
            <a:extLst>
              <a:ext uri="{FF2B5EF4-FFF2-40B4-BE49-F238E27FC236}">
                <a16:creationId xmlns:a16="http://schemas.microsoft.com/office/drawing/2014/main" id="{9D6901C3-5450-D44C-9F92-7BBB4A7F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3" y="1756075"/>
            <a:ext cx="7707549" cy="44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age6image70951840">
            <a:extLst>
              <a:ext uri="{FF2B5EF4-FFF2-40B4-BE49-F238E27FC236}">
                <a16:creationId xmlns:a16="http://schemas.microsoft.com/office/drawing/2014/main" id="{FF7C2C2C-F2AB-F644-896E-56FE4D4D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672" y="3258951"/>
            <a:ext cx="3909329" cy="35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9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headline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NICOS is operational at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Utgård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supported by ECDC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“user station” is available for the SE staff in YMIR to control integrated SES. Utilisation have been moderate.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Q2 ECDC plan(ned) to start rollout a separate NICOS for SE teams starting with PREMP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important to get feedback from the SE team , AND for ECDC to provide support.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NICOS Experiment Control System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04B4879-C6E9-5041-95A0-FF318E6177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598" y="125410"/>
            <a:ext cx="4994275" cy="312142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7D8A49-B74B-A446-80BD-C9C2D525B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828" y="3336149"/>
            <a:ext cx="2615045" cy="3486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950CD5-6CA8-B84E-A8D5-2CEEAA25A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662" y="4749415"/>
            <a:ext cx="3142688" cy="2029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CDAD89-183E-3B41-A79D-63D05AF94717}"/>
              </a:ext>
            </a:extLst>
          </p:cNvPr>
          <p:cNvSpPr txBox="1"/>
          <p:nvPr/>
        </p:nvSpPr>
        <p:spPr>
          <a:xfrm>
            <a:off x="7242462" y="3534097"/>
            <a:ext cx="23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PREMP 3 axis SCAN SES running a scan script in NICOS</a:t>
            </a:r>
          </a:p>
        </p:txBody>
      </p:sp>
    </p:spTree>
    <p:extLst>
      <p:ext uri="{BB962C8B-B14F-4D97-AF65-F5344CB8AC3E}">
        <p14:creationId xmlns:p14="http://schemas.microsoft.com/office/powerpoint/2010/main" val="22017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5647" y="163344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SECoP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at ESS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Octopy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: a 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SECoP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and EPICS compatible SE control system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EPICS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    NICOS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998807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3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EPICS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4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17B93D6-80BC-574D-8208-497817B9B7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48A4FFEE-F113-AB4F-A273-B8F0C9E3C8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712" y="96715"/>
            <a:ext cx="5714288" cy="6858000"/>
          </a:xfrm>
          <a:prstGeom prst="rect">
            <a:avLst/>
          </a:prstGeom>
          <a:solidFill>
            <a:srgbClr val="ECECEC"/>
          </a:solidFill>
        </p:spPr>
      </p:pic>
    </p:spTree>
    <p:extLst>
      <p:ext uri="{BB962C8B-B14F-4D97-AF65-F5344CB8AC3E}">
        <p14:creationId xmlns:p14="http://schemas.microsoft.com/office/powerpoint/2010/main" val="1631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headline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ICS WP12 is providing EPICS integration for SES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growing number of devices have so far been integrated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team have CS studio (not the ESS ECS!) UIs available for all integrated devices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smooth deployment of EPICS IOCs have been provided (initial one not suitable for SES)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EPICS control system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7D8A49-B74B-A446-80BD-C9C2D525B9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828" y="3336149"/>
            <a:ext cx="2615045" cy="3486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950CD5-6CA8-B84E-A8D5-2CEEAA25A7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662" y="4749415"/>
            <a:ext cx="3142688" cy="2029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CDAD89-183E-3B41-A79D-63D05AF94717}"/>
              </a:ext>
            </a:extLst>
          </p:cNvPr>
          <p:cNvSpPr txBox="1"/>
          <p:nvPr/>
        </p:nvSpPr>
        <p:spPr>
          <a:xfrm>
            <a:off x="6920581" y="2240627"/>
            <a:ext cx="486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PREMP 3 axis SCAN SES running by an EPICS IOC controlling the Beckhoff motion controller and the laser detector readout module.</a:t>
            </a:r>
          </a:p>
        </p:txBody>
      </p:sp>
    </p:spTree>
    <p:extLst>
      <p:ext uri="{BB962C8B-B14F-4D97-AF65-F5344CB8AC3E}">
        <p14:creationId xmlns:p14="http://schemas.microsoft.com/office/powerpoint/2010/main" val="1675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4061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SECoP</a:t>
            </a:r>
            <a:r>
              <a:rPr lang="en-GB" dirty="0"/>
              <a:t> at ESS</a:t>
            </a:r>
          </a:p>
          <a:p>
            <a:r>
              <a:rPr lang="en-GB" sz="2400" u="sng" dirty="0"/>
              <a:t>S</a:t>
            </a:r>
            <a:r>
              <a:rPr lang="en-GB" sz="2400" dirty="0"/>
              <a:t>ample </a:t>
            </a:r>
          </a:p>
          <a:p>
            <a:r>
              <a:rPr lang="en-GB" sz="2400" u="sng" dirty="0"/>
              <a:t>E</a:t>
            </a:r>
            <a:r>
              <a:rPr lang="en-GB" sz="2400" dirty="0"/>
              <a:t>nvironment</a:t>
            </a:r>
          </a:p>
          <a:p>
            <a:r>
              <a:rPr lang="en-GB" sz="2400" u="sng" dirty="0"/>
              <a:t>Co</a:t>
            </a:r>
            <a:r>
              <a:rPr lang="en-GB" sz="2400" dirty="0"/>
              <a:t>mmunication </a:t>
            </a:r>
          </a:p>
          <a:p>
            <a:r>
              <a:rPr lang="en-GB" sz="2400" u="sng" dirty="0"/>
              <a:t>P</a:t>
            </a:r>
            <a:r>
              <a:rPr lang="en-GB" sz="2400" dirty="0"/>
              <a:t>rotocol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68132-27CE-F14D-B015-4BC5720D59F3}"/>
              </a:ext>
            </a:extLst>
          </p:cNvPr>
          <p:cNvSpPr/>
          <p:nvPr/>
        </p:nvSpPr>
        <p:spPr>
          <a:xfrm>
            <a:off x="7180611" y="44767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﻿{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"equipment_id":”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ESS_DUAL_JULABO_01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"description":"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 individually controlled temperature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		   controlled fluid bath with circulation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	   and setpoints.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"firmware":"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123.456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implementor":”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"timeout":”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"modules":{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7D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9BE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"Tctrl_01":{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description":"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temperature controlled fluid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bath with circulation (over EPICS).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interface_classes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":[“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driveable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”]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accessibles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":{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"value":{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"description":"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Waterbath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internal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		       Temperature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      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readonly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":true,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datainfo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":{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    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type":"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double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    "min":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    "max":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8214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"target":{},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"stop":{},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"status":{},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"circulation":{}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},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9BE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"Tctrl_02":{}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is:</a:t>
            </a:r>
          </a:p>
          <a:p>
            <a:pPr lvl="1">
              <a:buClr>
                <a:srgbClr val="00B05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defined communication interface for SE </a:t>
            </a:r>
          </a:p>
          <a:p>
            <a:pPr lvl="1">
              <a:buClr>
                <a:srgbClr val="00B05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collection of defined words meanings and functions</a:t>
            </a:r>
          </a:p>
          <a:p>
            <a:pPr lvl="1">
              <a:buClr>
                <a:srgbClr val="00B05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syntax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V2019-09-16 v1.0)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50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structure inclusive of essential metadata</a:t>
            </a:r>
          </a:p>
          <a:p>
            <a:pPr lvl="1">
              <a:buClr>
                <a:srgbClr val="00B050"/>
              </a:buClr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allow self description of a system</a:t>
            </a:r>
          </a:p>
          <a:p>
            <a:pPr lvl="1">
              <a:buClr>
                <a:srgbClr val="00B050"/>
              </a:buClr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best practice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integration  of SE systems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not: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not a control system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not logic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not safety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SECoP</a:t>
            </a:r>
            <a:r>
              <a:rPr lang="en-GB" dirty="0"/>
              <a:t> and what is it not! (a refresh)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66187-D584-A344-BAB8-5260E6164B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241" y="3541690"/>
            <a:ext cx="5399280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Available demonstrators: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err="1">
                <a:solidFill>
                  <a:schemeClr val="tx1"/>
                </a:solidFill>
              </a:rPr>
              <a:t>Julabo</a:t>
            </a:r>
            <a:r>
              <a:rPr lang="en-GB" dirty="0">
                <a:solidFill>
                  <a:schemeClr val="tx1"/>
                </a:solidFill>
              </a:rPr>
              <a:t> accessible over </a:t>
            </a: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(TCP/IP)</a:t>
            </a:r>
          </a:p>
          <a:p>
            <a:pPr>
              <a:buClr>
                <a:srgbClr val="00B050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SECoP</a:t>
            </a:r>
            <a:r>
              <a:rPr lang="en-GB" dirty="0"/>
              <a:t> status Q1 2020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86E89-A6FB-DA4A-A3D0-1BF0FDA0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709" y="2640929"/>
            <a:ext cx="6273057" cy="3182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D0FD4B-C67C-6B40-BDE8-AC953C721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72" y="2640929"/>
            <a:ext cx="4463788" cy="383434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A5C361-DCA4-F04F-AAC0-2E0532B96E7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7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Available demonstrators: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err="1">
                <a:solidFill>
                  <a:schemeClr val="tx1"/>
                </a:solidFill>
              </a:rPr>
              <a:t>Julabo</a:t>
            </a:r>
            <a:r>
              <a:rPr lang="en-GB" dirty="0">
                <a:solidFill>
                  <a:schemeClr val="tx1"/>
                </a:solidFill>
              </a:rPr>
              <a:t> accessible over </a:t>
            </a: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(TCP/IP)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socket SE and an EPICS SE  integrated in  </a:t>
            </a:r>
            <a:r>
              <a:rPr lang="en-GB" dirty="0" err="1">
                <a:solidFill>
                  <a:schemeClr val="tx1"/>
                </a:solidFill>
              </a:rPr>
              <a:t>Octopy</a:t>
            </a:r>
            <a:r>
              <a:rPr lang="en-GB" dirty="0">
                <a:solidFill>
                  <a:schemeClr val="tx1"/>
                </a:solidFill>
              </a:rPr>
              <a:t> and presented on a EPICS CSS UI through dynamically created PVs.</a:t>
            </a:r>
          </a:p>
          <a:p>
            <a:pPr>
              <a:buClr>
                <a:srgbClr val="00B050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SECoP</a:t>
            </a:r>
            <a:r>
              <a:rPr lang="en-GB" dirty="0"/>
              <a:t> status Q1 2020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7CD8FC-6141-1341-B846-2F41DFC0DEB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847835" y="3540425"/>
            <a:ext cx="8141434" cy="2934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82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Available demonstrators: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err="1">
                <a:solidFill>
                  <a:schemeClr val="tx1"/>
                </a:solidFill>
              </a:rPr>
              <a:t>Julabo</a:t>
            </a:r>
            <a:r>
              <a:rPr lang="en-GB" dirty="0">
                <a:solidFill>
                  <a:schemeClr val="tx1"/>
                </a:solidFill>
              </a:rPr>
              <a:t> accessible over </a:t>
            </a: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(TCP/IP)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 socket SE and an EPICS SE  integrated in  </a:t>
            </a:r>
            <a:r>
              <a:rPr lang="en-GB" dirty="0" err="1">
                <a:solidFill>
                  <a:schemeClr val="tx1"/>
                </a:solidFill>
              </a:rPr>
              <a:t>Octopy</a:t>
            </a:r>
            <a:r>
              <a:rPr lang="en-GB" dirty="0">
                <a:solidFill>
                  <a:schemeClr val="tx1"/>
                </a:solidFill>
              </a:rPr>
              <a:t> and presented on a EPICS CSS UI through dynamically created PVs.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Demonstrating injecting timestamp (status, live metadata etc.) from the hardware side and into the ECS side EPICS PVs.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Prototype UI to configure a </a:t>
            </a:r>
            <a:r>
              <a:rPr lang="en-GB" dirty="0" err="1">
                <a:solidFill>
                  <a:schemeClr val="tx1"/>
                </a:solidFill>
              </a:rPr>
              <a:t>SECnode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Development is ongoing.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Focus have been to produce a working concept, not “production” code at this point in time.   </a:t>
            </a:r>
          </a:p>
          <a:p>
            <a:pPr>
              <a:buClr>
                <a:srgbClr val="00B050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SECoP</a:t>
            </a:r>
            <a:r>
              <a:rPr lang="en-GB" dirty="0"/>
              <a:t> status Q1 2020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31BDC0-F8DB-E042-997A-8677CB2697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In agreement with ECDC (DMSC) the plan is to integrate a specific SES both with </a:t>
            </a: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and EPICS in parallel and evaluate pros and cons.</a:t>
            </a:r>
          </a:p>
          <a:p>
            <a:pPr marL="142875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At this stage MESI will try  to involve ICS more for the EPICS interfaces</a:t>
            </a:r>
          </a:p>
          <a:p>
            <a:pPr marL="142875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42875" lvl="1" indent="0">
              <a:buNone/>
            </a:pPr>
            <a:r>
              <a:rPr lang="en-GB" dirty="0" err="1">
                <a:solidFill>
                  <a:schemeClr val="tx1"/>
                </a:solidFill>
              </a:rPr>
              <a:t>SECoP</a:t>
            </a:r>
            <a:r>
              <a:rPr lang="en-GB" dirty="0">
                <a:solidFill>
                  <a:schemeClr val="tx1"/>
                </a:solidFill>
              </a:rPr>
              <a:t> is also further incorporated in SE control systems</a:t>
            </a:r>
          </a:p>
          <a:p>
            <a:pPr marL="142875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MESI have budget for a time limited contractor for additional resources on the development.</a:t>
            </a:r>
          </a:p>
          <a:p>
            <a:pPr marL="142875" lvl="1" indent="0">
              <a:buNone/>
            </a:pPr>
            <a:r>
              <a:rPr lang="en-GB" dirty="0">
                <a:solidFill>
                  <a:schemeClr val="tx1"/>
                </a:solidFill>
              </a:rPr>
              <a:t>  </a:t>
            </a:r>
          </a:p>
          <a:p>
            <a:pPr>
              <a:buClr>
                <a:srgbClr val="00B050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SECoP</a:t>
            </a:r>
            <a:r>
              <a:rPr lang="en-GB" dirty="0"/>
              <a:t> moving forward at ESS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8BB63B-6222-9D4A-A258-030C199E460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0B865343-8B70-4B1E-B2B8-5629C34872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Environment Controls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1-1.5 FTE is required for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SECoP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Octopy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development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MESI is involved in development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additional contractor is planned for coding on limited contract (months)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ICS need to support the development of the EPICS interfaces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2020-04-20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1063</Words>
  <Application>Microsoft Macintosh PowerPoint</Application>
  <PresentationFormat>Widescreen</PresentationFormat>
  <Paragraphs>242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Sample Environment Controls</vt:lpstr>
      <vt:lpstr>Agenda</vt:lpstr>
      <vt:lpstr>PowerPoint Presentation</vt:lpstr>
      <vt:lpstr>Sample Environment Controls</vt:lpstr>
      <vt:lpstr>Sample Environment Controls</vt:lpstr>
      <vt:lpstr>Sample Environment Controls</vt:lpstr>
      <vt:lpstr>Sample Environment Controls</vt:lpstr>
      <vt:lpstr>Sample Environment Controls</vt:lpstr>
      <vt:lpstr>Sample Environment Controls</vt:lpstr>
      <vt:lpstr>MESI WP update</vt:lpstr>
      <vt:lpstr>PowerPoint Presentation</vt:lpstr>
      <vt:lpstr>Presentation headline</vt:lpstr>
      <vt:lpstr>Presentation headline</vt:lpstr>
      <vt:lpstr>Octopy structure and API </vt:lpstr>
      <vt:lpstr>Octopy at SES runtime</vt:lpstr>
      <vt:lpstr>Sample Environment Controls</vt:lpstr>
      <vt:lpstr>PowerPoint Presentation</vt:lpstr>
      <vt:lpstr>Experiment Control – NICOS </vt:lpstr>
      <vt:lpstr>Presentation headline</vt:lpstr>
      <vt:lpstr>PowerPoint Presentation</vt:lpstr>
      <vt:lpstr>Presentation headline</vt:lpstr>
      <vt:lpstr>Fin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Environment Controls</dc:title>
  <dc:creator>Microsoft Office User</dc:creator>
  <cp:lastModifiedBy>Microsoft Office User</cp:lastModifiedBy>
  <cp:revision>3</cp:revision>
  <dcterms:created xsi:type="dcterms:W3CDTF">2020-04-20T08:06:28Z</dcterms:created>
  <dcterms:modified xsi:type="dcterms:W3CDTF">2020-04-20T14:42:56Z</dcterms:modified>
</cp:coreProperties>
</file>