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7" r:id="rId2"/>
    <p:sldId id="272" r:id="rId3"/>
    <p:sldId id="362" r:id="rId4"/>
    <p:sldId id="368" r:id="rId5"/>
    <p:sldId id="271" r:id="rId6"/>
    <p:sldId id="371" r:id="rId7"/>
    <p:sldId id="370" r:id="rId8"/>
    <p:sldId id="268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33B7"/>
    <a:srgbClr val="CCCCCC"/>
    <a:srgbClr val="666666"/>
    <a:srgbClr val="FECC99"/>
    <a:srgbClr val="FEE6CC"/>
    <a:srgbClr val="CCDFDB"/>
    <a:srgbClr val="E5F0EC"/>
    <a:srgbClr val="D7E59A"/>
    <a:srgbClr val="EBF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88" autoAdjust="0"/>
    <p:restoredTop sz="94681" autoAdjust="0"/>
  </p:normalViewPr>
  <p:slideViewPr>
    <p:cSldViewPr snapToGrid="0" snapToObjects="1">
      <p:cViewPr varScale="1">
        <p:scale>
          <a:sx n="111" d="100"/>
          <a:sy n="111" d="100"/>
        </p:scale>
        <p:origin x="72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2020-04-20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327345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2020-04-20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Helium recovery update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STAP April 2020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Alex Holmes with thanks to Philipp Arnold, Roy </a:t>
            </a:r>
            <a:r>
              <a:rPr lang="en-GB" dirty="0" err="1"/>
              <a:t>Montheli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2020-04-20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3E36775-BDA7-A640-AEA6-BA0FDCD6F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22">
        <p:fade/>
      </p:transition>
    </mc:Choice>
    <mc:Fallback>
      <p:transition spd="med" advTm="6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65048"/>
              </p:ext>
            </p:extLst>
          </p:nvPr>
        </p:nvGraphicFramePr>
        <p:xfrm>
          <a:off x="1195647" y="1633448"/>
          <a:ext cx="10134600" cy="183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ESS cryogenic system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    Test and Instrument </a:t>
                      </a:r>
                      <a:r>
                        <a:rPr lang="en-GB" sz="2000" b="0" noProof="0" dirty="0" err="1">
                          <a:solidFill>
                            <a:schemeClr val="bg1"/>
                          </a:solidFill>
                        </a:rPr>
                        <a:t>Cryoplant</a:t>
                      </a: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 (TICP)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53212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Helium recovery backbone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0096166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522269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2020-04-20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7AAB59-3A59-014F-A426-B995BC2BF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856">
        <p:fade/>
      </p:transition>
    </mc:Choice>
    <mc:Fallback>
      <p:transition spd="med" advTm="16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ESS </a:t>
            </a:r>
            <a:r>
              <a:rPr lang="sv-SE" dirty="0" err="1">
                <a:solidFill>
                  <a:schemeClr val="bg1"/>
                </a:solidFill>
              </a:rPr>
              <a:t>Cryogenic</a:t>
            </a:r>
            <a:r>
              <a:rPr lang="sv-SE" dirty="0">
                <a:solidFill>
                  <a:schemeClr val="bg1"/>
                </a:solidFill>
              </a:rPr>
              <a:t> System Block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EEC1-4696-6040-89A3-3A84FACC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345166"/>
          </a:xfrm>
        </p:spPr>
        <p:txBody>
          <a:bodyPr/>
          <a:lstStyle/>
          <a:p>
            <a:pPr marL="342900" lvl="1" indent="0">
              <a:buNone/>
            </a:pPr>
            <a:endParaRPr lang="sv-SE" sz="1200" dirty="0"/>
          </a:p>
          <a:p>
            <a:pPr lvl="1"/>
            <a:endParaRPr lang="sv-SE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54AB-AC58-C24B-92A2-688E7C7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919536" y="6381328"/>
            <a:ext cx="367240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7A617-24F3-7549-BE36-BBF3EDB96E92}"/>
              </a:ext>
            </a:extLst>
          </p:cNvPr>
          <p:cNvSpPr/>
          <p:nvPr/>
        </p:nvSpPr>
        <p:spPr>
          <a:xfrm>
            <a:off x="4572000" y="1809750"/>
            <a:ext cx="1225748" cy="2987402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DF4012-B92E-864F-9C45-647D211C1D0A}"/>
              </a:ext>
            </a:extLst>
          </p:cNvPr>
          <p:cNvSpPr/>
          <p:nvPr/>
        </p:nvSpPr>
        <p:spPr>
          <a:xfrm>
            <a:off x="2627784" y="1811867"/>
            <a:ext cx="1952683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3" name="Shape 79">
            <a:extLst>
              <a:ext uri="{FF2B5EF4-FFF2-40B4-BE49-F238E27FC236}">
                <a16:creationId xmlns:a16="http://schemas.microsoft.com/office/drawing/2014/main" id="{49698BD5-6036-BE44-BC30-41F717318515}"/>
              </a:ext>
            </a:extLst>
          </p:cNvPr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B274BB-CF0F-E242-BCDA-2792C834E3EB}"/>
              </a:ext>
            </a:extLst>
          </p:cNvPr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5" name="Shape 39">
              <a:extLst>
                <a:ext uri="{FF2B5EF4-FFF2-40B4-BE49-F238E27FC236}">
                  <a16:creationId xmlns:a16="http://schemas.microsoft.com/office/drawing/2014/main" id="{1C617EA0-9F46-7646-B7C9-C4234DB88CC0}"/>
                </a:ext>
              </a:extLst>
            </p:cNvPr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6" name="Shape 40">
              <a:extLst>
                <a:ext uri="{FF2B5EF4-FFF2-40B4-BE49-F238E27FC236}">
                  <a16:creationId xmlns:a16="http://schemas.microsoft.com/office/drawing/2014/main" id="{B9FDA92A-109E-2A4F-9A7F-1279CA7B933D}"/>
                </a:ext>
              </a:extLst>
            </p:cNvPr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Gas Storage</a:t>
              </a:r>
            </a:p>
          </p:txBody>
        </p:sp>
      </p:grpSp>
      <p:sp>
        <p:nvSpPr>
          <p:cNvPr id="17" name="Shape 77">
            <a:extLst>
              <a:ext uri="{FF2B5EF4-FFF2-40B4-BE49-F238E27FC236}">
                <a16:creationId xmlns:a16="http://schemas.microsoft.com/office/drawing/2014/main" id="{2F6E4869-DD81-6442-BAC6-977BB38C2B80}"/>
              </a:ext>
            </a:extLst>
          </p:cNvPr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78">
            <a:extLst>
              <a:ext uri="{FF2B5EF4-FFF2-40B4-BE49-F238E27FC236}">
                <a16:creationId xmlns:a16="http://schemas.microsoft.com/office/drawing/2014/main" id="{01B7BEA2-E6BB-3243-893C-0EAC1D71CC24}"/>
              </a:ext>
            </a:extLst>
          </p:cNvPr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79">
            <a:extLst>
              <a:ext uri="{FF2B5EF4-FFF2-40B4-BE49-F238E27FC236}">
                <a16:creationId xmlns:a16="http://schemas.microsoft.com/office/drawing/2014/main" id="{433DD8CE-FC9E-B142-BA9A-6ABC8D13CC5C}"/>
              </a:ext>
            </a:extLst>
          </p:cNvPr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0">
            <a:extLst>
              <a:ext uri="{FF2B5EF4-FFF2-40B4-BE49-F238E27FC236}">
                <a16:creationId xmlns:a16="http://schemas.microsoft.com/office/drawing/2014/main" id="{C4025A62-A407-E446-802A-F010751EE6B3}"/>
              </a:ext>
            </a:extLst>
          </p:cNvPr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5B970998-22BF-F244-A7B8-5ECF8CCDCC53}"/>
              </a:ext>
            </a:extLst>
          </p:cNvPr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2">
            <a:extLst>
              <a:ext uri="{FF2B5EF4-FFF2-40B4-BE49-F238E27FC236}">
                <a16:creationId xmlns:a16="http://schemas.microsoft.com/office/drawing/2014/main" id="{AA564C2C-9294-CD45-9C77-55688D12B369}"/>
              </a:ext>
            </a:extLst>
          </p:cNvPr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3">
            <a:extLst>
              <a:ext uri="{FF2B5EF4-FFF2-40B4-BE49-F238E27FC236}">
                <a16:creationId xmlns:a16="http://schemas.microsoft.com/office/drawing/2014/main" id="{08D5102A-F548-CE43-B518-23CDE5E6B646}"/>
              </a:ext>
            </a:extLst>
          </p:cNvPr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5">
            <a:extLst>
              <a:ext uri="{FF2B5EF4-FFF2-40B4-BE49-F238E27FC236}">
                <a16:creationId xmlns:a16="http://schemas.microsoft.com/office/drawing/2014/main" id="{CFE023E4-20F3-B046-B010-ADF27CB5676D}"/>
              </a:ext>
            </a:extLst>
          </p:cNvPr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5" name="Shape 86">
            <a:extLst>
              <a:ext uri="{FF2B5EF4-FFF2-40B4-BE49-F238E27FC236}">
                <a16:creationId xmlns:a16="http://schemas.microsoft.com/office/drawing/2014/main" id="{AA0CB690-B5DE-9F43-8D80-D16001A34868}"/>
              </a:ext>
            </a:extLst>
          </p:cNvPr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6" name="Shape 106">
            <a:extLst>
              <a:ext uri="{FF2B5EF4-FFF2-40B4-BE49-F238E27FC236}">
                <a16:creationId xmlns:a16="http://schemas.microsoft.com/office/drawing/2014/main" id="{804BC54A-9A69-004E-BE06-83198F66338D}"/>
              </a:ext>
            </a:extLst>
          </p:cNvPr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7" name="Shape 107">
            <a:extLst>
              <a:ext uri="{FF2B5EF4-FFF2-40B4-BE49-F238E27FC236}">
                <a16:creationId xmlns:a16="http://schemas.microsoft.com/office/drawing/2014/main" id="{D1D8024F-858A-6448-A55A-BB323F296C2E}"/>
              </a:ext>
            </a:extLst>
          </p:cNvPr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8" name="Shape 108">
            <a:extLst>
              <a:ext uri="{FF2B5EF4-FFF2-40B4-BE49-F238E27FC236}">
                <a16:creationId xmlns:a16="http://schemas.microsoft.com/office/drawing/2014/main" id="{AE95C6BC-E8D3-5445-9E2C-425DA537B2CC}"/>
              </a:ext>
            </a:extLst>
          </p:cNvPr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18">
            <a:extLst>
              <a:ext uri="{FF2B5EF4-FFF2-40B4-BE49-F238E27FC236}">
                <a16:creationId xmlns:a16="http://schemas.microsoft.com/office/drawing/2014/main" id="{0CCCAA28-E943-C845-B566-04295F38172E}"/>
              </a:ext>
            </a:extLst>
          </p:cNvPr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0" name="Shape 120">
            <a:extLst>
              <a:ext uri="{FF2B5EF4-FFF2-40B4-BE49-F238E27FC236}">
                <a16:creationId xmlns:a16="http://schemas.microsoft.com/office/drawing/2014/main" id="{6D3FA124-272A-A147-B416-1F7414C00BFD}"/>
              </a:ext>
            </a:extLst>
          </p:cNvPr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1" name="Shape 121">
            <a:extLst>
              <a:ext uri="{FF2B5EF4-FFF2-40B4-BE49-F238E27FC236}">
                <a16:creationId xmlns:a16="http://schemas.microsoft.com/office/drawing/2014/main" id="{EF55E5B2-7B74-5045-BA8D-66BED3FAD506}"/>
              </a:ext>
            </a:extLst>
          </p:cNvPr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22">
            <a:extLst>
              <a:ext uri="{FF2B5EF4-FFF2-40B4-BE49-F238E27FC236}">
                <a16:creationId xmlns:a16="http://schemas.microsoft.com/office/drawing/2014/main" id="{E007BB07-3894-D74D-A87E-3B47A474F391}"/>
              </a:ext>
            </a:extLst>
          </p:cNvPr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3" name="Shape 123">
            <a:extLst>
              <a:ext uri="{FF2B5EF4-FFF2-40B4-BE49-F238E27FC236}">
                <a16:creationId xmlns:a16="http://schemas.microsoft.com/office/drawing/2014/main" id="{E6E7754C-9BF6-9643-8029-0589EBA5C105}"/>
              </a:ext>
            </a:extLst>
          </p:cNvPr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4" name="Shape 124">
            <a:extLst>
              <a:ext uri="{FF2B5EF4-FFF2-40B4-BE49-F238E27FC236}">
                <a16:creationId xmlns:a16="http://schemas.microsoft.com/office/drawing/2014/main" id="{C74CB57F-397A-9945-B3EB-5EF46CADC95F}"/>
              </a:ext>
            </a:extLst>
          </p:cNvPr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6">
            <a:extLst>
              <a:ext uri="{FF2B5EF4-FFF2-40B4-BE49-F238E27FC236}">
                <a16:creationId xmlns:a16="http://schemas.microsoft.com/office/drawing/2014/main" id="{E79B9194-BEBE-E349-B233-AB368BB39F38}"/>
              </a:ext>
            </a:extLst>
          </p:cNvPr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6" name="Shape 149">
            <a:extLst>
              <a:ext uri="{FF2B5EF4-FFF2-40B4-BE49-F238E27FC236}">
                <a16:creationId xmlns:a16="http://schemas.microsoft.com/office/drawing/2014/main" id="{9CD6A7B1-F441-EB43-AE1F-F2D3C183AA57}"/>
              </a:ext>
            </a:extLst>
          </p:cNvPr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50">
            <a:extLst>
              <a:ext uri="{FF2B5EF4-FFF2-40B4-BE49-F238E27FC236}">
                <a16:creationId xmlns:a16="http://schemas.microsoft.com/office/drawing/2014/main" id="{5E073A76-E0B6-5748-8F9B-8159F04B0705}"/>
              </a:ext>
            </a:extLst>
          </p:cNvPr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52">
            <a:extLst>
              <a:ext uri="{FF2B5EF4-FFF2-40B4-BE49-F238E27FC236}">
                <a16:creationId xmlns:a16="http://schemas.microsoft.com/office/drawing/2014/main" id="{C3631A3F-554D-6E44-9630-25D3498C3E80}"/>
              </a:ext>
            </a:extLst>
          </p:cNvPr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57">
            <a:extLst>
              <a:ext uri="{FF2B5EF4-FFF2-40B4-BE49-F238E27FC236}">
                <a16:creationId xmlns:a16="http://schemas.microsoft.com/office/drawing/2014/main" id="{BC1F70B2-0CE5-B247-99AA-75CB2C95A13F}"/>
              </a:ext>
            </a:extLst>
          </p:cNvPr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8">
            <a:extLst>
              <a:ext uri="{FF2B5EF4-FFF2-40B4-BE49-F238E27FC236}">
                <a16:creationId xmlns:a16="http://schemas.microsoft.com/office/drawing/2014/main" id="{F26BBEAA-5126-F34E-AB16-F71C89427582}"/>
              </a:ext>
            </a:extLst>
          </p:cNvPr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9">
            <a:extLst>
              <a:ext uri="{FF2B5EF4-FFF2-40B4-BE49-F238E27FC236}">
                <a16:creationId xmlns:a16="http://schemas.microsoft.com/office/drawing/2014/main" id="{13493C89-BCA8-3A45-8D35-112E44D83628}"/>
              </a:ext>
            </a:extLst>
          </p:cNvPr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4D0130-3CFB-CB4A-9383-AE462D45A4E9}"/>
              </a:ext>
            </a:extLst>
          </p:cNvPr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3" name="Shape 39">
              <a:extLst>
                <a:ext uri="{FF2B5EF4-FFF2-40B4-BE49-F238E27FC236}">
                  <a16:creationId xmlns:a16="http://schemas.microsoft.com/office/drawing/2014/main" id="{526337E5-F0B2-5A4C-A9B8-3C37475E06D7}"/>
                </a:ext>
              </a:extLst>
            </p:cNvPr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4" name="Shape 40">
              <a:extLst>
                <a:ext uri="{FF2B5EF4-FFF2-40B4-BE49-F238E27FC236}">
                  <a16:creationId xmlns:a16="http://schemas.microsoft.com/office/drawing/2014/main" id="{D881EED8-1829-7741-BA6A-E27149C27242}"/>
                </a:ext>
              </a:extLst>
            </p:cNvPr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AFE4EF-7BA8-EB48-B951-6FC0163B5AE8}"/>
              </a:ext>
            </a:extLst>
          </p:cNvPr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6" name="Shape 39">
              <a:extLst>
                <a:ext uri="{FF2B5EF4-FFF2-40B4-BE49-F238E27FC236}">
                  <a16:creationId xmlns:a16="http://schemas.microsoft.com/office/drawing/2014/main" id="{16EE6E22-C0CC-8D42-BD7D-1A0A6A83FF83}"/>
                </a:ext>
              </a:extLst>
            </p:cNvPr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7" name="Shape 40">
              <a:extLst>
                <a:ext uri="{FF2B5EF4-FFF2-40B4-BE49-F238E27FC236}">
                  <a16:creationId xmlns:a16="http://schemas.microsoft.com/office/drawing/2014/main" id="{2C4A62AC-8162-2347-8BAA-98A8009CA713}"/>
                </a:ext>
              </a:extLst>
            </p:cNvPr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48" name="Shape 84">
            <a:extLst>
              <a:ext uri="{FF2B5EF4-FFF2-40B4-BE49-F238E27FC236}">
                <a16:creationId xmlns:a16="http://schemas.microsoft.com/office/drawing/2014/main" id="{41917D73-5E43-7641-9813-A57682B29754}"/>
              </a:ext>
            </a:extLst>
          </p:cNvPr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8B089AA8-91E3-8F47-8B7A-5CE0F7875751}"/>
              </a:ext>
            </a:extLst>
          </p:cNvPr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0" name="Shape 80">
            <a:extLst>
              <a:ext uri="{FF2B5EF4-FFF2-40B4-BE49-F238E27FC236}">
                <a16:creationId xmlns:a16="http://schemas.microsoft.com/office/drawing/2014/main" id="{94C7AC22-E9B5-A94C-BA28-F5B27AEA9772}"/>
              </a:ext>
            </a:extLst>
          </p:cNvPr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1" name="Shape 80">
            <a:extLst>
              <a:ext uri="{FF2B5EF4-FFF2-40B4-BE49-F238E27FC236}">
                <a16:creationId xmlns:a16="http://schemas.microsoft.com/office/drawing/2014/main" id="{E7564B68-94F1-AF48-9D55-A35FDAC5BEDB}"/>
              </a:ext>
            </a:extLst>
          </p:cNvPr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727BA2-D410-CF49-9A55-870B9122AF3E}"/>
              </a:ext>
            </a:extLst>
          </p:cNvPr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53" name="Shape 39">
              <a:extLst>
                <a:ext uri="{FF2B5EF4-FFF2-40B4-BE49-F238E27FC236}">
                  <a16:creationId xmlns:a16="http://schemas.microsoft.com/office/drawing/2014/main" id="{D8E24D02-BC91-244D-81EF-086BCDCE1397}"/>
                </a:ext>
              </a:extLst>
            </p:cNvPr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54" name="Shape 40">
              <a:extLst>
                <a:ext uri="{FF2B5EF4-FFF2-40B4-BE49-F238E27FC236}">
                  <a16:creationId xmlns:a16="http://schemas.microsoft.com/office/drawing/2014/main" id="{F4EB8E4E-AA2D-7448-8886-AFC0DA3E28C5}"/>
                </a:ext>
              </a:extLst>
            </p:cNvPr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5" name="Shape 84">
            <a:extLst>
              <a:ext uri="{FF2B5EF4-FFF2-40B4-BE49-F238E27FC236}">
                <a16:creationId xmlns:a16="http://schemas.microsoft.com/office/drawing/2014/main" id="{91134F8A-248F-C240-A97F-A8D5162839D7}"/>
              </a:ext>
            </a:extLst>
          </p:cNvPr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77679D-25FB-F54A-A057-6ED19CE05BA3}"/>
              </a:ext>
            </a:extLst>
          </p:cNvPr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57" name="Shape 49">
              <a:extLst>
                <a:ext uri="{FF2B5EF4-FFF2-40B4-BE49-F238E27FC236}">
                  <a16:creationId xmlns:a16="http://schemas.microsoft.com/office/drawing/2014/main" id="{FDFE9F4F-BBCD-2549-9D65-7CE1F19C0436}"/>
                </a:ext>
              </a:extLst>
            </p:cNvPr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58" name="Shape 50">
              <a:extLst>
                <a:ext uri="{FF2B5EF4-FFF2-40B4-BE49-F238E27FC236}">
                  <a16:creationId xmlns:a16="http://schemas.microsoft.com/office/drawing/2014/main" id="{F5EE7135-8F74-5D48-9CE7-466B6D64219F}"/>
                </a:ext>
              </a:extLst>
            </p:cNvPr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5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9" name="Shape 101">
            <a:extLst>
              <a:ext uri="{FF2B5EF4-FFF2-40B4-BE49-F238E27FC236}">
                <a16:creationId xmlns:a16="http://schemas.microsoft.com/office/drawing/2014/main" id="{71258112-6C5B-224F-A776-0D8C3830E7EA}"/>
              </a:ext>
            </a:extLst>
          </p:cNvPr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FED4AF-1BA4-CB46-AC88-8482D51CC2B2}"/>
              </a:ext>
            </a:extLst>
          </p:cNvPr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1" name="Shape 102">
            <a:extLst>
              <a:ext uri="{FF2B5EF4-FFF2-40B4-BE49-F238E27FC236}">
                <a16:creationId xmlns:a16="http://schemas.microsoft.com/office/drawing/2014/main" id="{8E92100B-ECF8-D649-917F-F4CF300DAEDB}"/>
              </a:ext>
            </a:extLst>
          </p:cNvPr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2" name="Shape 79">
            <a:extLst>
              <a:ext uri="{FF2B5EF4-FFF2-40B4-BE49-F238E27FC236}">
                <a16:creationId xmlns:a16="http://schemas.microsoft.com/office/drawing/2014/main" id="{2A07BBC4-14C1-C74D-9B91-CC8CEE4076DD}"/>
              </a:ext>
            </a:extLst>
          </p:cNvPr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3625290-DAEE-854E-AF4E-4FFDDB2D20CA}"/>
              </a:ext>
            </a:extLst>
          </p:cNvPr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4" name="Shape 105">
            <a:extLst>
              <a:ext uri="{FF2B5EF4-FFF2-40B4-BE49-F238E27FC236}">
                <a16:creationId xmlns:a16="http://schemas.microsoft.com/office/drawing/2014/main" id="{226DD516-5B17-AA45-813B-69ABD5A0A21D}"/>
              </a:ext>
            </a:extLst>
          </p:cNvPr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5" name="Shape 82">
            <a:extLst>
              <a:ext uri="{FF2B5EF4-FFF2-40B4-BE49-F238E27FC236}">
                <a16:creationId xmlns:a16="http://schemas.microsoft.com/office/drawing/2014/main" id="{4A7EB07E-A948-7D46-9A1F-E305F359E145}"/>
              </a:ext>
            </a:extLst>
          </p:cNvPr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536AB1-507B-AE4B-9574-CC0B3C9D7D65}"/>
              </a:ext>
            </a:extLst>
          </p:cNvPr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7" name="Shape 81">
            <a:extLst>
              <a:ext uri="{FF2B5EF4-FFF2-40B4-BE49-F238E27FC236}">
                <a16:creationId xmlns:a16="http://schemas.microsoft.com/office/drawing/2014/main" id="{0734883A-E193-2F4A-A1F7-CAF2D4F79E24}"/>
              </a:ext>
            </a:extLst>
          </p:cNvPr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1D843DC-6220-9F45-8B6F-E9E6F741D4E5}"/>
              </a:ext>
            </a:extLst>
          </p:cNvPr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69" name="Shape 39">
              <a:extLst>
                <a:ext uri="{FF2B5EF4-FFF2-40B4-BE49-F238E27FC236}">
                  <a16:creationId xmlns:a16="http://schemas.microsoft.com/office/drawing/2014/main" id="{9C9BEF8C-0901-B14B-BFCF-71F52944088F}"/>
                </a:ext>
              </a:extLst>
            </p:cNvPr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0" name="Shape 40">
              <a:extLst>
                <a:ext uri="{FF2B5EF4-FFF2-40B4-BE49-F238E27FC236}">
                  <a16:creationId xmlns:a16="http://schemas.microsoft.com/office/drawing/2014/main" id="{C2C2C7DA-3D0D-BF4D-A724-AAFFA46C21DE}"/>
                </a:ext>
              </a:extLst>
            </p:cNvPr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71" name="Shape 39">
            <a:extLst>
              <a:ext uri="{FF2B5EF4-FFF2-40B4-BE49-F238E27FC236}">
                <a16:creationId xmlns:a16="http://schemas.microsoft.com/office/drawing/2014/main" id="{F026D5E2-2AD0-7B40-A9A2-68FA23CD678A}"/>
              </a:ext>
            </a:extLst>
          </p:cNvPr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72" name="Shape 40">
            <a:extLst>
              <a:ext uri="{FF2B5EF4-FFF2-40B4-BE49-F238E27FC236}">
                <a16:creationId xmlns:a16="http://schemas.microsoft.com/office/drawing/2014/main" id="{D094789B-2855-404A-A34C-092C09E13FD1}"/>
              </a:ext>
            </a:extLst>
          </p:cNvPr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LHe</a:t>
            </a:r>
            <a:r>
              <a:rPr lang="en-US" sz="1100" dirty="0">
                <a:latin typeface="+mj-lt"/>
                <a:cs typeface="Calibri"/>
              </a:rPr>
              <a:t>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3" name="Shape 39">
            <a:extLst>
              <a:ext uri="{FF2B5EF4-FFF2-40B4-BE49-F238E27FC236}">
                <a16:creationId xmlns:a16="http://schemas.microsoft.com/office/drawing/2014/main" id="{38A3E530-4D30-A847-BE9D-18F3835D6827}"/>
              </a:ext>
            </a:extLst>
          </p:cNvPr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4" name="Shape 40">
            <a:extLst>
              <a:ext uri="{FF2B5EF4-FFF2-40B4-BE49-F238E27FC236}">
                <a16:creationId xmlns:a16="http://schemas.microsoft.com/office/drawing/2014/main" id="{A0690654-088D-4F41-B280-9C28FB179EAB}"/>
              </a:ext>
            </a:extLst>
          </p:cNvPr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5" name="Shape 39">
            <a:extLst>
              <a:ext uri="{FF2B5EF4-FFF2-40B4-BE49-F238E27FC236}">
                <a16:creationId xmlns:a16="http://schemas.microsoft.com/office/drawing/2014/main" id="{BD99D5A9-FF64-2E4A-9547-F231DA9263AE}"/>
              </a:ext>
            </a:extLst>
          </p:cNvPr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40">
            <a:extLst>
              <a:ext uri="{FF2B5EF4-FFF2-40B4-BE49-F238E27FC236}">
                <a16:creationId xmlns:a16="http://schemas.microsoft.com/office/drawing/2014/main" id="{ACAB9B8D-F265-224E-BE2E-54FAB0887BD5}"/>
              </a:ext>
            </a:extLst>
          </p:cNvPr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7" name="Shape 39">
            <a:extLst>
              <a:ext uri="{FF2B5EF4-FFF2-40B4-BE49-F238E27FC236}">
                <a16:creationId xmlns:a16="http://schemas.microsoft.com/office/drawing/2014/main" id="{F3E2F751-00DF-E342-8FD3-3417BE998938}"/>
              </a:ext>
            </a:extLst>
          </p:cNvPr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8" name="Shape 40">
            <a:extLst>
              <a:ext uri="{FF2B5EF4-FFF2-40B4-BE49-F238E27FC236}">
                <a16:creationId xmlns:a16="http://schemas.microsoft.com/office/drawing/2014/main" id="{6ADE7108-2311-934E-B124-AEDACAE78C62}"/>
              </a:ext>
            </a:extLst>
          </p:cNvPr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Storage Tanks</a:t>
            </a:r>
          </a:p>
        </p:txBody>
      </p:sp>
      <p:sp>
        <p:nvSpPr>
          <p:cNvPr id="79" name="Shape 39">
            <a:extLst>
              <a:ext uri="{FF2B5EF4-FFF2-40B4-BE49-F238E27FC236}">
                <a16:creationId xmlns:a16="http://schemas.microsoft.com/office/drawing/2014/main" id="{B7F1D397-FA33-5A42-9906-D448DB66215C}"/>
              </a:ext>
            </a:extLst>
          </p:cNvPr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Shape 40">
            <a:extLst>
              <a:ext uri="{FF2B5EF4-FFF2-40B4-BE49-F238E27FC236}">
                <a16:creationId xmlns:a16="http://schemas.microsoft.com/office/drawing/2014/main" id="{2C7A6F9C-9B4D-5043-803D-F6341346C6EC}"/>
              </a:ext>
            </a:extLst>
          </p:cNvPr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81" name="Shape 39">
            <a:extLst>
              <a:ext uri="{FF2B5EF4-FFF2-40B4-BE49-F238E27FC236}">
                <a16:creationId xmlns:a16="http://schemas.microsoft.com/office/drawing/2014/main" id="{D1F20AD2-5E64-6D44-9064-4EC7D2E5F2AF}"/>
              </a:ext>
            </a:extLst>
          </p:cNvPr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2" name="Shape 40">
            <a:extLst>
              <a:ext uri="{FF2B5EF4-FFF2-40B4-BE49-F238E27FC236}">
                <a16:creationId xmlns:a16="http://schemas.microsoft.com/office/drawing/2014/main" id="{A6AEC757-B0F8-ED47-B370-4D620859492E}"/>
              </a:ext>
            </a:extLst>
          </p:cNvPr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  Elliptical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3" name="Shape 39">
            <a:extLst>
              <a:ext uri="{FF2B5EF4-FFF2-40B4-BE49-F238E27FC236}">
                <a16:creationId xmlns:a16="http://schemas.microsoft.com/office/drawing/2014/main" id="{764F3E84-006C-FF4A-A104-0CC3CEF36B3B}"/>
              </a:ext>
            </a:extLst>
          </p:cNvPr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4" name="Shape 40">
            <a:extLst>
              <a:ext uri="{FF2B5EF4-FFF2-40B4-BE49-F238E27FC236}">
                <a16:creationId xmlns:a16="http://schemas.microsoft.com/office/drawing/2014/main" id="{21EAB966-3144-F94A-8924-367B4353E4CD}"/>
              </a:ext>
            </a:extLst>
          </p:cNvPr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5" name="Shape 39">
            <a:extLst>
              <a:ext uri="{FF2B5EF4-FFF2-40B4-BE49-F238E27FC236}">
                <a16:creationId xmlns:a16="http://schemas.microsoft.com/office/drawing/2014/main" id="{BB2DF252-8091-5247-AF10-451A5DA03AC4}"/>
              </a:ext>
            </a:extLst>
          </p:cNvPr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86" name="Shape 40">
            <a:extLst>
              <a:ext uri="{FF2B5EF4-FFF2-40B4-BE49-F238E27FC236}">
                <a16:creationId xmlns:a16="http://schemas.microsoft.com/office/drawing/2014/main" id="{720D4F6E-B1C3-CA40-8518-44E5B0037CE5}"/>
              </a:ext>
            </a:extLst>
          </p:cNvPr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7" name="Shape 39">
            <a:extLst>
              <a:ext uri="{FF2B5EF4-FFF2-40B4-BE49-F238E27FC236}">
                <a16:creationId xmlns:a16="http://schemas.microsoft.com/office/drawing/2014/main" id="{850CA760-EA8A-CA43-A3E9-48A1F2BC6883}"/>
              </a:ext>
            </a:extLst>
          </p:cNvPr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>
            <a:extLst>
              <a:ext uri="{FF2B5EF4-FFF2-40B4-BE49-F238E27FC236}">
                <a16:creationId xmlns:a16="http://schemas.microsoft.com/office/drawing/2014/main" id="{A245556D-A88F-8347-9508-D6189EA4785D}"/>
              </a:ext>
            </a:extLst>
          </p:cNvPr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Target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9" name="Shape 39">
            <a:extLst>
              <a:ext uri="{FF2B5EF4-FFF2-40B4-BE49-F238E27FC236}">
                <a16:creationId xmlns:a16="http://schemas.microsoft.com/office/drawing/2014/main" id="{0741FEEA-B92D-954E-A545-81C9B82EF964}"/>
              </a:ext>
            </a:extLst>
          </p:cNvPr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>
            <a:extLst>
              <a:ext uri="{FF2B5EF4-FFF2-40B4-BE49-F238E27FC236}">
                <a16:creationId xmlns:a16="http://schemas.microsoft.com/office/drawing/2014/main" id="{E1F45178-F56B-3947-8EE5-D985948D3FAF}"/>
              </a:ext>
            </a:extLst>
          </p:cNvPr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1" name="Shape 39">
            <a:extLst>
              <a:ext uri="{FF2B5EF4-FFF2-40B4-BE49-F238E27FC236}">
                <a16:creationId xmlns:a16="http://schemas.microsoft.com/office/drawing/2014/main" id="{3CF6D72F-E34F-AF41-983A-340F29F796C7}"/>
              </a:ext>
            </a:extLst>
          </p:cNvPr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>
            <a:extLst>
              <a:ext uri="{FF2B5EF4-FFF2-40B4-BE49-F238E27FC236}">
                <a16:creationId xmlns:a16="http://schemas.microsoft.com/office/drawing/2014/main" id="{EA8A975F-D3ED-8442-8A35-766AECFE0D12}"/>
              </a:ext>
            </a:extLst>
          </p:cNvPr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3" name="Shape 123">
            <a:extLst>
              <a:ext uri="{FF2B5EF4-FFF2-40B4-BE49-F238E27FC236}">
                <a16:creationId xmlns:a16="http://schemas.microsoft.com/office/drawing/2014/main" id="{D905CC74-0153-B244-B477-1276BD26BBE2}"/>
              </a:ext>
            </a:extLst>
          </p:cNvPr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4" name="Shape 123">
            <a:extLst>
              <a:ext uri="{FF2B5EF4-FFF2-40B4-BE49-F238E27FC236}">
                <a16:creationId xmlns:a16="http://schemas.microsoft.com/office/drawing/2014/main" id="{7010A7A8-725E-4F4B-B70D-8048F1A5E6A8}"/>
              </a:ext>
            </a:extLst>
          </p:cNvPr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5" name="Shape 149">
            <a:extLst>
              <a:ext uri="{FF2B5EF4-FFF2-40B4-BE49-F238E27FC236}">
                <a16:creationId xmlns:a16="http://schemas.microsoft.com/office/drawing/2014/main" id="{6D96F052-D12A-5042-835F-F279680BD7BE}"/>
              </a:ext>
            </a:extLst>
          </p:cNvPr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6" name="Shape 149">
            <a:extLst>
              <a:ext uri="{FF2B5EF4-FFF2-40B4-BE49-F238E27FC236}">
                <a16:creationId xmlns:a16="http://schemas.microsoft.com/office/drawing/2014/main" id="{1A3A6725-DCC7-8546-9967-8D687CDB0AA1}"/>
              </a:ext>
            </a:extLst>
          </p:cNvPr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7" name="Shape 150">
            <a:extLst>
              <a:ext uri="{FF2B5EF4-FFF2-40B4-BE49-F238E27FC236}">
                <a16:creationId xmlns:a16="http://schemas.microsoft.com/office/drawing/2014/main" id="{566002A8-B705-0246-A2BD-F5928C37B877}"/>
              </a:ext>
            </a:extLst>
          </p:cNvPr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149">
            <a:extLst>
              <a:ext uri="{FF2B5EF4-FFF2-40B4-BE49-F238E27FC236}">
                <a16:creationId xmlns:a16="http://schemas.microsoft.com/office/drawing/2014/main" id="{958ED59A-6AC3-B441-9D59-22405285C071}"/>
              </a:ext>
            </a:extLst>
          </p:cNvPr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9" name="Shape 149">
            <a:extLst>
              <a:ext uri="{FF2B5EF4-FFF2-40B4-BE49-F238E27FC236}">
                <a16:creationId xmlns:a16="http://schemas.microsoft.com/office/drawing/2014/main" id="{D7EFFD8D-CEA7-5D4B-A015-1B7A5A150DF9}"/>
              </a:ext>
            </a:extLst>
          </p:cNvPr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0" name="Shape 150">
            <a:extLst>
              <a:ext uri="{FF2B5EF4-FFF2-40B4-BE49-F238E27FC236}">
                <a16:creationId xmlns:a16="http://schemas.microsoft.com/office/drawing/2014/main" id="{78E80027-AD8E-E643-B695-5F0468B567AB}"/>
              </a:ext>
            </a:extLst>
          </p:cNvPr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1" name="Shape 149">
            <a:extLst>
              <a:ext uri="{FF2B5EF4-FFF2-40B4-BE49-F238E27FC236}">
                <a16:creationId xmlns:a16="http://schemas.microsoft.com/office/drawing/2014/main" id="{0AF0C4DC-EF8A-5E42-A9F9-4EC5CEAD2944}"/>
              </a:ext>
            </a:extLst>
          </p:cNvPr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97">
            <a:extLst>
              <a:ext uri="{FF2B5EF4-FFF2-40B4-BE49-F238E27FC236}">
                <a16:creationId xmlns:a16="http://schemas.microsoft.com/office/drawing/2014/main" id="{DFC21B4C-F8F4-FE48-999E-BE4085CDDECA}"/>
              </a:ext>
            </a:extLst>
          </p:cNvPr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3" name="Shape 98">
            <a:extLst>
              <a:ext uri="{FF2B5EF4-FFF2-40B4-BE49-F238E27FC236}">
                <a16:creationId xmlns:a16="http://schemas.microsoft.com/office/drawing/2014/main" id="{64FB9B5F-244B-B441-BB25-932FF7B630A6}"/>
              </a:ext>
            </a:extLst>
          </p:cNvPr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99">
            <a:extLst>
              <a:ext uri="{FF2B5EF4-FFF2-40B4-BE49-F238E27FC236}">
                <a16:creationId xmlns:a16="http://schemas.microsoft.com/office/drawing/2014/main" id="{3997625C-FB59-A547-BB54-2737A6BC6B27}"/>
              </a:ext>
            </a:extLst>
          </p:cNvPr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5" name="Shape 100">
            <a:extLst>
              <a:ext uri="{FF2B5EF4-FFF2-40B4-BE49-F238E27FC236}">
                <a16:creationId xmlns:a16="http://schemas.microsoft.com/office/drawing/2014/main" id="{96ECA2B7-C8B4-744C-B110-67066089A6BD}"/>
              </a:ext>
            </a:extLst>
          </p:cNvPr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97">
            <a:extLst>
              <a:ext uri="{FF2B5EF4-FFF2-40B4-BE49-F238E27FC236}">
                <a16:creationId xmlns:a16="http://schemas.microsoft.com/office/drawing/2014/main" id="{5D513437-F4CF-9745-85DA-3DB4B165E98E}"/>
              </a:ext>
            </a:extLst>
          </p:cNvPr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7" name="Shape 100">
            <a:extLst>
              <a:ext uri="{FF2B5EF4-FFF2-40B4-BE49-F238E27FC236}">
                <a16:creationId xmlns:a16="http://schemas.microsoft.com/office/drawing/2014/main" id="{E188C25E-3EF6-8E48-B4DF-57EE4C58E141}"/>
              </a:ext>
            </a:extLst>
          </p:cNvPr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CDBBAAB-8262-EC47-9E46-1AACE237BFD1}"/>
              </a:ext>
            </a:extLst>
          </p:cNvPr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09" name="Shape 98">
            <a:extLst>
              <a:ext uri="{FF2B5EF4-FFF2-40B4-BE49-F238E27FC236}">
                <a16:creationId xmlns:a16="http://schemas.microsoft.com/office/drawing/2014/main" id="{4ECABD8E-B3E2-CF4B-AB2B-842EF40BA722}"/>
              </a:ext>
            </a:extLst>
          </p:cNvPr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0" name="Shape 97">
            <a:extLst>
              <a:ext uri="{FF2B5EF4-FFF2-40B4-BE49-F238E27FC236}">
                <a16:creationId xmlns:a16="http://schemas.microsoft.com/office/drawing/2014/main" id="{1B018275-0D91-3C45-ADBE-0A73692D468E}"/>
              </a:ext>
            </a:extLst>
          </p:cNvPr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90">
            <a:extLst>
              <a:ext uri="{FF2B5EF4-FFF2-40B4-BE49-F238E27FC236}">
                <a16:creationId xmlns:a16="http://schemas.microsoft.com/office/drawing/2014/main" id="{DFE9D6A5-80AA-074A-825E-F36CB92EE6A0}"/>
              </a:ext>
            </a:extLst>
          </p:cNvPr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52">
            <a:extLst>
              <a:ext uri="{FF2B5EF4-FFF2-40B4-BE49-F238E27FC236}">
                <a16:creationId xmlns:a16="http://schemas.microsoft.com/office/drawing/2014/main" id="{5BBA0CBC-A309-8B45-8860-5AAA6B09E553}"/>
              </a:ext>
            </a:extLst>
          </p:cNvPr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52">
            <a:extLst>
              <a:ext uri="{FF2B5EF4-FFF2-40B4-BE49-F238E27FC236}">
                <a16:creationId xmlns:a16="http://schemas.microsoft.com/office/drawing/2014/main" id="{4FFDA502-B3C3-9A4A-8B29-C5B4F90DC30F}"/>
              </a:ext>
            </a:extLst>
          </p:cNvPr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23">
            <a:extLst>
              <a:ext uri="{FF2B5EF4-FFF2-40B4-BE49-F238E27FC236}">
                <a16:creationId xmlns:a16="http://schemas.microsoft.com/office/drawing/2014/main" id="{8F26B85D-E6F5-0F47-AA1E-A8A4F26BAC5A}"/>
              </a:ext>
            </a:extLst>
          </p:cNvPr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23">
            <a:extLst>
              <a:ext uri="{FF2B5EF4-FFF2-40B4-BE49-F238E27FC236}">
                <a16:creationId xmlns:a16="http://schemas.microsoft.com/office/drawing/2014/main" id="{C9AB4774-2A93-054D-AAA6-255A0BAF681A}"/>
              </a:ext>
            </a:extLst>
          </p:cNvPr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98">
            <a:extLst>
              <a:ext uri="{FF2B5EF4-FFF2-40B4-BE49-F238E27FC236}">
                <a16:creationId xmlns:a16="http://schemas.microsoft.com/office/drawing/2014/main" id="{C4239E60-7E21-FE48-8484-2CE96D8FDAAF}"/>
              </a:ext>
            </a:extLst>
          </p:cNvPr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23">
            <a:extLst>
              <a:ext uri="{FF2B5EF4-FFF2-40B4-BE49-F238E27FC236}">
                <a16:creationId xmlns:a16="http://schemas.microsoft.com/office/drawing/2014/main" id="{4D685B99-0A0E-DA4B-833B-4FD2461F3293}"/>
              </a:ext>
            </a:extLst>
          </p:cNvPr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21">
            <a:extLst>
              <a:ext uri="{FF2B5EF4-FFF2-40B4-BE49-F238E27FC236}">
                <a16:creationId xmlns:a16="http://schemas.microsoft.com/office/drawing/2014/main" id="{EA3B9487-02F2-A940-B81F-3A88A0013ABA}"/>
              </a:ext>
            </a:extLst>
          </p:cNvPr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9" name="Shape 98">
            <a:extLst>
              <a:ext uri="{FF2B5EF4-FFF2-40B4-BE49-F238E27FC236}">
                <a16:creationId xmlns:a16="http://schemas.microsoft.com/office/drawing/2014/main" id="{7E6FAD57-CE40-5B41-8146-AB4E95492213}"/>
              </a:ext>
            </a:extLst>
          </p:cNvPr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0" name="Shape 118">
            <a:extLst>
              <a:ext uri="{FF2B5EF4-FFF2-40B4-BE49-F238E27FC236}">
                <a16:creationId xmlns:a16="http://schemas.microsoft.com/office/drawing/2014/main" id="{A165177A-2888-2943-A4D6-EC4DCB1A1B12}"/>
              </a:ext>
            </a:extLst>
          </p:cNvPr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1" name="Shape 122">
            <a:extLst>
              <a:ext uri="{FF2B5EF4-FFF2-40B4-BE49-F238E27FC236}">
                <a16:creationId xmlns:a16="http://schemas.microsoft.com/office/drawing/2014/main" id="{A6DC6129-9242-F24F-9C8A-959C59474A91}"/>
              </a:ext>
            </a:extLst>
          </p:cNvPr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2" name="Shape 120">
            <a:extLst>
              <a:ext uri="{FF2B5EF4-FFF2-40B4-BE49-F238E27FC236}">
                <a16:creationId xmlns:a16="http://schemas.microsoft.com/office/drawing/2014/main" id="{B9FCE100-59FB-5245-A743-F0FB21A1B278}"/>
              </a:ext>
            </a:extLst>
          </p:cNvPr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3" name="Shape 120">
            <a:extLst>
              <a:ext uri="{FF2B5EF4-FFF2-40B4-BE49-F238E27FC236}">
                <a16:creationId xmlns:a16="http://schemas.microsoft.com/office/drawing/2014/main" id="{AEBB53AD-203C-FE45-83D9-080783A56190}"/>
              </a:ext>
            </a:extLst>
          </p:cNvPr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4" name="Shape 118">
            <a:extLst>
              <a:ext uri="{FF2B5EF4-FFF2-40B4-BE49-F238E27FC236}">
                <a16:creationId xmlns:a16="http://schemas.microsoft.com/office/drawing/2014/main" id="{D7378366-1F6E-144B-8E33-DEA9FB789C40}"/>
              </a:ext>
            </a:extLst>
          </p:cNvPr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5" name="Shape 121">
            <a:extLst>
              <a:ext uri="{FF2B5EF4-FFF2-40B4-BE49-F238E27FC236}">
                <a16:creationId xmlns:a16="http://schemas.microsoft.com/office/drawing/2014/main" id="{EE475423-172B-BB46-8444-7CBADFEBFAE9}"/>
              </a:ext>
            </a:extLst>
          </p:cNvPr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22">
            <a:extLst>
              <a:ext uri="{FF2B5EF4-FFF2-40B4-BE49-F238E27FC236}">
                <a16:creationId xmlns:a16="http://schemas.microsoft.com/office/drawing/2014/main" id="{0D676227-C46B-C24B-B00D-5AE5B6FF6D3A}"/>
              </a:ext>
            </a:extLst>
          </p:cNvPr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7" name="Shape 123">
            <a:extLst>
              <a:ext uri="{FF2B5EF4-FFF2-40B4-BE49-F238E27FC236}">
                <a16:creationId xmlns:a16="http://schemas.microsoft.com/office/drawing/2014/main" id="{E29F4D48-1148-A345-B89F-8C771F8CD5E7}"/>
              </a:ext>
            </a:extLst>
          </p:cNvPr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8" name="Shape 123">
            <a:extLst>
              <a:ext uri="{FF2B5EF4-FFF2-40B4-BE49-F238E27FC236}">
                <a16:creationId xmlns:a16="http://schemas.microsoft.com/office/drawing/2014/main" id="{CFDB636D-D55E-7D46-8790-EBADC9717DDD}"/>
              </a:ext>
            </a:extLst>
          </p:cNvPr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121">
            <a:extLst>
              <a:ext uri="{FF2B5EF4-FFF2-40B4-BE49-F238E27FC236}">
                <a16:creationId xmlns:a16="http://schemas.microsoft.com/office/drawing/2014/main" id="{1974F3E1-B003-EA46-910D-59CE1B8461F0}"/>
              </a:ext>
            </a:extLst>
          </p:cNvPr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120">
            <a:extLst>
              <a:ext uri="{FF2B5EF4-FFF2-40B4-BE49-F238E27FC236}">
                <a16:creationId xmlns:a16="http://schemas.microsoft.com/office/drawing/2014/main" id="{C8D3BDCE-F6B5-F04B-AE38-6DBEFEE6C189}"/>
              </a:ext>
            </a:extLst>
          </p:cNvPr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31" name="Shape 125">
            <a:extLst>
              <a:ext uri="{FF2B5EF4-FFF2-40B4-BE49-F238E27FC236}">
                <a16:creationId xmlns:a16="http://schemas.microsoft.com/office/drawing/2014/main" id="{659FD5EC-BD0D-8F4E-9BC3-7180696AD9B4}"/>
              </a:ext>
            </a:extLst>
          </p:cNvPr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89">
            <a:extLst>
              <a:ext uri="{FF2B5EF4-FFF2-40B4-BE49-F238E27FC236}">
                <a16:creationId xmlns:a16="http://schemas.microsoft.com/office/drawing/2014/main" id="{3AFA1793-E8A4-124D-A198-DE476E2EF9E2}"/>
              </a:ext>
            </a:extLst>
          </p:cNvPr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1">
            <a:extLst>
              <a:ext uri="{FF2B5EF4-FFF2-40B4-BE49-F238E27FC236}">
                <a16:creationId xmlns:a16="http://schemas.microsoft.com/office/drawing/2014/main" id="{BC936A20-6A80-924A-9ACD-FB3B5362774E}"/>
              </a:ext>
            </a:extLst>
          </p:cNvPr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>
            <a:extLst>
              <a:ext uri="{FF2B5EF4-FFF2-40B4-BE49-F238E27FC236}">
                <a16:creationId xmlns:a16="http://schemas.microsoft.com/office/drawing/2014/main" id="{33235C46-5744-1B45-8000-AC261A9C21A6}"/>
              </a:ext>
            </a:extLst>
          </p:cNvPr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123">
            <a:extLst>
              <a:ext uri="{FF2B5EF4-FFF2-40B4-BE49-F238E27FC236}">
                <a16:creationId xmlns:a16="http://schemas.microsoft.com/office/drawing/2014/main" id="{C2ADF09F-F3CC-724E-93D8-D92720E584EE}"/>
              </a:ext>
            </a:extLst>
          </p:cNvPr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1">
            <a:extLst>
              <a:ext uri="{FF2B5EF4-FFF2-40B4-BE49-F238E27FC236}">
                <a16:creationId xmlns:a16="http://schemas.microsoft.com/office/drawing/2014/main" id="{97CEED37-0E99-EB40-897B-9BAD86FFCF33}"/>
              </a:ext>
            </a:extLst>
          </p:cNvPr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81">
            <a:extLst>
              <a:ext uri="{FF2B5EF4-FFF2-40B4-BE49-F238E27FC236}">
                <a16:creationId xmlns:a16="http://schemas.microsoft.com/office/drawing/2014/main" id="{A1ED415B-BB64-864C-8AB2-02C42FA8CDC2}"/>
              </a:ext>
            </a:extLst>
          </p:cNvPr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82">
            <a:extLst>
              <a:ext uri="{FF2B5EF4-FFF2-40B4-BE49-F238E27FC236}">
                <a16:creationId xmlns:a16="http://schemas.microsoft.com/office/drawing/2014/main" id="{D318F798-291C-FF49-BD71-2FA58C7631C0}"/>
              </a:ext>
            </a:extLst>
          </p:cNvPr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20">
            <a:extLst>
              <a:ext uri="{FF2B5EF4-FFF2-40B4-BE49-F238E27FC236}">
                <a16:creationId xmlns:a16="http://schemas.microsoft.com/office/drawing/2014/main" id="{7F80B59B-88D8-A248-952C-32D14143BA07}"/>
              </a:ext>
            </a:extLst>
          </p:cNvPr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0" name="Shape 118">
            <a:extLst>
              <a:ext uri="{FF2B5EF4-FFF2-40B4-BE49-F238E27FC236}">
                <a16:creationId xmlns:a16="http://schemas.microsoft.com/office/drawing/2014/main" id="{3B432DB7-1252-DB4A-9A16-B3FEDDF4FDEF}"/>
              </a:ext>
            </a:extLst>
          </p:cNvPr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1" name="Shape 121">
            <a:extLst>
              <a:ext uri="{FF2B5EF4-FFF2-40B4-BE49-F238E27FC236}">
                <a16:creationId xmlns:a16="http://schemas.microsoft.com/office/drawing/2014/main" id="{B0060ACB-7771-8F48-9F22-4C4718F03D3F}"/>
              </a:ext>
            </a:extLst>
          </p:cNvPr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2" name="Shape 122">
            <a:extLst>
              <a:ext uri="{FF2B5EF4-FFF2-40B4-BE49-F238E27FC236}">
                <a16:creationId xmlns:a16="http://schemas.microsoft.com/office/drawing/2014/main" id="{EDF1D8C1-6882-784D-A2B4-04FD79F90B11}"/>
              </a:ext>
            </a:extLst>
          </p:cNvPr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3" name="Shape 123">
            <a:extLst>
              <a:ext uri="{FF2B5EF4-FFF2-40B4-BE49-F238E27FC236}">
                <a16:creationId xmlns:a16="http://schemas.microsoft.com/office/drawing/2014/main" id="{EAC99095-BAD0-624C-941F-5E796D4FE566}"/>
              </a:ext>
            </a:extLst>
          </p:cNvPr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4" name="Shape 123">
            <a:extLst>
              <a:ext uri="{FF2B5EF4-FFF2-40B4-BE49-F238E27FC236}">
                <a16:creationId xmlns:a16="http://schemas.microsoft.com/office/drawing/2014/main" id="{24D272A2-110E-0146-B6B9-91CE1B41DB30}"/>
              </a:ext>
            </a:extLst>
          </p:cNvPr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1">
            <a:extLst>
              <a:ext uri="{FF2B5EF4-FFF2-40B4-BE49-F238E27FC236}">
                <a16:creationId xmlns:a16="http://schemas.microsoft.com/office/drawing/2014/main" id="{20A5C730-42AF-D349-81A4-2804241E8AD4}"/>
              </a:ext>
            </a:extLst>
          </p:cNvPr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6" name="Shape 120">
            <a:extLst>
              <a:ext uri="{FF2B5EF4-FFF2-40B4-BE49-F238E27FC236}">
                <a16:creationId xmlns:a16="http://schemas.microsoft.com/office/drawing/2014/main" id="{53318B0E-3E78-A145-8D23-B2DF0BEB2CFE}"/>
              </a:ext>
            </a:extLst>
          </p:cNvPr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C11CC4D-7C02-9347-9AB8-1FFA5C8F8337}"/>
              </a:ext>
            </a:extLst>
          </p:cNvPr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Shape 99">
            <a:extLst>
              <a:ext uri="{FF2B5EF4-FFF2-40B4-BE49-F238E27FC236}">
                <a16:creationId xmlns:a16="http://schemas.microsoft.com/office/drawing/2014/main" id="{D9A12A21-97D7-5945-B5BF-A748F8FDF0DF}"/>
              </a:ext>
            </a:extLst>
          </p:cNvPr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00">
            <a:extLst>
              <a:ext uri="{FF2B5EF4-FFF2-40B4-BE49-F238E27FC236}">
                <a16:creationId xmlns:a16="http://schemas.microsoft.com/office/drawing/2014/main" id="{78FC4A22-B2E6-5747-8070-8E2A915E4A86}"/>
              </a:ext>
            </a:extLst>
          </p:cNvPr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0" name="Shape 39">
            <a:extLst>
              <a:ext uri="{FF2B5EF4-FFF2-40B4-BE49-F238E27FC236}">
                <a16:creationId xmlns:a16="http://schemas.microsoft.com/office/drawing/2014/main" id="{24B55854-2485-0547-BA1E-DE9B97F068B7}"/>
              </a:ext>
            </a:extLst>
          </p:cNvPr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40">
            <a:extLst>
              <a:ext uri="{FF2B5EF4-FFF2-40B4-BE49-F238E27FC236}">
                <a16:creationId xmlns:a16="http://schemas.microsoft.com/office/drawing/2014/main" id="{F1EA6185-CDF0-074E-8C87-52BBD0917CED}"/>
              </a:ext>
            </a:extLst>
          </p:cNvPr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dirty="0" err="1">
                <a:latin typeface="+mj-lt"/>
                <a:cs typeface="Calibri"/>
              </a:rPr>
              <a:t>Spoke</a:t>
            </a:r>
            <a:r>
              <a:rPr lang="pl-PL" sz="1100" dirty="0">
                <a:latin typeface="+mj-lt"/>
                <a:cs typeface="Calibri"/>
              </a:rPr>
              <a:t>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52" name="Shape 39">
            <a:extLst>
              <a:ext uri="{FF2B5EF4-FFF2-40B4-BE49-F238E27FC236}">
                <a16:creationId xmlns:a16="http://schemas.microsoft.com/office/drawing/2014/main" id="{2FC7161A-E0D4-204A-B147-E49417B1CF4C}"/>
              </a:ext>
            </a:extLst>
          </p:cNvPr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40">
            <a:extLst>
              <a:ext uri="{FF2B5EF4-FFF2-40B4-BE49-F238E27FC236}">
                <a16:creationId xmlns:a16="http://schemas.microsoft.com/office/drawing/2014/main" id="{C541231E-01DC-BF4E-94D0-BF6F585ACEC2}"/>
              </a:ext>
            </a:extLst>
          </p:cNvPr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54" name="Shape 120">
            <a:extLst>
              <a:ext uri="{FF2B5EF4-FFF2-40B4-BE49-F238E27FC236}">
                <a16:creationId xmlns:a16="http://schemas.microsoft.com/office/drawing/2014/main" id="{6B8BD867-7E9C-4A49-AFE2-651E4DDF8F8C}"/>
              </a:ext>
            </a:extLst>
          </p:cNvPr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5" name="Shape 118">
            <a:extLst>
              <a:ext uri="{FF2B5EF4-FFF2-40B4-BE49-F238E27FC236}">
                <a16:creationId xmlns:a16="http://schemas.microsoft.com/office/drawing/2014/main" id="{1DB1058A-3F8A-A242-9AED-666F4342DECF}"/>
              </a:ext>
            </a:extLst>
          </p:cNvPr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6" name="Shape 121">
            <a:extLst>
              <a:ext uri="{FF2B5EF4-FFF2-40B4-BE49-F238E27FC236}">
                <a16:creationId xmlns:a16="http://schemas.microsoft.com/office/drawing/2014/main" id="{DD32672C-071C-DF45-8DD4-C2BAE8B996C5}"/>
              </a:ext>
            </a:extLst>
          </p:cNvPr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122">
            <a:extLst>
              <a:ext uri="{FF2B5EF4-FFF2-40B4-BE49-F238E27FC236}">
                <a16:creationId xmlns:a16="http://schemas.microsoft.com/office/drawing/2014/main" id="{E62E6CC3-2025-A247-8170-FA997D53B9D5}"/>
              </a:ext>
            </a:extLst>
          </p:cNvPr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8" name="Shape 123">
            <a:extLst>
              <a:ext uri="{FF2B5EF4-FFF2-40B4-BE49-F238E27FC236}">
                <a16:creationId xmlns:a16="http://schemas.microsoft.com/office/drawing/2014/main" id="{EDD18947-3F47-1748-83F9-976728D3AE2B}"/>
              </a:ext>
            </a:extLst>
          </p:cNvPr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9" name="Shape 123">
            <a:extLst>
              <a:ext uri="{FF2B5EF4-FFF2-40B4-BE49-F238E27FC236}">
                <a16:creationId xmlns:a16="http://schemas.microsoft.com/office/drawing/2014/main" id="{B5A2C7A5-4A5F-024E-A15F-8DBB3E6C7A22}"/>
              </a:ext>
            </a:extLst>
          </p:cNvPr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0" name="Shape 121">
            <a:extLst>
              <a:ext uri="{FF2B5EF4-FFF2-40B4-BE49-F238E27FC236}">
                <a16:creationId xmlns:a16="http://schemas.microsoft.com/office/drawing/2014/main" id="{3B84E879-30B2-C047-9C48-FAB9DF4499A9}"/>
              </a:ext>
            </a:extLst>
          </p:cNvPr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0">
            <a:extLst>
              <a:ext uri="{FF2B5EF4-FFF2-40B4-BE49-F238E27FC236}">
                <a16:creationId xmlns:a16="http://schemas.microsoft.com/office/drawing/2014/main" id="{6CEE5465-8D8F-1A44-916E-0B16DB069E5C}"/>
              </a:ext>
            </a:extLst>
          </p:cNvPr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2" name="Shape 98">
            <a:extLst>
              <a:ext uri="{FF2B5EF4-FFF2-40B4-BE49-F238E27FC236}">
                <a16:creationId xmlns:a16="http://schemas.microsoft.com/office/drawing/2014/main" id="{0FA0DFF0-B5F5-9D48-826B-3B3144B2471E}"/>
              </a:ext>
            </a:extLst>
          </p:cNvPr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98">
            <a:extLst>
              <a:ext uri="{FF2B5EF4-FFF2-40B4-BE49-F238E27FC236}">
                <a16:creationId xmlns:a16="http://schemas.microsoft.com/office/drawing/2014/main" id="{3805FFC4-D01F-D349-9501-5106F897FDE9}"/>
              </a:ext>
            </a:extLst>
          </p:cNvPr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00">
            <a:extLst>
              <a:ext uri="{FF2B5EF4-FFF2-40B4-BE49-F238E27FC236}">
                <a16:creationId xmlns:a16="http://schemas.microsoft.com/office/drawing/2014/main" id="{CAEEE207-AB8C-D544-815C-84558F12AA5F}"/>
              </a:ext>
            </a:extLst>
          </p:cNvPr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00">
            <a:extLst>
              <a:ext uri="{FF2B5EF4-FFF2-40B4-BE49-F238E27FC236}">
                <a16:creationId xmlns:a16="http://schemas.microsoft.com/office/drawing/2014/main" id="{9E6BE17C-C669-7E41-B477-44AE510D5C0E}"/>
              </a:ext>
            </a:extLst>
          </p:cNvPr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6" name="Shape 99">
            <a:extLst>
              <a:ext uri="{FF2B5EF4-FFF2-40B4-BE49-F238E27FC236}">
                <a16:creationId xmlns:a16="http://schemas.microsoft.com/office/drawing/2014/main" id="{C0557195-02F2-5848-B6B6-E68D176C4CDB}"/>
              </a:ext>
            </a:extLst>
          </p:cNvPr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7" name="Shape 99">
            <a:extLst>
              <a:ext uri="{FF2B5EF4-FFF2-40B4-BE49-F238E27FC236}">
                <a16:creationId xmlns:a16="http://schemas.microsoft.com/office/drawing/2014/main" id="{3582F02D-83DA-1B4C-95DA-7D9B0A038D5B}"/>
              </a:ext>
            </a:extLst>
          </p:cNvPr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99">
            <a:extLst>
              <a:ext uri="{FF2B5EF4-FFF2-40B4-BE49-F238E27FC236}">
                <a16:creationId xmlns:a16="http://schemas.microsoft.com/office/drawing/2014/main" id="{72B663D4-6681-934B-B189-58AE261F6E81}"/>
              </a:ext>
            </a:extLst>
          </p:cNvPr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9" name="Shape 99">
            <a:extLst>
              <a:ext uri="{FF2B5EF4-FFF2-40B4-BE49-F238E27FC236}">
                <a16:creationId xmlns:a16="http://schemas.microsoft.com/office/drawing/2014/main" id="{CECA81A5-0E29-014C-A0F2-22CE70FF444A}"/>
              </a:ext>
            </a:extLst>
          </p:cNvPr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BC2F89A-9704-A844-B2A7-B77BF53ACF8A}"/>
              </a:ext>
            </a:extLst>
          </p:cNvPr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71" name="Shape 49">
              <a:extLst>
                <a:ext uri="{FF2B5EF4-FFF2-40B4-BE49-F238E27FC236}">
                  <a16:creationId xmlns:a16="http://schemas.microsoft.com/office/drawing/2014/main" id="{45C58FBF-2474-4F4B-9FF4-8EF4A48C8DDD}"/>
                </a:ext>
              </a:extLst>
            </p:cNvPr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72" name="Shape 50">
              <a:extLst>
                <a:ext uri="{FF2B5EF4-FFF2-40B4-BE49-F238E27FC236}">
                  <a16:creationId xmlns:a16="http://schemas.microsoft.com/office/drawing/2014/main" id="{A0DE890E-6577-3D41-A243-24BDBB492A34}"/>
                </a:ext>
              </a:extLst>
            </p:cNvPr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20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 </a:t>
              </a: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173" name="Shape 97">
            <a:extLst>
              <a:ext uri="{FF2B5EF4-FFF2-40B4-BE49-F238E27FC236}">
                <a16:creationId xmlns:a16="http://schemas.microsoft.com/office/drawing/2014/main" id="{51D2916A-9E2F-134E-BDBB-DE9EA1105DF7}"/>
              </a:ext>
            </a:extLst>
          </p:cNvPr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98">
            <a:extLst>
              <a:ext uri="{FF2B5EF4-FFF2-40B4-BE49-F238E27FC236}">
                <a16:creationId xmlns:a16="http://schemas.microsoft.com/office/drawing/2014/main" id="{D7F53E86-E383-4441-9075-EFADFD55C9F2}"/>
              </a:ext>
            </a:extLst>
          </p:cNvPr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5" name="Shape 99">
            <a:extLst>
              <a:ext uri="{FF2B5EF4-FFF2-40B4-BE49-F238E27FC236}">
                <a16:creationId xmlns:a16="http://schemas.microsoft.com/office/drawing/2014/main" id="{A722DCDC-930C-2D4B-9FBE-75060360114F}"/>
              </a:ext>
            </a:extLst>
          </p:cNvPr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6" name="Shape 100">
            <a:extLst>
              <a:ext uri="{FF2B5EF4-FFF2-40B4-BE49-F238E27FC236}">
                <a16:creationId xmlns:a16="http://schemas.microsoft.com/office/drawing/2014/main" id="{2CC39A68-708F-A249-9DF9-05A411EA3EA1}"/>
              </a:ext>
            </a:extLst>
          </p:cNvPr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7" name="Shape 79">
            <a:extLst>
              <a:ext uri="{FF2B5EF4-FFF2-40B4-BE49-F238E27FC236}">
                <a16:creationId xmlns:a16="http://schemas.microsoft.com/office/drawing/2014/main" id="{B6026C5D-2002-054C-9406-AD0699A1F589}"/>
              </a:ext>
            </a:extLst>
          </p:cNvPr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8" name="Shape 84">
            <a:extLst>
              <a:ext uri="{FF2B5EF4-FFF2-40B4-BE49-F238E27FC236}">
                <a16:creationId xmlns:a16="http://schemas.microsoft.com/office/drawing/2014/main" id="{04EF5D39-A983-4545-8AE7-947EEFDC77E3}"/>
              </a:ext>
            </a:extLst>
          </p:cNvPr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9" name="Shape 97">
            <a:extLst>
              <a:ext uri="{FF2B5EF4-FFF2-40B4-BE49-F238E27FC236}">
                <a16:creationId xmlns:a16="http://schemas.microsoft.com/office/drawing/2014/main" id="{DF57181F-FBAB-8945-925B-B38800E00221}"/>
              </a:ext>
            </a:extLst>
          </p:cNvPr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98">
            <a:extLst>
              <a:ext uri="{FF2B5EF4-FFF2-40B4-BE49-F238E27FC236}">
                <a16:creationId xmlns:a16="http://schemas.microsoft.com/office/drawing/2014/main" id="{73B832E9-CABE-5646-A6CA-6B5EB5AABABC}"/>
              </a:ext>
            </a:extLst>
          </p:cNvPr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Shape 81">
            <a:extLst>
              <a:ext uri="{FF2B5EF4-FFF2-40B4-BE49-F238E27FC236}">
                <a16:creationId xmlns:a16="http://schemas.microsoft.com/office/drawing/2014/main" id="{BCAA1AEC-F6E0-A14B-8CA9-FFD04650B713}"/>
              </a:ext>
            </a:extLst>
          </p:cNvPr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6" name="Shape 82">
            <a:extLst>
              <a:ext uri="{FF2B5EF4-FFF2-40B4-BE49-F238E27FC236}">
                <a16:creationId xmlns:a16="http://schemas.microsoft.com/office/drawing/2014/main" id="{D862A0FA-8A6E-B54D-81DA-0AD6AE4BA1C0}"/>
              </a:ext>
            </a:extLst>
          </p:cNvPr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BFE3EA9-6982-064F-95D3-5543C73771F4}"/>
              </a:ext>
            </a:extLst>
          </p:cNvPr>
          <p:cNvSpPr/>
          <p:nvPr/>
        </p:nvSpPr>
        <p:spPr>
          <a:xfrm>
            <a:off x="3372851" y="3310467"/>
            <a:ext cx="1199149" cy="62350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34ADF58-47AB-4547-8B0B-88AC45CA98EC}"/>
              </a:ext>
            </a:extLst>
          </p:cNvPr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189" name="Shape 39">
              <a:extLst>
                <a:ext uri="{FF2B5EF4-FFF2-40B4-BE49-F238E27FC236}">
                  <a16:creationId xmlns:a16="http://schemas.microsoft.com/office/drawing/2014/main" id="{65D727BE-447D-4C41-9A17-30BD6F6E816A}"/>
                </a:ext>
              </a:extLst>
            </p:cNvPr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0" name="Shape 40">
              <a:extLst>
                <a:ext uri="{FF2B5EF4-FFF2-40B4-BE49-F238E27FC236}">
                  <a16:creationId xmlns:a16="http://schemas.microsoft.com/office/drawing/2014/main" id="{3E6DBC3D-C4CE-F243-AFBF-6EFEF151EA97}"/>
                </a:ext>
              </a:extLst>
            </p:cNvPr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663FB0-B09E-624D-B138-E6D3E273F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730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888">
        <p:fade/>
      </p:transition>
    </mc:Choice>
    <mc:Fallback>
      <p:transition spd="med" advTm="48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2" grpId="0" animBg="1"/>
      <p:bldP spid="18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CAB2A1-DA3B-324D-B11D-ACBBDB33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TICP liquefier status (Oct 2019)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EC9D-B199-2A4B-A7D1-62CCEE21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03DE92-70ED-A543-97E7-A111728EA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D205A8-71B9-AE4D-B89C-40582EC8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918448" cy="4384304"/>
          </a:xfrm>
        </p:spPr>
        <p:txBody>
          <a:bodyPr/>
          <a:lstStyle/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/>
              <a:t>Recovery system and external purifier operational since summer 2018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/>
              <a:t>TICP entirely operational since December 2018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/>
              <a:t>Documentation completed in summer 2019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/>
              <a:t>Several improvements by ESS, particularly controls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/>
              <a:t>More than 3600 l liquefied (and partly recovered) from Lund University and MAX IV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r>
              <a:rPr lang="en-GB" dirty="0" err="1"/>
              <a:t>Cryodistribution</a:t>
            </a:r>
            <a:r>
              <a:rPr lang="en-GB" dirty="0"/>
              <a:t> for CM </a:t>
            </a:r>
            <a:r>
              <a:rPr lang="en-GB" dirty="0" err="1"/>
              <a:t>teststand</a:t>
            </a:r>
            <a:r>
              <a:rPr lang="en-GB" dirty="0"/>
              <a:t> tested</a:t>
            </a:r>
          </a:p>
          <a:p>
            <a:pPr>
              <a:spcBef>
                <a:spcPts val="480"/>
              </a:spcBef>
              <a:spcAft>
                <a:spcPts val="600"/>
              </a:spcAft>
            </a:pP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86540D0-0A46-D843-B50F-7B202AECA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914099"/>
            <a:ext cx="5438624" cy="407896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15DEA7-193E-8648-BBC4-C2BF3FEAC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1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891">
        <p:fade/>
      </p:transition>
    </mc:Choice>
    <mc:Fallback>
      <p:transition spd="med" advTm="298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>
            <a:extLst>
              <a:ext uri="{FF2B5EF4-FFF2-40B4-BE49-F238E27FC236}">
                <a16:creationId xmlns:a16="http://schemas.microsoft.com/office/drawing/2014/main" id="{25397DB2-2938-4D46-8DCD-5D0DC1002A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7144" y="72004"/>
            <a:ext cx="9412426" cy="6785995"/>
          </a:xfrm>
          <a:prstGeom prst="rect">
            <a:avLst/>
          </a:prstGeom>
        </p:spPr>
      </p:pic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A65FF97-B3A7-419C-9C19-7832AE7B1B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312EC4-A05F-7F47-9826-D33FB548B30F}"/>
              </a:ext>
            </a:extLst>
          </p:cNvPr>
          <p:cNvGrpSpPr/>
          <p:nvPr/>
        </p:nvGrpSpPr>
        <p:grpSpPr>
          <a:xfrm>
            <a:off x="432039" y="72004"/>
            <a:ext cx="6397024" cy="2867966"/>
            <a:chOff x="432039" y="72004"/>
            <a:chExt cx="6397024" cy="286796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6AB56C-DB2E-BF48-8FB3-368958CEC05B}"/>
                </a:ext>
              </a:extLst>
            </p:cNvPr>
            <p:cNvSpPr/>
            <p:nvPr/>
          </p:nvSpPr>
          <p:spPr>
            <a:xfrm>
              <a:off x="2326511" y="72004"/>
              <a:ext cx="4502552" cy="286796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A585727-F071-6E4D-A010-21124AEB5B00}"/>
                </a:ext>
              </a:extLst>
            </p:cNvPr>
            <p:cNvSpPr txBox="1"/>
            <p:nvPr/>
          </p:nvSpPr>
          <p:spPr>
            <a:xfrm>
              <a:off x="432039" y="1088985"/>
              <a:ext cx="14556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>
                  <a:solidFill>
                    <a:schemeClr val="accent1"/>
                  </a:solidFill>
                </a:rPr>
                <a:t>Design work starting in E01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01DB053-07B8-934B-99BA-A7F3CB9AAD51}"/>
              </a:ext>
            </a:extLst>
          </p:cNvPr>
          <p:cNvSpPr txBox="1"/>
          <p:nvPr/>
        </p:nvSpPr>
        <p:spPr>
          <a:xfrm>
            <a:off x="432039" y="2587838"/>
            <a:ext cx="17689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Main pipework 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⌀ 50-80 mm </a:t>
            </a:r>
          </a:p>
          <a:p>
            <a:pPr algn="l"/>
            <a:endParaRPr lang="en-GB" dirty="0">
              <a:solidFill>
                <a:srgbClr val="666666"/>
              </a:solidFill>
            </a:endParaRPr>
          </a:p>
          <a:p>
            <a:pPr algn="l"/>
            <a:r>
              <a:rPr lang="en-GB" dirty="0">
                <a:solidFill>
                  <a:srgbClr val="666666"/>
                </a:solidFill>
              </a:rPr>
              <a:t>Instruments connections</a:t>
            </a:r>
          </a:p>
          <a:p>
            <a:r>
              <a:rPr lang="en-GB" dirty="0">
                <a:solidFill>
                  <a:srgbClr val="666666"/>
                </a:solidFill>
              </a:rPr>
              <a:t>⌀ 25mm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B34443-57D2-8A4A-B185-1FBC4E46E0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456"/>
          <a:stretch/>
        </p:blipFill>
        <p:spPr>
          <a:xfrm>
            <a:off x="10108080" y="-108030"/>
            <a:ext cx="2222500" cy="2394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7CC683-CBDD-7443-88FD-02461D2D3D8A}"/>
              </a:ext>
            </a:extLst>
          </p:cNvPr>
          <p:cNvSpPr txBox="1"/>
          <p:nvPr/>
        </p:nvSpPr>
        <p:spPr>
          <a:xfrm>
            <a:off x="345518" y="4343139"/>
            <a:ext cx="209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One gas bag in </a:t>
            </a:r>
            <a:br>
              <a:rPr lang="en-GB" dirty="0">
                <a:solidFill>
                  <a:srgbClr val="666666"/>
                </a:solidFill>
              </a:rPr>
            </a:br>
            <a:r>
              <a:rPr lang="en-GB" dirty="0">
                <a:solidFill>
                  <a:srgbClr val="666666"/>
                </a:solidFill>
              </a:rPr>
              <a:t>compressor building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BDA86E-EED8-9643-8924-5DACAC8F16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52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3011">
        <p:fade/>
      </p:transition>
    </mc:Choice>
    <mc:Fallback>
      <p:transition spd="med" advTm="1330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B0CC2A0-7D9E-1147-AF44-E24ED2EB2B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338" b="338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E82D9-2A99-0D49-BF4B-375C3913B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A2827-C7C9-9748-8CA0-37DABB5B7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F607AB-7F97-BA44-8F4E-8DA84412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2837"/>
            <a:ext cx="3508633" cy="2827450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Helium recovery for instruments in E01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19E36-A008-2D4B-9219-DF652623FF18}"/>
              </a:ext>
            </a:extLst>
          </p:cNvPr>
          <p:cNvSpPr txBox="1"/>
          <p:nvPr/>
        </p:nvSpPr>
        <p:spPr>
          <a:xfrm>
            <a:off x="6710083" y="2281237"/>
            <a:ext cx="1640541" cy="830997"/>
          </a:xfrm>
          <a:prstGeom prst="rect">
            <a:avLst/>
          </a:prstGeom>
          <a:solidFill>
            <a:schemeClr val="bg1"/>
          </a:solidFill>
          <a:ln>
            <a:solidFill>
              <a:srgbClr val="FD33B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Recovery pipework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587D42-19EF-4D43-A184-226DB8037D4B}"/>
              </a:ext>
            </a:extLst>
          </p:cNvPr>
          <p:cNvCxnSpPr>
            <a:cxnSpLocks/>
          </p:cNvCxnSpPr>
          <p:nvPr/>
        </p:nvCxnSpPr>
        <p:spPr>
          <a:xfrm flipH="1">
            <a:off x="6279776" y="2696735"/>
            <a:ext cx="430309" cy="127147"/>
          </a:xfrm>
          <a:prstGeom prst="straightConnector1">
            <a:avLst/>
          </a:prstGeom>
          <a:ln w="76200">
            <a:solidFill>
              <a:srgbClr val="FD33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720F67-CDFD-8B43-9D54-9F54C784B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3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943">
        <p:fade/>
      </p:transition>
    </mc:Choice>
    <mc:Fallback>
      <p:transition spd="med" advTm="30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2C078F1-B497-6F44-8812-E377660AAC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565" b="565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5F4CA-2D99-5E48-BE0C-D31A92FCD0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A27AE-785C-A945-8EFD-6A817015E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615" y="5792114"/>
            <a:ext cx="10232162" cy="657339"/>
          </a:xfrm>
          <a:solidFill>
            <a:schemeClr val="bg1"/>
          </a:solidFill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</a:rPr>
              <a:t>He recovery connection in workshop and loading bay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4F3B1-6BB1-9247-BED6-B75E3CD32B43}"/>
              </a:ext>
            </a:extLst>
          </p:cNvPr>
          <p:cNvSpPr txBox="1"/>
          <p:nvPr/>
        </p:nvSpPr>
        <p:spPr>
          <a:xfrm>
            <a:off x="825126" y="3237338"/>
            <a:ext cx="1640541" cy="830997"/>
          </a:xfrm>
          <a:prstGeom prst="rect">
            <a:avLst/>
          </a:prstGeom>
          <a:solidFill>
            <a:schemeClr val="bg1"/>
          </a:solidFill>
          <a:ln>
            <a:solidFill>
              <a:srgbClr val="FD33B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He recovery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3939385-4C14-0A49-912A-E3D01E0A2B28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2465667" y="3079376"/>
            <a:ext cx="788521" cy="573461"/>
          </a:xfrm>
          <a:prstGeom prst="straightConnector1">
            <a:avLst/>
          </a:prstGeom>
          <a:ln w="76200">
            <a:solidFill>
              <a:srgbClr val="FD33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7C0F783-3951-2547-ABA9-C2D999D997C3}"/>
              </a:ext>
            </a:extLst>
          </p:cNvPr>
          <p:cNvSpPr txBox="1"/>
          <p:nvPr/>
        </p:nvSpPr>
        <p:spPr>
          <a:xfrm>
            <a:off x="7342094" y="4570747"/>
            <a:ext cx="995083" cy="923330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Dewar parking zone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67732A7-9E0C-744D-A596-DFD978B4DE78}"/>
              </a:ext>
            </a:extLst>
          </p:cNvPr>
          <p:cNvCxnSpPr>
            <a:cxnSpLocks/>
          </p:cNvCxnSpPr>
          <p:nvPr/>
        </p:nvCxnSpPr>
        <p:spPr>
          <a:xfrm flipV="1">
            <a:off x="2465667" y="1828800"/>
            <a:ext cx="4876427" cy="1824037"/>
          </a:xfrm>
          <a:prstGeom prst="straightConnector1">
            <a:avLst/>
          </a:prstGeom>
          <a:ln w="76200">
            <a:solidFill>
              <a:srgbClr val="FD33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665BF5F-65FE-324A-9070-33CE89C33515}"/>
              </a:ext>
            </a:extLst>
          </p:cNvPr>
          <p:cNvCxnSpPr/>
          <p:nvPr/>
        </p:nvCxnSpPr>
        <p:spPr>
          <a:xfrm flipH="1">
            <a:off x="7449671" y="4235824"/>
            <a:ext cx="25818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7E13A5-5CB0-5548-ABBA-AA0492E95998}"/>
              </a:ext>
            </a:extLst>
          </p:cNvPr>
          <p:cNvSpPr txBox="1"/>
          <p:nvPr/>
        </p:nvSpPr>
        <p:spPr>
          <a:xfrm>
            <a:off x="7012379" y="3589493"/>
            <a:ext cx="96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revised position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7D1B79-0FCC-FE45-819D-A72AD7A65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13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822">
        <p:fade/>
      </p:transition>
    </mc:Choice>
    <mc:Fallback>
      <p:transition spd="med" advTm="43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3906EB-72A3-0041-B5B3-A466EEB6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922711"/>
            <a:ext cx="9757376" cy="5720135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Achievements: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Helium liquefier running and already providing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lHe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to MAX IV and Lund University.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Infrastructure group now taking lead on design of main pipe network with input from SAD and cryogenics.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Space claim nearly complete, ready to start detailed design on E01 of central pipework.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Priority is instrument interfaces.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ESS signed up to HZB-STFC-ILL collaboration agreement for helium management.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Next steps: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Specification followed by detailed design for instrument, workshop and parking station connections.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Development Helium management system, based on systems at existing facilities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Challenges:</a:t>
            </a:r>
          </a:p>
          <a:p>
            <a:pPr marL="286313" lvl="1" indent="-72000"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Many stakeholders (SAD, Instruments, CF, Cryogenics, logistics…), competing priorities.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2020-04-20</a:t>
            </a:fld>
            <a:endParaRPr lang="sv-SE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D80436-F799-BA43-830A-87D880FF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0527">
        <p:fade/>
      </p:transition>
    </mc:Choice>
    <mc:Fallback>
      <p:transition spd="med" advTm="1305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2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879</TotalTime>
  <Words>337</Words>
  <Application>Microsoft Macintosh PowerPoint</Application>
  <PresentationFormat>Widescreen</PresentationFormat>
  <Paragraphs>79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Helvetica</vt:lpstr>
      <vt:lpstr>Segoe UI</vt:lpstr>
      <vt:lpstr>Segoe UI Light</vt:lpstr>
      <vt:lpstr>Segoe UI Semibold</vt:lpstr>
      <vt:lpstr>Wingdings</vt:lpstr>
      <vt:lpstr>Office-tema</vt:lpstr>
      <vt:lpstr>Helium recovery update</vt:lpstr>
      <vt:lpstr>Agenda</vt:lpstr>
      <vt:lpstr>ESS Cryogenic System Block Diagram</vt:lpstr>
      <vt:lpstr>TICP liquefier status (Oct 2019)</vt:lpstr>
      <vt:lpstr>PowerPoint Presentation</vt:lpstr>
      <vt:lpstr>Helium recovery for instruments in E01</vt:lpstr>
      <vt:lpstr>He recovery connection in workshop and loading bay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Holmes</dc:creator>
  <cp:lastModifiedBy>Alex Holmes</cp:lastModifiedBy>
  <cp:revision>19</cp:revision>
  <cp:lastPrinted>2019-03-08T10:27:30Z</cp:lastPrinted>
  <dcterms:created xsi:type="dcterms:W3CDTF">2020-04-19T19:15:14Z</dcterms:created>
  <dcterms:modified xsi:type="dcterms:W3CDTF">2020-04-20T22:00:46Z</dcterms:modified>
</cp:coreProperties>
</file>