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27"/>
  </p:notesMasterIdLst>
  <p:sldIdLst>
    <p:sldId id="262" r:id="rId3"/>
    <p:sldId id="267" r:id="rId4"/>
    <p:sldId id="272" r:id="rId5"/>
    <p:sldId id="274" r:id="rId6"/>
    <p:sldId id="282" r:id="rId7"/>
    <p:sldId id="270" r:id="rId8"/>
    <p:sldId id="283" r:id="rId9"/>
    <p:sldId id="278" r:id="rId10"/>
    <p:sldId id="279" r:id="rId11"/>
    <p:sldId id="285" r:id="rId12"/>
    <p:sldId id="287" r:id="rId13"/>
    <p:sldId id="284" r:id="rId14"/>
    <p:sldId id="292" r:id="rId15"/>
    <p:sldId id="289" r:id="rId16"/>
    <p:sldId id="288" r:id="rId17"/>
    <p:sldId id="286" r:id="rId18"/>
    <p:sldId id="294" r:id="rId19"/>
    <p:sldId id="298" r:id="rId20"/>
    <p:sldId id="295" r:id="rId21"/>
    <p:sldId id="291" r:id="rId22"/>
    <p:sldId id="290" r:id="rId23"/>
    <p:sldId id="296" r:id="rId24"/>
    <p:sldId id="297" r:id="rId25"/>
    <p:sldId id="277" r:id="rId2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102" autoAdjust="0"/>
    <p:restoredTop sz="94737" autoAdjust="0"/>
  </p:normalViewPr>
  <p:slideViewPr>
    <p:cSldViewPr snapToGrid="0" snapToObjects="1">
      <p:cViewPr varScale="1">
        <p:scale>
          <a:sx n="105" d="100"/>
          <a:sy n="105" d="100"/>
        </p:scale>
        <p:origin x="17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2020-04-16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3304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227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5426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7612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5018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4285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9154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2503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1587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7394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8633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0001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6343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06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25"/>
            </a:lvl1pPr>
            <a:lvl2pPr marL="385703" indent="0" algn="ctr">
              <a:buNone/>
              <a:defRPr sz="1687"/>
            </a:lvl2pPr>
            <a:lvl3pPr marL="771406" indent="0" algn="ctr">
              <a:buNone/>
              <a:defRPr sz="1519"/>
            </a:lvl3pPr>
            <a:lvl4pPr marL="1157110" indent="0" algn="ctr">
              <a:buNone/>
              <a:defRPr sz="1350"/>
            </a:lvl4pPr>
            <a:lvl5pPr marL="1542813" indent="0" algn="ctr">
              <a:buNone/>
              <a:defRPr sz="1350"/>
            </a:lvl5pPr>
            <a:lvl6pPr marL="1928516" indent="0" algn="ctr">
              <a:buNone/>
              <a:defRPr sz="1350"/>
            </a:lvl6pPr>
            <a:lvl7pPr marL="2314219" indent="0" algn="ctr">
              <a:buNone/>
              <a:defRPr sz="1350"/>
            </a:lvl7pPr>
            <a:lvl8pPr marL="2699923" indent="0" algn="ctr">
              <a:buNone/>
              <a:defRPr sz="1350"/>
            </a:lvl8pPr>
            <a:lvl9pPr marL="3085626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2020-04-20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0060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2020-04-20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21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06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025">
                <a:solidFill>
                  <a:schemeClr val="tx1"/>
                </a:solidFill>
              </a:defRPr>
            </a:lvl1pPr>
            <a:lvl2pPr marL="385703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2pPr>
            <a:lvl3pPr marL="771406" indent="0">
              <a:buNone/>
              <a:defRPr sz="1519">
                <a:solidFill>
                  <a:schemeClr val="tx1">
                    <a:tint val="75000"/>
                  </a:schemeClr>
                </a:solidFill>
              </a:defRPr>
            </a:lvl3pPr>
            <a:lvl4pPr marL="11571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4pPr>
            <a:lvl5pPr marL="154281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5pPr>
            <a:lvl6pPr marL="192851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6pPr>
            <a:lvl7pPr marL="231421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7pPr>
            <a:lvl8pPr marL="269992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8pPr>
            <a:lvl9pPr marL="308562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2020-04-20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859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2020-04-20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7480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03" indent="0">
              <a:buNone/>
              <a:defRPr sz="1687" b="1"/>
            </a:lvl2pPr>
            <a:lvl3pPr marL="771406" indent="0">
              <a:buNone/>
              <a:defRPr sz="1519" b="1"/>
            </a:lvl3pPr>
            <a:lvl4pPr marL="1157110" indent="0">
              <a:buNone/>
              <a:defRPr sz="1350" b="1"/>
            </a:lvl4pPr>
            <a:lvl5pPr marL="1542813" indent="0">
              <a:buNone/>
              <a:defRPr sz="1350" b="1"/>
            </a:lvl5pPr>
            <a:lvl6pPr marL="1928516" indent="0">
              <a:buNone/>
              <a:defRPr sz="1350" b="1"/>
            </a:lvl6pPr>
            <a:lvl7pPr marL="2314219" indent="0">
              <a:buNone/>
              <a:defRPr sz="1350" b="1"/>
            </a:lvl7pPr>
            <a:lvl8pPr marL="2699923" indent="0">
              <a:buNone/>
              <a:defRPr sz="1350" b="1"/>
            </a:lvl8pPr>
            <a:lvl9pPr marL="3085626" indent="0">
              <a:buNone/>
              <a:defRPr sz="135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03" indent="0">
              <a:buNone/>
              <a:defRPr sz="1687" b="1"/>
            </a:lvl2pPr>
            <a:lvl3pPr marL="771406" indent="0">
              <a:buNone/>
              <a:defRPr sz="1519" b="1"/>
            </a:lvl3pPr>
            <a:lvl4pPr marL="1157110" indent="0">
              <a:buNone/>
              <a:defRPr sz="1350" b="1"/>
            </a:lvl4pPr>
            <a:lvl5pPr marL="1542813" indent="0">
              <a:buNone/>
              <a:defRPr sz="1350" b="1"/>
            </a:lvl5pPr>
            <a:lvl6pPr marL="1928516" indent="0">
              <a:buNone/>
              <a:defRPr sz="1350" b="1"/>
            </a:lvl6pPr>
            <a:lvl7pPr marL="2314219" indent="0">
              <a:buNone/>
              <a:defRPr sz="1350" b="1"/>
            </a:lvl7pPr>
            <a:lvl8pPr marL="2699923" indent="0">
              <a:buNone/>
              <a:defRPr sz="1350" b="1"/>
            </a:lvl8pPr>
            <a:lvl9pPr marL="3085626" indent="0">
              <a:buNone/>
              <a:defRPr sz="135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2020-04-20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0634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2020-04-20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3494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2020-04-20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652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2020-04-16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26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699"/>
            </a:lvl1pPr>
            <a:lvl2pPr>
              <a:defRPr sz="2362"/>
            </a:lvl2pPr>
            <a:lvl3pPr>
              <a:defRPr sz="2025"/>
            </a:lvl3pPr>
            <a:lvl4pPr>
              <a:defRPr sz="1687"/>
            </a:lvl4pPr>
            <a:lvl5pPr>
              <a:defRPr sz="1687"/>
            </a:lvl5pPr>
            <a:lvl6pPr>
              <a:defRPr sz="1687"/>
            </a:lvl6pPr>
            <a:lvl7pPr>
              <a:defRPr sz="1687"/>
            </a:lvl7pPr>
            <a:lvl8pPr>
              <a:defRPr sz="1687"/>
            </a:lvl8pPr>
            <a:lvl9pPr>
              <a:defRPr sz="168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85703" indent="0">
              <a:buNone/>
              <a:defRPr sz="1181"/>
            </a:lvl2pPr>
            <a:lvl3pPr marL="771406" indent="0">
              <a:buNone/>
              <a:defRPr sz="1012"/>
            </a:lvl3pPr>
            <a:lvl4pPr marL="1157110" indent="0">
              <a:buNone/>
              <a:defRPr sz="844"/>
            </a:lvl4pPr>
            <a:lvl5pPr marL="1542813" indent="0">
              <a:buNone/>
              <a:defRPr sz="844"/>
            </a:lvl5pPr>
            <a:lvl6pPr marL="1928516" indent="0">
              <a:buNone/>
              <a:defRPr sz="844"/>
            </a:lvl6pPr>
            <a:lvl7pPr marL="2314219" indent="0">
              <a:buNone/>
              <a:defRPr sz="844"/>
            </a:lvl7pPr>
            <a:lvl8pPr marL="2699923" indent="0">
              <a:buNone/>
              <a:defRPr sz="844"/>
            </a:lvl8pPr>
            <a:lvl9pPr marL="3085626" indent="0">
              <a:buNone/>
              <a:defRPr sz="84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2020-04-20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4369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26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699"/>
            </a:lvl1pPr>
            <a:lvl2pPr marL="385703" indent="0">
              <a:buNone/>
              <a:defRPr sz="2362"/>
            </a:lvl2pPr>
            <a:lvl3pPr marL="771406" indent="0">
              <a:buNone/>
              <a:defRPr sz="2025"/>
            </a:lvl3pPr>
            <a:lvl4pPr marL="1157110" indent="0">
              <a:buNone/>
              <a:defRPr sz="1687"/>
            </a:lvl4pPr>
            <a:lvl5pPr marL="1542813" indent="0">
              <a:buNone/>
              <a:defRPr sz="1687"/>
            </a:lvl5pPr>
            <a:lvl6pPr marL="1928516" indent="0">
              <a:buNone/>
              <a:defRPr sz="1687"/>
            </a:lvl6pPr>
            <a:lvl7pPr marL="2314219" indent="0">
              <a:buNone/>
              <a:defRPr sz="1687"/>
            </a:lvl7pPr>
            <a:lvl8pPr marL="2699923" indent="0">
              <a:buNone/>
              <a:defRPr sz="1687"/>
            </a:lvl8pPr>
            <a:lvl9pPr marL="3085626" indent="0">
              <a:buNone/>
              <a:defRPr sz="168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85703" indent="0">
              <a:buNone/>
              <a:defRPr sz="1181"/>
            </a:lvl2pPr>
            <a:lvl3pPr marL="771406" indent="0">
              <a:buNone/>
              <a:defRPr sz="1012"/>
            </a:lvl3pPr>
            <a:lvl4pPr marL="1157110" indent="0">
              <a:buNone/>
              <a:defRPr sz="844"/>
            </a:lvl4pPr>
            <a:lvl5pPr marL="1542813" indent="0">
              <a:buNone/>
              <a:defRPr sz="844"/>
            </a:lvl5pPr>
            <a:lvl6pPr marL="1928516" indent="0">
              <a:buNone/>
              <a:defRPr sz="844"/>
            </a:lvl6pPr>
            <a:lvl7pPr marL="2314219" indent="0">
              <a:buNone/>
              <a:defRPr sz="844"/>
            </a:lvl7pPr>
            <a:lvl8pPr marL="2699923" indent="0">
              <a:buNone/>
              <a:defRPr sz="844"/>
            </a:lvl8pPr>
            <a:lvl9pPr marL="3085626" indent="0">
              <a:buNone/>
              <a:defRPr sz="84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2020-04-20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0437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2020-04-20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0825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2020-04-20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4318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2020-04-16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00A77-893A-2E4C-B465-6CD07A644E7A}" type="datetimeFigureOut">
              <a:rPr lang="sv-SE" smtClean="0"/>
              <a:t>2020-04-20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883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771406" rtl="0" eaLnBrk="1" latinLnBrk="0" hangingPunct="1">
        <a:lnSpc>
          <a:spcPct val="90000"/>
        </a:lnSpc>
        <a:spcBef>
          <a:spcPct val="0"/>
        </a:spcBef>
        <a:buNone/>
        <a:defRPr sz="37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51" indent="-192851" algn="l" defTabSz="771406" rtl="0" eaLnBrk="1" latinLnBrk="0" hangingPunct="1">
        <a:lnSpc>
          <a:spcPct val="90000"/>
        </a:lnSpc>
        <a:spcBef>
          <a:spcPts val="844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1pPr>
      <a:lvl2pPr marL="578555" indent="-192851" algn="l" defTabSz="771406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964258" indent="-192851" algn="l" defTabSz="771406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3pPr>
      <a:lvl4pPr marL="1349961" indent="-192851" algn="l" defTabSz="771406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735665" indent="-192851" algn="l" defTabSz="771406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2121368" indent="-192851" algn="l" defTabSz="771406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507071" indent="-192851" algn="l" defTabSz="771406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892774" indent="-192851" algn="l" defTabSz="771406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278478" indent="-192851" algn="l" defTabSz="771406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140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03" algn="l" defTabSz="77140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406" algn="l" defTabSz="77140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110" algn="l" defTabSz="77140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3" algn="l" defTabSz="77140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516" algn="l" defTabSz="77140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219" algn="l" defTabSz="77140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99923" algn="l" defTabSz="77140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5626" algn="l" defTabSz="77140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17.tiff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99B2BC-06DB-8745-BE8C-C8261CBA8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88">
        <p:fade/>
      </p:transition>
    </mc:Choice>
    <mc:Fallback>
      <p:transition spd="med" advTm="1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ULT systems for ‘8T magnet + OC’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092644" cy="47680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System Overview and Deliverables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dilution systems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 sorption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Matched to 8T magnet, usable in wet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Schedule, Milestones and Reviews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Have model tender docs from ANSTO CTV to be complete ASAP.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Integration, Safety, Verification, Validation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Must be compatible with other systems.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Providing ‘parameter range’ 50/300mK – 300K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2B8A8D61-F169-A740-B815-E1957F95EF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720247"/>
              </p:ext>
            </p:extLst>
          </p:nvPr>
        </p:nvGraphicFramePr>
        <p:xfrm>
          <a:off x="351239" y="5863745"/>
          <a:ext cx="11837195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2253">
                  <a:extLst>
                    <a:ext uri="{9D8B030D-6E8A-4147-A177-3AD203B41FA5}">
                      <a16:colId xmlns:a16="http://schemas.microsoft.com/office/drawing/2014/main" val="2159628760"/>
                    </a:ext>
                  </a:extLst>
                </a:gridCol>
                <a:gridCol w="729353">
                  <a:extLst>
                    <a:ext uri="{9D8B030D-6E8A-4147-A177-3AD203B41FA5}">
                      <a16:colId xmlns:a16="http://schemas.microsoft.com/office/drawing/2014/main" val="2442595146"/>
                    </a:ext>
                  </a:extLst>
                </a:gridCol>
                <a:gridCol w="773192">
                  <a:extLst>
                    <a:ext uri="{9D8B030D-6E8A-4147-A177-3AD203B41FA5}">
                      <a16:colId xmlns:a16="http://schemas.microsoft.com/office/drawing/2014/main" val="2349928363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205689656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3155982480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3188228838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2233197260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773254096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1174844911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4102178878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1168452895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307201572"/>
                    </a:ext>
                  </a:extLst>
                </a:gridCol>
                <a:gridCol w="853067">
                  <a:extLst>
                    <a:ext uri="{9D8B030D-6E8A-4147-A177-3AD203B41FA5}">
                      <a16:colId xmlns:a16="http://schemas.microsoft.com/office/drawing/2014/main" val="4180749673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15102609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Q1/20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Q2/20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Q3/20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Q4/20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Q1/21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Q2/21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Q3/21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Q4/21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Q2/22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Q3/22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Q4/22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Q1/23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557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ULT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094558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D61F436E-D51D-764B-AA56-7FA5A0F0AEA8}"/>
              </a:ext>
            </a:extLst>
          </p:cNvPr>
          <p:cNvSpPr/>
          <p:nvPr/>
        </p:nvSpPr>
        <p:spPr>
          <a:xfrm>
            <a:off x="2075223" y="6343355"/>
            <a:ext cx="555585" cy="12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BAAE49-55F5-574A-A1F5-47ED61CBAE28}"/>
              </a:ext>
            </a:extLst>
          </p:cNvPr>
          <p:cNvSpPr/>
          <p:nvPr/>
        </p:nvSpPr>
        <p:spPr>
          <a:xfrm>
            <a:off x="2630809" y="6494624"/>
            <a:ext cx="531492" cy="9852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251DDB-8678-E849-90F8-7B3A31CD44B5}"/>
              </a:ext>
            </a:extLst>
          </p:cNvPr>
          <p:cNvSpPr/>
          <p:nvPr/>
        </p:nvSpPr>
        <p:spPr>
          <a:xfrm>
            <a:off x="3162301" y="6593145"/>
            <a:ext cx="5572991" cy="9372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D586D0-73DF-504A-A894-BEDD0B179E43}"/>
              </a:ext>
            </a:extLst>
          </p:cNvPr>
          <p:cNvSpPr/>
          <p:nvPr/>
        </p:nvSpPr>
        <p:spPr>
          <a:xfrm>
            <a:off x="8735292" y="6703991"/>
            <a:ext cx="1085965" cy="9259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DDA58EB2-D848-B647-9B8E-E6DF086818E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5"/>
          <a:srcRect l="-2" t="24248" r="77337" b="19998"/>
          <a:stretch/>
        </p:blipFill>
        <p:spPr>
          <a:xfrm>
            <a:off x="9821257" y="1220655"/>
            <a:ext cx="2361599" cy="43451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96502B-27DC-F84B-80A6-DD7315421F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877" t="17572" r="7232" b="49535"/>
          <a:stretch/>
        </p:blipFill>
        <p:spPr>
          <a:xfrm>
            <a:off x="6957802" y="1151433"/>
            <a:ext cx="2805909" cy="22558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BD4CA2-9716-CA41-AF80-D54DC1C3894F}"/>
              </a:ext>
            </a:extLst>
          </p:cNvPr>
          <p:cNvSpPr/>
          <p:nvPr/>
        </p:nvSpPr>
        <p:spPr>
          <a:xfrm>
            <a:off x="6322892" y="3743364"/>
            <a:ext cx="3583225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Achievements and Challenges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Technician Richard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Ammer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has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participated in a number of dilution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cooldowns.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604ACBB-1E4E-8341-8DFC-45E34085B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93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7909">
        <p:fade/>
      </p:transition>
    </mc:Choice>
    <mc:Fallback>
      <p:transition spd="med" advTm="679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'15T magnet’ for ‘BIFROST’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279292" cy="47680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System Overview and Deliverables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 T magnet ‘VM1B’ formerly from HZB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Agreement to get further ULT inserts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Schedule, Milestones and Reviews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Due for delivery as COVID19 lockdown started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Integration, Safety, Verification, Validation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Requires mechanical integration onto L1 kinematic mounts. Updating auxiliary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eqt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Achievements and Challenges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Technician RA attended final cooldown at HZB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Delayed delivery due to COVID19 situation.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Second hand magnet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pic>
        <p:nvPicPr>
          <p:cNvPr id="9" name="Picture 6" descr="VM-1">
            <a:extLst>
              <a:ext uri="{FF2B5EF4-FFF2-40B4-BE49-F238E27FC236}">
                <a16:creationId xmlns:a16="http://schemas.microsoft.com/office/drawing/2014/main" id="{9CFB94FE-6EEB-5941-A42F-CA3D0DC10F72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048" y="469900"/>
            <a:ext cx="2915204" cy="47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2961B4-AFCD-9C43-84B7-E52730352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2710" y="5428451"/>
            <a:ext cx="2692542" cy="141194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862DEB-4676-0749-BF47-45705F02B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8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3433">
        <p:fade/>
      </p:transition>
    </mc:Choice>
    <mc:Fallback>
      <p:transition spd="med" advTm="73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Warm bore for ESTIA, LOKI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207408" cy="47680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System Overview and Deliverables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Based on TOFTOF HTS110 magnet with minor modifications.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Schedule, Milestones and Reviews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CTV to be carried out shortly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Integration, Safety, Verification, Validation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Mounting agreed with LOKI and ESTIA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Achievements and Challenges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Procurement logjams, potential COVID19 supply issues.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Providing 2.5T magnetic field FR in-kind via LLB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pic>
        <p:nvPicPr>
          <p:cNvPr id="9" name="Picture 2" descr="https://mlz-garching.de/index.php?rex_img_type=content_noresize&amp;rex_img_file=hts_magnet.jpg">
            <a:extLst>
              <a:ext uri="{FF2B5EF4-FFF2-40B4-BE49-F238E27FC236}">
                <a16:creationId xmlns:a16="http://schemas.microsoft.com/office/drawing/2014/main" id="{07F6ACF3-4853-1547-B982-7A410135C9E8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61" y="41943"/>
            <a:ext cx="2760995" cy="414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81FA32AB-63FC-C045-88DE-B7898982A6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5902471"/>
              </p:ext>
            </p:extLst>
          </p:nvPr>
        </p:nvGraphicFramePr>
        <p:xfrm>
          <a:off x="268446" y="5560967"/>
          <a:ext cx="11837195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2253">
                  <a:extLst>
                    <a:ext uri="{9D8B030D-6E8A-4147-A177-3AD203B41FA5}">
                      <a16:colId xmlns:a16="http://schemas.microsoft.com/office/drawing/2014/main" val="2159628760"/>
                    </a:ext>
                  </a:extLst>
                </a:gridCol>
                <a:gridCol w="729353">
                  <a:extLst>
                    <a:ext uri="{9D8B030D-6E8A-4147-A177-3AD203B41FA5}">
                      <a16:colId xmlns:a16="http://schemas.microsoft.com/office/drawing/2014/main" val="2442595146"/>
                    </a:ext>
                  </a:extLst>
                </a:gridCol>
                <a:gridCol w="773192">
                  <a:extLst>
                    <a:ext uri="{9D8B030D-6E8A-4147-A177-3AD203B41FA5}">
                      <a16:colId xmlns:a16="http://schemas.microsoft.com/office/drawing/2014/main" val="2349928363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205689656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3155982480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3188228838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2233197260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773254096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1174844911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4102178878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1168452895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307201572"/>
                    </a:ext>
                  </a:extLst>
                </a:gridCol>
                <a:gridCol w="853067">
                  <a:extLst>
                    <a:ext uri="{9D8B030D-6E8A-4147-A177-3AD203B41FA5}">
                      <a16:colId xmlns:a16="http://schemas.microsoft.com/office/drawing/2014/main" val="4180749673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15102609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Q1/20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Q2/20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Q3/20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Q4/20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Q1/21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Q2/21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Q3/21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Q4/21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Q2/22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Q3/22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Q4/22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Q1/23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557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2.5 T Warm bore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633838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B5148F8D-F4EE-954F-AC09-15EEBA12CFA3}"/>
              </a:ext>
            </a:extLst>
          </p:cNvPr>
          <p:cNvGrpSpPr/>
          <p:nvPr/>
        </p:nvGrpSpPr>
        <p:grpSpPr>
          <a:xfrm>
            <a:off x="1738430" y="6153411"/>
            <a:ext cx="8247740" cy="423556"/>
            <a:chOff x="1803721" y="2242024"/>
            <a:chExt cx="8247740" cy="42355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1FA037-609E-0741-9E5A-4F8D3221D8FA}"/>
                </a:ext>
              </a:extLst>
            </p:cNvPr>
            <p:cNvSpPr/>
            <p:nvPr/>
          </p:nvSpPr>
          <p:spPr>
            <a:xfrm>
              <a:off x="1803721" y="2242024"/>
              <a:ext cx="694481" cy="998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715922-98F4-8F49-9A1D-5B60C414CFC2}"/>
                </a:ext>
              </a:extLst>
            </p:cNvPr>
            <p:cNvSpPr/>
            <p:nvPr/>
          </p:nvSpPr>
          <p:spPr>
            <a:xfrm>
              <a:off x="2498202" y="2353850"/>
              <a:ext cx="824913" cy="98521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8507FE-E124-7041-A15B-2698587F45E3}"/>
                </a:ext>
              </a:extLst>
            </p:cNvPr>
            <p:cNvSpPr/>
            <p:nvPr/>
          </p:nvSpPr>
          <p:spPr>
            <a:xfrm>
              <a:off x="3323115" y="2472840"/>
              <a:ext cx="5199797" cy="78542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D3385D-7991-6244-A5BF-B64E96077A4D}"/>
                </a:ext>
              </a:extLst>
            </p:cNvPr>
            <p:cNvSpPr/>
            <p:nvPr/>
          </p:nvSpPr>
          <p:spPr>
            <a:xfrm>
              <a:off x="8522912" y="2571851"/>
              <a:ext cx="1528549" cy="93729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13A350-7C85-0145-80AD-EB025D32BBC6}"/>
              </a:ext>
            </a:extLst>
          </p:cNvPr>
          <p:cNvGrpSpPr/>
          <p:nvPr/>
        </p:nvGrpSpPr>
        <p:grpSpPr>
          <a:xfrm>
            <a:off x="8882759" y="4122204"/>
            <a:ext cx="3222882" cy="1366151"/>
            <a:chOff x="1911816" y="4882420"/>
            <a:chExt cx="3222882" cy="136615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5D8F883-58CF-5F40-9681-86088EB77A23}"/>
                </a:ext>
              </a:extLst>
            </p:cNvPr>
            <p:cNvGrpSpPr/>
            <p:nvPr/>
          </p:nvGrpSpPr>
          <p:grpSpPr>
            <a:xfrm>
              <a:off x="1911816" y="5017177"/>
              <a:ext cx="697336" cy="1066031"/>
              <a:chOff x="1800866" y="2039264"/>
              <a:chExt cx="697336" cy="106603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D216E15-E993-B640-9E06-214AD6042D6A}"/>
                  </a:ext>
                </a:extLst>
              </p:cNvPr>
              <p:cNvSpPr/>
              <p:nvPr/>
            </p:nvSpPr>
            <p:spPr>
              <a:xfrm>
                <a:off x="1803721" y="2039264"/>
                <a:ext cx="694481" cy="998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140E706-659B-FF45-B201-4259DA524F5D}"/>
                  </a:ext>
                </a:extLst>
              </p:cNvPr>
              <p:cNvSpPr/>
              <p:nvPr/>
            </p:nvSpPr>
            <p:spPr>
              <a:xfrm>
                <a:off x="1800867" y="2361335"/>
                <a:ext cx="683857" cy="99818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169F958-784F-1B49-9A3E-0599035581AE}"/>
                  </a:ext>
                </a:extLst>
              </p:cNvPr>
              <p:cNvSpPr/>
              <p:nvPr/>
            </p:nvSpPr>
            <p:spPr>
              <a:xfrm flipV="1">
                <a:off x="1803721" y="2683405"/>
                <a:ext cx="694481" cy="99819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6CEB52D-4562-9247-AEE1-F7A0F9C735C7}"/>
                  </a:ext>
                </a:extLst>
              </p:cNvPr>
              <p:cNvSpPr/>
              <p:nvPr/>
            </p:nvSpPr>
            <p:spPr>
              <a:xfrm>
                <a:off x="1800866" y="3005477"/>
                <a:ext cx="683857" cy="99818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391313C-DBB9-804E-803C-74FAF306A48E}"/>
                </a:ext>
              </a:extLst>
            </p:cNvPr>
            <p:cNvSpPr txBox="1"/>
            <p:nvPr/>
          </p:nvSpPr>
          <p:spPr>
            <a:xfrm>
              <a:off x="2741992" y="4882420"/>
              <a:ext cx="14101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Procurement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3A5029-97B6-3F41-BF9A-57DE77DB50A4}"/>
                </a:ext>
              </a:extLst>
            </p:cNvPr>
            <p:cNvSpPr txBox="1"/>
            <p:nvPr/>
          </p:nvSpPr>
          <p:spPr>
            <a:xfrm>
              <a:off x="2741992" y="5214693"/>
              <a:ext cx="816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Design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71DB18-5A4F-6343-B0B6-1812872E05C3}"/>
                </a:ext>
              </a:extLst>
            </p:cNvPr>
            <p:cNvSpPr txBox="1"/>
            <p:nvPr/>
          </p:nvSpPr>
          <p:spPr>
            <a:xfrm>
              <a:off x="2741992" y="5546966"/>
              <a:ext cx="1401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Manufacture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9BE3A3-2279-4D40-8860-82CAE74DCB5C}"/>
                </a:ext>
              </a:extLst>
            </p:cNvPr>
            <p:cNvSpPr txBox="1"/>
            <p:nvPr/>
          </p:nvSpPr>
          <p:spPr>
            <a:xfrm>
              <a:off x="2741992" y="5879239"/>
              <a:ext cx="2392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Acceptance/Integration</a:t>
              </a:r>
            </a:p>
          </p:txBody>
        </p:sp>
      </p:grp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6176A928-5194-8E4E-9011-AE573713A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3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427">
        <p:fade/>
      </p:transition>
    </mc:Choice>
    <mc:Fallback>
      <p:transition spd="med" advTm="694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Flow cryostat for ESTIA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092644" cy="47680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System Overview and Deliverables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Helium flow cryostat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Schedule, Milestones and Reviews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 of Instrument scheduling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Integration, Safety, Verification, Validation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Integrated with hexapod, used with 2.5T warm bore magnet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Instrument specific flow cryostat 5-300K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2020-04-18</a:t>
            </a:fld>
            <a:endParaRPr lang="sv-SE" dirty="0"/>
          </a:p>
        </p:txBody>
      </p:sp>
      <p:pic>
        <p:nvPicPr>
          <p:cNvPr id="3074" name="Picture 2" descr="https://ilt.kharkov.ua/bvi/technology/oc/assembld.jpg">
            <a:extLst>
              <a:ext uri="{FF2B5EF4-FFF2-40B4-BE49-F238E27FC236}">
                <a16:creationId xmlns:a16="http://schemas.microsoft.com/office/drawing/2014/main" id="{A9359CA8-D3E2-C548-BD4E-F4834628A0A6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2073672"/>
            <a:ext cx="4994275" cy="3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D640E3-5A63-5040-906D-88813E351E63}"/>
              </a:ext>
            </a:extLst>
          </p:cNvPr>
          <p:cNvSpPr/>
          <p:nvPr/>
        </p:nvSpPr>
        <p:spPr>
          <a:xfrm>
            <a:off x="8191500" y="5223135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/>
              <a:t>Example from</a:t>
            </a:r>
          </a:p>
          <a:p>
            <a:r>
              <a:rPr lang="en-GB" sz="1100" dirty="0"/>
              <a:t>https://</a:t>
            </a:r>
            <a:r>
              <a:rPr lang="en-GB" sz="1100" dirty="0" err="1"/>
              <a:t>ilt.kharkov.ua</a:t>
            </a:r>
            <a:r>
              <a:rPr lang="en-GB" sz="1100" dirty="0"/>
              <a:t>/</a:t>
            </a:r>
            <a:r>
              <a:rPr lang="en-GB" sz="1100" dirty="0" err="1"/>
              <a:t>bvi</a:t>
            </a:r>
            <a:r>
              <a:rPr lang="en-GB" sz="1100" dirty="0"/>
              <a:t>/technology/</a:t>
            </a:r>
            <a:r>
              <a:rPr lang="en-GB" sz="1100" dirty="0" err="1"/>
              <a:t>oc</a:t>
            </a:r>
            <a:r>
              <a:rPr lang="en-GB" sz="1100" dirty="0"/>
              <a:t>/optical%20cryostat.htm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F3395E4-BE5D-3D41-ACBA-F4DAE1945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24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178">
        <p:fade/>
      </p:transition>
    </mc:Choice>
    <mc:Fallback>
      <p:transition spd="med" advTm="301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6.5T Cryomagnet for CSPEC, </a:t>
            </a:r>
            <a:r>
              <a:rPr lang="en-GB" sz="3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TREX</a:t>
            </a: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092644" cy="47680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System Overview and Deliverables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Cryomagnet and compatible dilution system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Schedule, Milestones and Reviews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Informal agreement with HZB, to be finalised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Read for first science on CSPEC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Integration, Safety, Verification, Validation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Needs top loading adaptor, possibly new tail.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Achievements and Challenges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Delivery delayed by COVID19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Second hand </a:t>
            </a:r>
            <a:r>
              <a:rPr lang="en-GB" dirty="0" err="1"/>
              <a:t>assymetric</a:t>
            </a:r>
            <a:r>
              <a:rPr lang="en-GB" dirty="0"/>
              <a:t> cryomagnet from HZB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pic>
        <p:nvPicPr>
          <p:cNvPr id="11" name="Picture 2" descr="https://www.helmholtz-berlin.de/pubbin/igama_output?modus=datei&amp;did=179">
            <a:extLst>
              <a:ext uri="{FF2B5EF4-FFF2-40B4-BE49-F238E27FC236}">
                <a16:creationId xmlns:a16="http://schemas.microsoft.com/office/drawing/2014/main" id="{FB9F4D89-E7CB-064E-944A-2D63BACF2E76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653" y="931026"/>
            <a:ext cx="2702056" cy="4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www.helmholtz-berlin.de/pubbin/igama_output?modus=datei&amp;did=180">
            <a:extLst>
              <a:ext uri="{FF2B5EF4-FFF2-40B4-BE49-F238E27FC236}">
                <a16:creationId xmlns:a16="http://schemas.microsoft.com/office/drawing/2014/main" id="{C237F06D-3F1B-4542-8169-DFA25790D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505" y="5254316"/>
            <a:ext cx="4238807" cy="140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65DA865-4F57-9D43-9D9C-09AC5C9AB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5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'20 position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Cryofurnace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’ for ‘DREAM’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092644" cy="47680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System Overview and Deliverables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specific multi position dry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cryofurnace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Schedule, Milestones and Reviews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 of DREAM instrument schedule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CTV complete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Integration, Safety, Verification, Validation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Fits with top loading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Achievements and Challenges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CTV passed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Very ambitions specs - need a plan B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8" y="931026"/>
            <a:ext cx="9551591" cy="507076"/>
          </a:xfrm>
        </p:spPr>
        <p:txBody>
          <a:bodyPr/>
          <a:lstStyle/>
          <a:p>
            <a:r>
              <a:rPr lang="en-GB" dirty="0"/>
              <a:t>Providing 20 samples, 4 K-800 K at measurement position, sample storage at 90 K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2020-04-18</a:t>
            </a:fld>
            <a:endParaRPr lang="sv-SE" dirty="0"/>
          </a:p>
        </p:txBody>
      </p:sp>
      <p:pic>
        <p:nvPicPr>
          <p:cNvPr id="9" name="Content Placeholder 8" descr="CCR-SE">
            <a:extLst>
              <a:ext uri="{FF2B5EF4-FFF2-40B4-BE49-F238E27FC236}">
                <a16:creationId xmlns:a16="http://schemas.microsoft.com/office/drawing/2014/main" id="{9F3C750B-1554-9946-BFE0-AEF2BB2E1B9F}"/>
              </a:ext>
            </a:extLst>
          </p:cNvPr>
          <p:cNvPicPr>
            <a:picLocks noGrp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2541885"/>
            <a:ext cx="4994275" cy="280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B34A2C-DAD9-BF4F-B4E4-8617BC532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0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36">
        <p:fade/>
      </p:transition>
    </mc:Choice>
    <mc:Fallback>
      <p:transition spd="med" advTm="691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‘Wet cryostat’ for ‘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MAGiC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’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092644" cy="47680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System Overview and Deliverables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Orange-type or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Variox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wet cryostat system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Schedule, Milestones and Reviews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 yet fixed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Integration, Safety, Verification, Validation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Mechanical integration with XYZ coils and kinematic mount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Achievements and Challenges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JCNS has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Variox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available for donation.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Instrument specific cryostat providing 1.5K-300K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F922038-A914-FC44-97A1-8D431368B2B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/>
          <a:stretch>
            <a:fillRect/>
          </a:stretch>
        </p:blipFill>
        <p:spPr>
          <a:xfrm>
            <a:off x="7185088" y="1562100"/>
            <a:ext cx="3371725" cy="4768850"/>
          </a:xfrm>
          <a:prstGeom prst="rect">
            <a:avLst/>
          </a:prstGeom>
        </p:spPr>
      </p:pic>
      <p:pic>
        <p:nvPicPr>
          <p:cNvPr id="11" name="Content Placeholder 2">
            <a:extLst>
              <a:ext uri="{FF2B5EF4-FFF2-40B4-BE49-F238E27FC236}">
                <a16:creationId xmlns:a16="http://schemas.microsoft.com/office/drawing/2014/main" id="{659E03CD-CD6E-8A43-8C0D-7DF628D19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731" y="1562100"/>
            <a:ext cx="2742439" cy="47688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504C1D-5433-A942-AE6C-EA2FB6AF6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1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588">
        <p:fade/>
      </p:transition>
    </mc:Choice>
    <mc:Fallback>
      <p:transition spd="med" advTm="34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‘Wet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cryofurnace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’ for ‘DREAM’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092644" cy="47680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System Overview and Deliverables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Orange-type wet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cryofurnace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Schedule, Milestones and Reviews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be fixed – ready by first science milestone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Integration, Safety, Verification, Validation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 loading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Needs special tail materials.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Achievements and Challenges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Tail materials may not be compatible with spectroscopy. V/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TiZr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vs Al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Pool cryostat providing 1.5K-600K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pic>
        <p:nvPicPr>
          <p:cNvPr id="1028" name="Picture 4" descr="OC-HFBS">
            <a:extLst>
              <a:ext uri="{FF2B5EF4-FFF2-40B4-BE49-F238E27FC236}">
                <a16:creationId xmlns:a16="http://schemas.microsoft.com/office/drawing/2014/main" id="{6AF73CC3-1F63-F34A-AF8E-5ED0C0398670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358" y="1184563"/>
            <a:ext cx="2649041" cy="546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3897058-D749-4E4A-AB11-9754AB801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7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802">
        <p:fade/>
      </p:transition>
    </mc:Choice>
    <mc:Fallback>
      <p:transition spd="med" advTm="388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Vacuum furnace for DREAM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092644" cy="47680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System Overview and Deliverables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ILL type vacuum furnace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Schedule, Milestones and Reviews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be fixed – ready by first science milestone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Integration, Safety, Verification, Validation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Needs special tail materials.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Achievements and Challenges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Furnace expertise needs building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Pool HT vacuum furnace RT - 1300 K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pic>
        <p:nvPicPr>
          <p:cNvPr id="4100" name="Picture 4" descr="https://www.isis.stfc.ac.uk/Gallery/13EC2891%20RAL4%20furnace.jpg">
            <a:extLst>
              <a:ext uri="{FF2B5EF4-FFF2-40B4-BE49-F238E27FC236}">
                <a16:creationId xmlns:a16="http://schemas.microsoft.com/office/drawing/2014/main" id="{D2EA3CB7-ACB2-014C-B96E-2B946006B350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745" y="1562100"/>
            <a:ext cx="3162411" cy="47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9018538-5896-0D4B-9594-D7C0BF3BC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3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796">
        <p:fade/>
      </p:transition>
    </mc:Choice>
    <mc:Fallback>
      <p:transition spd="med" advTm="227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‘Wet cryostat’ for ‘instruments BIFROST’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092644" cy="47680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System Overview and Deliverables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Wet orange type-cryostat 100mm VTI	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Schedule, Milestones and Reviews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Follows instrument schedule.  Specifications under discussion now.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Integration, Safety, Verification, Validation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Integration on to L2 floor mounts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Achievements and Challenges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Agreeing on main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NB: similar slides for all prioritised systems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Instrument specific cryostat 1.5 K - 300 K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FDF9312-6600-4D4A-88A0-0D77C44B7C5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/>
          <a:stretch>
            <a:fillRect/>
          </a:stretch>
        </p:blipFill>
        <p:spPr>
          <a:xfrm>
            <a:off x="7185088" y="1562100"/>
            <a:ext cx="3371725" cy="47688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58A3BF-5EBC-DE4C-997A-76607C649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8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239">
        <p:fade/>
      </p:transition>
    </mc:Choice>
    <mc:Fallback>
      <p:transition spd="med" advTm="242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Sample Environment Systems for First Science – Temperature and Fields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Prioritised sample environment systems to be used on instruments #1-8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Alex Holmes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sv-SE" sz="1200" b="1" dirty="0">
                <a:solidFill>
                  <a:schemeClr val="bg1"/>
                </a:solidFill>
              </a:rPr>
              <a:t>2020-04-20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BFDBA50-641C-364B-9E00-11D6B5F4D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338">
        <p:fade/>
      </p:transition>
    </mc:Choice>
    <mc:Fallback>
      <p:transition spd="med" advTm="14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1T Electromagnet for LOKI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092644" cy="47680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System Overview and Deliverables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 field electromagnet, to be procured by Motion Control and Automation Group, with power supply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Schedule, Milestones and Reviews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Procurement planned this year for testing of motor components in stray field.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Integration, Safety, Verification, Validation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Controls, supply mechanical integration.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Achievements and Challenges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Coordinate with MCAG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1T electromagnet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2020-04-18</a:t>
            </a:fld>
            <a:endParaRPr lang="sv-SE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C12665D-9223-AD41-B635-9426DE3F8A9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/>
          <a:stretch>
            <a:fillRect/>
          </a:stretch>
        </p:blipFill>
        <p:spPr bwMode="auto">
          <a:xfrm>
            <a:off x="6373813" y="2071081"/>
            <a:ext cx="4994275" cy="37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2147510-1C31-B040-93D4-26EA16887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49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081">
        <p:fade/>
      </p:transition>
    </mc:Choice>
    <mc:Fallback>
      <p:transition spd="med" advTm="39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Cryofurnace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changer’ for ‘CSPEC’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092644" cy="47680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System Overview and Deliverables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position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cryofurnance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changer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Detailed specifications to be determined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Schedule, Milestones and Reviews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be finalised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2013AAD-DCA8-43EE-A6AD-BC89849E6BF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Providing ‘parameter range’ 1.5-600K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2020-04-18</a:t>
            </a:fld>
            <a:endParaRPr lang="sv-SE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36E997-564E-9D44-94A8-67A6F72C6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9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364">
        <p:fade/>
      </p:transition>
    </mc:Choice>
    <mc:Fallback>
      <p:transition spd="med" advTm="18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434039" cy="4029710"/>
          </a:xfrm>
        </p:spPr>
        <p:txBody>
          <a:bodyPr/>
          <a:lstStyle/>
          <a:p>
            <a:r>
              <a:rPr lang="en-GB" dirty="0"/>
              <a:t>E03 sample environment workshop planning</a:t>
            </a:r>
          </a:p>
          <a:p>
            <a:r>
              <a:rPr lang="en-GB" dirty="0"/>
              <a:t>-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6EC5FA-958F-D441-8EBA-4DD94D760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6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229">
        <p:fade/>
      </p:transition>
    </mc:Choice>
    <mc:Fallback>
      <p:transition spd="med" advTm="122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A25A3303-5D3B-A743-9BFD-D2BB4D88DA83}"/>
              </a:ext>
            </a:extLst>
          </p:cNvPr>
          <p:cNvGrpSpPr/>
          <p:nvPr/>
        </p:nvGrpSpPr>
        <p:grpSpPr>
          <a:xfrm>
            <a:off x="4044723" y="6283951"/>
            <a:ext cx="964286" cy="287390"/>
            <a:chOff x="971550" y="11730038"/>
            <a:chExt cx="1800000" cy="536460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769FD3B-5234-E142-A920-A29A22176AC9}"/>
                </a:ext>
              </a:extLst>
            </p:cNvPr>
            <p:cNvCxnSpPr/>
            <p:nvPr/>
          </p:nvCxnSpPr>
          <p:spPr>
            <a:xfrm>
              <a:off x="971550" y="11730038"/>
              <a:ext cx="180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D977795-FAE8-1547-8DBD-29CA2EE4572C}"/>
                </a:ext>
              </a:extLst>
            </p:cNvPr>
            <p:cNvSpPr txBox="1"/>
            <p:nvPr/>
          </p:nvSpPr>
          <p:spPr>
            <a:xfrm>
              <a:off x="1359887" y="11768346"/>
              <a:ext cx="1023327" cy="498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76056"/>
              <a:r>
                <a:rPr lang="sv-SE" sz="1134" dirty="0">
                  <a:solidFill>
                    <a:prstClr val="black"/>
                  </a:solidFill>
                  <a:latin typeface="Calibri" panose="020F0502020204030204"/>
                </a:rPr>
                <a:t>5m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D016CACF-23BD-774B-90A4-883647726ED7}"/>
              </a:ext>
            </a:extLst>
          </p:cNvPr>
          <p:cNvSpPr/>
          <p:nvPr/>
        </p:nvSpPr>
        <p:spPr>
          <a:xfrm>
            <a:off x="5233438" y="5948756"/>
            <a:ext cx="501773" cy="38426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56"/>
            <a:endParaRPr lang="sv-SE" sz="113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7EFC62F-CA76-1C43-AB4B-DBBD969565BC}"/>
              </a:ext>
            </a:extLst>
          </p:cNvPr>
          <p:cNvSpPr txBox="1"/>
          <p:nvPr/>
        </p:nvSpPr>
        <p:spPr>
          <a:xfrm>
            <a:off x="5766433" y="5873250"/>
            <a:ext cx="2373191" cy="441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56"/>
            <a:r>
              <a:rPr lang="sv-SE" sz="1134" dirty="0" err="1">
                <a:solidFill>
                  <a:prstClr val="black"/>
                </a:solidFill>
                <a:latin typeface="Calibri" panose="020F0502020204030204"/>
              </a:rPr>
              <a:t>Sample</a:t>
            </a:r>
            <a:r>
              <a:rPr lang="sv-SE" sz="1134" dirty="0">
                <a:solidFill>
                  <a:prstClr val="black"/>
                </a:solidFill>
                <a:latin typeface="Calibri" panose="020F0502020204030204"/>
              </a:rPr>
              <a:t> Environment Equipment </a:t>
            </a:r>
            <a:r>
              <a:rPr lang="sv-SE" sz="1134" dirty="0" err="1">
                <a:solidFill>
                  <a:prstClr val="black"/>
                </a:solidFill>
                <a:latin typeface="Calibri" panose="020F0502020204030204"/>
              </a:rPr>
              <a:t>prep</a:t>
            </a:r>
            <a:r>
              <a:rPr lang="sv-SE" sz="1134" dirty="0">
                <a:solidFill>
                  <a:prstClr val="black"/>
                </a:solidFill>
                <a:latin typeface="Calibri" panose="020F0502020204030204"/>
              </a:rPr>
              <a:t> area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C9B65C-D50B-EB4F-8AE0-CE70D3DE27E7}"/>
              </a:ext>
            </a:extLst>
          </p:cNvPr>
          <p:cNvSpPr txBox="1"/>
          <p:nvPr/>
        </p:nvSpPr>
        <p:spPr>
          <a:xfrm>
            <a:off x="7466497" y="3073883"/>
            <a:ext cx="1000559" cy="615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56"/>
            <a:r>
              <a:rPr lang="sv-SE" sz="1134" dirty="0" err="1">
                <a:solidFill>
                  <a:prstClr val="black"/>
                </a:solidFill>
                <a:latin typeface="Calibri" panose="020F0502020204030204"/>
              </a:rPr>
              <a:t>Fume</a:t>
            </a:r>
            <a:r>
              <a:rPr lang="sv-SE" sz="1134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sv-SE" sz="1134" dirty="0" err="1">
                <a:solidFill>
                  <a:prstClr val="black"/>
                </a:solidFill>
                <a:latin typeface="Calibri" panose="020F0502020204030204"/>
              </a:rPr>
              <a:t>hoods</a:t>
            </a:r>
            <a:r>
              <a:rPr lang="sv-SE" sz="1134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sv-SE" sz="1134" dirty="0" err="1">
                <a:solidFill>
                  <a:prstClr val="black"/>
                </a:solidFill>
                <a:latin typeface="Calibri" panose="020F0502020204030204"/>
              </a:rPr>
              <a:t>with</a:t>
            </a:r>
            <a:r>
              <a:rPr lang="sv-SE" sz="1134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sv-SE" sz="1134" dirty="0" err="1">
                <a:solidFill>
                  <a:prstClr val="black"/>
                </a:solidFill>
                <a:latin typeface="Calibri" panose="020F0502020204030204"/>
              </a:rPr>
              <a:t>water</a:t>
            </a:r>
            <a:r>
              <a:rPr lang="sv-SE" sz="1134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sv-SE" sz="1134" dirty="0" err="1">
                <a:solidFill>
                  <a:prstClr val="black"/>
                </a:solidFill>
                <a:latin typeface="Calibri" panose="020F0502020204030204"/>
              </a:rPr>
              <a:t>power</a:t>
            </a:r>
            <a:r>
              <a:rPr lang="sv-SE" sz="1134" dirty="0">
                <a:solidFill>
                  <a:prstClr val="black"/>
                </a:solidFill>
                <a:latin typeface="Calibri" panose="020F0502020204030204"/>
              </a:rPr>
              <a:t>, gas.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6E72D1-A562-8943-8778-CE6EAADD021A}"/>
              </a:ext>
            </a:extLst>
          </p:cNvPr>
          <p:cNvGrpSpPr/>
          <p:nvPr/>
        </p:nvGrpSpPr>
        <p:grpSpPr>
          <a:xfrm>
            <a:off x="3437409" y="239430"/>
            <a:ext cx="3682983" cy="5815712"/>
            <a:chOff x="-159782" y="436728"/>
            <a:chExt cx="6874906" cy="1085599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A5CECB2-8BC5-F141-8DE6-E233C6AC4243}"/>
                </a:ext>
              </a:extLst>
            </p:cNvPr>
            <p:cNvGrpSpPr/>
            <p:nvPr/>
          </p:nvGrpSpPr>
          <p:grpSpPr>
            <a:xfrm>
              <a:off x="651197" y="436728"/>
              <a:ext cx="6063927" cy="10073210"/>
              <a:chOff x="95538" y="436728"/>
              <a:chExt cx="5516880" cy="916447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E8DF9E8-3863-7644-9279-DD8FA7D454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95538" y="924560"/>
                <a:ext cx="5516880" cy="8676640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03A1B9-DEDB-C941-B0F4-72640F7B54F8}"/>
                  </a:ext>
                </a:extLst>
              </p:cNvPr>
              <p:cNvSpPr txBox="1"/>
              <p:nvPr/>
            </p:nvSpPr>
            <p:spPr>
              <a:xfrm>
                <a:off x="2347414" y="436728"/>
                <a:ext cx="1245106" cy="453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76056"/>
                <a:r>
                  <a:rPr lang="sv-SE" sz="1134" dirty="0">
                    <a:solidFill>
                      <a:prstClr val="black"/>
                    </a:solidFill>
                    <a:latin typeface="Calibri" panose="020F0502020204030204"/>
                  </a:rPr>
                  <a:t>E03 100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AD76ACA-9540-4745-BAE3-D36CDC27ECDD}"/>
                  </a:ext>
                </a:extLst>
              </p:cNvPr>
              <p:cNvSpPr/>
              <p:nvPr/>
            </p:nvSpPr>
            <p:spPr>
              <a:xfrm>
                <a:off x="1510723" y="4911848"/>
                <a:ext cx="2081797" cy="218520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4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r>
                  <a:rPr lang="sv-SE" sz="1134" dirty="0">
                    <a:solidFill>
                      <a:prstClr val="black"/>
                    </a:solidFill>
                    <a:latin typeface="Calibri" panose="020F0502020204030204"/>
                  </a:rPr>
                  <a:t>TEFI-</a:t>
                </a:r>
                <a:r>
                  <a:rPr lang="sv-SE" sz="1134" dirty="0" err="1">
                    <a:solidFill>
                      <a:prstClr val="black"/>
                    </a:solidFill>
                    <a:latin typeface="Calibri" panose="020F0502020204030204"/>
                  </a:rPr>
                  <a:t>cryomag</a:t>
                </a:r>
                <a:endParaRPr lang="sv-SE" sz="1134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FFF3315-9BC9-514F-96F3-C0038AC6EEE8}"/>
                  </a:ext>
                </a:extLst>
              </p:cNvPr>
              <p:cNvSpPr/>
              <p:nvPr/>
            </p:nvSpPr>
            <p:spPr>
              <a:xfrm>
                <a:off x="2219248" y="1106288"/>
                <a:ext cx="1941092" cy="1794483"/>
              </a:xfrm>
              <a:prstGeom prst="rect">
                <a:avLst/>
              </a:prstGeom>
              <a:solidFill>
                <a:srgbClr val="F4B18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r>
                  <a:rPr lang="sv-SE" sz="1134" dirty="0">
                    <a:solidFill>
                      <a:prstClr val="black"/>
                    </a:solidFill>
                    <a:latin typeface="Calibri" panose="020F0502020204030204"/>
                  </a:rPr>
                  <a:t>TEFI-</a:t>
                </a:r>
                <a:r>
                  <a:rPr lang="sv-SE" sz="1134" dirty="0" err="1">
                    <a:solidFill>
                      <a:prstClr val="black"/>
                    </a:solidFill>
                    <a:latin typeface="Calibri" panose="020F0502020204030204"/>
                  </a:rPr>
                  <a:t>Furnace</a:t>
                </a:r>
                <a:endParaRPr lang="sv-SE" sz="1134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1E4DE11-89DE-E940-B689-DB51FC27C5D5}"/>
                  </a:ext>
                </a:extLst>
              </p:cNvPr>
              <p:cNvSpPr/>
              <p:nvPr/>
            </p:nvSpPr>
            <p:spPr>
              <a:xfrm>
                <a:off x="3753134" y="8202303"/>
                <a:ext cx="807903" cy="75140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endParaRPr lang="sv-SE" sz="1134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3B9764F-CF8A-3C4B-BF2D-68032F727EE7}"/>
                  </a:ext>
                </a:extLst>
              </p:cNvPr>
              <p:cNvSpPr/>
              <p:nvPr/>
            </p:nvSpPr>
            <p:spPr>
              <a:xfrm>
                <a:off x="3273820" y="8366077"/>
                <a:ext cx="807903" cy="88470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endParaRPr lang="sv-SE" sz="1134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C5EC449-F0A3-D34F-A282-43540B011588}"/>
                  </a:ext>
                </a:extLst>
              </p:cNvPr>
              <p:cNvSpPr/>
              <p:nvPr/>
            </p:nvSpPr>
            <p:spPr>
              <a:xfrm>
                <a:off x="789684" y="2970475"/>
                <a:ext cx="364576" cy="59944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endParaRPr lang="sv-SE" sz="1134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BD70F6F-6E09-054B-83D8-57E102AF8924}"/>
                  </a:ext>
                </a:extLst>
              </p:cNvPr>
              <p:cNvSpPr/>
              <p:nvPr/>
            </p:nvSpPr>
            <p:spPr>
              <a:xfrm>
                <a:off x="3909245" y="4829500"/>
                <a:ext cx="636264" cy="235632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endParaRPr lang="sv-SE" sz="1134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C505FF1-686D-A64B-93E6-798E2F5F1D75}"/>
                  </a:ext>
                </a:extLst>
              </p:cNvPr>
              <p:cNvSpPr/>
              <p:nvPr/>
            </p:nvSpPr>
            <p:spPr>
              <a:xfrm>
                <a:off x="3595676" y="7161697"/>
                <a:ext cx="491285" cy="150849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endParaRPr lang="sv-SE" sz="1134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FF385E5-F58B-B849-9964-D00ABF967D43}"/>
                  </a:ext>
                </a:extLst>
              </p:cNvPr>
              <p:cNvSpPr/>
              <p:nvPr/>
            </p:nvSpPr>
            <p:spPr>
              <a:xfrm>
                <a:off x="3987491" y="3126642"/>
                <a:ext cx="510541" cy="136842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endParaRPr lang="sv-SE" sz="1134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A437B91-FA95-324F-9E87-1791307D925E}"/>
                  </a:ext>
                </a:extLst>
              </p:cNvPr>
              <p:cNvSpPr/>
              <p:nvPr/>
            </p:nvSpPr>
            <p:spPr>
              <a:xfrm>
                <a:off x="2631264" y="7961310"/>
                <a:ext cx="642556" cy="1064655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endParaRPr lang="sv-SE" sz="1134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48B2D2F-90E1-1C47-B906-1F3027234095}"/>
                  </a:ext>
                </a:extLst>
              </p:cNvPr>
              <p:cNvSpPr/>
              <p:nvPr/>
            </p:nvSpPr>
            <p:spPr>
              <a:xfrm>
                <a:off x="710673" y="8133597"/>
                <a:ext cx="852145" cy="652579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endParaRPr lang="sv-SE" sz="1134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741C886-3785-AA4C-AF3D-9190236392D7}"/>
                  </a:ext>
                </a:extLst>
              </p:cNvPr>
              <p:cNvSpPr/>
              <p:nvPr/>
            </p:nvSpPr>
            <p:spPr>
              <a:xfrm>
                <a:off x="1559389" y="7780601"/>
                <a:ext cx="642556" cy="1064655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endParaRPr lang="sv-SE" sz="1134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9693662-6CFB-7442-A004-F0BABC986FF7}"/>
                  </a:ext>
                </a:extLst>
              </p:cNvPr>
              <p:cNvSpPr/>
              <p:nvPr/>
            </p:nvSpPr>
            <p:spPr>
              <a:xfrm>
                <a:off x="5219989" y="5193823"/>
                <a:ext cx="306134" cy="4869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 defTabSz="576056"/>
                <a:r>
                  <a:rPr lang="sv-SE" sz="589" dirty="0" err="1">
                    <a:solidFill>
                      <a:prstClr val="white"/>
                    </a:solidFill>
                    <a:latin typeface="Calibri" panose="020F0502020204030204"/>
                  </a:rPr>
                  <a:t>Fume</a:t>
                </a:r>
                <a:r>
                  <a:rPr lang="sv-SE" sz="589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sv-SE" sz="589" dirty="0" err="1">
                    <a:solidFill>
                      <a:prstClr val="white"/>
                    </a:solidFill>
                    <a:latin typeface="Calibri" panose="020F0502020204030204"/>
                  </a:rPr>
                  <a:t>hood</a:t>
                </a:r>
                <a:endParaRPr lang="sv-SE" sz="589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4E95951-F08C-6749-A69D-CDEF64DF8E5D}"/>
                  </a:ext>
                </a:extLst>
              </p:cNvPr>
              <p:cNvSpPr/>
              <p:nvPr/>
            </p:nvSpPr>
            <p:spPr>
              <a:xfrm>
                <a:off x="1546688" y="7199032"/>
                <a:ext cx="3115108" cy="4912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endParaRPr lang="sv-SE" sz="1134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9A7B319-3A07-7B45-9699-58A9F49651CD}"/>
                  </a:ext>
                </a:extLst>
              </p:cNvPr>
              <p:cNvSpPr/>
              <p:nvPr/>
            </p:nvSpPr>
            <p:spPr>
              <a:xfrm>
                <a:off x="1520392" y="4375035"/>
                <a:ext cx="3040645" cy="4912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endParaRPr lang="sv-SE" sz="1134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25B3B55-C728-A049-B023-E6865A6B0D21}"/>
                  </a:ext>
                </a:extLst>
              </p:cNvPr>
              <p:cNvSpPr/>
              <p:nvPr/>
            </p:nvSpPr>
            <p:spPr>
              <a:xfrm>
                <a:off x="1502365" y="3178918"/>
                <a:ext cx="1064914" cy="1137363"/>
              </a:xfrm>
              <a:prstGeom prst="rect">
                <a:avLst/>
              </a:prstGeom>
              <a:solidFill>
                <a:schemeClr val="accent4">
                  <a:alpha val="4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r>
                  <a:rPr lang="sv-SE" sz="750" dirty="0" err="1">
                    <a:solidFill>
                      <a:prstClr val="black"/>
                    </a:solidFill>
                    <a:latin typeface="Calibri" panose="020F0502020204030204"/>
                  </a:rPr>
                  <a:t>Alignment</a:t>
                </a:r>
                <a:endParaRPr lang="sv-SE" sz="7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9621FFD-821F-AE4A-9ED5-22E00DC6972B}"/>
                  </a:ext>
                </a:extLst>
              </p:cNvPr>
              <p:cNvSpPr/>
              <p:nvPr/>
            </p:nvSpPr>
            <p:spPr>
              <a:xfrm>
                <a:off x="4859813" y="3135822"/>
                <a:ext cx="360175" cy="20318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endParaRPr lang="sv-SE" sz="1134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4DAA748-427D-8A45-AA86-E6FCF68808FF}"/>
                  </a:ext>
                </a:extLst>
              </p:cNvPr>
              <p:cNvSpPr/>
              <p:nvPr/>
            </p:nvSpPr>
            <p:spPr>
              <a:xfrm>
                <a:off x="741617" y="4959158"/>
                <a:ext cx="760748" cy="317443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4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r>
                  <a:rPr lang="sv-SE" sz="1134" dirty="0">
                    <a:solidFill>
                      <a:prstClr val="black"/>
                    </a:solidFill>
                    <a:latin typeface="Calibri" panose="020F0502020204030204"/>
                  </a:rPr>
                  <a:t>TEFI-</a:t>
                </a:r>
                <a:r>
                  <a:rPr lang="sv-SE" sz="1134" dirty="0" err="1">
                    <a:solidFill>
                      <a:prstClr val="black"/>
                    </a:solidFill>
                    <a:latin typeface="Calibri" panose="020F0502020204030204"/>
                  </a:rPr>
                  <a:t>cryo</a:t>
                </a:r>
                <a:endParaRPr lang="sv-SE" sz="1134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47FDB92-0D21-7E46-9F55-8D5142B5C530}"/>
                  </a:ext>
                </a:extLst>
              </p:cNvPr>
              <p:cNvSpPr/>
              <p:nvPr/>
            </p:nvSpPr>
            <p:spPr>
              <a:xfrm>
                <a:off x="2581475" y="3836473"/>
                <a:ext cx="229265" cy="491285"/>
              </a:xfrm>
              <a:prstGeom prst="rect">
                <a:avLst/>
              </a:prstGeom>
              <a:solidFill>
                <a:schemeClr val="accent2">
                  <a:alpha val="4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 defTabSz="576056"/>
                <a:endParaRPr lang="sv-SE" sz="1134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9CFC563-74FF-1B47-88B3-FD7F77C30E46}"/>
                  </a:ext>
                </a:extLst>
              </p:cNvPr>
              <p:cNvSpPr/>
              <p:nvPr/>
            </p:nvSpPr>
            <p:spPr>
              <a:xfrm>
                <a:off x="2830973" y="3218511"/>
                <a:ext cx="816830" cy="1062289"/>
              </a:xfrm>
              <a:prstGeom prst="rect">
                <a:avLst/>
              </a:prstGeom>
              <a:solidFill>
                <a:srgbClr val="F4B18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r>
                  <a:rPr lang="sv-SE" sz="857" dirty="0">
                    <a:solidFill>
                      <a:prstClr val="black"/>
                    </a:solidFill>
                    <a:latin typeface="Calibri" panose="020F0502020204030204"/>
                  </a:rPr>
                  <a:t>TEFI-</a:t>
                </a:r>
                <a:r>
                  <a:rPr lang="sv-SE" sz="857" dirty="0" err="1">
                    <a:solidFill>
                      <a:prstClr val="black"/>
                    </a:solidFill>
                    <a:latin typeface="Calibri" panose="020F0502020204030204"/>
                  </a:rPr>
                  <a:t>Furnace</a:t>
                </a:r>
                <a:endParaRPr lang="sv-SE" sz="85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C736CF8-7841-C64B-87D2-773D0A95FD07}"/>
                  </a:ext>
                </a:extLst>
              </p:cNvPr>
              <p:cNvSpPr/>
              <p:nvPr/>
            </p:nvSpPr>
            <p:spPr>
              <a:xfrm>
                <a:off x="710673" y="1108048"/>
                <a:ext cx="1511767" cy="179272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4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r>
                  <a:rPr lang="sv-SE" sz="1134" dirty="0">
                    <a:solidFill>
                      <a:prstClr val="black"/>
                    </a:solidFill>
                    <a:latin typeface="Calibri" panose="020F0502020204030204"/>
                  </a:rPr>
                  <a:t>TEFI-</a:t>
                </a:r>
                <a:r>
                  <a:rPr lang="sv-SE" sz="1134" dirty="0" err="1">
                    <a:solidFill>
                      <a:prstClr val="black"/>
                    </a:solidFill>
                    <a:latin typeface="Calibri" panose="020F0502020204030204"/>
                  </a:rPr>
                  <a:t>cryo</a:t>
                </a:r>
                <a:endParaRPr lang="sv-SE" sz="1134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86C2CB5-C219-2249-AED2-612FFD89C685}"/>
                  </a:ext>
                </a:extLst>
              </p:cNvPr>
              <p:cNvSpPr/>
              <p:nvPr/>
            </p:nvSpPr>
            <p:spPr>
              <a:xfrm>
                <a:off x="3622535" y="5306740"/>
                <a:ext cx="250996" cy="1459767"/>
              </a:xfrm>
              <a:prstGeom prst="rect">
                <a:avLst/>
              </a:prstGeom>
              <a:solidFill>
                <a:schemeClr val="accent2">
                  <a:alpha val="4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 defTabSz="576056"/>
                <a:r>
                  <a:rPr lang="sv-SE" sz="857" dirty="0" err="1">
                    <a:solidFill>
                      <a:prstClr val="white"/>
                    </a:solidFill>
                    <a:latin typeface="Calibri" panose="020F0502020204030204"/>
                  </a:rPr>
                  <a:t>Storg</a:t>
                </a:r>
                <a:r>
                  <a:rPr lang="sv-SE" sz="857" dirty="0">
                    <a:solidFill>
                      <a:prstClr val="white"/>
                    </a:solidFill>
                    <a:latin typeface="Calibri" panose="020F0502020204030204"/>
                  </a:rPr>
                  <a:t> (n-</a:t>
                </a:r>
                <a:r>
                  <a:rPr lang="sv-SE" sz="857" dirty="0" err="1">
                    <a:solidFill>
                      <a:prstClr val="white"/>
                    </a:solidFill>
                    <a:latin typeface="Calibri" panose="020F0502020204030204"/>
                  </a:rPr>
                  <a:t>mag</a:t>
                </a:r>
                <a:r>
                  <a:rPr lang="sv-SE" sz="857" dirty="0">
                    <a:solidFill>
                      <a:prstClr val="white"/>
                    </a:solidFill>
                    <a:latin typeface="Calibri" panose="020F0502020204030204"/>
                  </a:rPr>
                  <a:t>)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9B5AE0E-846B-D947-B3EA-831D23CADEC7}"/>
                  </a:ext>
                </a:extLst>
              </p:cNvPr>
              <p:cNvSpPr/>
              <p:nvPr/>
            </p:nvSpPr>
            <p:spPr>
              <a:xfrm>
                <a:off x="2222440" y="7665543"/>
                <a:ext cx="378225" cy="127230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endParaRPr lang="sv-SE" sz="1134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ADB0D01-191A-9B44-A16A-A7BBFF89445E}"/>
                  </a:ext>
                </a:extLst>
              </p:cNvPr>
              <p:cNvSpPr/>
              <p:nvPr/>
            </p:nvSpPr>
            <p:spPr>
              <a:xfrm>
                <a:off x="718528" y="3135822"/>
                <a:ext cx="791013" cy="177602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endParaRPr lang="sv-SE" sz="1134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899F33A-ECCD-D146-A149-E48378D4481E}"/>
                  </a:ext>
                </a:extLst>
              </p:cNvPr>
              <p:cNvSpPr/>
              <p:nvPr/>
            </p:nvSpPr>
            <p:spPr>
              <a:xfrm>
                <a:off x="4202713" y="1135814"/>
                <a:ext cx="296620" cy="181099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endParaRPr lang="sv-SE" sz="1134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0E63DCC-01AE-BF47-B989-F770D56F1F88}"/>
                  </a:ext>
                </a:extLst>
              </p:cNvPr>
              <p:cNvSpPr/>
              <p:nvPr/>
            </p:nvSpPr>
            <p:spPr>
              <a:xfrm>
                <a:off x="4505499" y="3092597"/>
                <a:ext cx="245642" cy="1310093"/>
              </a:xfrm>
              <a:prstGeom prst="rect">
                <a:avLst/>
              </a:prstGeom>
              <a:solidFill>
                <a:schemeClr val="accent2">
                  <a:alpha val="4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 defTabSz="576056"/>
                <a:r>
                  <a:rPr lang="sv-SE" sz="857" dirty="0" err="1">
                    <a:solidFill>
                      <a:prstClr val="white"/>
                    </a:solidFill>
                    <a:latin typeface="Calibri" panose="020F0502020204030204"/>
                  </a:rPr>
                  <a:t>Storage</a:t>
                </a:r>
                <a:endParaRPr lang="sv-SE" sz="857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829CEED-1AB5-8B4D-83E8-73BAF8F95462}"/>
                </a:ext>
              </a:extLst>
            </p:cNvPr>
            <p:cNvSpPr/>
            <p:nvPr/>
          </p:nvSpPr>
          <p:spPr>
            <a:xfrm>
              <a:off x="6290930" y="6341158"/>
              <a:ext cx="336490" cy="5352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 defTabSz="576056"/>
              <a:r>
                <a:rPr lang="sv-SE" sz="589" dirty="0" err="1">
                  <a:solidFill>
                    <a:prstClr val="white"/>
                  </a:solidFill>
                  <a:latin typeface="Calibri" panose="020F0502020204030204"/>
                </a:rPr>
                <a:t>Fume</a:t>
              </a:r>
              <a:r>
                <a:rPr lang="sv-SE" sz="589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sv-SE" sz="589" dirty="0" err="1">
                  <a:solidFill>
                    <a:prstClr val="white"/>
                  </a:solidFill>
                  <a:latin typeface="Calibri" panose="020F0502020204030204"/>
                </a:rPr>
                <a:t>hood</a:t>
              </a:r>
              <a:endParaRPr lang="sv-SE" sz="58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EF8FE6F-4F41-5F42-9269-C9A5D6F57FAD}"/>
                </a:ext>
              </a:extLst>
            </p:cNvPr>
            <p:cNvSpPr txBox="1"/>
            <p:nvPr/>
          </p:nvSpPr>
          <p:spPr>
            <a:xfrm>
              <a:off x="3049562" y="7934036"/>
              <a:ext cx="1299245" cy="498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76056"/>
              <a:r>
                <a:rPr lang="sv-SE" sz="1134" dirty="0" err="1">
                  <a:solidFill>
                    <a:prstClr val="black"/>
                  </a:solidFill>
                  <a:latin typeface="Calibri" panose="020F0502020204030204"/>
                </a:rPr>
                <a:t>walkway</a:t>
              </a:r>
              <a:endParaRPr lang="sv-SE" sz="1134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7C9CF11-9320-CC4E-A54A-AC02C30C4A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3019" y="5807112"/>
              <a:ext cx="1440000" cy="144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56"/>
              <a:endParaRPr lang="sv-SE" sz="1134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Up-Down Arrow 54">
              <a:extLst>
                <a:ext uri="{FF2B5EF4-FFF2-40B4-BE49-F238E27FC236}">
                  <a16:creationId xmlns:a16="http://schemas.microsoft.com/office/drawing/2014/main" id="{F70DE185-1A95-9847-A32C-21218C3C00ED}"/>
                </a:ext>
              </a:extLst>
            </p:cNvPr>
            <p:cNvSpPr/>
            <p:nvPr/>
          </p:nvSpPr>
          <p:spPr>
            <a:xfrm>
              <a:off x="243645" y="3490900"/>
              <a:ext cx="455515" cy="5700513"/>
            </a:xfrm>
            <a:prstGeom prst="upDown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56"/>
              <a:endParaRPr lang="sv-SE" sz="1134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Up-Down Arrow 55">
              <a:extLst>
                <a:ext uri="{FF2B5EF4-FFF2-40B4-BE49-F238E27FC236}">
                  <a16:creationId xmlns:a16="http://schemas.microsoft.com/office/drawing/2014/main" id="{BCC5DB7A-6467-3849-A53C-2F93C0BC47BB}"/>
                </a:ext>
              </a:extLst>
            </p:cNvPr>
            <p:cNvSpPr/>
            <p:nvPr/>
          </p:nvSpPr>
          <p:spPr>
            <a:xfrm rot="5400000">
              <a:off x="2650797" y="9212784"/>
              <a:ext cx="486350" cy="3068170"/>
            </a:xfrm>
            <a:prstGeom prst="upDown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56"/>
              <a:endParaRPr lang="sv-SE" sz="1134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F6D5738-1B1C-094B-BA59-C69EBC9927EC}"/>
                </a:ext>
              </a:extLst>
            </p:cNvPr>
            <p:cNvSpPr txBox="1"/>
            <p:nvPr/>
          </p:nvSpPr>
          <p:spPr>
            <a:xfrm>
              <a:off x="-159782" y="5747656"/>
              <a:ext cx="670509" cy="93059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defTabSz="576056"/>
              <a:r>
                <a:rPr lang="sv-SE" sz="1134" dirty="0" err="1">
                  <a:solidFill>
                    <a:prstClr val="black"/>
                  </a:solidFill>
                  <a:latin typeface="Calibri" panose="020F0502020204030204"/>
                </a:rPr>
                <a:t>Crane</a:t>
              </a:r>
              <a:endParaRPr lang="sv-SE" sz="1134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59550E2-76F0-F849-8CF3-4E021547FCE8}"/>
                </a:ext>
              </a:extLst>
            </p:cNvPr>
            <p:cNvSpPr txBox="1"/>
            <p:nvPr/>
          </p:nvSpPr>
          <p:spPr>
            <a:xfrm>
              <a:off x="2145051" y="10794571"/>
              <a:ext cx="991040" cy="498154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defTabSz="576056"/>
              <a:r>
                <a:rPr lang="sv-SE" sz="1134" dirty="0" err="1">
                  <a:solidFill>
                    <a:prstClr val="black"/>
                  </a:solidFill>
                  <a:latin typeface="Calibri" panose="020F0502020204030204"/>
                </a:rPr>
                <a:t>Crane</a:t>
              </a:r>
              <a:endParaRPr lang="sv-SE" sz="1134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78FD105-7212-AA4F-8936-62DA5991DDBC}"/>
                </a:ext>
              </a:extLst>
            </p:cNvPr>
            <p:cNvSpPr/>
            <p:nvPr/>
          </p:nvSpPr>
          <p:spPr>
            <a:xfrm>
              <a:off x="1324288" y="5373430"/>
              <a:ext cx="361277" cy="2156361"/>
            </a:xfrm>
            <a:prstGeom prst="rect">
              <a:avLst/>
            </a:prstGeom>
            <a:solidFill>
              <a:schemeClr val="accent2">
                <a:alpha val="4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576056"/>
              <a:r>
                <a:rPr lang="sv-SE" sz="1134" dirty="0" err="1">
                  <a:solidFill>
                    <a:prstClr val="white"/>
                  </a:solidFill>
                  <a:latin typeface="Calibri" panose="020F0502020204030204"/>
                </a:rPr>
                <a:t>Storage</a:t>
              </a:r>
              <a:r>
                <a:rPr lang="sv-SE" sz="1134" dirty="0">
                  <a:solidFill>
                    <a:prstClr val="white"/>
                  </a:solidFill>
                  <a:latin typeface="Calibri" panose="020F0502020204030204"/>
                </a:rPr>
                <a:t>/</a:t>
              </a:r>
              <a:r>
                <a:rPr lang="sv-SE" sz="1134" dirty="0" err="1">
                  <a:solidFill>
                    <a:prstClr val="white"/>
                  </a:solidFill>
                  <a:latin typeface="Calibri" panose="020F0502020204030204"/>
                </a:rPr>
                <a:t>prep</a:t>
              </a:r>
              <a:endParaRPr lang="sv-SE" sz="1134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8889B11-38FC-294B-BC21-1CBA25AF2140}"/>
              </a:ext>
            </a:extLst>
          </p:cNvPr>
          <p:cNvCxnSpPr>
            <a:cxnSpLocks/>
            <a:stCxn id="71" idx="1"/>
          </p:cNvCxnSpPr>
          <p:nvPr/>
        </p:nvCxnSpPr>
        <p:spPr>
          <a:xfrm flipH="1" flipV="1">
            <a:off x="7145343" y="3178476"/>
            <a:ext cx="321154" cy="20337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EF6921C-8DB4-AF41-A60A-62699DC7CF5F}"/>
              </a:ext>
            </a:extLst>
          </p:cNvPr>
          <p:cNvCxnSpPr>
            <a:cxnSpLocks/>
            <a:stCxn id="71" idx="1"/>
          </p:cNvCxnSpPr>
          <p:nvPr/>
        </p:nvCxnSpPr>
        <p:spPr>
          <a:xfrm flipH="1">
            <a:off x="7139619" y="3381852"/>
            <a:ext cx="326878" cy="21787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4FEFEA4-068C-1C48-B878-11C1A146351F}"/>
              </a:ext>
            </a:extLst>
          </p:cNvPr>
          <p:cNvSpPr/>
          <p:nvPr/>
        </p:nvSpPr>
        <p:spPr>
          <a:xfrm>
            <a:off x="6044158" y="1878903"/>
            <a:ext cx="106824" cy="107008"/>
          </a:xfrm>
          <a:prstGeom prst="rect">
            <a:avLst/>
          </a:prstGeom>
          <a:pattFill prst="wdDnDiag">
            <a:fgClr>
              <a:schemeClr val="accent6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56"/>
            <a:endParaRPr lang="en-GB" sz="113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20A3AD8B-84C5-674B-B259-21D0A32B30C0}"/>
              </a:ext>
            </a:extLst>
          </p:cNvPr>
          <p:cNvSpPr/>
          <p:nvPr/>
        </p:nvSpPr>
        <p:spPr>
          <a:xfrm>
            <a:off x="5791950" y="3086830"/>
            <a:ext cx="144643" cy="8678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56"/>
            <a:endParaRPr lang="en-GB" sz="113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2A33CB51-154B-ED4A-A475-7A2CF83A6499}"/>
              </a:ext>
            </a:extLst>
          </p:cNvPr>
          <p:cNvSpPr/>
          <p:nvPr/>
        </p:nvSpPr>
        <p:spPr>
          <a:xfrm>
            <a:off x="6487574" y="3646945"/>
            <a:ext cx="144643" cy="578571"/>
          </a:xfrm>
          <a:prstGeom prst="rect">
            <a:avLst/>
          </a:prstGeom>
          <a:solidFill>
            <a:schemeClr val="accent2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576056"/>
            <a:r>
              <a:rPr lang="sv-SE" sz="857" dirty="0" err="1">
                <a:solidFill>
                  <a:prstClr val="white"/>
                </a:solidFill>
                <a:latin typeface="Calibri" panose="020F0502020204030204"/>
              </a:rPr>
              <a:t>Storage</a:t>
            </a:r>
            <a:endParaRPr lang="sv-SE" sz="85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1AC0DEA-A6EC-444E-99CD-B43FF8B3B7DC}"/>
              </a:ext>
            </a:extLst>
          </p:cNvPr>
          <p:cNvSpPr/>
          <p:nvPr/>
        </p:nvSpPr>
        <p:spPr>
          <a:xfrm>
            <a:off x="4684938" y="4045360"/>
            <a:ext cx="192857" cy="10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576056"/>
            <a:endParaRPr lang="sv-SE" sz="85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8F2CD2-F93B-C14C-BBD1-62B992C73743}"/>
              </a:ext>
            </a:extLst>
          </p:cNvPr>
          <p:cNvSpPr/>
          <p:nvPr/>
        </p:nvSpPr>
        <p:spPr>
          <a:xfrm>
            <a:off x="4715113" y="3167808"/>
            <a:ext cx="144643" cy="8678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56"/>
            <a:endParaRPr lang="en-GB" sz="113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94D32E81-0814-CE48-AF37-7C250964D013}"/>
              </a:ext>
            </a:extLst>
          </p:cNvPr>
          <p:cNvSpPr/>
          <p:nvPr/>
        </p:nvSpPr>
        <p:spPr>
          <a:xfrm>
            <a:off x="5184673" y="2945277"/>
            <a:ext cx="578571" cy="144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56"/>
            <a:endParaRPr lang="en-GB" sz="113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BA85FB2-8770-B646-95C9-A312B5A3A46F}"/>
              </a:ext>
            </a:extLst>
          </p:cNvPr>
          <p:cNvSpPr/>
          <p:nvPr/>
        </p:nvSpPr>
        <p:spPr>
          <a:xfrm>
            <a:off x="5181380" y="3943614"/>
            <a:ext cx="578571" cy="144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56"/>
            <a:endParaRPr lang="en-GB" sz="113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0178C094-2BBA-3C46-A311-6E8298FFFB8E}"/>
              </a:ext>
            </a:extLst>
          </p:cNvPr>
          <p:cNvSpPr/>
          <p:nvPr/>
        </p:nvSpPr>
        <p:spPr>
          <a:xfrm>
            <a:off x="4542879" y="2432118"/>
            <a:ext cx="192857" cy="10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576056"/>
            <a:endParaRPr lang="sv-SE" sz="85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F82BBB70-685F-FF4A-83D6-D9B7C925F535}"/>
              </a:ext>
            </a:extLst>
          </p:cNvPr>
          <p:cNvSpPr/>
          <p:nvPr/>
        </p:nvSpPr>
        <p:spPr>
          <a:xfrm>
            <a:off x="5178880" y="4095742"/>
            <a:ext cx="578571" cy="10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576056"/>
            <a:endParaRPr lang="sv-SE" sz="85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806492F1-B939-4843-A4F7-D768531E2D7A}"/>
              </a:ext>
            </a:extLst>
          </p:cNvPr>
          <p:cNvSpPr/>
          <p:nvPr/>
        </p:nvSpPr>
        <p:spPr>
          <a:xfrm>
            <a:off x="5162536" y="2843330"/>
            <a:ext cx="578571" cy="10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576056"/>
            <a:endParaRPr lang="sv-SE" sz="85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8229EE0D-163B-314F-9553-9F8A8DF79B4A}"/>
              </a:ext>
            </a:extLst>
          </p:cNvPr>
          <p:cNvSpPr/>
          <p:nvPr/>
        </p:nvSpPr>
        <p:spPr>
          <a:xfrm rot="5400000" flipV="1">
            <a:off x="4341199" y="2070840"/>
            <a:ext cx="578571" cy="144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56"/>
            <a:endParaRPr lang="en-GB" sz="113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76224644-099D-2C49-A934-DACCA617DCA7}"/>
              </a:ext>
            </a:extLst>
          </p:cNvPr>
          <p:cNvSpPr/>
          <p:nvPr/>
        </p:nvSpPr>
        <p:spPr>
          <a:xfrm rot="5400000" flipV="1">
            <a:off x="5258520" y="2026152"/>
            <a:ext cx="289286" cy="144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56"/>
            <a:endParaRPr lang="en-GB" sz="113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6D2C5CF7-946E-3347-9976-C5EF367B1C67}"/>
              </a:ext>
            </a:extLst>
          </p:cNvPr>
          <p:cNvSpPr/>
          <p:nvPr/>
        </p:nvSpPr>
        <p:spPr>
          <a:xfrm>
            <a:off x="6493260" y="2866451"/>
            <a:ext cx="144643" cy="578571"/>
          </a:xfrm>
          <a:prstGeom prst="rect">
            <a:avLst/>
          </a:prstGeom>
          <a:solidFill>
            <a:schemeClr val="accent2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576056"/>
            <a:r>
              <a:rPr lang="sv-SE" sz="857" dirty="0" err="1">
                <a:solidFill>
                  <a:prstClr val="white"/>
                </a:solidFill>
                <a:latin typeface="Calibri" panose="020F0502020204030204"/>
              </a:rPr>
              <a:t>Storage</a:t>
            </a:r>
            <a:endParaRPr lang="sv-SE" sz="85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C5350A9D-C6B8-C047-89F3-78F2A5FB6ECD}"/>
              </a:ext>
            </a:extLst>
          </p:cNvPr>
          <p:cNvSpPr/>
          <p:nvPr/>
        </p:nvSpPr>
        <p:spPr>
          <a:xfrm>
            <a:off x="4696205" y="3062421"/>
            <a:ext cx="192857" cy="10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576056"/>
            <a:endParaRPr lang="sv-SE" sz="85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5301F7EF-FBB5-1D42-84C6-BAFF2776097B}"/>
              </a:ext>
            </a:extLst>
          </p:cNvPr>
          <p:cNvSpPr/>
          <p:nvPr/>
        </p:nvSpPr>
        <p:spPr>
          <a:xfrm>
            <a:off x="5964909" y="2454891"/>
            <a:ext cx="192857" cy="10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576056"/>
            <a:endParaRPr lang="sv-SE" sz="85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83603860-DD4F-9543-AD1D-A5C53A2606F4}"/>
              </a:ext>
            </a:extLst>
          </p:cNvPr>
          <p:cNvSpPr/>
          <p:nvPr/>
        </p:nvSpPr>
        <p:spPr>
          <a:xfrm rot="5400000" flipV="1">
            <a:off x="5763229" y="2093614"/>
            <a:ext cx="578571" cy="144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56"/>
            <a:endParaRPr lang="en-GB" sz="113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39204D57-E6B1-964C-9B2E-831CAC90E11E}"/>
              </a:ext>
            </a:extLst>
          </p:cNvPr>
          <p:cNvSpPr/>
          <p:nvPr/>
        </p:nvSpPr>
        <p:spPr>
          <a:xfrm rot="5400000" flipV="1">
            <a:off x="4303990" y="865722"/>
            <a:ext cx="578571" cy="144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56"/>
            <a:endParaRPr lang="en-GB" sz="113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09D186EC-C69C-B149-9378-1DDEEAC8F90D}"/>
              </a:ext>
            </a:extLst>
          </p:cNvPr>
          <p:cNvSpPr/>
          <p:nvPr/>
        </p:nvSpPr>
        <p:spPr>
          <a:xfrm rot="5400000" flipV="1">
            <a:off x="4910161" y="842487"/>
            <a:ext cx="578571" cy="144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56"/>
            <a:endParaRPr lang="en-GB" sz="113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6D427FCD-0FCD-5343-8BC0-8D3C02B9948C}"/>
              </a:ext>
            </a:extLst>
          </p:cNvPr>
          <p:cNvSpPr/>
          <p:nvPr/>
        </p:nvSpPr>
        <p:spPr>
          <a:xfrm rot="5400000" flipV="1">
            <a:off x="5493734" y="850253"/>
            <a:ext cx="578571" cy="144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56"/>
            <a:endParaRPr lang="en-GB" sz="113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DB279A3B-294C-6C44-9EF2-D40B70E6A3AD}"/>
              </a:ext>
            </a:extLst>
          </p:cNvPr>
          <p:cNvSpPr/>
          <p:nvPr/>
        </p:nvSpPr>
        <p:spPr>
          <a:xfrm rot="5400000" flipV="1">
            <a:off x="4746706" y="1465837"/>
            <a:ext cx="289286" cy="144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56"/>
            <a:endParaRPr lang="en-GB" sz="113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467F84EB-62F3-A946-90E8-801CCF80B91C}"/>
              </a:ext>
            </a:extLst>
          </p:cNvPr>
          <p:cNvSpPr/>
          <p:nvPr/>
        </p:nvSpPr>
        <p:spPr>
          <a:xfrm rot="5400000" flipV="1">
            <a:off x="5376373" y="1465255"/>
            <a:ext cx="289286" cy="144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56"/>
            <a:endParaRPr lang="en-GB" sz="113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DED00E8-2001-EA47-94F9-9010CBF2BE60}"/>
              </a:ext>
            </a:extLst>
          </p:cNvPr>
          <p:cNvSpPr/>
          <p:nvPr/>
        </p:nvSpPr>
        <p:spPr>
          <a:xfrm>
            <a:off x="4797024" y="1288999"/>
            <a:ext cx="192857" cy="10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576056"/>
            <a:endParaRPr lang="sv-SE" sz="85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4E2A8BF1-0FB3-8046-95E1-7AE9DFC81522}"/>
              </a:ext>
            </a:extLst>
          </p:cNvPr>
          <p:cNvSpPr/>
          <p:nvPr/>
        </p:nvSpPr>
        <p:spPr>
          <a:xfrm>
            <a:off x="5424587" y="1297835"/>
            <a:ext cx="192857" cy="10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576056"/>
            <a:endParaRPr lang="sv-SE" sz="85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05C0032-65B8-424F-B25F-3C70BB3DAAAC}"/>
              </a:ext>
            </a:extLst>
          </p:cNvPr>
          <p:cNvSpPr/>
          <p:nvPr/>
        </p:nvSpPr>
        <p:spPr>
          <a:xfrm>
            <a:off x="6016854" y="625523"/>
            <a:ext cx="192857" cy="10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576056"/>
            <a:endParaRPr lang="sv-SE" sz="85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EC310AD5-21D7-E743-A18F-5D6C187B5685}"/>
              </a:ext>
            </a:extLst>
          </p:cNvPr>
          <p:cNvSpPr/>
          <p:nvPr/>
        </p:nvSpPr>
        <p:spPr>
          <a:xfrm rot="16200000">
            <a:off x="7849923" y="3680144"/>
            <a:ext cx="144643" cy="8678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defTabSz="576056"/>
            <a:r>
              <a:rPr lang="en-GB" sz="1134" dirty="0">
                <a:solidFill>
                  <a:prstClr val="black"/>
                </a:solidFill>
                <a:latin typeface="Calibri" panose="020F0502020204030204"/>
              </a:rPr>
              <a:t>benches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72D3AEFB-2B58-D84E-B16E-C4CF3EFE4D9D}"/>
              </a:ext>
            </a:extLst>
          </p:cNvPr>
          <p:cNvSpPr/>
          <p:nvPr/>
        </p:nvSpPr>
        <p:spPr>
          <a:xfrm>
            <a:off x="7646623" y="4272611"/>
            <a:ext cx="578571" cy="10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 defTabSz="576056"/>
            <a:r>
              <a:rPr lang="sv-SE" sz="857" dirty="0" err="1">
                <a:solidFill>
                  <a:prstClr val="black"/>
                </a:solidFill>
                <a:latin typeface="Calibri" panose="020F0502020204030204"/>
              </a:rPr>
              <a:t>Storage</a:t>
            </a:r>
            <a:endParaRPr lang="sv-SE" sz="85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6C86F-FF80-4E43-BC87-E2E54DF862EF}"/>
              </a:ext>
            </a:extLst>
          </p:cNvPr>
          <p:cNvSpPr txBox="1"/>
          <p:nvPr/>
        </p:nvSpPr>
        <p:spPr>
          <a:xfrm>
            <a:off x="6785302" y="3706700"/>
            <a:ext cx="283909" cy="200806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9643" tIns="9643" rIns="9643" bIns="9643" rtlCol="0">
            <a:spAutoFit/>
          </a:bodyPr>
          <a:lstStyle/>
          <a:p>
            <a:pPr defTabSz="576056"/>
            <a:r>
              <a:rPr lang="en-GB" sz="589" dirty="0">
                <a:solidFill>
                  <a:prstClr val="black"/>
                </a:solidFill>
                <a:latin typeface="Calibri" panose="020F0502020204030204"/>
              </a:rPr>
              <a:t>Gas bottles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5CF0BD73-5CD3-E949-BBF0-91F1CEB33BDA}"/>
              </a:ext>
            </a:extLst>
          </p:cNvPr>
          <p:cNvSpPr/>
          <p:nvPr/>
        </p:nvSpPr>
        <p:spPr>
          <a:xfrm rot="10800000" flipV="1">
            <a:off x="5909992" y="1537704"/>
            <a:ext cx="289286" cy="144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56"/>
            <a:endParaRPr lang="en-GB" sz="113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252E9657-BB1A-B34E-BA5A-EE10729D7E71}"/>
              </a:ext>
            </a:extLst>
          </p:cNvPr>
          <p:cNvSpPr/>
          <p:nvPr/>
        </p:nvSpPr>
        <p:spPr>
          <a:xfrm>
            <a:off x="5895177" y="1392933"/>
            <a:ext cx="325726" cy="310099"/>
          </a:xfrm>
          <a:prstGeom prst="rect">
            <a:avLst/>
          </a:prstGeom>
          <a:solidFill>
            <a:schemeClr val="tx1">
              <a:lumMod val="50000"/>
              <a:lumOff val="5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 defTabSz="576056"/>
            <a:r>
              <a:rPr lang="sv-SE" sz="589" dirty="0">
                <a:solidFill>
                  <a:prstClr val="black"/>
                </a:solidFill>
                <a:latin typeface="Calibri" panose="020F0502020204030204"/>
              </a:rPr>
              <a:t>Hot </a:t>
            </a:r>
            <a:r>
              <a:rPr lang="sv-SE" sz="589" dirty="0" err="1">
                <a:solidFill>
                  <a:prstClr val="black"/>
                </a:solidFill>
                <a:latin typeface="Calibri" panose="020F0502020204030204"/>
              </a:rPr>
              <a:t>works</a:t>
            </a:r>
            <a:r>
              <a:rPr lang="sv-SE" sz="589" dirty="0">
                <a:solidFill>
                  <a:prstClr val="black"/>
                </a:solidFill>
                <a:latin typeface="Calibri" panose="020F0502020204030204"/>
              </a:rPr>
              <a:t>/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C6C0BF8-3520-874B-BFE5-05E8BD06A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025"/>
    </mc:Choice>
    <mc:Fallback>
      <p:transition spd="slow" advTm="112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end (of the beginning)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70FA80-9E3B-D54A-AFC0-CEF21F245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401">
        <p:fade/>
      </p:transition>
    </mc:Choice>
    <mc:Fallback>
      <p:transition spd="med" advTm="19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325625"/>
              </p:ext>
            </p:extLst>
          </p:nvPr>
        </p:nvGraphicFramePr>
        <p:xfrm>
          <a:off x="1195647" y="1633448"/>
          <a:ext cx="10134600" cy="1373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Overview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Individual systems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E03 workshop planning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2020-04-16</a:t>
            </a:fld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FC22D6-2CBF-1140-BF02-26F294A4A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241">
        <p:fade/>
      </p:transition>
    </mc:Choice>
    <mc:Fallback>
      <p:transition spd="med" advTm="352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7F3AF8-4EF0-2C4A-A0C7-B2C8F405A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04">
        <p:fade/>
      </p:transition>
    </mc:Choice>
    <mc:Fallback>
      <p:transition spd="med" advTm="2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10264379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 Environment Systems for Diffraction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8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D5BE0B88-CC29-0A49-B6F9-F98C8428A14E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116741375"/>
              </p:ext>
            </p:extLst>
          </p:nvPr>
        </p:nvGraphicFramePr>
        <p:xfrm>
          <a:off x="1195647" y="1562100"/>
          <a:ext cx="1017244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488">
                  <a:extLst>
                    <a:ext uri="{9D8B030D-6E8A-4147-A177-3AD203B41FA5}">
                      <a16:colId xmlns:a16="http://schemas.microsoft.com/office/drawing/2014/main" val="2866710563"/>
                    </a:ext>
                  </a:extLst>
                </a:gridCol>
                <a:gridCol w="2034488">
                  <a:extLst>
                    <a:ext uri="{9D8B030D-6E8A-4147-A177-3AD203B41FA5}">
                      <a16:colId xmlns:a16="http://schemas.microsoft.com/office/drawing/2014/main" val="1799620911"/>
                    </a:ext>
                  </a:extLst>
                </a:gridCol>
                <a:gridCol w="2034488">
                  <a:extLst>
                    <a:ext uri="{9D8B030D-6E8A-4147-A177-3AD203B41FA5}">
                      <a16:colId xmlns:a16="http://schemas.microsoft.com/office/drawing/2014/main" val="1943271528"/>
                    </a:ext>
                  </a:extLst>
                </a:gridCol>
                <a:gridCol w="999937">
                  <a:extLst>
                    <a:ext uri="{9D8B030D-6E8A-4147-A177-3AD203B41FA5}">
                      <a16:colId xmlns:a16="http://schemas.microsoft.com/office/drawing/2014/main" val="128283152"/>
                    </a:ext>
                  </a:extLst>
                </a:gridCol>
                <a:gridCol w="3069039">
                  <a:extLst>
                    <a:ext uri="{9D8B030D-6E8A-4147-A177-3AD203B41FA5}">
                      <a16:colId xmlns:a16="http://schemas.microsoft.com/office/drawing/2014/main" val="2679164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Section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Details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partners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9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TEFI (pool)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Assymetric</a:t>
                      </a:r>
                      <a:r>
                        <a:rPr lang="sv-SE" dirty="0"/>
                        <a:t> 8T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LLB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TA </a:t>
                      </a:r>
                      <a:r>
                        <a:rPr lang="sv-SE" dirty="0" err="1"/>
                        <a:t>approved</a:t>
                      </a:r>
                      <a:r>
                        <a:rPr lang="sv-SE" dirty="0"/>
                        <a:t>, CTV </a:t>
                      </a:r>
                      <a:r>
                        <a:rPr lang="sv-SE" dirty="0" err="1"/>
                        <a:t>passed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281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TEFI (pool)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Dilution</a:t>
                      </a:r>
                      <a:r>
                        <a:rPr lang="sv-SE" dirty="0"/>
                        <a:t>, He3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Matched</a:t>
                      </a:r>
                      <a:r>
                        <a:rPr lang="sv-SE" dirty="0"/>
                        <a:t> to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LLB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TA </a:t>
                      </a:r>
                      <a:r>
                        <a:rPr lang="sv-SE" dirty="0" err="1"/>
                        <a:t>approved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34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TEFI (</a:t>
                      </a:r>
                      <a:r>
                        <a:rPr lang="sv-SE" dirty="0" err="1"/>
                        <a:t>instr</a:t>
                      </a:r>
                      <a:r>
                        <a:rPr lang="sv-S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Wet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Cryostat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Specific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LLB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Not </a:t>
                      </a:r>
                      <a:r>
                        <a:rPr lang="sv-SE" dirty="0" err="1"/>
                        <a:t>yet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started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60696"/>
                  </a:ext>
                </a:extLst>
              </a:tr>
            </a:tbl>
          </a:graphicData>
        </a:graphic>
      </p:graphicFrame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MAGiC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sz="800" b="0" i="0" u="none" strike="noStrike" kern="1200" cap="none" spc="8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2020-04-19</a:t>
            </a:fld>
            <a:endParaRPr kumimoji="0" lang="sv-SE" sz="800" b="0" i="0" u="none" strike="noStrike" kern="1200" cap="none" spc="8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E1D0D750-EEC0-C749-B360-97DD993465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5613482"/>
              </p:ext>
            </p:extLst>
          </p:nvPr>
        </p:nvGraphicFramePr>
        <p:xfrm>
          <a:off x="1195647" y="3593002"/>
          <a:ext cx="1017244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488">
                  <a:extLst>
                    <a:ext uri="{9D8B030D-6E8A-4147-A177-3AD203B41FA5}">
                      <a16:colId xmlns:a16="http://schemas.microsoft.com/office/drawing/2014/main" val="2866710563"/>
                    </a:ext>
                  </a:extLst>
                </a:gridCol>
                <a:gridCol w="2034488">
                  <a:extLst>
                    <a:ext uri="{9D8B030D-6E8A-4147-A177-3AD203B41FA5}">
                      <a16:colId xmlns:a16="http://schemas.microsoft.com/office/drawing/2014/main" val="1799620911"/>
                    </a:ext>
                  </a:extLst>
                </a:gridCol>
                <a:gridCol w="2034488">
                  <a:extLst>
                    <a:ext uri="{9D8B030D-6E8A-4147-A177-3AD203B41FA5}">
                      <a16:colId xmlns:a16="http://schemas.microsoft.com/office/drawing/2014/main" val="1943271528"/>
                    </a:ext>
                  </a:extLst>
                </a:gridCol>
                <a:gridCol w="1011512">
                  <a:extLst>
                    <a:ext uri="{9D8B030D-6E8A-4147-A177-3AD203B41FA5}">
                      <a16:colId xmlns:a16="http://schemas.microsoft.com/office/drawing/2014/main" val="128283152"/>
                    </a:ext>
                  </a:extLst>
                </a:gridCol>
                <a:gridCol w="3057464">
                  <a:extLst>
                    <a:ext uri="{9D8B030D-6E8A-4147-A177-3AD203B41FA5}">
                      <a16:colId xmlns:a16="http://schemas.microsoft.com/office/drawing/2014/main" val="692624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Section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Details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partners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9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TEFI (</a:t>
                      </a:r>
                      <a:r>
                        <a:rPr lang="sv-SE" dirty="0" err="1"/>
                        <a:t>Instr</a:t>
                      </a:r>
                      <a:r>
                        <a:rPr lang="sv-S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Cryofurnace</a:t>
                      </a:r>
                      <a:r>
                        <a:rPr lang="sv-S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20 </a:t>
                      </a:r>
                      <a:r>
                        <a:rPr lang="sv-SE" dirty="0" err="1"/>
                        <a:t>pos</a:t>
                      </a:r>
                      <a:r>
                        <a:rPr lang="sv-SE" dirty="0"/>
                        <a:t>. </a:t>
                      </a:r>
                      <a:r>
                        <a:rPr lang="sv-SE" dirty="0" err="1"/>
                        <a:t>Inst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specific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LLB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CTV </a:t>
                      </a:r>
                      <a:r>
                        <a:rPr lang="sv-SE" dirty="0" err="1"/>
                        <a:t>passed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281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TEFI (Pool)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Wet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Cryofurnace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Top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loading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LLB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Generic</a:t>
                      </a:r>
                      <a:r>
                        <a:rPr lang="sv-SE" dirty="0"/>
                        <a:t> OC integration </a:t>
                      </a:r>
                      <a:r>
                        <a:rPr lang="sv-SE" dirty="0" err="1"/>
                        <a:t>started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34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TEFI (pool)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HT </a:t>
                      </a:r>
                      <a:r>
                        <a:rPr lang="sv-SE" dirty="0" err="1"/>
                        <a:t>vac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furnace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ILL style </a:t>
                      </a:r>
                      <a:r>
                        <a:rPr lang="sv-SE" dirty="0" err="1"/>
                        <a:t>top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loading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LLB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Not </a:t>
                      </a:r>
                      <a:r>
                        <a:rPr lang="sv-SE" dirty="0" err="1"/>
                        <a:t>started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867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TEFI (pool)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Assymetric</a:t>
                      </a:r>
                      <a:r>
                        <a:rPr lang="sv-SE" dirty="0"/>
                        <a:t> 8T + 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LLB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TA </a:t>
                      </a:r>
                      <a:r>
                        <a:rPr lang="sv-SE" dirty="0" err="1"/>
                        <a:t>approved</a:t>
                      </a:r>
                      <a:r>
                        <a:rPr lang="sv-SE" dirty="0"/>
                        <a:t>, CTV </a:t>
                      </a:r>
                      <a:r>
                        <a:rPr lang="sv-SE" dirty="0" err="1"/>
                        <a:t>passed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60696"/>
                  </a:ext>
                </a:extLst>
              </a:tr>
            </a:tbl>
          </a:graphicData>
        </a:graphic>
      </p:graphicFrame>
      <p:sp>
        <p:nvSpPr>
          <p:cNvPr id="12" name="Platshållare för text 7">
            <a:extLst>
              <a:ext uri="{FF2B5EF4-FFF2-40B4-BE49-F238E27FC236}">
                <a16:creationId xmlns:a16="http://schemas.microsoft.com/office/drawing/2014/main" id="{01C9854D-9993-5C48-A906-A57381451256}"/>
              </a:ext>
            </a:extLst>
          </p:cNvPr>
          <p:cNvSpPr txBox="1">
            <a:spLocks/>
          </p:cNvSpPr>
          <p:nvPr/>
        </p:nvSpPr>
        <p:spPr>
          <a:xfrm>
            <a:off x="1103709" y="3117890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DREAM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976E6C-522A-1544-A481-9E597864C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5752618"/>
            <a:ext cx="9982572" cy="57784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7E7BCBC-DA0E-4049-B724-B7B3EE882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3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8486">
        <p:fade/>
      </p:transition>
    </mc:Choice>
    <mc:Fallback>
      <p:transition spd="med" advTm="1284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26" y="265373"/>
            <a:ext cx="10634161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 Environment Systems for Spectroscopy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8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D5BE0B88-CC29-0A49-B6F9-F98C8428A14E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1466799332"/>
              </p:ext>
            </p:extLst>
          </p:nvPr>
        </p:nvGraphicFramePr>
        <p:xfrm>
          <a:off x="1195646" y="1562100"/>
          <a:ext cx="1017244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488">
                  <a:extLst>
                    <a:ext uri="{9D8B030D-6E8A-4147-A177-3AD203B41FA5}">
                      <a16:colId xmlns:a16="http://schemas.microsoft.com/office/drawing/2014/main" val="2866710563"/>
                    </a:ext>
                  </a:extLst>
                </a:gridCol>
                <a:gridCol w="1776581">
                  <a:extLst>
                    <a:ext uri="{9D8B030D-6E8A-4147-A177-3AD203B41FA5}">
                      <a16:colId xmlns:a16="http://schemas.microsoft.com/office/drawing/2014/main" val="1799620911"/>
                    </a:ext>
                  </a:extLst>
                </a:gridCol>
                <a:gridCol w="2128603">
                  <a:extLst>
                    <a:ext uri="{9D8B030D-6E8A-4147-A177-3AD203B41FA5}">
                      <a16:colId xmlns:a16="http://schemas.microsoft.com/office/drawing/2014/main" val="1943271528"/>
                    </a:ext>
                  </a:extLst>
                </a:gridCol>
                <a:gridCol w="1469036">
                  <a:extLst>
                    <a:ext uri="{9D8B030D-6E8A-4147-A177-3AD203B41FA5}">
                      <a16:colId xmlns:a16="http://schemas.microsoft.com/office/drawing/2014/main" val="128283152"/>
                    </a:ext>
                  </a:extLst>
                </a:gridCol>
                <a:gridCol w="2763732">
                  <a:extLst>
                    <a:ext uri="{9D8B030D-6E8A-4147-A177-3AD203B41FA5}">
                      <a16:colId xmlns:a16="http://schemas.microsoft.com/office/drawing/2014/main" val="6770262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Section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Details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partners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9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TEFI (pool)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15T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Ex HZB VM1B +</a:t>
                      </a:r>
                      <a:r>
                        <a:rPr lang="sv-SE" dirty="0" err="1"/>
                        <a:t>Dil</a:t>
                      </a:r>
                      <a:r>
                        <a:rPr lang="sv-SE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ESS/HZB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Ready for </a:t>
                      </a:r>
                      <a:r>
                        <a:rPr lang="sv-SE" dirty="0" err="1"/>
                        <a:t>delivery</a:t>
                      </a:r>
                      <a:r>
                        <a:rPr lang="sv-SE" dirty="0"/>
                        <a:t> (</a:t>
                      </a:r>
                      <a:r>
                        <a:rPr lang="sv-SE" dirty="0" err="1"/>
                        <a:t>delayed</a:t>
                      </a:r>
                      <a:r>
                        <a:rPr lang="sv-SE" dirty="0"/>
                        <a:t> by COVID19)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281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TEFI (</a:t>
                      </a:r>
                      <a:r>
                        <a:rPr lang="sv-SE" dirty="0" err="1"/>
                        <a:t>Instr</a:t>
                      </a:r>
                      <a:r>
                        <a:rPr lang="sv-S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Wet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Cryostat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Specific</a:t>
                      </a:r>
                      <a:r>
                        <a:rPr lang="sv-SE" dirty="0"/>
                        <a:t> OC 100mm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BIFROST/DTU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Specs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being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defined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343837"/>
                  </a:ext>
                </a:extLst>
              </a:tr>
            </a:tbl>
          </a:graphicData>
        </a:graphic>
      </p:graphicFrame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BIFROST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sz="800" b="0" i="0" u="none" strike="noStrike" kern="1200" cap="none" spc="8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2020-04-17</a:t>
            </a:fld>
            <a:endParaRPr kumimoji="0" lang="sv-SE" sz="800" b="0" i="0" u="none" strike="noStrike" kern="1200" cap="none" spc="8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E1D0D750-EEC0-C749-B360-97DD993465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907493"/>
              </p:ext>
            </p:extLst>
          </p:nvPr>
        </p:nvGraphicFramePr>
        <p:xfrm>
          <a:off x="1195646" y="3507079"/>
          <a:ext cx="1017244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488">
                  <a:extLst>
                    <a:ext uri="{9D8B030D-6E8A-4147-A177-3AD203B41FA5}">
                      <a16:colId xmlns:a16="http://schemas.microsoft.com/office/drawing/2014/main" val="2866710563"/>
                    </a:ext>
                  </a:extLst>
                </a:gridCol>
                <a:gridCol w="2034488">
                  <a:extLst>
                    <a:ext uri="{9D8B030D-6E8A-4147-A177-3AD203B41FA5}">
                      <a16:colId xmlns:a16="http://schemas.microsoft.com/office/drawing/2014/main" val="1799620911"/>
                    </a:ext>
                  </a:extLst>
                </a:gridCol>
                <a:gridCol w="2034488">
                  <a:extLst>
                    <a:ext uri="{9D8B030D-6E8A-4147-A177-3AD203B41FA5}">
                      <a16:colId xmlns:a16="http://schemas.microsoft.com/office/drawing/2014/main" val="1943271528"/>
                    </a:ext>
                  </a:extLst>
                </a:gridCol>
                <a:gridCol w="2034488">
                  <a:extLst>
                    <a:ext uri="{9D8B030D-6E8A-4147-A177-3AD203B41FA5}">
                      <a16:colId xmlns:a16="http://schemas.microsoft.com/office/drawing/2014/main" val="128283152"/>
                    </a:ext>
                  </a:extLst>
                </a:gridCol>
                <a:gridCol w="2034488">
                  <a:extLst>
                    <a:ext uri="{9D8B030D-6E8A-4147-A177-3AD203B41FA5}">
                      <a16:colId xmlns:a16="http://schemas.microsoft.com/office/drawing/2014/main" val="1972802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Section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Details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partners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9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TEFI (pool)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6.5 T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Ex-HZB VM-2 +</a:t>
                      </a:r>
                      <a:r>
                        <a:rPr lang="sv-SE" dirty="0" err="1"/>
                        <a:t>Dil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ESS/HZB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Verbal </a:t>
                      </a:r>
                      <a:r>
                        <a:rPr lang="sv-SE" dirty="0" err="1"/>
                        <a:t>agreement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281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TEFI (</a:t>
                      </a:r>
                      <a:r>
                        <a:rPr lang="sv-SE" dirty="0" err="1"/>
                        <a:t>Instr</a:t>
                      </a:r>
                      <a:r>
                        <a:rPr lang="sv-S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Cryofurnace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changer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Inst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specific</a:t>
                      </a:r>
                      <a:r>
                        <a:rPr lang="sv-SE" dirty="0"/>
                        <a:t> 6 </a:t>
                      </a:r>
                      <a:r>
                        <a:rPr lang="sv-SE" dirty="0" err="1"/>
                        <a:t>pos</a:t>
                      </a:r>
                      <a:r>
                        <a:rPr lang="sv-SE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LLB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To be </a:t>
                      </a:r>
                      <a:r>
                        <a:rPr lang="sv-SE" dirty="0" err="1"/>
                        <a:t>started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34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TEFI (pool)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Wet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Cryostat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Standard OC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LLB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To be </a:t>
                      </a:r>
                      <a:r>
                        <a:rPr lang="sv-SE" dirty="0" err="1"/>
                        <a:t>started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60696"/>
                  </a:ext>
                </a:extLst>
              </a:tr>
            </a:tbl>
          </a:graphicData>
        </a:graphic>
      </p:graphicFrame>
      <p:sp>
        <p:nvSpPr>
          <p:cNvPr id="12" name="Platshållare för text 7">
            <a:extLst>
              <a:ext uri="{FF2B5EF4-FFF2-40B4-BE49-F238E27FC236}">
                <a16:creationId xmlns:a16="http://schemas.microsoft.com/office/drawing/2014/main" id="{01C9854D-9993-5C48-A906-A57381451256}"/>
              </a:ext>
            </a:extLst>
          </p:cNvPr>
          <p:cNvSpPr txBox="1">
            <a:spLocks/>
          </p:cNvSpPr>
          <p:nvPr/>
        </p:nvSpPr>
        <p:spPr>
          <a:xfrm>
            <a:off x="1103709" y="3117890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CSPEC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CF4458A-7DF4-4F4E-883E-4DAD8944F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5451676"/>
            <a:ext cx="10273686" cy="878786"/>
          </a:xfrm>
        </p:spPr>
        <p:txBody>
          <a:bodyPr/>
          <a:lstStyle/>
          <a:p>
            <a:r>
              <a:rPr lang="en-GB" dirty="0" err="1"/>
              <a:t>N.b.</a:t>
            </a:r>
            <a:r>
              <a:rPr lang="en-GB" dirty="0"/>
              <a:t> High field magnet desired for CSPEC but not prioritised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5E65C8C-8838-5345-A868-D81E9F647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2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4349">
        <p:fade/>
      </p:transition>
    </mc:Choice>
    <mc:Fallback>
      <p:transition spd="med" advTm="1243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10264379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 Environment Systems for LSS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8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D5BE0B88-CC29-0A49-B6F9-F98C8428A14E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508259694"/>
              </p:ext>
            </p:extLst>
          </p:nvPr>
        </p:nvGraphicFramePr>
        <p:xfrm>
          <a:off x="1195647" y="1382220"/>
          <a:ext cx="10172440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2432">
                  <a:extLst>
                    <a:ext uri="{9D8B030D-6E8A-4147-A177-3AD203B41FA5}">
                      <a16:colId xmlns:a16="http://schemas.microsoft.com/office/drawing/2014/main" val="2866710563"/>
                    </a:ext>
                  </a:extLst>
                </a:gridCol>
                <a:gridCol w="2022432">
                  <a:extLst>
                    <a:ext uri="{9D8B030D-6E8A-4147-A177-3AD203B41FA5}">
                      <a16:colId xmlns:a16="http://schemas.microsoft.com/office/drawing/2014/main" val="1799620911"/>
                    </a:ext>
                  </a:extLst>
                </a:gridCol>
                <a:gridCol w="2022432">
                  <a:extLst>
                    <a:ext uri="{9D8B030D-6E8A-4147-A177-3AD203B41FA5}">
                      <a16:colId xmlns:a16="http://schemas.microsoft.com/office/drawing/2014/main" val="1943271528"/>
                    </a:ext>
                  </a:extLst>
                </a:gridCol>
                <a:gridCol w="2052572">
                  <a:extLst>
                    <a:ext uri="{9D8B030D-6E8A-4147-A177-3AD203B41FA5}">
                      <a16:colId xmlns:a16="http://schemas.microsoft.com/office/drawing/2014/main" val="128283152"/>
                    </a:ext>
                  </a:extLst>
                </a:gridCol>
                <a:gridCol w="2052572">
                  <a:extLst>
                    <a:ext uri="{9D8B030D-6E8A-4147-A177-3AD203B41FA5}">
                      <a16:colId xmlns:a16="http://schemas.microsoft.com/office/drawing/2014/main" val="5765833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Section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Details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partners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9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TEFI (pool)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Warm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bore</a:t>
                      </a:r>
                      <a:r>
                        <a:rPr lang="sv-SE" dirty="0"/>
                        <a:t>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2T cryomagnet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LLB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TA </a:t>
                      </a:r>
                      <a:r>
                        <a:rPr lang="sv-SE" dirty="0" err="1"/>
                        <a:t>agreed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281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TEFI (pool)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Electromagnet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Discussion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with</a:t>
                      </a:r>
                      <a:r>
                        <a:rPr lang="sv-SE" dirty="0"/>
                        <a:t> MCA for </a:t>
                      </a:r>
                      <a:r>
                        <a:rPr lang="sv-SE" dirty="0" err="1"/>
                        <a:t>shared</a:t>
                      </a:r>
                      <a:r>
                        <a:rPr lang="sv-SE" dirty="0"/>
                        <a:t> 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343837"/>
                  </a:ext>
                </a:extLst>
              </a:tr>
            </a:tbl>
          </a:graphicData>
        </a:graphic>
      </p:graphicFrame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LOKI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sz="800" b="0" i="0" u="none" strike="noStrike" kern="1200" cap="none" spc="8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2020-04-20</a:t>
            </a:fld>
            <a:endParaRPr kumimoji="0" lang="sv-SE" sz="800" b="0" i="0" u="none" strike="noStrike" kern="1200" cap="none" spc="8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E1D0D750-EEC0-C749-B360-97DD993465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3562986"/>
              </p:ext>
            </p:extLst>
          </p:nvPr>
        </p:nvGraphicFramePr>
        <p:xfrm>
          <a:off x="1195646" y="3507079"/>
          <a:ext cx="1017244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488">
                  <a:extLst>
                    <a:ext uri="{9D8B030D-6E8A-4147-A177-3AD203B41FA5}">
                      <a16:colId xmlns:a16="http://schemas.microsoft.com/office/drawing/2014/main" val="2866710563"/>
                    </a:ext>
                  </a:extLst>
                </a:gridCol>
                <a:gridCol w="2034488">
                  <a:extLst>
                    <a:ext uri="{9D8B030D-6E8A-4147-A177-3AD203B41FA5}">
                      <a16:colId xmlns:a16="http://schemas.microsoft.com/office/drawing/2014/main" val="1799620911"/>
                    </a:ext>
                  </a:extLst>
                </a:gridCol>
                <a:gridCol w="2034488">
                  <a:extLst>
                    <a:ext uri="{9D8B030D-6E8A-4147-A177-3AD203B41FA5}">
                      <a16:colId xmlns:a16="http://schemas.microsoft.com/office/drawing/2014/main" val="1943271528"/>
                    </a:ext>
                  </a:extLst>
                </a:gridCol>
                <a:gridCol w="2034488">
                  <a:extLst>
                    <a:ext uri="{9D8B030D-6E8A-4147-A177-3AD203B41FA5}">
                      <a16:colId xmlns:a16="http://schemas.microsoft.com/office/drawing/2014/main" val="128283152"/>
                    </a:ext>
                  </a:extLst>
                </a:gridCol>
                <a:gridCol w="2034488">
                  <a:extLst>
                    <a:ext uri="{9D8B030D-6E8A-4147-A177-3AD203B41FA5}">
                      <a16:colId xmlns:a16="http://schemas.microsoft.com/office/drawing/2014/main" val="1717407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Section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Details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partners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9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TEFI (pool)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Warm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bore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2T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LLB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TA </a:t>
                      </a:r>
                      <a:r>
                        <a:rPr lang="sv-SE" dirty="0" err="1"/>
                        <a:t>agreed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281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TEFI (</a:t>
                      </a:r>
                      <a:r>
                        <a:rPr lang="sv-SE" dirty="0" err="1"/>
                        <a:t>inst</a:t>
                      </a:r>
                      <a:r>
                        <a:rPr lang="sv-S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Flow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cryostat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Instrument </a:t>
                      </a:r>
                      <a:r>
                        <a:rPr lang="sv-SE" dirty="0" err="1"/>
                        <a:t>specific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Not </a:t>
                      </a:r>
                      <a:r>
                        <a:rPr lang="sv-SE" dirty="0" err="1"/>
                        <a:t>yet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started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343837"/>
                  </a:ext>
                </a:extLst>
              </a:tr>
            </a:tbl>
          </a:graphicData>
        </a:graphic>
      </p:graphicFrame>
      <p:sp>
        <p:nvSpPr>
          <p:cNvPr id="12" name="Platshållare för text 7">
            <a:extLst>
              <a:ext uri="{FF2B5EF4-FFF2-40B4-BE49-F238E27FC236}">
                <a16:creationId xmlns:a16="http://schemas.microsoft.com/office/drawing/2014/main" id="{01C9854D-9993-5C48-A906-A57381451256}"/>
              </a:ext>
            </a:extLst>
          </p:cNvPr>
          <p:cNvSpPr txBox="1">
            <a:spLocks/>
          </p:cNvSpPr>
          <p:nvPr/>
        </p:nvSpPr>
        <p:spPr>
          <a:xfrm>
            <a:off x="1103709" y="3117890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ESTIA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E1BE49-AC17-454E-8C8B-AEF2649EB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5304754"/>
            <a:ext cx="9670056" cy="1025708"/>
          </a:xfrm>
        </p:spPr>
        <p:txBody>
          <a:bodyPr/>
          <a:lstStyle/>
          <a:p>
            <a:r>
              <a:rPr lang="en-GB" dirty="0" err="1"/>
              <a:t>N.b.</a:t>
            </a:r>
            <a:r>
              <a:rPr lang="en-GB" dirty="0"/>
              <a:t> High field magnet with sapphire windows desired for ESTIA/SKADI but not prioritised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7FFB70F-BD4E-FD4D-8FEE-13E0EAA1B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8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8472">
        <p:fade/>
      </p:transition>
    </mc:Choice>
    <mc:Fallback>
      <p:transition spd="med" advTm="98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434039" cy="4029710"/>
          </a:xfrm>
        </p:spPr>
        <p:txBody>
          <a:bodyPr/>
          <a:lstStyle/>
          <a:p>
            <a:r>
              <a:rPr lang="en-GB" dirty="0"/>
              <a:t>TEFI Individual systems </a:t>
            </a:r>
          </a:p>
          <a:p>
            <a:endParaRPr lang="en-GB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CE2504-5922-E74B-B491-1408F88EA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6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64">
        <p:fade/>
      </p:transition>
    </mc:Choice>
    <mc:Fallback>
      <p:transition spd="med" advTm="10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721946" cy="657339"/>
          </a:xfrm>
        </p:spPr>
        <p:txBody>
          <a:bodyPr/>
          <a:lstStyle/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8T Magnet for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MAGiC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DREAM, </a:t>
            </a:r>
            <a:r>
              <a:rPr lang="en-GB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HEIMDAL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498900"/>
            <a:ext cx="5092644" cy="47680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System Overview and Deliverables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+15°/-35° vertical field wet cryomagnet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Schedule, Milestones and Reviews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Call for tender review (CTV) complete.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Waiting in procurement queue at LLB, likely publication October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⇒ delivery late 2022/early 2023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Integration, Safety, Verification, Validation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Requires mechanical integration with kin. mounts, magnetic field safely checks &amp; policy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Providing 8T, 1.6K (or 50/300 </a:t>
            </a:r>
            <a:r>
              <a:rPr lang="en-GB" dirty="0" err="1"/>
              <a:t>mK</a:t>
            </a:r>
            <a:r>
              <a:rPr lang="en-GB" dirty="0"/>
              <a:t> with ULT inserts)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957733-8A8A-8446-BAC8-15438938FE6B}"/>
              </a:ext>
            </a:extLst>
          </p:cNvPr>
          <p:cNvGrpSpPr/>
          <p:nvPr/>
        </p:nvGrpSpPr>
        <p:grpSpPr>
          <a:xfrm>
            <a:off x="6373692" y="1367074"/>
            <a:ext cx="2535450" cy="4077740"/>
            <a:chOff x="7968208" y="1482308"/>
            <a:chExt cx="3061102" cy="5064975"/>
          </a:xfrm>
        </p:grpSpPr>
        <p:pic>
          <p:nvPicPr>
            <p:cNvPr id="11" name="Cave MAGIC 20190329 vue 37.JPG" descr="Cave MAGIC 20190329 vue 37.JPG">
              <a:extLst>
                <a:ext uri="{FF2B5EF4-FFF2-40B4-BE49-F238E27FC236}">
                  <a16:creationId xmlns:a16="http://schemas.microsoft.com/office/drawing/2014/main" id="{EBBA6B38-F916-974C-9C2C-1D23882FE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rcRect l="40870" t="15283" r="31151" b="17910"/>
            <a:stretch>
              <a:fillRect/>
            </a:stretch>
          </p:blipFill>
          <p:spPr>
            <a:xfrm flipH="1">
              <a:off x="7968208" y="1482308"/>
              <a:ext cx="3061102" cy="46324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180921_RFQEB5508 proposal drawing Aug 2018.pdf" descr="180921_RFQEB5508 proposal drawing Aug 2018.pdf">
              <a:extLst>
                <a:ext uri="{FF2B5EF4-FFF2-40B4-BE49-F238E27FC236}">
                  <a16:creationId xmlns:a16="http://schemas.microsoft.com/office/drawing/2014/main" id="{C8D3DD15-DF23-9A40-B4C0-85313C9FC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rcRect l="29125" t="6199" b="44363"/>
            <a:stretch>
              <a:fillRect/>
            </a:stretch>
          </p:blipFill>
          <p:spPr>
            <a:xfrm rot="5400000">
              <a:off x="7094312" y="2966266"/>
              <a:ext cx="4796170" cy="236586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9485844-A28D-0F4E-8B07-BD00D771377F}"/>
              </a:ext>
            </a:extLst>
          </p:cNvPr>
          <p:cNvGrpSpPr/>
          <p:nvPr/>
        </p:nvGrpSpPr>
        <p:grpSpPr>
          <a:xfrm>
            <a:off x="351239" y="5863745"/>
            <a:ext cx="11837195" cy="949960"/>
            <a:chOff x="351239" y="5571645"/>
            <a:chExt cx="11837195" cy="949960"/>
          </a:xfrm>
        </p:grpSpPr>
        <p:graphicFrame>
          <p:nvGraphicFramePr>
            <p:cNvPr id="13" name="Content Placeholder 6">
              <a:extLst>
                <a:ext uri="{FF2B5EF4-FFF2-40B4-BE49-F238E27FC236}">
                  <a16:creationId xmlns:a16="http://schemas.microsoft.com/office/drawing/2014/main" id="{785226CD-8497-AD4D-892D-EDD03848846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33209145"/>
                </p:ext>
              </p:extLst>
            </p:nvPr>
          </p:nvGraphicFramePr>
          <p:xfrm>
            <a:off x="351239" y="5571645"/>
            <a:ext cx="11837195" cy="94996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032253">
                    <a:extLst>
                      <a:ext uri="{9D8B030D-6E8A-4147-A177-3AD203B41FA5}">
                        <a16:colId xmlns:a16="http://schemas.microsoft.com/office/drawing/2014/main" val="2159628760"/>
                      </a:ext>
                    </a:extLst>
                  </a:gridCol>
                  <a:gridCol w="729353">
                    <a:extLst>
                      <a:ext uri="{9D8B030D-6E8A-4147-A177-3AD203B41FA5}">
                        <a16:colId xmlns:a16="http://schemas.microsoft.com/office/drawing/2014/main" val="2442595146"/>
                      </a:ext>
                    </a:extLst>
                  </a:gridCol>
                  <a:gridCol w="773192">
                    <a:extLst>
                      <a:ext uri="{9D8B030D-6E8A-4147-A177-3AD203B41FA5}">
                        <a16:colId xmlns:a16="http://schemas.microsoft.com/office/drawing/2014/main" val="2349928363"/>
                      </a:ext>
                    </a:extLst>
                  </a:gridCol>
                  <a:gridCol w="844933">
                    <a:extLst>
                      <a:ext uri="{9D8B030D-6E8A-4147-A177-3AD203B41FA5}">
                        <a16:colId xmlns:a16="http://schemas.microsoft.com/office/drawing/2014/main" val="205689656"/>
                      </a:ext>
                    </a:extLst>
                  </a:gridCol>
                  <a:gridCol w="844933">
                    <a:extLst>
                      <a:ext uri="{9D8B030D-6E8A-4147-A177-3AD203B41FA5}">
                        <a16:colId xmlns:a16="http://schemas.microsoft.com/office/drawing/2014/main" val="3155982480"/>
                      </a:ext>
                    </a:extLst>
                  </a:gridCol>
                  <a:gridCol w="844933">
                    <a:extLst>
                      <a:ext uri="{9D8B030D-6E8A-4147-A177-3AD203B41FA5}">
                        <a16:colId xmlns:a16="http://schemas.microsoft.com/office/drawing/2014/main" val="3188228838"/>
                      </a:ext>
                    </a:extLst>
                  </a:gridCol>
                  <a:gridCol w="844933">
                    <a:extLst>
                      <a:ext uri="{9D8B030D-6E8A-4147-A177-3AD203B41FA5}">
                        <a16:colId xmlns:a16="http://schemas.microsoft.com/office/drawing/2014/main" val="2233197260"/>
                      </a:ext>
                    </a:extLst>
                  </a:gridCol>
                  <a:gridCol w="844933">
                    <a:extLst>
                      <a:ext uri="{9D8B030D-6E8A-4147-A177-3AD203B41FA5}">
                        <a16:colId xmlns:a16="http://schemas.microsoft.com/office/drawing/2014/main" val="773254096"/>
                      </a:ext>
                    </a:extLst>
                  </a:gridCol>
                  <a:gridCol w="844933">
                    <a:extLst>
                      <a:ext uri="{9D8B030D-6E8A-4147-A177-3AD203B41FA5}">
                        <a16:colId xmlns:a16="http://schemas.microsoft.com/office/drawing/2014/main" val="1174844911"/>
                      </a:ext>
                    </a:extLst>
                  </a:gridCol>
                  <a:gridCol w="844933">
                    <a:extLst>
                      <a:ext uri="{9D8B030D-6E8A-4147-A177-3AD203B41FA5}">
                        <a16:colId xmlns:a16="http://schemas.microsoft.com/office/drawing/2014/main" val="4102178878"/>
                      </a:ext>
                    </a:extLst>
                  </a:gridCol>
                  <a:gridCol w="844933">
                    <a:extLst>
                      <a:ext uri="{9D8B030D-6E8A-4147-A177-3AD203B41FA5}">
                        <a16:colId xmlns:a16="http://schemas.microsoft.com/office/drawing/2014/main" val="1168452895"/>
                      </a:ext>
                    </a:extLst>
                  </a:gridCol>
                  <a:gridCol w="844933">
                    <a:extLst>
                      <a:ext uri="{9D8B030D-6E8A-4147-A177-3AD203B41FA5}">
                        <a16:colId xmlns:a16="http://schemas.microsoft.com/office/drawing/2014/main" val="307201572"/>
                      </a:ext>
                    </a:extLst>
                  </a:gridCol>
                  <a:gridCol w="853067">
                    <a:extLst>
                      <a:ext uri="{9D8B030D-6E8A-4147-A177-3AD203B41FA5}">
                        <a16:colId xmlns:a16="http://schemas.microsoft.com/office/drawing/2014/main" val="4180749673"/>
                      </a:ext>
                    </a:extLst>
                  </a:gridCol>
                  <a:gridCol w="844933">
                    <a:extLst>
                      <a:ext uri="{9D8B030D-6E8A-4147-A177-3AD203B41FA5}">
                        <a16:colId xmlns:a16="http://schemas.microsoft.com/office/drawing/2014/main" val="1510260947"/>
                      </a:ext>
                    </a:extLst>
                  </a:gridCol>
                </a:tblGrid>
                <a:tr h="370840">
                  <a:tc>
                    <a:txBody>
                      <a:bodyPr/>
                      <a:lstStyle/>
                      <a:p>
                        <a:endParaRPr lang="en-GB" sz="1600" b="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GB" sz="1400" b="0" dirty="0"/>
                          <a:t>Q1/20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GB" sz="1400" b="0" dirty="0"/>
                          <a:t>Q2/20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GB" sz="1400" b="0" dirty="0"/>
                          <a:t>Q3/20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GB" sz="1400" b="0" dirty="0"/>
                          <a:t>Q4/20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GB" sz="1400" b="0" dirty="0"/>
                          <a:t>Q1/21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GB" sz="1400" b="0" dirty="0"/>
                          <a:t>Q2/21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GB" sz="1400" b="0" dirty="0"/>
                          <a:t>Q3/21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GB" sz="1400" b="0" dirty="0"/>
                          <a:t>Q4/21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GB" sz="1400" b="0" dirty="0"/>
                          <a:t>Q1/22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GB" sz="1400" b="0" dirty="0"/>
                          <a:t>Q2/22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GB" sz="1400" b="0" dirty="0"/>
                          <a:t>Q3/22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GB" sz="1400" b="0" dirty="0"/>
                          <a:t>Q4/22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en-GB" sz="1400" b="0" dirty="0"/>
                          <a:t>Q1/23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805557858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r>
                          <a:rPr lang="en-GB" sz="1600" dirty="0"/>
                          <a:t>8T Magnet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en-GB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en-GB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en-GB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en-GB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en-GB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en-GB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en-GB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en-GB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en-GB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en-GB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en-GB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en-GB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en-GB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816094558"/>
                    </a:ext>
                  </a:extLst>
                </a:tr>
              </a:tbl>
            </a:graphicData>
          </a:graphic>
        </p:graphicFrame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6D1C641-25C7-CB4C-95B0-95A0E3DDF8E0}"/>
                </a:ext>
              </a:extLst>
            </p:cNvPr>
            <p:cNvGrpSpPr/>
            <p:nvPr/>
          </p:nvGrpSpPr>
          <p:grpSpPr>
            <a:xfrm>
              <a:off x="1821223" y="6051255"/>
              <a:ext cx="10199225" cy="436116"/>
              <a:chOff x="1701478" y="2260785"/>
              <a:chExt cx="10199225" cy="436116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73AE624-3CED-C648-A04D-8976ED4CD5B3}"/>
                  </a:ext>
                </a:extLst>
              </p:cNvPr>
              <p:cNvSpPr/>
              <p:nvPr/>
            </p:nvSpPr>
            <p:spPr>
              <a:xfrm>
                <a:off x="1701478" y="2260785"/>
                <a:ext cx="555585" cy="123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FD4D3AD-480F-0B42-8262-509311D4B88F}"/>
                  </a:ext>
                </a:extLst>
              </p:cNvPr>
              <p:cNvSpPr/>
              <p:nvPr/>
            </p:nvSpPr>
            <p:spPr>
              <a:xfrm>
                <a:off x="2257063" y="2412054"/>
                <a:ext cx="1608881" cy="98521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6351741-8D01-AD47-8F6E-E6A57C591F2B}"/>
                  </a:ext>
                </a:extLst>
              </p:cNvPr>
              <p:cNvSpPr/>
              <p:nvPr/>
            </p:nvSpPr>
            <p:spPr>
              <a:xfrm>
                <a:off x="3904526" y="2510575"/>
                <a:ext cx="5922380" cy="93729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AD45231-0629-8442-B61B-6B996E46BEFF}"/>
                  </a:ext>
                </a:extLst>
              </p:cNvPr>
              <p:cNvSpPr/>
              <p:nvPr/>
            </p:nvSpPr>
            <p:spPr>
              <a:xfrm>
                <a:off x="9826906" y="2604304"/>
                <a:ext cx="2073797" cy="92597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185CB7-BB27-8148-B896-E32BA06C0619}"/>
              </a:ext>
            </a:extLst>
          </p:cNvPr>
          <p:cNvGrpSpPr/>
          <p:nvPr/>
        </p:nvGrpSpPr>
        <p:grpSpPr>
          <a:xfrm>
            <a:off x="8877539" y="4007631"/>
            <a:ext cx="3222882" cy="1366151"/>
            <a:chOff x="1911816" y="4882420"/>
            <a:chExt cx="3222882" cy="136615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ED1B8F6-438C-4C4E-AD58-6C8C15EA6CE0}"/>
                </a:ext>
              </a:extLst>
            </p:cNvPr>
            <p:cNvGrpSpPr/>
            <p:nvPr/>
          </p:nvGrpSpPr>
          <p:grpSpPr>
            <a:xfrm>
              <a:off x="1911816" y="5017177"/>
              <a:ext cx="697336" cy="1066031"/>
              <a:chOff x="1800866" y="2039264"/>
              <a:chExt cx="697336" cy="106603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C9CAA17-6E95-4B42-BBAC-2E1F745F1353}"/>
                  </a:ext>
                </a:extLst>
              </p:cNvPr>
              <p:cNvSpPr/>
              <p:nvPr/>
            </p:nvSpPr>
            <p:spPr>
              <a:xfrm>
                <a:off x="1803721" y="2039264"/>
                <a:ext cx="694481" cy="998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26A9964-AA73-3943-85F3-42D467560749}"/>
                  </a:ext>
                </a:extLst>
              </p:cNvPr>
              <p:cNvSpPr/>
              <p:nvPr/>
            </p:nvSpPr>
            <p:spPr>
              <a:xfrm>
                <a:off x="1800867" y="2361335"/>
                <a:ext cx="683857" cy="99818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2C291D2-19D9-EC4C-A3EA-786950657E9F}"/>
                  </a:ext>
                </a:extLst>
              </p:cNvPr>
              <p:cNvSpPr/>
              <p:nvPr/>
            </p:nvSpPr>
            <p:spPr>
              <a:xfrm flipV="1">
                <a:off x="1803721" y="2683405"/>
                <a:ext cx="694481" cy="99819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C2991CF-DA64-5747-B877-5D24BF34EF62}"/>
                  </a:ext>
                </a:extLst>
              </p:cNvPr>
              <p:cNvSpPr/>
              <p:nvPr/>
            </p:nvSpPr>
            <p:spPr>
              <a:xfrm>
                <a:off x="1800866" y="3005477"/>
                <a:ext cx="683857" cy="99818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60B28EE-BBD9-E44D-B728-D704DB1EB450}"/>
                </a:ext>
              </a:extLst>
            </p:cNvPr>
            <p:cNvSpPr txBox="1"/>
            <p:nvPr/>
          </p:nvSpPr>
          <p:spPr>
            <a:xfrm>
              <a:off x="2741992" y="4882420"/>
              <a:ext cx="14101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Procurement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F86069-2BE7-1248-A377-012236AC2E6B}"/>
                </a:ext>
              </a:extLst>
            </p:cNvPr>
            <p:cNvSpPr txBox="1"/>
            <p:nvPr/>
          </p:nvSpPr>
          <p:spPr>
            <a:xfrm>
              <a:off x="2741992" y="5214693"/>
              <a:ext cx="816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Design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43CAD0-1CEE-6C46-88C6-0DF8E36CCBFE}"/>
                </a:ext>
              </a:extLst>
            </p:cNvPr>
            <p:cNvSpPr txBox="1"/>
            <p:nvPr/>
          </p:nvSpPr>
          <p:spPr>
            <a:xfrm>
              <a:off x="2741992" y="5546966"/>
              <a:ext cx="1401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Manufacture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426E18B-A909-6747-982E-97484F0BE35F}"/>
                </a:ext>
              </a:extLst>
            </p:cNvPr>
            <p:cNvSpPr txBox="1"/>
            <p:nvPr/>
          </p:nvSpPr>
          <p:spPr>
            <a:xfrm>
              <a:off x="2741992" y="5879239"/>
              <a:ext cx="2392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Acceptance/Integration</a:t>
              </a:r>
            </a:p>
          </p:txBody>
        </p:sp>
      </p:grpSp>
      <p:sp>
        <p:nvSpPr>
          <p:cNvPr id="43" name="Platshållare för innehåll 5">
            <a:extLst>
              <a:ext uri="{FF2B5EF4-FFF2-40B4-BE49-F238E27FC236}">
                <a16:creationId xmlns:a16="http://schemas.microsoft.com/office/drawing/2014/main" id="{47165957-0B3A-1D47-A4FE-13436856A90B}"/>
              </a:ext>
            </a:extLst>
          </p:cNvPr>
          <p:cNvSpPr txBox="1">
            <a:spLocks/>
          </p:cNvSpPr>
          <p:nvPr/>
        </p:nvSpPr>
        <p:spPr>
          <a:xfrm>
            <a:off x="8615946" y="1245419"/>
            <a:ext cx="5092644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Achievements and Challenges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Completing CTV!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Finite procurement bandwidth. </a:t>
            </a:r>
          </a:p>
        </p:txBody>
      </p: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8FBFE115-7E51-7D42-B70A-8850FF32A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7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8466">
        <p:fade/>
      </p:transition>
    </mc:Choice>
    <mc:Fallback>
      <p:transition spd="med" advTm="1184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7490</TotalTime>
  <Words>1483</Words>
  <Application>Microsoft Macintosh PowerPoint</Application>
  <PresentationFormat>Widescreen</PresentationFormat>
  <Paragraphs>427</Paragraphs>
  <Slides>24</Slides>
  <Notes>14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Segoe UI</vt:lpstr>
      <vt:lpstr>Segoe UI Light</vt:lpstr>
      <vt:lpstr>Segoe UI Semibold</vt:lpstr>
      <vt:lpstr>Wingdings</vt:lpstr>
      <vt:lpstr>Office-tema</vt:lpstr>
      <vt:lpstr>1_Office Theme</vt:lpstr>
      <vt:lpstr>PowerPoint Presentation</vt:lpstr>
      <vt:lpstr>Sample Environment Systems for First Science – Temperature and Fields</vt:lpstr>
      <vt:lpstr>Agenda</vt:lpstr>
      <vt:lpstr>PowerPoint Presentation</vt:lpstr>
      <vt:lpstr>Sample Environment Systems for Diffraction</vt:lpstr>
      <vt:lpstr>Sample Environment Systems for Spectroscopy</vt:lpstr>
      <vt:lpstr>Sample Environment Systems for LSS</vt:lpstr>
      <vt:lpstr>PowerPoint Presentation</vt:lpstr>
      <vt:lpstr>8T Magnet for MAGiC, DREAM, HEIMDAL </vt:lpstr>
      <vt:lpstr>New ULT systems for ‘8T magnet + OC’ </vt:lpstr>
      <vt:lpstr>'15T magnet’ for ‘BIFROST’ </vt:lpstr>
      <vt:lpstr>Warm bore for ESTIA, LOKI</vt:lpstr>
      <vt:lpstr>Flow cryostat for ESTIA </vt:lpstr>
      <vt:lpstr>6.5T Cryomagnet for CSPEC, TREX </vt:lpstr>
      <vt:lpstr>'20 position Cryofurnace’ for ‘DREAM’ </vt:lpstr>
      <vt:lpstr>‘Wet cryostat’ for ‘MAGiC’ </vt:lpstr>
      <vt:lpstr>‘Wet cryofurnace’ for ‘DREAM’ </vt:lpstr>
      <vt:lpstr>Vacuum furnace for DREAM </vt:lpstr>
      <vt:lpstr>‘Wet cryostat’ for ‘instruments BIFROST’ </vt:lpstr>
      <vt:lpstr>1T Electromagnet for LOKI </vt:lpstr>
      <vt:lpstr>‘Cryofurnace changer’ for ‘CSPEC’ </vt:lpstr>
      <vt:lpstr>PowerPoint Presentation</vt:lpstr>
      <vt:lpstr>PowerPoint Presentation</vt:lpstr>
      <vt:lpstr>The end (of the beginning)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 Hiess</dc:creator>
  <cp:lastModifiedBy>Alex Holmes</cp:lastModifiedBy>
  <cp:revision>60</cp:revision>
  <cp:lastPrinted>2019-03-08T10:27:30Z</cp:lastPrinted>
  <dcterms:created xsi:type="dcterms:W3CDTF">2020-04-01T15:39:58Z</dcterms:created>
  <dcterms:modified xsi:type="dcterms:W3CDTF">2020-04-20T22:00:52Z</dcterms:modified>
</cp:coreProperties>
</file>