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2" r:id="rId2"/>
    <p:sldId id="263" r:id="rId3"/>
    <p:sldId id="264" r:id="rId4"/>
    <p:sldId id="265" r:id="rId5"/>
    <p:sldId id="266" r:id="rId6"/>
    <p:sldId id="267" r:id="rId7"/>
    <p:sldId id="268" r:id="rId8"/>
    <p:sldId id="269" r:id="rId9"/>
    <p:sldId id="270" r:id="rId10"/>
    <p:sldId id="271" r:id="rId11"/>
    <p:sldId id="272"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6CC"/>
    <a:srgbClr val="D7E59A"/>
    <a:srgbClr val="666666"/>
    <a:srgbClr val="EBF1CB"/>
    <a:srgbClr val="CCDFDB"/>
    <a:srgbClr val="E5F0EC"/>
    <a:srgbClr val="CCCCCC"/>
    <a:srgbClr val="FECC99"/>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autoAdjust="0"/>
    <p:restoredTop sz="94681" autoAdjust="0"/>
  </p:normalViewPr>
  <p:slideViewPr>
    <p:cSldViewPr snapToGrid="0" snapToObjects="1">
      <p:cViewPr varScale="1">
        <p:scale>
          <a:sx n="72" d="100"/>
          <a:sy n="72" d="100"/>
        </p:scale>
        <p:origin x="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2020-04-21</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2</a:t>
            </a:fld>
            <a:endParaRPr lang="en-US"/>
          </a:p>
        </p:txBody>
      </p:sp>
    </p:spTree>
    <p:extLst>
      <p:ext uri="{BB962C8B-B14F-4D97-AF65-F5344CB8AC3E}">
        <p14:creationId xmlns:p14="http://schemas.microsoft.com/office/powerpoint/2010/main" val="356344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11</a:t>
            </a:fld>
            <a:endParaRPr lang="en-US"/>
          </a:p>
        </p:txBody>
      </p:sp>
    </p:spTree>
    <p:extLst>
      <p:ext uri="{BB962C8B-B14F-4D97-AF65-F5344CB8AC3E}">
        <p14:creationId xmlns:p14="http://schemas.microsoft.com/office/powerpoint/2010/main" val="201410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3</a:t>
            </a:fld>
            <a:endParaRPr lang="en-US"/>
          </a:p>
        </p:txBody>
      </p:sp>
    </p:spTree>
    <p:extLst>
      <p:ext uri="{BB962C8B-B14F-4D97-AF65-F5344CB8AC3E}">
        <p14:creationId xmlns:p14="http://schemas.microsoft.com/office/powerpoint/2010/main" val="421542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4</a:t>
            </a:fld>
            <a:endParaRPr lang="en-US"/>
          </a:p>
        </p:txBody>
      </p:sp>
    </p:spTree>
    <p:extLst>
      <p:ext uri="{BB962C8B-B14F-4D97-AF65-F5344CB8AC3E}">
        <p14:creationId xmlns:p14="http://schemas.microsoft.com/office/powerpoint/2010/main" val="240009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5</a:t>
            </a:fld>
            <a:endParaRPr lang="en-US"/>
          </a:p>
        </p:txBody>
      </p:sp>
    </p:spTree>
    <p:extLst>
      <p:ext uri="{BB962C8B-B14F-4D97-AF65-F5344CB8AC3E}">
        <p14:creationId xmlns:p14="http://schemas.microsoft.com/office/powerpoint/2010/main" val="207535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6</a:t>
            </a:fld>
            <a:endParaRPr lang="en-US"/>
          </a:p>
        </p:txBody>
      </p:sp>
    </p:spTree>
    <p:extLst>
      <p:ext uri="{BB962C8B-B14F-4D97-AF65-F5344CB8AC3E}">
        <p14:creationId xmlns:p14="http://schemas.microsoft.com/office/powerpoint/2010/main" val="383906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7</a:t>
            </a:fld>
            <a:endParaRPr lang="en-US"/>
          </a:p>
        </p:txBody>
      </p:sp>
    </p:spTree>
    <p:extLst>
      <p:ext uri="{BB962C8B-B14F-4D97-AF65-F5344CB8AC3E}">
        <p14:creationId xmlns:p14="http://schemas.microsoft.com/office/powerpoint/2010/main" val="1299499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8</a:t>
            </a:fld>
            <a:endParaRPr lang="en-US"/>
          </a:p>
        </p:txBody>
      </p:sp>
    </p:spTree>
    <p:extLst>
      <p:ext uri="{BB962C8B-B14F-4D97-AF65-F5344CB8AC3E}">
        <p14:creationId xmlns:p14="http://schemas.microsoft.com/office/powerpoint/2010/main" val="27996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9</a:t>
            </a:fld>
            <a:endParaRPr lang="en-US"/>
          </a:p>
        </p:txBody>
      </p:sp>
    </p:spTree>
    <p:extLst>
      <p:ext uri="{BB962C8B-B14F-4D97-AF65-F5344CB8AC3E}">
        <p14:creationId xmlns:p14="http://schemas.microsoft.com/office/powerpoint/2010/main" val="193649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experience: </a:t>
            </a:r>
            <a:r>
              <a:rPr lang="en-US" dirty="0" err="1"/>
              <a:t>fragemtnation</a:t>
            </a:r>
            <a:r>
              <a:rPr lang="en-US" dirty="0"/>
              <a:t>,</a:t>
            </a:r>
            <a:r>
              <a:rPr lang="en-US" baseline="0" dirty="0"/>
              <a:t> only partly supporting all topics … </a:t>
            </a:r>
          </a:p>
          <a:p>
            <a:r>
              <a:rPr lang="en-US" baseline="0" dirty="0"/>
              <a:t>New approach …</a:t>
            </a:r>
            <a:r>
              <a:rPr lang="en-US" baseline="0" dirty="0" err="1"/>
              <a:t>mainaining</a:t>
            </a:r>
            <a:r>
              <a:rPr lang="en-US" baseline="0" dirty="0"/>
              <a:t> balance; bringing it </a:t>
            </a:r>
            <a:r>
              <a:rPr lang="en-US" baseline="0" dirty="0" err="1"/>
              <a:t>colse</a:t>
            </a:r>
            <a:r>
              <a:rPr lang="en-US" baseline="0" dirty="0"/>
              <a:t> to the user </a:t>
            </a:r>
          </a:p>
        </p:txBody>
      </p:sp>
      <p:sp>
        <p:nvSpPr>
          <p:cNvPr id="4" name="Slide Number Placeholder 3"/>
          <p:cNvSpPr>
            <a:spLocks noGrp="1"/>
          </p:cNvSpPr>
          <p:nvPr>
            <p:ph type="sldNum" sz="quarter" idx="10"/>
          </p:nvPr>
        </p:nvSpPr>
        <p:spPr/>
        <p:txBody>
          <a:bodyPr/>
          <a:lstStyle/>
          <a:p>
            <a:fld id="{F92A658A-EC88-1048-A0DC-D27764863C85}" type="slidenum">
              <a:rPr lang="en-US" smtClean="0"/>
              <a:t>10</a:t>
            </a:fld>
            <a:endParaRPr lang="en-US"/>
          </a:p>
        </p:txBody>
      </p:sp>
    </p:spTree>
    <p:extLst>
      <p:ext uri="{BB962C8B-B14F-4D97-AF65-F5344CB8AC3E}">
        <p14:creationId xmlns:p14="http://schemas.microsoft.com/office/powerpoint/2010/main" val="2554202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21/04/2020</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336841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2020-04-21</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5344" y="319530"/>
            <a:ext cx="1827307" cy="733206"/>
          </a:xfrm>
          <a:prstGeom prst="rect">
            <a:avLst/>
          </a:prstGeom>
        </p:spPr>
      </p:pic>
    </p:spTree>
    <p:extLst>
      <p:ext uri="{BB962C8B-B14F-4D97-AF65-F5344CB8AC3E}">
        <p14:creationId xmlns:p14="http://schemas.microsoft.com/office/powerpoint/2010/main" val="285716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42E66B7F-8271-49DA-A25A-F4BB9F476347}" type="datetime1">
              <a:rPr lang="sv-SE" smtClean="0"/>
              <a:t>2020-04-21</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50" y="260649"/>
            <a:ext cx="1813101" cy="727507"/>
          </a:xfrm>
          <a:prstGeom prst="rect">
            <a:avLst/>
          </a:prstGeom>
        </p:spPr>
      </p:pic>
    </p:spTree>
    <p:extLst>
      <p:ext uri="{BB962C8B-B14F-4D97-AF65-F5344CB8AC3E}">
        <p14:creationId xmlns:p14="http://schemas.microsoft.com/office/powerpoint/2010/main" val="215477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2020-04-21</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2020-04-21</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2020-04-21</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 id="2147483672" r:id="rId13"/>
    <p:sldLayoutId id="2147483673" r:id="rId14"/>
    <p:sldLayoutId id="214748367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4a"/><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1.wav"/><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notesSlide" Target="../notesSlides/notesSlide9.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audio1.wav"/><Relationship Id="rId5" Type="http://schemas.openxmlformats.org/officeDocument/2006/relationships/image" Target="../media/image9.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audio1.wav"/><Relationship Id="rId5" Type="http://schemas.openxmlformats.org/officeDocument/2006/relationships/image" Target="../media/image10.emf"/><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audio" Target="../media/audio1.wav"/><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audio1.wav"/><Relationship Id="rId5" Type="http://schemas.openxmlformats.org/officeDocument/2006/relationships/image" Target="../media/image11.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audio1.wav"/><Relationship Id="rId5" Type="http://schemas.openxmlformats.org/officeDocument/2006/relationships/image" Target="../media/image12.em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8308" y="113212"/>
            <a:ext cx="11199223" cy="1200329"/>
          </a:xfrm>
          <a:prstGeom prst="rect">
            <a:avLst/>
          </a:prstGeom>
          <a:solidFill>
            <a:schemeClr val="accent3">
              <a:lumMod val="60000"/>
              <a:lumOff val="40000"/>
            </a:schemeClr>
          </a:solidFill>
        </p:spPr>
        <p:txBody>
          <a:bodyPr wrap="square" rtlCol="0">
            <a:spAutoFit/>
          </a:bodyPr>
          <a:lstStyle/>
          <a:p>
            <a:pPr algn="l"/>
            <a:r>
              <a:rPr lang="en-US" dirty="0"/>
              <a:t>Dear Audience,  </a:t>
            </a:r>
          </a:p>
          <a:p>
            <a:pPr algn="l"/>
            <a:r>
              <a:rPr lang="en-US" dirty="0"/>
              <a:t>this is a semi-automatic presentation: The audio recordings will start automatically, but the slides will only proceed once you click on the green arrow (see bottom right of this slide). The arrow will appear after the recordings for each slide.    ----   Please click on it now.</a:t>
            </a:r>
          </a:p>
        </p:txBody>
      </p:sp>
      <p:sp>
        <p:nvSpPr>
          <p:cNvPr id="4" name="Action Button: Forward or Next 3">
            <a:hlinkClick r:id="" action="ppaction://hlinkshowjump?jump=nextslide" highlightClick="1">
              <a:snd r:embed="rId6"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nstruc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66376" y="1416686"/>
            <a:ext cx="351155" cy="351155"/>
          </a:xfrm>
          <a:prstGeom prst="rect">
            <a:avLst/>
          </a:prstGeom>
        </p:spPr>
      </p:pic>
      <p:pic>
        <p:nvPicPr>
          <p:cNvPr id="2" name="u1">
            <a:hlinkClick r:id="" action="ppaction://media"/>
            <a:extLst>
              <a:ext uri="{FF2B5EF4-FFF2-40B4-BE49-F238E27FC236}">
                <a16:creationId xmlns:a16="http://schemas.microsoft.com/office/drawing/2014/main" id="{2AA9A42F-4367-474B-85F1-40E000B17F3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5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mediacall" presetSubtype="0" fill="hold" nodeType="withEffect">
                                  <p:stCondLst>
                                    <p:cond delay="50"/>
                                  </p:stCondLst>
                                  <p:childTnLst>
                                    <p:cmd type="call" cmd="playFrom(0.0)">
                                      <p:cBhvr>
                                        <p:cTn id="10" dur="23303"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9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80000">
                <p:cTn id="16" fill="hold" display="0">
                  <p:stCondLst>
                    <p:cond delay="indefinite"/>
                  </p:stCondLst>
                  <p:endCondLst>
                    <p:cond evt="onStopAudio" delay="0">
                      <p:tgtEl>
                        <p:sldTgt/>
                      </p:tgtEl>
                    </p:cond>
                  </p:endCondLst>
                </p:cTn>
                <p:tgtEl>
                  <p:spTgt spid="2"/>
                </p:tgtEl>
              </p:cMediaNode>
            </p:audio>
          </p:childTnLst>
        </p:cTn>
      </p:par>
    </p:tnLst>
    <p:bldLst>
      <p:bldP spid="3"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Bild 5" descr="Point_of_use_regulators_EMD_500_510-06.jpg"/>
          <p:cNvPicPr/>
          <p:nvPr/>
        </p:nvPicPr>
        <p:blipFill>
          <a:blip r:embed="rId5">
            <a:extLst>
              <a:ext uri="{28A0092B-C50C-407E-A947-70E740481C1C}">
                <a14:useLocalDpi xmlns:a14="http://schemas.microsoft.com/office/drawing/2010/main" val="0"/>
              </a:ext>
            </a:extLst>
          </a:blip>
          <a:stretch>
            <a:fillRect/>
          </a:stretch>
        </p:blipFill>
        <p:spPr>
          <a:xfrm>
            <a:off x="2471629" y="2120614"/>
            <a:ext cx="5313647" cy="3766020"/>
          </a:xfrm>
          <a:prstGeom prst="rect">
            <a:avLst/>
          </a:prstGeom>
        </p:spPr>
      </p:pic>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requirements</a:t>
            </a:r>
          </a:p>
        </p:txBody>
      </p:sp>
      <p:pic>
        <p:nvPicPr>
          <p:cNvPr id="135" name="Picture 134"/>
          <p:cNvPicPr/>
          <p:nvPr/>
        </p:nvPicPr>
        <p:blipFill>
          <a:blip r:embed="rId6">
            <a:extLst>
              <a:ext uri="{28A0092B-C50C-407E-A947-70E740481C1C}">
                <a14:useLocalDpi xmlns:a14="http://schemas.microsoft.com/office/drawing/2010/main" val="0"/>
              </a:ext>
            </a:extLst>
          </a:blip>
          <a:stretch>
            <a:fillRect/>
          </a:stretch>
        </p:blipFill>
        <p:spPr>
          <a:xfrm>
            <a:off x="1357768" y="2443979"/>
            <a:ext cx="2730667" cy="2166849"/>
          </a:xfrm>
          <a:prstGeom prst="rect">
            <a:avLst/>
          </a:prstGeom>
        </p:spPr>
      </p:pic>
      <p:sp>
        <p:nvSpPr>
          <p:cNvPr id="140" name="TextBox 139"/>
          <p:cNvSpPr txBox="1"/>
          <p:nvPr/>
        </p:nvSpPr>
        <p:spPr>
          <a:xfrm>
            <a:off x="1363795" y="1748782"/>
            <a:ext cx="2745480" cy="646331"/>
          </a:xfrm>
          <a:prstGeom prst="rect">
            <a:avLst/>
          </a:prstGeom>
          <a:noFill/>
        </p:spPr>
        <p:txBody>
          <a:bodyPr wrap="square" rtlCol="0">
            <a:spAutoFit/>
          </a:bodyPr>
          <a:lstStyle/>
          <a:p>
            <a:pPr marL="285750" indent="-285750">
              <a:buFont typeface="Arial" charset="0"/>
              <a:buChar char="•"/>
            </a:pPr>
            <a:r>
              <a:rPr lang="en-GB" b="1" dirty="0"/>
              <a:t>Compressed air processing unit</a:t>
            </a:r>
          </a:p>
        </p:txBody>
      </p:sp>
      <p:sp>
        <p:nvSpPr>
          <p:cNvPr id="141" name="TextBox 140"/>
          <p:cNvSpPr txBox="1"/>
          <p:nvPr/>
        </p:nvSpPr>
        <p:spPr>
          <a:xfrm>
            <a:off x="4264981" y="1848118"/>
            <a:ext cx="1640193" cy="369332"/>
          </a:xfrm>
          <a:prstGeom prst="rect">
            <a:avLst/>
          </a:prstGeom>
          <a:noFill/>
        </p:spPr>
        <p:txBody>
          <a:bodyPr wrap="none" rtlCol="0">
            <a:spAutoFit/>
          </a:bodyPr>
          <a:lstStyle/>
          <a:p>
            <a:pPr marL="285750" indent="-285750">
              <a:buFont typeface="Arial" charset="0"/>
              <a:buChar char="•"/>
            </a:pPr>
            <a:r>
              <a:rPr lang="en-GB" b="1" dirty="0"/>
              <a:t>Gas supply</a:t>
            </a:r>
          </a:p>
        </p:txBody>
      </p:sp>
      <p:sp>
        <p:nvSpPr>
          <p:cNvPr id="144" name="TextBox 143"/>
          <p:cNvSpPr txBox="1"/>
          <p:nvPr/>
        </p:nvSpPr>
        <p:spPr>
          <a:xfrm>
            <a:off x="2866076" y="6050595"/>
            <a:ext cx="6785640" cy="369332"/>
          </a:xfrm>
          <a:prstGeom prst="rect">
            <a:avLst/>
          </a:prstGeom>
          <a:noFill/>
        </p:spPr>
        <p:txBody>
          <a:bodyPr wrap="none" rtlCol="0">
            <a:spAutoFit/>
          </a:bodyPr>
          <a:lstStyle/>
          <a:p>
            <a:pPr marL="285750" indent="-285750">
              <a:buFont typeface="Arial" charset="0"/>
              <a:buChar char="•"/>
            </a:pPr>
            <a:r>
              <a:rPr lang="en-US" b="1" dirty="0"/>
              <a:t>Patch panel for electrical signals , prototype by MESI done</a:t>
            </a:r>
          </a:p>
        </p:txBody>
      </p:sp>
      <p:pic>
        <p:nvPicPr>
          <p:cNvPr id="3" name="Picture 2">
            <a:extLst>
              <a:ext uri="{FF2B5EF4-FFF2-40B4-BE49-F238E27FC236}">
                <a16:creationId xmlns:a16="http://schemas.microsoft.com/office/drawing/2014/main" id="{705E0DC1-3ED0-CE4F-A6EF-9EED6BE219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4594" y="2492328"/>
            <a:ext cx="2360022" cy="3146696"/>
          </a:xfrm>
          <a:prstGeom prst="rect">
            <a:avLst/>
          </a:prstGeom>
        </p:spPr>
      </p:pic>
      <p:sp>
        <p:nvSpPr>
          <p:cNvPr id="138" name="TextBox 137">
            <a:extLst>
              <a:ext uri="{FF2B5EF4-FFF2-40B4-BE49-F238E27FC236}">
                <a16:creationId xmlns:a16="http://schemas.microsoft.com/office/drawing/2014/main" id="{D2717D01-D81E-BA45-8E14-9207C4AD91E4}"/>
              </a:ext>
            </a:extLst>
          </p:cNvPr>
          <p:cNvSpPr txBox="1"/>
          <p:nvPr/>
        </p:nvSpPr>
        <p:spPr>
          <a:xfrm>
            <a:off x="6237706" y="1828579"/>
            <a:ext cx="5676087" cy="646331"/>
          </a:xfrm>
          <a:prstGeom prst="rect">
            <a:avLst/>
          </a:prstGeom>
          <a:noFill/>
        </p:spPr>
        <p:txBody>
          <a:bodyPr wrap="square" rtlCol="0">
            <a:spAutoFit/>
          </a:bodyPr>
          <a:lstStyle/>
          <a:p>
            <a:pPr marL="285750" indent="-285750">
              <a:buFont typeface="Arial" charset="0"/>
              <a:buChar char="•"/>
            </a:pPr>
            <a:r>
              <a:rPr lang="en-GB" b="1" dirty="0"/>
              <a:t>Gas supply connectors </a:t>
            </a:r>
            <a:r>
              <a:rPr lang="en-GB" b="1" dirty="0" err="1"/>
              <a:t>Staeubli</a:t>
            </a:r>
            <a:r>
              <a:rPr lang="en-GB" b="1" dirty="0"/>
              <a:t> , both sides closed, mech. pressure alignment, auto un-plug</a:t>
            </a:r>
          </a:p>
        </p:txBody>
      </p:sp>
      <p:sp>
        <p:nvSpPr>
          <p:cNvPr id="2" name="TextBox 1">
            <a:extLst>
              <a:ext uri="{FF2B5EF4-FFF2-40B4-BE49-F238E27FC236}">
                <a16:creationId xmlns:a16="http://schemas.microsoft.com/office/drawing/2014/main" id="{952BD1B4-7D12-C743-A9A7-EE541CF479E4}"/>
              </a:ext>
            </a:extLst>
          </p:cNvPr>
          <p:cNvSpPr txBox="1"/>
          <p:nvPr/>
        </p:nvSpPr>
        <p:spPr>
          <a:xfrm>
            <a:off x="6508017" y="2479169"/>
            <a:ext cx="1634284" cy="400110"/>
          </a:xfrm>
          <a:prstGeom prst="rect">
            <a:avLst/>
          </a:prstGeom>
          <a:noFill/>
        </p:spPr>
        <p:txBody>
          <a:bodyPr wrap="square" rtlCol="0">
            <a:spAutoFit/>
          </a:bodyPr>
          <a:lstStyle/>
          <a:p>
            <a:r>
              <a:rPr lang="en-GB" sz="2000" b="1" dirty="0">
                <a:solidFill>
                  <a:srgbClr val="FF0000"/>
                </a:solidFill>
              </a:rPr>
              <a:t>MCR-TYPE</a:t>
            </a:r>
          </a:p>
        </p:txBody>
      </p:sp>
      <p:sp>
        <p:nvSpPr>
          <p:cNvPr id="7" name="Text Placeholder 6"/>
          <p:cNvSpPr>
            <a:spLocks noGrp="1"/>
          </p:cNvSpPr>
          <p:nvPr>
            <p:ph type="body" sz="quarter" idx="14"/>
          </p:nvPr>
        </p:nvSpPr>
        <p:spPr/>
        <p:txBody>
          <a:bodyPr/>
          <a:lstStyle/>
          <a:p>
            <a:r>
              <a:rPr lang="en-US" dirty="0"/>
              <a:t>Gas supply </a:t>
            </a:r>
            <a:r>
              <a:rPr lang="en-150" dirty="0"/>
              <a:t>–</a:t>
            </a:r>
            <a:r>
              <a:rPr lang="en-US" dirty="0"/>
              <a:t> suggested standard connectors</a:t>
            </a:r>
          </a:p>
        </p:txBody>
      </p:sp>
      <p:sp>
        <p:nvSpPr>
          <p:cNvPr id="14" name="Title 1"/>
          <p:cNvSpPr txBox="1">
            <a:spLocks noGrp="1"/>
          </p:cNvSpPr>
          <p:nvPr>
            <p:ph type="title"/>
          </p:nvPr>
        </p:nvSpPr>
        <p:spPr>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8" name="Right Arrow 7"/>
          <p:cNvSpPr/>
          <p:nvPr/>
        </p:nvSpPr>
        <p:spPr>
          <a:xfrm>
            <a:off x="2471629" y="6139542"/>
            <a:ext cx="663458" cy="238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Forward or Next 15">
            <a:hlinkClick r:id="" action="ppaction://hlinkshowjump?jump=nextslide" highlightClick="1">
              <a:snd r:embed="rId8"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10">
            <a:hlinkClick r:id="" action="ppaction://media"/>
            <a:extLst>
              <a:ext uri="{FF2B5EF4-FFF2-40B4-BE49-F238E27FC236}">
                <a16:creationId xmlns:a16="http://schemas.microsoft.com/office/drawing/2014/main" id="{D9DEFD9B-791B-9E4B-B922-7A30BD51DE6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4569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4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a:t>
            </a:r>
          </a:p>
          <a:p>
            <a:pPr algn="ctr"/>
            <a:r>
              <a:rPr lang="en-GB" sz="4000" dirty="0"/>
              <a:t>requirements</a:t>
            </a:r>
          </a:p>
        </p:txBody>
      </p:sp>
      <p:sp>
        <p:nvSpPr>
          <p:cNvPr id="8" name="Rectangle 7"/>
          <p:cNvSpPr/>
          <p:nvPr/>
        </p:nvSpPr>
        <p:spPr>
          <a:xfrm>
            <a:off x="1606459" y="2005707"/>
            <a:ext cx="9148626" cy="3416320"/>
          </a:xfrm>
          <a:prstGeom prst="rect">
            <a:avLst/>
          </a:prstGeom>
          <a:ln w="63500">
            <a:solidFill>
              <a:srgbClr val="FF0000"/>
            </a:solidFill>
          </a:ln>
        </p:spPr>
        <p:txBody>
          <a:bodyPr wrap="square">
            <a:spAutoFit/>
          </a:bodyPr>
          <a:lstStyle/>
          <a:p>
            <a:pPr marL="180340"/>
            <a:r>
              <a:rPr lang="de-DE" sz="2400" b="1" u="sng" dirty="0">
                <a:solidFill>
                  <a:srgbClr val="000000"/>
                </a:solidFill>
                <a:latin typeface="Cambria" charset="0"/>
                <a:ea typeface="Cambria" charset="0"/>
                <a:cs typeface="Times New Roman" charset="0"/>
              </a:rPr>
              <a:t>On </a:t>
            </a:r>
            <a:r>
              <a:rPr lang="de-DE" sz="2400" b="1" u="sng" dirty="0" err="1">
                <a:solidFill>
                  <a:srgbClr val="000000"/>
                </a:solidFill>
                <a:latin typeface="Cambria" charset="0"/>
                <a:ea typeface="Cambria" charset="0"/>
                <a:cs typeface="Times New Roman" charset="0"/>
              </a:rPr>
              <a:t>going</a:t>
            </a:r>
            <a:r>
              <a:rPr lang="de-DE" sz="2400" b="1" u="sng" dirty="0">
                <a:solidFill>
                  <a:srgbClr val="000000"/>
                </a:solidFill>
                <a:latin typeface="Cambria" charset="0"/>
                <a:ea typeface="Cambria" charset="0"/>
                <a:cs typeface="Times New Roman" charset="0"/>
              </a:rPr>
              <a:t> </a:t>
            </a:r>
            <a:r>
              <a:rPr lang="de-DE" sz="2400" b="1" u="sng" dirty="0" err="1">
                <a:solidFill>
                  <a:srgbClr val="000000"/>
                </a:solidFill>
                <a:latin typeface="Cambria" charset="0"/>
                <a:ea typeface="Cambria" charset="0"/>
                <a:cs typeface="Times New Roman" charset="0"/>
              </a:rPr>
              <a:t>work</a:t>
            </a:r>
            <a:r>
              <a:rPr lang="de-DE" sz="2400" b="1" u="sng" dirty="0">
                <a:solidFill>
                  <a:srgbClr val="000000"/>
                </a:solidFill>
                <a:latin typeface="Cambria" charset="0"/>
                <a:ea typeface="Cambria" charset="0"/>
                <a:cs typeface="Times New Roman" charset="0"/>
              </a:rPr>
              <a:t>/ </a:t>
            </a:r>
            <a:r>
              <a:rPr lang="de-DE" sz="2400" b="1" u="sng" dirty="0" err="1">
                <a:solidFill>
                  <a:srgbClr val="000000"/>
                </a:solidFill>
                <a:latin typeface="Cambria" charset="0"/>
                <a:ea typeface="Cambria" charset="0"/>
                <a:cs typeface="Times New Roman" charset="0"/>
              </a:rPr>
              <a:t>discussions</a:t>
            </a:r>
            <a:endParaRPr lang="de-DE" sz="2400" b="1" u="sng" dirty="0">
              <a:solidFill>
                <a:srgbClr val="000000"/>
              </a:solidFill>
              <a:latin typeface="Cambria" charset="0"/>
              <a:ea typeface="Cambria" charset="0"/>
              <a:cs typeface="Times New Roman" charset="0"/>
            </a:endParaRPr>
          </a:p>
          <a:p>
            <a:pPr marL="180340"/>
            <a:endParaRPr lang="en-US" sz="2400" b="1" dirty="0">
              <a:latin typeface="Times" charset="0"/>
              <a:ea typeface="Cambria" charset="0"/>
              <a:cs typeface="Times New Roman" charset="0"/>
            </a:endParaRPr>
          </a:p>
          <a:p>
            <a:pPr marL="351790" indent="-171450">
              <a:buFont typeface="Wingdings" charset="2"/>
              <a:buChar char="u"/>
            </a:pPr>
            <a:r>
              <a:rPr lang="de-DE" sz="2400" b="1" dirty="0" err="1">
                <a:solidFill>
                  <a:srgbClr val="000000"/>
                </a:solidFill>
                <a:latin typeface="Cambria" charset="0"/>
                <a:ea typeface="Cambria" charset="0"/>
                <a:cs typeface="Times New Roman" charset="0"/>
              </a:rPr>
              <a:t>Searching</a:t>
            </a:r>
            <a:r>
              <a:rPr lang="de-DE" sz="2400" b="1" dirty="0">
                <a:solidFill>
                  <a:srgbClr val="000000"/>
                </a:solidFill>
                <a:latin typeface="Cambria" charset="0"/>
                <a:ea typeface="Cambria" charset="0"/>
                <a:cs typeface="Times New Roman" charset="0"/>
              </a:rPr>
              <a:t> / </a:t>
            </a:r>
            <a:r>
              <a:rPr lang="de-DE" sz="2400" b="1" dirty="0" err="1">
                <a:solidFill>
                  <a:srgbClr val="000000"/>
                </a:solidFill>
                <a:latin typeface="Cambria" charset="0"/>
                <a:ea typeface="Cambria" charset="0"/>
                <a:cs typeface="Times New Roman" charset="0"/>
              </a:rPr>
              <a:t>selecting</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gauges</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and</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valves</a:t>
            </a:r>
            <a:r>
              <a:rPr lang="de-DE" sz="2400" b="1" dirty="0">
                <a:solidFill>
                  <a:srgbClr val="000000"/>
                </a:solidFill>
                <a:latin typeface="Cambria" charset="0"/>
                <a:ea typeface="Cambria" charset="0"/>
                <a:cs typeface="Times New Roman" charset="0"/>
              </a:rPr>
              <a:t> </a:t>
            </a:r>
          </a:p>
          <a:p>
            <a:pPr marL="351790" indent="-171450">
              <a:buFont typeface="Wingdings" charset="2"/>
              <a:buChar char="u"/>
            </a:pPr>
            <a:endParaRPr lang="de-DE" sz="2400" b="1" dirty="0">
              <a:solidFill>
                <a:srgbClr val="000000"/>
              </a:solidFill>
              <a:latin typeface="Cambria" charset="0"/>
              <a:ea typeface="Cambria" charset="0"/>
              <a:cs typeface="Times New Roman" charset="0"/>
            </a:endParaRPr>
          </a:p>
          <a:p>
            <a:pPr marL="351790" indent="-171450">
              <a:buFont typeface="Wingdings" charset="2"/>
              <a:buChar char="u"/>
            </a:pPr>
            <a:r>
              <a:rPr lang="de-DE" sz="2400" b="1" dirty="0" err="1">
                <a:solidFill>
                  <a:srgbClr val="000000"/>
                </a:solidFill>
                <a:latin typeface="Cambria" charset="0"/>
                <a:ea typeface="Cambria" charset="0"/>
                <a:cs typeface="Times New Roman" charset="0"/>
              </a:rPr>
              <a:t>Synchronization</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of</a:t>
            </a:r>
            <a:r>
              <a:rPr lang="de-DE" sz="2400" b="1" dirty="0">
                <a:solidFill>
                  <a:srgbClr val="000000"/>
                </a:solidFill>
                <a:latin typeface="Cambria" charset="0"/>
                <a:ea typeface="Cambria" charset="0"/>
                <a:cs typeface="Times New Roman" charset="0"/>
              </a:rPr>
              <a:t> gen. Instrument </a:t>
            </a:r>
            <a:r>
              <a:rPr lang="de-DE" sz="2400" b="1" dirty="0" err="1">
                <a:solidFill>
                  <a:srgbClr val="000000"/>
                </a:solidFill>
                <a:latin typeface="Cambria" charset="0"/>
                <a:ea typeface="Cambria" charset="0"/>
                <a:cs typeface="Times New Roman" charset="0"/>
              </a:rPr>
              <a:t>utility</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supplies</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with</a:t>
            </a:r>
            <a:r>
              <a:rPr lang="de-DE" sz="2400" b="1" dirty="0">
                <a:solidFill>
                  <a:srgbClr val="000000"/>
                </a:solidFill>
                <a:latin typeface="Cambria" charset="0"/>
                <a:ea typeface="Cambria" charset="0"/>
                <a:cs typeface="Times New Roman" charset="0"/>
              </a:rPr>
              <a:t> SE </a:t>
            </a:r>
            <a:r>
              <a:rPr lang="de-DE" sz="2400" b="1" dirty="0" err="1">
                <a:solidFill>
                  <a:srgbClr val="000000"/>
                </a:solidFill>
                <a:latin typeface="Cambria" charset="0"/>
                <a:ea typeface="Cambria" charset="0"/>
                <a:cs typeface="Times New Roman" charset="0"/>
              </a:rPr>
              <a:t>needs</a:t>
            </a:r>
            <a:endParaRPr lang="de-DE" sz="2400" b="1" dirty="0">
              <a:solidFill>
                <a:srgbClr val="000000"/>
              </a:solidFill>
              <a:latin typeface="Cambria" charset="0"/>
              <a:ea typeface="Cambria" charset="0"/>
              <a:cs typeface="Times New Roman" charset="0"/>
            </a:endParaRPr>
          </a:p>
          <a:p>
            <a:pPr marL="351790" indent="-171450">
              <a:buFont typeface="Wingdings" charset="2"/>
              <a:buChar char="u"/>
            </a:pPr>
            <a:endParaRPr lang="de-DE" sz="2400" b="1" dirty="0">
              <a:solidFill>
                <a:srgbClr val="000000"/>
              </a:solidFill>
              <a:latin typeface="Cambria" charset="0"/>
              <a:ea typeface="Cambria" charset="0"/>
              <a:cs typeface="Times New Roman" charset="0"/>
            </a:endParaRPr>
          </a:p>
          <a:p>
            <a:pPr marL="351790" indent="-171450">
              <a:buFont typeface="Wingdings" charset="2"/>
              <a:buChar char="u"/>
            </a:pPr>
            <a:r>
              <a:rPr lang="de-DE" sz="2400" b="1" dirty="0">
                <a:solidFill>
                  <a:srgbClr val="000000"/>
                </a:solidFill>
                <a:latin typeface="Cambria" charset="0"/>
                <a:ea typeface="Cambria" charset="0"/>
                <a:cs typeface="Times New Roman" charset="0"/>
              </a:rPr>
              <a:t>Installation </a:t>
            </a:r>
            <a:r>
              <a:rPr lang="de-DE" sz="2400" b="1" dirty="0" err="1">
                <a:solidFill>
                  <a:srgbClr val="000000"/>
                </a:solidFill>
                <a:latin typeface="Cambria" charset="0"/>
                <a:ea typeface="Cambria" charset="0"/>
                <a:cs typeface="Times New Roman" charset="0"/>
              </a:rPr>
              <a:t>work</a:t>
            </a:r>
            <a:r>
              <a:rPr lang="de-DE" sz="2400" b="1" dirty="0">
                <a:solidFill>
                  <a:srgbClr val="000000"/>
                </a:solidFill>
                <a:latin typeface="Cambria" charset="0"/>
                <a:ea typeface="Cambria" charset="0"/>
                <a:cs typeface="Times New Roman" charset="0"/>
              </a:rPr>
              <a:t> </a:t>
            </a:r>
            <a:r>
              <a:rPr lang="mr-IN" sz="2400" b="1" dirty="0">
                <a:solidFill>
                  <a:srgbClr val="000000"/>
                </a:solidFill>
                <a:latin typeface="Cambria" charset="0"/>
                <a:ea typeface="Cambria" charset="0"/>
                <a:cs typeface="Times New Roman" charset="0"/>
              </a:rPr>
              <a:t>–</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responsibility</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wiring</a:t>
            </a:r>
            <a:r>
              <a:rPr lang="de-DE" sz="2400" b="1" dirty="0">
                <a:solidFill>
                  <a:srgbClr val="000000"/>
                </a:solidFill>
                <a:latin typeface="Cambria" charset="0"/>
                <a:ea typeface="Cambria" charset="0"/>
                <a:cs typeface="Times New Roman" charset="0"/>
              </a:rPr>
              <a:t>/</a:t>
            </a:r>
            <a:r>
              <a:rPr lang="de-DE" sz="2400" b="1" dirty="0" err="1">
                <a:solidFill>
                  <a:srgbClr val="000000"/>
                </a:solidFill>
                <a:latin typeface="Cambria" charset="0"/>
                <a:ea typeface="Cambria" charset="0"/>
                <a:cs typeface="Times New Roman" charset="0"/>
              </a:rPr>
              <a:t>mounting</a:t>
            </a:r>
            <a:r>
              <a:rPr lang="de-DE" sz="2400" b="1" dirty="0">
                <a:solidFill>
                  <a:srgbClr val="000000"/>
                </a:solidFill>
                <a:latin typeface="Cambria" charset="0"/>
                <a:ea typeface="Cambria" charset="0"/>
                <a:cs typeface="Times New Roman" charset="0"/>
              </a:rPr>
              <a:t>,...)</a:t>
            </a:r>
          </a:p>
          <a:p>
            <a:pPr marL="180340"/>
            <a:r>
              <a:rPr lang="de-DE" sz="2400" b="1" dirty="0">
                <a:solidFill>
                  <a:srgbClr val="000000"/>
                </a:solidFill>
                <a:latin typeface="Cambria" charset="0"/>
                <a:ea typeface="Cambria" charset="0"/>
                <a:cs typeface="Times New Roman" charset="0"/>
              </a:rPr>
              <a:t>     MESI/ICS </a:t>
            </a:r>
            <a:r>
              <a:rPr lang="de-DE" sz="2400" b="1" dirty="0" err="1">
                <a:solidFill>
                  <a:srgbClr val="000000"/>
                </a:solidFill>
                <a:latin typeface="Cambria" charset="0"/>
                <a:ea typeface="Cambria" charset="0"/>
                <a:cs typeface="Times New Roman" charset="0"/>
              </a:rPr>
              <a:t>doing</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coordination</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and</a:t>
            </a:r>
            <a:r>
              <a:rPr lang="de-DE" sz="2400" b="1" dirty="0">
                <a:solidFill>
                  <a:srgbClr val="000000"/>
                </a:solidFill>
                <a:latin typeface="Cambria" charset="0"/>
                <a:ea typeface="Cambria" charset="0"/>
                <a:cs typeface="Times New Roman" charset="0"/>
              </a:rPr>
              <a:t> </a:t>
            </a:r>
            <a:r>
              <a:rPr lang="de-DE" sz="2400" b="1" dirty="0" err="1">
                <a:solidFill>
                  <a:srgbClr val="000000"/>
                </a:solidFill>
                <a:latin typeface="Cambria" charset="0"/>
                <a:ea typeface="Cambria" charset="0"/>
                <a:cs typeface="Times New Roman" charset="0"/>
              </a:rPr>
              <a:t>programming</a:t>
            </a:r>
            <a:endParaRPr lang="en-US" sz="2400" dirty="0">
              <a:latin typeface="Times" charset="0"/>
              <a:ea typeface="Cambria" charset="0"/>
              <a:cs typeface="Times New Roman" charset="0"/>
            </a:endParaRPr>
          </a:p>
        </p:txBody>
      </p:sp>
      <p:sp>
        <p:nvSpPr>
          <p:cNvPr id="4" name="Text Placeholder 3"/>
          <p:cNvSpPr>
            <a:spLocks noGrp="1"/>
          </p:cNvSpPr>
          <p:nvPr>
            <p:ph type="body" sz="quarter" idx="14"/>
          </p:nvPr>
        </p:nvSpPr>
        <p:spPr/>
        <p:txBody>
          <a:bodyPr/>
          <a:lstStyle/>
          <a:p>
            <a:r>
              <a:rPr lang="en-US" dirty="0"/>
              <a:t>Status</a:t>
            </a:r>
          </a:p>
        </p:txBody>
      </p:sp>
      <p:sp>
        <p:nvSpPr>
          <p:cNvPr id="7" name="Title 1"/>
          <p:cNvSpPr txBox="1">
            <a:spLocks noGrp="1"/>
          </p:cNvSpPr>
          <p:nvPr>
            <p:ph type="title"/>
          </p:nvPr>
        </p:nvSpPr>
        <p:spPr>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9" name="Action Button: Forward or Next 8">
            <a:hlinkClick r:id="" action="ppaction://hlinkshowjump?jump=nextslide" highlightClick="1">
              <a:snd r:embed="rId5"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11">
            <a:hlinkClick r:id="" action="ppaction://media"/>
            <a:extLst>
              <a:ext uri="{FF2B5EF4-FFF2-40B4-BE49-F238E27FC236}">
                <a16:creationId xmlns:a16="http://schemas.microsoft.com/office/drawing/2014/main" id="{991D9D98-060C-A34B-B3F0-F491206AF1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0937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5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12945" y="1113485"/>
            <a:ext cx="10246029" cy="707886"/>
          </a:xfrm>
          <a:prstGeom prst="rect">
            <a:avLst/>
          </a:prstGeom>
          <a:noFill/>
        </p:spPr>
        <p:txBody>
          <a:bodyPr wrap="square" rtlCol="0">
            <a:spAutoFit/>
          </a:bodyPr>
          <a:lstStyle/>
          <a:p>
            <a:pPr marL="342900" indent="-342900">
              <a:buFontTx/>
              <a:buChar char="-"/>
            </a:pPr>
            <a:r>
              <a:rPr lang="en-GB" sz="2000" b="1" dirty="0"/>
              <a:t>Two utility supply subsets for the ESS SES suite are required per instrument</a:t>
            </a:r>
          </a:p>
          <a:p>
            <a:pPr marL="342900" indent="-342900">
              <a:buFontTx/>
              <a:buChar char="-"/>
            </a:pPr>
            <a:r>
              <a:rPr lang="en-GB" sz="2000" b="1" dirty="0"/>
              <a:t>The SES utility supplies are part of the Instrument utility </a:t>
            </a:r>
            <a:r>
              <a:rPr lang="en-US" sz="2000" b="1" dirty="0"/>
              <a:t> supply</a:t>
            </a:r>
          </a:p>
        </p:txBody>
      </p:sp>
      <p:sp>
        <p:nvSpPr>
          <p:cNvPr id="2" name="Rectangle 1"/>
          <p:cNvSpPr/>
          <p:nvPr/>
        </p:nvSpPr>
        <p:spPr>
          <a:xfrm>
            <a:off x="6728968" y="2933287"/>
            <a:ext cx="1881659" cy="1855175"/>
          </a:xfrm>
          <a:prstGeom prst="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Rectangle 7"/>
          <p:cNvSpPr/>
          <p:nvPr/>
        </p:nvSpPr>
        <p:spPr>
          <a:xfrm>
            <a:off x="9609254" y="2929427"/>
            <a:ext cx="2260510" cy="751915"/>
          </a:xfrm>
          <a:prstGeom prst="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r>
              <a:rPr lang="en-US" sz="1600" b="1" dirty="0">
                <a:solidFill>
                  <a:schemeClr val="tx1"/>
                </a:solidFill>
              </a:rPr>
              <a:t>SES Utility Supply Subset 1 </a:t>
            </a:r>
          </a:p>
          <a:p>
            <a:r>
              <a:rPr lang="en-US" sz="1600" b="1" dirty="0">
                <a:solidFill>
                  <a:schemeClr val="tx1"/>
                </a:solidFill>
              </a:rPr>
              <a:t>-On Beam</a:t>
            </a:r>
          </a:p>
        </p:txBody>
      </p:sp>
      <p:sp>
        <p:nvSpPr>
          <p:cNvPr id="3" name="TextBox 2"/>
          <p:cNvSpPr txBox="1"/>
          <p:nvPr/>
        </p:nvSpPr>
        <p:spPr>
          <a:xfrm>
            <a:off x="6848581" y="3270260"/>
            <a:ext cx="1522340" cy="1015663"/>
          </a:xfrm>
          <a:prstGeom prst="rect">
            <a:avLst/>
          </a:prstGeom>
          <a:noFill/>
        </p:spPr>
        <p:txBody>
          <a:bodyPr wrap="none" rtlCol="0">
            <a:spAutoFit/>
          </a:bodyPr>
          <a:lstStyle/>
          <a:p>
            <a:r>
              <a:rPr lang="en-US" sz="2000" b="1" dirty="0"/>
              <a:t>Instrument</a:t>
            </a:r>
          </a:p>
          <a:p>
            <a:r>
              <a:rPr lang="en-US" sz="2000" b="1" dirty="0"/>
              <a:t>utility</a:t>
            </a:r>
          </a:p>
          <a:p>
            <a:r>
              <a:rPr lang="en-US" sz="2000" b="1" dirty="0"/>
              <a:t>supply</a:t>
            </a:r>
          </a:p>
        </p:txBody>
      </p:sp>
      <p:sp>
        <p:nvSpPr>
          <p:cNvPr id="13" name="Rectangle 12"/>
          <p:cNvSpPr/>
          <p:nvPr/>
        </p:nvSpPr>
        <p:spPr>
          <a:xfrm>
            <a:off x="9608728" y="4032687"/>
            <a:ext cx="2261036" cy="751915"/>
          </a:xfrm>
          <a:prstGeom prst="rect">
            <a:avLst/>
          </a:prstGeom>
          <a:solidFill>
            <a:schemeClr val="tx2">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r>
              <a:rPr lang="en-US" sz="1600" b="1" dirty="0">
                <a:solidFill>
                  <a:schemeClr val="tx1"/>
                </a:solidFill>
              </a:rPr>
              <a:t>SES Utility Supply Subset 2</a:t>
            </a:r>
          </a:p>
          <a:p>
            <a:r>
              <a:rPr lang="en-US" sz="1600" b="1" dirty="0">
                <a:solidFill>
                  <a:schemeClr val="tx1"/>
                </a:solidFill>
              </a:rPr>
              <a:t>-Off Beam, prep. area</a:t>
            </a:r>
          </a:p>
        </p:txBody>
      </p:sp>
      <p:cxnSp>
        <p:nvCxnSpPr>
          <p:cNvPr id="5" name="Straight Arrow Connector 4"/>
          <p:cNvCxnSpPr>
            <a:endCxn id="8" idx="1"/>
          </p:cNvCxnSpPr>
          <p:nvPr/>
        </p:nvCxnSpPr>
        <p:spPr>
          <a:xfrm flipV="1">
            <a:off x="8658452" y="3305384"/>
            <a:ext cx="950803" cy="5554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endCxn id="13" idx="1"/>
          </p:cNvCxnSpPr>
          <p:nvPr/>
        </p:nvCxnSpPr>
        <p:spPr>
          <a:xfrm>
            <a:off x="8658452" y="3875786"/>
            <a:ext cx="950277" cy="5328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83177" y="2601526"/>
            <a:ext cx="6225697" cy="2554545"/>
          </a:xfrm>
          <a:prstGeom prst="rect">
            <a:avLst/>
          </a:prstGeom>
          <a:noFill/>
        </p:spPr>
        <p:txBody>
          <a:bodyPr wrap="square" rtlCol="0">
            <a:spAutoFit/>
          </a:bodyPr>
          <a:lstStyle/>
          <a:p>
            <a:r>
              <a:rPr lang="en-US" sz="2000" b="1" dirty="0"/>
              <a:t>Instrument utility supply  :</a:t>
            </a:r>
          </a:p>
          <a:p>
            <a:pPr marL="285750" indent="-285750">
              <a:buFont typeface="Arial" charset="0"/>
              <a:buChar char="•"/>
            </a:pPr>
            <a:r>
              <a:rPr lang="en-US" sz="2000" b="1" dirty="0"/>
              <a:t>Electrical Power distribution</a:t>
            </a:r>
          </a:p>
          <a:p>
            <a:pPr marL="285750" indent="-285750">
              <a:buFont typeface="Arial" charset="0"/>
              <a:buChar char="•"/>
            </a:pPr>
            <a:r>
              <a:rPr lang="en-US" sz="2000" b="1" dirty="0"/>
              <a:t>NEUS-PLC, </a:t>
            </a:r>
            <a:r>
              <a:rPr lang="en-US" sz="2000" b="1" u="sng" dirty="0"/>
              <a:t>N</a:t>
            </a:r>
            <a:r>
              <a:rPr lang="en-US" sz="2000" b="1" dirty="0"/>
              <a:t>on </a:t>
            </a:r>
            <a:r>
              <a:rPr lang="en-US" sz="2000" b="1" u="sng" dirty="0"/>
              <a:t>E</a:t>
            </a:r>
            <a:r>
              <a:rPr lang="en-US" sz="2000" b="1" dirty="0"/>
              <a:t>lectrical </a:t>
            </a:r>
            <a:r>
              <a:rPr lang="en-US" sz="2000" b="1" u="sng" dirty="0"/>
              <a:t>U</a:t>
            </a:r>
            <a:r>
              <a:rPr lang="en-US" sz="2000" b="1" dirty="0"/>
              <a:t>tility </a:t>
            </a:r>
            <a:r>
              <a:rPr lang="en-US" sz="2000" b="1" u="sng" dirty="0"/>
              <a:t>S</a:t>
            </a:r>
            <a:r>
              <a:rPr lang="en-US" sz="2000" b="1" dirty="0"/>
              <a:t>upplies - PLC</a:t>
            </a:r>
          </a:p>
          <a:p>
            <a:pPr marL="285750" indent="-285750">
              <a:buFont typeface="Arial" charset="0"/>
              <a:buChar char="•"/>
            </a:pPr>
            <a:r>
              <a:rPr lang="en-US" sz="2000" b="1" dirty="0"/>
              <a:t>Cooling water supply</a:t>
            </a:r>
          </a:p>
          <a:p>
            <a:pPr marL="285750" indent="-285750">
              <a:buFont typeface="Arial" charset="0"/>
              <a:buChar char="•"/>
            </a:pPr>
            <a:r>
              <a:rPr lang="en-US" sz="2000" b="1" dirty="0"/>
              <a:t>Compressed Air</a:t>
            </a:r>
          </a:p>
          <a:p>
            <a:pPr marL="285750" indent="-285750">
              <a:buFont typeface="Arial" charset="0"/>
              <a:buChar char="•"/>
            </a:pPr>
            <a:r>
              <a:rPr lang="en-US" sz="2000" b="1" dirty="0"/>
              <a:t>Gases [ supply : N</a:t>
            </a:r>
            <a:r>
              <a:rPr lang="en-US" sz="2000" b="1" baseline="-25000" dirty="0"/>
              <a:t>2</a:t>
            </a:r>
            <a:r>
              <a:rPr lang="en-US" sz="2000" b="1" dirty="0"/>
              <a:t>]. He-recovery</a:t>
            </a:r>
          </a:p>
          <a:p>
            <a:pPr marL="285750" indent="-285750">
              <a:buFont typeface="Arial" charset="0"/>
              <a:buChar char="•"/>
            </a:pPr>
            <a:r>
              <a:rPr lang="en-US" sz="2000" b="1" dirty="0"/>
              <a:t>Patch panel for electrical signals, prototype by MESI</a:t>
            </a:r>
          </a:p>
        </p:txBody>
      </p:sp>
      <p:sp>
        <p:nvSpPr>
          <p:cNvPr id="12"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requirements</a:t>
            </a:r>
          </a:p>
        </p:txBody>
      </p:sp>
      <p:sp>
        <p:nvSpPr>
          <p:cNvPr id="4" name="TextBox 3"/>
          <p:cNvSpPr txBox="1"/>
          <p:nvPr/>
        </p:nvSpPr>
        <p:spPr>
          <a:xfrm>
            <a:off x="6848581" y="6873196"/>
            <a:ext cx="3433569" cy="338554"/>
          </a:xfrm>
          <a:prstGeom prst="rect">
            <a:avLst/>
          </a:prstGeom>
          <a:noFill/>
        </p:spPr>
        <p:txBody>
          <a:bodyPr wrap="none" rtlCol="0">
            <a:spAutoFit/>
          </a:bodyPr>
          <a:lstStyle/>
          <a:p>
            <a:r>
              <a:rPr lang="en-GB" sz="1600" b="1" u="sng" dirty="0"/>
              <a:t>SES</a:t>
            </a:r>
            <a:r>
              <a:rPr lang="en-GB" sz="1600" b="1" dirty="0"/>
              <a:t> : </a:t>
            </a:r>
            <a:r>
              <a:rPr lang="en-GB" sz="1600" b="1" u="sng" dirty="0"/>
              <a:t>S</a:t>
            </a:r>
            <a:r>
              <a:rPr lang="en-GB" sz="1600" b="1" dirty="0"/>
              <a:t>ample </a:t>
            </a:r>
            <a:r>
              <a:rPr lang="en-GB" sz="1600" b="1" u="sng" dirty="0"/>
              <a:t>E</a:t>
            </a:r>
            <a:r>
              <a:rPr lang="en-GB" sz="1600" b="1" dirty="0"/>
              <a:t>nvironment System</a:t>
            </a:r>
          </a:p>
        </p:txBody>
      </p:sp>
      <p:sp>
        <p:nvSpPr>
          <p:cNvPr id="6" name="Title 5"/>
          <p:cNvSpPr>
            <a:spLocks noGrp="1"/>
          </p:cNvSpPr>
          <p:nvPr>
            <p:ph type="title"/>
          </p:nvPr>
        </p:nvSpPr>
        <p:spPr>
          <a:xfrm>
            <a:off x="277242" y="187780"/>
            <a:ext cx="10781732" cy="657339"/>
          </a:xfrm>
        </p:spPr>
        <p:txBody>
          <a:bodyPr/>
          <a:lstStyle/>
          <a:p>
            <a:r>
              <a:rPr lang="en-US" dirty="0"/>
              <a:t>Sample environment utility supply requirements</a:t>
            </a:r>
          </a:p>
        </p:txBody>
      </p:sp>
      <p:sp>
        <p:nvSpPr>
          <p:cNvPr id="15" name="Action Button: Forward or Next 14">
            <a:hlinkClick r:id="" action="ppaction://hlinkshowjump?jump=nextslide" highlightClick="1">
              <a:snd r:embed="rId5"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u2">
            <a:hlinkClick r:id="" action="ppaction://media"/>
            <a:extLst>
              <a:ext uri="{FF2B5EF4-FFF2-40B4-BE49-F238E27FC236}">
                <a16:creationId xmlns:a16="http://schemas.microsoft.com/office/drawing/2014/main" id="{57FEE252-5D99-034A-AF15-EE870F3B24C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971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670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requirements</a:t>
            </a:r>
          </a:p>
        </p:txBody>
      </p:sp>
      <p:graphicFrame>
        <p:nvGraphicFramePr>
          <p:cNvPr id="8" name="Table 7"/>
          <p:cNvGraphicFramePr>
            <a:graphicFrameLocks noGrp="1"/>
          </p:cNvGraphicFramePr>
          <p:nvPr>
            <p:extLst>
              <p:ext uri="{D42A27DB-BD31-4B8C-83A1-F6EECF244321}">
                <p14:modId xmlns:p14="http://schemas.microsoft.com/office/powerpoint/2010/main" val="2262360556"/>
              </p:ext>
            </p:extLst>
          </p:nvPr>
        </p:nvGraphicFramePr>
        <p:xfrm>
          <a:off x="1164670" y="1542605"/>
          <a:ext cx="10330645" cy="4381417"/>
        </p:xfrm>
        <a:graphic>
          <a:graphicData uri="http://schemas.openxmlformats.org/drawingml/2006/table">
            <a:tbl>
              <a:tblPr firstRow="1" firstCol="1" bandRow="1">
                <a:tableStyleId>{5C22544A-7EE6-4342-B048-85BDC9FD1C3A}</a:tableStyleId>
              </a:tblPr>
              <a:tblGrid>
                <a:gridCol w="1353973">
                  <a:extLst>
                    <a:ext uri="{9D8B030D-6E8A-4147-A177-3AD203B41FA5}">
                      <a16:colId xmlns:a16="http://schemas.microsoft.com/office/drawing/2014/main" val="20000"/>
                    </a:ext>
                  </a:extLst>
                </a:gridCol>
                <a:gridCol w="2180404">
                  <a:extLst>
                    <a:ext uri="{9D8B030D-6E8A-4147-A177-3AD203B41FA5}">
                      <a16:colId xmlns:a16="http://schemas.microsoft.com/office/drawing/2014/main" val="20001"/>
                    </a:ext>
                  </a:extLst>
                </a:gridCol>
                <a:gridCol w="606673">
                  <a:extLst>
                    <a:ext uri="{9D8B030D-6E8A-4147-A177-3AD203B41FA5}">
                      <a16:colId xmlns:a16="http://schemas.microsoft.com/office/drawing/2014/main" val="20002"/>
                    </a:ext>
                  </a:extLst>
                </a:gridCol>
                <a:gridCol w="1151757">
                  <a:extLst>
                    <a:ext uri="{9D8B030D-6E8A-4147-A177-3AD203B41FA5}">
                      <a16:colId xmlns:a16="http://schemas.microsoft.com/office/drawing/2014/main" val="20003"/>
                    </a:ext>
                  </a:extLst>
                </a:gridCol>
                <a:gridCol w="817660">
                  <a:extLst>
                    <a:ext uri="{9D8B030D-6E8A-4147-A177-3AD203B41FA5}">
                      <a16:colId xmlns:a16="http://schemas.microsoft.com/office/drawing/2014/main" val="20004"/>
                    </a:ext>
                  </a:extLst>
                </a:gridCol>
                <a:gridCol w="1353974">
                  <a:extLst>
                    <a:ext uri="{9D8B030D-6E8A-4147-A177-3AD203B41FA5}">
                      <a16:colId xmlns:a16="http://schemas.microsoft.com/office/drawing/2014/main" val="20005"/>
                    </a:ext>
                  </a:extLst>
                </a:gridCol>
                <a:gridCol w="2866204">
                  <a:extLst>
                    <a:ext uri="{9D8B030D-6E8A-4147-A177-3AD203B41FA5}">
                      <a16:colId xmlns:a16="http://schemas.microsoft.com/office/drawing/2014/main" val="20006"/>
                    </a:ext>
                  </a:extLst>
                </a:gridCol>
              </a:tblGrid>
              <a:tr h="1095949">
                <a:tc>
                  <a:txBody>
                    <a:bodyPr/>
                    <a:lstStyle/>
                    <a:p>
                      <a:pPr algn="ctr">
                        <a:spcBef>
                          <a:spcPts val="300"/>
                        </a:spcBef>
                        <a:spcAft>
                          <a:spcPts val="300"/>
                        </a:spcAft>
                      </a:pPr>
                      <a:r>
                        <a:rPr lang="en-GB" sz="1400">
                          <a:effectLst/>
                        </a:rPr>
                        <a:t>SES Supply</a:t>
                      </a:r>
                      <a:endParaRPr lang="en-US" sz="1100">
                        <a:effectLst/>
                      </a:endParaRPr>
                    </a:p>
                    <a:p>
                      <a:pPr algn="ctr">
                        <a:spcBef>
                          <a:spcPts val="300"/>
                        </a:spcBef>
                        <a:spcAft>
                          <a:spcPts val="300"/>
                        </a:spcAft>
                      </a:pPr>
                      <a:r>
                        <a:rPr lang="en-GB" sz="1400">
                          <a:effectLst/>
                        </a:rPr>
                        <a:t>For each  subset</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Main characteristic</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Connector type</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Valve/ regulator/</a:t>
                      </a:r>
                      <a:endParaRPr lang="en-US" sz="1100">
                        <a:effectLst/>
                      </a:endParaRPr>
                    </a:p>
                    <a:p>
                      <a:pPr algn="ctr">
                        <a:spcBef>
                          <a:spcPts val="300"/>
                        </a:spcBef>
                        <a:spcAft>
                          <a:spcPts val="300"/>
                        </a:spcAft>
                      </a:pPr>
                      <a:r>
                        <a:rPr lang="en-GB" sz="1400">
                          <a:effectLst/>
                        </a:rPr>
                        <a:t>IP class</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dirty="0">
                          <a:effectLst/>
                        </a:rPr>
                        <a:t>Meter, control</a:t>
                      </a:r>
                      <a:endParaRPr lang="en-US" sz="1100" dirty="0">
                        <a:effectLst/>
                      </a:endParaRPr>
                    </a:p>
                    <a:p>
                      <a:pPr algn="ctr">
                        <a:spcBef>
                          <a:spcPts val="300"/>
                        </a:spcBef>
                        <a:spcAft>
                          <a:spcPts val="300"/>
                        </a:spcAft>
                      </a:pPr>
                      <a:r>
                        <a:rPr lang="en-GB" sz="1400" dirty="0">
                          <a:effectLst/>
                        </a:rPr>
                        <a:t>NEUS- PLC </a:t>
                      </a:r>
                      <a:r>
                        <a:rPr lang="en-GB" sz="1400" baseline="30000" dirty="0">
                          <a:effectLst/>
                        </a:rPr>
                        <a:t>a</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dirty="0">
                          <a:effectLst/>
                        </a:rPr>
                        <a:t>General</a:t>
                      </a:r>
                      <a:endParaRPr lang="en-US" sz="1100" dirty="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0"/>
                  </a:ext>
                </a:extLst>
              </a:tr>
              <a:tr h="472529">
                <a:tc>
                  <a:txBody>
                    <a:bodyPr/>
                    <a:lstStyle/>
                    <a:p>
                      <a:pPr>
                        <a:spcBef>
                          <a:spcPts val="300"/>
                        </a:spcBef>
                        <a:spcAft>
                          <a:spcPts val="300"/>
                        </a:spcAft>
                      </a:pPr>
                      <a:r>
                        <a:rPr lang="en-GB" sz="1400">
                          <a:effectLst/>
                        </a:rPr>
                        <a:t>Cooling water</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Cooling water,</a:t>
                      </a:r>
                      <a:r>
                        <a:rPr lang="en-GB" sz="1400" baseline="0" dirty="0">
                          <a:effectLst/>
                        </a:rPr>
                        <a:t> </a:t>
                      </a:r>
                      <a:r>
                        <a:rPr lang="en-GB" sz="1400" dirty="0">
                          <a:effectLst/>
                        </a:rPr>
                        <a:t>5°C </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0</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Main cooling loop. Likely not required by SES (TBD)</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1"/>
                  </a:ext>
                </a:extLst>
              </a:tr>
              <a:tr h="472529">
                <a:tc>
                  <a:txBody>
                    <a:bodyPr/>
                    <a:lstStyle/>
                    <a:p>
                      <a:pP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Cooling water , 14°C TBD</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dirty="0">
                          <a:effectLst/>
                        </a:rPr>
                        <a:t>3</a:t>
                      </a:r>
                      <a:endParaRPr lang="en-US" sz="1100" dirty="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Defined</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Y/N</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Yes</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Secondary loop at instrument. Capacity 20kW </a:t>
                      </a:r>
                      <a:endParaRPr lang="en-US" sz="1100" dirty="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2"/>
                  </a:ext>
                </a:extLst>
              </a:tr>
              <a:tr h="297394">
                <a:tc>
                  <a:txBody>
                    <a:bodyPr/>
                    <a:lstStyle/>
                    <a:p>
                      <a:pPr>
                        <a:spcBef>
                          <a:spcPts val="300"/>
                        </a:spcBef>
                        <a:spcAft>
                          <a:spcPts val="300"/>
                        </a:spcAft>
                      </a:pPr>
                      <a:r>
                        <a:rPr lang="en-GB" sz="1400">
                          <a:effectLst/>
                        </a:rPr>
                        <a:t>Pwr. Conn. sum</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230V / 400V {16A;32A}</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8/2/2</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CEE</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IP44</a:t>
                      </a:r>
                      <a:r>
                        <a:rPr lang="en-GB" sz="1400" baseline="30000">
                          <a:effectLst/>
                        </a:rPr>
                        <a:t>b</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Power monitoring, slow fuses</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3"/>
                  </a:ext>
                </a:extLst>
              </a:tr>
              <a:tr h="297394">
                <a:tc>
                  <a:txBody>
                    <a:bodyPr/>
                    <a:lstStyle/>
                    <a:p>
                      <a:pPr>
                        <a:spcBef>
                          <a:spcPts val="300"/>
                        </a:spcBef>
                        <a:spcAft>
                          <a:spcPts val="300"/>
                        </a:spcAft>
                      </a:pPr>
                      <a:r>
                        <a:rPr lang="en-GB" sz="1400">
                          <a:effectLst/>
                        </a:rPr>
                        <a:t>Box #1</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230V / 400V {16A;32A}</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2/1/1</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CEE</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IP44</a:t>
                      </a:r>
                      <a:r>
                        <a:rPr lang="en-GB" sz="1400" baseline="30000">
                          <a:effectLst/>
                        </a:rPr>
                        <a:t>b</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Power monitoring, slow fuses</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4"/>
                  </a:ext>
                </a:extLst>
              </a:tr>
              <a:tr h="297394">
                <a:tc>
                  <a:txBody>
                    <a:bodyPr/>
                    <a:lstStyle/>
                    <a:p>
                      <a:pPr>
                        <a:spcBef>
                          <a:spcPts val="300"/>
                        </a:spcBef>
                        <a:spcAft>
                          <a:spcPts val="300"/>
                        </a:spcAft>
                      </a:pPr>
                      <a:r>
                        <a:rPr lang="en-GB" sz="1400">
                          <a:effectLst/>
                        </a:rPr>
                        <a:t>Box #2</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230V / 400V {16A;32A}</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6/1/1</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CEE</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IP44</a:t>
                      </a:r>
                      <a:r>
                        <a:rPr lang="en-GB" sz="1400" baseline="30000">
                          <a:effectLst/>
                        </a:rPr>
                        <a:t>b</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Power monitoring, slow fuses</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5"/>
                  </a:ext>
                </a:extLst>
              </a:tr>
              <a:tr h="297394">
                <a:tc>
                  <a:txBody>
                    <a:bodyPr/>
                    <a:lstStyle/>
                    <a:p>
                      <a:pPr>
                        <a:spcBef>
                          <a:spcPts val="300"/>
                        </a:spcBef>
                        <a:spcAft>
                          <a:spcPts val="300"/>
                        </a:spcAft>
                      </a:pPr>
                      <a:r>
                        <a:rPr lang="en-GB" sz="1400">
                          <a:effectLst/>
                        </a:rPr>
                        <a:t>Box #3</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230V / 3x10A/15min</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3</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IP44</a:t>
                      </a:r>
                      <a:r>
                        <a:rPr lang="en-GB" sz="1400" baseline="30000">
                          <a:effectLst/>
                        </a:rPr>
                        <a:t>b</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UPS, Power monitoring</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6"/>
                  </a:ext>
                </a:extLst>
              </a:tr>
              <a:tr h="297394">
                <a:tc>
                  <a:txBody>
                    <a:bodyPr/>
                    <a:lstStyle/>
                    <a:p>
                      <a:pPr>
                        <a:spcBef>
                          <a:spcPts val="300"/>
                        </a:spcBef>
                        <a:spcAft>
                          <a:spcPts val="300"/>
                        </a:spcAft>
                      </a:pPr>
                      <a:r>
                        <a:rPr lang="en-GB" sz="1400">
                          <a:effectLst/>
                        </a:rPr>
                        <a:t>Gases</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Nitrogen</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2</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Y/Y</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Yes</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ESS supply, independent extraction points</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07"/>
                  </a:ext>
                </a:extLst>
              </a:tr>
              <a:tr h="297394">
                <a:tc>
                  <a:txBody>
                    <a:bodyPr/>
                    <a:lstStyle/>
                    <a:p>
                      <a:pPr>
                        <a:spcBef>
                          <a:spcPts val="300"/>
                        </a:spcBef>
                        <a:spcAft>
                          <a:spcPts val="300"/>
                        </a:spcAft>
                      </a:pPr>
                      <a:r>
                        <a:rPr lang="en-GB" sz="1400" dirty="0">
                          <a:effectLst/>
                        </a:rPr>
                        <a:t> </a:t>
                      </a:r>
                      <a:endParaRPr lang="en-US" sz="1100" dirty="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Compressed air</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dirty="0">
                          <a:effectLst/>
                        </a:rPr>
                        <a:t>3</a:t>
                      </a:r>
                      <a:endParaRPr lang="en-US" sz="1100" dirty="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Y/Y</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Yes</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ESS supply, independent extraction points</a:t>
                      </a:r>
                      <a:endParaRPr lang="en-US" sz="110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10"/>
                  </a:ext>
                </a:extLst>
              </a:tr>
              <a:tr h="297394">
                <a:tc>
                  <a:txBody>
                    <a:bodyPr/>
                    <a:lstStyle/>
                    <a:p>
                      <a:pPr>
                        <a:spcBef>
                          <a:spcPts val="300"/>
                        </a:spcBef>
                        <a:spcAft>
                          <a:spcPts val="300"/>
                        </a:spcAft>
                      </a:pPr>
                      <a:r>
                        <a:rPr lang="en-GB" sz="1400" dirty="0">
                          <a:effectLst/>
                        </a:rPr>
                        <a:t> </a:t>
                      </a:r>
                      <a:endParaRPr lang="en-US" sz="1100" dirty="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a:effectLst/>
                        </a:rPr>
                        <a:t>He Recovery</a:t>
                      </a:r>
                      <a:endParaRPr lang="en-US" sz="110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3</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&gt; KF DN 25</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dirty="0">
                          <a:effectLst/>
                        </a:rPr>
                        <a:t>Y/N</a:t>
                      </a:r>
                      <a:endParaRPr lang="en-US" sz="1100" dirty="0">
                        <a:effectLst/>
                        <a:latin typeface="Tahoma" charset="0"/>
                        <a:ea typeface="Times New Roman" charset="0"/>
                        <a:cs typeface="Times New Roman" charset="0"/>
                      </a:endParaRPr>
                    </a:p>
                  </a:txBody>
                  <a:tcPr marL="35669" marR="35669" marT="0" marB="0"/>
                </a:tc>
                <a:tc>
                  <a:txBody>
                    <a:bodyPr/>
                    <a:lstStyle/>
                    <a:p>
                      <a:pPr algn="ctr">
                        <a:spcBef>
                          <a:spcPts val="300"/>
                        </a:spcBef>
                        <a:spcAft>
                          <a:spcPts val="300"/>
                        </a:spcAft>
                      </a:pPr>
                      <a:r>
                        <a:rPr lang="en-GB" sz="1400">
                          <a:effectLst/>
                        </a:rPr>
                        <a:t> </a:t>
                      </a:r>
                      <a:endParaRPr lang="en-US" sz="1100">
                        <a:effectLst/>
                        <a:latin typeface="Tahoma" charset="0"/>
                        <a:ea typeface="Times New Roman" charset="0"/>
                        <a:cs typeface="Times New Roman" charset="0"/>
                      </a:endParaRPr>
                    </a:p>
                  </a:txBody>
                  <a:tcPr marL="35669" marR="35669" marT="0" marB="0"/>
                </a:tc>
                <a:tc>
                  <a:txBody>
                    <a:bodyPr/>
                    <a:lstStyle/>
                    <a:p>
                      <a:pPr>
                        <a:spcBef>
                          <a:spcPts val="300"/>
                        </a:spcBef>
                        <a:spcAft>
                          <a:spcPts val="300"/>
                        </a:spcAft>
                      </a:pPr>
                      <a:r>
                        <a:rPr lang="en-GB" sz="1400" dirty="0">
                          <a:effectLst/>
                        </a:rPr>
                        <a:t> </a:t>
                      </a:r>
                      <a:endParaRPr lang="en-US" sz="1100" dirty="0">
                        <a:effectLst/>
                        <a:latin typeface="Tahoma" charset="0"/>
                        <a:ea typeface="Times New Roman" charset="0"/>
                        <a:cs typeface="Times New Roman" charset="0"/>
                      </a:endParaRPr>
                    </a:p>
                  </a:txBody>
                  <a:tcPr marL="35669" marR="35669" marT="0" marB="0"/>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p:txBody>
          <a:bodyPr/>
          <a:lstStyle/>
          <a:p>
            <a:r>
              <a:rPr lang="en-US" dirty="0"/>
              <a:t>SE utility supply requirements</a:t>
            </a:r>
          </a:p>
        </p:txBody>
      </p:sp>
      <p:sp>
        <p:nvSpPr>
          <p:cNvPr id="4" name="Text Placeholder 3"/>
          <p:cNvSpPr>
            <a:spLocks noGrp="1"/>
          </p:cNvSpPr>
          <p:nvPr>
            <p:ph type="body" sz="quarter" idx="14"/>
          </p:nvPr>
        </p:nvSpPr>
        <p:spPr/>
        <p:txBody>
          <a:bodyPr/>
          <a:lstStyle/>
          <a:p>
            <a:r>
              <a:rPr lang="en-US" dirty="0"/>
              <a:t>Summarized Requirements for one subset</a:t>
            </a:r>
          </a:p>
        </p:txBody>
      </p:sp>
      <p:sp>
        <p:nvSpPr>
          <p:cNvPr id="6" name="TextBox 5"/>
          <p:cNvSpPr txBox="1"/>
          <p:nvPr/>
        </p:nvSpPr>
        <p:spPr>
          <a:xfrm>
            <a:off x="3997234" y="6152053"/>
            <a:ext cx="5768952" cy="369332"/>
          </a:xfrm>
          <a:prstGeom prst="rect">
            <a:avLst/>
          </a:prstGeom>
          <a:noFill/>
        </p:spPr>
        <p:txBody>
          <a:bodyPr wrap="none" rtlCol="0">
            <a:spAutoFit/>
          </a:bodyPr>
          <a:lstStyle/>
          <a:p>
            <a:pPr algn="l"/>
            <a:r>
              <a:rPr lang="en-US" dirty="0">
                <a:solidFill>
                  <a:srgbClr val="666666"/>
                </a:solidFill>
              </a:rPr>
              <a:t>extract from document </a:t>
            </a:r>
            <a:r>
              <a:rPr lang="en-150" dirty="0">
                <a:solidFill>
                  <a:srgbClr val="666666"/>
                </a:solidFill>
              </a:rPr>
              <a:t>–</a:t>
            </a:r>
            <a:r>
              <a:rPr lang="en-US" dirty="0">
                <a:solidFill>
                  <a:srgbClr val="666666"/>
                </a:solidFill>
              </a:rPr>
              <a:t> “SE utility supplies” , ESS-0038163</a:t>
            </a:r>
          </a:p>
        </p:txBody>
      </p:sp>
      <p:sp>
        <p:nvSpPr>
          <p:cNvPr id="10" name="Action Button: Forward or Next 9">
            <a:hlinkClick r:id="" action="ppaction://hlinkshowjump?jump=nextslide" highlightClick="1">
              <a:snd r:embed="rId5"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3">
            <a:hlinkClick r:id="" action="ppaction://media"/>
            <a:extLst>
              <a:ext uri="{FF2B5EF4-FFF2-40B4-BE49-F238E27FC236}">
                <a16:creationId xmlns:a16="http://schemas.microsoft.com/office/drawing/2014/main" id="{21288C52-AF0E-634B-8280-05981B6827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049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8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1" y="1542622"/>
            <a:ext cx="8786910" cy="4099225"/>
            <a:chOff x="0" y="81864"/>
            <a:chExt cx="6882533" cy="3210842"/>
          </a:xfrm>
        </p:grpSpPr>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0" y="321541"/>
              <a:ext cx="2463165" cy="2971165"/>
            </a:xfrm>
            <a:prstGeom prst="rect">
              <a:avLst/>
            </a:prstGeom>
          </p:spPr>
        </p:pic>
        <p:cxnSp>
          <p:nvCxnSpPr>
            <p:cNvPr id="7" name="Straight Arrow Connector 6"/>
            <p:cNvCxnSpPr/>
            <p:nvPr/>
          </p:nvCxnSpPr>
          <p:spPr>
            <a:xfrm flipV="1">
              <a:off x="752561" y="200322"/>
              <a:ext cx="2292908" cy="7094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380779" y="395537"/>
              <a:ext cx="1664690" cy="6075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47278" y="629795"/>
              <a:ext cx="1198191" cy="55370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10"/>
            <p:cNvSpPr txBox="1"/>
            <p:nvPr/>
          </p:nvSpPr>
          <p:spPr>
            <a:xfrm>
              <a:off x="2873346" y="81864"/>
              <a:ext cx="4009187" cy="2000922"/>
            </a:xfrm>
            <a:prstGeom prst="rect">
              <a:avLst/>
            </a:prstGeom>
            <a:noFill/>
          </p:spPr>
          <p:txBody>
            <a:bodyPr wrap="none" rtlCol="0">
              <a:spAutoFit/>
            </a:bodyPr>
            <a:lstStyle/>
            <a:p>
              <a:pPr marL="180340"/>
              <a:r>
                <a:rPr lang="en-GB" sz="1600" b="1" dirty="0">
                  <a:solidFill>
                    <a:srgbClr val="000000"/>
                  </a:solidFill>
                  <a:latin typeface="Cambria" charset="0"/>
                  <a:ea typeface="Cambria" charset="0"/>
                  <a:cs typeface="Times New Roman" charset="0"/>
                </a:rPr>
                <a:t>Box_1 – 2 x [5 x 25 mm</a:t>
              </a:r>
              <a:r>
                <a:rPr lang="en-GB" sz="1600" b="1" baseline="30000" dirty="0">
                  <a:solidFill>
                    <a:srgbClr val="000000"/>
                  </a:solidFill>
                  <a:latin typeface="Cambria" charset="0"/>
                  <a:ea typeface="Cambria" charset="0"/>
                  <a:cs typeface="Times New Roman" charset="0"/>
                </a:rPr>
                <a:t>2</a:t>
              </a:r>
              <a:r>
                <a:rPr lang="en-GB" sz="1600" b="1" dirty="0">
                  <a:solidFill>
                    <a:srgbClr val="000000"/>
                  </a:solidFill>
                  <a:latin typeface="Cambria" charset="0"/>
                  <a:ea typeface="Cambria" charset="0"/>
                  <a:cs typeface="Times New Roman" charset="0"/>
                </a:rPr>
                <a:t>] &amp; 4 x Cat.6 Ethernet</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Box_2 – 2 x [5 x 25 mm</a:t>
              </a:r>
              <a:r>
                <a:rPr lang="en-GB" sz="1600" b="1" baseline="30000" dirty="0">
                  <a:solidFill>
                    <a:srgbClr val="000000"/>
                  </a:solidFill>
                  <a:latin typeface="Cambria" charset="0"/>
                  <a:ea typeface="Cambria" charset="0"/>
                  <a:cs typeface="Times New Roman" charset="0"/>
                </a:rPr>
                <a:t>2</a:t>
              </a:r>
              <a:r>
                <a:rPr lang="en-GB" sz="1600" b="1" dirty="0">
                  <a:solidFill>
                    <a:srgbClr val="000000"/>
                  </a:solidFill>
                  <a:latin typeface="Cambria" charset="0"/>
                  <a:ea typeface="Cambria" charset="0"/>
                  <a:cs typeface="Times New Roman" charset="0"/>
                </a:rPr>
                <a:t>]</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Box_3 – 1 x [5 x 10 mm</a:t>
              </a:r>
              <a:r>
                <a:rPr lang="en-GB" sz="1600" b="1" baseline="30000" dirty="0">
                  <a:solidFill>
                    <a:srgbClr val="000000"/>
                  </a:solidFill>
                  <a:latin typeface="Cambria" charset="0"/>
                  <a:ea typeface="Cambria" charset="0"/>
                  <a:cs typeface="Times New Roman" charset="0"/>
                </a:rPr>
                <a:t>2</a:t>
              </a:r>
              <a:r>
                <a:rPr lang="en-GB" sz="1600" b="1" dirty="0">
                  <a:solidFill>
                    <a:srgbClr val="000000"/>
                  </a:solidFill>
                  <a:latin typeface="Cambria" charset="0"/>
                  <a:ea typeface="Cambria" charset="0"/>
                  <a:cs typeface="Times New Roman" charset="0"/>
                </a:rPr>
                <a:t>] , UPS</a:t>
              </a:r>
              <a:endParaRPr lang="en-US" sz="1600" dirty="0">
                <a:latin typeface="Times" charset="0"/>
                <a:ea typeface="Cambria" charset="0"/>
                <a:cs typeface="Times New Roman" charset="0"/>
              </a:endParaRPr>
            </a:p>
            <a:p>
              <a:pPr marL="180340"/>
              <a:r>
                <a:rPr lang="en-US" sz="1600" dirty="0">
                  <a:latin typeface="Times" charset="0"/>
                  <a:ea typeface="Cambria" charset="0"/>
                  <a:cs typeface="Times New Roman" charset="0"/>
                </a:rPr>
                <a:t> </a:t>
              </a:r>
            </a:p>
            <a:p>
              <a:pPr marL="180340"/>
              <a:r>
                <a:rPr lang="en-GB" sz="1600" b="1" dirty="0">
                  <a:solidFill>
                    <a:srgbClr val="000000"/>
                  </a:solidFill>
                  <a:latin typeface="Cambria" charset="0"/>
                  <a:ea typeface="Cambria" charset="0"/>
                  <a:cs typeface="Times New Roman" charset="0"/>
                </a:rPr>
                <a:t>Boxes including RCD (30mA) and cut out switches :</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Box 1 : MENNEKES  950004</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Box 2 : MENNEKES  940018</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Box 3 : MENNEKES  920003</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 </a:t>
              </a:r>
              <a:endParaRPr lang="en-US" sz="1600" dirty="0">
                <a:latin typeface="Times" charset="0"/>
                <a:ea typeface="Cambria" charset="0"/>
                <a:cs typeface="Times New Roman" charset="0"/>
              </a:endParaRPr>
            </a:p>
            <a:p>
              <a:pPr marL="180340"/>
              <a:r>
                <a:rPr lang="en-GB" sz="1600" b="1" dirty="0">
                  <a:solidFill>
                    <a:srgbClr val="000000"/>
                  </a:solidFill>
                  <a:latin typeface="Cambria" charset="0"/>
                  <a:ea typeface="Cambria" charset="0"/>
                  <a:cs typeface="Times New Roman" charset="0"/>
                </a:rPr>
                <a:t>All boxes are regarding IP44 class.</a:t>
              </a:r>
              <a:endParaRPr lang="en-US" sz="1600" dirty="0">
                <a:latin typeface="Times" charset="0"/>
                <a:ea typeface="Cambria" charset="0"/>
                <a:cs typeface="Times New Roman" charset="0"/>
              </a:endParaRPr>
            </a:p>
          </p:txBody>
        </p:sp>
      </p:grpSp>
      <p:sp>
        <p:nvSpPr>
          <p:cNvPr id="11" name="TextBox 10"/>
          <p:cNvSpPr txBox="1"/>
          <p:nvPr/>
        </p:nvSpPr>
        <p:spPr>
          <a:xfrm>
            <a:off x="5037597" y="4928418"/>
            <a:ext cx="5735801" cy="923330"/>
          </a:xfrm>
          <a:prstGeom prst="rect">
            <a:avLst/>
          </a:prstGeom>
          <a:noFill/>
          <a:ln w="25400">
            <a:solidFill>
              <a:srgbClr val="FF0000"/>
            </a:solidFill>
          </a:ln>
        </p:spPr>
        <p:txBody>
          <a:bodyPr wrap="none" rtlCol="0">
            <a:spAutoFit/>
          </a:bodyPr>
          <a:lstStyle/>
          <a:p>
            <a:pPr algn="just"/>
            <a:r>
              <a:rPr lang="en-GB" b="1" dirty="0"/>
              <a:t>The instrument cave, sample area, preparation area</a:t>
            </a:r>
          </a:p>
          <a:p>
            <a:pPr algn="just"/>
            <a:r>
              <a:rPr lang="en-GB" b="1" dirty="0"/>
              <a:t> and nearest area  around the shielding with</a:t>
            </a:r>
          </a:p>
          <a:p>
            <a:pPr algn="just"/>
            <a:r>
              <a:rPr lang="en-GB" b="1" dirty="0"/>
              <a:t> electronic racks are all on the same ground.</a:t>
            </a:r>
          </a:p>
        </p:txBody>
      </p:sp>
      <p:sp>
        <p:nvSpPr>
          <p:cNvPr id="12" name="Text Placeholder 11"/>
          <p:cNvSpPr>
            <a:spLocks noGrp="1"/>
          </p:cNvSpPr>
          <p:nvPr>
            <p:ph type="body" sz="quarter" idx="14"/>
          </p:nvPr>
        </p:nvSpPr>
        <p:spPr/>
        <p:txBody>
          <a:bodyPr/>
          <a:lstStyle/>
          <a:p>
            <a:r>
              <a:rPr lang="en-US" dirty="0"/>
              <a:t>Electrical Supply for one subset</a:t>
            </a:r>
          </a:p>
        </p:txBody>
      </p:sp>
      <p:sp>
        <p:nvSpPr>
          <p:cNvPr id="15" name="Title 1"/>
          <p:cNvSpPr txBox="1">
            <a:spLocks/>
          </p:cNvSpPr>
          <p:nvPr/>
        </p:nvSpPr>
        <p:spPr>
          <a:xfrm>
            <a:off x="1094400" y="267828"/>
            <a:ext cx="9360000" cy="657339"/>
          </a:xfrm>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16" name="Action Button: Forward or Next 15">
            <a:hlinkClick r:id="" action="ppaction://hlinkshowjump?jump=nextslide" highlightClick="1">
              <a:snd r:embed="rId6"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4">
            <a:hlinkClick r:id="" action="ppaction://media"/>
            <a:extLst>
              <a:ext uri="{FF2B5EF4-FFF2-40B4-BE49-F238E27FC236}">
                <a16:creationId xmlns:a16="http://schemas.microsoft.com/office/drawing/2014/main" id="{56FF6B8C-6868-EA46-9073-76E074E95F5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9600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69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a:t>
            </a:r>
          </a:p>
          <a:p>
            <a:pPr algn="ctr"/>
            <a:r>
              <a:rPr lang="en-GB" sz="4000" dirty="0"/>
              <a:t>requirements</a:t>
            </a:r>
          </a:p>
        </p:txBody>
      </p:sp>
      <p:pic>
        <p:nvPicPr>
          <p:cNvPr id="7" name="Picture 6"/>
          <p:cNvPicPr/>
          <p:nvPr/>
        </p:nvPicPr>
        <p:blipFill rotWithShape="1">
          <a:blip r:embed="rId5"/>
          <a:srcRect l="10246" t="7676" r="22672" b="13170"/>
          <a:stretch/>
        </p:blipFill>
        <p:spPr>
          <a:xfrm>
            <a:off x="341810" y="1567542"/>
            <a:ext cx="5068390" cy="4554583"/>
          </a:xfrm>
          <a:prstGeom prst="rect">
            <a:avLst/>
          </a:prstGeom>
        </p:spPr>
      </p:pic>
      <p:sp>
        <p:nvSpPr>
          <p:cNvPr id="8" name="Rectangle 7"/>
          <p:cNvSpPr/>
          <p:nvPr/>
        </p:nvSpPr>
        <p:spPr>
          <a:xfrm>
            <a:off x="4789714" y="3923552"/>
            <a:ext cx="7262949" cy="2585323"/>
          </a:xfrm>
          <a:prstGeom prst="rect">
            <a:avLst/>
          </a:prstGeom>
        </p:spPr>
        <p:txBody>
          <a:bodyPr wrap="square">
            <a:spAutoFit/>
          </a:bodyPr>
          <a:lstStyle/>
          <a:p>
            <a:pPr marL="180340"/>
            <a:r>
              <a:rPr lang="en-GB" b="1" u="sng" dirty="0">
                <a:solidFill>
                  <a:srgbClr val="000000"/>
                </a:solidFill>
                <a:latin typeface="Cambria" charset="0"/>
                <a:ea typeface="Cambria" charset="0"/>
                <a:cs typeface="Times New Roman" charset="0"/>
              </a:rPr>
              <a:t>Brief description of the schematic drawing:</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1</a:t>
            </a:r>
            <a:r>
              <a:rPr lang="en-GB" b="1" dirty="0">
                <a:solidFill>
                  <a:srgbClr val="000000"/>
                </a:solidFill>
                <a:latin typeface="Cambria" charset="0"/>
                <a:ea typeface="Cambria" charset="0"/>
                <a:cs typeface="Times New Roman" charset="0"/>
              </a:rPr>
              <a:t>) Cooling water control, Red</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2</a:t>
            </a:r>
            <a:r>
              <a:rPr lang="en-GB" b="1" dirty="0">
                <a:solidFill>
                  <a:srgbClr val="000000"/>
                </a:solidFill>
                <a:latin typeface="Cambria" charset="0"/>
                <a:ea typeface="Cambria" charset="0"/>
                <a:cs typeface="Times New Roman" charset="0"/>
              </a:rPr>
              <a:t>) Technical gases, Orange</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3</a:t>
            </a:r>
            <a:r>
              <a:rPr lang="en-GB" b="1" dirty="0">
                <a:solidFill>
                  <a:srgbClr val="000000"/>
                </a:solidFill>
                <a:latin typeface="Cambria" charset="0"/>
                <a:ea typeface="Cambria" charset="0"/>
                <a:cs typeface="Times New Roman" charset="0"/>
              </a:rPr>
              <a:t>) He recovery, Black</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4</a:t>
            </a:r>
            <a:r>
              <a:rPr lang="en-GB" b="1" dirty="0">
                <a:solidFill>
                  <a:srgbClr val="000000"/>
                </a:solidFill>
                <a:latin typeface="Cambria" charset="0"/>
                <a:ea typeface="Cambria" charset="0"/>
                <a:cs typeface="Times New Roman" charset="0"/>
              </a:rPr>
              <a:t>) Pump exhaust (rough vacuum) , Violet</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5</a:t>
            </a:r>
            <a:r>
              <a:rPr lang="en-GB" b="1" dirty="0">
                <a:solidFill>
                  <a:srgbClr val="000000"/>
                </a:solidFill>
                <a:latin typeface="Cambria" charset="0"/>
                <a:ea typeface="Cambria" charset="0"/>
                <a:cs typeface="Times New Roman" charset="0"/>
              </a:rPr>
              <a:t>) Compressed air, Light Blue</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6</a:t>
            </a:r>
            <a:r>
              <a:rPr lang="en-GB" b="1" dirty="0">
                <a:solidFill>
                  <a:srgbClr val="000000"/>
                </a:solidFill>
                <a:latin typeface="Cambria" charset="0"/>
                <a:ea typeface="Cambria" charset="0"/>
                <a:cs typeface="Times New Roman" charset="0"/>
              </a:rPr>
              <a:t>) Galvanic (electrical isolated) contacts for  SE equipment, Grey</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7</a:t>
            </a:r>
            <a:r>
              <a:rPr lang="en-GB" b="1" dirty="0">
                <a:solidFill>
                  <a:srgbClr val="000000"/>
                </a:solidFill>
                <a:latin typeface="Cambria" charset="0"/>
                <a:ea typeface="Cambria" charset="0"/>
                <a:cs typeface="Times New Roman" charset="0"/>
              </a:rPr>
              <a:t>) PLC, Dark Blue</a:t>
            </a:r>
            <a:endParaRPr lang="en-US" sz="1400" dirty="0">
              <a:latin typeface="Times" charset="0"/>
              <a:ea typeface="Cambria" charset="0"/>
              <a:cs typeface="Times New Roman" charset="0"/>
            </a:endParaRPr>
          </a:p>
          <a:p>
            <a:pPr marL="180340"/>
            <a:r>
              <a:rPr lang="en-US" b="1" dirty="0">
                <a:solidFill>
                  <a:srgbClr val="000000"/>
                </a:solidFill>
                <a:latin typeface="Cambria" charset="0"/>
                <a:ea typeface="Cambria" charset="0"/>
                <a:cs typeface="Times New Roman" charset="0"/>
              </a:rPr>
              <a:t> </a:t>
            </a:r>
            <a:r>
              <a:rPr lang="en-GB" b="1" dirty="0">
                <a:solidFill>
                  <a:srgbClr val="FF0000"/>
                </a:solidFill>
                <a:latin typeface="Cambria" charset="0"/>
                <a:ea typeface="Cambria" charset="0"/>
                <a:cs typeface="Times New Roman" charset="0"/>
              </a:rPr>
              <a:t>8</a:t>
            </a:r>
            <a:r>
              <a:rPr lang="en-GB" b="1" dirty="0">
                <a:solidFill>
                  <a:srgbClr val="000000"/>
                </a:solidFill>
                <a:latin typeface="Cambria" charset="0"/>
                <a:ea typeface="Cambria" charset="0"/>
                <a:cs typeface="Times New Roman" charset="0"/>
              </a:rPr>
              <a:t>) PLC interface (hard-/software) to EPICS , Green </a:t>
            </a:r>
            <a:endParaRPr lang="en-US" sz="1400" dirty="0">
              <a:latin typeface="Times" charset="0"/>
              <a:ea typeface="Cambria" charset="0"/>
              <a:cs typeface="Times New Roman" charset="0"/>
            </a:endParaRPr>
          </a:p>
        </p:txBody>
      </p:sp>
      <p:sp>
        <p:nvSpPr>
          <p:cNvPr id="4" name="Text Placeholder 3"/>
          <p:cNvSpPr>
            <a:spLocks noGrp="1"/>
          </p:cNvSpPr>
          <p:nvPr>
            <p:ph type="body" sz="quarter" idx="14"/>
          </p:nvPr>
        </p:nvSpPr>
        <p:spPr/>
        <p:txBody>
          <a:bodyPr/>
          <a:lstStyle/>
          <a:p>
            <a:r>
              <a:rPr lang="en-US" dirty="0"/>
              <a:t>Schematic </a:t>
            </a:r>
            <a:r>
              <a:rPr lang="en-150" dirty="0"/>
              <a:t>–</a:t>
            </a:r>
            <a:r>
              <a:rPr lang="en-US" dirty="0"/>
              <a:t> simplified structure of NEUS-PLC</a:t>
            </a:r>
          </a:p>
        </p:txBody>
      </p:sp>
      <p:sp>
        <p:nvSpPr>
          <p:cNvPr id="9" name="Title 1"/>
          <p:cNvSpPr>
            <a:spLocks noGrp="1"/>
          </p:cNvSpPr>
          <p:nvPr>
            <p:ph type="title"/>
          </p:nvPr>
        </p:nvSpPr>
        <p:spPr/>
        <p:txBody>
          <a:bodyPr/>
          <a:lstStyle/>
          <a:p>
            <a:r>
              <a:rPr lang="en-US" dirty="0"/>
              <a:t>SE utility supply requirements</a:t>
            </a:r>
          </a:p>
        </p:txBody>
      </p:sp>
      <p:sp>
        <p:nvSpPr>
          <p:cNvPr id="10" name="Action Button: Forward or Next 9">
            <a:hlinkClick r:id="" action="ppaction://hlinkshowjump?jump=nextslide" highlightClick="1">
              <a:snd r:embed="rId6"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5">
            <a:hlinkClick r:id="" action="ppaction://media"/>
            <a:extLst>
              <a:ext uri="{FF2B5EF4-FFF2-40B4-BE49-F238E27FC236}">
                <a16:creationId xmlns:a16="http://schemas.microsoft.com/office/drawing/2014/main" id="{30D8DDA5-1A1D-7141-A8C4-45C6F8B052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0545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8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a:t>
            </a:r>
          </a:p>
          <a:p>
            <a:pPr algn="ctr"/>
            <a:r>
              <a:rPr lang="en-GB" sz="4000" dirty="0"/>
              <a:t>requirements</a:t>
            </a:r>
          </a:p>
        </p:txBody>
      </p:sp>
      <p:grpSp>
        <p:nvGrpSpPr>
          <p:cNvPr id="6" name="Group 5">
            <a:extLst>
              <a:ext uri="{FF2B5EF4-FFF2-40B4-BE49-F238E27FC236}">
                <a16:creationId xmlns:a16="http://schemas.microsoft.com/office/drawing/2014/main" id="{D7553E07-AB87-E040-A050-CCF9D2252891}"/>
              </a:ext>
            </a:extLst>
          </p:cNvPr>
          <p:cNvGrpSpPr/>
          <p:nvPr/>
        </p:nvGrpSpPr>
        <p:grpSpPr>
          <a:xfrm>
            <a:off x="1157007" y="922713"/>
            <a:ext cx="9397781" cy="5898424"/>
            <a:chOff x="163031" y="989268"/>
            <a:chExt cx="7787496" cy="4866177"/>
          </a:xfrm>
        </p:grpSpPr>
        <p:sp>
          <p:nvSpPr>
            <p:cNvPr id="9" name="Text Box 97">
              <a:extLst>
                <a:ext uri="{FF2B5EF4-FFF2-40B4-BE49-F238E27FC236}">
                  <a16:creationId xmlns:a16="http://schemas.microsoft.com/office/drawing/2014/main" id="{27B38E6B-307B-DF4B-89A0-34FDE930677D}"/>
                </a:ext>
              </a:extLst>
            </p:cNvPr>
            <p:cNvSpPr txBox="1"/>
            <p:nvPr/>
          </p:nvSpPr>
          <p:spPr>
            <a:xfrm>
              <a:off x="1945073" y="4329512"/>
              <a:ext cx="533918"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10" name="Process 9">
              <a:extLst>
                <a:ext uri="{FF2B5EF4-FFF2-40B4-BE49-F238E27FC236}">
                  <a16:creationId xmlns:a16="http://schemas.microsoft.com/office/drawing/2014/main" id="{53AE6AB2-DB00-D040-B19A-801CEA35B986}"/>
                </a:ext>
              </a:extLst>
            </p:cNvPr>
            <p:cNvSpPr/>
            <p:nvPr/>
          </p:nvSpPr>
          <p:spPr>
            <a:xfrm>
              <a:off x="3012863" y="1625375"/>
              <a:ext cx="1949876" cy="3116080"/>
            </a:xfrm>
            <a:prstGeom prst="flowChartProcess">
              <a:avLst/>
            </a:prstGeom>
            <a:ln/>
          </p:spPr>
          <p:style>
            <a:lnRef idx="1">
              <a:schemeClr val="accent1"/>
            </a:lnRef>
            <a:fillRef idx="3">
              <a:schemeClr val="accent1"/>
            </a:fillRef>
            <a:effectRef idx="2">
              <a:schemeClr val="accent1"/>
            </a:effectRef>
            <a:fontRef idx="minor">
              <a:schemeClr val="lt1"/>
            </a:fontRef>
          </p:style>
          <p:txBody>
            <a:bodyPr>
              <a:noAutofit/>
            </a:bodyPr>
            <a:lstStyle/>
            <a:p>
              <a:pPr algn="ctr">
                <a:spcAft>
                  <a:spcPts val="225"/>
                </a:spcAft>
              </a:pPr>
              <a:endParaRPr lang="en-US" sz="1050" b="1" dirty="0">
                <a:solidFill>
                  <a:srgbClr val="000000"/>
                </a:solidFill>
                <a:latin typeface="Tahoma"/>
                <a:ea typeface="Times New Roman"/>
                <a:cs typeface="Times New Roman"/>
              </a:endParaRPr>
            </a:p>
            <a:p>
              <a:pPr algn="ctr">
                <a:spcAft>
                  <a:spcPts val="225"/>
                </a:spcAft>
              </a:pPr>
              <a:endParaRPr lang="en-US" sz="1050" b="1" dirty="0">
                <a:solidFill>
                  <a:srgbClr val="000000"/>
                </a:solidFill>
                <a:latin typeface="Tahoma"/>
                <a:ea typeface="Times New Roman"/>
                <a:cs typeface="Times New Roman"/>
              </a:endParaRPr>
            </a:p>
            <a:p>
              <a:pPr algn="ctr">
                <a:spcAft>
                  <a:spcPts val="225"/>
                </a:spcAft>
              </a:pPr>
              <a:endParaRPr lang="en-US" sz="1050" b="1" dirty="0">
                <a:solidFill>
                  <a:srgbClr val="000000"/>
                </a:solidFill>
                <a:latin typeface="Tahoma"/>
                <a:ea typeface="Times New Roman"/>
                <a:cs typeface="Times New Roman"/>
              </a:endParaRPr>
            </a:p>
            <a:p>
              <a:pPr algn="ctr">
                <a:spcAft>
                  <a:spcPts val="225"/>
                </a:spcAft>
              </a:pPr>
              <a:r>
                <a:rPr lang="en-US" sz="1050" b="1" dirty="0">
                  <a:solidFill>
                    <a:srgbClr val="000000"/>
                  </a:solidFill>
                  <a:latin typeface="Tahoma"/>
                  <a:ea typeface="Times New Roman"/>
                  <a:cs typeface="Times New Roman"/>
                </a:rPr>
                <a:t>PLC</a:t>
              </a:r>
              <a:endParaRPr lang="en-US" sz="1050" b="1" dirty="0">
                <a:latin typeface="Tahoma"/>
                <a:ea typeface="Times New Roman"/>
                <a:cs typeface="Times New Roman"/>
              </a:endParaRPr>
            </a:p>
          </p:txBody>
        </p:sp>
        <p:cxnSp>
          <p:nvCxnSpPr>
            <p:cNvPr id="11" name="Straight Arrow Connector 10">
              <a:extLst>
                <a:ext uri="{FF2B5EF4-FFF2-40B4-BE49-F238E27FC236}">
                  <a16:creationId xmlns:a16="http://schemas.microsoft.com/office/drawing/2014/main" id="{AAAC62A0-EBF5-6247-AEB4-B22FBF0D82CF}"/>
                </a:ext>
              </a:extLst>
            </p:cNvPr>
            <p:cNvCxnSpPr>
              <a:stCxn id="25" idx="3"/>
            </p:cNvCxnSpPr>
            <p:nvPr/>
          </p:nvCxnSpPr>
          <p:spPr>
            <a:xfrm>
              <a:off x="2114859" y="3276794"/>
              <a:ext cx="892015" cy="17193"/>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33931E06-EC76-D647-9859-B665ED3DA9AF}"/>
                </a:ext>
              </a:extLst>
            </p:cNvPr>
            <p:cNvCxnSpPr>
              <a:stCxn id="27" idx="3"/>
            </p:cNvCxnSpPr>
            <p:nvPr/>
          </p:nvCxnSpPr>
          <p:spPr>
            <a:xfrm>
              <a:off x="2114858" y="3457113"/>
              <a:ext cx="1605256"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DD7D0028-C2B3-4649-B14C-5DD71B61708E}"/>
                </a:ext>
              </a:extLst>
            </p:cNvPr>
            <p:cNvCxnSpPr>
              <a:stCxn id="29" idx="3"/>
            </p:cNvCxnSpPr>
            <p:nvPr/>
          </p:nvCxnSpPr>
          <p:spPr>
            <a:xfrm flipV="1">
              <a:off x="2114857" y="3608280"/>
              <a:ext cx="898004" cy="20285"/>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BA8BD63D-8573-8C47-8567-E93EA9660008}"/>
                </a:ext>
              </a:extLst>
            </p:cNvPr>
            <p:cNvCxnSpPr/>
            <p:nvPr/>
          </p:nvCxnSpPr>
          <p:spPr>
            <a:xfrm flipV="1">
              <a:off x="5897027" y="4320788"/>
              <a:ext cx="0" cy="803562"/>
            </a:xfrm>
            <a:prstGeom prst="straightConnector1">
              <a:avLst/>
            </a:prstGeom>
            <a:ln w="127000" cmpd="tri">
              <a:solidFill>
                <a:schemeClr val="accent4">
                  <a:lumMod val="40000"/>
                  <a:lumOff val="60000"/>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0C6DF0B3-8A98-EB42-B74C-CC5AFE1557D9}"/>
                </a:ext>
              </a:extLst>
            </p:cNvPr>
            <p:cNvCxnSpPr/>
            <p:nvPr/>
          </p:nvCxnSpPr>
          <p:spPr>
            <a:xfrm>
              <a:off x="7456785" y="2358464"/>
              <a:ext cx="0" cy="2819939"/>
            </a:xfrm>
            <a:prstGeom prst="straightConnector1">
              <a:avLst/>
            </a:prstGeom>
            <a:ln w="127000" cmpd="tri">
              <a:solidFill>
                <a:schemeClr val="accent6">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3B744F5B-957F-1544-8D6B-DA11DC493B27}"/>
                </a:ext>
              </a:extLst>
            </p:cNvPr>
            <p:cNvCxnSpPr/>
            <p:nvPr/>
          </p:nvCxnSpPr>
          <p:spPr>
            <a:xfrm flipV="1">
              <a:off x="2491604" y="1980831"/>
              <a:ext cx="0" cy="2983046"/>
            </a:xfrm>
            <a:prstGeom prst="straightConnector1">
              <a:avLst/>
            </a:prstGeom>
            <a:ln w="127000" cmpd="tri">
              <a:solidFill>
                <a:schemeClr val="tx1">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C002822C-B92C-DF4C-9ABE-036CF47F3268}"/>
                </a:ext>
              </a:extLst>
            </p:cNvPr>
            <p:cNvCxnSpPr/>
            <p:nvPr/>
          </p:nvCxnSpPr>
          <p:spPr>
            <a:xfrm flipH="1">
              <a:off x="1844091" y="1955361"/>
              <a:ext cx="47196" cy="3008514"/>
            </a:xfrm>
            <a:prstGeom prst="straightConnector1">
              <a:avLst/>
            </a:prstGeom>
            <a:ln w="127000" cmpd="tri">
              <a:solidFill>
                <a:srgbClr val="FF0000">
                  <a:alpha val="14000"/>
                </a:srgbClr>
              </a:solidFill>
              <a:tailEnd type="arrow"/>
            </a:ln>
          </p:spPr>
          <p:style>
            <a:lnRef idx="2">
              <a:schemeClr val="accent2"/>
            </a:lnRef>
            <a:fillRef idx="0">
              <a:schemeClr val="accent2"/>
            </a:fillRef>
            <a:effectRef idx="1">
              <a:schemeClr val="accent2"/>
            </a:effectRef>
            <a:fontRef idx="minor">
              <a:schemeClr val="tx1"/>
            </a:fontRef>
          </p:style>
        </p:cxnSp>
        <p:sp>
          <p:nvSpPr>
            <p:cNvPr id="18" name="Process 17">
              <a:extLst>
                <a:ext uri="{FF2B5EF4-FFF2-40B4-BE49-F238E27FC236}">
                  <a16:creationId xmlns:a16="http://schemas.microsoft.com/office/drawing/2014/main" id="{AE0C0AEB-FFC6-814E-ACD8-45D37724663D}"/>
                </a:ext>
              </a:extLst>
            </p:cNvPr>
            <p:cNvSpPr/>
            <p:nvPr/>
          </p:nvSpPr>
          <p:spPr>
            <a:xfrm>
              <a:off x="5494877" y="3226535"/>
              <a:ext cx="1744626" cy="197656"/>
            </a:xfrm>
            <a:prstGeom prst="flowChartProcess">
              <a:avLst/>
            </a:prstGeom>
            <a:ln/>
          </p:spPr>
          <p:style>
            <a:lnRef idx="1">
              <a:schemeClr val="dk1"/>
            </a:lnRef>
            <a:fillRef idx="3">
              <a:schemeClr val="dk1"/>
            </a:fillRef>
            <a:effectRef idx="2">
              <a:schemeClr val="dk1"/>
            </a:effectRef>
            <a:fontRef idx="minor">
              <a:schemeClr val="lt1"/>
            </a:fontRef>
          </p:style>
          <p:txBody>
            <a:bodyPr wrap="square">
              <a:noAutofit/>
            </a:bodyPr>
            <a:lstStyle/>
            <a:p>
              <a:pPr algn="ctr">
                <a:spcAft>
                  <a:spcPts val="225"/>
                </a:spcAft>
              </a:pPr>
              <a:r>
                <a:rPr lang="en-US" sz="675" dirty="0">
                  <a:solidFill>
                    <a:schemeClr val="bg1"/>
                  </a:solidFill>
                  <a:latin typeface="Tahoma"/>
                  <a:ea typeface="Times New Roman"/>
                  <a:cs typeface="Times New Roman"/>
                </a:rPr>
                <a:t>He-recovery, integrated non return valve</a:t>
              </a:r>
              <a:endParaRPr lang="en-US" sz="825" dirty="0">
                <a:solidFill>
                  <a:schemeClr val="bg1"/>
                </a:solidFill>
                <a:latin typeface="Tahoma"/>
                <a:ea typeface="Times New Roman"/>
                <a:cs typeface="Times New Roman"/>
              </a:endParaRPr>
            </a:p>
          </p:txBody>
        </p:sp>
        <p:cxnSp>
          <p:nvCxnSpPr>
            <p:cNvPr id="19" name="Straight Arrow Connector 18">
              <a:extLst>
                <a:ext uri="{FF2B5EF4-FFF2-40B4-BE49-F238E27FC236}">
                  <a16:creationId xmlns:a16="http://schemas.microsoft.com/office/drawing/2014/main" id="{C641F1F8-625C-054B-9F86-031A8651ACC5}"/>
                </a:ext>
              </a:extLst>
            </p:cNvPr>
            <p:cNvCxnSpPr/>
            <p:nvPr/>
          </p:nvCxnSpPr>
          <p:spPr>
            <a:xfrm flipH="1">
              <a:off x="5031886" y="3827605"/>
              <a:ext cx="815679" cy="0"/>
            </a:xfrm>
            <a:prstGeom prst="straightConnector1">
              <a:avLst/>
            </a:prstGeom>
            <a:ln w="38100">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0" name="Text Box 97">
              <a:extLst>
                <a:ext uri="{FF2B5EF4-FFF2-40B4-BE49-F238E27FC236}">
                  <a16:creationId xmlns:a16="http://schemas.microsoft.com/office/drawing/2014/main" id="{7C38DE8D-5B00-6C4F-9295-B02700B5C3A3}"/>
                </a:ext>
              </a:extLst>
            </p:cNvPr>
            <p:cNvSpPr txBox="1"/>
            <p:nvPr/>
          </p:nvSpPr>
          <p:spPr>
            <a:xfrm>
              <a:off x="3557001" y="989268"/>
              <a:ext cx="3960206" cy="39496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900" b="1" dirty="0">
                  <a:latin typeface="Tahoma"/>
                  <a:ea typeface="Times New Roman"/>
                  <a:cs typeface="Times New Roman"/>
                </a:rPr>
                <a:t>Infrastructure/media supply-PLC(S5/S7) , NEUS-PLC for sample</a:t>
              </a:r>
            </a:p>
            <a:p>
              <a:pPr>
                <a:spcAft>
                  <a:spcPts val="225"/>
                </a:spcAft>
              </a:pPr>
              <a:r>
                <a:rPr lang="en-GB" sz="900" b="1" dirty="0">
                  <a:latin typeface="Tahoma"/>
                  <a:ea typeface="Times New Roman"/>
                  <a:cs typeface="Times New Roman"/>
                </a:rPr>
                <a:t> environment needs at the instruments and dedicated laboratories</a:t>
              </a:r>
              <a:endParaRPr lang="en-US" sz="900" b="1" dirty="0">
                <a:latin typeface="Tahoma"/>
                <a:ea typeface="Times New Roman"/>
                <a:cs typeface="Times New Roman"/>
              </a:endParaRPr>
            </a:p>
          </p:txBody>
        </p:sp>
        <p:sp>
          <p:nvSpPr>
            <p:cNvPr id="21" name="Text Box 97">
              <a:extLst>
                <a:ext uri="{FF2B5EF4-FFF2-40B4-BE49-F238E27FC236}">
                  <a16:creationId xmlns:a16="http://schemas.microsoft.com/office/drawing/2014/main" id="{7F09E619-ACCF-1A4A-AF02-E780A70E811B}"/>
                </a:ext>
              </a:extLst>
            </p:cNvPr>
            <p:cNvSpPr txBox="1"/>
            <p:nvPr/>
          </p:nvSpPr>
          <p:spPr>
            <a:xfrm>
              <a:off x="1644694" y="1625374"/>
              <a:ext cx="102135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Cooling-Water Supply</a:t>
              </a:r>
              <a:endParaRPr lang="en-US" sz="825" dirty="0">
                <a:latin typeface="Tahoma"/>
                <a:ea typeface="Times New Roman"/>
                <a:cs typeface="Times New Roman"/>
              </a:endParaRPr>
            </a:p>
          </p:txBody>
        </p:sp>
        <p:sp>
          <p:nvSpPr>
            <p:cNvPr id="22" name="Text Box 97">
              <a:extLst>
                <a:ext uri="{FF2B5EF4-FFF2-40B4-BE49-F238E27FC236}">
                  <a16:creationId xmlns:a16="http://schemas.microsoft.com/office/drawing/2014/main" id="{335D6A2B-D0FE-6F41-8143-5B05CB43C891}"/>
                </a:ext>
              </a:extLst>
            </p:cNvPr>
            <p:cNvSpPr txBox="1"/>
            <p:nvPr/>
          </p:nvSpPr>
          <p:spPr>
            <a:xfrm>
              <a:off x="1644695" y="1809377"/>
              <a:ext cx="1021352"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Function</a:t>
              </a:r>
              <a:endParaRPr lang="en-US" sz="825" dirty="0">
                <a:latin typeface="Tahoma"/>
                <a:ea typeface="Times New Roman"/>
                <a:cs typeface="Times New Roman"/>
              </a:endParaRPr>
            </a:p>
          </p:txBody>
        </p:sp>
        <p:sp>
          <p:nvSpPr>
            <p:cNvPr id="23" name="Text Box 97">
              <a:extLst>
                <a:ext uri="{FF2B5EF4-FFF2-40B4-BE49-F238E27FC236}">
                  <a16:creationId xmlns:a16="http://schemas.microsoft.com/office/drawing/2014/main" id="{082B995B-C2C4-F24A-8DA3-55662D231DE2}"/>
                </a:ext>
              </a:extLst>
            </p:cNvPr>
            <p:cNvSpPr txBox="1"/>
            <p:nvPr/>
          </p:nvSpPr>
          <p:spPr>
            <a:xfrm>
              <a:off x="1644695" y="2800756"/>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Supply</a:t>
              </a:r>
              <a:endParaRPr lang="en-US" sz="825" dirty="0">
                <a:latin typeface="Tahoma"/>
                <a:ea typeface="Times New Roman"/>
                <a:cs typeface="Times New Roman"/>
              </a:endParaRPr>
            </a:p>
          </p:txBody>
        </p:sp>
        <p:sp>
          <p:nvSpPr>
            <p:cNvPr id="24" name="Text Box 97">
              <a:extLst>
                <a:ext uri="{FF2B5EF4-FFF2-40B4-BE49-F238E27FC236}">
                  <a16:creationId xmlns:a16="http://schemas.microsoft.com/office/drawing/2014/main" id="{DFEE0E3F-C97E-DA49-85FD-3BA49196129E}"/>
                </a:ext>
              </a:extLst>
            </p:cNvPr>
            <p:cNvSpPr txBox="1"/>
            <p:nvPr/>
          </p:nvSpPr>
          <p:spPr>
            <a:xfrm>
              <a:off x="2195885" y="2800756"/>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Return</a:t>
              </a:r>
              <a:endParaRPr lang="en-US" sz="825" dirty="0">
                <a:latin typeface="Tahoma"/>
                <a:ea typeface="Times New Roman"/>
                <a:cs typeface="Times New Roman"/>
              </a:endParaRPr>
            </a:p>
          </p:txBody>
        </p:sp>
        <p:sp>
          <p:nvSpPr>
            <p:cNvPr id="25" name="Text Box 97">
              <a:extLst>
                <a:ext uri="{FF2B5EF4-FFF2-40B4-BE49-F238E27FC236}">
                  <a16:creationId xmlns:a16="http://schemas.microsoft.com/office/drawing/2014/main" id="{086B3346-AD38-0B41-8E05-31D9B9C1404D}"/>
                </a:ext>
              </a:extLst>
            </p:cNvPr>
            <p:cNvSpPr txBox="1"/>
            <p:nvPr/>
          </p:nvSpPr>
          <p:spPr>
            <a:xfrm>
              <a:off x="1644694" y="3191069"/>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err="1">
                  <a:latin typeface="Tahoma"/>
                  <a:ea typeface="Times New Roman"/>
                  <a:cs typeface="Times New Roman"/>
                </a:rPr>
                <a:t>Temp.Meas</a:t>
              </a:r>
              <a:r>
                <a:rPr lang="en-GB" sz="600" dirty="0">
                  <a:latin typeface="Tahoma"/>
                  <a:ea typeface="Times New Roman"/>
                  <a:cs typeface="Times New Roman"/>
                </a:rPr>
                <a:t>.</a:t>
              </a:r>
              <a:endParaRPr lang="en-US" sz="600" dirty="0">
                <a:latin typeface="Tahoma"/>
                <a:ea typeface="Times New Roman"/>
                <a:cs typeface="Times New Roman"/>
              </a:endParaRPr>
            </a:p>
          </p:txBody>
        </p:sp>
        <p:sp>
          <p:nvSpPr>
            <p:cNvPr id="26" name="Text Box 97">
              <a:extLst>
                <a:ext uri="{FF2B5EF4-FFF2-40B4-BE49-F238E27FC236}">
                  <a16:creationId xmlns:a16="http://schemas.microsoft.com/office/drawing/2014/main" id="{0F409488-DA53-384D-9FE1-17B09DAB1CAC}"/>
                </a:ext>
              </a:extLst>
            </p:cNvPr>
            <p:cNvSpPr txBox="1"/>
            <p:nvPr/>
          </p:nvSpPr>
          <p:spPr>
            <a:xfrm>
              <a:off x="2195884" y="3191069"/>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err="1">
                  <a:latin typeface="Tahoma"/>
                  <a:ea typeface="Times New Roman"/>
                  <a:cs typeface="Times New Roman"/>
                </a:rPr>
                <a:t>Temp.Meas</a:t>
              </a:r>
              <a:r>
                <a:rPr lang="en-GB" sz="600" dirty="0">
                  <a:latin typeface="Tahoma"/>
                  <a:ea typeface="Times New Roman"/>
                  <a:cs typeface="Times New Roman"/>
                </a:rPr>
                <a:t>.</a:t>
              </a:r>
              <a:endParaRPr lang="en-US" sz="600" dirty="0">
                <a:latin typeface="Tahoma"/>
                <a:ea typeface="Times New Roman"/>
                <a:cs typeface="Times New Roman"/>
              </a:endParaRPr>
            </a:p>
          </p:txBody>
        </p:sp>
        <p:sp>
          <p:nvSpPr>
            <p:cNvPr id="27" name="Text Box 97">
              <a:extLst>
                <a:ext uri="{FF2B5EF4-FFF2-40B4-BE49-F238E27FC236}">
                  <a16:creationId xmlns:a16="http://schemas.microsoft.com/office/drawing/2014/main" id="{A609F6B4-6918-D24A-9022-E8854832A84A}"/>
                </a:ext>
              </a:extLst>
            </p:cNvPr>
            <p:cNvSpPr txBox="1"/>
            <p:nvPr/>
          </p:nvSpPr>
          <p:spPr>
            <a:xfrm>
              <a:off x="1644694" y="337138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28" name="Text Box 97">
              <a:extLst>
                <a:ext uri="{FF2B5EF4-FFF2-40B4-BE49-F238E27FC236}">
                  <a16:creationId xmlns:a16="http://schemas.microsoft.com/office/drawing/2014/main" id="{7796B5D3-4527-B846-8D2B-045E64531861}"/>
                </a:ext>
              </a:extLst>
            </p:cNvPr>
            <p:cNvSpPr txBox="1"/>
            <p:nvPr/>
          </p:nvSpPr>
          <p:spPr>
            <a:xfrm>
              <a:off x="2195884" y="337138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29" name="Text Box 97">
              <a:extLst>
                <a:ext uri="{FF2B5EF4-FFF2-40B4-BE49-F238E27FC236}">
                  <a16:creationId xmlns:a16="http://schemas.microsoft.com/office/drawing/2014/main" id="{A92E4615-76CF-F343-9BFF-3188A54D3A4C}"/>
                </a:ext>
              </a:extLst>
            </p:cNvPr>
            <p:cNvSpPr txBox="1"/>
            <p:nvPr/>
          </p:nvSpPr>
          <p:spPr>
            <a:xfrm>
              <a:off x="1644694" y="354283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sp>
          <p:nvSpPr>
            <p:cNvPr id="30" name="Text Box 97">
              <a:extLst>
                <a:ext uri="{FF2B5EF4-FFF2-40B4-BE49-F238E27FC236}">
                  <a16:creationId xmlns:a16="http://schemas.microsoft.com/office/drawing/2014/main" id="{A2059A81-2639-1B46-996A-97B6939A1CE7}"/>
                </a:ext>
              </a:extLst>
            </p:cNvPr>
            <p:cNvSpPr txBox="1"/>
            <p:nvPr/>
          </p:nvSpPr>
          <p:spPr>
            <a:xfrm>
              <a:off x="2195884" y="354283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cxnSp>
          <p:nvCxnSpPr>
            <p:cNvPr id="31" name="Straight Connector 30">
              <a:extLst>
                <a:ext uri="{FF2B5EF4-FFF2-40B4-BE49-F238E27FC236}">
                  <a16:creationId xmlns:a16="http://schemas.microsoft.com/office/drawing/2014/main" id="{74D12304-6AF8-F045-A15F-EED911230AE5}"/>
                </a:ext>
              </a:extLst>
            </p:cNvPr>
            <p:cNvCxnSpPr/>
            <p:nvPr/>
          </p:nvCxnSpPr>
          <p:spPr>
            <a:xfrm flipH="1">
              <a:off x="1989137" y="2972207"/>
              <a:ext cx="1" cy="218862"/>
            </a:xfrm>
            <a:prstGeom prst="line">
              <a:avLst/>
            </a:prstGeom>
            <a:ln>
              <a:headEnd type="none"/>
              <a:tailEnd type="triangle"/>
            </a:ln>
          </p:spPr>
          <p:style>
            <a:lnRef idx="2">
              <a:schemeClr val="accent2"/>
            </a:lnRef>
            <a:fillRef idx="0">
              <a:schemeClr val="accent2"/>
            </a:fillRef>
            <a:effectRef idx="1">
              <a:schemeClr val="accent2"/>
            </a:effectRef>
            <a:fontRef idx="minor">
              <a:schemeClr val="tx1"/>
            </a:fontRef>
          </p:style>
        </p:cxnSp>
        <p:cxnSp>
          <p:nvCxnSpPr>
            <p:cNvPr id="32" name="Straight Connector 31">
              <a:extLst>
                <a:ext uri="{FF2B5EF4-FFF2-40B4-BE49-F238E27FC236}">
                  <a16:creationId xmlns:a16="http://schemas.microsoft.com/office/drawing/2014/main" id="{87CACAFB-78BB-C848-BFE1-BBD11C5C5B03}"/>
                </a:ext>
              </a:extLst>
            </p:cNvPr>
            <p:cNvCxnSpPr/>
            <p:nvPr/>
          </p:nvCxnSpPr>
          <p:spPr>
            <a:xfrm flipH="1">
              <a:off x="1989137" y="3731489"/>
              <a:ext cx="1" cy="218862"/>
            </a:xfrm>
            <a:prstGeom prst="line">
              <a:avLst/>
            </a:prstGeom>
            <a:ln>
              <a:headEnd type="none"/>
              <a:tailEnd type="triangle"/>
            </a:ln>
          </p:spPr>
          <p:style>
            <a:lnRef idx="2">
              <a:schemeClr val="accent2"/>
            </a:lnRef>
            <a:fillRef idx="0">
              <a:schemeClr val="accent2"/>
            </a:fillRef>
            <a:effectRef idx="1">
              <a:schemeClr val="accent2"/>
            </a:effectRef>
            <a:fontRef idx="minor">
              <a:schemeClr val="tx1"/>
            </a:fontRef>
          </p:style>
        </p:cxnSp>
        <p:sp>
          <p:nvSpPr>
            <p:cNvPr id="33" name="Text Box 97">
              <a:extLst>
                <a:ext uri="{FF2B5EF4-FFF2-40B4-BE49-F238E27FC236}">
                  <a16:creationId xmlns:a16="http://schemas.microsoft.com/office/drawing/2014/main" id="{F8D099AF-119A-0643-836C-813F2EE5DF80}"/>
                </a:ext>
              </a:extLst>
            </p:cNvPr>
            <p:cNvSpPr txBox="1"/>
            <p:nvPr/>
          </p:nvSpPr>
          <p:spPr>
            <a:xfrm>
              <a:off x="1644695" y="2123793"/>
              <a:ext cx="784541"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Mag./pneum. Valve</a:t>
              </a:r>
              <a:endParaRPr lang="en-US" sz="825" dirty="0">
                <a:latin typeface="Tahoma"/>
                <a:ea typeface="Times New Roman"/>
                <a:cs typeface="Times New Roman"/>
              </a:endParaRPr>
            </a:p>
          </p:txBody>
        </p:sp>
        <p:cxnSp>
          <p:nvCxnSpPr>
            <p:cNvPr id="34" name="Straight Arrow Connector 33">
              <a:extLst>
                <a:ext uri="{FF2B5EF4-FFF2-40B4-BE49-F238E27FC236}">
                  <a16:creationId xmlns:a16="http://schemas.microsoft.com/office/drawing/2014/main" id="{6B6C8981-0ABF-3248-BB7C-1F65A034055B}"/>
                </a:ext>
              </a:extLst>
            </p:cNvPr>
            <p:cNvCxnSpPr/>
            <p:nvPr/>
          </p:nvCxnSpPr>
          <p:spPr>
            <a:xfrm flipH="1">
              <a:off x="2523513" y="2203981"/>
              <a:ext cx="428625"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5" name="Text Box 97">
              <a:extLst>
                <a:ext uri="{FF2B5EF4-FFF2-40B4-BE49-F238E27FC236}">
                  <a16:creationId xmlns:a16="http://schemas.microsoft.com/office/drawing/2014/main" id="{8E234F57-3652-754E-9257-7F18063F2484}"/>
                </a:ext>
              </a:extLst>
            </p:cNvPr>
            <p:cNvSpPr txBox="1"/>
            <p:nvPr/>
          </p:nvSpPr>
          <p:spPr>
            <a:xfrm>
              <a:off x="2194153" y="245570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Nonret.Valve</a:t>
              </a:r>
              <a:endParaRPr lang="en-US" sz="825" dirty="0">
                <a:latin typeface="Tahoma"/>
                <a:ea typeface="Times New Roman"/>
                <a:cs typeface="Times New Roman"/>
              </a:endParaRPr>
            </a:p>
          </p:txBody>
        </p:sp>
        <p:cxnSp>
          <p:nvCxnSpPr>
            <p:cNvPr id="36" name="Straight Arrow Connector 35">
              <a:extLst>
                <a:ext uri="{FF2B5EF4-FFF2-40B4-BE49-F238E27FC236}">
                  <a16:creationId xmlns:a16="http://schemas.microsoft.com/office/drawing/2014/main" id="{B9711285-5F86-1248-8A99-C68C54DF1A3A}"/>
                </a:ext>
              </a:extLst>
            </p:cNvPr>
            <p:cNvCxnSpPr/>
            <p:nvPr/>
          </p:nvCxnSpPr>
          <p:spPr>
            <a:xfrm>
              <a:off x="2719052" y="2541433"/>
              <a:ext cx="287822"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7" name="Text Box 97">
              <a:extLst>
                <a:ext uri="{FF2B5EF4-FFF2-40B4-BE49-F238E27FC236}">
                  <a16:creationId xmlns:a16="http://schemas.microsoft.com/office/drawing/2014/main" id="{2BA4BFCD-4019-E947-99F7-18D15D2F8DAF}"/>
                </a:ext>
              </a:extLst>
            </p:cNvPr>
            <p:cNvSpPr txBox="1"/>
            <p:nvPr/>
          </p:nvSpPr>
          <p:spPr>
            <a:xfrm>
              <a:off x="3057895" y="3121073"/>
              <a:ext cx="499105" cy="302523"/>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38" name="Text Box 97">
              <a:extLst>
                <a:ext uri="{FF2B5EF4-FFF2-40B4-BE49-F238E27FC236}">
                  <a16:creationId xmlns:a16="http://schemas.microsoft.com/office/drawing/2014/main" id="{4299E7DF-1616-174F-A659-A7B8C9954DFB}"/>
                </a:ext>
              </a:extLst>
            </p:cNvPr>
            <p:cNvSpPr txBox="1"/>
            <p:nvPr/>
          </p:nvSpPr>
          <p:spPr>
            <a:xfrm>
              <a:off x="1582995" y="3950351"/>
              <a:ext cx="575379" cy="198696"/>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Inlet,Supply</a:t>
              </a:r>
              <a:endParaRPr lang="en-US" sz="825" dirty="0">
                <a:latin typeface="Tahoma"/>
                <a:ea typeface="Times New Roman"/>
                <a:cs typeface="Times New Roman"/>
              </a:endParaRPr>
            </a:p>
          </p:txBody>
        </p:sp>
        <p:sp>
          <p:nvSpPr>
            <p:cNvPr id="39" name="Text Box 97">
              <a:extLst>
                <a:ext uri="{FF2B5EF4-FFF2-40B4-BE49-F238E27FC236}">
                  <a16:creationId xmlns:a16="http://schemas.microsoft.com/office/drawing/2014/main" id="{F80B28BE-808D-0D49-BA1A-B4DFB2EB1E31}"/>
                </a:ext>
              </a:extLst>
            </p:cNvPr>
            <p:cNvSpPr txBox="1"/>
            <p:nvPr/>
          </p:nvSpPr>
          <p:spPr>
            <a:xfrm>
              <a:off x="3757244" y="3325363"/>
              <a:ext cx="810269" cy="266044"/>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Read+Compare</a:t>
              </a:r>
              <a:endParaRPr lang="en-GB" sz="675" dirty="0">
                <a:latin typeface="Tahoma"/>
                <a:ea typeface="Times New Roman"/>
                <a:cs typeface="Times New Roman"/>
              </a:endParaRP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40" name="Text Box 97">
              <a:extLst>
                <a:ext uri="{FF2B5EF4-FFF2-40B4-BE49-F238E27FC236}">
                  <a16:creationId xmlns:a16="http://schemas.microsoft.com/office/drawing/2014/main" id="{F58CE5D6-B2EF-644E-A8D3-C671E78379E0}"/>
                </a:ext>
              </a:extLst>
            </p:cNvPr>
            <p:cNvSpPr txBox="1"/>
            <p:nvPr/>
          </p:nvSpPr>
          <p:spPr>
            <a:xfrm>
              <a:off x="2203915" y="3950351"/>
              <a:ext cx="575379" cy="198696"/>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Outlet,Return</a:t>
              </a:r>
              <a:endParaRPr lang="en-US" sz="825" dirty="0">
                <a:latin typeface="Tahoma"/>
                <a:ea typeface="Times New Roman"/>
                <a:cs typeface="Times New Roman"/>
              </a:endParaRPr>
            </a:p>
          </p:txBody>
        </p:sp>
        <p:sp>
          <p:nvSpPr>
            <p:cNvPr id="41" name="Text Box 97">
              <a:extLst>
                <a:ext uri="{FF2B5EF4-FFF2-40B4-BE49-F238E27FC236}">
                  <a16:creationId xmlns:a16="http://schemas.microsoft.com/office/drawing/2014/main" id="{97F41C4F-EAB2-5040-BE9F-5481637F0DEE}"/>
                </a:ext>
              </a:extLst>
            </p:cNvPr>
            <p:cNvSpPr txBox="1"/>
            <p:nvPr/>
          </p:nvSpPr>
          <p:spPr>
            <a:xfrm>
              <a:off x="1582995" y="5021447"/>
              <a:ext cx="1196298" cy="512988"/>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Compressors, furnaces</a:t>
              </a:r>
            </a:p>
            <a:p>
              <a:pPr algn="ctr">
                <a:spcAft>
                  <a:spcPts val="225"/>
                </a:spcAft>
              </a:pPr>
              <a:r>
                <a:rPr lang="en-GB" sz="675" dirty="0">
                  <a:latin typeface="Tahoma"/>
                  <a:ea typeface="Times New Roman"/>
                  <a:cs typeface="Times New Roman"/>
                </a:rPr>
                <a:t>apparatus which needs </a:t>
              </a:r>
            </a:p>
            <a:p>
              <a:pPr algn="ctr">
                <a:spcAft>
                  <a:spcPts val="225"/>
                </a:spcAft>
              </a:pPr>
              <a:r>
                <a:rPr lang="en-GB" sz="675" dirty="0">
                  <a:latin typeface="Tahoma"/>
                  <a:ea typeface="Times New Roman"/>
                  <a:cs typeface="Times New Roman"/>
                </a:rPr>
                <a:t>cooling water</a:t>
              </a:r>
              <a:endParaRPr lang="en-US" sz="825" dirty="0">
                <a:latin typeface="Tahoma"/>
                <a:ea typeface="Times New Roman"/>
                <a:cs typeface="Times New Roman"/>
              </a:endParaRPr>
            </a:p>
          </p:txBody>
        </p:sp>
        <p:sp>
          <p:nvSpPr>
            <p:cNvPr id="42" name="Text Box 97">
              <a:extLst>
                <a:ext uri="{FF2B5EF4-FFF2-40B4-BE49-F238E27FC236}">
                  <a16:creationId xmlns:a16="http://schemas.microsoft.com/office/drawing/2014/main" id="{3105B961-A0FF-7249-B2E7-EAC1F0D0D23B}"/>
                </a:ext>
              </a:extLst>
            </p:cNvPr>
            <p:cNvSpPr txBox="1"/>
            <p:nvPr/>
          </p:nvSpPr>
          <p:spPr>
            <a:xfrm>
              <a:off x="3009265" y="5202184"/>
              <a:ext cx="971826" cy="324414"/>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Up to 5 (optional more)</a:t>
              </a:r>
            </a:p>
            <a:p>
              <a:pPr algn="ctr">
                <a:spcAft>
                  <a:spcPts val="225"/>
                </a:spcAft>
              </a:pPr>
              <a:r>
                <a:rPr lang="en-US" sz="675" dirty="0">
                  <a:latin typeface="Tahoma"/>
                  <a:ea typeface="Times New Roman"/>
                  <a:cs typeface="Times New Roman"/>
                </a:rPr>
                <a:t>water sensors</a:t>
              </a:r>
            </a:p>
          </p:txBody>
        </p:sp>
        <p:cxnSp>
          <p:nvCxnSpPr>
            <p:cNvPr id="43" name="Straight Arrow Connector 42">
              <a:extLst>
                <a:ext uri="{FF2B5EF4-FFF2-40B4-BE49-F238E27FC236}">
                  <a16:creationId xmlns:a16="http://schemas.microsoft.com/office/drawing/2014/main" id="{C5F43FCF-9FB0-2745-9920-2C079E7F7B29}"/>
                </a:ext>
              </a:extLst>
            </p:cNvPr>
            <p:cNvCxnSpPr/>
            <p:nvPr/>
          </p:nvCxnSpPr>
          <p:spPr>
            <a:xfrm flipV="1">
              <a:off x="3057895" y="4789807"/>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4" name="Straight Arrow Connector 43">
              <a:extLst>
                <a:ext uri="{FF2B5EF4-FFF2-40B4-BE49-F238E27FC236}">
                  <a16:creationId xmlns:a16="http://schemas.microsoft.com/office/drawing/2014/main" id="{75FD14A6-B098-A947-9E2B-537C80BF138E}"/>
                </a:ext>
              </a:extLst>
            </p:cNvPr>
            <p:cNvCxnSpPr/>
            <p:nvPr/>
          </p:nvCxnSpPr>
          <p:spPr>
            <a:xfrm flipV="1">
              <a:off x="3215711" y="4798162"/>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5" name="Straight Arrow Connector 44">
              <a:extLst>
                <a:ext uri="{FF2B5EF4-FFF2-40B4-BE49-F238E27FC236}">
                  <a16:creationId xmlns:a16="http://schemas.microsoft.com/office/drawing/2014/main" id="{A0A0D471-D7FB-4541-A331-B1D28A68BEFD}"/>
                </a:ext>
              </a:extLst>
            </p:cNvPr>
            <p:cNvCxnSpPr/>
            <p:nvPr/>
          </p:nvCxnSpPr>
          <p:spPr>
            <a:xfrm flipV="1">
              <a:off x="3387830" y="4798162"/>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6" name="Straight Arrow Connector 45">
              <a:extLst>
                <a:ext uri="{FF2B5EF4-FFF2-40B4-BE49-F238E27FC236}">
                  <a16:creationId xmlns:a16="http://schemas.microsoft.com/office/drawing/2014/main" id="{97463504-A0AD-4A40-8B52-A813231DE358}"/>
                </a:ext>
              </a:extLst>
            </p:cNvPr>
            <p:cNvCxnSpPr/>
            <p:nvPr/>
          </p:nvCxnSpPr>
          <p:spPr>
            <a:xfrm flipV="1">
              <a:off x="3561904" y="4789807"/>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7" name="Straight Arrow Connector 46">
              <a:extLst>
                <a:ext uri="{FF2B5EF4-FFF2-40B4-BE49-F238E27FC236}">
                  <a16:creationId xmlns:a16="http://schemas.microsoft.com/office/drawing/2014/main" id="{892C26A4-5EB7-7B4E-AB38-DC5727B079B4}"/>
                </a:ext>
              </a:extLst>
            </p:cNvPr>
            <p:cNvCxnSpPr/>
            <p:nvPr/>
          </p:nvCxnSpPr>
          <p:spPr>
            <a:xfrm flipV="1">
              <a:off x="3757243" y="4789807"/>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48" name="Text Box 97">
              <a:extLst>
                <a:ext uri="{FF2B5EF4-FFF2-40B4-BE49-F238E27FC236}">
                  <a16:creationId xmlns:a16="http://schemas.microsoft.com/office/drawing/2014/main" id="{CDA1BD1B-816D-CD4F-AC81-D435F389BC2E}"/>
                </a:ext>
              </a:extLst>
            </p:cNvPr>
            <p:cNvSpPr txBox="1"/>
            <p:nvPr/>
          </p:nvSpPr>
          <p:spPr>
            <a:xfrm>
              <a:off x="3057896" y="4409730"/>
              <a:ext cx="764051" cy="266044"/>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49" name="Process 48">
              <a:extLst>
                <a:ext uri="{FF2B5EF4-FFF2-40B4-BE49-F238E27FC236}">
                  <a16:creationId xmlns:a16="http://schemas.microsoft.com/office/drawing/2014/main" id="{8520D552-A4DD-A64C-A663-DF7425B80510}"/>
                </a:ext>
              </a:extLst>
            </p:cNvPr>
            <p:cNvSpPr/>
            <p:nvPr/>
          </p:nvSpPr>
          <p:spPr>
            <a:xfrm>
              <a:off x="4310807" y="1628596"/>
              <a:ext cx="651932" cy="669869"/>
            </a:xfrm>
            <a:prstGeom prst="flowChartProcess">
              <a:avLst/>
            </a:prstGeom>
            <a:ln/>
          </p:spPr>
          <p:style>
            <a:lnRef idx="0">
              <a:schemeClr val="accent3"/>
            </a:lnRef>
            <a:fillRef idx="3">
              <a:schemeClr val="accent3"/>
            </a:fillRef>
            <a:effectRef idx="3">
              <a:schemeClr val="accent3"/>
            </a:effectRef>
            <a:fontRef idx="minor">
              <a:schemeClr val="lt1"/>
            </a:fontRef>
          </p:style>
          <p:txBody>
            <a:bodyPr wrap="square">
              <a:noAutofit/>
            </a:bodyPr>
            <a:lstStyle/>
            <a:p>
              <a:pPr algn="ctr">
                <a:spcAft>
                  <a:spcPts val="225"/>
                </a:spcAft>
              </a:pPr>
              <a:r>
                <a:rPr lang="en-US" sz="675" dirty="0">
                  <a:solidFill>
                    <a:srgbClr val="000000"/>
                  </a:solidFill>
                  <a:latin typeface="Tahoma"/>
                  <a:ea typeface="Times New Roman"/>
                  <a:cs typeface="Times New Roman"/>
                </a:rPr>
                <a:t>Interface</a:t>
              </a:r>
            </a:p>
            <a:p>
              <a:pPr algn="ctr">
                <a:spcAft>
                  <a:spcPts val="225"/>
                </a:spcAft>
              </a:pPr>
              <a:r>
                <a:rPr lang="en-US" sz="675" dirty="0">
                  <a:solidFill>
                    <a:srgbClr val="000000"/>
                  </a:solidFill>
                  <a:latin typeface="Tahoma"/>
                  <a:ea typeface="Times New Roman"/>
                  <a:cs typeface="Times New Roman"/>
                </a:rPr>
                <a:t>EPICS,</a:t>
              </a:r>
            </a:p>
            <a:p>
              <a:pPr algn="ctr">
                <a:spcAft>
                  <a:spcPts val="225"/>
                </a:spcAft>
              </a:pPr>
              <a:r>
                <a:rPr lang="en-US" sz="675" dirty="0">
                  <a:solidFill>
                    <a:srgbClr val="000000"/>
                  </a:solidFill>
                  <a:latin typeface="Tahoma"/>
                  <a:ea typeface="Times New Roman"/>
                  <a:cs typeface="Times New Roman"/>
                </a:rPr>
                <a:t>Instrument</a:t>
              </a:r>
            </a:p>
            <a:p>
              <a:pPr algn="ctr">
                <a:spcAft>
                  <a:spcPts val="225"/>
                </a:spcAft>
              </a:pPr>
              <a:r>
                <a:rPr lang="en-US" sz="675" dirty="0">
                  <a:solidFill>
                    <a:srgbClr val="000000"/>
                  </a:solidFill>
                  <a:latin typeface="Tahoma"/>
                  <a:ea typeface="Times New Roman"/>
                  <a:cs typeface="Times New Roman"/>
                </a:rPr>
                <a:t>Control</a:t>
              </a:r>
            </a:p>
            <a:p>
              <a:pPr algn="ctr">
                <a:spcAft>
                  <a:spcPts val="225"/>
                </a:spcAft>
              </a:pPr>
              <a:r>
                <a:rPr lang="en-US" sz="675" dirty="0">
                  <a:solidFill>
                    <a:srgbClr val="000000"/>
                  </a:solidFill>
                  <a:latin typeface="Tahoma"/>
                  <a:ea typeface="Times New Roman"/>
                  <a:cs typeface="Times New Roman"/>
                </a:rPr>
                <a:t>….</a:t>
              </a:r>
              <a:endParaRPr lang="en-US" sz="825" dirty="0">
                <a:latin typeface="Tahoma"/>
                <a:ea typeface="Times New Roman"/>
                <a:cs typeface="Times New Roman"/>
              </a:endParaRPr>
            </a:p>
          </p:txBody>
        </p:sp>
        <p:sp>
          <p:nvSpPr>
            <p:cNvPr id="50" name="Text Box 97">
              <a:extLst>
                <a:ext uri="{FF2B5EF4-FFF2-40B4-BE49-F238E27FC236}">
                  <a16:creationId xmlns:a16="http://schemas.microsoft.com/office/drawing/2014/main" id="{7E505985-C102-DC4A-A429-790545116B83}"/>
                </a:ext>
              </a:extLst>
            </p:cNvPr>
            <p:cNvSpPr txBox="1"/>
            <p:nvPr/>
          </p:nvSpPr>
          <p:spPr>
            <a:xfrm>
              <a:off x="6712508" y="1830944"/>
              <a:ext cx="1021353" cy="299766"/>
            </a:xfrm>
            <a:prstGeom prst="rect">
              <a:avLst/>
            </a:prstGeom>
            <a:ln/>
            <a:extLst>
              <a:ext uri="{C572A759-6A51-4108-AA02-DFA0A04FC94B}">
                <ma14:wrappingTextBoxFlag xmlns="" xmlns:ma14="http://schemas.microsoft.com/office/mac/drawingml/2011/main"/>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Technical Gas-supply</a:t>
              </a:r>
            </a:p>
            <a:p>
              <a:pPr>
                <a:spcAft>
                  <a:spcPts val="225"/>
                </a:spcAft>
              </a:pPr>
              <a:r>
                <a:rPr lang="en-GB" sz="675" dirty="0">
                  <a:latin typeface="Tahoma"/>
                  <a:ea typeface="Times New Roman"/>
                  <a:cs typeface="Times New Roman"/>
                </a:rPr>
                <a:t>He, </a:t>
              </a:r>
              <a:r>
                <a:rPr lang="en-GB" sz="675" dirty="0" err="1">
                  <a:latin typeface="Tahoma"/>
                  <a:ea typeface="Times New Roman"/>
                  <a:cs typeface="Times New Roman"/>
                </a:rPr>
                <a:t>Ar</a:t>
              </a:r>
              <a:r>
                <a:rPr lang="en-GB" sz="675" dirty="0">
                  <a:latin typeface="Tahoma"/>
                  <a:ea typeface="Times New Roman"/>
                  <a:cs typeface="Times New Roman"/>
                </a:rPr>
                <a:t>, N2,…up to </a:t>
              </a:r>
              <a:r>
                <a:rPr lang="en-US" sz="675" dirty="0">
                  <a:latin typeface="Tahoma"/>
                  <a:ea typeface="Times New Roman"/>
                  <a:cs typeface="Times New Roman"/>
                </a:rPr>
                <a:t>5</a:t>
              </a:r>
              <a:endParaRPr lang="en-US" sz="825" dirty="0">
                <a:latin typeface="Tahoma"/>
                <a:ea typeface="Times New Roman"/>
                <a:cs typeface="Times New Roman"/>
              </a:endParaRPr>
            </a:p>
          </p:txBody>
        </p:sp>
        <p:sp>
          <p:nvSpPr>
            <p:cNvPr id="51" name="Text Box 97">
              <a:extLst>
                <a:ext uri="{FF2B5EF4-FFF2-40B4-BE49-F238E27FC236}">
                  <a16:creationId xmlns:a16="http://schemas.microsoft.com/office/drawing/2014/main" id="{7BA5C08E-B732-9740-80F1-1FAD59628BCF}"/>
                </a:ext>
              </a:extLst>
            </p:cNvPr>
            <p:cNvSpPr txBox="1"/>
            <p:nvPr/>
          </p:nvSpPr>
          <p:spPr>
            <a:xfrm>
              <a:off x="6712508" y="2737463"/>
              <a:ext cx="1011684" cy="171450"/>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a:t>
              </a:r>
              <a:r>
                <a:rPr lang="en-GB" sz="600" dirty="0" err="1">
                  <a:latin typeface="Tahoma"/>
                  <a:ea typeface="Times New Roman"/>
                  <a:cs typeface="Times New Roman"/>
                </a:rPr>
                <a:t>Meas.for</a:t>
              </a:r>
              <a:r>
                <a:rPr lang="en-GB" sz="600" dirty="0">
                  <a:latin typeface="Tahoma"/>
                  <a:ea typeface="Times New Roman"/>
                  <a:cs typeface="Times New Roman"/>
                </a:rPr>
                <a:t> each gas</a:t>
              </a:r>
              <a:endParaRPr lang="en-US" sz="600" dirty="0">
                <a:latin typeface="Tahoma"/>
                <a:ea typeface="Times New Roman"/>
                <a:cs typeface="Times New Roman"/>
              </a:endParaRPr>
            </a:p>
          </p:txBody>
        </p:sp>
        <p:sp>
          <p:nvSpPr>
            <p:cNvPr id="52" name="Text Box 97">
              <a:extLst>
                <a:ext uri="{FF2B5EF4-FFF2-40B4-BE49-F238E27FC236}">
                  <a16:creationId xmlns:a16="http://schemas.microsoft.com/office/drawing/2014/main" id="{B33E2FAC-7F37-2B4F-A7A9-FC55C71694D0}"/>
                </a:ext>
              </a:extLst>
            </p:cNvPr>
            <p:cNvSpPr txBox="1"/>
            <p:nvPr/>
          </p:nvSpPr>
          <p:spPr>
            <a:xfrm>
              <a:off x="6712507" y="2908913"/>
              <a:ext cx="1011683" cy="171450"/>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r>
                <a:rPr lang="en-US" sz="600" dirty="0">
                  <a:latin typeface="Tahoma"/>
                  <a:ea typeface="Times New Roman"/>
                  <a:cs typeface="Times New Roman"/>
                </a:rPr>
                <a:t>for each gas</a:t>
              </a:r>
            </a:p>
          </p:txBody>
        </p:sp>
        <p:sp>
          <p:nvSpPr>
            <p:cNvPr id="53" name="Text Box 97">
              <a:extLst>
                <a:ext uri="{FF2B5EF4-FFF2-40B4-BE49-F238E27FC236}">
                  <a16:creationId xmlns:a16="http://schemas.microsoft.com/office/drawing/2014/main" id="{6C968451-53C3-8340-8F66-A27717AAD4CF}"/>
                </a:ext>
              </a:extLst>
            </p:cNvPr>
            <p:cNvSpPr txBox="1"/>
            <p:nvPr/>
          </p:nvSpPr>
          <p:spPr>
            <a:xfrm>
              <a:off x="6712508" y="2339206"/>
              <a:ext cx="1005771" cy="171450"/>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Mag./pneum. Valve, f. each</a:t>
              </a:r>
              <a:endParaRPr lang="en-US" sz="600" dirty="0">
                <a:latin typeface="Tahoma"/>
                <a:ea typeface="Times New Roman"/>
                <a:cs typeface="Times New Roman"/>
              </a:endParaRPr>
            </a:p>
          </p:txBody>
        </p:sp>
        <p:sp>
          <p:nvSpPr>
            <p:cNvPr id="54" name="Text Box 97">
              <a:extLst>
                <a:ext uri="{FF2B5EF4-FFF2-40B4-BE49-F238E27FC236}">
                  <a16:creationId xmlns:a16="http://schemas.microsoft.com/office/drawing/2014/main" id="{24FD354E-9B8F-BE47-8004-A9E93CF9A5D2}"/>
                </a:ext>
              </a:extLst>
            </p:cNvPr>
            <p:cNvSpPr txBox="1"/>
            <p:nvPr/>
          </p:nvSpPr>
          <p:spPr>
            <a:xfrm>
              <a:off x="4111532" y="2737370"/>
              <a:ext cx="1095541" cy="337104"/>
            </a:xfrm>
            <a:prstGeom prst="rect">
              <a:avLst/>
            </a:prstGeom>
            <a:ln/>
            <a:extLst>
              <a:ext uri="{C572A759-6A51-4108-AA02-DFA0A04FC94B}">
                <ma14:wrappingTextBoxFlag xmlns="" xmlns:ma14="http://schemas.microsoft.com/office/mac/drawingml/2011/main"/>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Timer on Flow -&gt; Auto off</a:t>
              </a:r>
            </a:p>
            <a:p>
              <a:pPr algn="ctr">
                <a:spcAft>
                  <a:spcPts val="225"/>
                </a:spcAft>
              </a:pPr>
              <a:r>
                <a:rPr lang="en-GB" sz="675" dirty="0">
                  <a:latin typeface="Tahoma"/>
                  <a:ea typeface="Times New Roman"/>
                  <a:cs typeface="Times New Roman"/>
                </a:rPr>
                <a:t>PLC, or Hardware</a:t>
              </a:r>
              <a:endParaRPr lang="en-US" sz="825" dirty="0">
                <a:latin typeface="Tahoma"/>
                <a:ea typeface="Times New Roman"/>
                <a:cs typeface="Times New Roman"/>
              </a:endParaRPr>
            </a:p>
          </p:txBody>
        </p:sp>
        <p:cxnSp>
          <p:nvCxnSpPr>
            <p:cNvPr id="55" name="Straight Arrow Connector 54">
              <a:extLst>
                <a:ext uri="{FF2B5EF4-FFF2-40B4-BE49-F238E27FC236}">
                  <a16:creationId xmlns:a16="http://schemas.microsoft.com/office/drawing/2014/main" id="{8DC6D9D9-2239-3E4E-83FF-F1799569BA5B}"/>
                </a:ext>
              </a:extLst>
            </p:cNvPr>
            <p:cNvCxnSpPr>
              <a:stCxn id="53" idx="2"/>
              <a:endCxn id="51" idx="0"/>
            </p:cNvCxnSpPr>
            <p:nvPr/>
          </p:nvCxnSpPr>
          <p:spPr>
            <a:xfrm>
              <a:off x="7215394" y="2510658"/>
              <a:ext cx="2956" cy="2268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6" name="Straight Arrow Connector 55">
              <a:extLst>
                <a:ext uri="{FF2B5EF4-FFF2-40B4-BE49-F238E27FC236}">
                  <a16:creationId xmlns:a16="http://schemas.microsoft.com/office/drawing/2014/main" id="{CAC7DDA1-2426-8C4B-A2C5-57652AAECD50}"/>
                </a:ext>
              </a:extLst>
            </p:cNvPr>
            <p:cNvCxnSpPr>
              <a:stCxn id="50" idx="2"/>
              <a:endCxn id="53" idx="0"/>
            </p:cNvCxnSpPr>
            <p:nvPr/>
          </p:nvCxnSpPr>
          <p:spPr>
            <a:xfrm flipH="1">
              <a:off x="7215393" y="2130710"/>
              <a:ext cx="7791" cy="2084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7" name="Straight Arrow Connector 56">
              <a:extLst>
                <a:ext uri="{FF2B5EF4-FFF2-40B4-BE49-F238E27FC236}">
                  <a16:creationId xmlns:a16="http://schemas.microsoft.com/office/drawing/2014/main" id="{CD151086-6AEF-9643-992B-AF562A1D4B2C}"/>
                </a:ext>
              </a:extLst>
            </p:cNvPr>
            <p:cNvCxnSpPr/>
            <p:nvPr/>
          </p:nvCxnSpPr>
          <p:spPr>
            <a:xfrm flipH="1">
              <a:off x="5207074" y="2912142"/>
              <a:ext cx="150543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8" name="Text Box 97">
              <a:extLst>
                <a:ext uri="{FF2B5EF4-FFF2-40B4-BE49-F238E27FC236}">
                  <a16:creationId xmlns:a16="http://schemas.microsoft.com/office/drawing/2014/main" id="{DBAB850A-8B06-F947-A58F-6EF00B171137}"/>
                </a:ext>
              </a:extLst>
            </p:cNvPr>
            <p:cNvSpPr txBox="1"/>
            <p:nvPr/>
          </p:nvSpPr>
          <p:spPr>
            <a:xfrm>
              <a:off x="5897027" y="3656155"/>
              <a:ext cx="470163" cy="171450"/>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59" name="Text Box 97">
              <a:extLst>
                <a:ext uri="{FF2B5EF4-FFF2-40B4-BE49-F238E27FC236}">
                  <a16:creationId xmlns:a16="http://schemas.microsoft.com/office/drawing/2014/main" id="{824C3F89-D141-B043-B3FB-C82C70C009FF}"/>
                </a:ext>
              </a:extLst>
            </p:cNvPr>
            <p:cNvSpPr txBox="1"/>
            <p:nvPr/>
          </p:nvSpPr>
          <p:spPr>
            <a:xfrm>
              <a:off x="5897027" y="3827605"/>
              <a:ext cx="470163" cy="171450"/>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sp>
          <p:nvSpPr>
            <p:cNvPr id="60" name="Text Box 97">
              <a:extLst>
                <a:ext uri="{FF2B5EF4-FFF2-40B4-BE49-F238E27FC236}">
                  <a16:creationId xmlns:a16="http://schemas.microsoft.com/office/drawing/2014/main" id="{F22652FE-11ED-DD4E-9A2F-C436895B9844}"/>
                </a:ext>
              </a:extLst>
            </p:cNvPr>
            <p:cNvSpPr txBox="1"/>
            <p:nvPr/>
          </p:nvSpPr>
          <p:spPr>
            <a:xfrm>
              <a:off x="4445494" y="3675861"/>
              <a:ext cx="470163" cy="266044"/>
            </a:xfrm>
            <a:prstGeom prst="rect">
              <a:avLst/>
            </a:prstGeom>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a:t>
              </a:r>
              <a:endParaRPr lang="en-US" sz="825" dirty="0">
                <a:latin typeface="Tahoma"/>
                <a:ea typeface="Times New Roman"/>
                <a:cs typeface="Times New Roman"/>
              </a:endParaRPr>
            </a:p>
          </p:txBody>
        </p:sp>
        <p:cxnSp>
          <p:nvCxnSpPr>
            <p:cNvPr id="61" name="Straight Arrow Connector 60">
              <a:extLst>
                <a:ext uri="{FF2B5EF4-FFF2-40B4-BE49-F238E27FC236}">
                  <a16:creationId xmlns:a16="http://schemas.microsoft.com/office/drawing/2014/main" id="{C2220A51-7A85-A24D-BA74-2147F26369ED}"/>
                </a:ext>
              </a:extLst>
            </p:cNvPr>
            <p:cNvCxnSpPr>
              <a:endCxn id="58" idx="0"/>
            </p:cNvCxnSpPr>
            <p:nvPr/>
          </p:nvCxnSpPr>
          <p:spPr>
            <a:xfrm>
              <a:off x="6132109" y="3405839"/>
              <a:ext cx="0" cy="250316"/>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62" name="Process 61">
              <a:extLst>
                <a:ext uri="{FF2B5EF4-FFF2-40B4-BE49-F238E27FC236}">
                  <a16:creationId xmlns:a16="http://schemas.microsoft.com/office/drawing/2014/main" id="{2C0070A8-2359-BC4D-9551-69234A0B0C71}"/>
                </a:ext>
              </a:extLst>
            </p:cNvPr>
            <p:cNvSpPr/>
            <p:nvPr/>
          </p:nvSpPr>
          <p:spPr>
            <a:xfrm>
              <a:off x="5031885" y="4055368"/>
              <a:ext cx="1730284" cy="197656"/>
            </a:xfrm>
            <a:prstGeom prst="flowChartProcess">
              <a:avLst/>
            </a:prstGeom>
            <a:ln/>
          </p:spPr>
          <p:style>
            <a:lnRef idx="0">
              <a:schemeClr val="accent4"/>
            </a:lnRef>
            <a:fillRef idx="3">
              <a:schemeClr val="accent4"/>
            </a:fillRef>
            <a:effectRef idx="3">
              <a:schemeClr val="accent4"/>
            </a:effectRef>
            <a:fontRef idx="minor">
              <a:schemeClr val="lt1"/>
            </a:fontRef>
          </p:style>
          <p:txBody>
            <a:bodyPr wrap="square">
              <a:noAutofit/>
            </a:bodyPr>
            <a:lstStyle/>
            <a:p>
              <a:pPr algn="ctr">
                <a:spcAft>
                  <a:spcPts val="225"/>
                </a:spcAft>
              </a:pPr>
              <a:r>
                <a:rPr lang="en-US" sz="675" dirty="0">
                  <a:solidFill>
                    <a:schemeClr val="bg1"/>
                  </a:solidFill>
                  <a:latin typeface="Tahoma"/>
                  <a:ea typeface="Times New Roman"/>
                  <a:cs typeface="Times New Roman"/>
                </a:rPr>
                <a:t>Pump exhaust, </a:t>
              </a:r>
              <a:r>
                <a:rPr lang="en-US" sz="675" dirty="0" err="1">
                  <a:solidFill>
                    <a:schemeClr val="bg1"/>
                  </a:solidFill>
                  <a:latin typeface="Tahoma"/>
                  <a:ea typeface="Times New Roman"/>
                  <a:cs typeface="Times New Roman"/>
                </a:rPr>
                <a:t>intergrated</a:t>
              </a:r>
              <a:r>
                <a:rPr lang="en-US" sz="675" dirty="0">
                  <a:solidFill>
                    <a:schemeClr val="bg1"/>
                  </a:solidFill>
                  <a:latin typeface="Tahoma"/>
                  <a:ea typeface="Times New Roman"/>
                  <a:cs typeface="Times New Roman"/>
                </a:rPr>
                <a:t> non ret. valve</a:t>
              </a:r>
              <a:endParaRPr lang="en-US" sz="825" dirty="0">
                <a:solidFill>
                  <a:schemeClr val="bg1"/>
                </a:solidFill>
                <a:latin typeface="Tahoma"/>
                <a:ea typeface="Times New Roman"/>
                <a:cs typeface="Times New Roman"/>
              </a:endParaRPr>
            </a:p>
          </p:txBody>
        </p:sp>
        <p:sp>
          <p:nvSpPr>
            <p:cNvPr id="63" name="Text Box 97">
              <a:extLst>
                <a:ext uri="{FF2B5EF4-FFF2-40B4-BE49-F238E27FC236}">
                  <a16:creationId xmlns:a16="http://schemas.microsoft.com/office/drawing/2014/main" id="{6E5E7562-CCDA-1947-B679-7443D6DCF319}"/>
                </a:ext>
              </a:extLst>
            </p:cNvPr>
            <p:cNvSpPr txBox="1"/>
            <p:nvPr/>
          </p:nvSpPr>
          <p:spPr>
            <a:xfrm>
              <a:off x="5207074" y="4503805"/>
              <a:ext cx="470163" cy="171450"/>
            </a:xfrm>
            <a:prstGeom prst="rect">
              <a:avLst/>
            </a:prstGeom>
            <a:ln/>
            <a:extLst>
              <a:ext uri="{C572A759-6A51-4108-AA02-DFA0A04FC94B}">
                <ma14:wrappingTextBoxFlag xmlns="" xmlns:ma14="http://schemas.microsoft.com/office/mac/drawingml/2011/main"/>
              </a:ext>
            </a:extLst>
          </p:spPr>
          <p:style>
            <a:lnRef idx="2">
              <a:schemeClr val="accent4"/>
            </a:lnRef>
            <a:fillRef idx="1">
              <a:schemeClr val="lt1"/>
            </a:fillRef>
            <a:effectRef idx="0">
              <a:schemeClr val="accent4"/>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64" name="Text Box 97">
              <a:extLst>
                <a:ext uri="{FF2B5EF4-FFF2-40B4-BE49-F238E27FC236}">
                  <a16:creationId xmlns:a16="http://schemas.microsoft.com/office/drawing/2014/main" id="{2C911CFB-F7FA-D548-8812-D4BF12F47C35}"/>
                </a:ext>
              </a:extLst>
            </p:cNvPr>
            <p:cNvSpPr txBox="1"/>
            <p:nvPr/>
          </p:nvSpPr>
          <p:spPr>
            <a:xfrm>
              <a:off x="5207074" y="4675255"/>
              <a:ext cx="470163" cy="171450"/>
            </a:xfrm>
            <a:prstGeom prst="rect">
              <a:avLst/>
            </a:prstGeom>
            <a:ln/>
            <a:extLst>
              <a:ext uri="{C572A759-6A51-4108-AA02-DFA0A04FC94B}">
                <ma14:wrappingTextBoxFlag xmlns="" xmlns:ma14="http://schemas.microsoft.com/office/mac/drawingml/2011/main"/>
              </a:ext>
            </a:extLst>
          </p:spPr>
          <p:style>
            <a:lnRef idx="2">
              <a:schemeClr val="accent4"/>
            </a:lnRef>
            <a:fillRef idx="1">
              <a:schemeClr val="lt1"/>
            </a:fillRef>
            <a:effectRef idx="0">
              <a:schemeClr val="accent4"/>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cxnSp>
          <p:nvCxnSpPr>
            <p:cNvPr id="65" name="Straight Arrow Connector 64">
              <a:extLst>
                <a:ext uri="{FF2B5EF4-FFF2-40B4-BE49-F238E27FC236}">
                  <a16:creationId xmlns:a16="http://schemas.microsoft.com/office/drawing/2014/main" id="{33A2DBF2-3066-764D-A120-4881A6E70607}"/>
                </a:ext>
              </a:extLst>
            </p:cNvPr>
            <p:cNvCxnSpPr>
              <a:endCxn id="63" idx="0"/>
            </p:cNvCxnSpPr>
            <p:nvPr/>
          </p:nvCxnSpPr>
          <p:spPr>
            <a:xfrm>
              <a:off x="5442155" y="4253489"/>
              <a:ext cx="0" cy="250316"/>
            </a:xfrm>
            <a:prstGeom prst="straightConnector1">
              <a:avLst/>
            </a:prstGeom>
            <a:ln>
              <a:solidFill>
                <a:schemeClr val="accent4">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66" name="Straight Arrow Connector 65">
              <a:extLst>
                <a:ext uri="{FF2B5EF4-FFF2-40B4-BE49-F238E27FC236}">
                  <a16:creationId xmlns:a16="http://schemas.microsoft.com/office/drawing/2014/main" id="{DB0B1393-778F-3245-9020-12ACA4DD2E8D}"/>
                </a:ext>
              </a:extLst>
            </p:cNvPr>
            <p:cNvCxnSpPr/>
            <p:nvPr/>
          </p:nvCxnSpPr>
          <p:spPr>
            <a:xfrm flipH="1">
              <a:off x="4962737" y="4592431"/>
              <a:ext cx="236678" cy="0"/>
            </a:xfrm>
            <a:prstGeom prst="straightConnector1">
              <a:avLst/>
            </a:prstGeom>
            <a:ln>
              <a:solidFill>
                <a:schemeClr val="accent4">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sp>
          <p:nvSpPr>
            <p:cNvPr id="67" name="Text Box 97">
              <a:extLst>
                <a:ext uri="{FF2B5EF4-FFF2-40B4-BE49-F238E27FC236}">
                  <a16:creationId xmlns:a16="http://schemas.microsoft.com/office/drawing/2014/main" id="{581946C4-944D-7D4B-A43E-70177750284D}"/>
                </a:ext>
              </a:extLst>
            </p:cNvPr>
            <p:cNvSpPr txBox="1"/>
            <p:nvPr/>
          </p:nvSpPr>
          <p:spPr>
            <a:xfrm>
              <a:off x="4451295" y="4409730"/>
              <a:ext cx="470163" cy="266044"/>
            </a:xfrm>
            <a:prstGeom prst="rect">
              <a:avLst/>
            </a:prstGeom>
            <a:ln/>
            <a:extLst>
              <a:ext uri="{C572A759-6A51-4108-AA02-DFA0A04FC94B}">
                <ma14:wrappingTextBoxFlag xmlns="" xmlns:ma14="http://schemas.microsoft.com/office/mac/drawingml/2011/main"/>
              </a:ext>
            </a:extLst>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a:t>
              </a:r>
              <a:endParaRPr lang="en-US" sz="825" dirty="0">
                <a:latin typeface="Tahoma"/>
                <a:ea typeface="Times New Roman"/>
                <a:cs typeface="Times New Roman"/>
              </a:endParaRPr>
            </a:p>
          </p:txBody>
        </p:sp>
        <p:cxnSp>
          <p:nvCxnSpPr>
            <p:cNvPr id="68" name="Straight Arrow Connector 67">
              <a:extLst>
                <a:ext uri="{FF2B5EF4-FFF2-40B4-BE49-F238E27FC236}">
                  <a16:creationId xmlns:a16="http://schemas.microsoft.com/office/drawing/2014/main" id="{B7CBAD9D-DCF6-AF4E-93C9-5A8FA93BC564}"/>
                </a:ext>
              </a:extLst>
            </p:cNvPr>
            <p:cNvCxnSpPr/>
            <p:nvPr/>
          </p:nvCxnSpPr>
          <p:spPr>
            <a:xfrm flipV="1">
              <a:off x="6964816" y="3476216"/>
              <a:ext cx="0" cy="1648135"/>
            </a:xfrm>
            <a:prstGeom prst="straightConnector1">
              <a:avLst/>
            </a:prstGeom>
            <a:ln w="127000" cmpd="tri">
              <a:solidFill>
                <a:schemeClr val="tx1">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a:extLst>
                <a:ext uri="{FF2B5EF4-FFF2-40B4-BE49-F238E27FC236}">
                  <a16:creationId xmlns:a16="http://schemas.microsoft.com/office/drawing/2014/main" id="{56E6B0D0-1A73-6A4B-BD51-979EADC4F86F}"/>
                </a:ext>
              </a:extLst>
            </p:cNvPr>
            <p:cNvCxnSpPr/>
            <p:nvPr/>
          </p:nvCxnSpPr>
          <p:spPr>
            <a:xfrm>
              <a:off x="5031885" y="1822861"/>
              <a:ext cx="368856" cy="0"/>
            </a:xfrm>
            <a:prstGeom prst="straightConnector1">
              <a:avLst/>
            </a:prstGeom>
            <a:ln w="38100" cmpd="sng">
              <a:solidFill>
                <a:schemeClr val="accent3"/>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70" name="Text Box 97">
              <a:extLst>
                <a:ext uri="{FF2B5EF4-FFF2-40B4-BE49-F238E27FC236}">
                  <a16:creationId xmlns:a16="http://schemas.microsoft.com/office/drawing/2014/main" id="{2AF4F8AA-5C3B-5F41-A4F4-4624A16E30FE}"/>
                </a:ext>
              </a:extLst>
            </p:cNvPr>
            <p:cNvSpPr txBox="1"/>
            <p:nvPr/>
          </p:nvSpPr>
          <p:spPr>
            <a:xfrm>
              <a:off x="5494878" y="1628597"/>
              <a:ext cx="1102161" cy="333657"/>
            </a:xfrm>
            <a:prstGeom prst="rect">
              <a:avLst/>
            </a:prstGeom>
            <a:ln/>
            <a:extLst>
              <a:ext uri="{C572A759-6A51-4108-AA02-DFA0A04FC94B}">
                <ma14:wrappingTextBoxFlag xmlns="" xmlns:ma14="http://schemas.microsoft.com/office/mac/drawingml/2011/main"/>
              </a:ext>
            </a:extLst>
          </p:spPr>
          <p:style>
            <a:lnRef idx="1">
              <a:schemeClr val="accent3"/>
            </a:lnRef>
            <a:fillRef idx="2">
              <a:schemeClr val="accent3"/>
            </a:fillRef>
            <a:effectRef idx="1">
              <a:schemeClr val="accent3"/>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Access to data(meas.)</a:t>
              </a:r>
            </a:p>
            <a:p>
              <a:pPr algn="ctr">
                <a:spcAft>
                  <a:spcPts val="225"/>
                </a:spcAft>
              </a:pPr>
              <a:r>
                <a:rPr lang="en-US" sz="675" dirty="0">
                  <a:latin typeface="Tahoma"/>
                  <a:ea typeface="Times New Roman"/>
                  <a:cs typeface="Times New Roman"/>
                </a:rPr>
                <a:t>and actions(valves),remote</a:t>
              </a:r>
            </a:p>
          </p:txBody>
        </p:sp>
        <p:sp>
          <p:nvSpPr>
            <p:cNvPr id="71" name="Text Box 97">
              <a:extLst>
                <a:ext uri="{FF2B5EF4-FFF2-40B4-BE49-F238E27FC236}">
                  <a16:creationId xmlns:a16="http://schemas.microsoft.com/office/drawing/2014/main" id="{768EF3D7-3EDB-884B-BB14-0E6E324C181C}"/>
                </a:ext>
              </a:extLst>
            </p:cNvPr>
            <p:cNvSpPr txBox="1"/>
            <p:nvPr/>
          </p:nvSpPr>
          <p:spPr>
            <a:xfrm>
              <a:off x="3019944" y="1645137"/>
              <a:ext cx="1242224" cy="435791"/>
            </a:xfrm>
            <a:prstGeom prst="rect">
              <a:avLst/>
            </a:prstGeom>
            <a:ln/>
            <a:extLst>
              <a:ext uri="{C572A759-6A51-4108-AA02-DFA0A04FC94B}">
                <ma14:wrappingTextBoxFlag xmlns="" xmlns:ma14="http://schemas.microsoft.com/office/mac/drawingml/2011/main"/>
              </a:ext>
            </a:extLst>
          </p:spPr>
          <p:style>
            <a:lnRef idx="1">
              <a:schemeClr val="dk1"/>
            </a:lnRef>
            <a:fillRef idx="2">
              <a:schemeClr val="dk1"/>
            </a:fillRef>
            <a:effectRef idx="1">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Output contacts for </a:t>
              </a:r>
              <a:r>
                <a:rPr lang="en-GB" sz="675" dirty="0" err="1">
                  <a:latin typeface="Tahoma"/>
                  <a:ea typeface="Times New Roman"/>
                  <a:cs typeface="Times New Roman"/>
                </a:rPr>
                <a:t>hardw</a:t>
              </a:r>
              <a:r>
                <a:rPr lang="en-GB" sz="675" dirty="0">
                  <a:latin typeface="Tahoma"/>
                  <a:ea typeface="Times New Roman"/>
                  <a:cs typeface="Times New Roman"/>
                </a:rPr>
                <a:t>.</a:t>
              </a:r>
            </a:p>
            <a:p>
              <a:pPr algn="ctr">
                <a:spcAft>
                  <a:spcPts val="225"/>
                </a:spcAft>
              </a:pPr>
              <a:r>
                <a:rPr lang="en-GB" sz="675" dirty="0" err="1">
                  <a:latin typeface="Tahoma"/>
                  <a:ea typeface="Times New Roman"/>
                  <a:cs typeface="Times New Roman"/>
                </a:rPr>
                <a:t>interl.to</a:t>
              </a:r>
              <a:r>
                <a:rPr lang="en-GB" sz="675" dirty="0">
                  <a:latin typeface="Tahoma"/>
                  <a:ea typeface="Times New Roman"/>
                  <a:cs typeface="Times New Roman"/>
                </a:rPr>
                <a:t> appr.10 x (opt. more)</a:t>
              </a:r>
            </a:p>
            <a:p>
              <a:pPr algn="ctr">
                <a:spcAft>
                  <a:spcPts val="225"/>
                </a:spcAft>
              </a:pPr>
              <a:r>
                <a:rPr lang="en-GB" sz="675" dirty="0">
                  <a:latin typeface="Tahoma"/>
                  <a:ea typeface="Times New Roman"/>
                  <a:cs typeface="Times New Roman"/>
                </a:rPr>
                <a:t>Triggered by supplies</a:t>
              </a:r>
              <a:endParaRPr lang="en-US" sz="825" dirty="0">
                <a:latin typeface="Tahoma"/>
                <a:ea typeface="Times New Roman"/>
                <a:cs typeface="Times New Roman"/>
              </a:endParaRPr>
            </a:p>
          </p:txBody>
        </p:sp>
        <p:cxnSp>
          <p:nvCxnSpPr>
            <p:cNvPr id="72" name="Straight Arrow Connector 71">
              <a:extLst>
                <a:ext uri="{FF2B5EF4-FFF2-40B4-BE49-F238E27FC236}">
                  <a16:creationId xmlns:a16="http://schemas.microsoft.com/office/drawing/2014/main" id="{9376D30C-8A79-A642-97D0-75DDDD936B4F}"/>
                </a:ext>
              </a:extLst>
            </p:cNvPr>
            <p:cNvCxnSpPr/>
            <p:nvPr/>
          </p:nvCxnSpPr>
          <p:spPr>
            <a:xfrm flipV="1">
              <a:off x="3113245" y="1323135"/>
              <a:ext cx="0" cy="289008"/>
            </a:xfrm>
            <a:prstGeom prst="straightConnector1">
              <a:avLst/>
            </a:prstGeom>
            <a:ln w="63500" cmpd="tri">
              <a:solidFill>
                <a:schemeClr val="bg1">
                  <a:lumMod val="75000"/>
                </a:schemeClr>
              </a:solidFill>
              <a:tailEnd type="arrow"/>
            </a:ln>
          </p:spPr>
          <p:style>
            <a:lnRef idx="2">
              <a:schemeClr val="accent2"/>
            </a:lnRef>
            <a:fillRef idx="0">
              <a:schemeClr val="accent2"/>
            </a:fillRef>
            <a:effectRef idx="1">
              <a:schemeClr val="accent2"/>
            </a:effectRef>
            <a:fontRef idx="minor">
              <a:schemeClr val="tx1"/>
            </a:fontRef>
          </p:style>
        </p:cxnSp>
        <p:sp>
          <p:nvSpPr>
            <p:cNvPr id="73" name="Text Box 97">
              <a:extLst>
                <a:ext uri="{FF2B5EF4-FFF2-40B4-BE49-F238E27FC236}">
                  <a16:creationId xmlns:a16="http://schemas.microsoft.com/office/drawing/2014/main" id="{267383A5-90E9-9848-B2DC-8170CD81DCC7}"/>
                </a:ext>
              </a:extLst>
            </p:cNvPr>
            <p:cNvSpPr txBox="1"/>
            <p:nvPr/>
          </p:nvSpPr>
          <p:spPr>
            <a:xfrm>
              <a:off x="5325876" y="5205362"/>
              <a:ext cx="952536" cy="324414"/>
            </a:xfrm>
            <a:prstGeom prst="rect">
              <a:avLst/>
            </a:prstGeom>
            <a:ln/>
            <a:extLst>
              <a:ext uri="{C572A759-6A51-4108-AA02-DFA0A04FC94B}">
                <ma14:wrappingTextBoxFlag xmlns="" xmlns:ma14="http://schemas.microsoft.com/office/mac/drawingml/2011/main"/>
              </a:ext>
            </a:extLst>
          </p:spPr>
          <p:style>
            <a:lnRef idx="2">
              <a:schemeClr val="accent4"/>
            </a:lnRef>
            <a:fillRef idx="1">
              <a:schemeClr val="lt1"/>
            </a:fillRef>
            <a:effectRef idx="0">
              <a:schemeClr val="accent4"/>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Pump exhaust</a:t>
              </a:r>
            </a:p>
            <a:p>
              <a:pPr algn="ctr">
                <a:spcAft>
                  <a:spcPts val="225"/>
                </a:spcAft>
              </a:pPr>
              <a:r>
                <a:rPr lang="en-US" sz="675" dirty="0">
                  <a:latin typeface="Tahoma"/>
                  <a:ea typeface="Times New Roman"/>
                  <a:cs typeface="Times New Roman"/>
                </a:rPr>
                <a:t>Experiment/instrument</a:t>
              </a:r>
            </a:p>
          </p:txBody>
        </p:sp>
        <p:sp>
          <p:nvSpPr>
            <p:cNvPr id="74" name="Text Box 97">
              <a:extLst>
                <a:ext uri="{FF2B5EF4-FFF2-40B4-BE49-F238E27FC236}">
                  <a16:creationId xmlns:a16="http://schemas.microsoft.com/office/drawing/2014/main" id="{C516A0CB-7EA9-D44E-99AC-F36A0DA82A18}"/>
                </a:ext>
              </a:extLst>
            </p:cNvPr>
            <p:cNvSpPr txBox="1"/>
            <p:nvPr/>
          </p:nvSpPr>
          <p:spPr>
            <a:xfrm>
              <a:off x="6346997" y="5198232"/>
              <a:ext cx="868397" cy="324414"/>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He-recovery, from</a:t>
              </a:r>
            </a:p>
            <a:p>
              <a:pPr algn="ctr">
                <a:spcAft>
                  <a:spcPts val="225"/>
                </a:spcAft>
              </a:pPr>
              <a:r>
                <a:rPr lang="en-US" sz="675" dirty="0">
                  <a:latin typeface="Tahoma"/>
                  <a:ea typeface="Times New Roman"/>
                  <a:cs typeface="Times New Roman"/>
                </a:rPr>
                <a:t>experiment</a:t>
              </a:r>
            </a:p>
          </p:txBody>
        </p:sp>
        <p:sp>
          <p:nvSpPr>
            <p:cNvPr id="75" name="Text Box 97">
              <a:extLst>
                <a:ext uri="{FF2B5EF4-FFF2-40B4-BE49-F238E27FC236}">
                  <a16:creationId xmlns:a16="http://schemas.microsoft.com/office/drawing/2014/main" id="{208620B2-CA84-1745-A7B1-1A91418BB2D0}"/>
                </a:ext>
              </a:extLst>
            </p:cNvPr>
            <p:cNvSpPr txBox="1"/>
            <p:nvPr/>
          </p:nvSpPr>
          <p:spPr>
            <a:xfrm>
              <a:off x="7297710" y="5205362"/>
              <a:ext cx="652817" cy="324414"/>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Gas usage, of</a:t>
              </a:r>
            </a:p>
            <a:p>
              <a:pPr algn="ctr">
                <a:spcAft>
                  <a:spcPts val="225"/>
                </a:spcAft>
              </a:pPr>
              <a:r>
                <a:rPr lang="en-US" sz="675" dirty="0">
                  <a:latin typeface="Tahoma"/>
                  <a:ea typeface="Times New Roman"/>
                  <a:cs typeface="Times New Roman"/>
                </a:rPr>
                <a:t>experiment</a:t>
              </a:r>
            </a:p>
          </p:txBody>
        </p:sp>
        <p:sp>
          <p:nvSpPr>
            <p:cNvPr id="76" name="Text Box 97">
              <a:extLst>
                <a:ext uri="{FF2B5EF4-FFF2-40B4-BE49-F238E27FC236}">
                  <a16:creationId xmlns:a16="http://schemas.microsoft.com/office/drawing/2014/main" id="{4109F617-236F-1144-BE4E-50E95980EDCC}"/>
                </a:ext>
              </a:extLst>
            </p:cNvPr>
            <p:cNvSpPr txBox="1"/>
            <p:nvPr/>
          </p:nvSpPr>
          <p:spPr>
            <a:xfrm>
              <a:off x="2203914" y="1147903"/>
              <a:ext cx="1060284" cy="177109"/>
            </a:xfrm>
            <a:prstGeom prst="rect">
              <a:avLst/>
            </a:prstGeom>
            <a:ln/>
            <a:extLst>
              <a:ext uri="{C572A759-6A51-4108-AA02-DFA0A04FC94B}">
                <ma14:wrappingTextBoxFlag xmlns="" xmlns:ma14="http://schemas.microsoft.com/office/mac/drawingml/2011/main"/>
              </a:ext>
            </a:extLst>
          </p:spPr>
          <p:style>
            <a:lnRef idx="1">
              <a:schemeClr val="dk1"/>
            </a:lnRef>
            <a:fillRef idx="2">
              <a:schemeClr val="dk1"/>
            </a:fillRef>
            <a:effectRef idx="1">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Hardware interlocks</a:t>
              </a:r>
            </a:p>
          </p:txBody>
        </p:sp>
        <p:sp>
          <p:nvSpPr>
            <p:cNvPr id="77" name="Text Box 97">
              <a:extLst>
                <a:ext uri="{FF2B5EF4-FFF2-40B4-BE49-F238E27FC236}">
                  <a16:creationId xmlns:a16="http://schemas.microsoft.com/office/drawing/2014/main" id="{FAC2D223-A658-E941-A658-2DEE24A088B5}"/>
                </a:ext>
              </a:extLst>
            </p:cNvPr>
            <p:cNvSpPr txBox="1"/>
            <p:nvPr/>
          </p:nvSpPr>
          <p:spPr>
            <a:xfrm>
              <a:off x="4249098" y="4811843"/>
              <a:ext cx="897452" cy="209605"/>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Compressed air supply</a:t>
              </a:r>
            </a:p>
          </p:txBody>
        </p:sp>
        <p:sp>
          <p:nvSpPr>
            <p:cNvPr id="78" name="Text Box 97">
              <a:extLst>
                <a:ext uri="{FF2B5EF4-FFF2-40B4-BE49-F238E27FC236}">
                  <a16:creationId xmlns:a16="http://schemas.microsoft.com/office/drawing/2014/main" id="{21AD0408-890E-6A43-9529-0F54A2A59B80}"/>
                </a:ext>
              </a:extLst>
            </p:cNvPr>
            <p:cNvSpPr txBox="1"/>
            <p:nvPr/>
          </p:nvSpPr>
          <p:spPr>
            <a:xfrm>
              <a:off x="4249096" y="5177802"/>
              <a:ext cx="470163" cy="171450"/>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79" name="Text Box 97">
              <a:extLst>
                <a:ext uri="{FF2B5EF4-FFF2-40B4-BE49-F238E27FC236}">
                  <a16:creationId xmlns:a16="http://schemas.microsoft.com/office/drawing/2014/main" id="{BCA2AAC8-2476-674E-9B94-4A75681591EE}"/>
                </a:ext>
              </a:extLst>
            </p:cNvPr>
            <p:cNvSpPr txBox="1"/>
            <p:nvPr/>
          </p:nvSpPr>
          <p:spPr>
            <a:xfrm>
              <a:off x="4249096" y="5349252"/>
              <a:ext cx="470163" cy="171450"/>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cxnSp>
          <p:nvCxnSpPr>
            <p:cNvPr id="80" name="Straight Arrow Connector 79">
              <a:extLst>
                <a:ext uri="{FF2B5EF4-FFF2-40B4-BE49-F238E27FC236}">
                  <a16:creationId xmlns:a16="http://schemas.microsoft.com/office/drawing/2014/main" id="{FF488F4A-A843-A641-AC14-5AC0DF76E076}"/>
                </a:ext>
              </a:extLst>
            </p:cNvPr>
            <p:cNvCxnSpPr/>
            <p:nvPr/>
          </p:nvCxnSpPr>
          <p:spPr>
            <a:xfrm flipV="1">
              <a:off x="4111533" y="4789806"/>
              <a:ext cx="0" cy="493351"/>
            </a:xfrm>
            <a:prstGeom prst="straightConnector1">
              <a:avLst/>
            </a:prstGeom>
            <a:ln w="38100">
              <a:solidFill>
                <a:schemeClr val="accent5">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81" name="Straight Arrow Connector 80">
              <a:extLst>
                <a:ext uri="{FF2B5EF4-FFF2-40B4-BE49-F238E27FC236}">
                  <a16:creationId xmlns:a16="http://schemas.microsoft.com/office/drawing/2014/main" id="{FEB6D1FA-2E62-8A42-83C7-00563773E5C3}"/>
                </a:ext>
              </a:extLst>
            </p:cNvPr>
            <p:cNvCxnSpPr/>
            <p:nvPr/>
          </p:nvCxnSpPr>
          <p:spPr>
            <a:xfrm flipH="1" flipV="1">
              <a:off x="4099981" y="5283158"/>
              <a:ext cx="149116" cy="539"/>
            </a:xfrm>
            <a:prstGeom prst="straightConnector1">
              <a:avLst/>
            </a:prstGeom>
            <a:ln w="38100">
              <a:solidFill>
                <a:schemeClr val="accent5">
                  <a:lumMod val="60000"/>
                  <a:lumOff val="40000"/>
                </a:schemeClr>
              </a:solidFill>
              <a:tailEnd type="none"/>
            </a:ln>
          </p:spPr>
          <p:style>
            <a:lnRef idx="2">
              <a:schemeClr val="accent2"/>
            </a:lnRef>
            <a:fillRef idx="0">
              <a:schemeClr val="accent2"/>
            </a:fillRef>
            <a:effectRef idx="1">
              <a:schemeClr val="accent2"/>
            </a:effectRef>
            <a:fontRef idx="minor">
              <a:schemeClr val="tx1"/>
            </a:fontRef>
          </p:style>
        </p:cxnSp>
        <p:sp>
          <p:nvSpPr>
            <p:cNvPr id="82" name="Text Box 97">
              <a:extLst>
                <a:ext uri="{FF2B5EF4-FFF2-40B4-BE49-F238E27FC236}">
                  <a16:creationId xmlns:a16="http://schemas.microsoft.com/office/drawing/2014/main" id="{CD940DFC-3ED8-AE4E-8823-5A1C38EFE7AD}"/>
                </a:ext>
              </a:extLst>
            </p:cNvPr>
            <p:cNvSpPr txBox="1"/>
            <p:nvPr/>
          </p:nvSpPr>
          <p:spPr>
            <a:xfrm>
              <a:off x="3876451" y="4409730"/>
              <a:ext cx="470163" cy="266044"/>
            </a:xfrm>
            <a:prstGeom prst="rect">
              <a:avLst/>
            </a:prstGeom>
            <a:ln/>
            <a:extLst>
              <a:ext uri="{C572A759-6A51-4108-AA02-DFA0A04FC94B}">
                <ma14:wrappingTextBoxFlag xmlns="" xmlns:ma14="http://schemas.microsoft.com/office/mac/drawingml/2011/main"/>
              </a:ext>
            </a:extLst>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a:t>
              </a:r>
              <a:endParaRPr lang="en-US" sz="825" dirty="0">
                <a:latin typeface="Tahoma"/>
                <a:ea typeface="Times New Roman"/>
                <a:cs typeface="Times New Roman"/>
              </a:endParaRPr>
            </a:p>
          </p:txBody>
        </p:sp>
        <p:cxnSp>
          <p:nvCxnSpPr>
            <p:cNvPr id="83" name="Straight Arrow Connector 82">
              <a:extLst>
                <a:ext uri="{FF2B5EF4-FFF2-40B4-BE49-F238E27FC236}">
                  <a16:creationId xmlns:a16="http://schemas.microsoft.com/office/drawing/2014/main" id="{71A58C0D-5113-9E49-AC89-AF140E08A5BD}"/>
                </a:ext>
              </a:extLst>
            </p:cNvPr>
            <p:cNvCxnSpPr>
              <a:endCxn id="78" idx="0"/>
            </p:cNvCxnSpPr>
            <p:nvPr/>
          </p:nvCxnSpPr>
          <p:spPr>
            <a:xfrm flipH="1">
              <a:off x="4484177" y="5010348"/>
              <a:ext cx="1234" cy="167456"/>
            </a:xfrm>
            <a:prstGeom prst="straightConnector1">
              <a:avLst/>
            </a:prstGeom>
            <a:ln>
              <a:solidFill>
                <a:schemeClr val="accent5">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84" name="Straight Arrow Connector 83">
              <a:extLst>
                <a:ext uri="{FF2B5EF4-FFF2-40B4-BE49-F238E27FC236}">
                  <a16:creationId xmlns:a16="http://schemas.microsoft.com/office/drawing/2014/main" id="{B92BF21E-900B-5E46-BA30-3344AFFA663A}"/>
                </a:ext>
              </a:extLst>
            </p:cNvPr>
            <p:cNvCxnSpPr/>
            <p:nvPr/>
          </p:nvCxnSpPr>
          <p:spPr>
            <a:xfrm flipH="1">
              <a:off x="4962739" y="5081275"/>
              <a:ext cx="1" cy="514461"/>
            </a:xfrm>
            <a:prstGeom prst="straightConnector1">
              <a:avLst/>
            </a:prstGeom>
            <a:ln w="127000" cmpd="tri">
              <a:solidFill>
                <a:schemeClr val="accent5">
                  <a:lumMod val="60000"/>
                  <a:lumOff val="40000"/>
                  <a:alpha val="14000"/>
                </a:schemeClr>
              </a:solidFill>
              <a:tailEnd type="arrow"/>
            </a:ln>
          </p:spPr>
          <p:style>
            <a:lnRef idx="2">
              <a:schemeClr val="accent2"/>
            </a:lnRef>
            <a:fillRef idx="0">
              <a:schemeClr val="accent2"/>
            </a:fillRef>
            <a:effectRef idx="1">
              <a:schemeClr val="accent2"/>
            </a:effectRef>
            <a:fontRef idx="minor">
              <a:schemeClr val="tx1"/>
            </a:fontRef>
          </p:style>
        </p:cxnSp>
        <p:sp>
          <p:nvSpPr>
            <p:cNvPr id="85" name="Text Box 97">
              <a:extLst>
                <a:ext uri="{FF2B5EF4-FFF2-40B4-BE49-F238E27FC236}">
                  <a16:creationId xmlns:a16="http://schemas.microsoft.com/office/drawing/2014/main" id="{E55E74E6-34DB-D24A-BE78-4485965B4370}"/>
                </a:ext>
              </a:extLst>
            </p:cNvPr>
            <p:cNvSpPr txBox="1"/>
            <p:nvPr/>
          </p:nvSpPr>
          <p:spPr>
            <a:xfrm>
              <a:off x="3720114" y="5645840"/>
              <a:ext cx="1900260" cy="209605"/>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Compressed air supply, experiment/instrument</a:t>
              </a:r>
            </a:p>
          </p:txBody>
        </p:sp>
        <p:cxnSp>
          <p:nvCxnSpPr>
            <p:cNvPr id="86" name="Straight Connector 85">
              <a:extLst>
                <a:ext uri="{FF2B5EF4-FFF2-40B4-BE49-F238E27FC236}">
                  <a16:creationId xmlns:a16="http://schemas.microsoft.com/office/drawing/2014/main" id="{EBB9779A-748B-9940-BFE9-F12FBAB8B523}"/>
                </a:ext>
              </a:extLst>
            </p:cNvPr>
            <p:cNvCxnSpPr/>
            <p:nvPr/>
          </p:nvCxnSpPr>
          <p:spPr>
            <a:xfrm flipH="1">
              <a:off x="1995745" y="2315501"/>
              <a:ext cx="1" cy="485256"/>
            </a:xfrm>
            <a:prstGeom prst="line">
              <a:avLst/>
            </a:prstGeom>
            <a:ln>
              <a:headEnd type="none"/>
              <a:tailEnd type="triangle"/>
            </a:ln>
          </p:spPr>
          <p:style>
            <a:lnRef idx="2">
              <a:schemeClr val="accent2"/>
            </a:lnRef>
            <a:fillRef idx="0">
              <a:schemeClr val="accent2"/>
            </a:fillRef>
            <a:effectRef idx="1">
              <a:schemeClr val="accent2"/>
            </a:effectRef>
            <a:fontRef idx="minor">
              <a:schemeClr val="tx1"/>
            </a:fontRef>
          </p:style>
        </p:cxnSp>
        <p:cxnSp>
          <p:nvCxnSpPr>
            <p:cNvPr id="87" name="Straight Connector 86">
              <a:extLst>
                <a:ext uri="{FF2B5EF4-FFF2-40B4-BE49-F238E27FC236}">
                  <a16:creationId xmlns:a16="http://schemas.microsoft.com/office/drawing/2014/main" id="{92863196-000F-994D-A865-189F852FF420}"/>
                </a:ext>
              </a:extLst>
            </p:cNvPr>
            <p:cNvCxnSpPr/>
            <p:nvPr/>
          </p:nvCxnSpPr>
          <p:spPr>
            <a:xfrm flipV="1">
              <a:off x="2319808" y="3731489"/>
              <a:ext cx="0" cy="216044"/>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45248F3D-E63F-E64E-9EFB-B292ABE81B12}"/>
                </a:ext>
              </a:extLst>
            </p:cNvPr>
            <p:cNvCxnSpPr/>
            <p:nvPr/>
          </p:nvCxnSpPr>
          <p:spPr>
            <a:xfrm flipV="1">
              <a:off x="2319808" y="2972207"/>
              <a:ext cx="0" cy="214005"/>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0B160FCB-4773-0C44-8BEC-F66CC8EF01CA}"/>
                </a:ext>
              </a:extLst>
            </p:cNvPr>
            <p:cNvCxnSpPr/>
            <p:nvPr/>
          </p:nvCxnSpPr>
          <p:spPr>
            <a:xfrm flipV="1">
              <a:off x="2319808" y="2627159"/>
              <a:ext cx="0" cy="173599"/>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90" name="Text Box 97">
              <a:extLst>
                <a:ext uri="{FF2B5EF4-FFF2-40B4-BE49-F238E27FC236}">
                  <a16:creationId xmlns:a16="http://schemas.microsoft.com/office/drawing/2014/main" id="{15BE9C54-6C16-A543-9A96-482207056773}"/>
                </a:ext>
              </a:extLst>
            </p:cNvPr>
            <p:cNvSpPr txBox="1"/>
            <p:nvPr/>
          </p:nvSpPr>
          <p:spPr>
            <a:xfrm>
              <a:off x="2728569" y="2972206"/>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1</a:t>
              </a:r>
              <a:endParaRPr lang="en-US" sz="825" b="1" dirty="0">
                <a:solidFill>
                  <a:srgbClr val="FF0000"/>
                </a:solidFill>
                <a:latin typeface="Tahoma"/>
                <a:ea typeface="Times New Roman"/>
                <a:cs typeface="Times New Roman"/>
              </a:endParaRPr>
            </a:p>
          </p:txBody>
        </p:sp>
        <p:sp>
          <p:nvSpPr>
            <p:cNvPr id="91" name="Text Box 97">
              <a:extLst>
                <a:ext uri="{FF2B5EF4-FFF2-40B4-BE49-F238E27FC236}">
                  <a16:creationId xmlns:a16="http://schemas.microsoft.com/office/drawing/2014/main" id="{D28D20CF-2EA9-FE4D-95E0-DF930FEF52DB}"/>
                </a:ext>
              </a:extLst>
            </p:cNvPr>
            <p:cNvSpPr txBox="1"/>
            <p:nvPr/>
          </p:nvSpPr>
          <p:spPr>
            <a:xfrm>
              <a:off x="7456786" y="1542871"/>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2</a:t>
              </a:r>
              <a:endParaRPr lang="en-US" sz="825" b="1" dirty="0">
                <a:solidFill>
                  <a:srgbClr val="FF0000"/>
                </a:solidFill>
                <a:latin typeface="Tahoma"/>
                <a:ea typeface="Times New Roman"/>
                <a:cs typeface="Times New Roman"/>
              </a:endParaRPr>
            </a:p>
          </p:txBody>
        </p:sp>
        <p:sp>
          <p:nvSpPr>
            <p:cNvPr id="92" name="Text Box 97">
              <a:extLst>
                <a:ext uri="{FF2B5EF4-FFF2-40B4-BE49-F238E27FC236}">
                  <a16:creationId xmlns:a16="http://schemas.microsoft.com/office/drawing/2014/main" id="{C5F823C9-D5E4-9D43-8CAC-72EDC28A23DE}"/>
                </a:ext>
              </a:extLst>
            </p:cNvPr>
            <p:cNvSpPr txBox="1"/>
            <p:nvPr/>
          </p:nvSpPr>
          <p:spPr>
            <a:xfrm>
              <a:off x="5508590" y="3522553"/>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3</a:t>
              </a:r>
              <a:endParaRPr lang="en-US" sz="825" b="1" dirty="0">
                <a:solidFill>
                  <a:srgbClr val="FF0000"/>
                </a:solidFill>
                <a:latin typeface="Tahoma"/>
                <a:ea typeface="Times New Roman"/>
                <a:cs typeface="Times New Roman"/>
              </a:endParaRPr>
            </a:p>
          </p:txBody>
        </p:sp>
        <p:sp>
          <p:nvSpPr>
            <p:cNvPr id="93" name="Text Box 97">
              <a:extLst>
                <a:ext uri="{FF2B5EF4-FFF2-40B4-BE49-F238E27FC236}">
                  <a16:creationId xmlns:a16="http://schemas.microsoft.com/office/drawing/2014/main" id="{2E3A0F1F-CEEC-5C46-8A6C-5CD82A7A088F}"/>
                </a:ext>
              </a:extLst>
            </p:cNvPr>
            <p:cNvSpPr txBox="1"/>
            <p:nvPr/>
          </p:nvSpPr>
          <p:spPr>
            <a:xfrm>
              <a:off x="6278627" y="4409730"/>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4</a:t>
              </a:r>
              <a:endParaRPr lang="en-US" sz="825" b="1" dirty="0">
                <a:solidFill>
                  <a:srgbClr val="FF0000"/>
                </a:solidFill>
                <a:latin typeface="Tahoma"/>
                <a:ea typeface="Times New Roman"/>
                <a:cs typeface="Times New Roman"/>
              </a:endParaRPr>
            </a:p>
          </p:txBody>
        </p:sp>
        <p:sp>
          <p:nvSpPr>
            <p:cNvPr id="94" name="Text Box 97">
              <a:extLst>
                <a:ext uri="{FF2B5EF4-FFF2-40B4-BE49-F238E27FC236}">
                  <a16:creationId xmlns:a16="http://schemas.microsoft.com/office/drawing/2014/main" id="{85E156DE-F0DA-6242-805A-558D6B29B4DA}"/>
                </a:ext>
              </a:extLst>
            </p:cNvPr>
            <p:cNvSpPr txBox="1"/>
            <p:nvPr/>
          </p:nvSpPr>
          <p:spPr>
            <a:xfrm>
              <a:off x="4939165" y="5092677"/>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5</a:t>
              </a:r>
              <a:endParaRPr lang="en-US" sz="825" b="1" dirty="0">
                <a:solidFill>
                  <a:srgbClr val="FF0000"/>
                </a:solidFill>
                <a:latin typeface="Tahoma"/>
                <a:ea typeface="Times New Roman"/>
                <a:cs typeface="Times New Roman"/>
              </a:endParaRPr>
            </a:p>
          </p:txBody>
        </p:sp>
        <p:sp>
          <p:nvSpPr>
            <p:cNvPr id="95" name="Text Box 97">
              <a:extLst>
                <a:ext uri="{FF2B5EF4-FFF2-40B4-BE49-F238E27FC236}">
                  <a16:creationId xmlns:a16="http://schemas.microsoft.com/office/drawing/2014/main" id="{DD71BFCA-EDE1-3A43-8075-2DE8A72F6C73}"/>
                </a:ext>
              </a:extLst>
            </p:cNvPr>
            <p:cNvSpPr txBox="1"/>
            <p:nvPr/>
          </p:nvSpPr>
          <p:spPr>
            <a:xfrm>
              <a:off x="3304489" y="1388643"/>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6</a:t>
              </a:r>
              <a:endParaRPr lang="en-US" sz="825" b="1" dirty="0">
                <a:solidFill>
                  <a:srgbClr val="FF0000"/>
                </a:solidFill>
                <a:latin typeface="Tahoma"/>
                <a:ea typeface="Times New Roman"/>
                <a:cs typeface="Times New Roman"/>
              </a:endParaRPr>
            </a:p>
          </p:txBody>
        </p:sp>
        <p:sp>
          <p:nvSpPr>
            <p:cNvPr id="96" name="Text Box 97">
              <a:extLst>
                <a:ext uri="{FF2B5EF4-FFF2-40B4-BE49-F238E27FC236}">
                  <a16:creationId xmlns:a16="http://schemas.microsoft.com/office/drawing/2014/main" id="{ADEE3D07-4C3F-5946-95F1-02AD6508F5A1}"/>
                </a:ext>
              </a:extLst>
            </p:cNvPr>
            <p:cNvSpPr txBox="1"/>
            <p:nvPr/>
          </p:nvSpPr>
          <p:spPr>
            <a:xfrm>
              <a:off x="3710162" y="2510656"/>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7</a:t>
              </a:r>
              <a:endParaRPr lang="en-US" sz="825" b="1" dirty="0">
                <a:solidFill>
                  <a:srgbClr val="FF0000"/>
                </a:solidFill>
                <a:latin typeface="Tahoma"/>
                <a:ea typeface="Times New Roman"/>
                <a:cs typeface="Times New Roman"/>
              </a:endParaRPr>
            </a:p>
          </p:txBody>
        </p:sp>
        <p:sp>
          <p:nvSpPr>
            <p:cNvPr id="97" name="Text Box 97">
              <a:extLst>
                <a:ext uri="{FF2B5EF4-FFF2-40B4-BE49-F238E27FC236}">
                  <a16:creationId xmlns:a16="http://schemas.microsoft.com/office/drawing/2014/main" id="{5493A870-C8A2-5944-B1BC-D0A0CDE0835C}"/>
                </a:ext>
              </a:extLst>
            </p:cNvPr>
            <p:cNvSpPr txBox="1"/>
            <p:nvPr/>
          </p:nvSpPr>
          <p:spPr>
            <a:xfrm>
              <a:off x="4850954" y="2064387"/>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8</a:t>
              </a:r>
              <a:endParaRPr lang="en-US" sz="825" b="1" dirty="0">
                <a:solidFill>
                  <a:srgbClr val="FF0000"/>
                </a:solidFill>
                <a:latin typeface="Tahoma"/>
                <a:ea typeface="Times New Roman"/>
                <a:cs typeface="Times New Roman"/>
              </a:endParaRPr>
            </a:p>
          </p:txBody>
        </p:sp>
        <p:sp>
          <p:nvSpPr>
            <p:cNvPr id="98" name="Text Box 97">
              <a:extLst>
                <a:ext uri="{FF2B5EF4-FFF2-40B4-BE49-F238E27FC236}">
                  <a16:creationId xmlns:a16="http://schemas.microsoft.com/office/drawing/2014/main" id="{07723C64-D034-3B40-A982-75D8A96AD0DB}"/>
                </a:ext>
              </a:extLst>
            </p:cNvPr>
            <p:cNvSpPr txBox="1"/>
            <p:nvPr/>
          </p:nvSpPr>
          <p:spPr>
            <a:xfrm>
              <a:off x="4738772" y="5283696"/>
              <a:ext cx="519804"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99" name="Text Box 97">
              <a:extLst>
                <a:ext uri="{FF2B5EF4-FFF2-40B4-BE49-F238E27FC236}">
                  <a16:creationId xmlns:a16="http://schemas.microsoft.com/office/drawing/2014/main" id="{4603A3EB-E586-2849-AD57-96C752595C4D}"/>
                </a:ext>
              </a:extLst>
            </p:cNvPr>
            <p:cNvSpPr txBox="1"/>
            <p:nvPr/>
          </p:nvSpPr>
          <p:spPr>
            <a:xfrm>
              <a:off x="5732159" y="4712436"/>
              <a:ext cx="546253"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100" name="Text Box 97">
              <a:extLst>
                <a:ext uri="{FF2B5EF4-FFF2-40B4-BE49-F238E27FC236}">
                  <a16:creationId xmlns:a16="http://schemas.microsoft.com/office/drawing/2014/main" id="{773DB412-A069-0546-A05A-8CDF499DE3A4}"/>
                </a:ext>
              </a:extLst>
            </p:cNvPr>
            <p:cNvSpPr txBox="1"/>
            <p:nvPr/>
          </p:nvSpPr>
          <p:spPr>
            <a:xfrm>
              <a:off x="6712508" y="4397125"/>
              <a:ext cx="526996"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101" name="Text Box 97">
              <a:extLst>
                <a:ext uri="{FF2B5EF4-FFF2-40B4-BE49-F238E27FC236}">
                  <a16:creationId xmlns:a16="http://schemas.microsoft.com/office/drawing/2014/main" id="{3AF7B6B6-DBF6-D845-9235-43B19D197243}"/>
                </a:ext>
              </a:extLst>
            </p:cNvPr>
            <p:cNvSpPr txBox="1"/>
            <p:nvPr/>
          </p:nvSpPr>
          <p:spPr>
            <a:xfrm>
              <a:off x="7210192" y="3969642"/>
              <a:ext cx="523669"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cxnSp>
          <p:nvCxnSpPr>
            <p:cNvPr id="102" name="Straight Arrow Connector 101">
              <a:extLst>
                <a:ext uri="{FF2B5EF4-FFF2-40B4-BE49-F238E27FC236}">
                  <a16:creationId xmlns:a16="http://schemas.microsoft.com/office/drawing/2014/main" id="{18059897-BA0D-3340-A530-5E38DEAD780C}"/>
                </a:ext>
              </a:extLst>
            </p:cNvPr>
            <p:cNvCxnSpPr>
              <a:endCxn id="53" idx="1"/>
            </p:cNvCxnSpPr>
            <p:nvPr/>
          </p:nvCxnSpPr>
          <p:spPr>
            <a:xfrm flipV="1">
              <a:off x="5022622" y="2424932"/>
              <a:ext cx="1689886"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3" name="Text Box 97">
              <a:extLst>
                <a:ext uri="{FF2B5EF4-FFF2-40B4-BE49-F238E27FC236}">
                  <a16:creationId xmlns:a16="http://schemas.microsoft.com/office/drawing/2014/main" id="{FD1EF877-9AAD-844B-9830-93D67DCF5FBC}"/>
                </a:ext>
              </a:extLst>
            </p:cNvPr>
            <p:cNvSpPr txBox="1"/>
            <p:nvPr/>
          </p:nvSpPr>
          <p:spPr>
            <a:xfrm>
              <a:off x="3059027" y="3519239"/>
              <a:ext cx="499105" cy="302523"/>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104" name="TextBox 103">
              <a:extLst>
                <a:ext uri="{FF2B5EF4-FFF2-40B4-BE49-F238E27FC236}">
                  <a16:creationId xmlns:a16="http://schemas.microsoft.com/office/drawing/2014/main" id="{8C88AE6B-F051-544E-9CB0-7B03DFFABDA0}"/>
                </a:ext>
              </a:extLst>
            </p:cNvPr>
            <p:cNvSpPr txBox="1"/>
            <p:nvPr/>
          </p:nvSpPr>
          <p:spPr>
            <a:xfrm>
              <a:off x="163031" y="2270101"/>
              <a:ext cx="1375698" cy="576055"/>
            </a:xfrm>
            <a:prstGeom prst="rect">
              <a:avLst/>
            </a:prstGeom>
            <a:noFill/>
          </p:spPr>
          <p:txBody>
            <a:bodyPr wrap="none" rtlCol="0">
              <a:spAutoFit/>
            </a:bodyPr>
            <a:lstStyle/>
            <a:p>
              <a:r>
                <a:rPr lang="en-GB" sz="786" b="1" dirty="0"/>
                <a:t>Up to 5 loops , of cooling</a:t>
              </a:r>
            </a:p>
            <a:p>
              <a:r>
                <a:rPr lang="en-GB" sz="786" b="1" dirty="0"/>
                <a:t>water control </a:t>
              </a:r>
            </a:p>
            <a:p>
              <a:r>
                <a:rPr lang="en-GB" sz="786" b="1" dirty="0"/>
                <a:t>2 * Sample environment</a:t>
              </a:r>
            </a:p>
            <a:p>
              <a:r>
                <a:rPr lang="en-GB" sz="786" b="1" dirty="0"/>
                <a:t>3 * Instrument</a:t>
              </a:r>
            </a:p>
          </p:txBody>
        </p:sp>
      </p:grpSp>
      <p:sp>
        <p:nvSpPr>
          <p:cNvPr id="105" name="Title 1"/>
          <p:cNvSpPr txBox="1">
            <a:spLocks noGrp="1"/>
          </p:cNvSpPr>
          <p:nvPr>
            <p:ph type="title"/>
          </p:nvPr>
        </p:nvSpPr>
        <p:spPr>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106" name="Action Button: Forward or Next 105">
            <a:hlinkClick r:id="" action="ppaction://hlinkshowjump?jump=nextslide" highlightClick="1">
              <a:snd r:embed="rId5"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6">
            <a:hlinkClick r:id="" action="ppaction://media"/>
            <a:extLst>
              <a:ext uri="{FF2B5EF4-FFF2-40B4-BE49-F238E27FC236}">
                <a16:creationId xmlns:a16="http://schemas.microsoft.com/office/drawing/2014/main" id="{CD40A962-FF21-E44A-8A57-4EC0EFE6E8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47401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3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a:t>
            </a:r>
          </a:p>
          <a:p>
            <a:pPr algn="ctr"/>
            <a:r>
              <a:rPr lang="en-GB" sz="4000" dirty="0"/>
              <a:t>requirements</a:t>
            </a:r>
          </a:p>
        </p:txBody>
      </p:sp>
      <p:grpSp>
        <p:nvGrpSpPr>
          <p:cNvPr id="6" name="Group 5">
            <a:extLst>
              <a:ext uri="{FF2B5EF4-FFF2-40B4-BE49-F238E27FC236}">
                <a16:creationId xmlns:a16="http://schemas.microsoft.com/office/drawing/2014/main" id="{F94D7119-C3F2-1B4F-9168-25895A9F7CC2}"/>
              </a:ext>
            </a:extLst>
          </p:cNvPr>
          <p:cNvGrpSpPr/>
          <p:nvPr/>
        </p:nvGrpSpPr>
        <p:grpSpPr>
          <a:xfrm>
            <a:off x="1436915" y="1515562"/>
            <a:ext cx="9458347" cy="5173245"/>
            <a:chOff x="-1097628" y="989268"/>
            <a:chExt cx="9048155" cy="4881939"/>
          </a:xfrm>
        </p:grpSpPr>
        <p:sp>
          <p:nvSpPr>
            <p:cNvPr id="9" name="Text Box 97">
              <a:extLst>
                <a:ext uri="{FF2B5EF4-FFF2-40B4-BE49-F238E27FC236}">
                  <a16:creationId xmlns:a16="http://schemas.microsoft.com/office/drawing/2014/main" id="{E50A4514-E580-874E-B0EC-4F7E52BC0C26}"/>
                </a:ext>
              </a:extLst>
            </p:cNvPr>
            <p:cNvSpPr txBox="1"/>
            <p:nvPr/>
          </p:nvSpPr>
          <p:spPr>
            <a:xfrm>
              <a:off x="1945073" y="4329512"/>
              <a:ext cx="533918"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10" name="Process 9">
              <a:extLst>
                <a:ext uri="{FF2B5EF4-FFF2-40B4-BE49-F238E27FC236}">
                  <a16:creationId xmlns:a16="http://schemas.microsoft.com/office/drawing/2014/main" id="{8CD92974-E0F4-A944-94F8-0425F9DA4CDC}"/>
                </a:ext>
              </a:extLst>
            </p:cNvPr>
            <p:cNvSpPr/>
            <p:nvPr/>
          </p:nvSpPr>
          <p:spPr>
            <a:xfrm>
              <a:off x="3012863" y="1625375"/>
              <a:ext cx="1949876" cy="3116080"/>
            </a:xfrm>
            <a:prstGeom prst="flowChartProcess">
              <a:avLst/>
            </a:prstGeom>
            <a:ln/>
          </p:spPr>
          <p:style>
            <a:lnRef idx="1">
              <a:schemeClr val="accent1"/>
            </a:lnRef>
            <a:fillRef idx="3">
              <a:schemeClr val="accent1"/>
            </a:fillRef>
            <a:effectRef idx="2">
              <a:schemeClr val="accent1"/>
            </a:effectRef>
            <a:fontRef idx="minor">
              <a:schemeClr val="lt1"/>
            </a:fontRef>
          </p:style>
          <p:txBody>
            <a:bodyPr>
              <a:noAutofit/>
            </a:bodyPr>
            <a:lstStyle/>
            <a:p>
              <a:pPr algn="ctr">
                <a:spcAft>
                  <a:spcPts val="225"/>
                </a:spcAft>
              </a:pPr>
              <a:endParaRPr lang="en-US" sz="1050" b="1" dirty="0">
                <a:solidFill>
                  <a:srgbClr val="000000"/>
                </a:solidFill>
                <a:latin typeface="Tahoma"/>
                <a:ea typeface="Times New Roman"/>
                <a:cs typeface="Times New Roman"/>
              </a:endParaRPr>
            </a:p>
            <a:p>
              <a:pPr algn="ctr">
                <a:spcAft>
                  <a:spcPts val="225"/>
                </a:spcAft>
              </a:pPr>
              <a:endParaRPr lang="en-US" sz="1050" b="1" dirty="0">
                <a:solidFill>
                  <a:srgbClr val="000000"/>
                </a:solidFill>
                <a:latin typeface="Tahoma"/>
                <a:ea typeface="Times New Roman"/>
                <a:cs typeface="Times New Roman"/>
              </a:endParaRPr>
            </a:p>
            <a:p>
              <a:pPr algn="ctr">
                <a:spcAft>
                  <a:spcPts val="225"/>
                </a:spcAft>
              </a:pPr>
              <a:endParaRPr lang="en-US" sz="1050" b="1" dirty="0">
                <a:solidFill>
                  <a:srgbClr val="000000"/>
                </a:solidFill>
                <a:latin typeface="Tahoma"/>
                <a:ea typeface="Times New Roman"/>
                <a:cs typeface="Times New Roman"/>
              </a:endParaRPr>
            </a:p>
            <a:p>
              <a:pPr algn="ctr">
                <a:spcAft>
                  <a:spcPts val="225"/>
                </a:spcAft>
              </a:pPr>
              <a:r>
                <a:rPr lang="en-US" sz="1050" b="1" dirty="0">
                  <a:solidFill>
                    <a:srgbClr val="000000"/>
                  </a:solidFill>
                  <a:latin typeface="Tahoma"/>
                  <a:ea typeface="Times New Roman"/>
                  <a:cs typeface="Times New Roman"/>
                </a:rPr>
                <a:t>PLC</a:t>
              </a:r>
              <a:endParaRPr lang="en-US" sz="1050" b="1" dirty="0">
                <a:latin typeface="Tahoma"/>
                <a:ea typeface="Times New Roman"/>
                <a:cs typeface="Times New Roman"/>
              </a:endParaRPr>
            </a:p>
          </p:txBody>
        </p:sp>
        <p:cxnSp>
          <p:nvCxnSpPr>
            <p:cNvPr id="11" name="Straight Arrow Connector 10">
              <a:extLst>
                <a:ext uri="{FF2B5EF4-FFF2-40B4-BE49-F238E27FC236}">
                  <a16:creationId xmlns:a16="http://schemas.microsoft.com/office/drawing/2014/main" id="{5480E91D-5C78-394E-86BB-F4C9397AD28E}"/>
                </a:ext>
              </a:extLst>
            </p:cNvPr>
            <p:cNvCxnSpPr>
              <a:stCxn id="25" idx="3"/>
            </p:cNvCxnSpPr>
            <p:nvPr/>
          </p:nvCxnSpPr>
          <p:spPr>
            <a:xfrm>
              <a:off x="2114859" y="3276794"/>
              <a:ext cx="892015" cy="17193"/>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81F1129A-8DCA-EB48-8493-94235AAE46E8}"/>
                </a:ext>
              </a:extLst>
            </p:cNvPr>
            <p:cNvCxnSpPr>
              <a:stCxn id="27" idx="3"/>
            </p:cNvCxnSpPr>
            <p:nvPr/>
          </p:nvCxnSpPr>
          <p:spPr>
            <a:xfrm>
              <a:off x="2114858" y="3457113"/>
              <a:ext cx="1605256"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8D14062E-5EC1-AB4F-A122-AB0E2FF5F0DB}"/>
                </a:ext>
              </a:extLst>
            </p:cNvPr>
            <p:cNvCxnSpPr>
              <a:stCxn id="29" idx="3"/>
            </p:cNvCxnSpPr>
            <p:nvPr/>
          </p:nvCxnSpPr>
          <p:spPr>
            <a:xfrm flipV="1">
              <a:off x="2114857" y="3608280"/>
              <a:ext cx="898004" cy="20285"/>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3834F6C1-42CE-7C40-9C04-75D31A3E32AB}"/>
                </a:ext>
              </a:extLst>
            </p:cNvPr>
            <p:cNvCxnSpPr/>
            <p:nvPr/>
          </p:nvCxnSpPr>
          <p:spPr>
            <a:xfrm flipV="1">
              <a:off x="5897027" y="4320788"/>
              <a:ext cx="0" cy="803562"/>
            </a:xfrm>
            <a:prstGeom prst="straightConnector1">
              <a:avLst/>
            </a:prstGeom>
            <a:ln w="127000" cmpd="tri">
              <a:solidFill>
                <a:schemeClr val="accent4">
                  <a:lumMod val="40000"/>
                  <a:lumOff val="60000"/>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B810154E-49FC-BD4A-B88C-F3EB425B8CF9}"/>
                </a:ext>
              </a:extLst>
            </p:cNvPr>
            <p:cNvCxnSpPr/>
            <p:nvPr/>
          </p:nvCxnSpPr>
          <p:spPr>
            <a:xfrm>
              <a:off x="7456785" y="2358464"/>
              <a:ext cx="0" cy="2819939"/>
            </a:xfrm>
            <a:prstGeom prst="straightConnector1">
              <a:avLst/>
            </a:prstGeom>
            <a:ln w="127000" cmpd="tri">
              <a:solidFill>
                <a:schemeClr val="accent6">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1E9F68C7-4AA9-594E-9FCE-5C09E7E4EEC6}"/>
                </a:ext>
              </a:extLst>
            </p:cNvPr>
            <p:cNvCxnSpPr/>
            <p:nvPr/>
          </p:nvCxnSpPr>
          <p:spPr>
            <a:xfrm flipV="1">
              <a:off x="2491604" y="1980831"/>
              <a:ext cx="0" cy="2983046"/>
            </a:xfrm>
            <a:prstGeom prst="straightConnector1">
              <a:avLst/>
            </a:prstGeom>
            <a:ln w="127000" cmpd="tri">
              <a:solidFill>
                <a:schemeClr val="tx1">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3622E886-4082-0142-9FFA-41F20197CB9F}"/>
                </a:ext>
              </a:extLst>
            </p:cNvPr>
            <p:cNvCxnSpPr/>
            <p:nvPr/>
          </p:nvCxnSpPr>
          <p:spPr>
            <a:xfrm flipH="1">
              <a:off x="1844091" y="1955361"/>
              <a:ext cx="47196" cy="3008514"/>
            </a:xfrm>
            <a:prstGeom prst="straightConnector1">
              <a:avLst/>
            </a:prstGeom>
            <a:ln w="127000" cmpd="tri">
              <a:solidFill>
                <a:srgbClr val="FF0000">
                  <a:alpha val="14000"/>
                </a:srgbClr>
              </a:solidFill>
              <a:tailEnd type="arrow"/>
            </a:ln>
          </p:spPr>
          <p:style>
            <a:lnRef idx="2">
              <a:schemeClr val="accent2"/>
            </a:lnRef>
            <a:fillRef idx="0">
              <a:schemeClr val="accent2"/>
            </a:fillRef>
            <a:effectRef idx="1">
              <a:schemeClr val="accent2"/>
            </a:effectRef>
            <a:fontRef idx="minor">
              <a:schemeClr val="tx1"/>
            </a:fontRef>
          </p:style>
        </p:cxnSp>
        <p:sp>
          <p:nvSpPr>
            <p:cNvPr id="18" name="Process 17">
              <a:extLst>
                <a:ext uri="{FF2B5EF4-FFF2-40B4-BE49-F238E27FC236}">
                  <a16:creationId xmlns:a16="http://schemas.microsoft.com/office/drawing/2014/main" id="{F0AD6093-D798-A443-90DE-5755727F208B}"/>
                </a:ext>
              </a:extLst>
            </p:cNvPr>
            <p:cNvSpPr/>
            <p:nvPr/>
          </p:nvSpPr>
          <p:spPr>
            <a:xfrm>
              <a:off x="5494877" y="3226535"/>
              <a:ext cx="1744626" cy="197656"/>
            </a:xfrm>
            <a:prstGeom prst="flowChartProcess">
              <a:avLst/>
            </a:prstGeom>
            <a:ln/>
          </p:spPr>
          <p:style>
            <a:lnRef idx="1">
              <a:schemeClr val="dk1"/>
            </a:lnRef>
            <a:fillRef idx="3">
              <a:schemeClr val="dk1"/>
            </a:fillRef>
            <a:effectRef idx="2">
              <a:schemeClr val="dk1"/>
            </a:effectRef>
            <a:fontRef idx="minor">
              <a:schemeClr val="lt1"/>
            </a:fontRef>
          </p:style>
          <p:txBody>
            <a:bodyPr wrap="square">
              <a:noAutofit/>
            </a:bodyPr>
            <a:lstStyle/>
            <a:p>
              <a:pPr algn="ctr">
                <a:spcAft>
                  <a:spcPts val="225"/>
                </a:spcAft>
              </a:pPr>
              <a:r>
                <a:rPr lang="en-US" sz="675" dirty="0">
                  <a:solidFill>
                    <a:schemeClr val="bg1"/>
                  </a:solidFill>
                  <a:latin typeface="Tahoma"/>
                  <a:ea typeface="Times New Roman"/>
                  <a:cs typeface="Times New Roman"/>
                </a:rPr>
                <a:t>He-recovery, integrated non return valve</a:t>
              </a:r>
              <a:endParaRPr lang="en-US" sz="825" dirty="0">
                <a:solidFill>
                  <a:schemeClr val="bg1"/>
                </a:solidFill>
                <a:latin typeface="Tahoma"/>
                <a:ea typeface="Times New Roman"/>
                <a:cs typeface="Times New Roman"/>
              </a:endParaRPr>
            </a:p>
          </p:txBody>
        </p:sp>
        <p:cxnSp>
          <p:nvCxnSpPr>
            <p:cNvPr id="19" name="Straight Arrow Connector 18">
              <a:extLst>
                <a:ext uri="{FF2B5EF4-FFF2-40B4-BE49-F238E27FC236}">
                  <a16:creationId xmlns:a16="http://schemas.microsoft.com/office/drawing/2014/main" id="{4D1F8AEA-5899-2A45-8561-074E08559EA1}"/>
                </a:ext>
              </a:extLst>
            </p:cNvPr>
            <p:cNvCxnSpPr/>
            <p:nvPr/>
          </p:nvCxnSpPr>
          <p:spPr>
            <a:xfrm flipH="1">
              <a:off x="5031886" y="3827605"/>
              <a:ext cx="815679" cy="0"/>
            </a:xfrm>
            <a:prstGeom prst="straightConnector1">
              <a:avLst/>
            </a:prstGeom>
            <a:ln w="38100">
              <a:solidFill>
                <a:schemeClr val="tx1"/>
              </a:solidFill>
              <a:tailEnd type="arrow"/>
            </a:ln>
          </p:spPr>
          <p:style>
            <a:lnRef idx="2">
              <a:schemeClr val="accent2"/>
            </a:lnRef>
            <a:fillRef idx="0">
              <a:schemeClr val="accent2"/>
            </a:fillRef>
            <a:effectRef idx="1">
              <a:schemeClr val="accent2"/>
            </a:effectRef>
            <a:fontRef idx="minor">
              <a:schemeClr val="tx1"/>
            </a:fontRef>
          </p:style>
        </p:cxnSp>
        <p:sp>
          <p:nvSpPr>
            <p:cNvPr id="20" name="Text Box 97">
              <a:extLst>
                <a:ext uri="{FF2B5EF4-FFF2-40B4-BE49-F238E27FC236}">
                  <a16:creationId xmlns:a16="http://schemas.microsoft.com/office/drawing/2014/main" id="{120B53D5-7535-2B47-B743-BCE17CE1CA72}"/>
                </a:ext>
              </a:extLst>
            </p:cNvPr>
            <p:cNvSpPr txBox="1"/>
            <p:nvPr/>
          </p:nvSpPr>
          <p:spPr>
            <a:xfrm>
              <a:off x="3557001" y="989268"/>
              <a:ext cx="3960206" cy="39496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900" b="1" dirty="0">
                  <a:latin typeface="Tahoma"/>
                  <a:ea typeface="Times New Roman"/>
                  <a:cs typeface="Times New Roman"/>
                </a:rPr>
                <a:t>Infrastructure/media supply-PLC(S5/S7) </a:t>
              </a:r>
              <a:r>
                <a:rPr lang="en-GB" sz="900" b="1">
                  <a:latin typeface="Tahoma"/>
                  <a:ea typeface="Times New Roman"/>
                  <a:cs typeface="Times New Roman"/>
                </a:rPr>
                <a:t>, NEUS-PLC for </a:t>
              </a:r>
              <a:r>
                <a:rPr lang="en-GB" sz="900" b="1" dirty="0">
                  <a:latin typeface="Tahoma"/>
                  <a:ea typeface="Times New Roman"/>
                  <a:cs typeface="Times New Roman"/>
                </a:rPr>
                <a:t>sample</a:t>
              </a:r>
            </a:p>
            <a:p>
              <a:pPr>
                <a:spcAft>
                  <a:spcPts val="225"/>
                </a:spcAft>
              </a:pPr>
              <a:r>
                <a:rPr lang="en-GB" sz="900" b="1" dirty="0">
                  <a:latin typeface="Tahoma"/>
                  <a:ea typeface="Times New Roman"/>
                  <a:cs typeface="Times New Roman"/>
                </a:rPr>
                <a:t> environment needs at the instruments and dedicated laboratories</a:t>
              </a:r>
              <a:endParaRPr lang="en-US" sz="900" b="1" dirty="0">
                <a:latin typeface="Tahoma"/>
                <a:ea typeface="Times New Roman"/>
                <a:cs typeface="Times New Roman"/>
              </a:endParaRPr>
            </a:p>
          </p:txBody>
        </p:sp>
        <p:sp>
          <p:nvSpPr>
            <p:cNvPr id="21" name="Text Box 97">
              <a:extLst>
                <a:ext uri="{FF2B5EF4-FFF2-40B4-BE49-F238E27FC236}">
                  <a16:creationId xmlns:a16="http://schemas.microsoft.com/office/drawing/2014/main" id="{32EADF86-D828-5645-827E-8676407753E3}"/>
                </a:ext>
              </a:extLst>
            </p:cNvPr>
            <p:cNvSpPr txBox="1"/>
            <p:nvPr/>
          </p:nvSpPr>
          <p:spPr>
            <a:xfrm>
              <a:off x="1644694" y="1625374"/>
              <a:ext cx="102135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Cooling-Water Supply</a:t>
              </a:r>
              <a:endParaRPr lang="en-US" sz="825" dirty="0">
                <a:latin typeface="Tahoma"/>
                <a:ea typeface="Times New Roman"/>
                <a:cs typeface="Times New Roman"/>
              </a:endParaRPr>
            </a:p>
          </p:txBody>
        </p:sp>
        <p:sp>
          <p:nvSpPr>
            <p:cNvPr id="22" name="Text Box 97">
              <a:extLst>
                <a:ext uri="{FF2B5EF4-FFF2-40B4-BE49-F238E27FC236}">
                  <a16:creationId xmlns:a16="http://schemas.microsoft.com/office/drawing/2014/main" id="{121A2E11-53A4-E844-B7A9-DA12C1A722D3}"/>
                </a:ext>
              </a:extLst>
            </p:cNvPr>
            <p:cNvSpPr txBox="1"/>
            <p:nvPr/>
          </p:nvSpPr>
          <p:spPr>
            <a:xfrm>
              <a:off x="1644695" y="1809377"/>
              <a:ext cx="1021352"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Function</a:t>
              </a:r>
              <a:endParaRPr lang="en-US" sz="825" dirty="0">
                <a:latin typeface="Tahoma"/>
                <a:ea typeface="Times New Roman"/>
                <a:cs typeface="Times New Roman"/>
              </a:endParaRPr>
            </a:p>
          </p:txBody>
        </p:sp>
        <p:sp>
          <p:nvSpPr>
            <p:cNvPr id="23" name="Text Box 97">
              <a:extLst>
                <a:ext uri="{FF2B5EF4-FFF2-40B4-BE49-F238E27FC236}">
                  <a16:creationId xmlns:a16="http://schemas.microsoft.com/office/drawing/2014/main" id="{FDDED2A9-CC47-FD41-B537-A28658F5B436}"/>
                </a:ext>
              </a:extLst>
            </p:cNvPr>
            <p:cNvSpPr txBox="1"/>
            <p:nvPr/>
          </p:nvSpPr>
          <p:spPr>
            <a:xfrm>
              <a:off x="1644695" y="2800756"/>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Supply</a:t>
              </a:r>
              <a:endParaRPr lang="en-US" sz="825" dirty="0">
                <a:latin typeface="Tahoma"/>
                <a:ea typeface="Times New Roman"/>
                <a:cs typeface="Times New Roman"/>
              </a:endParaRPr>
            </a:p>
          </p:txBody>
        </p:sp>
        <p:sp>
          <p:nvSpPr>
            <p:cNvPr id="24" name="Text Box 97">
              <a:extLst>
                <a:ext uri="{FF2B5EF4-FFF2-40B4-BE49-F238E27FC236}">
                  <a16:creationId xmlns:a16="http://schemas.microsoft.com/office/drawing/2014/main" id="{70B9EBC8-776D-7543-A4A1-F137CEACDF6F}"/>
                </a:ext>
              </a:extLst>
            </p:cNvPr>
            <p:cNvSpPr txBox="1"/>
            <p:nvPr/>
          </p:nvSpPr>
          <p:spPr>
            <a:xfrm>
              <a:off x="2195885" y="2800756"/>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Return</a:t>
              </a:r>
              <a:endParaRPr lang="en-US" sz="825" dirty="0">
                <a:latin typeface="Tahoma"/>
                <a:ea typeface="Times New Roman"/>
                <a:cs typeface="Times New Roman"/>
              </a:endParaRPr>
            </a:p>
          </p:txBody>
        </p:sp>
        <p:sp>
          <p:nvSpPr>
            <p:cNvPr id="25" name="Text Box 97">
              <a:extLst>
                <a:ext uri="{FF2B5EF4-FFF2-40B4-BE49-F238E27FC236}">
                  <a16:creationId xmlns:a16="http://schemas.microsoft.com/office/drawing/2014/main" id="{BBED3223-13C5-6D4F-8CAF-44CF42084017}"/>
                </a:ext>
              </a:extLst>
            </p:cNvPr>
            <p:cNvSpPr txBox="1"/>
            <p:nvPr/>
          </p:nvSpPr>
          <p:spPr>
            <a:xfrm>
              <a:off x="1644694" y="3191069"/>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err="1">
                  <a:latin typeface="Tahoma"/>
                  <a:ea typeface="Times New Roman"/>
                  <a:cs typeface="Times New Roman"/>
                </a:rPr>
                <a:t>Temp.Meas</a:t>
              </a:r>
              <a:r>
                <a:rPr lang="en-GB" sz="600" dirty="0">
                  <a:latin typeface="Tahoma"/>
                  <a:ea typeface="Times New Roman"/>
                  <a:cs typeface="Times New Roman"/>
                </a:rPr>
                <a:t>.</a:t>
              </a:r>
              <a:endParaRPr lang="en-US" sz="600" dirty="0">
                <a:latin typeface="Tahoma"/>
                <a:ea typeface="Times New Roman"/>
                <a:cs typeface="Times New Roman"/>
              </a:endParaRPr>
            </a:p>
          </p:txBody>
        </p:sp>
        <p:sp>
          <p:nvSpPr>
            <p:cNvPr id="26" name="Text Box 97">
              <a:extLst>
                <a:ext uri="{FF2B5EF4-FFF2-40B4-BE49-F238E27FC236}">
                  <a16:creationId xmlns:a16="http://schemas.microsoft.com/office/drawing/2014/main" id="{08FB97DB-A83A-0E49-8E3A-116906B9294B}"/>
                </a:ext>
              </a:extLst>
            </p:cNvPr>
            <p:cNvSpPr txBox="1"/>
            <p:nvPr/>
          </p:nvSpPr>
          <p:spPr>
            <a:xfrm>
              <a:off x="2195884" y="3191069"/>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err="1">
                  <a:latin typeface="Tahoma"/>
                  <a:ea typeface="Times New Roman"/>
                  <a:cs typeface="Times New Roman"/>
                </a:rPr>
                <a:t>Temp.Meas</a:t>
              </a:r>
              <a:r>
                <a:rPr lang="en-GB" sz="600" dirty="0">
                  <a:latin typeface="Tahoma"/>
                  <a:ea typeface="Times New Roman"/>
                  <a:cs typeface="Times New Roman"/>
                </a:rPr>
                <a:t>.</a:t>
              </a:r>
              <a:endParaRPr lang="en-US" sz="600" dirty="0">
                <a:latin typeface="Tahoma"/>
                <a:ea typeface="Times New Roman"/>
                <a:cs typeface="Times New Roman"/>
              </a:endParaRPr>
            </a:p>
          </p:txBody>
        </p:sp>
        <p:sp>
          <p:nvSpPr>
            <p:cNvPr id="27" name="Text Box 97">
              <a:extLst>
                <a:ext uri="{FF2B5EF4-FFF2-40B4-BE49-F238E27FC236}">
                  <a16:creationId xmlns:a16="http://schemas.microsoft.com/office/drawing/2014/main" id="{3AF58E81-A8F2-CA4D-AA49-1DA119D27DFD}"/>
                </a:ext>
              </a:extLst>
            </p:cNvPr>
            <p:cNvSpPr txBox="1"/>
            <p:nvPr/>
          </p:nvSpPr>
          <p:spPr>
            <a:xfrm>
              <a:off x="1644694" y="337138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28" name="Text Box 97">
              <a:extLst>
                <a:ext uri="{FF2B5EF4-FFF2-40B4-BE49-F238E27FC236}">
                  <a16:creationId xmlns:a16="http://schemas.microsoft.com/office/drawing/2014/main" id="{753FEDD9-DD39-194C-8644-4FCE6F65CABF}"/>
                </a:ext>
              </a:extLst>
            </p:cNvPr>
            <p:cNvSpPr txBox="1"/>
            <p:nvPr/>
          </p:nvSpPr>
          <p:spPr>
            <a:xfrm>
              <a:off x="2195884" y="337138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29" name="Text Box 97">
              <a:extLst>
                <a:ext uri="{FF2B5EF4-FFF2-40B4-BE49-F238E27FC236}">
                  <a16:creationId xmlns:a16="http://schemas.microsoft.com/office/drawing/2014/main" id="{475081DA-8AF6-0A4A-A6E9-638EB1C5D142}"/>
                </a:ext>
              </a:extLst>
            </p:cNvPr>
            <p:cNvSpPr txBox="1"/>
            <p:nvPr/>
          </p:nvSpPr>
          <p:spPr>
            <a:xfrm>
              <a:off x="1644694" y="354283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sp>
          <p:nvSpPr>
            <p:cNvPr id="30" name="Text Box 97">
              <a:extLst>
                <a:ext uri="{FF2B5EF4-FFF2-40B4-BE49-F238E27FC236}">
                  <a16:creationId xmlns:a16="http://schemas.microsoft.com/office/drawing/2014/main" id="{11301617-67EB-654D-A15F-B420CA87EDA6}"/>
                </a:ext>
              </a:extLst>
            </p:cNvPr>
            <p:cNvSpPr txBox="1"/>
            <p:nvPr/>
          </p:nvSpPr>
          <p:spPr>
            <a:xfrm>
              <a:off x="2195884" y="354283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cxnSp>
          <p:nvCxnSpPr>
            <p:cNvPr id="31" name="Straight Connector 30">
              <a:extLst>
                <a:ext uri="{FF2B5EF4-FFF2-40B4-BE49-F238E27FC236}">
                  <a16:creationId xmlns:a16="http://schemas.microsoft.com/office/drawing/2014/main" id="{C8E96939-CF54-8147-996A-A42BC7798B61}"/>
                </a:ext>
              </a:extLst>
            </p:cNvPr>
            <p:cNvCxnSpPr/>
            <p:nvPr/>
          </p:nvCxnSpPr>
          <p:spPr>
            <a:xfrm flipH="1">
              <a:off x="1989137" y="2972207"/>
              <a:ext cx="1" cy="218862"/>
            </a:xfrm>
            <a:prstGeom prst="line">
              <a:avLst/>
            </a:prstGeom>
            <a:ln>
              <a:headEnd type="none"/>
              <a:tailEnd type="triangle"/>
            </a:ln>
          </p:spPr>
          <p:style>
            <a:lnRef idx="2">
              <a:schemeClr val="accent2"/>
            </a:lnRef>
            <a:fillRef idx="0">
              <a:schemeClr val="accent2"/>
            </a:fillRef>
            <a:effectRef idx="1">
              <a:schemeClr val="accent2"/>
            </a:effectRef>
            <a:fontRef idx="minor">
              <a:schemeClr val="tx1"/>
            </a:fontRef>
          </p:style>
        </p:cxnSp>
        <p:cxnSp>
          <p:nvCxnSpPr>
            <p:cNvPr id="32" name="Straight Connector 31">
              <a:extLst>
                <a:ext uri="{FF2B5EF4-FFF2-40B4-BE49-F238E27FC236}">
                  <a16:creationId xmlns:a16="http://schemas.microsoft.com/office/drawing/2014/main" id="{B0C000A1-9A87-8140-8467-A65E7AD61AE4}"/>
                </a:ext>
              </a:extLst>
            </p:cNvPr>
            <p:cNvCxnSpPr/>
            <p:nvPr/>
          </p:nvCxnSpPr>
          <p:spPr>
            <a:xfrm flipH="1">
              <a:off x="1989137" y="3731489"/>
              <a:ext cx="1" cy="218862"/>
            </a:xfrm>
            <a:prstGeom prst="line">
              <a:avLst/>
            </a:prstGeom>
            <a:ln>
              <a:headEnd type="none"/>
              <a:tailEnd type="triangle"/>
            </a:ln>
          </p:spPr>
          <p:style>
            <a:lnRef idx="2">
              <a:schemeClr val="accent2"/>
            </a:lnRef>
            <a:fillRef idx="0">
              <a:schemeClr val="accent2"/>
            </a:fillRef>
            <a:effectRef idx="1">
              <a:schemeClr val="accent2"/>
            </a:effectRef>
            <a:fontRef idx="minor">
              <a:schemeClr val="tx1"/>
            </a:fontRef>
          </p:style>
        </p:cxnSp>
        <p:sp>
          <p:nvSpPr>
            <p:cNvPr id="33" name="Text Box 97">
              <a:extLst>
                <a:ext uri="{FF2B5EF4-FFF2-40B4-BE49-F238E27FC236}">
                  <a16:creationId xmlns:a16="http://schemas.microsoft.com/office/drawing/2014/main" id="{A021A463-108D-EE42-B800-3E7CD0E4BD16}"/>
                </a:ext>
              </a:extLst>
            </p:cNvPr>
            <p:cNvSpPr txBox="1"/>
            <p:nvPr/>
          </p:nvSpPr>
          <p:spPr>
            <a:xfrm>
              <a:off x="1644695" y="2123793"/>
              <a:ext cx="784541"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Mag./pneum. Valve</a:t>
              </a:r>
              <a:endParaRPr lang="en-US" sz="825" dirty="0">
                <a:latin typeface="Tahoma"/>
                <a:ea typeface="Times New Roman"/>
                <a:cs typeface="Times New Roman"/>
              </a:endParaRPr>
            </a:p>
          </p:txBody>
        </p:sp>
        <p:cxnSp>
          <p:nvCxnSpPr>
            <p:cNvPr id="34" name="Straight Arrow Connector 33">
              <a:extLst>
                <a:ext uri="{FF2B5EF4-FFF2-40B4-BE49-F238E27FC236}">
                  <a16:creationId xmlns:a16="http://schemas.microsoft.com/office/drawing/2014/main" id="{FD9EE6F6-1604-C14C-A596-A0394341EDEB}"/>
                </a:ext>
              </a:extLst>
            </p:cNvPr>
            <p:cNvCxnSpPr/>
            <p:nvPr/>
          </p:nvCxnSpPr>
          <p:spPr>
            <a:xfrm flipH="1">
              <a:off x="2523513" y="2203981"/>
              <a:ext cx="428625"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5" name="Text Box 97">
              <a:extLst>
                <a:ext uri="{FF2B5EF4-FFF2-40B4-BE49-F238E27FC236}">
                  <a16:creationId xmlns:a16="http://schemas.microsoft.com/office/drawing/2014/main" id="{DA323B05-712D-D147-B314-A436CDA7F445}"/>
                </a:ext>
              </a:extLst>
            </p:cNvPr>
            <p:cNvSpPr txBox="1"/>
            <p:nvPr/>
          </p:nvSpPr>
          <p:spPr>
            <a:xfrm>
              <a:off x="2194153" y="2455708"/>
              <a:ext cx="470163" cy="171450"/>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Nonret.Valve</a:t>
              </a:r>
              <a:endParaRPr lang="en-US" sz="825" dirty="0">
                <a:latin typeface="Tahoma"/>
                <a:ea typeface="Times New Roman"/>
                <a:cs typeface="Times New Roman"/>
              </a:endParaRPr>
            </a:p>
          </p:txBody>
        </p:sp>
        <p:cxnSp>
          <p:nvCxnSpPr>
            <p:cNvPr id="36" name="Straight Arrow Connector 35">
              <a:extLst>
                <a:ext uri="{FF2B5EF4-FFF2-40B4-BE49-F238E27FC236}">
                  <a16:creationId xmlns:a16="http://schemas.microsoft.com/office/drawing/2014/main" id="{6A30B7FE-E592-3B48-97A8-A3A707A82FA3}"/>
                </a:ext>
              </a:extLst>
            </p:cNvPr>
            <p:cNvCxnSpPr/>
            <p:nvPr/>
          </p:nvCxnSpPr>
          <p:spPr>
            <a:xfrm>
              <a:off x="2719052" y="2541433"/>
              <a:ext cx="287822"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7" name="Text Box 97">
              <a:extLst>
                <a:ext uri="{FF2B5EF4-FFF2-40B4-BE49-F238E27FC236}">
                  <a16:creationId xmlns:a16="http://schemas.microsoft.com/office/drawing/2014/main" id="{C0012229-3FD3-C04D-B6B8-AD8ACC92BB0E}"/>
                </a:ext>
              </a:extLst>
            </p:cNvPr>
            <p:cNvSpPr txBox="1"/>
            <p:nvPr/>
          </p:nvSpPr>
          <p:spPr>
            <a:xfrm>
              <a:off x="3057895" y="3121073"/>
              <a:ext cx="499105" cy="302523"/>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38" name="Text Box 97">
              <a:extLst>
                <a:ext uri="{FF2B5EF4-FFF2-40B4-BE49-F238E27FC236}">
                  <a16:creationId xmlns:a16="http://schemas.microsoft.com/office/drawing/2014/main" id="{39CEE141-398F-9240-A02F-890B4F22EBB0}"/>
                </a:ext>
              </a:extLst>
            </p:cNvPr>
            <p:cNvSpPr txBox="1"/>
            <p:nvPr/>
          </p:nvSpPr>
          <p:spPr>
            <a:xfrm>
              <a:off x="1582995" y="3950351"/>
              <a:ext cx="575379" cy="198696"/>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Inlet,Supply</a:t>
              </a:r>
              <a:endParaRPr lang="en-US" sz="825" dirty="0">
                <a:latin typeface="Tahoma"/>
                <a:ea typeface="Times New Roman"/>
                <a:cs typeface="Times New Roman"/>
              </a:endParaRPr>
            </a:p>
          </p:txBody>
        </p:sp>
        <p:sp>
          <p:nvSpPr>
            <p:cNvPr id="39" name="Text Box 97">
              <a:extLst>
                <a:ext uri="{FF2B5EF4-FFF2-40B4-BE49-F238E27FC236}">
                  <a16:creationId xmlns:a16="http://schemas.microsoft.com/office/drawing/2014/main" id="{0209B429-2265-774B-A42D-101C6F80DB12}"/>
                </a:ext>
              </a:extLst>
            </p:cNvPr>
            <p:cNvSpPr txBox="1"/>
            <p:nvPr/>
          </p:nvSpPr>
          <p:spPr>
            <a:xfrm>
              <a:off x="3757244" y="3325363"/>
              <a:ext cx="810269" cy="266044"/>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Read+Compare</a:t>
              </a:r>
              <a:endParaRPr lang="en-GB" sz="675" dirty="0">
                <a:latin typeface="Tahoma"/>
                <a:ea typeface="Times New Roman"/>
                <a:cs typeface="Times New Roman"/>
              </a:endParaRP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40" name="Text Box 97">
              <a:extLst>
                <a:ext uri="{FF2B5EF4-FFF2-40B4-BE49-F238E27FC236}">
                  <a16:creationId xmlns:a16="http://schemas.microsoft.com/office/drawing/2014/main" id="{F5EF8586-AD4F-CB4E-B322-0EAFD49A0E6C}"/>
                </a:ext>
              </a:extLst>
            </p:cNvPr>
            <p:cNvSpPr txBox="1"/>
            <p:nvPr/>
          </p:nvSpPr>
          <p:spPr>
            <a:xfrm>
              <a:off x="2203915" y="3950351"/>
              <a:ext cx="575379" cy="198696"/>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err="1">
                  <a:latin typeface="Tahoma"/>
                  <a:ea typeface="Times New Roman"/>
                  <a:cs typeface="Times New Roman"/>
                </a:rPr>
                <a:t>Outlet,Return</a:t>
              </a:r>
              <a:endParaRPr lang="en-US" sz="825" dirty="0">
                <a:latin typeface="Tahoma"/>
                <a:ea typeface="Times New Roman"/>
                <a:cs typeface="Times New Roman"/>
              </a:endParaRPr>
            </a:p>
          </p:txBody>
        </p:sp>
        <p:sp>
          <p:nvSpPr>
            <p:cNvPr id="41" name="Text Box 97">
              <a:extLst>
                <a:ext uri="{FF2B5EF4-FFF2-40B4-BE49-F238E27FC236}">
                  <a16:creationId xmlns:a16="http://schemas.microsoft.com/office/drawing/2014/main" id="{A4E1EE9D-FE96-4A4F-8257-85B90D1EE4CC}"/>
                </a:ext>
              </a:extLst>
            </p:cNvPr>
            <p:cNvSpPr txBox="1"/>
            <p:nvPr/>
          </p:nvSpPr>
          <p:spPr>
            <a:xfrm>
              <a:off x="1582995" y="5021447"/>
              <a:ext cx="1196298" cy="512988"/>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Compressors, furnaces</a:t>
              </a:r>
            </a:p>
            <a:p>
              <a:pPr algn="ctr">
                <a:spcAft>
                  <a:spcPts val="225"/>
                </a:spcAft>
              </a:pPr>
              <a:r>
                <a:rPr lang="en-GB" sz="675" dirty="0">
                  <a:latin typeface="Tahoma"/>
                  <a:ea typeface="Times New Roman"/>
                  <a:cs typeface="Times New Roman"/>
                </a:rPr>
                <a:t>apparatus which needs </a:t>
              </a:r>
            </a:p>
            <a:p>
              <a:pPr algn="ctr">
                <a:spcAft>
                  <a:spcPts val="225"/>
                </a:spcAft>
              </a:pPr>
              <a:r>
                <a:rPr lang="en-GB" sz="675" dirty="0">
                  <a:latin typeface="Tahoma"/>
                  <a:ea typeface="Times New Roman"/>
                  <a:cs typeface="Times New Roman"/>
                </a:rPr>
                <a:t>cooling water</a:t>
              </a:r>
              <a:endParaRPr lang="en-US" sz="825" dirty="0">
                <a:latin typeface="Tahoma"/>
                <a:ea typeface="Times New Roman"/>
                <a:cs typeface="Times New Roman"/>
              </a:endParaRPr>
            </a:p>
          </p:txBody>
        </p:sp>
        <p:sp>
          <p:nvSpPr>
            <p:cNvPr id="42" name="Text Box 97">
              <a:extLst>
                <a:ext uri="{FF2B5EF4-FFF2-40B4-BE49-F238E27FC236}">
                  <a16:creationId xmlns:a16="http://schemas.microsoft.com/office/drawing/2014/main" id="{EE577426-10FC-CF44-82FF-A8EBE8373E19}"/>
                </a:ext>
              </a:extLst>
            </p:cNvPr>
            <p:cNvSpPr txBox="1"/>
            <p:nvPr/>
          </p:nvSpPr>
          <p:spPr>
            <a:xfrm>
              <a:off x="3009265" y="5202184"/>
              <a:ext cx="971826" cy="324414"/>
            </a:xfrm>
            <a:prstGeom prst="rect">
              <a:avLst/>
            </a:prstGeom>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Up to 5 (optional more)</a:t>
              </a:r>
            </a:p>
            <a:p>
              <a:pPr algn="ctr">
                <a:spcAft>
                  <a:spcPts val="225"/>
                </a:spcAft>
              </a:pPr>
              <a:r>
                <a:rPr lang="en-US" sz="675" dirty="0">
                  <a:latin typeface="Tahoma"/>
                  <a:ea typeface="Times New Roman"/>
                  <a:cs typeface="Times New Roman"/>
                </a:rPr>
                <a:t>water sensors</a:t>
              </a:r>
            </a:p>
          </p:txBody>
        </p:sp>
        <p:cxnSp>
          <p:nvCxnSpPr>
            <p:cNvPr id="43" name="Straight Arrow Connector 42">
              <a:extLst>
                <a:ext uri="{FF2B5EF4-FFF2-40B4-BE49-F238E27FC236}">
                  <a16:creationId xmlns:a16="http://schemas.microsoft.com/office/drawing/2014/main" id="{88F6E33E-76BC-BD4F-A70D-948FFF8EA48E}"/>
                </a:ext>
              </a:extLst>
            </p:cNvPr>
            <p:cNvCxnSpPr/>
            <p:nvPr/>
          </p:nvCxnSpPr>
          <p:spPr>
            <a:xfrm flipV="1">
              <a:off x="3057895" y="4789807"/>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4" name="Straight Arrow Connector 43">
              <a:extLst>
                <a:ext uri="{FF2B5EF4-FFF2-40B4-BE49-F238E27FC236}">
                  <a16:creationId xmlns:a16="http://schemas.microsoft.com/office/drawing/2014/main" id="{BF60ACBB-9603-DB48-8BDB-56229F6FCE30}"/>
                </a:ext>
              </a:extLst>
            </p:cNvPr>
            <p:cNvCxnSpPr/>
            <p:nvPr/>
          </p:nvCxnSpPr>
          <p:spPr>
            <a:xfrm flipV="1">
              <a:off x="3215711" y="4798162"/>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5" name="Straight Arrow Connector 44">
              <a:extLst>
                <a:ext uri="{FF2B5EF4-FFF2-40B4-BE49-F238E27FC236}">
                  <a16:creationId xmlns:a16="http://schemas.microsoft.com/office/drawing/2014/main" id="{9B7C2DA4-6DB1-6445-94D0-2466B82C41E7}"/>
                </a:ext>
              </a:extLst>
            </p:cNvPr>
            <p:cNvCxnSpPr/>
            <p:nvPr/>
          </p:nvCxnSpPr>
          <p:spPr>
            <a:xfrm flipV="1">
              <a:off x="3387830" y="4798162"/>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6" name="Straight Arrow Connector 45">
              <a:extLst>
                <a:ext uri="{FF2B5EF4-FFF2-40B4-BE49-F238E27FC236}">
                  <a16:creationId xmlns:a16="http://schemas.microsoft.com/office/drawing/2014/main" id="{F07F0B62-2250-8C43-9604-95AE8C0852CF}"/>
                </a:ext>
              </a:extLst>
            </p:cNvPr>
            <p:cNvCxnSpPr/>
            <p:nvPr/>
          </p:nvCxnSpPr>
          <p:spPr>
            <a:xfrm flipV="1">
              <a:off x="3561904" y="4789807"/>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47" name="Straight Arrow Connector 46">
              <a:extLst>
                <a:ext uri="{FF2B5EF4-FFF2-40B4-BE49-F238E27FC236}">
                  <a16:creationId xmlns:a16="http://schemas.microsoft.com/office/drawing/2014/main" id="{AF6DA4A1-538C-1640-AC7B-F4DCBD4B83F0}"/>
                </a:ext>
              </a:extLst>
            </p:cNvPr>
            <p:cNvCxnSpPr/>
            <p:nvPr/>
          </p:nvCxnSpPr>
          <p:spPr>
            <a:xfrm flipV="1">
              <a:off x="3757243" y="4789807"/>
              <a:ext cx="0" cy="334544"/>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48" name="Text Box 97">
              <a:extLst>
                <a:ext uri="{FF2B5EF4-FFF2-40B4-BE49-F238E27FC236}">
                  <a16:creationId xmlns:a16="http://schemas.microsoft.com/office/drawing/2014/main" id="{830F526F-3B87-314F-826D-969DC9581006}"/>
                </a:ext>
              </a:extLst>
            </p:cNvPr>
            <p:cNvSpPr txBox="1"/>
            <p:nvPr/>
          </p:nvSpPr>
          <p:spPr>
            <a:xfrm>
              <a:off x="3057896" y="4409730"/>
              <a:ext cx="764051" cy="266044"/>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49" name="Process 48">
              <a:extLst>
                <a:ext uri="{FF2B5EF4-FFF2-40B4-BE49-F238E27FC236}">
                  <a16:creationId xmlns:a16="http://schemas.microsoft.com/office/drawing/2014/main" id="{8AD7B53B-7CA6-4743-BAE7-900F8A14FBA6}"/>
                </a:ext>
              </a:extLst>
            </p:cNvPr>
            <p:cNvSpPr/>
            <p:nvPr/>
          </p:nvSpPr>
          <p:spPr>
            <a:xfrm>
              <a:off x="4310807" y="1628596"/>
              <a:ext cx="651932" cy="669869"/>
            </a:xfrm>
            <a:prstGeom prst="flowChartProcess">
              <a:avLst/>
            </a:prstGeom>
            <a:ln/>
          </p:spPr>
          <p:style>
            <a:lnRef idx="0">
              <a:schemeClr val="accent3"/>
            </a:lnRef>
            <a:fillRef idx="3">
              <a:schemeClr val="accent3"/>
            </a:fillRef>
            <a:effectRef idx="3">
              <a:schemeClr val="accent3"/>
            </a:effectRef>
            <a:fontRef idx="minor">
              <a:schemeClr val="lt1"/>
            </a:fontRef>
          </p:style>
          <p:txBody>
            <a:bodyPr wrap="square">
              <a:noAutofit/>
            </a:bodyPr>
            <a:lstStyle/>
            <a:p>
              <a:pPr algn="ctr">
                <a:spcAft>
                  <a:spcPts val="225"/>
                </a:spcAft>
              </a:pPr>
              <a:r>
                <a:rPr lang="en-US" sz="675" dirty="0">
                  <a:solidFill>
                    <a:srgbClr val="000000"/>
                  </a:solidFill>
                  <a:latin typeface="Tahoma"/>
                  <a:ea typeface="Times New Roman"/>
                  <a:cs typeface="Times New Roman"/>
                </a:rPr>
                <a:t>Interface</a:t>
              </a:r>
            </a:p>
            <a:p>
              <a:pPr algn="ctr">
                <a:spcAft>
                  <a:spcPts val="225"/>
                </a:spcAft>
              </a:pPr>
              <a:r>
                <a:rPr lang="en-US" sz="675" dirty="0">
                  <a:solidFill>
                    <a:srgbClr val="000000"/>
                  </a:solidFill>
                  <a:latin typeface="Tahoma"/>
                  <a:ea typeface="Times New Roman"/>
                  <a:cs typeface="Times New Roman"/>
                </a:rPr>
                <a:t>EPICS,</a:t>
              </a:r>
            </a:p>
            <a:p>
              <a:pPr algn="ctr">
                <a:spcAft>
                  <a:spcPts val="225"/>
                </a:spcAft>
              </a:pPr>
              <a:r>
                <a:rPr lang="en-US" sz="675" dirty="0">
                  <a:solidFill>
                    <a:srgbClr val="000000"/>
                  </a:solidFill>
                  <a:latin typeface="Tahoma"/>
                  <a:ea typeface="Times New Roman"/>
                  <a:cs typeface="Times New Roman"/>
                </a:rPr>
                <a:t>Instrument</a:t>
              </a:r>
            </a:p>
            <a:p>
              <a:pPr algn="ctr">
                <a:spcAft>
                  <a:spcPts val="225"/>
                </a:spcAft>
              </a:pPr>
              <a:r>
                <a:rPr lang="en-US" sz="675" dirty="0">
                  <a:solidFill>
                    <a:srgbClr val="000000"/>
                  </a:solidFill>
                  <a:latin typeface="Tahoma"/>
                  <a:ea typeface="Times New Roman"/>
                  <a:cs typeface="Times New Roman"/>
                </a:rPr>
                <a:t>Control</a:t>
              </a:r>
            </a:p>
            <a:p>
              <a:pPr algn="ctr">
                <a:spcAft>
                  <a:spcPts val="225"/>
                </a:spcAft>
              </a:pPr>
              <a:r>
                <a:rPr lang="en-US" sz="675" dirty="0">
                  <a:solidFill>
                    <a:srgbClr val="000000"/>
                  </a:solidFill>
                  <a:latin typeface="Tahoma"/>
                  <a:ea typeface="Times New Roman"/>
                  <a:cs typeface="Times New Roman"/>
                </a:rPr>
                <a:t>….</a:t>
              </a:r>
              <a:endParaRPr lang="en-US" sz="825" dirty="0">
                <a:latin typeface="Tahoma"/>
                <a:ea typeface="Times New Roman"/>
                <a:cs typeface="Times New Roman"/>
              </a:endParaRPr>
            </a:p>
          </p:txBody>
        </p:sp>
        <p:sp>
          <p:nvSpPr>
            <p:cNvPr id="50" name="Text Box 97">
              <a:extLst>
                <a:ext uri="{FF2B5EF4-FFF2-40B4-BE49-F238E27FC236}">
                  <a16:creationId xmlns:a16="http://schemas.microsoft.com/office/drawing/2014/main" id="{8329E42A-D7D4-E044-8B12-8AAAF9F4FFAD}"/>
                </a:ext>
              </a:extLst>
            </p:cNvPr>
            <p:cNvSpPr txBox="1"/>
            <p:nvPr/>
          </p:nvSpPr>
          <p:spPr>
            <a:xfrm>
              <a:off x="6712508" y="1830944"/>
              <a:ext cx="1021353" cy="299766"/>
            </a:xfrm>
            <a:prstGeom prst="rect">
              <a:avLst/>
            </a:prstGeom>
            <a:ln/>
            <a:extLst>
              <a:ext uri="{C572A759-6A51-4108-AA02-DFA0A04FC94B}">
                <ma14:wrappingTextBoxFlag xmlns="" xmlns:ma14="http://schemas.microsoft.com/office/mac/drawingml/2011/main"/>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675" dirty="0">
                  <a:latin typeface="Tahoma"/>
                  <a:ea typeface="Times New Roman"/>
                  <a:cs typeface="Times New Roman"/>
                </a:rPr>
                <a:t>Technical Gas-supply</a:t>
              </a:r>
            </a:p>
            <a:p>
              <a:pPr>
                <a:spcAft>
                  <a:spcPts val="225"/>
                </a:spcAft>
              </a:pPr>
              <a:r>
                <a:rPr lang="en-GB" sz="675" dirty="0">
                  <a:latin typeface="Tahoma"/>
                  <a:ea typeface="Times New Roman"/>
                  <a:cs typeface="Times New Roman"/>
                </a:rPr>
                <a:t>He, </a:t>
              </a:r>
              <a:r>
                <a:rPr lang="en-GB" sz="675" dirty="0" err="1">
                  <a:latin typeface="Tahoma"/>
                  <a:ea typeface="Times New Roman"/>
                  <a:cs typeface="Times New Roman"/>
                </a:rPr>
                <a:t>Ar</a:t>
              </a:r>
              <a:r>
                <a:rPr lang="en-GB" sz="675" dirty="0">
                  <a:latin typeface="Tahoma"/>
                  <a:ea typeface="Times New Roman"/>
                  <a:cs typeface="Times New Roman"/>
                </a:rPr>
                <a:t>, N2,…up to </a:t>
              </a:r>
              <a:r>
                <a:rPr lang="en-US" sz="675" dirty="0">
                  <a:latin typeface="Tahoma"/>
                  <a:ea typeface="Times New Roman"/>
                  <a:cs typeface="Times New Roman"/>
                </a:rPr>
                <a:t>5</a:t>
              </a:r>
              <a:endParaRPr lang="en-US" sz="825" dirty="0">
                <a:latin typeface="Tahoma"/>
                <a:ea typeface="Times New Roman"/>
                <a:cs typeface="Times New Roman"/>
              </a:endParaRPr>
            </a:p>
          </p:txBody>
        </p:sp>
        <p:sp>
          <p:nvSpPr>
            <p:cNvPr id="51" name="Text Box 97">
              <a:extLst>
                <a:ext uri="{FF2B5EF4-FFF2-40B4-BE49-F238E27FC236}">
                  <a16:creationId xmlns:a16="http://schemas.microsoft.com/office/drawing/2014/main" id="{66BAC10D-8136-8846-8F68-25CE7E737BAE}"/>
                </a:ext>
              </a:extLst>
            </p:cNvPr>
            <p:cNvSpPr txBox="1"/>
            <p:nvPr/>
          </p:nvSpPr>
          <p:spPr>
            <a:xfrm>
              <a:off x="6712508" y="2737463"/>
              <a:ext cx="1011684" cy="171450"/>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a:t>
              </a:r>
              <a:r>
                <a:rPr lang="en-GB" sz="600" dirty="0" err="1">
                  <a:latin typeface="Tahoma"/>
                  <a:ea typeface="Times New Roman"/>
                  <a:cs typeface="Times New Roman"/>
                </a:rPr>
                <a:t>Meas.for</a:t>
              </a:r>
              <a:r>
                <a:rPr lang="en-GB" sz="600" dirty="0">
                  <a:latin typeface="Tahoma"/>
                  <a:ea typeface="Times New Roman"/>
                  <a:cs typeface="Times New Roman"/>
                </a:rPr>
                <a:t> each gas</a:t>
              </a:r>
              <a:endParaRPr lang="en-US" sz="600" dirty="0">
                <a:latin typeface="Tahoma"/>
                <a:ea typeface="Times New Roman"/>
                <a:cs typeface="Times New Roman"/>
              </a:endParaRPr>
            </a:p>
          </p:txBody>
        </p:sp>
        <p:sp>
          <p:nvSpPr>
            <p:cNvPr id="52" name="Text Box 97">
              <a:extLst>
                <a:ext uri="{FF2B5EF4-FFF2-40B4-BE49-F238E27FC236}">
                  <a16:creationId xmlns:a16="http://schemas.microsoft.com/office/drawing/2014/main" id="{386A9745-5A65-474F-97C7-DA641FC647D3}"/>
                </a:ext>
              </a:extLst>
            </p:cNvPr>
            <p:cNvSpPr txBox="1"/>
            <p:nvPr/>
          </p:nvSpPr>
          <p:spPr>
            <a:xfrm>
              <a:off x="6712507" y="2908913"/>
              <a:ext cx="1011683" cy="171450"/>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r>
                <a:rPr lang="en-US" sz="600" dirty="0">
                  <a:latin typeface="Tahoma"/>
                  <a:ea typeface="Times New Roman"/>
                  <a:cs typeface="Times New Roman"/>
                </a:rPr>
                <a:t>for each gas</a:t>
              </a:r>
            </a:p>
          </p:txBody>
        </p:sp>
        <p:sp>
          <p:nvSpPr>
            <p:cNvPr id="53" name="Text Box 97">
              <a:extLst>
                <a:ext uri="{FF2B5EF4-FFF2-40B4-BE49-F238E27FC236}">
                  <a16:creationId xmlns:a16="http://schemas.microsoft.com/office/drawing/2014/main" id="{FD3A0A6C-621D-E547-9F43-3E4AA0442DA8}"/>
                </a:ext>
              </a:extLst>
            </p:cNvPr>
            <p:cNvSpPr txBox="1"/>
            <p:nvPr/>
          </p:nvSpPr>
          <p:spPr>
            <a:xfrm>
              <a:off x="6712508" y="2339206"/>
              <a:ext cx="1005771" cy="171450"/>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Mag./pneum. Valve, f. each</a:t>
              </a:r>
              <a:endParaRPr lang="en-US" sz="600" dirty="0">
                <a:latin typeface="Tahoma"/>
                <a:ea typeface="Times New Roman"/>
                <a:cs typeface="Times New Roman"/>
              </a:endParaRPr>
            </a:p>
          </p:txBody>
        </p:sp>
        <p:sp>
          <p:nvSpPr>
            <p:cNvPr id="54" name="Text Box 97">
              <a:extLst>
                <a:ext uri="{FF2B5EF4-FFF2-40B4-BE49-F238E27FC236}">
                  <a16:creationId xmlns:a16="http://schemas.microsoft.com/office/drawing/2014/main" id="{E46D3ED2-EF45-CD44-90F1-05247C8F94AB}"/>
                </a:ext>
              </a:extLst>
            </p:cNvPr>
            <p:cNvSpPr txBox="1"/>
            <p:nvPr/>
          </p:nvSpPr>
          <p:spPr>
            <a:xfrm>
              <a:off x="4111532" y="2737370"/>
              <a:ext cx="1095541" cy="337104"/>
            </a:xfrm>
            <a:prstGeom prst="rect">
              <a:avLst/>
            </a:prstGeom>
            <a:ln/>
            <a:extLst>
              <a:ext uri="{C572A759-6A51-4108-AA02-DFA0A04FC94B}">
                <ma14:wrappingTextBoxFlag xmlns="" xmlns:ma14="http://schemas.microsoft.com/office/mac/drawingml/2011/main"/>
              </a:ext>
            </a:extLst>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Timer on Flow -&gt; Auto off</a:t>
              </a:r>
            </a:p>
            <a:p>
              <a:pPr algn="ctr">
                <a:spcAft>
                  <a:spcPts val="225"/>
                </a:spcAft>
              </a:pPr>
              <a:r>
                <a:rPr lang="en-GB" sz="675" dirty="0">
                  <a:latin typeface="Tahoma"/>
                  <a:ea typeface="Times New Roman"/>
                  <a:cs typeface="Times New Roman"/>
                </a:rPr>
                <a:t>PLC, or Hardware</a:t>
              </a:r>
              <a:endParaRPr lang="en-US" sz="825" dirty="0">
                <a:latin typeface="Tahoma"/>
                <a:ea typeface="Times New Roman"/>
                <a:cs typeface="Times New Roman"/>
              </a:endParaRPr>
            </a:p>
          </p:txBody>
        </p:sp>
        <p:cxnSp>
          <p:nvCxnSpPr>
            <p:cNvPr id="55" name="Straight Arrow Connector 54">
              <a:extLst>
                <a:ext uri="{FF2B5EF4-FFF2-40B4-BE49-F238E27FC236}">
                  <a16:creationId xmlns:a16="http://schemas.microsoft.com/office/drawing/2014/main" id="{3E1F143C-86DC-164E-BB5C-96183D52CA80}"/>
                </a:ext>
              </a:extLst>
            </p:cNvPr>
            <p:cNvCxnSpPr>
              <a:stCxn id="53" idx="2"/>
              <a:endCxn id="51" idx="0"/>
            </p:cNvCxnSpPr>
            <p:nvPr/>
          </p:nvCxnSpPr>
          <p:spPr>
            <a:xfrm>
              <a:off x="7215394" y="2510658"/>
              <a:ext cx="2956" cy="2268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6" name="Straight Arrow Connector 55">
              <a:extLst>
                <a:ext uri="{FF2B5EF4-FFF2-40B4-BE49-F238E27FC236}">
                  <a16:creationId xmlns:a16="http://schemas.microsoft.com/office/drawing/2014/main" id="{7AAE0F3B-9181-5344-9F8B-5E001D230BDF}"/>
                </a:ext>
              </a:extLst>
            </p:cNvPr>
            <p:cNvCxnSpPr>
              <a:stCxn id="50" idx="2"/>
              <a:endCxn id="53" idx="0"/>
            </p:cNvCxnSpPr>
            <p:nvPr/>
          </p:nvCxnSpPr>
          <p:spPr>
            <a:xfrm flipH="1">
              <a:off x="7215393" y="2130710"/>
              <a:ext cx="7791" cy="2084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7" name="Straight Arrow Connector 56">
              <a:extLst>
                <a:ext uri="{FF2B5EF4-FFF2-40B4-BE49-F238E27FC236}">
                  <a16:creationId xmlns:a16="http://schemas.microsoft.com/office/drawing/2014/main" id="{C365E78C-A9B9-CB4F-8D80-8917D60F83D2}"/>
                </a:ext>
              </a:extLst>
            </p:cNvPr>
            <p:cNvCxnSpPr/>
            <p:nvPr/>
          </p:nvCxnSpPr>
          <p:spPr>
            <a:xfrm flipH="1">
              <a:off x="5207074" y="2912142"/>
              <a:ext cx="1505433"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8" name="Text Box 97">
              <a:extLst>
                <a:ext uri="{FF2B5EF4-FFF2-40B4-BE49-F238E27FC236}">
                  <a16:creationId xmlns:a16="http://schemas.microsoft.com/office/drawing/2014/main" id="{063C1086-68D7-8246-A78A-4EE502713441}"/>
                </a:ext>
              </a:extLst>
            </p:cNvPr>
            <p:cNvSpPr txBox="1"/>
            <p:nvPr/>
          </p:nvSpPr>
          <p:spPr>
            <a:xfrm>
              <a:off x="5897027" y="3656155"/>
              <a:ext cx="470163" cy="171450"/>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59" name="Text Box 97">
              <a:extLst>
                <a:ext uri="{FF2B5EF4-FFF2-40B4-BE49-F238E27FC236}">
                  <a16:creationId xmlns:a16="http://schemas.microsoft.com/office/drawing/2014/main" id="{7D2B998D-16A2-A24D-BB0A-BC3CE57FF6B2}"/>
                </a:ext>
              </a:extLst>
            </p:cNvPr>
            <p:cNvSpPr txBox="1"/>
            <p:nvPr/>
          </p:nvSpPr>
          <p:spPr>
            <a:xfrm>
              <a:off x="5897027" y="3827605"/>
              <a:ext cx="470163" cy="171450"/>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sp>
          <p:nvSpPr>
            <p:cNvPr id="60" name="Text Box 97">
              <a:extLst>
                <a:ext uri="{FF2B5EF4-FFF2-40B4-BE49-F238E27FC236}">
                  <a16:creationId xmlns:a16="http://schemas.microsoft.com/office/drawing/2014/main" id="{2A71F391-7473-B04E-A482-0DE4BD4748F6}"/>
                </a:ext>
              </a:extLst>
            </p:cNvPr>
            <p:cNvSpPr txBox="1"/>
            <p:nvPr/>
          </p:nvSpPr>
          <p:spPr>
            <a:xfrm>
              <a:off x="4445494" y="3675861"/>
              <a:ext cx="470163" cy="266044"/>
            </a:xfrm>
            <a:prstGeom prst="rect">
              <a:avLst/>
            </a:prstGeom>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a:t>
              </a:r>
              <a:endParaRPr lang="en-US" sz="825" dirty="0">
                <a:latin typeface="Tahoma"/>
                <a:ea typeface="Times New Roman"/>
                <a:cs typeface="Times New Roman"/>
              </a:endParaRPr>
            </a:p>
          </p:txBody>
        </p:sp>
        <p:cxnSp>
          <p:nvCxnSpPr>
            <p:cNvPr id="61" name="Straight Arrow Connector 60">
              <a:extLst>
                <a:ext uri="{FF2B5EF4-FFF2-40B4-BE49-F238E27FC236}">
                  <a16:creationId xmlns:a16="http://schemas.microsoft.com/office/drawing/2014/main" id="{A937EB65-FFEF-8745-8BAB-7067F84AD31B}"/>
                </a:ext>
              </a:extLst>
            </p:cNvPr>
            <p:cNvCxnSpPr>
              <a:endCxn id="58" idx="0"/>
            </p:cNvCxnSpPr>
            <p:nvPr/>
          </p:nvCxnSpPr>
          <p:spPr>
            <a:xfrm>
              <a:off x="6132109" y="3405839"/>
              <a:ext cx="0" cy="250316"/>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62" name="Process 61">
              <a:extLst>
                <a:ext uri="{FF2B5EF4-FFF2-40B4-BE49-F238E27FC236}">
                  <a16:creationId xmlns:a16="http://schemas.microsoft.com/office/drawing/2014/main" id="{34555D08-965B-D649-B5EB-CCD816D98D45}"/>
                </a:ext>
              </a:extLst>
            </p:cNvPr>
            <p:cNvSpPr/>
            <p:nvPr/>
          </p:nvSpPr>
          <p:spPr>
            <a:xfrm>
              <a:off x="5031885" y="4055368"/>
              <a:ext cx="1730284" cy="197656"/>
            </a:xfrm>
            <a:prstGeom prst="flowChartProcess">
              <a:avLst/>
            </a:prstGeom>
            <a:ln/>
          </p:spPr>
          <p:style>
            <a:lnRef idx="0">
              <a:schemeClr val="accent4"/>
            </a:lnRef>
            <a:fillRef idx="3">
              <a:schemeClr val="accent4"/>
            </a:fillRef>
            <a:effectRef idx="3">
              <a:schemeClr val="accent4"/>
            </a:effectRef>
            <a:fontRef idx="minor">
              <a:schemeClr val="lt1"/>
            </a:fontRef>
          </p:style>
          <p:txBody>
            <a:bodyPr wrap="square">
              <a:noAutofit/>
            </a:bodyPr>
            <a:lstStyle/>
            <a:p>
              <a:pPr algn="ctr">
                <a:spcAft>
                  <a:spcPts val="225"/>
                </a:spcAft>
              </a:pPr>
              <a:r>
                <a:rPr lang="en-US" sz="675" dirty="0">
                  <a:solidFill>
                    <a:schemeClr val="bg1"/>
                  </a:solidFill>
                  <a:latin typeface="Tahoma"/>
                  <a:ea typeface="Times New Roman"/>
                  <a:cs typeface="Times New Roman"/>
                </a:rPr>
                <a:t>Pump exhaust, </a:t>
              </a:r>
              <a:r>
                <a:rPr lang="en-US" sz="675" dirty="0" err="1">
                  <a:solidFill>
                    <a:schemeClr val="bg1"/>
                  </a:solidFill>
                  <a:latin typeface="Tahoma"/>
                  <a:ea typeface="Times New Roman"/>
                  <a:cs typeface="Times New Roman"/>
                </a:rPr>
                <a:t>intergrated</a:t>
              </a:r>
              <a:r>
                <a:rPr lang="en-US" sz="675" dirty="0">
                  <a:solidFill>
                    <a:schemeClr val="bg1"/>
                  </a:solidFill>
                  <a:latin typeface="Tahoma"/>
                  <a:ea typeface="Times New Roman"/>
                  <a:cs typeface="Times New Roman"/>
                </a:rPr>
                <a:t> non ret. valve</a:t>
              </a:r>
              <a:endParaRPr lang="en-US" sz="825" dirty="0">
                <a:solidFill>
                  <a:schemeClr val="bg1"/>
                </a:solidFill>
                <a:latin typeface="Tahoma"/>
                <a:ea typeface="Times New Roman"/>
                <a:cs typeface="Times New Roman"/>
              </a:endParaRPr>
            </a:p>
          </p:txBody>
        </p:sp>
        <p:sp>
          <p:nvSpPr>
            <p:cNvPr id="63" name="Text Box 97">
              <a:extLst>
                <a:ext uri="{FF2B5EF4-FFF2-40B4-BE49-F238E27FC236}">
                  <a16:creationId xmlns:a16="http://schemas.microsoft.com/office/drawing/2014/main" id="{A4403524-4EED-4747-AED5-EC13C8463382}"/>
                </a:ext>
              </a:extLst>
            </p:cNvPr>
            <p:cNvSpPr txBox="1"/>
            <p:nvPr/>
          </p:nvSpPr>
          <p:spPr>
            <a:xfrm>
              <a:off x="5207074" y="4503805"/>
              <a:ext cx="470163" cy="171450"/>
            </a:xfrm>
            <a:prstGeom prst="rect">
              <a:avLst/>
            </a:prstGeom>
            <a:ln/>
            <a:extLst>
              <a:ext uri="{C572A759-6A51-4108-AA02-DFA0A04FC94B}">
                <ma14:wrappingTextBoxFlag xmlns="" xmlns:ma14="http://schemas.microsoft.com/office/mac/drawingml/2011/main"/>
              </a:ext>
            </a:extLst>
          </p:spPr>
          <p:style>
            <a:lnRef idx="2">
              <a:schemeClr val="accent4"/>
            </a:lnRef>
            <a:fillRef idx="1">
              <a:schemeClr val="lt1"/>
            </a:fillRef>
            <a:effectRef idx="0">
              <a:schemeClr val="accent4"/>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64" name="Text Box 97">
              <a:extLst>
                <a:ext uri="{FF2B5EF4-FFF2-40B4-BE49-F238E27FC236}">
                  <a16:creationId xmlns:a16="http://schemas.microsoft.com/office/drawing/2014/main" id="{74310E2A-374B-1540-B19E-FB230FD8F9FE}"/>
                </a:ext>
              </a:extLst>
            </p:cNvPr>
            <p:cNvSpPr txBox="1"/>
            <p:nvPr/>
          </p:nvSpPr>
          <p:spPr>
            <a:xfrm>
              <a:off x="5207074" y="4675255"/>
              <a:ext cx="470163" cy="171450"/>
            </a:xfrm>
            <a:prstGeom prst="rect">
              <a:avLst/>
            </a:prstGeom>
            <a:ln/>
            <a:extLst>
              <a:ext uri="{C572A759-6A51-4108-AA02-DFA0A04FC94B}">
                <ma14:wrappingTextBoxFlag xmlns="" xmlns:ma14="http://schemas.microsoft.com/office/mac/drawingml/2011/main"/>
              </a:ext>
            </a:extLst>
          </p:spPr>
          <p:style>
            <a:lnRef idx="2">
              <a:schemeClr val="accent4"/>
            </a:lnRef>
            <a:fillRef idx="1">
              <a:schemeClr val="lt1"/>
            </a:fillRef>
            <a:effectRef idx="0">
              <a:schemeClr val="accent4"/>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cxnSp>
          <p:nvCxnSpPr>
            <p:cNvPr id="65" name="Straight Arrow Connector 64">
              <a:extLst>
                <a:ext uri="{FF2B5EF4-FFF2-40B4-BE49-F238E27FC236}">
                  <a16:creationId xmlns:a16="http://schemas.microsoft.com/office/drawing/2014/main" id="{13044B0D-98E1-F248-BE4F-8A47DC156942}"/>
                </a:ext>
              </a:extLst>
            </p:cNvPr>
            <p:cNvCxnSpPr>
              <a:endCxn id="63" idx="0"/>
            </p:cNvCxnSpPr>
            <p:nvPr/>
          </p:nvCxnSpPr>
          <p:spPr>
            <a:xfrm>
              <a:off x="5442155" y="4253489"/>
              <a:ext cx="0" cy="250316"/>
            </a:xfrm>
            <a:prstGeom prst="straightConnector1">
              <a:avLst/>
            </a:prstGeom>
            <a:ln>
              <a:solidFill>
                <a:schemeClr val="accent4">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66" name="Straight Arrow Connector 65">
              <a:extLst>
                <a:ext uri="{FF2B5EF4-FFF2-40B4-BE49-F238E27FC236}">
                  <a16:creationId xmlns:a16="http://schemas.microsoft.com/office/drawing/2014/main" id="{A4C14A51-76DE-9747-8594-01F984328111}"/>
                </a:ext>
              </a:extLst>
            </p:cNvPr>
            <p:cNvCxnSpPr/>
            <p:nvPr/>
          </p:nvCxnSpPr>
          <p:spPr>
            <a:xfrm flipH="1">
              <a:off x="4962737" y="4592431"/>
              <a:ext cx="236678" cy="0"/>
            </a:xfrm>
            <a:prstGeom prst="straightConnector1">
              <a:avLst/>
            </a:prstGeom>
            <a:ln>
              <a:solidFill>
                <a:schemeClr val="accent4">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sp>
          <p:nvSpPr>
            <p:cNvPr id="67" name="Text Box 97">
              <a:extLst>
                <a:ext uri="{FF2B5EF4-FFF2-40B4-BE49-F238E27FC236}">
                  <a16:creationId xmlns:a16="http://schemas.microsoft.com/office/drawing/2014/main" id="{F2DBD9F2-1653-794D-8E9B-34E552E0E97A}"/>
                </a:ext>
              </a:extLst>
            </p:cNvPr>
            <p:cNvSpPr txBox="1"/>
            <p:nvPr/>
          </p:nvSpPr>
          <p:spPr>
            <a:xfrm>
              <a:off x="4451295" y="4409730"/>
              <a:ext cx="470163" cy="266044"/>
            </a:xfrm>
            <a:prstGeom prst="rect">
              <a:avLst/>
            </a:prstGeom>
            <a:ln/>
            <a:extLst>
              <a:ext uri="{C572A759-6A51-4108-AA02-DFA0A04FC94B}">
                <ma14:wrappingTextBoxFlag xmlns="" xmlns:ma14="http://schemas.microsoft.com/office/mac/drawingml/2011/main"/>
              </a:ext>
            </a:extLst>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a:t>
              </a:r>
              <a:endParaRPr lang="en-US" sz="825" dirty="0">
                <a:latin typeface="Tahoma"/>
                <a:ea typeface="Times New Roman"/>
                <a:cs typeface="Times New Roman"/>
              </a:endParaRPr>
            </a:p>
          </p:txBody>
        </p:sp>
        <p:cxnSp>
          <p:nvCxnSpPr>
            <p:cNvPr id="68" name="Straight Arrow Connector 67">
              <a:extLst>
                <a:ext uri="{FF2B5EF4-FFF2-40B4-BE49-F238E27FC236}">
                  <a16:creationId xmlns:a16="http://schemas.microsoft.com/office/drawing/2014/main" id="{009634C5-3F08-9F48-9BC2-29F721E6CB48}"/>
                </a:ext>
              </a:extLst>
            </p:cNvPr>
            <p:cNvCxnSpPr/>
            <p:nvPr/>
          </p:nvCxnSpPr>
          <p:spPr>
            <a:xfrm flipV="1">
              <a:off x="6964816" y="3476216"/>
              <a:ext cx="0" cy="1648135"/>
            </a:xfrm>
            <a:prstGeom prst="straightConnector1">
              <a:avLst/>
            </a:prstGeom>
            <a:ln w="127000" cmpd="tri">
              <a:solidFill>
                <a:schemeClr val="tx1">
                  <a:alpha val="14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69" name="Straight Arrow Connector 68">
              <a:extLst>
                <a:ext uri="{FF2B5EF4-FFF2-40B4-BE49-F238E27FC236}">
                  <a16:creationId xmlns:a16="http://schemas.microsoft.com/office/drawing/2014/main" id="{C983AC7C-0BC2-1E4B-BC25-6DF34EF0F434}"/>
                </a:ext>
              </a:extLst>
            </p:cNvPr>
            <p:cNvCxnSpPr/>
            <p:nvPr/>
          </p:nvCxnSpPr>
          <p:spPr>
            <a:xfrm>
              <a:off x="5031885" y="1822861"/>
              <a:ext cx="368856" cy="0"/>
            </a:xfrm>
            <a:prstGeom prst="straightConnector1">
              <a:avLst/>
            </a:prstGeom>
            <a:ln w="38100" cmpd="sng">
              <a:solidFill>
                <a:schemeClr val="accent3"/>
              </a:solidFill>
              <a:headEnd type="arrow"/>
              <a:tailEnd type="arrow"/>
            </a:ln>
          </p:spPr>
          <p:style>
            <a:lnRef idx="2">
              <a:schemeClr val="accent2"/>
            </a:lnRef>
            <a:fillRef idx="0">
              <a:schemeClr val="accent2"/>
            </a:fillRef>
            <a:effectRef idx="1">
              <a:schemeClr val="accent2"/>
            </a:effectRef>
            <a:fontRef idx="minor">
              <a:schemeClr val="tx1"/>
            </a:fontRef>
          </p:style>
        </p:cxnSp>
        <p:sp>
          <p:nvSpPr>
            <p:cNvPr id="70" name="Text Box 97">
              <a:extLst>
                <a:ext uri="{FF2B5EF4-FFF2-40B4-BE49-F238E27FC236}">
                  <a16:creationId xmlns:a16="http://schemas.microsoft.com/office/drawing/2014/main" id="{B3D32CA2-1F21-034B-8D66-66983650ED03}"/>
                </a:ext>
              </a:extLst>
            </p:cNvPr>
            <p:cNvSpPr txBox="1"/>
            <p:nvPr/>
          </p:nvSpPr>
          <p:spPr>
            <a:xfrm>
              <a:off x="5494878" y="1628597"/>
              <a:ext cx="1102161" cy="333657"/>
            </a:xfrm>
            <a:prstGeom prst="rect">
              <a:avLst/>
            </a:prstGeom>
            <a:ln/>
            <a:extLst>
              <a:ext uri="{C572A759-6A51-4108-AA02-DFA0A04FC94B}">
                <ma14:wrappingTextBoxFlag xmlns="" xmlns:ma14="http://schemas.microsoft.com/office/mac/drawingml/2011/main"/>
              </a:ext>
            </a:extLst>
          </p:spPr>
          <p:style>
            <a:lnRef idx="1">
              <a:schemeClr val="accent3"/>
            </a:lnRef>
            <a:fillRef idx="2">
              <a:schemeClr val="accent3"/>
            </a:fillRef>
            <a:effectRef idx="1">
              <a:schemeClr val="accent3"/>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Access to data(meas.)</a:t>
              </a:r>
            </a:p>
            <a:p>
              <a:pPr algn="ctr">
                <a:spcAft>
                  <a:spcPts val="225"/>
                </a:spcAft>
              </a:pPr>
              <a:r>
                <a:rPr lang="en-US" sz="675" dirty="0">
                  <a:latin typeface="Tahoma"/>
                  <a:ea typeface="Times New Roman"/>
                  <a:cs typeface="Times New Roman"/>
                </a:rPr>
                <a:t>and actions(valves),remote</a:t>
              </a:r>
            </a:p>
          </p:txBody>
        </p:sp>
        <p:sp>
          <p:nvSpPr>
            <p:cNvPr id="71" name="Text Box 97">
              <a:extLst>
                <a:ext uri="{FF2B5EF4-FFF2-40B4-BE49-F238E27FC236}">
                  <a16:creationId xmlns:a16="http://schemas.microsoft.com/office/drawing/2014/main" id="{5D616466-613A-3D42-AD1B-453756590F54}"/>
                </a:ext>
              </a:extLst>
            </p:cNvPr>
            <p:cNvSpPr txBox="1"/>
            <p:nvPr/>
          </p:nvSpPr>
          <p:spPr>
            <a:xfrm>
              <a:off x="3019944" y="1756477"/>
              <a:ext cx="1242224" cy="435791"/>
            </a:xfrm>
            <a:prstGeom prst="rect">
              <a:avLst/>
            </a:prstGeom>
            <a:ln/>
            <a:extLst>
              <a:ext uri="{C572A759-6A51-4108-AA02-DFA0A04FC94B}">
                <ma14:wrappingTextBoxFlag xmlns="" xmlns:ma14="http://schemas.microsoft.com/office/mac/drawingml/2011/main"/>
              </a:ext>
            </a:extLst>
          </p:spPr>
          <p:style>
            <a:lnRef idx="1">
              <a:schemeClr val="dk1"/>
            </a:lnRef>
            <a:fillRef idx="2">
              <a:schemeClr val="dk1"/>
            </a:fillRef>
            <a:effectRef idx="1">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Output contacts for </a:t>
              </a:r>
              <a:r>
                <a:rPr lang="en-GB" sz="675" dirty="0" err="1">
                  <a:latin typeface="Tahoma"/>
                  <a:ea typeface="Times New Roman"/>
                  <a:cs typeface="Times New Roman"/>
                </a:rPr>
                <a:t>hardw</a:t>
              </a:r>
              <a:r>
                <a:rPr lang="en-GB" sz="675" dirty="0">
                  <a:latin typeface="Tahoma"/>
                  <a:ea typeface="Times New Roman"/>
                  <a:cs typeface="Times New Roman"/>
                </a:rPr>
                <a:t>.</a:t>
              </a:r>
            </a:p>
            <a:p>
              <a:pPr algn="ctr">
                <a:spcAft>
                  <a:spcPts val="225"/>
                </a:spcAft>
              </a:pPr>
              <a:r>
                <a:rPr lang="en-GB" sz="675" dirty="0" err="1">
                  <a:latin typeface="Tahoma"/>
                  <a:ea typeface="Times New Roman"/>
                  <a:cs typeface="Times New Roman"/>
                </a:rPr>
                <a:t>interl.to</a:t>
              </a:r>
              <a:r>
                <a:rPr lang="en-GB" sz="675" dirty="0">
                  <a:latin typeface="Tahoma"/>
                  <a:ea typeface="Times New Roman"/>
                  <a:cs typeface="Times New Roman"/>
                </a:rPr>
                <a:t> appr.10 x (opt. more)</a:t>
              </a:r>
            </a:p>
            <a:p>
              <a:pPr algn="ctr">
                <a:spcAft>
                  <a:spcPts val="225"/>
                </a:spcAft>
              </a:pPr>
              <a:r>
                <a:rPr lang="en-GB" sz="675" dirty="0">
                  <a:latin typeface="Tahoma"/>
                  <a:ea typeface="Times New Roman"/>
                  <a:cs typeface="Times New Roman"/>
                </a:rPr>
                <a:t>Triggered by supplies</a:t>
              </a:r>
              <a:endParaRPr lang="en-US" sz="825" dirty="0">
                <a:latin typeface="Tahoma"/>
                <a:ea typeface="Times New Roman"/>
                <a:cs typeface="Times New Roman"/>
              </a:endParaRPr>
            </a:p>
          </p:txBody>
        </p:sp>
        <p:cxnSp>
          <p:nvCxnSpPr>
            <p:cNvPr id="72" name="Straight Arrow Connector 71">
              <a:extLst>
                <a:ext uri="{FF2B5EF4-FFF2-40B4-BE49-F238E27FC236}">
                  <a16:creationId xmlns:a16="http://schemas.microsoft.com/office/drawing/2014/main" id="{D445C308-BAB7-5E4E-BEDD-2DDACBA5BDFC}"/>
                </a:ext>
              </a:extLst>
            </p:cNvPr>
            <p:cNvCxnSpPr/>
            <p:nvPr/>
          </p:nvCxnSpPr>
          <p:spPr>
            <a:xfrm flipV="1">
              <a:off x="3113245" y="1323135"/>
              <a:ext cx="0" cy="289008"/>
            </a:xfrm>
            <a:prstGeom prst="straightConnector1">
              <a:avLst/>
            </a:prstGeom>
            <a:ln w="63500" cmpd="tri">
              <a:solidFill>
                <a:schemeClr val="bg1">
                  <a:lumMod val="75000"/>
                </a:schemeClr>
              </a:solidFill>
              <a:tailEnd type="arrow"/>
            </a:ln>
          </p:spPr>
          <p:style>
            <a:lnRef idx="2">
              <a:schemeClr val="accent2"/>
            </a:lnRef>
            <a:fillRef idx="0">
              <a:schemeClr val="accent2"/>
            </a:fillRef>
            <a:effectRef idx="1">
              <a:schemeClr val="accent2"/>
            </a:effectRef>
            <a:fontRef idx="minor">
              <a:schemeClr val="tx1"/>
            </a:fontRef>
          </p:style>
        </p:cxnSp>
        <p:sp>
          <p:nvSpPr>
            <p:cNvPr id="73" name="Text Box 97">
              <a:extLst>
                <a:ext uri="{FF2B5EF4-FFF2-40B4-BE49-F238E27FC236}">
                  <a16:creationId xmlns:a16="http://schemas.microsoft.com/office/drawing/2014/main" id="{5100E132-0CE3-974D-8FE4-AC6C54479619}"/>
                </a:ext>
              </a:extLst>
            </p:cNvPr>
            <p:cNvSpPr txBox="1"/>
            <p:nvPr/>
          </p:nvSpPr>
          <p:spPr>
            <a:xfrm>
              <a:off x="5325876" y="5205362"/>
              <a:ext cx="952536" cy="324414"/>
            </a:xfrm>
            <a:prstGeom prst="rect">
              <a:avLst/>
            </a:prstGeom>
            <a:ln/>
            <a:extLst>
              <a:ext uri="{C572A759-6A51-4108-AA02-DFA0A04FC94B}">
                <ma14:wrappingTextBoxFlag xmlns="" xmlns:ma14="http://schemas.microsoft.com/office/mac/drawingml/2011/main"/>
              </a:ext>
            </a:extLst>
          </p:spPr>
          <p:style>
            <a:lnRef idx="2">
              <a:schemeClr val="accent4"/>
            </a:lnRef>
            <a:fillRef idx="1">
              <a:schemeClr val="lt1"/>
            </a:fillRef>
            <a:effectRef idx="0">
              <a:schemeClr val="accent4"/>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Pump exhaust</a:t>
              </a:r>
            </a:p>
            <a:p>
              <a:pPr algn="ctr">
                <a:spcAft>
                  <a:spcPts val="225"/>
                </a:spcAft>
              </a:pPr>
              <a:r>
                <a:rPr lang="en-US" sz="675" dirty="0">
                  <a:latin typeface="Tahoma"/>
                  <a:ea typeface="Times New Roman"/>
                  <a:cs typeface="Times New Roman"/>
                </a:rPr>
                <a:t>Experiment/instrument</a:t>
              </a:r>
            </a:p>
          </p:txBody>
        </p:sp>
        <p:sp>
          <p:nvSpPr>
            <p:cNvPr id="74" name="Text Box 97">
              <a:extLst>
                <a:ext uri="{FF2B5EF4-FFF2-40B4-BE49-F238E27FC236}">
                  <a16:creationId xmlns:a16="http://schemas.microsoft.com/office/drawing/2014/main" id="{BF2F5BFB-83F6-3B47-B10C-6948E0B4CA8C}"/>
                </a:ext>
              </a:extLst>
            </p:cNvPr>
            <p:cNvSpPr txBox="1"/>
            <p:nvPr/>
          </p:nvSpPr>
          <p:spPr>
            <a:xfrm>
              <a:off x="6346997" y="5198232"/>
              <a:ext cx="868397" cy="324414"/>
            </a:xfrm>
            <a:prstGeom prst="rect">
              <a:avLst/>
            </a:prstGeom>
            <a:ln/>
            <a:extLst>
              <a:ext uri="{C572A759-6A51-4108-AA02-DFA0A04FC94B}">
                <ma14:wrappingTextBoxFlag xmlns="" xmlns:ma14="http://schemas.microsoft.com/office/mac/drawingml/2011/main"/>
              </a:ext>
            </a:extLst>
          </p:spPr>
          <p:style>
            <a:lnRef idx="2">
              <a:schemeClr val="dk1"/>
            </a:lnRef>
            <a:fillRef idx="1">
              <a:schemeClr val="lt1"/>
            </a:fillRef>
            <a:effectRef idx="0">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He-recovery, from</a:t>
              </a:r>
            </a:p>
            <a:p>
              <a:pPr algn="ctr">
                <a:spcAft>
                  <a:spcPts val="225"/>
                </a:spcAft>
              </a:pPr>
              <a:r>
                <a:rPr lang="en-US" sz="675" dirty="0">
                  <a:latin typeface="Tahoma"/>
                  <a:ea typeface="Times New Roman"/>
                  <a:cs typeface="Times New Roman"/>
                </a:rPr>
                <a:t>experiment</a:t>
              </a:r>
            </a:p>
          </p:txBody>
        </p:sp>
        <p:sp>
          <p:nvSpPr>
            <p:cNvPr id="75" name="Text Box 97">
              <a:extLst>
                <a:ext uri="{FF2B5EF4-FFF2-40B4-BE49-F238E27FC236}">
                  <a16:creationId xmlns:a16="http://schemas.microsoft.com/office/drawing/2014/main" id="{C8245F33-6180-FA43-B643-3D30DB843EC4}"/>
                </a:ext>
              </a:extLst>
            </p:cNvPr>
            <p:cNvSpPr txBox="1"/>
            <p:nvPr/>
          </p:nvSpPr>
          <p:spPr>
            <a:xfrm>
              <a:off x="7297710" y="5205362"/>
              <a:ext cx="652817" cy="324414"/>
            </a:xfrm>
            <a:prstGeom prst="rect">
              <a:avLst/>
            </a:prstGeom>
            <a:ln/>
            <a:extLst>
              <a:ext uri="{C572A759-6A51-4108-AA02-DFA0A04FC94B}">
                <ma14:wrappingTextBoxFlag xmlns="" xmlns:ma14="http://schemas.microsoft.com/office/mac/drawingml/2011/main"/>
              </a:ext>
            </a:extLst>
          </p:spPr>
          <p:style>
            <a:lnRef idx="2">
              <a:schemeClr val="accent6"/>
            </a:lnRef>
            <a:fillRef idx="1">
              <a:schemeClr val="lt1"/>
            </a:fillRef>
            <a:effectRef idx="0">
              <a:schemeClr val="accent6"/>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Gas usage, of</a:t>
              </a:r>
            </a:p>
            <a:p>
              <a:pPr algn="ctr">
                <a:spcAft>
                  <a:spcPts val="225"/>
                </a:spcAft>
              </a:pPr>
              <a:r>
                <a:rPr lang="en-US" sz="675" dirty="0">
                  <a:latin typeface="Tahoma"/>
                  <a:ea typeface="Times New Roman"/>
                  <a:cs typeface="Times New Roman"/>
                </a:rPr>
                <a:t>experiment</a:t>
              </a:r>
            </a:p>
          </p:txBody>
        </p:sp>
        <p:sp>
          <p:nvSpPr>
            <p:cNvPr id="76" name="Text Box 97">
              <a:extLst>
                <a:ext uri="{FF2B5EF4-FFF2-40B4-BE49-F238E27FC236}">
                  <a16:creationId xmlns:a16="http://schemas.microsoft.com/office/drawing/2014/main" id="{473CB1A2-E537-FF4C-AB5B-4F3B821ECDED}"/>
                </a:ext>
              </a:extLst>
            </p:cNvPr>
            <p:cNvSpPr txBox="1"/>
            <p:nvPr/>
          </p:nvSpPr>
          <p:spPr>
            <a:xfrm>
              <a:off x="2203914" y="1147903"/>
              <a:ext cx="1060284" cy="177109"/>
            </a:xfrm>
            <a:prstGeom prst="rect">
              <a:avLst/>
            </a:prstGeom>
            <a:ln/>
            <a:extLst>
              <a:ext uri="{C572A759-6A51-4108-AA02-DFA0A04FC94B}">
                <ma14:wrappingTextBoxFlag xmlns="" xmlns:ma14="http://schemas.microsoft.com/office/mac/drawingml/2011/main"/>
              </a:ext>
            </a:extLst>
          </p:spPr>
          <p:style>
            <a:lnRef idx="1">
              <a:schemeClr val="dk1"/>
            </a:lnRef>
            <a:fillRef idx="2">
              <a:schemeClr val="dk1"/>
            </a:fillRef>
            <a:effectRef idx="1">
              <a:schemeClr val="dk1"/>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Hardware interlocks</a:t>
              </a:r>
            </a:p>
          </p:txBody>
        </p:sp>
        <p:sp>
          <p:nvSpPr>
            <p:cNvPr id="77" name="Text Box 97">
              <a:extLst>
                <a:ext uri="{FF2B5EF4-FFF2-40B4-BE49-F238E27FC236}">
                  <a16:creationId xmlns:a16="http://schemas.microsoft.com/office/drawing/2014/main" id="{4D33273B-C6FF-C644-BBBB-B7DE9AE1C571}"/>
                </a:ext>
              </a:extLst>
            </p:cNvPr>
            <p:cNvSpPr txBox="1"/>
            <p:nvPr/>
          </p:nvSpPr>
          <p:spPr>
            <a:xfrm>
              <a:off x="4249098" y="4811843"/>
              <a:ext cx="897452" cy="209605"/>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Compressed air supply</a:t>
              </a:r>
            </a:p>
          </p:txBody>
        </p:sp>
        <p:sp>
          <p:nvSpPr>
            <p:cNvPr id="78" name="Text Box 97">
              <a:extLst>
                <a:ext uri="{FF2B5EF4-FFF2-40B4-BE49-F238E27FC236}">
                  <a16:creationId xmlns:a16="http://schemas.microsoft.com/office/drawing/2014/main" id="{D187C0E6-2907-A54E-8EA3-3831F0C608E0}"/>
                </a:ext>
              </a:extLst>
            </p:cNvPr>
            <p:cNvSpPr txBox="1"/>
            <p:nvPr/>
          </p:nvSpPr>
          <p:spPr>
            <a:xfrm>
              <a:off x="4249096" y="5177802"/>
              <a:ext cx="470163" cy="171450"/>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Flow. Meas.</a:t>
              </a:r>
              <a:endParaRPr lang="en-US" sz="600" dirty="0">
                <a:latin typeface="Tahoma"/>
                <a:ea typeface="Times New Roman"/>
                <a:cs typeface="Times New Roman"/>
              </a:endParaRPr>
            </a:p>
          </p:txBody>
        </p:sp>
        <p:sp>
          <p:nvSpPr>
            <p:cNvPr id="79" name="Text Box 97">
              <a:extLst>
                <a:ext uri="{FF2B5EF4-FFF2-40B4-BE49-F238E27FC236}">
                  <a16:creationId xmlns:a16="http://schemas.microsoft.com/office/drawing/2014/main" id="{C3CC90F2-C6F9-724F-B563-CFCA3FD16BB1}"/>
                </a:ext>
              </a:extLst>
            </p:cNvPr>
            <p:cNvSpPr txBox="1"/>
            <p:nvPr/>
          </p:nvSpPr>
          <p:spPr>
            <a:xfrm>
              <a:off x="4249096" y="5349252"/>
              <a:ext cx="470163" cy="171450"/>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00" dirty="0">
                  <a:latin typeface="Tahoma"/>
                  <a:ea typeface="Times New Roman"/>
                  <a:cs typeface="Times New Roman"/>
                </a:rPr>
                <a:t>Press. Meas.</a:t>
              </a:r>
              <a:endParaRPr lang="en-US" sz="600" dirty="0">
                <a:latin typeface="Tahoma"/>
                <a:ea typeface="Times New Roman"/>
                <a:cs typeface="Times New Roman"/>
              </a:endParaRPr>
            </a:p>
          </p:txBody>
        </p:sp>
        <p:cxnSp>
          <p:nvCxnSpPr>
            <p:cNvPr id="80" name="Straight Arrow Connector 79">
              <a:extLst>
                <a:ext uri="{FF2B5EF4-FFF2-40B4-BE49-F238E27FC236}">
                  <a16:creationId xmlns:a16="http://schemas.microsoft.com/office/drawing/2014/main" id="{D3E7F227-990A-F141-A387-AFCBC344B8ED}"/>
                </a:ext>
              </a:extLst>
            </p:cNvPr>
            <p:cNvCxnSpPr/>
            <p:nvPr/>
          </p:nvCxnSpPr>
          <p:spPr>
            <a:xfrm flipV="1">
              <a:off x="4111533" y="4789806"/>
              <a:ext cx="0" cy="493351"/>
            </a:xfrm>
            <a:prstGeom prst="straightConnector1">
              <a:avLst/>
            </a:prstGeom>
            <a:ln w="38100">
              <a:solidFill>
                <a:schemeClr val="accent5">
                  <a:lumMod val="60000"/>
                  <a:lumOff val="4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81" name="Straight Arrow Connector 80">
              <a:extLst>
                <a:ext uri="{FF2B5EF4-FFF2-40B4-BE49-F238E27FC236}">
                  <a16:creationId xmlns:a16="http://schemas.microsoft.com/office/drawing/2014/main" id="{70F0E7BE-729B-7849-ACDA-716C2CCF2181}"/>
                </a:ext>
              </a:extLst>
            </p:cNvPr>
            <p:cNvCxnSpPr/>
            <p:nvPr/>
          </p:nvCxnSpPr>
          <p:spPr>
            <a:xfrm flipH="1" flipV="1">
              <a:off x="4099981" y="5283158"/>
              <a:ext cx="149116" cy="539"/>
            </a:xfrm>
            <a:prstGeom prst="straightConnector1">
              <a:avLst/>
            </a:prstGeom>
            <a:ln w="38100">
              <a:solidFill>
                <a:schemeClr val="accent5">
                  <a:lumMod val="60000"/>
                  <a:lumOff val="40000"/>
                </a:schemeClr>
              </a:solidFill>
              <a:tailEnd type="none"/>
            </a:ln>
          </p:spPr>
          <p:style>
            <a:lnRef idx="2">
              <a:schemeClr val="accent2"/>
            </a:lnRef>
            <a:fillRef idx="0">
              <a:schemeClr val="accent2"/>
            </a:fillRef>
            <a:effectRef idx="1">
              <a:schemeClr val="accent2"/>
            </a:effectRef>
            <a:fontRef idx="minor">
              <a:schemeClr val="tx1"/>
            </a:fontRef>
          </p:style>
        </p:cxnSp>
        <p:sp>
          <p:nvSpPr>
            <p:cNvPr id="82" name="Text Box 97">
              <a:extLst>
                <a:ext uri="{FF2B5EF4-FFF2-40B4-BE49-F238E27FC236}">
                  <a16:creationId xmlns:a16="http://schemas.microsoft.com/office/drawing/2014/main" id="{AA194115-06D3-5D45-B8CA-5C598DEFF34C}"/>
                </a:ext>
              </a:extLst>
            </p:cNvPr>
            <p:cNvSpPr txBox="1"/>
            <p:nvPr/>
          </p:nvSpPr>
          <p:spPr>
            <a:xfrm>
              <a:off x="3876451" y="4409730"/>
              <a:ext cx="470163" cy="266044"/>
            </a:xfrm>
            <a:prstGeom prst="rect">
              <a:avLst/>
            </a:prstGeom>
            <a:ln/>
            <a:extLst>
              <a:ext uri="{C572A759-6A51-4108-AA02-DFA0A04FC94B}">
                <ma14:wrappingTextBoxFlag xmlns="" xmlns:ma14="http://schemas.microsoft.com/office/mac/drawingml/2011/main"/>
              </a:ext>
            </a:extLst>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a:t>
              </a:r>
              <a:endParaRPr lang="en-US" sz="825" dirty="0">
                <a:latin typeface="Tahoma"/>
                <a:ea typeface="Times New Roman"/>
                <a:cs typeface="Times New Roman"/>
              </a:endParaRPr>
            </a:p>
          </p:txBody>
        </p:sp>
        <p:cxnSp>
          <p:nvCxnSpPr>
            <p:cNvPr id="83" name="Straight Arrow Connector 82">
              <a:extLst>
                <a:ext uri="{FF2B5EF4-FFF2-40B4-BE49-F238E27FC236}">
                  <a16:creationId xmlns:a16="http://schemas.microsoft.com/office/drawing/2014/main" id="{740C6C2B-CC1C-0949-A5DF-660400A6CA78}"/>
                </a:ext>
              </a:extLst>
            </p:cNvPr>
            <p:cNvCxnSpPr>
              <a:endCxn id="78" idx="0"/>
            </p:cNvCxnSpPr>
            <p:nvPr/>
          </p:nvCxnSpPr>
          <p:spPr>
            <a:xfrm flipH="1">
              <a:off x="4484177" y="5010348"/>
              <a:ext cx="1234" cy="167456"/>
            </a:xfrm>
            <a:prstGeom prst="straightConnector1">
              <a:avLst/>
            </a:prstGeom>
            <a:ln>
              <a:solidFill>
                <a:schemeClr val="accent5">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84" name="Straight Arrow Connector 83">
              <a:extLst>
                <a:ext uri="{FF2B5EF4-FFF2-40B4-BE49-F238E27FC236}">
                  <a16:creationId xmlns:a16="http://schemas.microsoft.com/office/drawing/2014/main" id="{2A0276E2-D4F7-2E48-8703-97FBA36D45CA}"/>
                </a:ext>
              </a:extLst>
            </p:cNvPr>
            <p:cNvCxnSpPr/>
            <p:nvPr/>
          </p:nvCxnSpPr>
          <p:spPr>
            <a:xfrm flipH="1">
              <a:off x="4962739" y="5081275"/>
              <a:ext cx="1" cy="514461"/>
            </a:xfrm>
            <a:prstGeom prst="straightConnector1">
              <a:avLst/>
            </a:prstGeom>
            <a:ln w="127000" cmpd="tri">
              <a:solidFill>
                <a:schemeClr val="accent5">
                  <a:lumMod val="60000"/>
                  <a:lumOff val="40000"/>
                  <a:alpha val="14000"/>
                </a:schemeClr>
              </a:solidFill>
              <a:tailEnd type="arrow"/>
            </a:ln>
          </p:spPr>
          <p:style>
            <a:lnRef idx="2">
              <a:schemeClr val="accent2"/>
            </a:lnRef>
            <a:fillRef idx="0">
              <a:schemeClr val="accent2"/>
            </a:fillRef>
            <a:effectRef idx="1">
              <a:schemeClr val="accent2"/>
            </a:effectRef>
            <a:fontRef idx="minor">
              <a:schemeClr val="tx1"/>
            </a:fontRef>
          </p:style>
        </p:cxnSp>
        <p:sp>
          <p:nvSpPr>
            <p:cNvPr id="85" name="Text Box 97">
              <a:extLst>
                <a:ext uri="{FF2B5EF4-FFF2-40B4-BE49-F238E27FC236}">
                  <a16:creationId xmlns:a16="http://schemas.microsoft.com/office/drawing/2014/main" id="{EDFC374C-CC93-EE45-88FC-CFB128432B4C}"/>
                </a:ext>
              </a:extLst>
            </p:cNvPr>
            <p:cNvSpPr txBox="1"/>
            <p:nvPr/>
          </p:nvSpPr>
          <p:spPr>
            <a:xfrm>
              <a:off x="3720114" y="5645840"/>
              <a:ext cx="1900260" cy="209605"/>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US" sz="675" dirty="0">
                  <a:latin typeface="Tahoma"/>
                  <a:ea typeface="Times New Roman"/>
                  <a:cs typeface="Times New Roman"/>
                </a:rPr>
                <a:t>Compressed air supply, experiment/instrument</a:t>
              </a:r>
            </a:p>
          </p:txBody>
        </p:sp>
        <p:cxnSp>
          <p:nvCxnSpPr>
            <p:cNvPr id="86" name="Straight Connector 85">
              <a:extLst>
                <a:ext uri="{FF2B5EF4-FFF2-40B4-BE49-F238E27FC236}">
                  <a16:creationId xmlns:a16="http://schemas.microsoft.com/office/drawing/2014/main" id="{95C2A4AD-6AA2-6A46-A856-C5D602CE7934}"/>
                </a:ext>
              </a:extLst>
            </p:cNvPr>
            <p:cNvCxnSpPr/>
            <p:nvPr/>
          </p:nvCxnSpPr>
          <p:spPr>
            <a:xfrm flipH="1">
              <a:off x="1995745" y="2315501"/>
              <a:ext cx="1" cy="485256"/>
            </a:xfrm>
            <a:prstGeom prst="line">
              <a:avLst/>
            </a:prstGeom>
            <a:ln>
              <a:headEnd type="none"/>
              <a:tailEnd type="triangle"/>
            </a:ln>
          </p:spPr>
          <p:style>
            <a:lnRef idx="2">
              <a:schemeClr val="accent2"/>
            </a:lnRef>
            <a:fillRef idx="0">
              <a:schemeClr val="accent2"/>
            </a:fillRef>
            <a:effectRef idx="1">
              <a:schemeClr val="accent2"/>
            </a:effectRef>
            <a:fontRef idx="minor">
              <a:schemeClr val="tx1"/>
            </a:fontRef>
          </p:style>
        </p:cxnSp>
        <p:cxnSp>
          <p:nvCxnSpPr>
            <p:cNvPr id="87" name="Straight Connector 86">
              <a:extLst>
                <a:ext uri="{FF2B5EF4-FFF2-40B4-BE49-F238E27FC236}">
                  <a16:creationId xmlns:a16="http://schemas.microsoft.com/office/drawing/2014/main" id="{7D880F39-8D63-6244-A464-BE5205D8E7B7}"/>
                </a:ext>
              </a:extLst>
            </p:cNvPr>
            <p:cNvCxnSpPr/>
            <p:nvPr/>
          </p:nvCxnSpPr>
          <p:spPr>
            <a:xfrm flipV="1">
              <a:off x="2319808" y="3731489"/>
              <a:ext cx="0" cy="216044"/>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58F93E04-BAA3-CF4F-AE92-59F043DFF285}"/>
                </a:ext>
              </a:extLst>
            </p:cNvPr>
            <p:cNvCxnSpPr/>
            <p:nvPr/>
          </p:nvCxnSpPr>
          <p:spPr>
            <a:xfrm flipV="1">
              <a:off x="2319808" y="2972207"/>
              <a:ext cx="0" cy="214005"/>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495A39E2-67FB-6B46-800D-2B1279995D5D}"/>
                </a:ext>
              </a:extLst>
            </p:cNvPr>
            <p:cNvCxnSpPr/>
            <p:nvPr/>
          </p:nvCxnSpPr>
          <p:spPr>
            <a:xfrm flipV="1">
              <a:off x="2319808" y="2627159"/>
              <a:ext cx="0" cy="173599"/>
            </a:xfrm>
            <a:prstGeom prst="line">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90" name="Text Box 97">
              <a:extLst>
                <a:ext uri="{FF2B5EF4-FFF2-40B4-BE49-F238E27FC236}">
                  <a16:creationId xmlns:a16="http://schemas.microsoft.com/office/drawing/2014/main" id="{295051DF-F76E-544E-A6F8-AED1E6E895E9}"/>
                </a:ext>
              </a:extLst>
            </p:cNvPr>
            <p:cNvSpPr txBox="1"/>
            <p:nvPr/>
          </p:nvSpPr>
          <p:spPr>
            <a:xfrm>
              <a:off x="2728569" y="2972206"/>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1</a:t>
              </a:r>
              <a:endParaRPr lang="en-US" sz="825" b="1" dirty="0">
                <a:solidFill>
                  <a:srgbClr val="FF0000"/>
                </a:solidFill>
                <a:latin typeface="Tahoma"/>
                <a:ea typeface="Times New Roman"/>
                <a:cs typeface="Times New Roman"/>
              </a:endParaRPr>
            </a:p>
          </p:txBody>
        </p:sp>
        <p:sp>
          <p:nvSpPr>
            <p:cNvPr id="91" name="Text Box 97">
              <a:extLst>
                <a:ext uri="{FF2B5EF4-FFF2-40B4-BE49-F238E27FC236}">
                  <a16:creationId xmlns:a16="http://schemas.microsoft.com/office/drawing/2014/main" id="{5EE6BC22-A6EB-0645-A4DA-775828ACB300}"/>
                </a:ext>
              </a:extLst>
            </p:cNvPr>
            <p:cNvSpPr txBox="1"/>
            <p:nvPr/>
          </p:nvSpPr>
          <p:spPr>
            <a:xfrm>
              <a:off x="7456786" y="1542871"/>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2</a:t>
              </a:r>
              <a:endParaRPr lang="en-US" sz="825" b="1" dirty="0">
                <a:solidFill>
                  <a:srgbClr val="FF0000"/>
                </a:solidFill>
                <a:latin typeface="Tahoma"/>
                <a:ea typeface="Times New Roman"/>
                <a:cs typeface="Times New Roman"/>
              </a:endParaRPr>
            </a:p>
          </p:txBody>
        </p:sp>
        <p:sp>
          <p:nvSpPr>
            <p:cNvPr id="92" name="Text Box 97">
              <a:extLst>
                <a:ext uri="{FF2B5EF4-FFF2-40B4-BE49-F238E27FC236}">
                  <a16:creationId xmlns:a16="http://schemas.microsoft.com/office/drawing/2014/main" id="{3053101F-750D-BF4E-A2AF-D79E6011F18D}"/>
                </a:ext>
              </a:extLst>
            </p:cNvPr>
            <p:cNvSpPr txBox="1"/>
            <p:nvPr/>
          </p:nvSpPr>
          <p:spPr>
            <a:xfrm>
              <a:off x="5508590" y="3522553"/>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3</a:t>
              </a:r>
              <a:endParaRPr lang="en-US" sz="825" b="1" dirty="0">
                <a:solidFill>
                  <a:srgbClr val="FF0000"/>
                </a:solidFill>
                <a:latin typeface="Tahoma"/>
                <a:ea typeface="Times New Roman"/>
                <a:cs typeface="Times New Roman"/>
              </a:endParaRPr>
            </a:p>
          </p:txBody>
        </p:sp>
        <p:sp>
          <p:nvSpPr>
            <p:cNvPr id="93" name="Text Box 97">
              <a:extLst>
                <a:ext uri="{FF2B5EF4-FFF2-40B4-BE49-F238E27FC236}">
                  <a16:creationId xmlns:a16="http://schemas.microsoft.com/office/drawing/2014/main" id="{7E93C9C6-5998-8544-B8AC-52212A93EC44}"/>
                </a:ext>
              </a:extLst>
            </p:cNvPr>
            <p:cNvSpPr txBox="1"/>
            <p:nvPr/>
          </p:nvSpPr>
          <p:spPr>
            <a:xfrm>
              <a:off x="6278627" y="4409730"/>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4</a:t>
              </a:r>
              <a:endParaRPr lang="en-US" sz="825" b="1" dirty="0">
                <a:solidFill>
                  <a:srgbClr val="FF0000"/>
                </a:solidFill>
                <a:latin typeface="Tahoma"/>
                <a:ea typeface="Times New Roman"/>
                <a:cs typeface="Times New Roman"/>
              </a:endParaRPr>
            </a:p>
          </p:txBody>
        </p:sp>
        <p:sp>
          <p:nvSpPr>
            <p:cNvPr id="94" name="Text Box 97">
              <a:extLst>
                <a:ext uri="{FF2B5EF4-FFF2-40B4-BE49-F238E27FC236}">
                  <a16:creationId xmlns:a16="http://schemas.microsoft.com/office/drawing/2014/main" id="{5DE19074-E2DA-6D41-A697-8F4F9755AF7F}"/>
                </a:ext>
              </a:extLst>
            </p:cNvPr>
            <p:cNvSpPr txBox="1"/>
            <p:nvPr/>
          </p:nvSpPr>
          <p:spPr>
            <a:xfrm>
              <a:off x="4939165" y="5092677"/>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5</a:t>
              </a:r>
              <a:endParaRPr lang="en-US" sz="825" b="1" dirty="0">
                <a:solidFill>
                  <a:srgbClr val="FF0000"/>
                </a:solidFill>
                <a:latin typeface="Tahoma"/>
                <a:ea typeface="Times New Roman"/>
                <a:cs typeface="Times New Roman"/>
              </a:endParaRPr>
            </a:p>
          </p:txBody>
        </p:sp>
        <p:sp>
          <p:nvSpPr>
            <p:cNvPr id="95" name="Text Box 97">
              <a:extLst>
                <a:ext uri="{FF2B5EF4-FFF2-40B4-BE49-F238E27FC236}">
                  <a16:creationId xmlns:a16="http://schemas.microsoft.com/office/drawing/2014/main" id="{D2FA8097-BB33-774C-80C9-10E26CEFE3E0}"/>
                </a:ext>
              </a:extLst>
            </p:cNvPr>
            <p:cNvSpPr txBox="1"/>
            <p:nvPr/>
          </p:nvSpPr>
          <p:spPr>
            <a:xfrm>
              <a:off x="3304489" y="1388643"/>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6</a:t>
              </a:r>
              <a:endParaRPr lang="en-US" sz="825" b="1" dirty="0">
                <a:solidFill>
                  <a:srgbClr val="FF0000"/>
                </a:solidFill>
                <a:latin typeface="Tahoma"/>
                <a:ea typeface="Times New Roman"/>
                <a:cs typeface="Times New Roman"/>
              </a:endParaRPr>
            </a:p>
          </p:txBody>
        </p:sp>
        <p:sp>
          <p:nvSpPr>
            <p:cNvPr id="96" name="Text Box 97">
              <a:extLst>
                <a:ext uri="{FF2B5EF4-FFF2-40B4-BE49-F238E27FC236}">
                  <a16:creationId xmlns:a16="http://schemas.microsoft.com/office/drawing/2014/main" id="{9CC2D34A-6D1E-BA4D-A65B-746C49784AEA}"/>
                </a:ext>
              </a:extLst>
            </p:cNvPr>
            <p:cNvSpPr txBox="1"/>
            <p:nvPr/>
          </p:nvSpPr>
          <p:spPr>
            <a:xfrm>
              <a:off x="3710162" y="2510656"/>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7</a:t>
              </a:r>
              <a:endParaRPr lang="en-US" sz="825" b="1" dirty="0">
                <a:solidFill>
                  <a:srgbClr val="FF0000"/>
                </a:solidFill>
                <a:latin typeface="Tahoma"/>
                <a:ea typeface="Times New Roman"/>
                <a:cs typeface="Times New Roman"/>
              </a:endParaRPr>
            </a:p>
          </p:txBody>
        </p:sp>
        <p:sp>
          <p:nvSpPr>
            <p:cNvPr id="97" name="Text Box 97">
              <a:extLst>
                <a:ext uri="{FF2B5EF4-FFF2-40B4-BE49-F238E27FC236}">
                  <a16:creationId xmlns:a16="http://schemas.microsoft.com/office/drawing/2014/main" id="{EA957FBC-C0C8-FF4A-AA19-5D54390005E0}"/>
                </a:ext>
              </a:extLst>
            </p:cNvPr>
            <p:cNvSpPr txBox="1"/>
            <p:nvPr/>
          </p:nvSpPr>
          <p:spPr>
            <a:xfrm>
              <a:off x="4850954" y="2064387"/>
              <a:ext cx="223569" cy="171450"/>
            </a:xfrm>
            <a:prstGeom prst="rect">
              <a:avLst/>
            </a:prstGeom>
            <a:solidFill>
              <a:srgbClr val="FFFF00"/>
            </a:solidFill>
            <a:ln>
              <a:solidFill>
                <a:srgbClr val="FF0000"/>
              </a:solidFill>
            </a:ln>
            <a:extLst>
              <a:ext uri="{C572A759-6A51-4108-AA02-DFA0A04FC94B}">
                <ma14:wrappingTextBoxFlag xmlns="" xmlns:ma14="http://schemas.microsoft.com/office/mac/drawingml/2011/main"/>
              </a:ext>
            </a:extLst>
          </p:spPr>
          <p:style>
            <a:lnRef idx="2">
              <a:schemeClr val="dk1">
                <a:shade val="50000"/>
              </a:schemeClr>
            </a:lnRef>
            <a:fillRef idx="1">
              <a:schemeClr val="dk1"/>
            </a:fillRef>
            <a:effectRef idx="0">
              <a:schemeClr val="dk1"/>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a:t>
              </a:r>
              <a:r>
                <a:rPr lang="en-GB" sz="825" b="1" dirty="0">
                  <a:solidFill>
                    <a:srgbClr val="FF0000"/>
                  </a:solidFill>
                  <a:latin typeface="Tahoma"/>
                  <a:ea typeface="Times New Roman"/>
                  <a:cs typeface="Times New Roman"/>
                </a:rPr>
                <a:t>8</a:t>
              </a:r>
              <a:endParaRPr lang="en-US" sz="825" b="1" dirty="0">
                <a:solidFill>
                  <a:srgbClr val="FF0000"/>
                </a:solidFill>
                <a:latin typeface="Tahoma"/>
                <a:ea typeface="Times New Roman"/>
                <a:cs typeface="Times New Roman"/>
              </a:endParaRPr>
            </a:p>
          </p:txBody>
        </p:sp>
        <p:sp>
          <p:nvSpPr>
            <p:cNvPr id="98" name="Text Box 97">
              <a:extLst>
                <a:ext uri="{FF2B5EF4-FFF2-40B4-BE49-F238E27FC236}">
                  <a16:creationId xmlns:a16="http://schemas.microsoft.com/office/drawing/2014/main" id="{DF336B71-1F0E-1A4D-A043-F6EA3A1A4CEE}"/>
                </a:ext>
              </a:extLst>
            </p:cNvPr>
            <p:cNvSpPr txBox="1"/>
            <p:nvPr/>
          </p:nvSpPr>
          <p:spPr>
            <a:xfrm>
              <a:off x="4738772" y="5283696"/>
              <a:ext cx="519804"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99" name="Text Box 97">
              <a:extLst>
                <a:ext uri="{FF2B5EF4-FFF2-40B4-BE49-F238E27FC236}">
                  <a16:creationId xmlns:a16="http://schemas.microsoft.com/office/drawing/2014/main" id="{DB0108D0-69C6-DE42-BE3E-F1E3DCA13977}"/>
                </a:ext>
              </a:extLst>
            </p:cNvPr>
            <p:cNvSpPr txBox="1"/>
            <p:nvPr/>
          </p:nvSpPr>
          <p:spPr>
            <a:xfrm>
              <a:off x="5732159" y="4712436"/>
              <a:ext cx="546253"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100" name="Text Box 97">
              <a:extLst>
                <a:ext uri="{FF2B5EF4-FFF2-40B4-BE49-F238E27FC236}">
                  <a16:creationId xmlns:a16="http://schemas.microsoft.com/office/drawing/2014/main" id="{A97602FF-69CA-2B43-BD26-14EC9DE501E8}"/>
                </a:ext>
              </a:extLst>
            </p:cNvPr>
            <p:cNvSpPr txBox="1"/>
            <p:nvPr/>
          </p:nvSpPr>
          <p:spPr>
            <a:xfrm>
              <a:off x="6712508" y="4397125"/>
              <a:ext cx="526996"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sp>
          <p:nvSpPr>
            <p:cNvPr id="101" name="Text Box 97">
              <a:extLst>
                <a:ext uri="{FF2B5EF4-FFF2-40B4-BE49-F238E27FC236}">
                  <a16:creationId xmlns:a16="http://schemas.microsoft.com/office/drawing/2014/main" id="{5D2E6F43-6CAF-7640-8A2A-E1ADA251C539}"/>
                </a:ext>
              </a:extLst>
            </p:cNvPr>
            <p:cNvSpPr txBox="1"/>
            <p:nvPr/>
          </p:nvSpPr>
          <p:spPr>
            <a:xfrm>
              <a:off x="7210192" y="3969642"/>
              <a:ext cx="523669" cy="171450"/>
            </a:xfrm>
            <a:prstGeom prst="rect">
              <a:avLst/>
            </a:prstGeom>
            <a:ln>
              <a:noFill/>
            </a:ln>
            <a:extLs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none" lIns="68580" tIns="34290" rIns="68580" bIns="34290" numCol="1" spcCol="0" rtlCol="0" fromWordArt="0" anchor="t" anchorCtr="0" forceAA="0" compatLnSpc="1">
              <a:prstTxWarp prst="textNoShape">
                <a:avLst/>
              </a:prstTxWarp>
              <a:noAutofit/>
            </a:bodyPr>
            <a:lstStyle/>
            <a:p>
              <a:pPr>
                <a:spcAft>
                  <a:spcPts val="225"/>
                </a:spcAft>
              </a:pPr>
              <a:r>
                <a:rPr lang="en-GB" sz="525" dirty="0">
                  <a:latin typeface="Tahoma"/>
                  <a:ea typeface="Times New Roman"/>
                  <a:cs typeface="Times New Roman"/>
                </a:rPr>
                <a:t>Flow direction</a:t>
              </a:r>
              <a:endParaRPr lang="en-US" sz="525" dirty="0">
                <a:latin typeface="Tahoma"/>
                <a:ea typeface="Times New Roman"/>
                <a:cs typeface="Times New Roman"/>
              </a:endParaRPr>
            </a:p>
          </p:txBody>
        </p:sp>
        <p:cxnSp>
          <p:nvCxnSpPr>
            <p:cNvPr id="102" name="Straight Arrow Connector 101">
              <a:extLst>
                <a:ext uri="{FF2B5EF4-FFF2-40B4-BE49-F238E27FC236}">
                  <a16:creationId xmlns:a16="http://schemas.microsoft.com/office/drawing/2014/main" id="{169A28F4-5EC5-D143-8692-44EB0EECC2FF}"/>
                </a:ext>
              </a:extLst>
            </p:cNvPr>
            <p:cNvCxnSpPr>
              <a:endCxn id="53" idx="1"/>
            </p:cNvCxnSpPr>
            <p:nvPr/>
          </p:nvCxnSpPr>
          <p:spPr>
            <a:xfrm flipV="1">
              <a:off x="5022622" y="2424932"/>
              <a:ext cx="1689886"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3" name="Text Box 97">
              <a:extLst>
                <a:ext uri="{FF2B5EF4-FFF2-40B4-BE49-F238E27FC236}">
                  <a16:creationId xmlns:a16="http://schemas.microsoft.com/office/drawing/2014/main" id="{5CE3CC67-7529-1341-8855-6F05A694DB55}"/>
                </a:ext>
              </a:extLst>
            </p:cNvPr>
            <p:cNvSpPr txBox="1"/>
            <p:nvPr/>
          </p:nvSpPr>
          <p:spPr>
            <a:xfrm>
              <a:off x="3059027" y="3519239"/>
              <a:ext cx="499105" cy="302523"/>
            </a:xfrm>
            <a:prstGeom prst="rect">
              <a:avLst/>
            </a:prstGeom>
            <a:ln/>
            <a:extLst>
              <a:ext uri="{C572A759-6A51-4108-AA02-DFA0A04FC94B}">
                <ma14:wrappingTextBoxFlag xmlns="" xmlns:ma14="http://schemas.microsoft.com/office/mac/drawingml/2011/main"/>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none" lIns="68580" tIns="34290" rIns="68580" bIns="34290" numCol="1" spcCol="0" rtlCol="0" fromWordArt="0" anchor="t" anchorCtr="0" forceAA="0" compatLnSpc="1">
              <a:prstTxWarp prst="textNoShape">
                <a:avLst/>
              </a:prstTxWarp>
              <a:noAutofit/>
            </a:bodyPr>
            <a:lstStyle/>
            <a:p>
              <a:pPr algn="ctr">
                <a:spcAft>
                  <a:spcPts val="225"/>
                </a:spcAft>
              </a:pPr>
              <a:r>
                <a:rPr lang="en-GB" sz="675" dirty="0">
                  <a:latin typeface="Tahoma"/>
                  <a:ea typeface="Times New Roman"/>
                  <a:cs typeface="Times New Roman"/>
                </a:rPr>
                <a:t>Read/Alert</a:t>
              </a:r>
            </a:p>
            <a:p>
              <a:pPr algn="ctr">
                <a:spcAft>
                  <a:spcPts val="225"/>
                </a:spcAft>
              </a:pPr>
              <a:r>
                <a:rPr lang="en-GB" sz="675" dirty="0">
                  <a:latin typeface="Tahoma"/>
                  <a:ea typeface="Times New Roman"/>
                  <a:cs typeface="Times New Roman"/>
                </a:rPr>
                <a:t>Out/Valve</a:t>
              </a:r>
              <a:endParaRPr lang="en-US" sz="825" dirty="0">
                <a:latin typeface="Tahoma"/>
                <a:ea typeface="Times New Roman"/>
                <a:cs typeface="Times New Roman"/>
              </a:endParaRPr>
            </a:p>
          </p:txBody>
        </p:sp>
        <p:sp>
          <p:nvSpPr>
            <p:cNvPr id="104" name="TextBox 103">
              <a:extLst>
                <a:ext uri="{FF2B5EF4-FFF2-40B4-BE49-F238E27FC236}">
                  <a16:creationId xmlns:a16="http://schemas.microsoft.com/office/drawing/2014/main" id="{0D192340-FFDE-BD46-8B80-9892DD551072}"/>
                </a:ext>
              </a:extLst>
            </p:cNvPr>
            <p:cNvSpPr txBox="1"/>
            <p:nvPr/>
          </p:nvSpPr>
          <p:spPr>
            <a:xfrm>
              <a:off x="-1097628" y="2215555"/>
              <a:ext cx="2690291" cy="1016560"/>
            </a:xfrm>
            <a:prstGeom prst="rect">
              <a:avLst/>
            </a:prstGeom>
            <a:noFill/>
            <a:ln w="19050">
              <a:solidFill>
                <a:schemeClr val="accent6">
                  <a:lumMod val="40000"/>
                  <a:lumOff val="60000"/>
                </a:schemeClr>
              </a:solidFill>
            </a:ln>
          </p:spPr>
          <p:txBody>
            <a:bodyPr wrap="square" rtlCol="0">
              <a:spAutoFit/>
            </a:bodyPr>
            <a:lstStyle/>
            <a:p>
              <a:r>
                <a:rPr lang="en-GB" sz="1600" b="1" dirty="0"/>
                <a:t>Up to 5 loops , of cooling</a:t>
              </a:r>
            </a:p>
            <a:p>
              <a:r>
                <a:rPr lang="en-GB" sz="1600" b="1" dirty="0"/>
                <a:t>water control </a:t>
              </a:r>
            </a:p>
            <a:p>
              <a:r>
                <a:rPr lang="en-GB" sz="1600" b="1" dirty="0"/>
                <a:t>2 * Sample environment</a:t>
              </a:r>
            </a:p>
            <a:p>
              <a:r>
                <a:rPr lang="en-GB" sz="1600" b="1" dirty="0"/>
                <a:t>3 * Instrument</a:t>
              </a:r>
            </a:p>
          </p:txBody>
        </p:sp>
        <p:sp>
          <p:nvSpPr>
            <p:cNvPr id="105" name="Freeform 104">
              <a:extLst>
                <a:ext uri="{FF2B5EF4-FFF2-40B4-BE49-F238E27FC236}">
                  <a16:creationId xmlns:a16="http://schemas.microsoft.com/office/drawing/2014/main" id="{E5A6370E-A4F9-B643-8584-3E8AF7CD1678}"/>
                </a:ext>
              </a:extLst>
            </p:cNvPr>
            <p:cNvSpPr/>
            <p:nvPr/>
          </p:nvSpPr>
          <p:spPr>
            <a:xfrm>
              <a:off x="1394203" y="1385918"/>
              <a:ext cx="3505832" cy="4485289"/>
            </a:xfrm>
            <a:custGeom>
              <a:avLst/>
              <a:gdLst>
                <a:gd name="connsiteX0" fmla="*/ 157655 w 3505832"/>
                <a:gd name="connsiteY0" fmla="*/ 94593 h 4485289"/>
                <a:gd name="connsiteX1" fmla="*/ 157655 w 3505832"/>
                <a:gd name="connsiteY1" fmla="*/ 94593 h 4485289"/>
                <a:gd name="connsiteX2" fmla="*/ 165538 w 3505832"/>
                <a:gd name="connsiteY2" fmla="*/ 354724 h 4485289"/>
                <a:gd name="connsiteX3" fmla="*/ 204951 w 3505832"/>
                <a:gd name="connsiteY3" fmla="*/ 804041 h 4485289"/>
                <a:gd name="connsiteX4" fmla="*/ 204951 w 3505832"/>
                <a:gd name="connsiteY4" fmla="*/ 1213945 h 4485289"/>
                <a:gd name="connsiteX5" fmla="*/ 189186 w 3505832"/>
                <a:gd name="connsiteY5" fmla="*/ 1355834 h 4485289"/>
                <a:gd name="connsiteX6" fmla="*/ 181303 w 3505832"/>
                <a:gd name="connsiteY6" fmla="*/ 1466193 h 4485289"/>
                <a:gd name="connsiteX7" fmla="*/ 181303 w 3505832"/>
                <a:gd name="connsiteY7" fmla="*/ 1623848 h 4485289"/>
                <a:gd name="connsiteX8" fmla="*/ 173420 w 3505832"/>
                <a:gd name="connsiteY8" fmla="*/ 1726324 h 4485289"/>
                <a:gd name="connsiteX9" fmla="*/ 173420 w 3505832"/>
                <a:gd name="connsiteY9" fmla="*/ 2041634 h 4485289"/>
                <a:gd name="connsiteX10" fmla="*/ 165538 w 3505832"/>
                <a:gd name="connsiteY10" fmla="*/ 2065282 h 4485289"/>
                <a:gd name="connsiteX11" fmla="*/ 149772 w 3505832"/>
                <a:gd name="connsiteY11" fmla="*/ 2128345 h 4485289"/>
                <a:gd name="connsiteX12" fmla="*/ 134007 w 3505832"/>
                <a:gd name="connsiteY12" fmla="*/ 2175641 h 4485289"/>
                <a:gd name="connsiteX13" fmla="*/ 126124 w 3505832"/>
                <a:gd name="connsiteY13" fmla="*/ 2207172 h 4485289"/>
                <a:gd name="connsiteX14" fmla="*/ 110358 w 3505832"/>
                <a:gd name="connsiteY14" fmla="*/ 2254469 h 4485289"/>
                <a:gd name="connsiteX15" fmla="*/ 102476 w 3505832"/>
                <a:gd name="connsiteY15" fmla="*/ 2293882 h 4485289"/>
                <a:gd name="connsiteX16" fmla="*/ 78827 w 3505832"/>
                <a:gd name="connsiteY16" fmla="*/ 2372710 h 4485289"/>
                <a:gd name="connsiteX17" fmla="*/ 70945 w 3505832"/>
                <a:gd name="connsiteY17" fmla="*/ 2467303 h 4485289"/>
                <a:gd name="connsiteX18" fmla="*/ 86710 w 3505832"/>
                <a:gd name="connsiteY18" fmla="*/ 2648607 h 4485289"/>
                <a:gd name="connsiteX19" fmla="*/ 102476 w 3505832"/>
                <a:gd name="connsiteY19" fmla="*/ 3097924 h 4485289"/>
                <a:gd name="connsiteX20" fmla="*/ 110358 w 3505832"/>
                <a:gd name="connsiteY20" fmla="*/ 3200400 h 4485289"/>
                <a:gd name="connsiteX21" fmla="*/ 126124 w 3505832"/>
                <a:gd name="connsiteY21" fmla="*/ 3484179 h 4485289"/>
                <a:gd name="connsiteX22" fmla="*/ 110358 w 3505832"/>
                <a:gd name="connsiteY22" fmla="*/ 3712779 h 4485289"/>
                <a:gd name="connsiteX23" fmla="*/ 102476 w 3505832"/>
                <a:gd name="connsiteY23" fmla="*/ 3752193 h 4485289"/>
                <a:gd name="connsiteX24" fmla="*/ 55179 w 3505832"/>
                <a:gd name="connsiteY24" fmla="*/ 3901965 h 4485289"/>
                <a:gd name="connsiteX25" fmla="*/ 47296 w 3505832"/>
                <a:gd name="connsiteY25" fmla="*/ 3925614 h 4485289"/>
                <a:gd name="connsiteX26" fmla="*/ 31531 w 3505832"/>
                <a:gd name="connsiteY26" fmla="*/ 3980793 h 4485289"/>
                <a:gd name="connsiteX27" fmla="*/ 15765 w 3505832"/>
                <a:gd name="connsiteY27" fmla="*/ 4012324 h 4485289"/>
                <a:gd name="connsiteX28" fmla="*/ 0 w 3505832"/>
                <a:gd name="connsiteY28" fmla="*/ 4075386 h 4485289"/>
                <a:gd name="connsiteX29" fmla="*/ 23648 w 3505832"/>
                <a:gd name="connsiteY29" fmla="*/ 4138448 h 4485289"/>
                <a:gd name="connsiteX30" fmla="*/ 31531 w 3505832"/>
                <a:gd name="connsiteY30" fmla="*/ 4162096 h 4485289"/>
                <a:gd name="connsiteX31" fmla="*/ 70945 w 3505832"/>
                <a:gd name="connsiteY31" fmla="*/ 4201510 h 4485289"/>
                <a:gd name="connsiteX32" fmla="*/ 134007 w 3505832"/>
                <a:gd name="connsiteY32" fmla="*/ 4248807 h 4485289"/>
                <a:gd name="connsiteX33" fmla="*/ 181303 w 3505832"/>
                <a:gd name="connsiteY33" fmla="*/ 4272455 h 4485289"/>
                <a:gd name="connsiteX34" fmla="*/ 275896 w 3505832"/>
                <a:gd name="connsiteY34" fmla="*/ 4319751 h 4485289"/>
                <a:gd name="connsiteX35" fmla="*/ 346841 w 3505832"/>
                <a:gd name="connsiteY35" fmla="*/ 4374931 h 4485289"/>
                <a:gd name="connsiteX36" fmla="*/ 362607 w 3505832"/>
                <a:gd name="connsiteY36" fmla="*/ 4398579 h 4485289"/>
                <a:gd name="connsiteX37" fmla="*/ 417786 w 3505832"/>
                <a:gd name="connsiteY37" fmla="*/ 4422227 h 4485289"/>
                <a:gd name="connsiteX38" fmla="*/ 536027 w 3505832"/>
                <a:gd name="connsiteY38" fmla="*/ 4461641 h 4485289"/>
                <a:gd name="connsiteX39" fmla="*/ 630620 w 3505832"/>
                <a:gd name="connsiteY39" fmla="*/ 4485289 h 4485289"/>
                <a:gd name="connsiteX40" fmla="*/ 788276 w 3505832"/>
                <a:gd name="connsiteY40" fmla="*/ 4477407 h 4485289"/>
                <a:gd name="connsiteX41" fmla="*/ 890751 w 3505832"/>
                <a:gd name="connsiteY41" fmla="*/ 4453758 h 4485289"/>
                <a:gd name="connsiteX42" fmla="*/ 961696 w 3505832"/>
                <a:gd name="connsiteY42" fmla="*/ 4445876 h 4485289"/>
                <a:gd name="connsiteX43" fmla="*/ 1245476 w 3505832"/>
                <a:gd name="connsiteY43" fmla="*/ 4437993 h 4485289"/>
                <a:gd name="connsiteX44" fmla="*/ 1292772 w 3505832"/>
                <a:gd name="connsiteY44" fmla="*/ 4430110 h 4485289"/>
                <a:gd name="connsiteX45" fmla="*/ 1521372 w 3505832"/>
                <a:gd name="connsiteY45" fmla="*/ 4414345 h 4485289"/>
                <a:gd name="connsiteX46" fmla="*/ 1545020 w 3505832"/>
                <a:gd name="connsiteY46" fmla="*/ 4398579 h 4485289"/>
                <a:gd name="connsiteX47" fmla="*/ 1552903 w 3505832"/>
                <a:gd name="connsiteY47" fmla="*/ 4374931 h 4485289"/>
                <a:gd name="connsiteX48" fmla="*/ 1545020 w 3505832"/>
                <a:gd name="connsiteY48" fmla="*/ 4138448 h 4485289"/>
                <a:gd name="connsiteX49" fmla="*/ 1521372 w 3505832"/>
                <a:gd name="connsiteY49" fmla="*/ 3886200 h 4485289"/>
                <a:gd name="connsiteX50" fmla="*/ 1513489 w 3505832"/>
                <a:gd name="connsiteY50" fmla="*/ 3838903 h 4485289"/>
                <a:gd name="connsiteX51" fmla="*/ 1497724 w 3505832"/>
                <a:gd name="connsiteY51" fmla="*/ 3783724 h 4485289"/>
                <a:gd name="connsiteX52" fmla="*/ 1489841 w 3505832"/>
                <a:gd name="connsiteY52" fmla="*/ 3720662 h 4485289"/>
                <a:gd name="connsiteX53" fmla="*/ 1474076 w 3505832"/>
                <a:gd name="connsiteY53" fmla="*/ 3633951 h 4485289"/>
                <a:gd name="connsiteX54" fmla="*/ 1450427 w 3505832"/>
                <a:gd name="connsiteY54" fmla="*/ 3444765 h 4485289"/>
                <a:gd name="connsiteX55" fmla="*/ 1442545 w 3505832"/>
                <a:gd name="connsiteY55" fmla="*/ 3389586 h 4485289"/>
                <a:gd name="connsiteX56" fmla="*/ 1434662 w 3505832"/>
                <a:gd name="connsiteY56" fmla="*/ 3365938 h 4485289"/>
                <a:gd name="connsiteX57" fmla="*/ 1418896 w 3505832"/>
                <a:gd name="connsiteY57" fmla="*/ 3279227 h 4485289"/>
                <a:gd name="connsiteX58" fmla="*/ 1411014 w 3505832"/>
                <a:gd name="connsiteY58" fmla="*/ 3255579 h 4485289"/>
                <a:gd name="connsiteX59" fmla="*/ 1403131 w 3505832"/>
                <a:gd name="connsiteY59" fmla="*/ 3224048 h 4485289"/>
                <a:gd name="connsiteX60" fmla="*/ 1395248 w 3505832"/>
                <a:gd name="connsiteY60" fmla="*/ 3200400 h 4485289"/>
                <a:gd name="connsiteX61" fmla="*/ 1387365 w 3505832"/>
                <a:gd name="connsiteY61" fmla="*/ 3160986 h 4485289"/>
                <a:gd name="connsiteX62" fmla="*/ 1371600 w 3505832"/>
                <a:gd name="connsiteY62" fmla="*/ 3105807 h 4485289"/>
                <a:gd name="connsiteX63" fmla="*/ 1387365 w 3505832"/>
                <a:gd name="connsiteY63" fmla="*/ 3019096 h 4485289"/>
                <a:gd name="connsiteX64" fmla="*/ 1395248 w 3505832"/>
                <a:gd name="connsiteY64" fmla="*/ 2979682 h 4485289"/>
                <a:gd name="connsiteX65" fmla="*/ 1426779 w 3505832"/>
                <a:gd name="connsiteY65" fmla="*/ 2916620 h 4485289"/>
                <a:gd name="connsiteX66" fmla="*/ 1434662 w 3505832"/>
                <a:gd name="connsiteY66" fmla="*/ 2892972 h 4485289"/>
                <a:gd name="connsiteX67" fmla="*/ 1466193 w 3505832"/>
                <a:gd name="connsiteY67" fmla="*/ 2829910 h 4485289"/>
                <a:gd name="connsiteX68" fmla="*/ 1474076 w 3505832"/>
                <a:gd name="connsiteY68" fmla="*/ 2806262 h 4485289"/>
                <a:gd name="connsiteX69" fmla="*/ 1505607 w 3505832"/>
                <a:gd name="connsiteY69" fmla="*/ 2766848 h 4485289"/>
                <a:gd name="connsiteX70" fmla="*/ 1537138 w 3505832"/>
                <a:gd name="connsiteY70" fmla="*/ 2743200 h 4485289"/>
                <a:gd name="connsiteX71" fmla="*/ 1615965 w 3505832"/>
                <a:gd name="connsiteY71" fmla="*/ 2703786 h 4485289"/>
                <a:gd name="connsiteX72" fmla="*/ 1742089 w 3505832"/>
                <a:gd name="connsiteY72" fmla="*/ 2711669 h 4485289"/>
                <a:gd name="connsiteX73" fmla="*/ 1805151 w 3505832"/>
                <a:gd name="connsiteY73" fmla="*/ 2719551 h 4485289"/>
                <a:gd name="connsiteX74" fmla="*/ 1899745 w 3505832"/>
                <a:gd name="connsiteY74" fmla="*/ 2735317 h 4485289"/>
                <a:gd name="connsiteX75" fmla="*/ 2073165 w 3505832"/>
                <a:gd name="connsiteY75" fmla="*/ 2782614 h 4485289"/>
                <a:gd name="connsiteX76" fmla="*/ 2120462 w 3505832"/>
                <a:gd name="connsiteY76" fmla="*/ 2790496 h 4485289"/>
                <a:gd name="connsiteX77" fmla="*/ 2144110 w 3505832"/>
                <a:gd name="connsiteY77" fmla="*/ 2798379 h 4485289"/>
                <a:gd name="connsiteX78" fmla="*/ 2325414 w 3505832"/>
                <a:gd name="connsiteY78" fmla="*/ 2790496 h 4485289"/>
                <a:gd name="connsiteX79" fmla="*/ 2459420 w 3505832"/>
                <a:gd name="connsiteY79" fmla="*/ 2790496 h 4485289"/>
                <a:gd name="connsiteX80" fmla="*/ 2695903 w 3505832"/>
                <a:gd name="connsiteY80" fmla="*/ 2806262 h 4485289"/>
                <a:gd name="connsiteX81" fmla="*/ 2790496 w 3505832"/>
                <a:gd name="connsiteY81" fmla="*/ 2766848 h 4485289"/>
                <a:gd name="connsiteX82" fmla="*/ 2806262 w 3505832"/>
                <a:gd name="connsiteY82" fmla="*/ 2727434 h 4485289"/>
                <a:gd name="connsiteX83" fmla="*/ 2845676 w 3505832"/>
                <a:gd name="connsiteY83" fmla="*/ 2601310 h 4485289"/>
                <a:gd name="connsiteX84" fmla="*/ 2869324 w 3505832"/>
                <a:gd name="connsiteY84" fmla="*/ 2530365 h 4485289"/>
                <a:gd name="connsiteX85" fmla="*/ 2885089 w 3505832"/>
                <a:gd name="connsiteY85" fmla="*/ 2506717 h 4485289"/>
                <a:gd name="connsiteX86" fmla="*/ 2908738 w 3505832"/>
                <a:gd name="connsiteY86" fmla="*/ 2459420 h 4485289"/>
                <a:gd name="connsiteX87" fmla="*/ 2916620 w 3505832"/>
                <a:gd name="connsiteY87" fmla="*/ 2435772 h 4485289"/>
                <a:gd name="connsiteX88" fmla="*/ 2971800 w 3505832"/>
                <a:gd name="connsiteY88" fmla="*/ 2396358 h 4485289"/>
                <a:gd name="connsiteX89" fmla="*/ 3058510 w 3505832"/>
                <a:gd name="connsiteY89" fmla="*/ 2293882 h 4485289"/>
                <a:gd name="connsiteX90" fmla="*/ 3090041 w 3505832"/>
                <a:gd name="connsiteY90" fmla="*/ 2286000 h 4485289"/>
                <a:gd name="connsiteX91" fmla="*/ 3302876 w 3505832"/>
                <a:gd name="connsiteY91" fmla="*/ 2293882 h 4485289"/>
                <a:gd name="connsiteX92" fmla="*/ 3310758 w 3505832"/>
                <a:gd name="connsiteY92" fmla="*/ 2270234 h 4485289"/>
                <a:gd name="connsiteX93" fmla="*/ 3460531 w 3505832"/>
                <a:gd name="connsiteY93" fmla="*/ 1923393 h 4485289"/>
                <a:gd name="connsiteX94" fmla="*/ 3492062 w 3505832"/>
                <a:gd name="connsiteY94" fmla="*/ 1820917 h 4485289"/>
                <a:gd name="connsiteX95" fmla="*/ 3499945 w 3505832"/>
                <a:gd name="connsiteY95" fmla="*/ 1773620 h 4485289"/>
                <a:gd name="connsiteX96" fmla="*/ 3350172 w 3505832"/>
                <a:gd name="connsiteY96" fmla="*/ 1781503 h 4485289"/>
                <a:gd name="connsiteX97" fmla="*/ 3145220 w 3505832"/>
                <a:gd name="connsiteY97" fmla="*/ 1765738 h 4485289"/>
                <a:gd name="connsiteX98" fmla="*/ 3066393 w 3505832"/>
                <a:gd name="connsiteY98" fmla="*/ 1757855 h 4485289"/>
                <a:gd name="connsiteX99" fmla="*/ 2916620 w 3505832"/>
                <a:gd name="connsiteY99" fmla="*/ 1734207 h 4485289"/>
                <a:gd name="connsiteX100" fmla="*/ 2845676 w 3505832"/>
                <a:gd name="connsiteY100" fmla="*/ 1718441 h 4485289"/>
                <a:gd name="connsiteX101" fmla="*/ 2806262 w 3505832"/>
                <a:gd name="connsiteY101" fmla="*/ 1702676 h 4485289"/>
                <a:gd name="connsiteX102" fmla="*/ 2703786 w 3505832"/>
                <a:gd name="connsiteY102" fmla="*/ 1679027 h 4485289"/>
                <a:gd name="connsiteX103" fmla="*/ 2656489 w 3505832"/>
                <a:gd name="connsiteY103" fmla="*/ 1663262 h 4485289"/>
                <a:gd name="connsiteX104" fmla="*/ 2617076 w 3505832"/>
                <a:gd name="connsiteY104" fmla="*/ 1655379 h 4485289"/>
                <a:gd name="connsiteX105" fmla="*/ 2522483 w 3505832"/>
                <a:gd name="connsiteY105" fmla="*/ 1623848 h 4485289"/>
                <a:gd name="connsiteX106" fmla="*/ 2467303 w 3505832"/>
                <a:gd name="connsiteY106" fmla="*/ 1608082 h 4485289"/>
                <a:gd name="connsiteX107" fmla="*/ 2412124 w 3505832"/>
                <a:gd name="connsiteY107" fmla="*/ 1592317 h 4485289"/>
                <a:gd name="connsiteX108" fmla="*/ 2349062 w 3505832"/>
                <a:gd name="connsiteY108" fmla="*/ 1537138 h 4485289"/>
                <a:gd name="connsiteX109" fmla="*/ 2333296 w 3505832"/>
                <a:gd name="connsiteY109" fmla="*/ 1513489 h 4485289"/>
                <a:gd name="connsiteX110" fmla="*/ 2301765 w 3505832"/>
                <a:gd name="connsiteY110" fmla="*/ 1481958 h 4485289"/>
                <a:gd name="connsiteX111" fmla="*/ 2270234 w 3505832"/>
                <a:gd name="connsiteY111" fmla="*/ 1442545 h 4485289"/>
                <a:gd name="connsiteX112" fmla="*/ 2207172 w 3505832"/>
                <a:gd name="connsiteY112" fmla="*/ 1395248 h 4485289"/>
                <a:gd name="connsiteX113" fmla="*/ 2175641 w 3505832"/>
                <a:gd name="connsiteY113" fmla="*/ 1363717 h 4485289"/>
                <a:gd name="connsiteX114" fmla="*/ 2065283 w 3505832"/>
                <a:gd name="connsiteY114" fmla="*/ 1300655 h 4485289"/>
                <a:gd name="connsiteX115" fmla="*/ 2025869 w 3505832"/>
                <a:gd name="connsiteY115" fmla="*/ 1284889 h 4485289"/>
                <a:gd name="connsiteX116" fmla="*/ 2002220 w 3505832"/>
                <a:gd name="connsiteY116" fmla="*/ 1269124 h 4485289"/>
                <a:gd name="connsiteX117" fmla="*/ 1954924 w 3505832"/>
                <a:gd name="connsiteY117" fmla="*/ 1253358 h 4485289"/>
                <a:gd name="connsiteX118" fmla="*/ 1931276 w 3505832"/>
                <a:gd name="connsiteY118" fmla="*/ 1245476 h 4485289"/>
                <a:gd name="connsiteX119" fmla="*/ 1899745 w 3505832"/>
                <a:gd name="connsiteY119" fmla="*/ 1229710 h 4485289"/>
                <a:gd name="connsiteX120" fmla="*/ 1868214 w 3505832"/>
                <a:gd name="connsiteY120" fmla="*/ 1221827 h 4485289"/>
                <a:gd name="connsiteX121" fmla="*/ 1844565 w 3505832"/>
                <a:gd name="connsiteY121" fmla="*/ 1213945 h 4485289"/>
                <a:gd name="connsiteX122" fmla="*/ 1797269 w 3505832"/>
                <a:gd name="connsiteY122" fmla="*/ 1174531 h 4485289"/>
                <a:gd name="connsiteX123" fmla="*/ 1789386 w 3505832"/>
                <a:gd name="connsiteY123" fmla="*/ 1143000 h 4485289"/>
                <a:gd name="connsiteX124" fmla="*/ 1765738 w 3505832"/>
                <a:gd name="connsiteY124" fmla="*/ 1103586 h 4485289"/>
                <a:gd name="connsiteX125" fmla="*/ 1757855 w 3505832"/>
                <a:gd name="connsiteY125" fmla="*/ 1072055 h 4485289"/>
                <a:gd name="connsiteX126" fmla="*/ 1734207 w 3505832"/>
                <a:gd name="connsiteY126" fmla="*/ 1008993 h 4485289"/>
                <a:gd name="connsiteX127" fmla="*/ 1718441 w 3505832"/>
                <a:gd name="connsiteY127" fmla="*/ 985345 h 4485289"/>
                <a:gd name="connsiteX128" fmla="*/ 1702676 w 3505832"/>
                <a:gd name="connsiteY128" fmla="*/ 930165 h 4485289"/>
                <a:gd name="connsiteX129" fmla="*/ 1694793 w 3505832"/>
                <a:gd name="connsiteY129" fmla="*/ 906517 h 4485289"/>
                <a:gd name="connsiteX130" fmla="*/ 1655379 w 3505832"/>
                <a:gd name="connsiteY130" fmla="*/ 859220 h 4485289"/>
                <a:gd name="connsiteX131" fmla="*/ 1639614 w 3505832"/>
                <a:gd name="connsiteY131" fmla="*/ 835572 h 4485289"/>
                <a:gd name="connsiteX132" fmla="*/ 1615965 w 3505832"/>
                <a:gd name="connsiteY132" fmla="*/ 819807 h 4485289"/>
                <a:gd name="connsiteX133" fmla="*/ 1584434 w 3505832"/>
                <a:gd name="connsiteY133" fmla="*/ 796158 h 4485289"/>
                <a:gd name="connsiteX134" fmla="*/ 1545020 w 3505832"/>
                <a:gd name="connsiteY134" fmla="*/ 740979 h 4485289"/>
                <a:gd name="connsiteX135" fmla="*/ 1497724 w 3505832"/>
                <a:gd name="connsiteY135" fmla="*/ 685800 h 4485289"/>
                <a:gd name="connsiteX136" fmla="*/ 1481958 w 3505832"/>
                <a:gd name="connsiteY136" fmla="*/ 662151 h 4485289"/>
                <a:gd name="connsiteX137" fmla="*/ 1450427 w 3505832"/>
                <a:gd name="connsiteY137" fmla="*/ 606972 h 4485289"/>
                <a:gd name="connsiteX138" fmla="*/ 1442545 w 3505832"/>
                <a:gd name="connsiteY138" fmla="*/ 575441 h 4485289"/>
                <a:gd name="connsiteX139" fmla="*/ 1379483 w 3505832"/>
                <a:gd name="connsiteY139" fmla="*/ 465082 h 4485289"/>
                <a:gd name="connsiteX140" fmla="*/ 1355834 w 3505832"/>
                <a:gd name="connsiteY140" fmla="*/ 417786 h 4485289"/>
                <a:gd name="connsiteX141" fmla="*/ 1332186 w 3505832"/>
                <a:gd name="connsiteY141" fmla="*/ 378372 h 4485289"/>
                <a:gd name="connsiteX142" fmla="*/ 1292772 w 3505832"/>
                <a:gd name="connsiteY142" fmla="*/ 299545 h 4485289"/>
                <a:gd name="connsiteX143" fmla="*/ 1277007 w 3505832"/>
                <a:gd name="connsiteY143" fmla="*/ 228600 h 4485289"/>
                <a:gd name="connsiteX144" fmla="*/ 1269124 w 3505832"/>
                <a:gd name="connsiteY144" fmla="*/ 197069 h 4485289"/>
                <a:gd name="connsiteX145" fmla="*/ 1253358 w 3505832"/>
                <a:gd name="connsiteY145" fmla="*/ 165538 h 4485289"/>
                <a:gd name="connsiteX146" fmla="*/ 1213945 w 3505832"/>
                <a:gd name="connsiteY146" fmla="*/ 141889 h 4485289"/>
                <a:gd name="connsiteX147" fmla="*/ 1143000 w 3505832"/>
                <a:gd name="connsiteY147" fmla="*/ 118241 h 4485289"/>
                <a:gd name="connsiteX148" fmla="*/ 1103586 w 3505832"/>
                <a:gd name="connsiteY148" fmla="*/ 110358 h 4485289"/>
                <a:gd name="connsiteX149" fmla="*/ 1056289 w 3505832"/>
                <a:gd name="connsiteY149" fmla="*/ 94593 h 4485289"/>
                <a:gd name="connsiteX150" fmla="*/ 1008993 w 3505832"/>
                <a:gd name="connsiteY150" fmla="*/ 86710 h 4485289"/>
                <a:gd name="connsiteX151" fmla="*/ 985345 w 3505832"/>
                <a:gd name="connsiteY151" fmla="*/ 78827 h 4485289"/>
                <a:gd name="connsiteX152" fmla="*/ 930165 w 3505832"/>
                <a:gd name="connsiteY152" fmla="*/ 63062 h 4485289"/>
                <a:gd name="connsiteX153" fmla="*/ 890751 w 3505832"/>
                <a:gd name="connsiteY153" fmla="*/ 55179 h 4485289"/>
                <a:gd name="connsiteX154" fmla="*/ 764627 w 3505832"/>
                <a:gd name="connsiteY154" fmla="*/ 15765 h 4485289"/>
                <a:gd name="connsiteX155" fmla="*/ 693683 w 3505832"/>
                <a:gd name="connsiteY155" fmla="*/ 0 h 4485289"/>
                <a:gd name="connsiteX156" fmla="*/ 402020 w 3505832"/>
                <a:gd name="connsiteY156" fmla="*/ 7882 h 4485289"/>
                <a:gd name="connsiteX157" fmla="*/ 370489 w 3505832"/>
                <a:gd name="connsiteY157" fmla="*/ 23648 h 4485289"/>
                <a:gd name="connsiteX158" fmla="*/ 299545 w 3505832"/>
                <a:gd name="connsiteY158" fmla="*/ 55179 h 4485289"/>
                <a:gd name="connsiteX159" fmla="*/ 275896 w 3505832"/>
                <a:gd name="connsiteY159" fmla="*/ 78827 h 4485289"/>
                <a:gd name="connsiteX160" fmla="*/ 228600 w 3505832"/>
                <a:gd name="connsiteY160" fmla="*/ 110358 h 4485289"/>
                <a:gd name="connsiteX161" fmla="*/ 197069 w 3505832"/>
                <a:gd name="connsiteY161" fmla="*/ 102476 h 4485289"/>
                <a:gd name="connsiteX162" fmla="*/ 157655 w 3505832"/>
                <a:gd name="connsiteY162" fmla="*/ 94593 h 448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505832" h="4485289">
                  <a:moveTo>
                    <a:pt x="157655" y="94593"/>
                  </a:moveTo>
                  <a:lnTo>
                    <a:pt x="157655" y="94593"/>
                  </a:lnTo>
                  <a:cubicBezTo>
                    <a:pt x="160283" y="181303"/>
                    <a:pt x="160726" y="268107"/>
                    <a:pt x="165538" y="354724"/>
                  </a:cubicBezTo>
                  <a:cubicBezTo>
                    <a:pt x="177670" y="573104"/>
                    <a:pt x="184858" y="623200"/>
                    <a:pt x="204951" y="804041"/>
                  </a:cubicBezTo>
                  <a:cubicBezTo>
                    <a:pt x="215437" y="1013748"/>
                    <a:pt x="217033" y="960213"/>
                    <a:pt x="204951" y="1213945"/>
                  </a:cubicBezTo>
                  <a:cubicBezTo>
                    <a:pt x="201776" y="1280614"/>
                    <a:pt x="194877" y="1293233"/>
                    <a:pt x="189186" y="1355834"/>
                  </a:cubicBezTo>
                  <a:cubicBezTo>
                    <a:pt x="185847" y="1392563"/>
                    <a:pt x="183931" y="1429407"/>
                    <a:pt x="181303" y="1466193"/>
                  </a:cubicBezTo>
                  <a:cubicBezTo>
                    <a:pt x="199224" y="1537876"/>
                    <a:pt x="190556" y="1489687"/>
                    <a:pt x="181303" y="1623848"/>
                  </a:cubicBezTo>
                  <a:cubicBezTo>
                    <a:pt x="178946" y="1658026"/>
                    <a:pt x="176048" y="1692165"/>
                    <a:pt x="173420" y="1726324"/>
                  </a:cubicBezTo>
                  <a:cubicBezTo>
                    <a:pt x="180702" y="1879232"/>
                    <a:pt x="186903" y="1893318"/>
                    <a:pt x="173420" y="2041634"/>
                  </a:cubicBezTo>
                  <a:cubicBezTo>
                    <a:pt x="172668" y="2049909"/>
                    <a:pt x="167724" y="2057266"/>
                    <a:pt x="165538" y="2065282"/>
                  </a:cubicBezTo>
                  <a:cubicBezTo>
                    <a:pt x="159837" y="2086187"/>
                    <a:pt x="155725" y="2107511"/>
                    <a:pt x="149772" y="2128345"/>
                  </a:cubicBezTo>
                  <a:cubicBezTo>
                    <a:pt x="145207" y="2144324"/>
                    <a:pt x="138038" y="2159519"/>
                    <a:pt x="134007" y="2175641"/>
                  </a:cubicBezTo>
                  <a:cubicBezTo>
                    <a:pt x="131379" y="2186151"/>
                    <a:pt x="129237" y="2196795"/>
                    <a:pt x="126124" y="2207172"/>
                  </a:cubicBezTo>
                  <a:cubicBezTo>
                    <a:pt x="121349" y="2223090"/>
                    <a:pt x="114731" y="2238436"/>
                    <a:pt x="110358" y="2254469"/>
                  </a:cubicBezTo>
                  <a:cubicBezTo>
                    <a:pt x="106833" y="2267395"/>
                    <a:pt x="106326" y="2281049"/>
                    <a:pt x="102476" y="2293882"/>
                  </a:cubicBezTo>
                  <a:cubicBezTo>
                    <a:pt x="71361" y="2397599"/>
                    <a:pt x="99307" y="2270314"/>
                    <a:pt x="78827" y="2372710"/>
                  </a:cubicBezTo>
                  <a:cubicBezTo>
                    <a:pt x="76200" y="2404241"/>
                    <a:pt x="70945" y="2435663"/>
                    <a:pt x="70945" y="2467303"/>
                  </a:cubicBezTo>
                  <a:cubicBezTo>
                    <a:pt x="70945" y="2548686"/>
                    <a:pt x="76858" y="2579641"/>
                    <a:pt x="86710" y="2648607"/>
                  </a:cubicBezTo>
                  <a:cubicBezTo>
                    <a:pt x="91965" y="2798379"/>
                    <a:pt x="96059" y="2948197"/>
                    <a:pt x="102476" y="3097924"/>
                  </a:cubicBezTo>
                  <a:cubicBezTo>
                    <a:pt x="103943" y="3132152"/>
                    <a:pt x="108264" y="3166204"/>
                    <a:pt x="110358" y="3200400"/>
                  </a:cubicBezTo>
                  <a:cubicBezTo>
                    <a:pt x="116147" y="3294962"/>
                    <a:pt x="120869" y="3389586"/>
                    <a:pt x="126124" y="3484179"/>
                  </a:cubicBezTo>
                  <a:cubicBezTo>
                    <a:pt x="119473" y="3637140"/>
                    <a:pt x="127677" y="3617521"/>
                    <a:pt x="110358" y="3712779"/>
                  </a:cubicBezTo>
                  <a:cubicBezTo>
                    <a:pt x="107961" y="3725961"/>
                    <a:pt x="106227" y="3739331"/>
                    <a:pt x="102476" y="3752193"/>
                  </a:cubicBezTo>
                  <a:cubicBezTo>
                    <a:pt x="87817" y="3802453"/>
                    <a:pt x="71053" y="3852075"/>
                    <a:pt x="55179" y="3901965"/>
                  </a:cubicBezTo>
                  <a:cubicBezTo>
                    <a:pt x="52660" y="3909883"/>
                    <a:pt x="49579" y="3917624"/>
                    <a:pt x="47296" y="3925614"/>
                  </a:cubicBezTo>
                  <a:cubicBezTo>
                    <a:pt x="42041" y="3944007"/>
                    <a:pt x="38068" y="3962816"/>
                    <a:pt x="31531" y="3980793"/>
                  </a:cubicBezTo>
                  <a:cubicBezTo>
                    <a:pt x="27515" y="3991836"/>
                    <a:pt x="20394" y="4001523"/>
                    <a:pt x="15765" y="4012324"/>
                  </a:cubicBezTo>
                  <a:cubicBezTo>
                    <a:pt x="6677" y="4033529"/>
                    <a:pt x="4625" y="4052260"/>
                    <a:pt x="0" y="4075386"/>
                  </a:cubicBezTo>
                  <a:cubicBezTo>
                    <a:pt x="15209" y="4151427"/>
                    <a:pt x="-3415" y="4084322"/>
                    <a:pt x="23648" y="4138448"/>
                  </a:cubicBezTo>
                  <a:cubicBezTo>
                    <a:pt x="27364" y="4145880"/>
                    <a:pt x="26546" y="4155449"/>
                    <a:pt x="31531" y="4162096"/>
                  </a:cubicBezTo>
                  <a:cubicBezTo>
                    <a:pt x="42679" y="4176960"/>
                    <a:pt x="57135" y="4189081"/>
                    <a:pt x="70945" y="4201510"/>
                  </a:cubicBezTo>
                  <a:cubicBezTo>
                    <a:pt x="82601" y="4212001"/>
                    <a:pt x="116155" y="4238889"/>
                    <a:pt x="134007" y="4248807"/>
                  </a:cubicBezTo>
                  <a:cubicBezTo>
                    <a:pt x="149415" y="4257367"/>
                    <a:pt x="165750" y="4264160"/>
                    <a:pt x="181303" y="4272455"/>
                  </a:cubicBezTo>
                  <a:cubicBezTo>
                    <a:pt x="268200" y="4318800"/>
                    <a:pt x="223915" y="4302425"/>
                    <a:pt x="275896" y="4319751"/>
                  </a:cubicBezTo>
                  <a:cubicBezTo>
                    <a:pt x="308862" y="4341728"/>
                    <a:pt x="323684" y="4347143"/>
                    <a:pt x="346841" y="4374931"/>
                  </a:cubicBezTo>
                  <a:cubicBezTo>
                    <a:pt x="352906" y="4382209"/>
                    <a:pt x="354724" y="4393324"/>
                    <a:pt x="362607" y="4398579"/>
                  </a:cubicBezTo>
                  <a:cubicBezTo>
                    <a:pt x="379257" y="4409679"/>
                    <a:pt x="398980" y="4415388"/>
                    <a:pt x="417786" y="4422227"/>
                  </a:cubicBezTo>
                  <a:cubicBezTo>
                    <a:pt x="456830" y="4436425"/>
                    <a:pt x="496193" y="4449838"/>
                    <a:pt x="536027" y="4461641"/>
                  </a:cubicBezTo>
                  <a:cubicBezTo>
                    <a:pt x="567189" y="4470874"/>
                    <a:pt x="630620" y="4485289"/>
                    <a:pt x="630620" y="4485289"/>
                  </a:cubicBezTo>
                  <a:cubicBezTo>
                    <a:pt x="683172" y="4482662"/>
                    <a:pt x="735938" y="4482821"/>
                    <a:pt x="788276" y="4477407"/>
                  </a:cubicBezTo>
                  <a:cubicBezTo>
                    <a:pt x="912471" y="4464559"/>
                    <a:pt x="816633" y="4465160"/>
                    <a:pt x="890751" y="4453758"/>
                  </a:cubicBezTo>
                  <a:cubicBezTo>
                    <a:pt x="914268" y="4450140"/>
                    <a:pt x="937926" y="4446932"/>
                    <a:pt x="961696" y="4445876"/>
                  </a:cubicBezTo>
                  <a:cubicBezTo>
                    <a:pt x="1056233" y="4441675"/>
                    <a:pt x="1150883" y="4440621"/>
                    <a:pt x="1245476" y="4437993"/>
                  </a:cubicBezTo>
                  <a:cubicBezTo>
                    <a:pt x="1261241" y="4435365"/>
                    <a:pt x="1276822" y="4431139"/>
                    <a:pt x="1292772" y="4430110"/>
                  </a:cubicBezTo>
                  <a:lnTo>
                    <a:pt x="1521372" y="4414345"/>
                  </a:lnTo>
                  <a:cubicBezTo>
                    <a:pt x="1529255" y="4409090"/>
                    <a:pt x="1539102" y="4405977"/>
                    <a:pt x="1545020" y="4398579"/>
                  </a:cubicBezTo>
                  <a:cubicBezTo>
                    <a:pt x="1550211" y="4392091"/>
                    <a:pt x="1552903" y="4383240"/>
                    <a:pt x="1552903" y="4374931"/>
                  </a:cubicBezTo>
                  <a:cubicBezTo>
                    <a:pt x="1552903" y="4296060"/>
                    <a:pt x="1548303" y="4217251"/>
                    <a:pt x="1545020" y="4138448"/>
                  </a:cubicBezTo>
                  <a:cubicBezTo>
                    <a:pt x="1539981" y="4017516"/>
                    <a:pt x="1539990" y="3997906"/>
                    <a:pt x="1521372" y="3886200"/>
                  </a:cubicBezTo>
                  <a:cubicBezTo>
                    <a:pt x="1518744" y="3870434"/>
                    <a:pt x="1517083" y="3854477"/>
                    <a:pt x="1513489" y="3838903"/>
                  </a:cubicBezTo>
                  <a:cubicBezTo>
                    <a:pt x="1509188" y="3820264"/>
                    <a:pt x="1502979" y="3802117"/>
                    <a:pt x="1497724" y="3783724"/>
                  </a:cubicBezTo>
                  <a:cubicBezTo>
                    <a:pt x="1495096" y="3762703"/>
                    <a:pt x="1493145" y="3741587"/>
                    <a:pt x="1489841" y="3720662"/>
                  </a:cubicBezTo>
                  <a:cubicBezTo>
                    <a:pt x="1485259" y="3691644"/>
                    <a:pt x="1477099" y="3663173"/>
                    <a:pt x="1474076" y="3633951"/>
                  </a:cubicBezTo>
                  <a:cubicBezTo>
                    <a:pt x="1454266" y="3442455"/>
                    <a:pt x="1485034" y="3548582"/>
                    <a:pt x="1450427" y="3444765"/>
                  </a:cubicBezTo>
                  <a:cubicBezTo>
                    <a:pt x="1447800" y="3426372"/>
                    <a:pt x="1446189" y="3407805"/>
                    <a:pt x="1442545" y="3389586"/>
                  </a:cubicBezTo>
                  <a:cubicBezTo>
                    <a:pt x="1440915" y="3381438"/>
                    <a:pt x="1436465" y="3374049"/>
                    <a:pt x="1434662" y="3365938"/>
                  </a:cubicBezTo>
                  <a:cubicBezTo>
                    <a:pt x="1420597" y="3302648"/>
                    <a:pt x="1433249" y="3336642"/>
                    <a:pt x="1418896" y="3279227"/>
                  </a:cubicBezTo>
                  <a:cubicBezTo>
                    <a:pt x="1416881" y="3271166"/>
                    <a:pt x="1413297" y="3263568"/>
                    <a:pt x="1411014" y="3255579"/>
                  </a:cubicBezTo>
                  <a:cubicBezTo>
                    <a:pt x="1408038" y="3245162"/>
                    <a:pt x="1406107" y="3234465"/>
                    <a:pt x="1403131" y="3224048"/>
                  </a:cubicBezTo>
                  <a:cubicBezTo>
                    <a:pt x="1400848" y="3216059"/>
                    <a:pt x="1397263" y="3208461"/>
                    <a:pt x="1395248" y="3200400"/>
                  </a:cubicBezTo>
                  <a:cubicBezTo>
                    <a:pt x="1391998" y="3187402"/>
                    <a:pt x="1390271" y="3174065"/>
                    <a:pt x="1387365" y="3160986"/>
                  </a:cubicBezTo>
                  <a:cubicBezTo>
                    <a:pt x="1380765" y="3131284"/>
                    <a:pt x="1380380" y="3132147"/>
                    <a:pt x="1371600" y="3105807"/>
                  </a:cubicBezTo>
                  <a:cubicBezTo>
                    <a:pt x="1389806" y="2960164"/>
                    <a:pt x="1369140" y="3092000"/>
                    <a:pt x="1387365" y="3019096"/>
                  </a:cubicBezTo>
                  <a:cubicBezTo>
                    <a:pt x="1390614" y="3006098"/>
                    <a:pt x="1391398" y="2992515"/>
                    <a:pt x="1395248" y="2979682"/>
                  </a:cubicBezTo>
                  <a:cubicBezTo>
                    <a:pt x="1415704" y="2911498"/>
                    <a:pt x="1402381" y="2965417"/>
                    <a:pt x="1426779" y="2916620"/>
                  </a:cubicBezTo>
                  <a:cubicBezTo>
                    <a:pt x="1430495" y="2909188"/>
                    <a:pt x="1431224" y="2900536"/>
                    <a:pt x="1434662" y="2892972"/>
                  </a:cubicBezTo>
                  <a:cubicBezTo>
                    <a:pt x="1444387" y="2871577"/>
                    <a:pt x="1458761" y="2852206"/>
                    <a:pt x="1466193" y="2829910"/>
                  </a:cubicBezTo>
                  <a:cubicBezTo>
                    <a:pt x="1468821" y="2822027"/>
                    <a:pt x="1469672" y="2813308"/>
                    <a:pt x="1474076" y="2806262"/>
                  </a:cubicBezTo>
                  <a:cubicBezTo>
                    <a:pt x="1482993" y="2791995"/>
                    <a:pt x="1493710" y="2778745"/>
                    <a:pt x="1505607" y="2766848"/>
                  </a:cubicBezTo>
                  <a:cubicBezTo>
                    <a:pt x="1514897" y="2757558"/>
                    <a:pt x="1526207" y="2750488"/>
                    <a:pt x="1537138" y="2743200"/>
                  </a:cubicBezTo>
                  <a:cubicBezTo>
                    <a:pt x="1575802" y="2717423"/>
                    <a:pt x="1574223" y="2720482"/>
                    <a:pt x="1615965" y="2703786"/>
                  </a:cubicBezTo>
                  <a:cubicBezTo>
                    <a:pt x="1658006" y="2706414"/>
                    <a:pt x="1700111" y="2708171"/>
                    <a:pt x="1742089" y="2711669"/>
                  </a:cubicBezTo>
                  <a:cubicBezTo>
                    <a:pt x="1763200" y="2713428"/>
                    <a:pt x="1784153" y="2716751"/>
                    <a:pt x="1805151" y="2719551"/>
                  </a:cubicBezTo>
                  <a:cubicBezTo>
                    <a:pt x="1846277" y="2725034"/>
                    <a:pt x="1861811" y="2726887"/>
                    <a:pt x="1899745" y="2735317"/>
                  </a:cubicBezTo>
                  <a:cubicBezTo>
                    <a:pt x="1951236" y="2746760"/>
                    <a:pt x="2046167" y="2778115"/>
                    <a:pt x="2073165" y="2782614"/>
                  </a:cubicBezTo>
                  <a:lnTo>
                    <a:pt x="2120462" y="2790496"/>
                  </a:lnTo>
                  <a:cubicBezTo>
                    <a:pt x="2128345" y="2793124"/>
                    <a:pt x="2135935" y="2796893"/>
                    <a:pt x="2144110" y="2798379"/>
                  </a:cubicBezTo>
                  <a:cubicBezTo>
                    <a:pt x="2228145" y="2813659"/>
                    <a:pt x="2220866" y="2804436"/>
                    <a:pt x="2325414" y="2790496"/>
                  </a:cubicBezTo>
                  <a:cubicBezTo>
                    <a:pt x="2384367" y="2770847"/>
                    <a:pt x="2339363" y="2782492"/>
                    <a:pt x="2459420" y="2790496"/>
                  </a:cubicBezTo>
                  <a:cubicBezTo>
                    <a:pt x="2764646" y="2810844"/>
                    <a:pt x="2418949" y="2786479"/>
                    <a:pt x="2695903" y="2806262"/>
                  </a:cubicBezTo>
                  <a:cubicBezTo>
                    <a:pt x="2727434" y="2793124"/>
                    <a:pt x="2762700" y="2786702"/>
                    <a:pt x="2790496" y="2766848"/>
                  </a:cubicBezTo>
                  <a:cubicBezTo>
                    <a:pt x="2802010" y="2758623"/>
                    <a:pt x="2802269" y="2741009"/>
                    <a:pt x="2806262" y="2727434"/>
                  </a:cubicBezTo>
                  <a:cubicBezTo>
                    <a:pt x="2844117" y="2598728"/>
                    <a:pt x="2811268" y="2670123"/>
                    <a:pt x="2845676" y="2601310"/>
                  </a:cubicBezTo>
                  <a:cubicBezTo>
                    <a:pt x="2853203" y="2571199"/>
                    <a:pt x="2854480" y="2560053"/>
                    <a:pt x="2869324" y="2530365"/>
                  </a:cubicBezTo>
                  <a:cubicBezTo>
                    <a:pt x="2873561" y="2521891"/>
                    <a:pt x="2880852" y="2515191"/>
                    <a:pt x="2885089" y="2506717"/>
                  </a:cubicBezTo>
                  <a:cubicBezTo>
                    <a:pt x="2917724" y="2441448"/>
                    <a:pt x="2863557" y="2527192"/>
                    <a:pt x="2908738" y="2459420"/>
                  </a:cubicBezTo>
                  <a:cubicBezTo>
                    <a:pt x="2911365" y="2451537"/>
                    <a:pt x="2912011" y="2442685"/>
                    <a:pt x="2916620" y="2435772"/>
                  </a:cubicBezTo>
                  <a:cubicBezTo>
                    <a:pt x="2938977" y="2402236"/>
                    <a:pt x="2940418" y="2418774"/>
                    <a:pt x="2971800" y="2396358"/>
                  </a:cubicBezTo>
                  <a:cubicBezTo>
                    <a:pt x="3009338" y="2369545"/>
                    <a:pt x="3018810" y="2318695"/>
                    <a:pt x="3058510" y="2293882"/>
                  </a:cubicBezTo>
                  <a:cubicBezTo>
                    <a:pt x="3067697" y="2288140"/>
                    <a:pt x="3079531" y="2288627"/>
                    <a:pt x="3090041" y="2286000"/>
                  </a:cubicBezTo>
                  <a:cubicBezTo>
                    <a:pt x="3134974" y="2291286"/>
                    <a:pt x="3246990" y="2314204"/>
                    <a:pt x="3302876" y="2293882"/>
                  </a:cubicBezTo>
                  <a:cubicBezTo>
                    <a:pt x="3310685" y="2291042"/>
                    <a:pt x="3307173" y="2277730"/>
                    <a:pt x="3310758" y="2270234"/>
                  </a:cubicBezTo>
                  <a:cubicBezTo>
                    <a:pt x="3413836" y="2054706"/>
                    <a:pt x="3375684" y="2164879"/>
                    <a:pt x="3460531" y="1923393"/>
                  </a:cubicBezTo>
                  <a:cubicBezTo>
                    <a:pt x="3472378" y="1889675"/>
                    <a:pt x="3482967" y="1855479"/>
                    <a:pt x="3492062" y="1820917"/>
                  </a:cubicBezTo>
                  <a:cubicBezTo>
                    <a:pt x="3496130" y="1805460"/>
                    <a:pt x="3515345" y="1777898"/>
                    <a:pt x="3499945" y="1773620"/>
                  </a:cubicBezTo>
                  <a:cubicBezTo>
                    <a:pt x="3451775" y="1760240"/>
                    <a:pt x="3400096" y="1778875"/>
                    <a:pt x="3350172" y="1781503"/>
                  </a:cubicBezTo>
                  <a:cubicBezTo>
                    <a:pt x="3229009" y="1773425"/>
                    <a:pt x="3252140" y="1775921"/>
                    <a:pt x="3145220" y="1765738"/>
                  </a:cubicBezTo>
                  <a:cubicBezTo>
                    <a:pt x="3118932" y="1763234"/>
                    <a:pt x="3092508" y="1761772"/>
                    <a:pt x="3066393" y="1757855"/>
                  </a:cubicBezTo>
                  <a:cubicBezTo>
                    <a:pt x="2832937" y="1722836"/>
                    <a:pt x="3130782" y="1758000"/>
                    <a:pt x="2916620" y="1734207"/>
                  </a:cubicBezTo>
                  <a:cubicBezTo>
                    <a:pt x="2892972" y="1728952"/>
                    <a:pt x="2868969" y="1725096"/>
                    <a:pt x="2845676" y="1718441"/>
                  </a:cubicBezTo>
                  <a:cubicBezTo>
                    <a:pt x="2832070" y="1714554"/>
                    <a:pt x="2819786" y="1706837"/>
                    <a:pt x="2806262" y="1702676"/>
                  </a:cubicBezTo>
                  <a:cubicBezTo>
                    <a:pt x="2651671" y="1655110"/>
                    <a:pt x="2813006" y="1708814"/>
                    <a:pt x="2703786" y="1679027"/>
                  </a:cubicBezTo>
                  <a:cubicBezTo>
                    <a:pt x="2687753" y="1674654"/>
                    <a:pt x="2672522" y="1667635"/>
                    <a:pt x="2656489" y="1663262"/>
                  </a:cubicBezTo>
                  <a:cubicBezTo>
                    <a:pt x="2643563" y="1659737"/>
                    <a:pt x="2629929" y="1659159"/>
                    <a:pt x="2617076" y="1655379"/>
                  </a:cubicBezTo>
                  <a:cubicBezTo>
                    <a:pt x="2585190" y="1646001"/>
                    <a:pt x="2554441" y="1632979"/>
                    <a:pt x="2522483" y="1623848"/>
                  </a:cubicBezTo>
                  <a:lnTo>
                    <a:pt x="2467303" y="1608082"/>
                  </a:lnTo>
                  <a:cubicBezTo>
                    <a:pt x="2456185" y="1605050"/>
                    <a:pt x="2424211" y="1598361"/>
                    <a:pt x="2412124" y="1592317"/>
                  </a:cubicBezTo>
                  <a:cubicBezTo>
                    <a:pt x="2388383" y="1580446"/>
                    <a:pt x="2365041" y="1555399"/>
                    <a:pt x="2349062" y="1537138"/>
                  </a:cubicBezTo>
                  <a:cubicBezTo>
                    <a:pt x="2342823" y="1530008"/>
                    <a:pt x="2339462" y="1520682"/>
                    <a:pt x="2333296" y="1513489"/>
                  </a:cubicBezTo>
                  <a:cubicBezTo>
                    <a:pt x="2323623" y="1502204"/>
                    <a:pt x="2311640" y="1493067"/>
                    <a:pt x="2301765" y="1481958"/>
                  </a:cubicBezTo>
                  <a:cubicBezTo>
                    <a:pt x="2290587" y="1469383"/>
                    <a:pt x="2282636" y="1453914"/>
                    <a:pt x="2270234" y="1442545"/>
                  </a:cubicBezTo>
                  <a:cubicBezTo>
                    <a:pt x="2250865" y="1424790"/>
                    <a:pt x="2227358" y="1412070"/>
                    <a:pt x="2207172" y="1395248"/>
                  </a:cubicBezTo>
                  <a:cubicBezTo>
                    <a:pt x="2195753" y="1385732"/>
                    <a:pt x="2187736" y="1372357"/>
                    <a:pt x="2175641" y="1363717"/>
                  </a:cubicBezTo>
                  <a:cubicBezTo>
                    <a:pt x="2156022" y="1349704"/>
                    <a:pt x="2097652" y="1315041"/>
                    <a:pt x="2065283" y="1300655"/>
                  </a:cubicBezTo>
                  <a:cubicBezTo>
                    <a:pt x="2052352" y="1294908"/>
                    <a:pt x="2038525" y="1291217"/>
                    <a:pt x="2025869" y="1284889"/>
                  </a:cubicBezTo>
                  <a:cubicBezTo>
                    <a:pt x="2017395" y="1280652"/>
                    <a:pt x="2010877" y="1272972"/>
                    <a:pt x="2002220" y="1269124"/>
                  </a:cubicBezTo>
                  <a:cubicBezTo>
                    <a:pt x="1987034" y="1262375"/>
                    <a:pt x="1970689" y="1258613"/>
                    <a:pt x="1954924" y="1253358"/>
                  </a:cubicBezTo>
                  <a:cubicBezTo>
                    <a:pt x="1947041" y="1250730"/>
                    <a:pt x="1938708" y="1249192"/>
                    <a:pt x="1931276" y="1245476"/>
                  </a:cubicBezTo>
                  <a:cubicBezTo>
                    <a:pt x="1920766" y="1240221"/>
                    <a:pt x="1910748" y="1233836"/>
                    <a:pt x="1899745" y="1229710"/>
                  </a:cubicBezTo>
                  <a:cubicBezTo>
                    <a:pt x="1889601" y="1225906"/>
                    <a:pt x="1878631" y="1224803"/>
                    <a:pt x="1868214" y="1221827"/>
                  </a:cubicBezTo>
                  <a:cubicBezTo>
                    <a:pt x="1860224" y="1219544"/>
                    <a:pt x="1852448" y="1216572"/>
                    <a:pt x="1844565" y="1213945"/>
                  </a:cubicBezTo>
                  <a:cubicBezTo>
                    <a:pt x="1829497" y="1203899"/>
                    <a:pt x="1806606" y="1190871"/>
                    <a:pt x="1797269" y="1174531"/>
                  </a:cubicBezTo>
                  <a:cubicBezTo>
                    <a:pt x="1791894" y="1165125"/>
                    <a:pt x="1793786" y="1152900"/>
                    <a:pt x="1789386" y="1143000"/>
                  </a:cubicBezTo>
                  <a:cubicBezTo>
                    <a:pt x="1783163" y="1128999"/>
                    <a:pt x="1773621" y="1116724"/>
                    <a:pt x="1765738" y="1103586"/>
                  </a:cubicBezTo>
                  <a:cubicBezTo>
                    <a:pt x="1763110" y="1093076"/>
                    <a:pt x="1760831" y="1082472"/>
                    <a:pt x="1757855" y="1072055"/>
                  </a:cubicBezTo>
                  <a:cubicBezTo>
                    <a:pt x="1753308" y="1056140"/>
                    <a:pt x="1739757" y="1020093"/>
                    <a:pt x="1734207" y="1008993"/>
                  </a:cubicBezTo>
                  <a:cubicBezTo>
                    <a:pt x="1729970" y="1000519"/>
                    <a:pt x="1723696" y="993228"/>
                    <a:pt x="1718441" y="985345"/>
                  </a:cubicBezTo>
                  <a:cubicBezTo>
                    <a:pt x="1713186" y="966952"/>
                    <a:pt x="1708173" y="948488"/>
                    <a:pt x="1702676" y="930165"/>
                  </a:cubicBezTo>
                  <a:cubicBezTo>
                    <a:pt x="1700288" y="922206"/>
                    <a:pt x="1698509" y="913949"/>
                    <a:pt x="1694793" y="906517"/>
                  </a:cubicBezTo>
                  <a:cubicBezTo>
                    <a:pt x="1680115" y="877162"/>
                    <a:pt x="1677169" y="885369"/>
                    <a:pt x="1655379" y="859220"/>
                  </a:cubicBezTo>
                  <a:cubicBezTo>
                    <a:pt x="1649314" y="851942"/>
                    <a:pt x="1646313" y="842271"/>
                    <a:pt x="1639614" y="835572"/>
                  </a:cubicBezTo>
                  <a:cubicBezTo>
                    <a:pt x="1632915" y="828873"/>
                    <a:pt x="1623674" y="825314"/>
                    <a:pt x="1615965" y="819807"/>
                  </a:cubicBezTo>
                  <a:cubicBezTo>
                    <a:pt x="1605274" y="812171"/>
                    <a:pt x="1593724" y="805448"/>
                    <a:pt x="1584434" y="796158"/>
                  </a:cubicBezTo>
                  <a:cubicBezTo>
                    <a:pt x="1571558" y="783282"/>
                    <a:pt x="1556207" y="756641"/>
                    <a:pt x="1545020" y="740979"/>
                  </a:cubicBezTo>
                  <a:cubicBezTo>
                    <a:pt x="1485969" y="658309"/>
                    <a:pt x="1555026" y="754563"/>
                    <a:pt x="1497724" y="685800"/>
                  </a:cubicBezTo>
                  <a:cubicBezTo>
                    <a:pt x="1491659" y="678522"/>
                    <a:pt x="1487213" y="670034"/>
                    <a:pt x="1481958" y="662151"/>
                  </a:cubicBezTo>
                  <a:cubicBezTo>
                    <a:pt x="1457851" y="589824"/>
                    <a:pt x="1498148" y="702413"/>
                    <a:pt x="1450427" y="606972"/>
                  </a:cubicBezTo>
                  <a:cubicBezTo>
                    <a:pt x="1445582" y="597282"/>
                    <a:pt x="1446813" y="585399"/>
                    <a:pt x="1442545" y="575441"/>
                  </a:cubicBezTo>
                  <a:cubicBezTo>
                    <a:pt x="1373768" y="414960"/>
                    <a:pt x="1431261" y="551378"/>
                    <a:pt x="1379483" y="465082"/>
                  </a:cubicBezTo>
                  <a:cubicBezTo>
                    <a:pt x="1370414" y="449968"/>
                    <a:pt x="1364274" y="433260"/>
                    <a:pt x="1355834" y="417786"/>
                  </a:cubicBezTo>
                  <a:cubicBezTo>
                    <a:pt x="1348497" y="404336"/>
                    <a:pt x="1339396" y="391891"/>
                    <a:pt x="1332186" y="378372"/>
                  </a:cubicBezTo>
                  <a:cubicBezTo>
                    <a:pt x="1318361" y="352451"/>
                    <a:pt x="1292772" y="299545"/>
                    <a:pt x="1292772" y="299545"/>
                  </a:cubicBezTo>
                  <a:cubicBezTo>
                    <a:pt x="1287517" y="275897"/>
                    <a:pt x="1282454" y="252205"/>
                    <a:pt x="1277007" y="228600"/>
                  </a:cubicBezTo>
                  <a:cubicBezTo>
                    <a:pt x="1274571" y="218044"/>
                    <a:pt x="1272928" y="207213"/>
                    <a:pt x="1269124" y="197069"/>
                  </a:cubicBezTo>
                  <a:cubicBezTo>
                    <a:pt x="1264998" y="186066"/>
                    <a:pt x="1261667" y="173847"/>
                    <a:pt x="1253358" y="165538"/>
                  </a:cubicBezTo>
                  <a:cubicBezTo>
                    <a:pt x="1242524" y="154704"/>
                    <a:pt x="1227649" y="148741"/>
                    <a:pt x="1213945" y="141889"/>
                  </a:cubicBezTo>
                  <a:cubicBezTo>
                    <a:pt x="1188198" y="129015"/>
                    <a:pt x="1170093" y="124262"/>
                    <a:pt x="1143000" y="118241"/>
                  </a:cubicBezTo>
                  <a:cubicBezTo>
                    <a:pt x="1129921" y="115334"/>
                    <a:pt x="1116512" y="113883"/>
                    <a:pt x="1103586" y="110358"/>
                  </a:cubicBezTo>
                  <a:cubicBezTo>
                    <a:pt x="1087553" y="105985"/>
                    <a:pt x="1072681" y="97325"/>
                    <a:pt x="1056289" y="94593"/>
                  </a:cubicBezTo>
                  <a:cubicBezTo>
                    <a:pt x="1040524" y="91965"/>
                    <a:pt x="1024595" y="90177"/>
                    <a:pt x="1008993" y="86710"/>
                  </a:cubicBezTo>
                  <a:cubicBezTo>
                    <a:pt x="1000882" y="84907"/>
                    <a:pt x="993304" y="81215"/>
                    <a:pt x="985345" y="78827"/>
                  </a:cubicBezTo>
                  <a:cubicBezTo>
                    <a:pt x="967022" y="73330"/>
                    <a:pt x="948723" y="67701"/>
                    <a:pt x="930165" y="63062"/>
                  </a:cubicBezTo>
                  <a:cubicBezTo>
                    <a:pt x="917167" y="59813"/>
                    <a:pt x="903634" y="58860"/>
                    <a:pt x="890751" y="55179"/>
                  </a:cubicBezTo>
                  <a:cubicBezTo>
                    <a:pt x="827585" y="37131"/>
                    <a:pt x="823880" y="29439"/>
                    <a:pt x="764627" y="15765"/>
                  </a:cubicBezTo>
                  <a:lnTo>
                    <a:pt x="693683" y="0"/>
                  </a:lnTo>
                  <a:cubicBezTo>
                    <a:pt x="596462" y="2627"/>
                    <a:pt x="499017" y="785"/>
                    <a:pt x="402020" y="7882"/>
                  </a:cubicBezTo>
                  <a:cubicBezTo>
                    <a:pt x="390300" y="8740"/>
                    <a:pt x="381399" y="19284"/>
                    <a:pt x="370489" y="23648"/>
                  </a:cubicBezTo>
                  <a:cubicBezTo>
                    <a:pt x="330830" y="39512"/>
                    <a:pt x="327543" y="31848"/>
                    <a:pt x="299545" y="55179"/>
                  </a:cubicBezTo>
                  <a:cubicBezTo>
                    <a:pt x="290981" y="62316"/>
                    <a:pt x="284696" y="71983"/>
                    <a:pt x="275896" y="78827"/>
                  </a:cubicBezTo>
                  <a:cubicBezTo>
                    <a:pt x="260940" y="90460"/>
                    <a:pt x="228600" y="110358"/>
                    <a:pt x="228600" y="110358"/>
                  </a:cubicBezTo>
                  <a:cubicBezTo>
                    <a:pt x="218090" y="107731"/>
                    <a:pt x="207446" y="105589"/>
                    <a:pt x="197069" y="102476"/>
                  </a:cubicBezTo>
                  <a:cubicBezTo>
                    <a:pt x="147279" y="87539"/>
                    <a:pt x="164224" y="95907"/>
                    <a:pt x="157655" y="94593"/>
                  </a:cubicBezTo>
                  <a:close/>
                </a:path>
              </a:pathLst>
            </a:custGeom>
            <a:solidFill>
              <a:schemeClr val="accent6">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ext Placeholder 3"/>
          <p:cNvSpPr>
            <a:spLocks noGrp="1"/>
          </p:cNvSpPr>
          <p:nvPr>
            <p:ph type="body" sz="quarter" idx="14"/>
          </p:nvPr>
        </p:nvSpPr>
        <p:spPr/>
        <p:txBody>
          <a:bodyPr/>
          <a:lstStyle/>
          <a:p>
            <a:r>
              <a:rPr lang="en-US" dirty="0"/>
              <a:t>Existing prototype for utility supply in </a:t>
            </a:r>
            <a:r>
              <a:rPr lang="en-US" dirty="0" err="1"/>
              <a:t>Utgård</a:t>
            </a:r>
            <a:endParaRPr lang="en-US" dirty="0"/>
          </a:p>
        </p:txBody>
      </p:sp>
      <p:sp>
        <p:nvSpPr>
          <p:cNvPr id="107" name="Title 1"/>
          <p:cNvSpPr txBox="1">
            <a:spLocks noGrp="1"/>
          </p:cNvSpPr>
          <p:nvPr>
            <p:ph type="title"/>
          </p:nvPr>
        </p:nvSpPr>
        <p:spPr>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108" name="Action Button: Forward or Next 107">
            <a:hlinkClick r:id="" action="ppaction://hlinkshowjump?jump=nextslide" highlightClick="1">
              <a:snd r:embed="rId5"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7">
            <a:hlinkClick r:id="" action="ppaction://media"/>
            <a:extLst>
              <a:ext uri="{FF2B5EF4-FFF2-40B4-BE49-F238E27FC236}">
                <a16:creationId xmlns:a16="http://schemas.microsoft.com/office/drawing/2014/main" id="{05E85550-4A48-DE46-9315-8F4E22B9D4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616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8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requirements</a:t>
            </a:r>
          </a:p>
        </p:txBody>
      </p:sp>
      <p:grpSp>
        <p:nvGrpSpPr>
          <p:cNvPr id="7" name="Group 6"/>
          <p:cNvGrpSpPr/>
          <p:nvPr/>
        </p:nvGrpSpPr>
        <p:grpSpPr>
          <a:xfrm>
            <a:off x="5468984" y="1753971"/>
            <a:ext cx="6690401" cy="3087995"/>
            <a:chOff x="110717" y="673840"/>
            <a:chExt cx="5012489" cy="2088339"/>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17" y="673840"/>
              <a:ext cx="1566255" cy="2088339"/>
            </a:xfrm>
            <a:prstGeom prst="rect">
              <a:avLst/>
            </a:prstGeom>
          </p:spPr>
        </p:pic>
        <p:grpSp>
          <p:nvGrpSpPr>
            <p:cNvPr id="9" name="Group 8"/>
            <p:cNvGrpSpPr/>
            <p:nvPr/>
          </p:nvGrpSpPr>
          <p:grpSpPr>
            <a:xfrm>
              <a:off x="732783" y="802849"/>
              <a:ext cx="4390423" cy="1511584"/>
              <a:chOff x="732783" y="802849"/>
              <a:chExt cx="4390423" cy="1511584"/>
            </a:xfrm>
          </p:grpSpPr>
          <p:sp>
            <p:nvSpPr>
              <p:cNvPr id="10" name="Rectangle 9"/>
              <p:cNvSpPr/>
              <p:nvPr/>
            </p:nvSpPr>
            <p:spPr>
              <a:xfrm>
                <a:off x="2638043" y="1521564"/>
                <a:ext cx="2485163" cy="249771"/>
              </a:xfrm>
              <a:prstGeom prst="rect">
                <a:avLst/>
              </a:prstGeom>
            </p:spPr>
            <p:txBody>
              <a:bodyPr wrap="none">
                <a:spAutoFit/>
              </a:bodyPr>
              <a:lstStyle/>
              <a:p>
                <a:pPr marL="180340"/>
                <a:r>
                  <a:rPr lang="en-GB" b="1" dirty="0">
                    <a:solidFill>
                      <a:srgbClr val="000000"/>
                    </a:solidFill>
                    <a:latin typeface="Calibri" charset="0"/>
                    <a:ea typeface="Times New Roman" charset="0"/>
                    <a:cs typeface="Times New Roman" charset="0"/>
                  </a:rPr>
                  <a:t>Cold outlet to SES device</a:t>
                </a:r>
                <a:r>
                  <a:rPr lang="en-US" b="1" dirty="0">
                    <a:solidFill>
                      <a:srgbClr val="000000"/>
                    </a:solidFill>
                    <a:latin typeface="Cambria" charset="0"/>
                    <a:ea typeface="Cambria" charset="0"/>
                    <a:cs typeface="Times New Roman" charset="0"/>
                  </a:rPr>
                  <a:t> (Pin)</a:t>
                </a:r>
                <a:endParaRPr lang="en-US" dirty="0">
                  <a:latin typeface="Times" charset="0"/>
                  <a:ea typeface="Cambria" charset="0"/>
                  <a:cs typeface="Times New Roman" charset="0"/>
                </a:endParaRPr>
              </a:p>
            </p:txBody>
          </p:sp>
          <p:sp>
            <p:nvSpPr>
              <p:cNvPr id="11" name="Rectangle 10"/>
              <p:cNvSpPr/>
              <p:nvPr/>
            </p:nvSpPr>
            <p:spPr>
              <a:xfrm>
                <a:off x="1997047" y="2064662"/>
                <a:ext cx="2864096" cy="249771"/>
              </a:xfrm>
              <a:prstGeom prst="rect">
                <a:avLst/>
              </a:prstGeom>
            </p:spPr>
            <p:txBody>
              <a:bodyPr wrap="none">
                <a:spAutoFit/>
              </a:bodyPr>
              <a:lstStyle/>
              <a:p>
                <a:pPr marL="180340"/>
                <a:r>
                  <a:rPr lang="en-GB" b="1" dirty="0">
                    <a:solidFill>
                      <a:srgbClr val="000000"/>
                    </a:solidFill>
                    <a:latin typeface="Calibri" charset="0"/>
                    <a:ea typeface="Times New Roman" charset="0"/>
                    <a:cs typeface="Times New Roman" charset="0"/>
                  </a:rPr>
                  <a:t>Warm inlet from SES device (Socket)</a:t>
                </a:r>
                <a:endParaRPr lang="en-US" dirty="0">
                  <a:latin typeface="Times" charset="0"/>
                  <a:ea typeface="Cambria" charset="0"/>
                  <a:cs typeface="Times New Roman" charset="0"/>
                </a:endParaRPr>
              </a:p>
            </p:txBody>
          </p:sp>
          <p:cxnSp>
            <p:nvCxnSpPr>
              <p:cNvPr id="12" name="Straight Arrow Connector 11"/>
              <p:cNvCxnSpPr/>
              <p:nvPr/>
            </p:nvCxnSpPr>
            <p:spPr>
              <a:xfrm>
                <a:off x="732783" y="1991973"/>
                <a:ext cx="1264801" cy="22866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42555" y="1718010"/>
                <a:ext cx="1596252" cy="2097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96203" y="802849"/>
                <a:ext cx="1648177" cy="249771"/>
              </a:xfrm>
              <a:prstGeom prst="rect">
                <a:avLst/>
              </a:prstGeom>
            </p:spPr>
            <p:txBody>
              <a:bodyPr wrap="none">
                <a:spAutoFit/>
              </a:bodyPr>
              <a:lstStyle/>
              <a:p>
                <a:pPr marL="180340"/>
                <a:r>
                  <a:rPr lang="en-GB" b="1" dirty="0">
                    <a:solidFill>
                      <a:srgbClr val="000000"/>
                    </a:solidFill>
                    <a:latin typeface="Calibri" charset="0"/>
                    <a:ea typeface="Times New Roman" charset="0"/>
                    <a:cs typeface="Times New Roman" charset="0"/>
                  </a:rPr>
                  <a:t>Ball valves , 1 each</a:t>
                </a:r>
                <a:r>
                  <a:rPr lang="en-GB" b="1" dirty="0">
                    <a:solidFill>
                      <a:srgbClr val="000000"/>
                    </a:solidFill>
                    <a:latin typeface="Cambria" charset="0"/>
                    <a:ea typeface="Cambria" charset="0"/>
                    <a:cs typeface="Times New Roman" charset="0"/>
                  </a:rPr>
                  <a:t> </a:t>
                </a:r>
                <a:endParaRPr lang="en-US" dirty="0">
                  <a:latin typeface="Times" charset="0"/>
                  <a:ea typeface="Cambria" charset="0"/>
                  <a:cs typeface="Times New Roman" charset="0"/>
                </a:endParaRPr>
              </a:p>
            </p:txBody>
          </p:sp>
          <p:cxnSp>
            <p:nvCxnSpPr>
              <p:cNvPr id="15" name="Straight Arrow Connector 14"/>
              <p:cNvCxnSpPr/>
              <p:nvPr/>
            </p:nvCxnSpPr>
            <p:spPr>
              <a:xfrm flipV="1">
                <a:off x="1000991" y="958870"/>
                <a:ext cx="996593" cy="56417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p:cNvSpPr txBox="1"/>
          <p:nvPr/>
        </p:nvSpPr>
        <p:spPr>
          <a:xfrm>
            <a:off x="946795" y="1682832"/>
            <a:ext cx="4386842" cy="923330"/>
          </a:xfrm>
          <a:prstGeom prst="rect">
            <a:avLst/>
          </a:prstGeom>
          <a:noFill/>
        </p:spPr>
        <p:txBody>
          <a:bodyPr wrap="none" rtlCol="0">
            <a:spAutoFit/>
          </a:bodyPr>
          <a:lstStyle/>
          <a:p>
            <a:pPr marL="285750" indent="-285750">
              <a:buFont typeface="Arial" charset="0"/>
              <a:buChar char="•"/>
            </a:pPr>
            <a:r>
              <a:rPr lang="en-GB" b="1" dirty="0"/>
              <a:t>Cooling water supply for one subset</a:t>
            </a:r>
          </a:p>
          <a:p>
            <a:pPr marL="285750" indent="-285750">
              <a:buFont typeface="Arial" charset="0"/>
              <a:buChar char="•"/>
            </a:pPr>
            <a:r>
              <a:rPr lang="en-GB" b="1" dirty="0"/>
              <a:t>Leak detection by NEUS-PLC</a:t>
            </a:r>
          </a:p>
          <a:p>
            <a:r>
              <a:rPr lang="en-GB" b="1" dirty="0"/>
              <a:t>     </a:t>
            </a:r>
            <a:r>
              <a:rPr lang="en-GB" sz="1400" b="1" dirty="0"/>
              <a:t>[ </a:t>
            </a:r>
            <a:r>
              <a:rPr lang="en-GB" sz="1400" b="1" u="sng" dirty="0"/>
              <a:t>N</a:t>
            </a:r>
            <a:r>
              <a:rPr lang="en-GB" sz="1400" b="1" dirty="0"/>
              <a:t>on </a:t>
            </a:r>
            <a:r>
              <a:rPr lang="en-GB" sz="1400" b="1" u="sng" dirty="0"/>
              <a:t>E</a:t>
            </a:r>
            <a:r>
              <a:rPr lang="en-GB" sz="1400" b="1" dirty="0"/>
              <a:t>lectrical </a:t>
            </a:r>
            <a:r>
              <a:rPr lang="en-GB" sz="1400" b="1" u="sng" dirty="0"/>
              <a:t>U</a:t>
            </a:r>
            <a:r>
              <a:rPr lang="en-GB" sz="1400" b="1" dirty="0"/>
              <a:t>tility </a:t>
            </a:r>
            <a:r>
              <a:rPr lang="en-GB" sz="1400" b="1" u="sng" dirty="0"/>
              <a:t>S</a:t>
            </a:r>
            <a:r>
              <a:rPr lang="en-GB" sz="1400" b="1" dirty="0"/>
              <a:t>upplies – PLC ]</a:t>
            </a:r>
            <a:endParaRPr lang="en-GB" b="1" dirty="0"/>
          </a:p>
        </p:txBody>
      </p:sp>
      <p:graphicFrame>
        <p:nvGraphicFramePr>
          <p:cNvPr id="3" name="Table 2"/>
          <p:cNvGraphicFramePr>
            <a:graphicFrameLocks noGrp="1"/>
          </p:cNvGraphicFramePr>
          <p:nvPr>
            <p:extLst>
              <p:ext uri="{D42A27DB-BD31-4B8C-83A1-F6EECF244321}">
                <p14:modId xmlns:p14="http://schemas.microsoft.com/office/powerpoint/2010/main" val="3804821046"/>
              </p:ext>
            </p:extLst>
          </p:nvPr>
        </p:nvGraphicFramePr>
        <p:xfrm>
          <a:off x="1022609" y="4997803"/>
          <a:ext cx="5850624" cy="1656128"/>
        </p:xfrm>
        <a:graphic>
          <a:graphicData uri="http://schemas.openxmlformats.org/drawingml/2006/table">
            <a:tbl>
              <a:tblPr firstRow="1" firstCol="1" bandRow="1">
                <a:tableStyleId>{5C22544A-7EE6-4342-B048-85BDC9FD1C3A}</a:tableStyleId>
              </a:tblPr>
              <a:tblGrid>
                <a:gridCol w="1449588">
                  <a:extLst>
                    <a:ext uri="{9D8B030D-6E8A-4147-A177-3AD203B41FA5}">
                      <a16:colId xmlns:a16="http://schemas.microsoft.com/office/drawing/2014/main" val="20000"/>
                    </a:ext>
                  </a:extLst>
                </a:gridCol>
                <a:gridCol w="1722421">
                  <a:extLst>
                    <a:ext uri="{9D8B030D-6E8A-4147-A177-3AD203B41FA5}">
                      <a16:colId xmlns:a16="http://schemas.microsoft.com/office/drawing/2014/main" val="20001"/>
                    </a:ext>
                  </a:extLst>
                </a:gridCol>
                <a:gridCol w="1408791">
                  <a:extLst>
                    <a:ext uri="{9D8B030D-6E8A-4147-A177-3AD203B41FA5}">
                      <a16:colId xmlns:a16="http://schemas.microsoft.com/office/drawing/2014/main" val="20002"/>
                    </a:ext>
                  </a:extLst>
                </a:gridCol>
                <a:gridCol w="1269824">
                  <a:extLst>
                    <a:ext uri="{9D8B030D-6E8A-4147-A177-3AD203B41FA5}">
                      <a16:colId xmlns:a16="http://schemas.microsoft.com/office/drawing/2014/main" val="20003"/>
                    </a:ext>
                  </a:extLst>
                </a:gridCol>
              </a:tblGrid>
              <a:tr h="414504">
                <a:tc>
                  <a:txBody>
                    <a:bodyPr/>
                    <a:lstStyle/>
                    <a:p>
                      <a:pPr>
                        <a:spcBef>
                          <a:spcPts val="300"/>
                        </a:spcBef>
                        <a:spcAft>
                          <a:spcPts val="300"/>
                        </a:spcAft>
                      </a:pPr>
                      <a:r>
                        <a:rPr lang="en-GB" sz="1600">
                          <a:effectLst/>
                        </a:rPr>
                        <a:t>Purpose/flow</a:t>
                      </a:r>
                      <a:endParaRPr lang="en-US" sz="100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a:effectLst/>
                        </a:rPr>
                        <a:t>Position</a:t>
                      </a:r>
                      <a:endParaRPr lang="en-US" sz="100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tabLst>
                          <a:tab pos="1303020" algn="r"/>
                        </a:tabLst>
                      </a:pPr>
                      <a:r>
                        <a:rPr lang="en-GB" sz="1600" dirty="0">
                          <a:effectLst/>
                        </a:rPr>
                        <a:t>Type	</a:t>
                      </a:r>
                      <a:endParaRPr lang="en-US" sz="1000" dirty="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tabLst>
                          <a:tab pos="1303020" algn="r"/>
                        </a:tabLst>
                      </a:pPr>
                      <a:r>
                        <a:rPr lang="en-GB" sz="1600">
                          <a:effectLst/>
                        </a:rPr>
                        <a:t>Supplier</a:t>
                      </a:r>
                      <a:endParaRPr lang="en-US" sz="1000">
                        <a:effectLst/>
                        <a:latin typeface="Tahoma"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620812">
                <a:tc>
                  <a:txBody>
                    <a:bodyPr/>
                    <a:lstStyle/>
                    <a:p>
                      <a:pPr>
                        <a:spcBef>
                          <a:spcPts val="300"/>
                        </a:spcBef>
                        <a:spcAft>
                          <a:spcPts val="300"/>
                        </a:spcAft>
                      </a:pPr>
                      <a:r>
                        <a:rPr lang="en-GB" sz="1600" dirty="0">
                          <a:effectLst/>
                        </a:rPr>
                        <a:t>CV = 1.17 ~16-17 l/min</a:t>
                      </a:r>
                      <a:endParaRPr lang="en-US" sz="1000" dirty="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dirty="0">
                          <a:effectLst/>
                        </a:rPr>
                        <a:t>Cold outlet to SEE device</a:t>
                      </a:r>
                      <a:endParaRPr lang="en-US" sz="1000" dirty="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a:effectLst/>
                        </a:rPr>
                        <a:t>LP-007-2-WR521-01-2</a:t>
                      </a:r>
                      <a:endParaRPr lang="en-US" sz="100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a:effectLst/>
                        </a:rPr>
                        <a:t>Walther-Precision</a:t>
                      </a:r>
                      <a:endParaRPr lang="en-US" sz="1000">
                        <a:effectLst/>
                        <a:latin typeface="Tahoma"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620812">
                <a:tc>
                  <a:txBody>
                    <a:bodyPr/>
                    <a:lstStyle/>
                    <a:p>
                      <a:pPr>
                        <a:spcBef>
                          <a:spcPts val="300"/>
                        </a:spcBef>
                        <a:spcAft>
                          <a:spcPts val="300"/>
                        </a:spcAft>
                      </a:pPr>
                      <a:r>
                        <a:rPr lang="en-GB" sz="1600">
                          <a:effectLst/>
                        </a:rPr>
                        <a:t>CV = 1.17 ~16-17 l/min</a:t>
                      </a:r>
                      <a:endParaRPr lang="en-US" sz="100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dirty="0">
                          <a:effectLst/>
                        </a:rPr>
                        <a:t>Warm inlet from SEE device</a:t>
                      </a:r>
                      <a:endParaRPr lang="en-US" sz="1000" dirty="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dirty="0">
                          <a:effectLst/>
                        </a:rPr>
                        <a:t>LP-007-0-WR521-01-2</a:t>
                      </a:r>
                      <a:endParaRPr lang="en-US" sz="1000" dirty="0">
                        <a:effectLst/>
                        <a:latin typeface="Tahoma" charset="0"/>
                        <a:ea typeface="Times New Roman" charset="0"/>
                        <a:cs typeface="Times New Roman" charset="0"/>
                      </a:endParaRPr>
                    </a:p>
                  </a:txBody>
                  <a:tcPr marL="68580" marR="68580" marT="0" marB="0"/>
                </a:tc>
                <a:tc>
                  <a:txBody>
                    <a:bodyPr/>
                    <a:lstStyle/>
                    <a:p>
                      <a:pPr>
                        <a:spcBef>
                          <a:spcPts val="300"/>
                        </a:spcBef>
                        <a:spcAft>
                          <a:spcPts val="300"/>
                        </a:spcAft>
                      </a:pPr>
                      <a:r>
                        <a:rPr lang="en-GB" sz="1600" dirty="0">
                          <a:effectLst/>
                        </a:rPr>
                        <a:t>Walther-Precision</a:t>
                      </a:r>
                      <a:endParaRPr lang="en-US" sz="1000" dirty="0">
                        <a:effectLst/>
                        <a:latin typeface="Tahoma"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bl>
          </a:graphicData>
        </a:graphic>
      </p:graphicFrame>
      <p:sp>
        <p:nvSpPr>
          <p:cNvPr id="16" name="TextBox 15"/>
          <p:cNvSpPr txBox="1"/>
          <p:nvPr/>
        </p:nvSpPr>
        <p:spPr>
          <a:xfrm>
            <a:off x="1180560" y="2609188"/>
            <a:ext cx="2767361" cy="307777"/>
          </a:xfrm>
          <a:prstGeom prst="rect">
            <a:avLst/>
          </a:prstGeom>
          <a:noFill/>
        </p:spPr>
        <p:txBody>
          <a:bodyPr wrap="none" rtlCol="0">
            <a:spAutoFit/>
          </a:bodyPr>
          <a:lstStyle/>
          <a:p>
            <a:pPr marL="285750" indent="-285750">
              <a:buFont typeface="Arial" charset="0"/>
              <a:buChar char="•"/>
            </a:pPr>
            <a:r>
              <a:rPr lang="en-GB" sz="1400" b="1" dirty="0"/>
              <a:t>Connectors , Stainless Steel</a:t>
            </a:r>
          </a:p>
        </p:txBody>
      </p:sp>
      <p:sp>
        <p:nvSpPr>
          <p:cNvPr id="17" name="Text Placeholder 16"/>
          <p:cNvSpPr>
            <a:spLocks noGrp="1"/>
          </p:cNvSpPr>
          <p:nvPr>
            <p:ph type="body" sz="quarter" idx="14"/>
          </p:nvPr>
        </p:nvSpPr>
        <p:spPr/>
        <p:txBody>
          <a:bodyPr/>
          <a:lstStyle/>
          <a:p>
            <a:r>
              <a:rPr lang="en-US" dirty="0"/>
              <a:t>Cooling water supply for one subset</a:t>
            </a:r>
          </a:p>
        </p:txBody>
      </p:sp>
      <p:sp>
        <p:nvSpPr>
          <p:cNvPr id="18" name="Title 1"/>
          <p:cNvSpPr txBox="1">
            <a:spLocks noGrp="1"/>
          </p:cNvSpPr>
          <p:nvPr>
            <p:ph type="title"/>
          </p:nvPr>
        </p:nvSpPr>
        <p:spPr>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19" name="Action Button: Forward or Next 18">
            <a:hlinkClick r:id="" action="ppaction://hlinkshowjump?jump=nextslide" highlightClick="1">
              <a:snd r:embed="rId6"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8">
            <a:hlinkClick r:id="" action="ppaction://media"/>
            <a:extLst>
              <a:ext uri="{FF2B5EF4-FFF2-40B4-BE49-F238E27FC236}">
                <a16:creationId xmlns:a16="http://schemas.microsoft.com/office/drawing/2014/main" id="{1F54A1B3-07F2-A440-A780-B941D6D85CA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9826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4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
            <a:ext cx="7772400" cy="14700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GB" sz="4000" dirty="0"/>
              <a:t>Sample environment utility supply requirements</a:t>
            </a:r>
          </a:p>
        </p:txBody>
      </p:sp>
      <p:pic>
        <p:nvPicPr>
          <p:cNvPr id="6" name="Picture 5"/>
          <p:cNvPicPr/>
          <p:nvPr/>
        </p:nvPicPr>
        <p:blipFill>
          <a:blip r:embed="rId5"/>
          <a:stretch>
            <a:fillRect/>
          </a:stretch>
        </p:blipFill>
        <p:spPr>
          <a:xfrm>
            <a:off x="1645920" y="1429393"/>
            <a:ext cx="8939709" cy="5390606"/>
          </a:xfrm>
          <a:prstGeom prst="rect">
            <a:avLst/>
          </a:prstGeom>
        </p:spPr>
      </p:pic>
      <p:sp>
        <p:nvSpPr>
          <p:cNvPr id="4" name="Text Placeholder 3"/>
          <p:cNvSpPr>
            <a:spLocks noGrp="1"/>
          </p:cNvSpPr>
          <p:nvPr>
            <p:ph type="body" sz="quarter" idx="14"/>
          </p:nvPr>
        </p:nvSpPr>
        <p:spPr/>
        <p:txBody>
          <a:bodyPr/>
          <a:lstStyle/>
          <a:p>
            <a:r>
              <a:rPr lang="en-US" dirty="0"/>
              <a:t>Cooling water schematics</a:t>
            </a:r>
          </a:p>
        </p:txBody>
      </p:sp>
      <p:sp>
        <p:nvSpPr>
          <p:cNvPr id="7" name="Title 1"/>
          <p:cNvSpPr txBox="1">
            <a:spLocks noGrp="1"/>
          </p:cNvSpPr>
          <p:nvPr>
            <p:ph type="title"/>
          </p:nvPr>
        </p:nvSpPr>
        <p:spPr>
          <a:prstGeom prst="rect">
            <a:avLst/>
          </a:prstGeom>
        </p:spPr>
        <p:txBody>
          <a:bodyPr vert="horz" lIns="90000" tIns="45720" rIns="91440" bIns="18000" rtlCol="0" anchor="t" anchorCtr="0">
            <a:noAutofit/>
          </a:bodyPr>
          <a:lst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a:lstStyle>
          <a:p>
            <a:r>
              <a:rPr lang="en-US" dirty="0"/>
              <a:t>SE utility supply requirements</a:t>
            </a:r>
          </a:p>
        </p:txBody>
      </p:sp>
      <p:sp>
        <p:nvSpPr>
          <p:cNvPr id="8" name="Action Button: Forward or Next 7">
            <a:hlinkClick r:id="" action="ppaction://hlinkshowjump?jump=nextslide" highlightClick="1">
              <a:snd r:embed="rId6" name="click.wav"/>
            </a:hlinkClick>
          </p:cNvPr>
          <p:cNvSpPr/>
          <p:nvPr/>
        </p:nvSpPr>
        <p:spPr>
          <a:xfrm>
            <a:off x="11521439" y="6183085"/>
            <a:ext cx="592183" cy="557349"/>
          </a:xfrm>
          <a:prstGeom prst="actionButtonForwardNex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u9">
            <a:hlinkClick r:id="" action="ppaction://media"/>
            <a:extLst>
              <a:ext uri="{FF2B5EF4-FFF2-40B4-BE49-F238E27FC236}">
                <a16:creationId xmlns:a16="http://schemas.microsoft.com/office/drawing/2014/main" id="{063EB092-E1E5-C449-9DA6-2DD5C20CF8F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7978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5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8" grpId="0" animBg="1"/>
    </p:bld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SULF_talks_April3_2020.potx" id="{03E37CC8-EFC4-4AB4-8A12-C956108F1B3E}" vid="{E725838C-18D8-42BC-9411-643CA1A5446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SULF_talks_April3_2020</Template>
  <TotalTime>2545</TotalTime>
  <Words>1663</Words>
  <Application>Microsoft Macintosh PowerPoint</Application>
  <PresentationFormat>Widescreen</PresentationFormat>
  <Paragraphs>388</Paragraphs>
  <Slides>11</Slides>
  <Notes>10</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Cambria</vt:lpstr>
      <vt:lpstr>Segoe UI</vt:lpstr>
      <vt:lpstr>Segoe UI Light</vt:lpstr>
      <vt:lpstr>Segoe UI Semibold</vt:lpstr>
      <vt:lpstr>Tahoma</vt:lpstr>
      <vt:lpstr>Times</vt:lpstr>
      <vt:lpstr>Times New Roman</vt:lpstr>
      <vt:lpstr>Wingdings</vt:lpstr>
      <vt:lpstr>Office-tema</vt:lpstr>
      <vt:lpstr>PowerPoint Presentation</vt:lpstr>
      <vt:lpstr>Sample environment utility supply requirements</vt:lpstr>
      <vt:lpstr>SE utility supply requirements</vt:lpstr>
      <vt:lpstr>PowerPoint Presentation</vt:lpstr>
      <vt:lpstr>SE utility supply requirements</vt:lpstr>
      <vt:lpstr>SE utility supply requirements</vt:lpstr>
      <vt:lpstr>SE utility supply requirements</vt:lpstr>
      <vt:lpstr>SE utility supply requirements</vt:lpstr>
      <vt:lpstr>SE utility supply requirements</vt:lpstr>
      <vt:lpstr>SE utility supply requirements</vt:lpstr>
      <vt:lpstr>SE utility supply requirements</vt:lpstr>
    </vt:vector>
  </TitlesOfParts>
  <Company>European Spallation Source ERIC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Hartl</dc:creator>
  <cp:lastModifiedBy>Arno Hiess</cp:lastModifiedBy>
  <cp:revision>63</cp:revision>
  <cp:lastPrinted>2019-03-08T10:27:30Z</cp:lastPrinted>
  <dcterms:created xsi:type="dcterms:W3CDTF">2020-04-17T10:07:05Z</dcterms:created>
  <dcterms:modified xsi:type="dcterms:W3CDTF">2020-04-21T10:38:40Z</dcterms:modified>
</cp:coreProperties>
</file>