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62" r:id="rId2"/>
    <p:sldId id="267" r:id="rId3"/>
    <p:sldId id="272" r:id="rId4"/>
    <p:sldId id="274"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4" r:id="rId21"/>
    <p:sldId id="296" r:id="rId22"/>
    <p:sldId id="297" r:id="rId23"/>
    <p:sldId id="298" r:id="rId24"/>
    <p:sldId id="299" r:id="rId25"/>
    <p:sldId id="300" r:id="rId26"/>
    <p:sldId id="302"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CD8"/>
    <a:srgbClr val="FFE5CC"/>
    <a:srgbClr val="CCE0DA"/>
    <a:srgbClr val="CCCCCC"/>
    <a:srgbClr val="666666"/>
    <a:srgbClr val="FECC99"/>
    <a:srgbClr val="FEE6CC"/>
    <a:srgbClr val="CCDFDB"/>
    <a:srgbClr val="E5F0EC"/>
    <a:srgbClr val="D7E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07" autoAdjust="0"/>
    <p:restoredTop sz="94681" autoAdjust="0"/>
  </p:normalViewPr>
  <p:slideViewPr>
    <p:cSldViewPr snapToGrid="0" snapToObjects="1">
      <p:cViewPr varScale="1">
        <p:scale>
          <a:sx n="72" d="100"/>
          <a:sy n="72" d="100"/>
        </p:scale>
        <p:origin x="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D9C6FB-1D1D-442F-8B55-D5F93A2C1566}" type="datetimeFigureOut">
              <a:rPr lang="sv-SE" smtClean="0"/>
              <a:t>2020-04-21</a:t>
            </a:fld>
            <a:endParaRPr lang="sv-S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C31619-7685-4EAF-B6DD-71C4435A30F9}" type="slidenum">
              <a:rPr lang="sv-SE" smtClean="0"/>
              <a:t>‹#›</a:t>
            </a:fld>
            <a:endParaRPr lang="sv-SE"/>
          </a:p>
        </p:txBody>
      </p:sp>
    </p:spTree>
    <p:extLst>
      <p:ext uri="{BB962C8B-B14F-4D97-AF65-F5344CB8AC3E}">
        <p14:creationId xmlns:p14="http://schemas.microsoft.com/office/powerpoint/2010/main" val="42630137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2020-04-21</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
        <p:nvSpPr>
          <p:cNvPr id="5" name="Footer Placeholder 4"/>
          <p:cNvSpPr>
            <a:spLocks noGrp="1"/>
          </p:cNvSpPr>
          <p:nvPr>
            <p:ph type="ftr" sz="quarter" idx="10"/>
          </p:nvPr>
        </p:nvSpPr>
        <p:spPr/>
        <p:txBody>
          <a:bodyPr/>
          <a:lstStyle/>
          <a:p>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Disolve</a:t>
            </a:r>
            <a:r>
              <a:rPr lang="en-US" dirty="0"/>
              <a:t> this slide or use as summary;</a:t>
            </a:r>
            <a:r>
              <a:rPr lang="en-US" baseline="0" dirty="0"/>
              <a:t> link to SAC comments</a:t>
            </a:r>
          </a:p>
          <a:p>
            <a:endParaRPr lang="en-US" baseline="0" dirty="0"/>
          </a:p>
          <a:p>
            <a:r>
              <a:rPr lang="en-US" baseline="0" dirty="0"/>
              <a:t>Needs to </a:t>
            </a:r>
            <a:r>
              <a:rPr lang="en-US" baseline="0" dirty="0" err="1"/>
              <a:t>specifc</a:t>
            </a:r>
            <a:r>
              <a:rPr lang="en-US" baseline="0" dirty="0"/>
              <a:t> what it want from the pool and what they build for their instrument.</a:t>
            </a:r>
          </a:p>
          <a:p>
            <a:r>
              <a:rPr lang="en-US" baseline="0" dirty="0" err="1"/>
              <a:t>Instrumet</a:t>
            </a:r>
            <a:r>
              <a:rPr lang="en-US" baseline="0" dirty="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18</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7818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Disolve</a:t>
            </a:r>
            <a:r>
              <a:rPr lang="en-US"/>
              <a:t> this slide or use as summary;</a:t>
            </a:r>
            <a:r>
              <a:rPr lang="en-US" baseline="0"/>
              <a:t> link to SAC comments</a:t>
            </a:r>
          </a:p>
          <a:p>
            <a:endParaRPr lang="en-US" baseline="0"/>
          </a:p>
          <a:p>
            <a:r>
              <a:rPr lang="en-US" baseline="0"/>
              <a:t>Needs to </a:t>
            </a:r>
            <a:r>
              <a:rPr lang="en-US" baseline="0" err="1"/>
              <a:t>specifc</a:t>
            </a:r>
            <a:r>
              <a:rPr lang="en-US" baseline="0"/>
              <a:t> what it want from the pool and what they build for their instrument.</a:t>
            </a:r>
          </a:p>
          <a:p>
            <a:r>
              <a:rPr lang="en-US" baseline="0"/>
              <a:t>Instrumet team takes team during construction  (and potentially in operation)</a:t>
            </a:r>
            <a:endParaRPr lang="en-US"/>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19</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9382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21</a:t>
            </a:fld>
            <a:endParaRPr lang="sv-SE"/>
          </a:p>
        </p:txBody>
      </p:sp>
    </p:spTree>
    <p:extLst>
      <p:ext uri="{BB962C8B-B14F-4D97-AF65-F5344CB8AC3E}">
        <p14:creationId xmlns:p14="http://schemas.microsoft.com/office/powerpoint/2010/main" val="3684666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6</a:t>
            </a:fld>
            <a:endParaRPr lang="sv-SE"/>
          </a:p>
        </p:txBody>
      </p:sp>
      <p:sp>
        <p:nvSpPr>
          <p:cNvPr id="5" name="Footer Placeholder 4"/>
          <p:cNvSpPr>
            <a:spLocks noGrp="1"/>
          </p:cNvSpPr>
          <p:nvPr>
            <p:ph type="ftr" sz="quarter" idx="10"/>
          </p:nvPr>
        </p:nvSpPr>
        <p:spPr/>
        <p:txBody>
          <a:bodyPr/>
          <a:lstStyle/>
          <a:p>
            <a:endParaRPr lang="sv-SE"/>
          </a:p>
        </p:txBody>
      </p:sp>
    </p:spTree>
    <p:extLst>
      <p:ext uri="{BB962C8B-B14F-4D97-AF65-F5344CB8AC3E}">
        <p14:creationId xmlns:p14="http://schemas.microsoft.com/office/powerpoint/2010/main" val="2614461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Disolve</a:t>
            </a:r>
            <a:r>
              <a:rPr lang="en-US"/>
              <a:t> this slide or use as summary;</a:t>
            </a:r>
            <a:r>
              <a:rPr lang="en-US" baseline="0"/>
              <a:t> link to SAC comments</a:t>
            </a:r>
          </a:p>
          <a:p>
            <a:endParaRPr lang="en-US" baseline="0"/>
          </a:p>
          <a:p>
            <a:r>
              <a:rPr lang="en-US" baseline="0"/>
              <a:t>Needs to </a:t>
            </a:r>
            <a:r>
              <a:rPr lang="en-US" baseline="0" err="1"/>
              <a:t>specifc</a:t>
            </a:r>
            <a:r>
              <a:rPr lang="en-US" baseline="0"/>
              <a:t> what it want from the pool and what they build for their instrument.</a:t>
            </a:r>
          </a:p>
          <a:p>
            <a:r>
              <a:rPr lang="en-US" baseline="0"/>
              <a:t>Instrumet team takes team during construction  (and potentially in operation)</a:t>
            </a:r>
            <a:endParaRPr lang="en-US"/>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9</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410706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Disolve</a:t>
            </a:r>
            <a:r>
              <a:rPr lang="en-US"/>
              <a:t> this slide or use as summary;</a:t>
            </a:r>
            <a:r>
              <a:rPr lang="en-US" baseline="0"/>
              <a:t> link to SAC comments</a:t>
            </a:r>
          </a:p>
          <a:p>
            <a:endParaRPr lang="en-US" baseline="0"/>
          </a:p>
          <a:p>
            <a:r>
              <a:rPr lang="en-US" baseline="0"/>
              <a:t>Needs to </a:t>
            </a:r>
            <a:r>
              <a:rPr lang="en-US" baseline="0" err="1"/>
              <a:t>specifc</a:t>
            </a:r>
            <a:r>
              <a:rPr lang="en-US" baseline="0"/>
              <a:t> what it want from the pool and what they build for their instrument.</a:t>
            </a:r>
          </a:p>
          <a:p>
            <a:r>
              <a:rPr lang="en-US" baseline="0"/>
              <a:t>Instrumet team takes team during construction  (and potentially in operation)</a:t>
            </a:r>
            <a:endParaRPr lang="en-US"/>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10</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7860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Disolve</a:t>
            </a:r>
            <a:r>
              <a:rPr lang="en-US"/>
              <a:t> this slide or use as summary;</a:t>
            </a:r>
            <a:r>
              <a:rPr lang="en-US" baseline="0"/>
              <a:t> link to SAC comments</a:t>
            </a:r>
          </a:p>
          <a:p>
            <a:endParaRPr lang="en-US" baseline="0"/>
          </a:p>
          <a:p>
            <a:r>
              <a:rPr lang="en-US" baseline="0"/>
              <a:t>Needs to </a:t>
            </a:r>
            <a:r>
              <a:rPr lang="en-US" baseline="0" err="1"/>
              <a:t>specifc</a:t>
            </a:r>
            <a:r>
              <a:rPr lang="en-US" baseline="0"/>
              <a:t> what it want from the pool and what they build for their instrument.</a:t>
            </a:r>
          </a:p>
          <a:p>
            <a:r>
              <a:rPr lang="en-US" baseline="0"/>
              <a:t>Instrumet team takes team during construction  (and potentially in operation)</a:t>
            </a:r>
            <a:endParaRPr lang="en-US"/>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11</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320343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Disolve</a:t>
            </a:r>
            <a:r>
              <a:rPr lang="en-US"/>
              <a:t> this slide or use as summary;</a:t>
            </a:r>
            <a:r>
              <a:rPr lang="en-US" baseline="0"/>
              <a:t> link to SAC comments</a:t>
            </a:r>
          </a:p>
          <a:p>
            <a:endParaRPr lang="en-US" baseline="0"/>
          </a:p>
          <a:p>
            <a:r>
              <a:rPr lang="en-US" baseline="0"/>
              <a:t>Needs to </a:t>
            </a:r>
            <a:r>
              <a:rPr lang="en-US" baseline="0" err="1"/>
              <a:t>specifc</a:t>
            </a:r>
            <a:r>
              <a:rPr lang="en-US" baseline="0"/>
              <a:t> what it want from the pool and what they build for their instrument.</a:t>
            </a:r>
          </a:p>
          <a:p>
            <a:r>
              <a:rPr lang="en-US" baseline="0"/>
              <a:t>Instrumet team takes team during construction  (and potentially in operation)</a:t>
            </a:r>
            <a:endParaRPr lang="en-US"/>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12</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625948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Disolve</a:t>
            </a:r>
            <a:r>
              <a:rPr lang="en-US"/>
              <a:t> this slide or use as summary;</a:t>
            </a:r>
            <a:r>
              <a:rPr lang="en-US" baseline="0"/>
              <a:t> link to SAC comments</a:t>
            </a:r>
          </a:p>
          <a:p>
            <a:endParaRPr lang="en-US" baseline="0"/>
          </a:p>
          <a:p>
            <a:r>
              <a:rPr lang="en-US" baseline="0"/>
              <a:t>Needs to </a:t>
            </a:r>
            <a:r>
              <a:rPr lang="en-US" baseline="0" err="1"/>
              <a:t>specifc</a:t>
            </a:r>
            <a:r>
              <a:rPr lang="en-US" baseline="0"/>
              <a:t> what it want from the pool and what they build for their instrument.</a:t>
            </a:r>
          </a:p>
          <a:p>
            <a:r>
              <a:rPr lang="en-US" baseline="0"/>
              <a:t>Instrumet team takes team during construction  (and potentially in operation)</a:t>
            </a:r>
            <a:endParaRPr lang="en-US"/>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13</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102924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Disolve</a:t>
            </a:r>
            <a:r>
              <a:rPr lang="en-US" dirty="0"/>
              <a:t> this slide or use as summary;</a:t>
            </a:r>
            <a:r>
              <a:rPr lang="en-US" baseline="0" dirty="0"/>
              <a:t> link to SAC comments</a:t>
            </a:r>
          </a:p>
          <a:p>
            <a:endParaRPr lang="en-US" baseline="0" dirty="0"/>
          </a:p>
          <a:p>
            <a:r>
              <a:rPr lang="en-US" baseline="0" dirty="0"/>
              <a:t>Needs to </a:t>
            </a:r>
            <a:r>
              <a:rPr lang="en-US" baseline="0" dirty="0" err="1"/>
              <a:t>specifc</a:t>
            </a:r>
            <a:r>
              <a:rPr lang="en-US" baseline="0" dirty="0"/>
              <a:t> what it want from the pool and what they build for their instrument.</a:t>
            </a:r>
          </a:p>
          <a:p>
            <a:r>
              <a:rPr lang="en-US" baseline="0" dirty="0" err="1"/>
              <a:t>Instrumet</a:t>
            </a:r>
            <a:r>
              <a:rPr lang="en-US" baseline="0" dirty="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16</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87347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Disolve</a:t>
            </a:r>
            <a:r>
              <a:rPr lang="en-US"/>
              <a:t> this slide or use as summary;</a:t>
            </a:r>
            <a:r>
              <a:rPr lang="en-US" baseline="0"/>
              <a:t> link to SAC comments</a:t>
            </a:r>
          </a:p>
          <a:p>
            <a:endParaRPr lang="en-US" baseline="0"/>
          </a:p>
          <a:p>
            <a:r>
              <a:rPr lang="en-US" baseline="0"/>
              <a:t>Needs to </a:t>
            </a:r>
            <a:r>
              <a:rPr lang="en-US" baseline="0" err="1"/>
              <a:t>specifc</a:t>
            </a:r>
            <a:r>
              <a:rPr lang="en-US" baseline="0"/>
              <a:t> what it want from the pool and what they build for their instrument.</a:t>
            </a:r>
          </a:p>
          <a:p>
            <a:r>
              <a:rPr lang="en-US" baseline="0"/>
              <a:t>Instrumet team takes team during construction  (and potentially in operation)</a:t>
            </a:r>
            <a:endParaRPr lang="en-US"/>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17</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4290328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B9594B08-588A-4146-A303-83C91EB2FF81}" type="datetime1">
              <a:rPr lang="sv-SE" smtClean="0"/>
              <a:t>2020-04-21</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25A33F9C-2F6E-418D-9D5A-39714B0D400F}" type="datetime1">
              <a:rPr lang="sv-SE" smtClean="0"/>
              <a:t>2020-04-21</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EC09A01F-01D4-42D6-A6DD-98E07F636DD2}" type="datetime1">
              <a:rPr lang="sv-SE" smtClean="0"/>
              <a:t>2020-04-21</a:t>
            </a:fld>
            <a:endParaRPr lang="sv-SE"/>
          </a:p>
        </p:txBody>
      </p:sp>
      <p:sp>
        <p:nvSpPr>
          <p:cNvPr id="5" name="Footer Placeholder 4"/>
          <p:cNvSpPr>
            <a:spLocks noGrp="1"/>
          </p:cNvSpPr>
          <p:nvPr>
            <p:ph type="ftr" sz="quarter" idx="11"/>
          </p:nvPr>
        </p:nvSpPr>
        <p:spPr/>
        <p:txBody>
          <a:bodyPr/>
          <a:lstStyle/>
          <a:p>
            <a:r>
              <a:rPr lang="sv-SE"/>
              <a:t>PRESENTATION TITLE/FOOTER</a:t>
            </a:r>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335047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2ABFBE28-8775-4D01-8DEF-C6CFB9175637}" type="datetime1">
              <a:rPr lang="sv-SE" smtClean="0"/>
              <a:t>2020-04-21</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a:t>PRESENTATION TITLE/FOOTER</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25613504-67DC-46EC-93EB-F68C61C08434}" type="datetime1">
              <a:rPr lang="sv-SE" smtClean="0"/>
              <a:t>2020-04-21</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57825564-CF8E-4AED-B483-4AE7B54D9754}" type="datetime1">
              <a:rPr lang="sv-SE" smtClean="0"/>
              <a:t>2020-04-21</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99B8B463-E6E3-4219-A597-ABEF63662A97}" type="datetime1">
              <a:rPr lang="sv-SE" smtClean="0"/>
              <a:t>2020-04-21</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B9826A46-8549-4FEC-B27E-9866FD394B65}" type="datetime1">
              <a:rPr lang="sv-SE" smtClean="0"/>
              <a:t>2020-04-21</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5EB83AB5-8777-4A13-90D1-3E795BF9754E}" type="datetime1">
              <a:rPr lang="sv-SE" smtClean="0"/>
              <a:t>2020-04-21</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5A4B6EF1-723D-4838-8BAE-AA2F0FEAE752}" type="datetime1">
              <a:rPr lang="sv-SE" smtClean="0"/>
              <a:t>2020-04-21</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7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21.tiff"/><Relationship Id="rId12" Type="http://schemas.openxmlformats.org/officeDocument/2006/relationships/audio" Target="../media/audio1.wav"/><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notesSlide" Target="../notesSlides/notesSlide4.xml"/><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audio" Target="../media/audio1.wav"/><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5.xml"/><Relationship Id="rId7" Type="http://schemas.openxmlformats.org/officeDocument/2006/relationships/image" Target="../media/image27.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jpeg"/><Relationship Id="rId11" Type="http://schemas.openxmlformats.org/officeDocument/2006/relationships/image" Target="../media/image8.png"/><Relationship Id="rId5" Type="http://schemas.openxmlformats.org/officeDocument/2006/relationships/image" Target="../media/image19.png"/><Relationship Id="rId10" Type="http://schemas.openxmlformats.org/officeDocument/2006/relationships/audio" Target="../media/audio1.wav"/><Relationship Id="rId4" Type="http://schemas.openxmlformats.org/officeDocument/2006/relationships/notesSlide" Target="../notesSlides/notesSlide6.xml"/><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5.xml"/><Relationship Id="rId7" Type="http://schemas.openxmlformats.org/officeDocument/2006/relationships/image" Target="../media/image31.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jpe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audio" Target="../media/audio1.wav"/><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png"/><Relationship Id="rId5" Type="http://schemas.openxmlformats.org/officeDocument/2006/relationships/slideLayout" Target="../slideLayouts/slideLayout5.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audio1.wav"/><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audio" Target="../media/audio1.wav"/><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2.m4a"/><Relationship Id="rId7" Type="http://schemas.openxmlformats.org/officeDocument/2006/relationships/image" Target="../media/image37.png"/><Relationship Id="rId12" Type="http://schemas.openxmlformats.org/officeDocument/2006/relationships/audio" Target="../media/audio1.wav"/><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slideLayout" Target="../slideLayouts/slideLayout6.xml"/><Relationship Id="rId11" Type="http://schemas.openxmlformats.org/officeDocument/2006/relationships/image" Target="../media/image40.png"/><Relationship Id="rId5" Type="http://schemas.microsoft.com/office/2007/relationships/media" Target="../media/media24.m4a"/><Relationship Id="rId10" Type="http://schemas.openxmlformats.org/officeDocument/2006/relationships/image" Target="../media/image39.png"/><Relationship Id="rId4" Type="http://schemas.microsoft.com/office/2007/relationships/media" Target="../media/media23.m4a"/><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microsoft.com/office/2007/relationships/media" Target="../media/media26.m4a"/><Relationship Id="rId7" Type="http://schemas.openxmlformats.org/officeDocument/2006/relationships/image" Target="../media/image36.png"/><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slideLayout" Target="../slideLayouts/slideLayout6.xml"/><Relationship Id="rId5" Type="http://schemas.microsoft.com/office/2007/relationships/media" Target="../media/media28.m4a"/><Relationship Id="rId10" Type="http://schemas.openxmlformats.org/officeDocument/2006/relationships/audio" Target="../media/audio1.wav"/><Relationship Id="rId4" Type="http://schemas.microsoft.com/office/2007/relationships/media" Target="../media/media27.m4a"/><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microsoft.com/office/2007/relationships/media" Target="../media/media30.m4a"/><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image" Target="../media/image35.png"/><Relationship Id="rId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6.xml"/><Relationship Id="rId7" Type="http://schemas.openxmlformats.org/officeDocument/2006/relationships/image" Target="../media/image43.jpg"/><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image" Target="../media/image35.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1.wav"/><Relationship Id="rId5" Type="http://schemas.openxmlformats.org/officeDocument/2006/relationships/image" Target="../media/image9.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7.xml"/><Relationship Id="rId7" Type="http://schemas.openxmlformats.org/officeDocument/2006/relationships/image" Target="../media/image10.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5.xml"/><Relationship Id="rId7" Type="http://schemas.openxmlformats.org/officeDocument/2006/relationships/image" Target="../media/image15.jpeg"/><Relationship Id="rId12"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tiff"/><Relationship Id="rId11" Type="http://schemas.openxmlformats.org/officeDocument/2006/relationships/audio" Target="../media/audio1.wav"/><Relationship Id="rId5" Type="http://schemas.openxmlformats.org/officeDocument/2006/relationships/image" Target="../media/image13.tiff"/><Relationship Id="rId10" Type="http://schemas.openxmlformats.org/officeDocument/2006/relationships/image" Target="../media/image18.jpeg"/><Relationship Id="rId4" Type="http://schemas.openxmlformats.org/officeDocument/2006/relationships/notesSlide" Target="../notesSlides/notesSlide3.xml"/><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8308" y="113212"/>
            <a:ext cx="11199223" cy="1200329"/>
          </a:xfrm>
          <a:prstGeom prst="rect">
            <a:avLst/>
          </a:prstGeom>
          <a:solidFill>
            <a:schemeClr val="accent3">
              <a:lumMod val="60000"/>
              <a:lumOff val="40000"/>
            </a:schemeClr>
          </a:solidFill>
        </p:spPr>
        <p:txBody>
          <a:bodyPr wrap="square" rtlCol="0">
            <a:spAutoFit/>
          </a:bodyPr>
          <a:lstStyle/>
          <a:p>
            <a:pPr algn="l"/>
            <a:r>
              <a:rPr lang="en-US" dirty="0"/>
              <a:t>Dear Audience,  </a:t>
            </a:r>
          </a:p>
          <a:p>
            <a:pPr algn="l"/>
            <a:r>
              <a:rPr lang="en-US" dirty="0"/>
              <a:t>this is a semi-automatic presentation: The audio recordings will start automatically, but the slides will only proceed once you click on the green arrow (see bottom right of this slide). The arrow will appear after the recordings for each slide.    ----   Please click on </a:t>
            </a:r>
            <a:r>
              <a:rPr lang="en-US"/>
              <a:t>it now.</a:t>
            </a:r>
            <a:endParaRPr lang="en-US" dirty="0"/>
          </a:p>
        </p:txBody>
      </p:sp>
      <p:sp>
        <p:nvSpPr>
          <p:cNvPr id="3" name="Action Button: Forward or Next 2">
            <a:hlinkClick r:id="" action="ppaction://hlinkshowjump?jump=nextslide" highlightClick="1">
              <a:snd r:embed="rId2"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
                            </p:stCondLst>
                            <p:childTnLst>
                              <p:par>
                                <p:cTn id="8" presetID="1" presetClass="entr" presetSubtype="0" fill="hold" grpId="0" nodeType="afterEffect">
                                  <p:stCondLst>
                                    <p:cond delay="5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D37BB07-EDFC-D243-BB7C-1FD40E044A92}" type="slidenum">
              <a:rPr lang="en-US">
                <a:latin typeface="Calibri"/>
              </a:rPr>
              <a:pPr/>
              <a:t>10</a:t>
            </a:fld>
            <a:endParaRPr lang="en-US">
              <a:latin typeface="Calibri"/>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50313" y="377826"/>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 name="TextBox 7"/>
          <p:cNvSpPr txBox="1"/>
          <p:nvPr/>
        </p:nvSpPr>
        <p:spPr>
          <a:xfrm>
            <a:off x="1209472" y="1981405"/>
            <a:ext cx="2590800" cy="132343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600" b="1" u="sng" dirty="0" err="1">
                <a:solidFill>
                  <a:schemeClr val="tx1">
                    <a:lumMod val="75000"/>
                    <a:lumOff val="25000"/>
                  </a:schemeClr>
                </a:solidFill>
              </a:rPr>
              <a:t>Rheometer</a:t>
            </a:r>
            <a:endParaRPr lang="en-US" sz="1600" b="1" u="sng" dirty="0">
              <a:solidFill>
                <a:schemeClr val="tx1">
                  <a:lumMod val="75000"/>
                  <a:lumOff val="25000"/>
                </a:schemeClr>
              </a:solidFill>
            </a:endParaRPr>
          </a:p>
          <a:p>
            <a:pPr algn="just"/>
            <a:r>
              <a:rPr lang="en-US" sz="1600" dirty="0">
                <a:solidFill>
                  <a:schemeClr val="tx1">
                    <a:lumMod val="75000"/>
                    <a:lumOff val="25000"/>
                  </a:schemeClr>
                </a:solidFill>
              </a:rPr>
              <a:t>Various setups</a:t>
            </a:r>
          </a:p>
          <a:p>
            <a:pPr algn="just"/>
            <a:r>
              <a:rPr lang="en-US" sz="1600" dirty="0" err="1">
                <a:solidFill>
                  <a:schemeClr val="tx1">
                    <a:lumMod val="75000"/>
                    <a:lumOff val="25000"/>
                  </a:schemeClr>
                </a:solidFill>
              </a:rPr>
              <a:t>e,.g</a:t>
            </a:r>
            <a:r>
              <a:rPr lang="en-US" sz="1600" dirty="0">
                <a:solidFill>
                  <a:schemeClr val="tx1">
                    <a:lumMod val="75000"/>
                    <a:lumOff val="25000"/>
                  </a:schemeClr>
                </a:solidFill>
              </a:rPr>
              <a:t> shear cell</a:t>
            </a:r>
          </a:p>
          <a:p>
            <a:pPr algn="just"/>
            <a:r>
              <a:rPr lang="en-US" sz="1600" dirty="0">
                <a:solidFill>
                  <a:schemeClr val="tx1">
                    <a:lumMod val="75000"/>
                    <a:lumOff val="25000"/>
                  </a:schemeClr>
                </a:solidFill>
              </a:rPr>
              <a:t>Taylor-</a:t>
            </a:r>
            <a:r>
              <a:rPr lang="en-US" sz="1600" dirty="0" err="1">
                <a:solidFill>
                  <a:schemeClr val="tx1">
                    <a:lumMod val="75000"/>
                    <a:lumOff val="25000"/>
                  </a:schemeClr>
                </a:solidFill>
              </a:rPr>
              <a:t>Cuette</a:t>
            </a:r>
            <a:r>
              <a:rPr lang="en-US" sz="1600" dirty="0">
                <a:solidFill>
                  <a:schemeClr val="tx1">
                    <a:lumMod val="75000"/>
                    <a:lumOff val="25000"/>
                  </a:schemeClr>
                </a:solidFill>
              </a:rPr>
              <a:t> cell</a:t>
            </a:r>
          </a:p>
          <a:p>
            <a:pPr algn="just"/>
            <a:r>
              <a:rPr lang="en-US" sz="1600" dirty="0">
                <a:solidFill>
                  <a:schemeClr val="tx1">
                    <a:lumMod val="75000"/>
                    <a:lumOff val="25000"/>
                  </a:schemeClr>
                </a:solidFill>
              </a:rPr>
              <a:t>Quench technique</a:t>
            </a:r>
          </a:p>
        </p:txBody>
      </p:sp>
      <p:pic>
        <p:nvPicPr>
          <p:cNvPr id="10" name="Picture 5" descr="J:\Bilder-SE\Rheometer_DSC_021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86191" y="2014206"/>
            <a:ext cx="1028161" cy="1212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980380" y="4963078"/>
            <a:ext cx="2769412" cy="307777"/>
          </a:xfrm>
          <a:prstGeom prst="rect">
            <a:avLst/>
          </a:prstGeom>
          <a:noFill/>
        </p:spPr>
        <p:txBody>
          <a:bodyPr wrap="none" rtlCol="0">
            <a:spAutoFit/>
          </a:bodyPr>
          <a:lstStyle/>
          <a:p>
            <a:r>
              <a:rPr lang="en-US" sz="1400" dirty="0">
                <a:solidFill>
                  <a:schemeClr val="accent2"/>
                </a:solidFill>
              </a:rPr>
              <a:t>Potential In-Kind Partner, FZJ ,Ge</a:t>
            </a:r>
          </a:p>
        </p:txBody>
      </p:sp>
      <p:sp>
        <p:nvSpPr>
          <p:cNvPr id="12" name="TextBox 11"/>
          <p:cNvSpPr txBox="1"/>
          <p:nvPr/>
        </p:nvSpPr>
        <p:spPr>
          <a:xfrm>
            <a:off x="1209472" y="3220385"/>
            <a:ext cx="2762679" cy="307777"/>
          </a:xfrm>
          <a:prstGeom prst="rect">
            <a:avLst/>
          </a:prstGeom>
          <a:noFill/>
        </p:spPr>
        <p:txBody>
          <a:bodyPr wrap="none" rtlCol="0">
            <a:spAutoFit/>
          </a:bodyPr>
          <a:lstStyle/>
          <a:p>
            <a:r>
              <a:rPr lang="en-US" sz="1400" dirty="0">
                <a:solidFill>
                  <a:schemeClr val="accent2"/>
                </a:solidFill>
              </a:rPr>
              <a:t>JCNS , Outstation at FRM2 , MLZ</a:t>
            </a:r>
          </a:p>
        </p:txBody>
      </p:sp>
      <p:sp>
        <p:nvSpPr>
          <p:cNvPr id="13" name="TextBox 12"/>
          <p:cNvSpPr txBox="1"/>
          <p:nvPr/>
        </p:nvSpPr>
        <p:spPr>
          <a:xfrm>
            <a:off x="5987959" y="5255168"/>
            <a:ext cx="1851661" cy="338554"/>
          </a:xfrm>
          <a:prstGeom prst="rect">
            <a:avLst/>
          </a:prstGeom>
          <a:noFill/>
          <a:ln w="19050">
            <a:solidFill>
              <a:schemeClr val="accent3"/>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1600" b="1" u="sng" dirty="0">
                <a:solidFill>
                  <a:schemeClr val="tx1">
                    <a:lumMod val="75000"/>
                    <a:lumOff val="25000"/>
                  </a:schemeClr>
                </a:solidFill>
              </a:rPr>
              <a:t>Stopped flow cell</a:t>
            </a:r>
          </a:p>
        </p:txBody>
      </p:sp>
      <p:pic>
        <p:nvPicPr>
          <p:cNvPr id="14" name="Picture 13" descr="sflow.tif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43728" y="5192163"/>
            <a:ext cx="590708" cy="1443952"/>
          </a:xfrm>
          <a:prstGeom prst="rect">
            <a:avLst/>
          </a:prstGeom>
        </p:spPr>
      </p:pic>
      <p:sp>
        <p:nvSpPr>
          <p:cNvPr id="15" name="TextBox 14"/>
          <p:cNvSpPr txBox="1"/>
          <p:nvPr/>
        </p:nvSpPr>
        <p:spPr>
          <a:xfrm>
            <a:off x="5987959" y="6086165"/>
            <a:ext cx="2022220" cy="307777"/>
          </a:xfrm>
          <a:prstGeom prst="rect">
            <a:avLst/>
          </a:prstGeom>
          <a:noFill/>
        </p:spPr>
        <p:txBody>
          <a:bodyPr wrap="none" rtlCol="0">
            <a:spAutoFit/>
          </a:bodyPr>
          <a:lstStyle/>
          <a:p>
            <a:r>
              <a:rPr lang="en-US" sz="1400" dirty="0">
                <a:solidFill>
                  <a:schemeClr val="accent2"/>
                </a:solidFill>
              </a:rPr>
              <a:t>In-Kind with Univ. Tartu</a:t>
            </a:r>
          </a:p>
        </p:txBody>
      </p:sp>
      <p:sp>
        <p:nvSpPr>
          <p:cNvPr id="16" name="TextBox 30"/>
          <p:cNvSpPr txBox="1"/>
          <p:nvPr/>
        </p:nvSpPr>
        <p:spPr>
          <a:xfrm>
            <a:off x="8340929" y="1551501"/>
            <a:ext cx="2073773" cy="338554"/>
          </a:xfrm>
          <a:prstGeom prst="rect">
            <a:avLst/>
          </a:prstGeom>
          <a:ln w="19050"/>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1600" b="1" dirty="0"/>
              <a:t>Ultrasonic Levitator</a:t>
            </a:r>
          </a:p>
        </p:txBody>
      </p:sp>
      <p:sp>
        <p:nvSpPr>
          <p:cNvPr id="18" name="TextBox 17"/>
          <p:cNvSpPr txBox="1"/>
          <p:nvPr/>
        </p:nvSpPr>
        <p:spPr>
          <a:xfrm>
            <a:off x="8322444" y="4952682"/>
            <a:ext cx="2451250" cy="553998"/>
          </a:xfrm>
          <a:prstGeom prst="rect">
            <a:avLst/>
          </a:prstGeom>
          <a:noFill/>
        </p:spPr>
        <p:txBody>
          <a:bodyPr wrap="square" rtlCol="0">
            <a:spAutoFit/>
          </a:bodyPr>
          <a:lstStyle/>
          <a:p>
            <a:r>
              <a:rPr lang="en-US" sz="1400" dirty="0">
                <a:solidFill>
                  <a:schemeClr val="tx1">
                    <a:lumMod val="75000"/>
                    <a:lumOff val="25000"/>
                  </a:schemeClr>
                </a:solidFill>
              </a:rPr>
              <a:t>Test </a:t>
            </a:r>
            <a:r>
              <a:rPr lang="en-US" sz="1600" dirty="0">
                <a:solidFill>
                  <a:schemeClr val="tx1">
                    <a:lumMod val="75000"/>
                    <a:lumOff val="25000"/>
                  </a:schemeClr>
                </a:solidFill>
              </a:rPr>
              <a:t>operation</a:t>
            </a:r>
            <a:r>
              <a:rPr lang="en-US" sz="1400" dirty="0">
                <a:solidFill>
                  <a:schemeClr val="tx1">
                    <a:lumMod val="75000"/>
                    <a:lumOff val="25000"/>
                  </a:schemeClr>
                </a:solidFill>
              </a:rPr>
              <a:t> at MV Lab,</a:t>
            </a:r>
          </a:p>
          <a:p>
            <a:r>
              <a:rPr lang="en-US" sz="1400" dirty="0">
                <a:solidFill>
                  <a:schemeClr val="tx1">
                    <a:lumMod val="75000"/>
                    <a:lumOff val="25000"/>
                  </a:schemeClr>
                </a:solidFill>
              </a:rPr>
              <a:t>Collaboration with SULF</a:t>
            </a:r>
          </a:p>
        </p:txBody>
      </p:sp>
      <p:sp>
        <p:nvSpPr>
          <p:cNvPr id="19" name="TextBox 30"/>
          <p:cNvSpPr txBox="1"/>
          <p:nvPr/>
        </p:nvSpPr>
        <p:spPr>
          <a:xfrm>
            <a:off x="1303389" y="3698668"/>
            <a:ext cx="2402966" cy="338554"/>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1600" b="1" u="sng" dirty="0"/>
              <a:t>Gas stream </a:t>
            </a:r>
            <a:r>
              <a:rPr lang="en-US" sz="1600" b="1" u="sng" dirty="0" err="1"/>
              <a:t>thermalizer</a:t>
            </a:r>
            <a:endParaRPr lang="en-US" sz="1600" b="1" u="sng" dirty="0"/>
          </a:p>
        </p:txBody>
      </p:sp>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44425" y="4205379"/>
            <a:ext cx="725843" cy="1268920"/>
          </a:xfrm>
          <a:prstGeom prst="rect">
            <a:avLst/>
          </a:prstGeom>
        </p:spPr>
      </p:pic>
      <p:sp>
        <p:nvSpPr>
          <p:cNvPr id="21" name="TextBox 20"/>
          <p:cNvSpPr txBox="1"/>
          <p:nvPr/>
        </p:nvSpPr>
        <p:spPr>
          <a:xfrm>
            <a:off x="2231153" y="4205379"/>
            <a:ext cx="2113527" cy="307777"/>
          </a:xfrm>
          <a:prstGeom prst="rect">
            <a:avLst/>
          </a:prstGeom>
          <a:noFill/>
        </p:spPr>
        <p:txBody>
          <a:bodyPr wrap="none" rtlCol="0">
            <a:spAutoFit/>
          </a:bodyPr>
          <a:lstStyle/>
          <a:p>
            <a:r>
              <a:rPr lang="en-US" sz="1400" dirty="0">
                <a:solidFill>
                  <a:schemeClr val="tx1">
                    <a:lumMod val="75000"/>
                    <a:lumOff val="25000"/>
                  </a:schemeClr>
                </a:solidFill>
              </a:rPr>
              <a:t>In Test thermal solutions</a:t>
            </a:r>
          </a:p>
        </p:txBody>
      </p:sp>
      <p:sp>
        <p:nvSpPr>
          <p:cNvPr id="23" name="TextBox 30">
            <a:extLst>
              <a:ext uri="{FF2B5EF4-FFF2-40B4-BE49-F238E27FC236}">
                <a16:creationId xmlns:a16="http://schemas.microsoft.com/office/drawing/2014/main" id="{551CBBF6-E8E2-4144-A946-C023FB7F0A15}"/>
              </a:ext>
            </a:extLst>
          </p:cNvPr>
          <p:cNvSpPr txBox="1"/>
          <p:nvPr/>
        </p:nvSpPr>
        <p:spPr>
          <a:xfrm>
            <a:off x="1209472" y="1507596"/>
            <a:ext cx="3362528" cy="400110"/>
          </a:xfrm>
          <a:prstGeom prst="rect">
            <a:avLst/>
          </a:prstGeom>
          <a:ln w="44450" cmpd="sng">
            <a:solidFill>
              <a:schemeClr val="accent5"/>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b="1" dirty="0">
                <a:solidFill>
                  <a:schemeClr val="tx1">
                    <a:lumMod val="75000"/>
                    <a:lumOff val="25000"/>
                  </a:schemeClr>
                </a:solidFill>
              </a:rPr>
              <a:t>Both , moved to OPS</a:t>
            </a:r>
          </a:p>
        </p:txBody>
      </p:sp>
      <p:sp>
        <p:nvSpPr>
          <p:cNvPr id="25" name="TextBox 24">
            <a:extLst>
              <a:ext uri="{FF2B5EF4-FFF2-40B4-BE49-F238E27FC236}">
                <a16:creationId xmlns:a16="http://schemas.microsoft.com/office/drawing/2014/main" id="{6DEAA8EF-7DBC-1647-AD6F-FEED265813B9}"/>
              </a:ext>
            </a:extLst>
          </p:cNvPr>
          <p:cNvSpPr txBox="1"/>
          <p:nvPr/>
        </p:nvSpPr>
        <p:spPr>
          <a:xfrm>
            <a:off x="5468962" y="1492270"/>
            <a:ext cx="1766830" cy="338554"/>
          </a:xfrm>
          <a:prstGeom prst="rect">
            <a:avLst/>
          </a:prstGeom>
          <a:noFill/>
          <a:ln w="19050">
            <a:solidFill>
              <a:schemeClr val="accent3"/>
            </a:solidFill>
          </a:ln>
        </p:spPr>
        <p:txBody>
          <a:bodyPr wrap="none" rtlCol="0">
            <a:spAutoFit/>
          </a:bodyPr>
          <a:lstStyle/>
          <a:p>
            <a:r>
              <a:rPr lang="en-GB" sz="1600" b="1" u="sng" dirty="0">
                <a:solidFill>
                  <a:schemeClr val="tx2">
                    <a:lumMod val="75000"/>
                    <a:lumOff val="25000"/>
                  </a:schemeClr>
                </a:solidFill>
              </a:rPr>
              <a:t>H</a:t>
            </a:r>
            <a:r>
              <a:rPr lang="en-GB" sz="1600" b="1" u="sng" baseline="-25000" dirty="0">
                <a:solidFill>
                  <a:schemeClr val="tx2">
                    <a:lumMod val="75000"/>
                    <a:lumOff val="25000"/>
                  </a:schemeClr>
                </a:solidFill>
              </a:rPr>
              <a:t>2</a:t>
            </a:r>
            <a:r>
              <a:rPr lang="en-GB" sz="1600" b="1" u="sng" dirty="0">
                <a:solidFill>
                  <a:schemeClr val="tx2">
                    <a:lumMod val="75000"/>
                    <a:lumOff val="25000"/>
                  </a:schemeClr>
                </a:solidFill>
              </a:rPr>
              <a:t> gas manifold</a:t>
            </a:r>
          </a:p>
        </p:txBody>
      </p:sp>
      <p:pic>
        <p:nvPicPr>
          <p:cNvPr id="4" name="Picture 3">
            <a:extLst>
              <a:ext uri="{FF2B5EF4-FFF2-40B4-BE49-F238E27FC236}">
                <a16:creationId xmlns:a16="http://schemas.microsoft.com/office/drawing/2014/main" id="{9E3543CE-25AC-3844-8BF7-13132B4A6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2444" y="2014206"/>
            <a:ext cx="2110744" cy="2814325"/>
          </a:xfrm>
          <a:prstGeom prst="rect">
            <a:avLst/>
          </a:prstGeom>
        </p:spPr>
      </p:pic>
      <p:pic>
        <p:nvPicPr>
          <p:cNvPr id="5" name="Picture 4">
            <a:extLst>
              <a:ext uri="{FF2B5EF4-FFF2-40B4-BE49-F238E27FC236}">
                <a16:creationId xmlns:a16="http://schemas.microsoft.com/office/drawing/2014/main" id="{2BE54252-5BDA-1F43-9AAD-FCA0C41888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7992" y="1861368"/>
            <a:ext cx="1848886" cy="1386664"/>
          </a:xfrm>
          <a:prstGeom prst="rect">
            <a:avLst/>
          </a:prstGeom>
        </p:spPr>
      </p:pic>
      <p:pic>
        <p:nvPicPr>
          <p:cNvPr id="7" name="Picture 6">
            <a:extLst>
              <a:ext uri="{FF2B5EF4-FFF2-40B4-BE49-F238E27FC236}">
                <a16:creationId xmlns:a16="http://schemas.microsoft.com/office/drawing/2014/main" id="{EB638B97-4578-5544-B116-1EDC985F81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a:off x="5455973" y="3364474"/>
            <a:ext cx="1850905" cy="1391070"/>
          </a:xfrm>
          <a:prstGeom prst="rect">
            <a:avLst/>
          </a:prstGeom>
        </p:spPr>
      </p:pic>
      <p:sp>
        <p:nvSpPr>
          <p:cNvPr id="26"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2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2" name="TextBox 1"/>
          <p:cNvSpPr txBox="1"/>
          <p:nvPr/>
        </p:nvSpPr>
        <p:spPr>
          <a:xfrm>
            <a:off x="6041901" y="5551940"/>
            <a:ext cx="1955827" cy="861774"/>
          </a:xfrm>
          <a:prstGeom prst="rect">
            <a:avLst/>
          </a:prstGeom>
          <a:noFill/>
        </p:spPr>
        <p:txBody>
          <a:bodyPr wrap="square" rtlCol="0">
            <a:spAutoFit/>
          </a:bodyPr>
          <a:lstStyle/>
          <a:p>
            <a:pPr algn="just"/>
            <a:r>
              <a:rPr lang="en-US" sz="1600" b="1" dirty="0">
                <a:solidFill>
                  <a:schemeClr val="tx1">
                    <a:lumMod val="75000"/>
                    <a:lumOff val="25000"/>
                  </a:schemeClr>
                </a:solidFill>
              </a:rPr>
              <a:t>6 channels.</a:t>
            </a:r>
          </a:p>
          <a:p>
            <a:pPr algn="just"/>
            <a:r>
              <a:rPr lang="en-US" sz="1600" b="1" dirty="0">
                <a:solidFill>
                  <a:schemeClr val="tx1">
                    <a:lumMod val="75000"/>
                    <a:lumOff val="25000"/>
                  </a:schemeClr>
                </a:solidFill>
              </a:rPr>
              <a:t>278 K – 368 K</a:t>
            </a:r>
          </a:p>
          <a:p>
            <a:pPr algn="l"/>
            <a:endParaRPr lang="sv-SE" sz="1600" dirty="0">
              <a:solidFill>
                <a:srgbClr val="666666"/>
              </a:solidFill>
            </a:endParaRPr>
          </a:p>
        </p:txBody>
      </p:sp>
      <p:sp>
        <p:nvSpPr>
          <p:cNvPr id="28" name="Action Button: Forward or Next 27">
            <a:hlinkClick r:id="" action="ppaction://hlinkshowjump?jump=nextslide" highlightClick="1">
              <a:snd r:embed="rId12"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D37EB9-5A27-9941-85FE-251ECCE5F97A}"/>
              </a:ext>
            </a:extLst>
          </p:cNvPr>
          <p:cNvSpPr txBox="1"/>
          <p:nvPr/>
        </p:nvSpPr>
        <p:spPr>
          <a:xfrm>
            <a:off x="5455972" y="4744539"/>
            <a:ext cx="1091453" cy="307777"/>
          </a:xfrm>
          <a:prstGeom prst="rect">
            <a:avLst/>
          </a:prstGeom>
          <a:noFill/>
        </p:spPr>
        <p:txBody>
          <a:bodyPr wrap="none" rtlCol="0">
            <a:spAutoFit/>
          </a:bodyPr>
          <a:lstStyle/>
          <a:p>
            <a:r>
              <a:rPr lang="en-US" sz="1400" dirty="0">
                <a:solidFill>
                  <a:schemeClr val="tx1">
                    <a:lumMod val="75000"/>
                    <a:lumOff val="25000"/>
                  </a:schemeClr>
                </a:solidFill>
              </a:rPr>
              <a:t>Internal, ESS</a:t>
            </a:r>
          </a:p>
        </p:txBody>
      </p:sp>
      <p:pic>
        <p:nvPicPr>
          <p:cNvPr id="3" name="f10">
            <a:hlinkClick r:id="" action="ppaction://media"/>
            <a:extLst>
              <a:ext uri="{FF2B5EF4-FFF2-40B4-BE49-F238E27FC236}">
                <a16:creationId xmlns:a16="http://schemas.microsoft.com/office/drawing/2014/main" id="{5CACDCC2-8889-F04C-AAE0-BF20AF81B0A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17964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D37BB07-EDFC-D243-BB7C-1FD40E044A92}" type="slidenum">
              <a:rPr lang="en-US">
                <a:latin typeface="Calibri"/>
              </a:rPr>
              <a:pPr/>
              <a:t>11</a:t>
            </a:fld>
            <a:endParaRPr lang="en-US">
              <a:latin typeface="Calibri"/>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50313" y="377826"/>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5" name="TextBox 4"/>
          <p:cNvSpPr txBox="1"/>
          <p:nvPr/>
        </p:nvSpPr>
        <p:spPr>
          <a:xfrm>
            <a:off x="1162233" y="1413476"/>
            <a:ext cx="5370188" cy="400110"/>
          </a:xfrm>
          <a:prstGeom prst="rect">
            <a:avLst/>
          </a:prstGeom>
          <a:noFill/>
        </p:spPr>
        <p:txBody>
          <a:bodyPr wrap="none" rtlCol="0">
            <a:spAutoFit/>
          </a:bodyPr>
          <a:lstStyle/>
          <a:p>
            <a:r>
              <a:rPr lang="en-GB" sz="2000" b="1" u="sng" dirty="0" err="1">
                <a:solidFill>
                  <a:schemeClr val="tx1">
                    <a:lumMod val="75000"/>
                    <a:lumOff val="25000"/>
                  </a:schemeClr>
                </a:solidFill>
              </a:rPr>
              <a:t>FlexiProb</a:t>
            </a:r>
            <a:r>
              <a:rPr lang="en-GB" sz="2000" b="1" u="sng" dirty="0">
                <a:solidFill>
                  <a:schemeClr val="tx1">
                    <a:lumMod val="75000"/>
                    <a:lumOff val="25000"/>
                  </a:schemeClr>
                </a:solidFill>
              </a:rPr>
              <a:t> , A German BMBF funded project</a:t>
            </a:r>
          </a:p>
        </p:txBody>
      </p:sp>
      <p:pic>
        <p:nvPicPr>
          <p:cNvPr id="17" name="Picture 2" descr="C:\Users\matth\Desktop\Promotion\flexiprob_lund_180529\Bilder\flexprobLOGO_DA.png">
            <a:extLst>
              <a:ext uri="{FF2B5EF4-FFF2-40B4-BE49-F238E27FC236}">
                <a16:creationId xmlns:a16="http://schemas.microsoft.com/office/drawing/2014/main" id="{9968C60A-64B4-EC4E-B7BF-ADC099862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6416" y="1889753"/>
            <a:ext cx="5875979" cy="178778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EAF828E4-1EF1-CF40-B559-6F33615CB5E3}"/>
              </a:ext>
            </a:extLst>
          </p:cNvPr>
          <p:cNvSpPr/>
          <p:nvPr/>
        </p:nvSpPr>
        <p:spPr>
          <a:xfrm>
            <a:off x="1162233" y="3753709"/>
            <a:ext cx="10048693" cy="3139321"/>
          </a:xfrm>
          <a:prstGeom prst="rect">
            <a:avLst/>
          </a:prstGeom>
        </p:spPr>
        <p:txBody>
          <a:bodyPr wrap="square">
            <a:spAutoFit/>
          </a:bodyPr>
          <a:lstStyle/>
          <a:p>
            <a:pPr marL="144000" lvl="1">
              <a:buClr>
                <a:srgbClr val="666666"/>
              </a:buClr>
            </a:pPr>
            <a:endParaRPr lang="en-US" dirty="0">
              <a:solidFill>
                <a:schemeClr val="tx1">
                  <a:lumMod val="75000"/>
                  <a:lumOff val="25000"/>
                </a:schemeClr>
              </a:solidFill>
            </a:endParaRPr>
          </a:p>
          <a:p>
            <a:pPr marL="360000" lvl="1" indent="-216000">
              <a:buClr>
                <a:srgbClr val="666666"/>
              </a:buClr>
              <a:buFont typeface="Wingdings" panose="05000000000000000000" pitchFamily="2" charset="2"/>
              <a:buChar char=""/>
            </a:pPr>
            <a:r>
              <a:rPr lang="en-US" dirty="0">
                <a:solidFill>
                  <a:schemeClr val="tx1">
                    <a:lumMod val="75000"/>
                    <a:lumOff val="25000"/>
                  </a:schemeClr>
                </a:solidFill>
              </a:rPr>
              <a:t>BMBF funded project by University of Bielefeld, TU-Darmstadt, TU-</a:t>
            </a:r>
            <a:r>
              <a:rPr lang="en-US" dirty="0" err="1">
                <a:solidFill>
                  <a:schemeClr val="tx1">
                    <a:lumMod val="75000"/>
                    <a:lumOff val="25000"/>
                  </a:schemeClr>
                </a:solidFill>
              </a:rPr>
              <a:t>Muenchen</a:t>
            </a:r>
            <a:endParaRPr lang="en-US" dirty="0">
              <a:solidFill>
                <a:schemeClr val="tx1">
                  <a:lumMod val="75000"/>
                  <a:lumOff val="25000"/>
                </a:schemeClr>
              </a:solidFill>
            </a:endParaRPr>
          </a:p>
          <a:p>
            <a:pPr marL="360000" lvl="1" indent="-216000">
              <a:buClr>
                <a:srgbClr val="666666"/>
              </a:buClr>
              <a:buFont typeface="Wingdings" panose="05000000000000000000" pitchFamily="2" charset="2"/>
              <a:buChar char=""/>
            </a:pPr>
            <a:r>
              <a:rPr lang="en-US" dirty="0">
                <a:solidFill>
                  <a:schemeClr val="tx1">
                    <a:lumMod val="75000"/>
                    <a:lumOff val="25000"/>
                  </a:schemeClr>
                </a:solidFill>
              </a:rPr>
              <a:t>FZ-</a:t>
            </a:r>
            <a:r>
              <a:rPr lang="en-US" dirty="0" err="1">
                <a:solidFill>
                  <a:schemeClr val="tx1">
                    <a:lumMod val="75000"/>
                    <a:lumOff val="25000"/>
                  </a:schemeClr>
                </a:solidFill>
              </a:rPr>
              <a:t>Juelich</a:t>
            </a:r>
            <a:r>
              <a:rPr lang="en-US" dirty="0">
                <a:solidFill>
                  <a:schemeClr val="tx1">
                    <a:lumMod val="75000"/>
                    <a:lumOff val="25000"/>
                  </a:schemeClr>
                </a:solidFill>
              </a:rPr>
              <a:t> incl. the SKADI team.</a:t>
            </a:r>
          </a:p>
          <a:p>
            <a:pPr marL="360000" lvl="1" indent="-216000">
              <a:buClr>
                <a:srgbClr val="666666"/>
              </a:buClr>
              <a:buFont typeface="Wingdings" panose="05000000000000000000" pitchFamily="2" charset="2"/>
              <a:buChar char=""/>
            </a:pPr>
            <a:r>
              <a:rPr lang="en-US" dirty="0">
                <a:solidFill>
                  <a:schemeClr val="tx1">
                    <a:lumMod val="75000"/>
                    <a:lumOff val="25000"/>
                  </a:schemeClr>
                </a:solidFill>
              </a:rPr>
              <a:t>Development of experimental setup’s for ESS experiments at SANS instr.</a:t>
            </a:r>
          </a:p>
          <a:p>
            <a:pPr marL="360000" lvl="1" indent="-216000">
              <a:buClr>
                <a:srgbClr val="666666"/>
              </a:buClr>
              <a:buFont typeface="Wingdings" panose="05000000000000000000" pitchFamily="2" charset="2"/>
              <a:buChar char=""/>
            </a:pPr>
            <a:r>
              <a:rPr lang="en-US" dirty="0">
                <a:solidFill>
                  <a:schemeClr val="tx1">
                    <a:lumMod val="75000"/>
                    <a:lumOff val="25000"/>
                  </a:schemeClr>
                </a:solidFill>
              </a:rPr>
              <a:t>Some topics:</a:t>
            </a:r>
          </a:p>
          <a:p>
            <a:pPr marL="449263" lvl="2" indent="-196850">
              <a:buClr>
                <a:srgbClr val="666666"/>
              </a:buClr>
              <a:buFont typeface="Arial" panose="020B0604020202020204" pitchFamily="34" charset="0"/>
              <a:buChar char="−"/>
            </a:pPr>
            <a:r>
              <a:rPr lang="en-US" dirty="0">
                <a:solidFill>
                  <a:schemeClr val="tx1">
                    <a:lumMod val="75000"/>
                    <a:lumOff val="25000"/>
                  </a:schemeClr>
                </a:solidFill>
              </a:rPr>
              <a:t>Foams : Structure,  dynamics/kinetics			Prof. R. von Klitzing</a:t>
            </a:r>
          </a:p>
          <a:p>
            <a:pPr marL="449263" lvl="2" indent="-196850">
              <a:buClr>
                <a:srgbClr val="666666"/>
              </a:buClr>
              <a:buFont typeface="Arial" panose="020B0604020202020204" pitchFamily="34" charset="0"/>
              <a:buChar char="−"/>
            </a:pPr>
            <a:r>
              <a:rPr lang="en-US" dirty="0">
                <a:solidFill>
                  <a:schemeClr val="tx1">
                    <a:lumMod val="75000"/>
                    <a:lumOff val="25000"/>
                  </a:schemeClr>
                </a:solidFill>
              </a:rPr>
              <a:t>Humidity cells, GISANS, In Situ UV VIS, WL-Spectroscopy	Prof. P. Mueller-</a:t>
            </a:r>
            <a:r>
              <a:rPr lang="en-US" dirty="0" err="1">
                <a:solidFill>
                  <a:schemeClr val="tx1">
                    <a:lumMod val="75000"/>
                    <a:lumOff val="25000"/>
                  </a:schemeClr>
                </a:solidFill>
              </a:rPr>
              <a:t>Buschbaum</a:t>
            </a:r>
            <a:r>
              <a:rPr lang="en-US" dirty="0">
                <a:solidFill>
                  <a:schemeClr val="tx1">
                    <a:lumMod val="75000"/>
                    <a:lumOff val="25000"/>
                  </a:schemeClr>
                </a:solidFill>
              </a:rPr>
              <a:t> </a:t>
            </a:r>
          </a:p>
          <a:p>
            <a:pPr marL="449263" lvl="2" indent="-196850">
              <a:buClr>
                <a:srgbClr val="666666"/>
              </a:buClr>
              <a:buFont typeface="Arial" panose="020B0604020202020204" pitchFamily="34" charset="0"/>
              <a:buChar char="−"/>
            </a:pPr>
            <a:r>
              <a:rPr lang="en-US" dirty="0">
                <a:solidFill>
                  <a:schemeClr val="tx1">
                    <a:lumMod val="75000"/>
                    <a:lumOff val="25000"/>
                  </a:schemeClr>
                </a:solidFill>
              </a:rPr>
              <a:t>In situ light scattering setup , DLS, SLS 			Prof. Th. Hellweg</a:t>
            </a:r>
          </a:p>
          <a:p>
            <a:pPr marL="449263" lvl="2" indent="-196850">
              <a:buClr>
                <a:srgbClr val="666666"/>
              </a:buClr>
              <a:buFont typeface="Arial" panose="020B0604020202020204" pitchFamily="34" charset="0"/>
              <a:buChar char="−"/>
            </a:pPr>
            <a:endParaRPr lang="en-US" dirty="0">
              <a:solidFill>
                <a:schemeClr val="tx1">
                  <a:lumMod val="75000"/>
                  <a:lumOff val="25000"/>
                </a:schemeClr>
              </a:solidFill>
            </a:endParaRPr>
          </a:p>
          <a:p>
            <a:pPr marL="449263" lvl="2" indent="-196850">
              <a:buClr>
                <a:srgbClr val="666666"/>
              </a:buClr>
              <a:buFont typeface="Arial" panose="020B0604020202020204" pitchFamily="34" charset="0"/>
              <a:buChar char="−"/>
            </a:pPr>
            <a:endParaRPr lang="en-US" dirty="0">
              <a:solidFill>
                <a:schemeClr val="tx1">
                  <a:lumMod val="75000"/>
                  <a:lumOff val="25000"/>
                </a:schemeClr>
              </a:solidFill>
            </a:endParaRPr>
          </a:p>
          <a:p>
            <a:pPr marL="315913" lvl="1" indent="-233363" algn="just">
              <a:buClr>
                <a:srgbClr val="666666"/>
              </a:buClr>
              <a:buFont typeface="Wingdings" panose="05000000000000000000" pitchFamily="2" charset="2"/>
              <a:buChar char=""/>
            </a:pPr>
            <a:endParaRPr lang="en-US" dirty="0">
              <a:solidFill>
                <a:schemeClr val="tx1">
                  <a:lumMod val="75000"/>
                  <a:lumOff val="25000"/>
                </a:schemeClr>
              </a:solidFill>
            </a:endParaRPr>
          </a:p>
        </p:txBody>
      </p:sp>
      <p:sp>
        <p:nvSpPr>
          <p:cNvPr id="12"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13"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2" name="TextBox 1"/>
          <p:cNvSpPr txBox="1"/>
          <p:nvPr/>
        </p:nvSpPr>
        <p:spPr>
          <a:xfrm>
            <a:off x="7362826" y="1930852"/>
            <a:ext cx="3848100" cy="923330"/>
          </a:xfrm>
          <a:prstGeom prst="rect">
            <a:avLst/>
          </a:prstGeom>
          <a:noFill/>
          <a:ln w="19050">
            <a:solidFill>
              <a:srgbClr val="92D050"/>
            </a:solidFill>
          </a:ln>
        </p:spPr>
        <p:txBody>
          <a:bodyPr wrap="square" rtlCol="0">
            <a:spAutoFit/>
          </a:bodyPr>
          <a:lstStyle/>
          <a:p>
            <a:pPr marL="360000" lvl="1" indent="-216000">
              <a:buClr>
                <a:srgbClr val="666666"/>
              </a:buClr>
              <a:buFont typeface="Wingdings" panose="05000000000000000000" pitchFamily="2" charset="2"/>
              <a:buChar char=""/>
            </a:pPr>
            <a:r>
              <a:rPr lang="en-US" dirty="0">
                <a:solidFill>
                  <a:schemeClr val="tx1">
                    <a:lumMod val="75000"/>
                    <a:lumOff val="25000"/>
                  </a:schemeClr>
                </a:solidFill>
              </a:rPr>
              <a:t>Additional equipment and methods available by </a:t>
            </a:r>
            <a:r>
              <a:rPr lang="en-US" dirty="0" err="1">
                <a:solidFill>
                  <a:schemeClr val="tx1">
                    <a:lumMod val="75000"/>
                    <a:lumOff val="25000"/>
                  </a:schemeClr>
                </a:solidFill>
              </a:rPr>
              <a:t>FlexiProb</a:t>
            </a:r>
            <a:r>
              <a:rPr lang="en-US" dirty="0">
                <a:solidFill>
                  <a:schemeClr val="tx1">
                    <a:lumMod val="75000"/>
                    <a:lumOff val="25000"/>
                  </a:schemeClr>
                </a:solidFill>
              </a:rPr>
              <a:t> project</a:t>
            </a:r>
          </a:p>
        </p:txBody>
      </p:sp>
      <p:sp>
        <p:nvSpPr>
          <p:cNvPr id="11" name="Action Button: Forward or Next 10">
            <a:hlinkClick r:id="" action="ppaction://hlinkshowjump?jump=nextslide" highlightClick="1">
              <a:snd r:embed="rId7"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f11">
            <a:hlinkClick r:id="" action="ppaction://media"/>
            <a:extLst>
              <a:ext uri="{FF2B5EF4-FFF2-40B4-BE49-F238E27FC236}">
                <a16:creationId xmlns:a16="http://schemas.microsoft.com/office/drawing/2014/main" id="{306E9F41-2DBF-0941-9C89-003C8EADCE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742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D37BB07-EDFC-D243-BB7C-1FD40E044A92}" type="slidenum">
              <a:rPr lang="en-US">
                <a:latin typeface="Calibri"/>
              </a:rPr>
              <a:pPr/>
              <a:t>12</a:t>
            </a:fld>
            <a:endParaRPr lang="en-US">
              <a:latin typeface="Calibri"/>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50313" y="377826"/>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3" name="Rectangle 2">
            <a:extLst>
              <a:ext uri="{FF2B5EF4-FFF2-40B4-BE49-F238E27FC236}">
                <a16:creationId xmlns:a16="http://schemas.microsoft.com/office/drawing/2014/main" id="{EAF828E4-1EF1-CF40-B559-6F33615CB5E3}"/>
              </a:ext>
            </a:extLst>
          </p:cNvPr>
          <p:cNvSpPr/>
          <p:nvPr/>
        </p:nvSpPr>
        <p:spPr>
          <a:xfrm>
            <a:off x="1097927" y="1887498"/>
            <a:ext cx="9365782" cy="3170099"/>
          </a:xfrm>
          <a:prstGeom prst="rect">
            <a:avLst/>
          </a:prstGeom>
        </p:spPr>
        <p:txBody>
          <a:bodyPr wrap="square">
            <a:spAutoFit/>
          </a:bodyPr>
          <a:lstStyle/>
          <a:p>
            <a:r>
              <a:rPr lang="en-US" sz="2400" b="1" dirty="0">
                <a:solidFill>
                  <a:schemeClr val="accent5"/>
                </a:solidFill>
              </a:rPr>
              <a:t>Successful renewal  for 3 more years (2019-2022)</a:t>
            </a:r>
          </a:p>
          <a:p>
            <a:endParaRPr lang="en-US" sz="2400" b="1" dirty="0">
              <a:solidFill>
                <a:schemeClr val="accent5"/>
              </a:solidFill>
            </a:endParaRPr>
          </a:p>
          <a:p>
            <a:r>
              <a:rPr lang="en-US" sz="2000" dirty="0">
                <a:solidFill>
                  <a:schemeClr val="tx1">
                    <a:lumMod val="75000"/>
                    <a:lumOff val="25000"/>
                  </a:schemeClr>
                </a:solidFill>
              </a:rPr>
              <a:t>Optimize the design for routine use: </a:t>
            </a:r>
          </a:p>
          <a:p>
            <a:endParaRPr lang="en-US" sz="2000" dirty="0">
              <a:solidFill>
                <a:schemeClr val="tx1">
                  <a:lumMod val="75000"/>
                  <a:lumOff val="25000"/>
                </a:schemeClr>
              </a:solidFill>
            </a:endParaRPr>
          </a:p>
          <a:p>
            <a:pPr marL="360000" lvl="1" indent="-216000">
              <a:buClr>
                <a:srgbClr val="666666"/>
              </a:buClr>
              <a:buFont typeface="Wingdings" panose="05000000000000000000" pitchFamily="2" charset="2"/>
              <a:buChar char=""/>
            </a:pPr>
            <a:r>
              <a:rPr lang="en-US" dirty="0">
                <a:solidFill>
                  <a:schemeClr val="tx1">
                    <a:lumMod val="75000"/>
                    <a:lumOff val="25000"/>
                  </a:schemeClr>
                </a:solidFill>
              </a:rPr>
              <a:t>Transportability</a:t>
            </a:r>
          </a:p>
          <a:p>
            <a:pPr marL="360000" lvl="1" indent="-216000">
              <a:buClr>
                <a:srgbClr val="666666"/>
              </a:buClr>
              <a:buFont typeface="Wingdings" panose="05000000000000000000" pitchFamily="2" charset="2"/>
              <a:buChar char=""/>
            </a:pPr>
            <a:r>
              <a:rPr lang="en-US" dirty="0">
                <a:solidFill>
                  <a:schemeClr val="tx1">
                    <a:lumMod val="75000"/>
                    <a:lumOff val="25000"/>
                  </a:schemeClr>
                </a:solidFill>
              </a:rPr>
              <a:t>Ease of set up</a:t>
            </a:r>
          </a:p>
          <a:p>
            <a:pPr marL="360000" lvl="1" indent="-216000">
              <a:buClr>
                <a:srgbClr val="666666"/>
              </a:buClr>
              <a:buFont typeface="Wingdings" panose="05000000000000000000" pitchFamily="2" charset="2"/>
              <a:buChar char=""/>
            </a:pPr>
            <a:r>
              <a:rPr lang="en-US" dirty="0">
                <a:solidFill>
                  <a:schemeClr val="tx1">
                    <a:lumMod val="75000"/>
                    <a:lumOff val="25000"/>
                  </a:schemeClr>
                </a:solidFill>
              </a:rPr>
              <a:t>Ease of integration</a:t>
            </a:r>
          </a:p>
          <a:p>
            <a:pPr marL="144000" lvl="1">
              <a:buClr>
                <a:srgbClr val="666666"/>
              </a:buClr>
            </a:pPr>
            <a:endParaRPr lang="en-US" dirty="0">
              <a:solidFill>
                <a:schemeClr val="tx1">
                  <a:lumMod val="75000"/>
                  <a:lumOff val="25000"/>
                </a:schemeClr>
              </a:solidFill>
            </a:endParaRPr>
          </a:p>
          <a:p>
            <a:endParaRPr lang="en-US" sz="2000" dirty="0">
              <a:solidFill>
                <a:schemeClr val="tx1">
                  <a:lumMod val="75000"/>
                  <a:lumOff val="25000"/>
                </a:schemeClr>
              </a:solidFill>
            </a:endParaRPr>
          </a:p>
          <a:p>
            <a:endParaRPr lang="en-US" sz="2000" dirty="0">
              <a:solidFill>
                <a:schemeClr val="tx1">
                  <a:lumMod val="75000"/>
                  <a:lumOff val="25000"/>
                </a:schemeClr>
              </a:solidFill>
            </a:endParaRPr>
          </a:p>
        </p:txBody>
      </p:sp>
      <p:pic>
        <p:nvPicPr>
          <p:cNvPr id="11" name="Picture 3" descr="C:\Users\matth\Desktop\Promotion\flexiprob_lund_180529\Bilder\Zelle_front.JPG">
            <a:extLst>
              <a:ext uri="{FF2B5EF4-FFF2-40B4-BE49-F238E27FC236}">
                <a16:creationId xmlns:a16="http://schemas.microsoft.com/office/drawing/2014/main" id="{671FAAA1-9A3C-FE4F-A7F1-4E8A80FA87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123" t="9467" r="37899"/>
          <a:stretch/>
        </p:blipFill>
        <p:spPr bwMode="auto">
          <a:xfrm>
            <a:off x="1103709" y="4364850"/>
            <a:ext cx="945699" cy="228504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Grafik 12">
            <a:extLst>
              <a:ext uri="{FF2B5EF4-FFF2-40B4-BE49-F238E27FC236}">
                <a16:creationId xmlns:a16="http://schemas.microsoft.com/office/drawing/2014/main" id="{45D23E36-4B77-3244-AABB-6D471A07BA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0233" y="4967725"/>
            <a:ext cx="3405988" cy="1597417"/>
          </a:xfrm>
          <a:prstGeom prst="rect">
            <a:avLst/>
          </a:prstGeom>
        </p:spPr>
      </p:pic>
      <p:pic>
        <p:nvPicPr>
          <p:cNvPr id="13" name="Picture 1" descr="page2image2776">
            <a:extLst>
              <a:ext uri="{FF2B5EF4-FFF2-40B4-BE49-F238E27FC236}">
                <a16:creationId xmlns:a16="http://schemas.microsoft.com/office/drawing/2014/main" id="{17162E30-83B0-CC4E-94D1-F04268D9EE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3227" y="2758865"/>
            <a:ext cx="2211537" cy="206325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page2image2944">
            <a:extLst>
              <a:ext uri="{FF2B5EF4-FFF2-40B4-BE49-F238E27FC236}">
                <a16:creationId xmlns:a16="http://schemas.microsoft.com/office/drawing/2014/main" id="{85C2DBC2-76AC-944C-AF1D-B8A0776BA06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77983" y="2507769"/>
            <a:ext cx="2645000" cy="1983750"/>
          </a:xfrm>
          <a:prstGeom prst="rect">
            <a:avLst/>
          </a:prstGeom>
          <a:noFill/>
          <a:extLst>
            <a:ext uri="{909E8E84-426E-40DD-AFC4-6F175D3DCCD1}">
              <a14:hiddenFill xmlns:a14="http://schemas.microsoft.com/office/drawing/2010/main">
                <a:solidFill>
                  <a:srgbClr val="FFFFFF"/>
                </a:solidFill>
              </a14:hiddenFill>
            </a:ext>
          </a:extLst>
        </p:spPr>
      </p:pic>
      <p:sp>
        <p:nvSpPr>
          <p:cNvPr id="16"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19"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20" name="TextBox 19"/>
          <p:cNvSpPr txBox="1"/>
          <p:nvPr/>
        </p:nvSpPr>
        <p:spPr>
          <a:xfrm>
            <a:off x="1162233" y="1413476"/>
            <a:ext cx="5370188" cy="400110"/>
          </a:xfrm>
          <a:prstGeom prst="rect">
            <a:avLst/>
          </a:prstGeom>
          <a:noFill/>
        </p:spPr>
        <p:txBody>
          <a:bodyPr wrap="none" rtlCol="0">
            <a:spAutoFit/>
          </a:bodyPr>
          <a:lstStyle/>
          <a:p>
            <a:r>
              <a:rPr lang="en-GB" sz="2000" b="1" u="sng" dirty="0" err="1">
                <a:solidFill>
                  <a:schemeClr val="tx1">
                    <a:lumMod val="75000"/>
                    <a:lumOff val="25000"/>
                  </a:schemeClr>
                </a:solidFill>
              </a:rPr>
              <a:t>FlexiProb</a:t>
            </a:r>
            <a:r>
              <a:rPr lang="en-GB" sz="2000" b="1" u="sng" dirty="0">
                <a:solidFill>
                  <a:schemeClr val="tx1">
                    <a:lumMod val="75000"/>
                    <a:lumOff val="25000"/>
                  </a:schemeClr>
                </a:solidFill>
              </a:rPr>
              <a:t> , A German BMBF funded project</a:t>
            </a:r>
          </a:p>
        </p:txBody>
      </p:sp>
      <p:sp>
        <p:nvSpPr>
          <p:cNvPr id="14" name="Action Button: Forward or Next 13">
            <a:hlinkClick r:id="" action="ppaction://hlinkshowjump?jump=nextslide" highlightClick="1">
              <a:snd r:embed="rId10"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12">
            <a:hlinkClick r:id="" action="ppaction://media"/>
            <a:extLst>
              <a:ext uri="{FF2B5EF4-FFF2-40B4-BE49-F238E27FC236}">
                <a16:creationId xmlns:a16="http://schemas.microsoft.com/office/drawing/2014/main" id="{6523E9D8-B7FD-304B-B562-E99C8DDFA8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4645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D37BB07-EDFC-D243-BB7C-1FD40E044A92}" type="slidenum">
              <a:rPr lang="en-US">
                <a:latin typeface="Calibri"/>
              </a:rPr>
              <a:pPr/>
              <a:t>13</a:t>
            </a:fld>
            <a:endParaRPr lang="en-US">
              <a:latin typeface="Calibri"/>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50313" y="377826"/>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13" name="TextBox 12">
            <a:extLst>
              <a:ext uri="{FF2B5EF4-FFF2-40B4-BE49-F238E27FC236}">
                <a16:creationId xmlns:a16="http://schemas.microsoft.com/office/drawing/2014/main" id="{8DC87F3E-B93D-9044-9ADF-DE1D48FE6845}"/>
              </a:ext>
            </a:extLst>
          </p:cNvPr>
          <p:cNvSpPr txBox="1"/>
          <p:nvPr/>
        </p:nvSpPr>
        <p:spPr>
          <a:xfrm>
            <a:off x="2715126" y="1870911"/>
            <a:ext cx="0" cy="0"/>
          </a:xfrm>
          <a:prstGeom prst="rect">
            <a:avLst/>
          </a:prstGeom>
        </p:spPr>
        <p:txBody>
          <a:bodyPr vert="horz" wrap="none" lIns="91440" tIns="45720" rIns="91440" bIns="45720" rtlCol="0" anchor="t">
            <a:noAutofit/>
          </a:bodyPr>
          <a:lstStyle/>
          <a:p>
            <a:pPr algn="l"/>
            <a:endParaRPr lang="en-GB" sz="1400" b="1" dirty="0"/>
          </a:p>
        </p:txBody>
      </p:sp>
      <p:sp>
        <p:nvSpPr>
          <p:cNvPr id="14" name="Rectangle 13">
            <a:extLst>
              <a:ext uri="{FF2B5EF4-FFF2-40B4-BE49-F238E27FC236}">
                <a16:creationId xmlns:a16="http://schemas.microsoft.com/office/drawing/2014/main" id="{106E0F8C-5EB3-4042-8147-27635DABECCD}"/>
              </a:ext>
            </a:extLst>
          </p:cNvPr>
          <p:cNvSpPr/>
          <p:nvPr/>
        </p:nvSpPr>
        <p:spPr>
          <a:xfrm>
            <a:off x="969897" y="1281489"/>
            <a:ext cx="9811709" cy="2062103"/>
          </a:xfrm>
          <a:prstGeom prst="rect">
            <a:avLst/>
          </a:prstGeom>
        </p:spPr>
        <p:txBody>
          <a:bodyPr wrap="square">
            <a:spAutoFit/>
          </a:bodyPr>
          <a:lstStyle/>
          <a:p>
            <a:pPr marL="360000" lvl="1" indent="-216000">
              <a:buClr>
                <a:srgbClr val="666666"/>
              </a:buClr>
              <a:buFont typeface="Wingdings" panose="05000000000000000000" pitchFamily="2" charset="2"/>
              <a:buChar char=""/>
            </a:pPr>
            <a:r>
              <a:rPr lang="en-US" sz="1600" dirty="0">
                <a:solidFill>
                  <a:schemeClr val="tx1">
                    <a:lumMod val="75000"/>
                    <a:lumOff val="25000"/>
                  </a:schemeClr>
                </a:solidFill>
              </a:rPr>
              <a:t>SANSMAG : Challenging, parameters altered, LOKI needs 45˚ outgoing scattering angle.</a:t>
            </a:r>
          </a:p>
          <a:p>
            <a:pPr marL="360000" lvl="1" indent="-216000">
              <a:buClr>
                <a:srgbClr val="666666"/>
              </a:buClr>
              <a:buFont typeface="Wingdings" panose="05000000000000000000" pitchFamily="2" charset="2"/>
              <a:buChar char=""/>
            </a:pPr>
            <a:r>
              <a:rPr lang="en-US" sz="1600" dirty="0">
                <a:solidFill>
                  <a:schemeClr val="tx1">
                    <a:lumMod val="75000"/>
                    <a:lumOff val="25000"/>
                  </a:schemeClr>
                </a:solidFill>
              </a:rPr>
              <a:t>4 Modules are planned initially, more to be developed later :</a:t>
            </a:r>
          </a:p>
          <a:p>
            <a:pPr marL="1109663" lvl="3" indent="-400050">
              <a:buClr>
                <a:srgbClr val="666666"/>
              </a:buClr>
              <a:buAutoNum type="romanUcPeriod"/>
            </a:pPr>
            <a:r>
              <a:rPr lang="en-US" sz="1600" dirty="0">
                <a:solidFill>
                  <a:schemeClr val="tx1">
                    <a:lumMod val="75000"/>
                    <a:lumOff val="25000"/>
                  </a:schemeClr>
                </a:solidFill>
              </a:rPr>
              <a:t>8 pos. individually thermalized modules (Peltier elements), based on Beckhoff PLC development by MESI just started.</a:t>
            </a:r>
          </a:p>
          <a:p>
            <a:pPr marL="1109663" lvl="3" indent="-400050">
              <a:buClr>
                <a:srgbClr val="666666"/>
              </a:buClr>
              <a:buAutoNum type="romanUcPeriod"/>
            </a:pPr>
            <a:r>
              <a:rPr lang="en-US" sz="1600" dirty="0">
                <a:solidFill>
                  <a:schemeClr val="tx1">
                    <a:lumMod val="75000"/>
                    <a:lumOff val="25000"/>
                  </a:schemeClr>
                </a:solidFill>
              </a:rPr>
              <a:t>10/20 pos. same temperature module , driven by JULABO device, standard and 2x standard cuvettes</a:t>
            </a:r>
          </a:p>
          <a:p>
            <a:pPr marL="1109663" lvl="3" indent="-400050">
              <a:buClr>
                <a:srgbClr val="666666"/>
              </a:buClr>
              <a:buAutoNum type="romanUcPeriod"/>
            </a:pPr>
            <a:r>
              <a:rPr lang="en-US" sz="1600" dirty="0">
                <a:solidFill>
                  <a:schemeClr val="tx1">
                    <a:lumMod val="75000"/>
                    <a:lumOff val="25000"/>
                  </a:schemeClr>
                </a:solidFill>
              </a:rPr>
              <a:t>Tumbler with 7 positions, “Bonsai” version of existing one (Sonja G. S.)</a:t>
            </a:r>
          </a:p>
          <a:p>
            <a:pPr marL="1109663" lvl="3" indent="-400050">
              <a:buClr>
                <a:srgbClr val="666666"/>
              </a:buClr>
              <a:buAutoNum type="romanUcPeriod"/>
            </a:pPr>
            <a:r>
              <a:rPr lang="en-US" sz="1600" dirty="0">
                <a:solidFill>
                  <a:schemeClr val="tx1">
                    <a:lumMod val="75000"/>
                    <a:lumOff val="25000"/>
                  </a:schemeClr>
                </a:solidFill>
              </a:rPr>
              <a:t>Development of dry gas environment around SANSMAG to run also T&lt;= 5˚C </a:t>
            </a:r>
          </a:p>
        </p:txBody>
      </p:sp>
      <p:pic>
        <p:nvPicPr>
          <p:cNvPr id="15" name="Picture 14">
            <a:extLst>
              <a:ext uri="{FF2B5EF4-FFF2-40B4-BE49-F238E27FC236}">
                <a16:creationId xmlns:a16="http://schemas.microsoft.com/office/drawing/2014/main" id="{93DA3948-0147-F04D-8711-537B6283C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709" y="4625156"/>
            <a:ext cx="981848" cy="814771"/>
          </a:xfrm>
          <a:prstGeom prst="rect">
            <a:avLst/>
          </a:prstGeom>
        </p:spPr>
      </p:pic>
      <p:pic>
        <p:nvPicPr>
          <p:cNvPr id="16" name="Picture 15">
            <a:extLst>
              <a:ext uri="{FF2B5EF4-FFF2-40B4-BE49-F238E27FC236}">
                <a16:creationId xmlns:a16="http://schemas.microsoft.com/office/drawing/2014/main" id="{6C41B5BB-EF6E-3E41-BB9E-FA0755D650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224" y="3649092"/>
            <a:ext cx="981848" cy="835798"/>
          </a:xfrm>
          <a:prstGeom prst="rect">
            <a:avLst/>
          </a:prstGeom>
        </p:spPr>
      </p:pic>
      <p:pic>
        <p:nvPicPr>
          <p:cNvPr id="17" name="Picture 2" descr="https://www.combitac.com/index.php?eID=tx_nawsecuredl&amp;u=0&amp;g=0&amp;t=1552551987&amp;hash=84c7654e96c43c8bd91d1e0d803f7e046eacd0ab&amp;file=fileadmin/_processed_/csm_medical_d684a00457.png">
            <a:extLst>
              <a:ext uri="{FF2B5EF4-FFF2-40B4-BE49-F238E27FC236}">
                <a16:creationId xmlns:a16="http://schemas.microsoft.com/office/drawing/2014/main" id="{DE68B2A1-337B-9547-961B-049EC9C0BC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2725" y="5635976"/>
            <a:ext cx="695438" cy="102229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74CAA6EC-2AE7-7D46-8159-0BB72A43F0C7}"/>
              </a:ext>
            </a:extLst>
          </p:cNvPr>
          <p:cNvSpPr/>
          <p:nvPr/>
        </p:nvSpPr>
        <p:spPr>
          <a:xfrm>
            <a:off x="2551216" y="3564086"/>
            <a:ext cx="6299097" cy="2062103"/>
          </a:xfrm>
          <a:prstGeom prst="rect">
            <a:avLst/>
          </a:prstGeom>
        </p:spPr>
        <p:txBody>
          <a:bodyPr wrap="none">
            <a:spAutoFit/>
          </a:bodyPr>
          <a:lstStyle/>
          <a:p>
            <a:r>
              <a:rPr lang="en-US" sz="1600" dirty="0">
                <a:solidFill>
                  <a:schemeClr val="tx1">
                    <a:lumMod val="75000"/>
                    <a:lumOff val="25000"/>
                  </a:schemeClr>
                </a:solidFill>
              </a:rPr>
              <a:t>ESS-internally:</a:t>
            </a:r>
          </a:p>
          <a:p>
            <a:r>
              <a:rPr lang="en-US" sz="1600" dirty="0">
                <a:solidFill>
                  <a:schemeClr val="tx1">
                    <a:lumMod val="75000"/>
                    <a:lumOff val="25000"/>
                  </a:schemeClr>
                </a:solidFill>
              </a:rPr>
              <a:t>SANS priority for Sample Environment,  start Q2 2020</a:t>
            </a:r>
          </a:p>
          <a:p>
            <a:endParaRPr lang="en-US" sz="1600" b="1" dirty="0">
              <a:solidFill>
                <a:prstClr val="black"/>
              </a:solidFill>
            </a:endParaRPr>
          </a:p>
          <a:p>
            <a:r>
              <a:rPr lang="en-US" sz="1600" dirty="0">
                <a:solidFill>
                  <a:schemeClr val="tx1">
                    <a:lumMod val="75000"/>
                    <a:lumOff val="25000"/>
                  </a:schemeClr>
                </a:solidFill>
              </a:rPr>
              <a:t>Actual :</a:t>
            </a:r>
          </a:p>
          <a:p>
            <a:pPr marL="360000" lvl="1" indent="-216000">
              <a:buClr>
                <a:srgbClr val="666666"/>
              </a:buClr>
              <a:buFont typeface="Wingdings" panose="05000000000000000000" pitchFamily="2" charset="2"/>
              <a:buChar char=""/>
            </a:pPr>
            <a:r>
              <a:rPr lang="en-US" sz="1600" dirty="0">
                <a:solidFill>
                  <a:schemeClr val="tx1">
                    <a:lumMod val="75000"/>
                    <a:lumOff val="25000"/>
                  </a:schemeClr>
                </a:solidFill>
              </a:rPr>
              <a:t>Finalizing pre design</a:t>
            </a:r>
          </a:p>
          <a:p>
            <a:pPr marL="360000" lvl="1" indent="-216000">
              <a:buClr>
                <a:srgbClr val="666666"/>
              </a:buClr>
              <a:buFont typeface="Wingdings" panose="05000000000000000000" pitchFamily="2" charset="2"/>
              <a:buChar char=""/>
            </a:pPr>
            <a:r>
              <a:rPr lang="en-US" sz="1600" dirty="0">
                <a:solidFill>
                  <a:schemeClr val="tx1">
                    <a:lumMod val="75000"/>
                    <a:lumOff val="25000"/>
                  </a:schemeClr>
                </a:solidFill>
              </a:rPr>
              <a:t>Finalizing TA and establish project plan</a:t>
            </a:r>
          </a:p>
          <a:p>
            <a:pPr marL="360000" lvl="1" indent="-216000">
              <a:buClr>
                <a:srgbClr val="666666"/>
              </a:buClr>
              <a:buFont typeface="Wingdings" panose="05000000000000000000" pitchFamily="2" charset="2"/>
              <a:buChar char=""/>
            </a:pPr>
            <a:r>
              <a:rPr lang="en-US" sz="1600" dirty="0">
                <a:solidFill>
                  <a:schemeClr val="tx1">
                    <a:lumMod val="75000"/>
                    <a:lumOff val="25000"/>
                  </a:schemeClr>
                </a:solidFill>
              </a:rPr>
              <a:t>Starting with detailed design (ESS), manufacturing end Q2/2020</a:t>
            </a:r>
          </a:p>
          <a:p>
            <a:pPr marL="360000" lvl="1" indent="-216000">
              <a:buClr>
                <a:srgbClr val="666666"/>
              </a:buClr>
              <a:buFont typeface="Wingdings" panose="05000000000000000000" pitchFamily="2" charset="2"/>
              <a:buChar char=""/>
            </a:pPr>
            <a:r>
              <a:rPr lang="en-US" sz="1600" dirty="0">
                <a:solidFill>
                  <a:schemeClr val="tx1">
                    <a:lumMod val="75000"/>
                    <a:lumOff val="25000"/>
                  </a:schemeClr>
                </a:solidFill>
              </a:rPr>
              <a:t>Expecting first prototype, frame/modules, mid 2021   </a:t>
            </a:r>
          </a:p>
        </p:txBody>
      </p:sp>
      <p:sp>
        <p:nvSpPr>
          <p:cNvPr id="4" name="TextBox 3">
            <a:extLst>
              <a:ext uri="{FF2B5EF4-FFF2-40B4-BE49-F238E27FC236}">
                <a16:creationId xmlns:a16="http://schemas.microsoft.com/office/drawing/2014/main" id="{CDF7B044-4507-164F-98F7-AD5A7C868658}"/>
              </a:ext>
            </a:extLst>
          </p:cNvPr>
          <p:cNvSpPr txBox="1"/>
          <p:nvPr/>
        </p:nvSpPr>
        <p:spPr>
          <a:xfrm>
            <a:off x="2566707" y="5810688"/>
            <a:ext cx="7996517" cy="584775"/>
          </a:xfrm>
          <a:prstGeom prst="rect">
            <a:avLst/>
          </a:prstGeom>
          <a:noFill/>
        </p:spPr>
        <p:txBody>
          <a:bodyPr wrap="square" rtlCol="0">
            <a:spAutoFit/>
          </a:bodyPr>
          <a:lstStyle/>
          <a:p>
            <a:r>
              <a:rPr lang="en-GB" sz="1600" b="1" u="sng" dirty="0">
                <a:solidFill>
                  <a:schemeClr val="tx1">
                    <a:lumMod val="75000"/>
                    <a:lumOff val="25000"/>
                  </a:schemeClr>
                </a:solidFill>
              </a:rPr>
              <a:t>ESS/PSI,CH</a:t>
            </a:r>
          </a:p>
          <a:p>
            <a:r>
              <a:rPr lang="en-GB" sz="1600" dirty="0">
                <a:solidFill>
                  <a:schemeClr val="tx1">
                    <a:lumMod val="75000"/>
                    <a:lumOff val="25000"/>
                  </a:schemeClr>
                </a:solidFill>
              </a:rPr>
              <a:t>Development of Solid-Liquid-Cell, based on ILL/STFC design, project start Q2 2020</a:t>
            </a:r>
          </a:p>
        </p:txBody>
      </p:sp>
      <p:sp>
        <p:nvSpPr>
          <p:cNvPr id="18"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19"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20" name="Action Button: Forward or Next 19">
            <a:hlinkClick r:id="" action="ppaction://hlinkshowjump?jump=nextslide" highlightClick="1">
              <a:snd r:embed="rId9"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13">
            <a:hlinkClick r:id="" action="ppaction://media"/>
            <a:extLst>
              <a:ext uri="{FF2B5EF4-FFF2-40B4-BE49-F238E27FC236}">
                <a16:creationId xmlns:a16="http://schemas.microsoft.com/office/drawing/2014/main" id="{9C8B77A0-D135-2D4B-88B3-A370E8482E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91606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847529" y="6109265"/>
            <a:ext cx="7463582" cy="400110"/>
          </a:xfrm>
          <a:prstGeom prst="rect">
            <a:avLst/>
          </a:prstGeom>
        </p:spPr>
        <p:txBody>
          <a:bodyPr wrap="none">
            <a:spAutoFit/>
          </a:bodyPr>
          <a:lstStyle/>
          <a:p>
            <a:r>
              <a:rPr lang="en-US" sz="2000" dirty="0">
                <a:solidFill>
                  <a:schemeClr val="tx1">
                    <a:lumMod val="75000"/>
                    <a:lumOff val="25000"/>
                  </a:schemeClr>
                </a:solidFill>
              </a:rPr>
              <a:t>PP chamber is embedded into the Vessel of Miracles instrument </a:t>
            </a:r>
            <a:endParaRPr lang="ru-RU" sz="2000" dirty="0">
              <a:solidFill>
                <a:schemeClr val="tx1">
                  <a:lumMod val="75000"/>
                  <a:lumOff val="25000"/>
                </a:schemeClr>
              </a:solidFill>
            </a:endParaRPr>
          </a:p>
        </p:txBody>
      </p:sp>
      <p:sp>
        <p:nvSpPr>
          <p:cNvPr id="8"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9"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5" name="Slide Number Placeholder 4"/>
          <p:cNvSpPr>
            <a:spLocks noGrp="1"/>
          </p:cNvSpPr>
          <p:nvPr>
            <p:ph type="sldNum" sz="quarter" idx="12"/>
          </p:nvPr>
        </p:nvSpPr>
        <p:spPr/>
        <p:txBody>
          <a:bodyPr/>
          <a:lstStyle/>
          <a:p>
            <a:fld id="{F7283078-D760-1647-8B80-66BA8B52336D}" type="slidenum">
              <a:rPr lang="sv-SE" smtClean="0"/>
              <a:t>14</a:t>
            </a:fld>
            <a:endParaRPr lang="sv-SE" dirty="0"/>
          </a:p>
        </p:txBody>
      </p:sp>
      <p:pic>
        <p:nvPicPr>
          <p:cNvPr id="2" name="Picture 1"/>
          <p:cNvPicPr>
            <a:picLocks noChangeAspect="1"/>
          </p:cNvPicPr>
          <p:nvPr/>
        </p:nvPicPr>
        <p:blipFill>
          <a:blip r:embed="rId6"/>
          <a:stretch>
            <a:fillRect/>
          </a:stretch>
        </p:blipFill>
        <p:spPr>
          <a:xfrm>
            <a:off x="5667375" y="1580051"/>
            <a:ext cx="3333750" cy="4162425"/>
          </a:xfrm>
          <a:prstGeom prst="rect">
            <a:avLst/>
          </a:prstGeom>
        </p:spPr>
      </p:pic>
      <p:cxnSp>
        <p:nvCxnSpPr>
          <p:cNvPr id="6" name="Straight Arrow Connector 5"/>
          <p:cNvCxnSpPr>
            <a:cxnSpLocks/>
          </p:cNvCxnSpPr>
          <p:nvPr/>
        </p:nvCxnSpPr>
        <p:spPr>
          <a:xfrm>
            <a:off x="4486275" y="4124326"/>
            <a:ext cx="2568794" cy="20073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1" name="Action Button: Forward or Next 10">
            <a:hlinkClick r:id="" action="ppaction://hlinkshowjump?jump=nextslide" highlightClick="1">
              <a:snd r:embed="rId7"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C3E8B5BC-CF73-234F-8C3A-547E415C599D}"/>
              </a:ext>
            </a:extLst>
          </p:cNvPr>
          <p:cNvCxnSpPr/>
          <p:nvPr/>
        </p:nvCxnSpPr>
        <p:spPr>
          <a:xfrm flipV="1">
            <a:off x="4599261" y="2907652"/>
            <a:ext cx="2562225" cy="2857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80DBEDD-B890-E646-BC3A-CED3E0D7E1F3}"/>
              </a:ext>
            </a:extLst>
          </p:cNvPr>
          <p:cNvCxnSpPr>
            <a:cxnSpLocks/>
          </p:cNvCxnSpPr>
          <p:nvPr/>
        </p:nvCxnSpPr>
        <p:spPr>
          <a:xfrm flipH="1" flipV="1">
            <a:off x="7403553" y="4262439"/>
            <a:ext cx="2778672" cy="854356"/>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04124EA-5F1F-9C42-B77A-878ACAC21F62}"/>
              </a:ext>
            </a:extLst>
          </p:cNvPr>
          <p:cNvSpPr txBox="1"/>
          <p:nvPr/>
        </p:nvSpPr>
        <p:spPr>
          <a:xfrm>
            <a:off x="3515710" y="2722986"/>
            <a:ext cx="1160382" cy="369332"/>
          </a:xfrm>
          <a:prstGeom prst="rect">
            <a:avLst/>
          </a:prstGeom>
          <a:noFill/>
        </p:spPr>
        <p:txBody>
          <a:bodyPr wrap="none" rtlCol="0">
            <a:spAutoFit/>
          </a:bodyPr>
          <a:lstStyle/>
          <a:p>
            <a:pPr algn="l"/>
            <a:r>
              <a:rPr lang="en-GB" dirty="0">
                <a:solidFill>
                  <a:srgbClr val="666666"/>
                </a:solidFill>
              </a:rPr>
              <a:t>Laser path</a:t>
            </a:r>
          </a:p>
        </p:txBody>
      </p:sp>
      <p:sp>
        <p:nvSpPr>
          <p:cNvPr id="15" name="TextBox 14">
            <a:extLst>
              <a:ext uri="{FF2B5EF4-FFF2-40B4-BE49-F238E27FC236}">
                <a16:creationId xmlns:a16="http://schemas.microsoft.com/office/drawing/2014/main" id="{B7573704-7BEF-9A42-BE64-01F357365C13}"/>
              </a:ext>
            </a:extLst>
          </p:cNvPr>
          <p:cNvSpPr txBox="1"/>
          <p:nvPr/>
        </p:nvSpPr>
        <p:spPr>
          <a:xfrm>
            <a:off x="3053255" y="3855363"/>
            <a:ext cx="1450012" cy="369332"/>
          </a:xfrm>
          <a:prstGeom prst="rect">
            <a:avLst/>
          </a:prstGeom>
          <a:noFill/>
        </p:spPr>
        <p:txBody>
          <a:bodyPr wrap="none" rtlCol="0">
            <a:spAutoFit/>
          </a:bodyPr>
          <a:lstStyle/>
          <a:p>
            <a:pPr algn="l"/>
            <a:r>
              <a:rPr lang="en-GB" dirty="0">
                <a:solidFill>
                  <a:srgbClr val="666666"/>
                </a:solidFill>
              </a:rPr>
              <a:t>Neutron path</a:t>
            </a:r>
          </a:p>
        </p:txBody>
      </p:sp>
      <p:sp>
        <p:nvSpPr>
          <p:cNvPr id="16" name="TextBox 15">
            <a:extLst>
              <a:ext uri="{FF2B5EF4-FFF2-40B4-BE49-F238E27FC236}">
                <a16:creationId xmlns:a16="http://schemas.microsoft.com/office/drawing/2014/main" id="{4603810D-5AE5-BC42-8962-F48A9AB1F49F}"/>
              </a:ext>
            </a:extLst>
          </p:cNvPr>
          <p:cNvSpPr txBox="1"/>
          <p:nvPr/>
        </p:nvSpPr>
        <p:spPr>
          <a:xfrm>
            <a:off x="10250213" y="4932129"/>
            <a:ext cx="875561" cy="369332"/>
          </a:xfrm>
          <a:prstGeom prst="rect">
            <a:avLst/>
          </a:prstGeom>
          <a:noFill/>
        </p:spPr>
        <p:txBody>
          <a:bodyPr wrap="none" rtlCol="0">
            <a:spAutoFit/>
          </a:bodyPr>
          <a:lstStyle/>
          <a:p>
            <a:pPr algn="l"/>
            <a:r>
              <a:rPr lang="en-GB" dirty="0">
                <a:solidFill>
                  <a:srgbClr val="666666"/>
                </a:solidFill>
              </a:rPr>
              <a:t>Sample</a:t>
            </a:r>
          </a:p>
        </p:txBody>
      </p:sp>
      <p:pic>
        <p:nvPicPr>
          <p:cNvPr id="3" name="f14">
            <a:hlinkClick r:id="" action="ppaction://media"/>
            <a:extLst>
              <a:ext uri="{FF2B5EF4-FFF2-40B4-BE49-F238E27FC236}">
                <a16:creationId xmlns:a16="http://schemas.microsoft.com/office/drawing/2014/main" id="{429354A8-816F-2948-9000-6A689B41C2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pic>
        <p:nvPicPr>
          <p:cNvPr id="4" name="f14">
            <a:hlinkClick r:id="" action="ppaction://media"/>
            <a:extLst>
              <a:ext uri="{FF2B5EF4-FFF2-40B4-BE49-F238E27FC236}">
                <a16:creationId xmlns:a16="http://schemas.microsoft.com/office/drawing/2014/main" id="{9F0AB523-8EEE-4041-A50A-8AC7D98CB79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07200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1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txBox="1">
            <a:spLocks/>
          </p:cNvSpPr>
          <p:nvPr/>
        </p:nvSpPr>
        <p:spPr>
          <a:xfrm>
            <a:off x="1142725" y="5143409"/>
            <a:ext cx="9369309" cy="892696"/>
          </a:xfrm>
          <a:prstGeom prst="rect">
            <a:avLst/>
          </a:prstGeom>
        </p:spPr>
        <p:txBody>
          <a:bodyPr vert="horz" lIns="91440" tIns="45720" rIns="91440" bIns="45720" rtlCol="0">
            <a:noAutofit/>
          </a:bodyPr>
          <a:lstStyle/>
          <a:p>
            <a:pPr marL="360000" lvl="1" indent="-216000">
              <a:spcBef>
                <a:spcPts val="600"/>
              </a:spcBef>
              <a:spcAft>
                <a:spcPts val="600"/>
              </a:spcAft>
              <a:buClr>
                <a:srgbClr val="666666"/>
              </a:buClr>
              <a:buFont typeface="Wingdings" panose="05000000000000000000" pitchFamily="2" charset="2"/>
              <a:buChar char=""/>
              <a:defRPr/>
            </a:pPr>
            <a:r>
              <a:rPr lang="en-US" sz="1400" dirty="0">
                <a:solidFill>
                  <a:schemeClr val="tx1">
                    <a:lumMod val="75000"/>
                    <a:lumOff val="25000"/>
                  </a:schemeClr>
                </a:solidFill>
              </a:rPr>
              <a:t>The angle of scattered neutrons is from -22 to 22 degree </a:t>
            </a:r>
          </a:p>
          <a:p>
            <a:pPr marL="360000" lvl="1" indent="-216000">
              <a:spcBef>
                <a:spcPts val="600"/>
              </a:spcBef>
              <a:spcAft>
                <a:spcPts val="600"/>
              </a:spcAft>
              <a:buClr>
                <a:srgbClr val="666666"/>
              </a:buClr>
              <a:buFont typeface="Wingdings" panose="05000000000000000000" pitchFamily="2" charset="2"/>
              <a:buChar char=""/>
              <a:defRPr/>
            </a:pPr>
            <a:r>
              <a:rPr lang="en-US" sz="1400" dirty="0">
                <a:solidFill>
                  <a:schemeClr val="tx1">
                    <a:lumMod val="75000"/>
                    <a:lumOff val="25000"/>
                  </a:schemeClr>
                </a:solidFill>
              </a:rPr>
              <a:t>The laser mirror is placed to be out from the solid angle of neutron scattering and reflects the laser under the angle of 60 degree to illuminate the sample</a:t>
            </a:r>
          </a:p>
        </p:txBody>
      </p:sp>
      <p:pic>
        <p:nvPicPr>
          <p:cNvPr id="8194" name="Picture 2"/>
          <p:cNvPicPr>
            <a:picLocks noChangeAspect="1" noChangeArrowheads="1"/>
          </p:cNvPicPr>
          <p:nvPr/>
        </p:nvPicPr>
        <p:blipFill>
          <a:blip r:embed="rId4" cstate="print"/>
          <a:srcRect/>
          <a:stretch>
            <a:fillRect/>
          </a:stretch>
        </p:blipFill>
        <p:spPr bwMode="auto">
          <a:xfrm>
            <a:off x="2744535" y="2043939"/>
            <a:ext cx="6865937" cy="2805113"/>
          </a:xfrm>
          <a:prstGeom prst="rect">
            <a:avLst/>
          </a:prstGeom>
          <a:noFill/>
          <a:ln w="9525">
            <a:noFill/>
            <a:miter lim="800000"/>
            <a:headEnd/>
            <a:tailEnd/>
          </a:ln>
          <a:effectLst/>
        </p:spPr>
      </p:pic>
      <p:sp>
        <p:nvSpPr>
          <p:cNvPr id="8"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9"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6" name="Slide Number Placeholder 5"/>
          <p:cNvSpPr>
            <a:spLocks noGrp="1"/>
          </p:cNvSpPr>
          <p:nvPr>
            <p:ph type="sldNum" sz="quarter" idx="12"/>
          </p:nvPr>
        </p:nvSpPr>
        <p:spPr/>
        <p:txBody>
          <a:bodyPr/>
          <a:lstStyle/>
          <a:p>
            <a:fld id="{F7283078-D760-1647-8B80-66BA8B52336D}" type="slidenum">
              <a:rPr lang="sv-SE" smtClean="0"/>
              <a:t>15</a:t>
            </a:fld>
            <a:endParaRPr lang="sv-SE" dirty="0"/>
          </a:p>
        </p:txBody>
      </p:sp>
      <p:sp>
        <p:nvSpPr>
          <p:cNvPr id="10" name="Action Button: Forward or Next 9">
            <a:hlinkClick r:id="" action="ppaction://hlinkshowjump?jump=nextslide" highlightClick="1">
              <a:snd r:embed="rId5"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1D8801-1F91-9147-8165-559AD40BBC8E}"/>
              </a:ext>
            </a:extLst>
          </p:cNvPr>
          <p:cNvSpPr/>
          <p:nvPr/>
        </p:nvSpPr>
        <p:spPr>
          <a:xfrm>
            <a:off x="1954924" y="1679028"/>
            <a:ext cx="4075386" cy="330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474C89E-BD87-1C41-952A-A78F2233AE2D}"/>
              </a:ext>
            </a:extLst>
          </p:cNvPr>
          <p:cNvSpPr txBox="1"/>
          <p:nvPr/>
        </p:nvSpPr>
        <p:spPr>
          <a:xfrm>
            <a:off x="3515710" y="2722986"/>
            <a:ext cx="1160382" cy="369332"/>
          </a:xfrm>
          <a:prstGeom prst="rect">
            <a:avLst/>
          </a:prstGeom>
          <a:noFill/>
        </p:spPr>
        <p:txBody>
          <a:bodyPr wrap="none" rtlCol="0">
            <a:spAutoFit/>
          </a:bodyPr>
          <a:lstStyle/>
          <a:p>
            <a:pPr algn="l"/>
            <a:r>
              <a:rPr lang="en-GB" dirty="0">
                <a:solidFill>
                  <a:srgbClr val="666666"/>
                </a:solidFill>
              </a:rPr>
              <a:t>Laser path</a:t>
            </a:r>
          </a:p>
        </p:txBody>
      </p:sp>
      <p:cxnSp>
        <p:nvCxnSpPr>
          <p:cNvPr id="12" name="Straight Arrow Connector 11">
            <a:extLst>
              <a:ext uri="{FF2B5EF4-FFF2-40B4-BE49-F238E27FC236}">
                <a16:creationId xmlns:a16="http://schemas.microsoft.com/office/drawing/2014/main" id="{A7B59ABE-111A-9442-B015-866D8FAFF230}"/>
              </a:ext>
            </a:extLst>
          </p:cNvPr>
          <p:cNvCxnSpPr/>
          <p:nvPr/>
        </p:nvCxnSpPr>
        <p:spPr>
          <a:xfrm flipV="1">
            <a:off x="4599261" y="2907652"/>
            <a:ext cx="2562225" cy="28575"/>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7699314-FF6A-8D43-A928-138579CAC3F9}"/>
              </a:ext>
            </a:extLst>
          </p:cNvPr>
          <p:cNvSpPr txBox="1"/>
          <p:nvPr/>
        </p:nvSpPr>
        <p:spPr>
          <a:xfrm>
            <a:off x="3053255" y="3855363"/>
            <a:ext cx="1450012" cy="369332"/>
          </a:xfrm>
          <a:prstGeom prst="rect">
            <a:avLst/>
          </a:prstGeom>
          <a:noFill/>
        </p:spPr>
        <p:txBody>
          <a:bodyPr wrap="none" rtlCol="0">
            <a:spAutoFit/>
          </a:bodyPr>
          <a:lstStyle/>
          <a:p>
            <a:pPr algn="l"/>
            <a:r>
              <a:rPr lang="en-GB" dirty="0">
                <a:solidFill>
                  <a:srgbClr val="666666"/>
                </a:solidFill>
              </a:rPr>
              <a:t>Neutron path</a:t>
            </a:r>
          </a:p>
        </p:txBody>
      </p:sp>
      <p:cxnSp>
        <p:nvCxnSpPr>
          <p:cNvPr id="14" name="Straight Arrow Connector 13">
            <a:extLst>
              <a:ext uri="{FF2B5EF4-FFF2-40B4-BE49-F238E27FC236}">
                <a16:creationId xmlns:a16="http://schemas.microsoft.com/office/drawing/2014/main" id="{ABA0ACDF-B5B7-FF46-ABA0-B8C947E33C14}"/>
              </a:ext>
            </a:extLst>
          </p:cNvPr>
          <p:cNvCxnSpPr>
            <a:cxnSpLocks/>
          </p:cNvCxnSpPr>
          <p:nvPr/>
        </p:nvCxnSpPr>
        <p:spPr>
          <a:xfrm flipV="1">
            <a:off x="4503267" y="3344333"/>
            <a:ext cx="2236200" cy="68580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F86ADB-818A-A44C-974D-9EF8596CE934}"/>
              </a:ext>
            </a:extLst>
          </p:cNvPr>
          <p:cNvCxnSpPr>
            <a:cxnSpLocks/>
            <a:stCxn id="17" idx="1"/>
          </p:cNvCxnSpPr>
          <p:nvPr/>
        </p:nvCxnSpPr>
        <p:spPr>
          <a:xfrm flipH="1">
            <a:off x="7685038" y="1863694"/>
            <a:ext cx="2960840" cy="132197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A020E5-3542-8D49-8C58-39EF1AF7214F}"/>
              </a:ext>
            </a:extLst>
          </p:cNvPr>
          <p:cNvSpPr txBox="1"/>
          <p:nvPr/>
        </p:nvSpPr>
        <p:spPr>
          <a:xfrm>
            <a:off x="10645878" y="1679028"/>
            <a:ext cx="1247457" cy="369332"/>
          </a:xfrm>
          <a:prstGeom prst="rect">
            <a:avLst/>
          </a:prstGeom>
          <a:noFill/>
        </p:spPr>
        <p:txBody>
          <a:bodyPr wrap="none" rtlCol="0">
            <a:spAutoFit/>
          </a:bodyPr>
          <a:lstStyle/>
          <a:p>
            <a:pPr algn="l"/>
            <a:r>
              <a:rPr lang="en-GB" dirty="0">
                <a:solidFill>
                  <a:srgbClr val="666666"/>
                </a:solidFill>
              </a:rPr>
              <a:t>Sample cell</a:t>
            </a:r>
          </a:p>
        </p:txBody>
      </p:sp>
      <p:pic>
        <p:nvPicPr>
          <p:cNvPr id="2" name="f15">
            <a:hlinkClick r:id="" action="ppaction://media"/>
            <a:extLst>
              <a:ext uri="{FF2B5EF4-FFF2-40B4-BE49-F238E27FC236}">
                <a16:creationId xmlns:a16="http://schemas.microsoft.com/office/drawing/2014/main" id="{F0B12B85-13AD-C24F-AA83-CDD20B2D33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1238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148620970"/>
              </p:ext>
            </p:extLst>
          </p:nvPr>
        </p:nvGraphicFramePr>
        <p:xfrm>
          <a:off x="2228133" y="1571176"/>
          <a:ext cx="8111520" cy="4279371"/>
        </p:xfrm>
        <a:graphic>
          <a:graphicData uri="http://schemas.openxmlformats.org/drawingml/2006/table">
            <a:tbl>
              <a:tblPr firstRow="1" bandRow="1">
                <a:tableStyleId>{93296810-A885-4BE3-A3E7-6D5BEEA58F35}</a:tableStyleId>
              </a:tblPr>
              <a:tblGrid>
                <a:gridCol w="1467417">
                  <a:extLst>
                    <a:ext uri="{9D8B030D-6E8A-4147-A177-3AD203B41FA5}">
                      <a16:colId xmlns:a16="http://schemas.microsoft.com/office/drawing/2014/main" val="20000"/>
                    </a:ext>
                  </a:extLst>
                </a:gridCol>
                <a:gridCol w="800193">
                  <a:extLst>
                    <a:ext uri="{9D8B030D-6E8A-4147-A177-3AD203B41FA5}">
                      <a16:colId xmlns:a16="http://schemas.microsoft.com/office/drawing/2014/main" val="20001"/>
                    </a:ext>
                  </a:extLst>
                </a:gridCol>
                <a:gridCol w="584391">
                  <a:extLst>
                    <a:ext uri="{9D8B030D-6E8A-4147-A177-3AD203B41FA5}">
                      <a16:colId xmlns:a16="http://schemas.microsoft.com/office/drawing/2014/main" val="20002"/>
                    </a:ext>
                  </a:extLst>
                </a:gridCol>
                <a:gridCol w="584391">
                  <a:extLst>
                    <a:ext uri="{9D8B030D-6E8A-4147-A177-3AD203B41FA5}">
                      <a16:colId xmlns:a16="http://schemas.microsoft.com/office/drawing/2014/main" val="20003"/>
                    </a:ext>
                  </a:extLst>
                </a:gridCol>
                <a:gridCol w="584391">
                  <a:extLst>
                    <a:ext uri="{9D8B030D-6E8A-4147-A177-3AD203B41FA5}">
                      <a16:colId xmlns:a16="http://schemas.microsoft.com/office/drawing/2014/main" val="20004"/>
                    </a:ext>
                  </a:extLst>
                </a:gridCol>
                <a:gridCol w="584391">
                  <a:extLst>
                    <a:ext uri="{9D8B030D-6E8A-4147-A177-3AD203B41FA5}">
                      <a16:colId xmlns:a16="http://schemas.microsoft.com/office/drawing/2014/main" val="20005"/>
                    </a:ext>
                  </a:extLst>
                </a:gridCol>
                <a:gridCol w="584391">
                  <a:extLst>
                    <a:ext uri="{9D8B030D-6E8A-4147-A177-3AD203B41FA5}">
                      <a16:colId xmlns:a16="http://schemas.microsoft.com/office/drawing/2014/main" val="20006"/>
                    </a:ext>
                  </a:extLst>
                </a:gridCol>
                <a:gridCol w="584391">
                  <a:extLst>
                    <a:ext uri="{9D8B030D-6E8A-4147-A177-3AD203B41FA5}">
                      <a16:colId xmlns:a16="http://schemas.microsoft.com/office/drawing/2014/main" val="20007"/>
                    </a:ext>
                  </a:extLst>
                </a:gridCol>
                <a:gridCol w="584391">
                  <a:extLst>
                    <a:ext uri="{9D8B030D-6E8A-4147-A177-3AD203B41FA5}">
                      <a16:colId xmlns:a16="http://schemas.microsoft.com/office/drawing/2014/main" val="20008"/>
                    </a:ext>
                  </a:extLst>
                </a:gridCol>
                <a:gridCol w="584391">
                  <a:extLst>
                    <a:ext uri="{9D8B030D-6E8A-4147-A177-3AD203B41FA5}">
                      <a16:colId xmlns:a16="http://schemas.microsoft.com/office/drawing/2014/main" val="20009"/>
                    </a:ext>
                  </a:extLst>
                </a:gridCol>
                <a:gridCol w="584391">
                  <a:extLst>
                    <a:ext uri="{9D8B030D-6E8A-4147-A177-3AD203B41FA5}">
                      <a16:colId xmlns:a16="http://schemas.microsoft.com/office/drawing/2014/main" val="20010"/>
                    </a:ext>
                  </a:extLst>
                </a:gridCol>
                <a:gridCol w="584391">
                  <a:extLst>
                    <a:ext uri="{9D8B030D-6E8A-4147-A177-3AD203B41FA5}">
                      <a16:colId xmlns:a16="http://schemas.microsoft.com/office/drawing/2014/main" val="20011"/>
                    </a:ext>
                  </a:extLst>
                </a:gridCol>
              </a:tblGrid>
              <a:tr h="528171">
                <a:tc>
                  <a:txBody>
                    <a:bodyPr/>
                    <a:lstStyle/>
                    <a:p>
                      <a:r>
                        <a:rPr lang="en-GB" sz="1400" dirty="0"/>
                        <a:t>WP</a:t>
                      </a:r>
                    </a:p>
                    <a:p>
                      <a:endParaRPr lang="en-GB" sz="1400" b="0" dirty="0"/>
                    </a:p>
                  </a:txBody>
                  <a:tcPr/>
                </a:tc>
                <a:tc>
                  <a:txBody>
                    <a:bodyPr/>
                    <a:lstStyle/>
                    <a:p>
                      <a:r>
                        <a:rPr lang="en-GB" sz="1200"/>
                        <a:t>Partner</a:t>
                      </a:r>
                      <a:endParaRPr lang="en-GB" sz="1200" b="0"/>
                    </a:p>
                  </a:txBody>
                  <a:tcPr/>
                </a:tc>
                <a:tc>
                  <a:txBody>
                    <a:bodyPr/>
                    <a:lstStyle/>
                    <a:p>
                      <a:r>
                        <a:rPr lang="en-GB" sz="1400"/>
                        <a:t>16</a:t>
                      </a:r>
                      <a:endParaRPr lang="en-GB" sz="1400" b="0"/>
                    </a:p>
                  </a:txBody>
                  <a:tcPr/>
                </a:tc>
                <a:tc>
                  <a:txBody>
                    <a:bodyPr/>
                    <a:lstStyle/>
                    <a:p>
                      <a:r>
                        <a:rPr lang="en-GB" sz="1400"/>
                        <a:t>17</a:t>
                      </a:r>
                    </a:p>
                    <a:p>
                      <a:endParaRPr lang="en-GB" sz="1400" b="0"/>
                    </a:p>
                  </a:txBody>
                  <a:tcPr/>
                </a:tc>
                <a:tc>
                  <a:txBody>
                    <a:bodyPr/>
                    <a:lstStyle/>
                    <a:p>
                      <a:r>
                        <a:rPr lang="en-GB" sz="1400"/>
                        <a:t>18</a:t>
                      </a:r>
                      <a:endParaRPr lang="en-GB" sz="1400" b="0"/>
                    </a:p>
                  </a:txBody>
                  <a:tcPr/>
                </a:tc>
                <a:tc>
                  <a:txBody>
                    <a:bodyPr/>
                    <a:lstStyle/>
                    <a:p>
                      <a:r>
                        <a:rPr lang="en-GB" sz="1400"/>
                        <a:t>19</a:t>
                      </a:r>
                      <a:endParaRPr lang="en-GB" sz="1400" b="0"/>
                    </a:p>
                  </a:txBody>
                  <a:tcPr/>
                </a:tc>
                <a:tc>
                  <a:txBody>
                    <a:bodyPr/>
                    <a:lstStyle/>
                    <a:p>
                      <a:r>
                        <a:rPr lang="en-GB" sz="1400" dirty="0"/>
                        <a:t>20</a:t>
                      </a:r>
                    </a:p>
                    <a:p>
                      <a:endParaRPr lang="en-GB" sz="1400" b="0" dirty="0"/>
                    </a:p>
                  </a:txBody>
                  <a:tcPr/>
                </a:tc>
                <a:tc>
                  <a:txBody>
                    <a:bodyPr/>
                    <a:lstStyle/>
                    <a:p>
                      <a:r>
                        <a:rPr lang="en-GB" sz="1400"/>
                        <a:t>21</a:t>
                      </a:r>
                      <a:endParaRPr lang="en-GB" sz="1400" b="0"/>
                    </a:p>
                  </a:txBody>
                  <a:tcPr/>
                </a:tc>
                <a:tc>
                  <a:txBody>
                    <a:bodyPr/>
                    <a:lstStyle/>
                    <a:p>
                      <a:r>
                        <a:rPr lang="en-GB" sz="1400" dirty="0"/>
                        <a:t>22</a:t>
                      </a:r>
                      <a:endParaRPr lang="en-GB" sz="1400" b="0" dirty="0"/>
                    </a:p>
                  </a:txBody>
                  <a:tcPr/>
                </a:tc>
                <a:tc>
                  <a:txBody>
                    <a:bodyPr/>
                    <a:lstStyle/>
                    <a:p>
                      <a:r>
                        <a:rPr lang="en-GB" sz="1400" dirty="0"/>
                        <a:t>23</a:t>
                      </a:r>
                      <a:endParaRPr lang="en-GB" sz="1400" b="0" dirty="0"/>
                    </a:p>
                  </a:txBody>
                  <a:tcPr/>
                </a:tc>
                <a:tc>
                  <a:txBody>
                    <a:bodyPr/>
                    <a:lstStyle/>
                    <a:p>
                      <a:r>
                        <a:rPr lang="en-GB" sz="1400"/>
                        <a:t>24</a:t>
                      </a:r>
                      <a:endParaRPr lang="en-GB" sz="1400" b="0"/>
                    </a:p>
                  </a:txBody>
                  <a:tcPr/>
                </a:tc>
                <a:tc>
                  <a:txBody>
                    <a:bodyPr/>
                    <a:lstStyle/>
                    <a:p>
                      <a:r>
                        <a:rPr lang="en-GB" sz="1400" dirty="0"/>
                        <a:t>25</a:t>
                      </a:r>
                      <a:endParaRPr lang="en-GB" sz="1400" b="0" dirty="0"/>
                    </a:p>
                  </a:txBody>
                  <a:tcPr/>
                </a:tc>
                <a:extLst>
                  <a:ext uri="{0D108BD9-81ED-4DB2-BD59-A6C34878D82A}">
                    <a16:rowId xmlns:a16="http://schemas.microsoft.com/office/drawing/2014/main" val="10000"/>
                  </a:ext>
                </a:extLst>
              </a:tr>
              <a:tr h="391273">
                <a:tc>
                  <a:txBody>
                    <a:bodyPr/>
                    <a:lstStyle/>
                    <a:p>
                      <a:r>
                        <a:rPr lang="en-GB" sz="1200" dirty="0"/>
                        <a:t>Gas-processing</a:t>
                      </a:r>
                      <a:r>
                        <a:rPr lang="en-GB" sz="1200" baseline="0" dirty="0"/>
                        <a:t>-system</a:t>
                      </a:r>
                      <a:endParaRPr lang="en-GB" sz="1200" dirty="0"/>
                    </a:p>
                  </a:txBody>
                  <a:tcPr marL="36000" marR="36000" marT="36000" marB="36000">
                    <a:solidFill>
                      <a:srgbClr val="D8CCD8"/>
                    </a:solidFill>
                  </a:tcPr>
                </a:tc>
                <a:tc>
                  <a:txBody>
                    <a:bodyPr/>
                    <a:lstStyle/>
                    <a:p>
                      <a:pPr algn="ctr"/>
                      <a:r>
                        <a:rPr lang="en-GB" sz="1000" dirty="0" err="1"/>
                        <a:t>U.Tartu</a:t>
                      </a:r>
                      <a:r>
                        <a:rPr lang="en-GB" sz="1000" dirty="0"/>
                        <a:t>(Est)</a:t>
                      </a:r>
                      <a:endParaRPr lang="en-GB" sz="1000" b="1"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01"/>
                  </a:ext>
                </a:extLst>
              </a:tr>
              <a:tr h="227813">
                <a:tc>
                  <a:txBody>
                    <a:bodyPr/>
                    <a:lstStyle/>
                    <a:p>
                      <a:r>
                        <a:rPr lang="en-GB" sz="1200" dirty="0"/>
                        <a:t>Laser Pump Probe </a:t>
                      </a:r>
                    </a:p>
                  </a:txBody>
                  <a:tcPr marL="36000" marR="36000" marT="36000" marB="36000">
                    <a:solidFill>
                      <a:srgbClr val="D8CCD8"/>
                    </a:solidFill>
                  </a:tcPr>
                </a:tc>
                <a:tc>
                  <a:txBody>
                    <a:bodyPr/>
                    <a:lstStyle/>
                    <a:p>
                      <a:pPr algn="ctr"/>
                      <a:r>
                        <a:rPr lang="en-GB" sz="1000" err="1"/>
                        <a:t>U.Tartu</a:t>
                      </a:r>
                      <a:r>
                        <a:rPr lang="en-GB" sz="1000"/>
                        <a:t>(</a:t>
                      </a:r>
                      <a:r>
                        <a:rPr lang="en-GB" sz="1000" err="1"/>
                        <a:t>Est</a:t>
                      </a:r>
                      <a:r>
                        <a:rPr lang="en-GB" sz="1000"/>
                        <a:t>)</a:t>
                      </a:r>
                      <a:endParaRPr lang="en-GB" sz="1000" b="1"/>
                    </a:p>
                  </a:txBody>
                  <a:tcPr marL="36000" marR="36000" marT="36000" marB="36000">
                    <a:solidFill>
                      <a:srgbClr val="D8CCD8"/>
                    </a:solidFill>
                  </a:tcPr>
                </a:tc>
                <a:tc>
                  <a:txBody>
                    <a:bodyPr/>
                    <a:lstStyle/>
                    <a:p>
                      <a:r>
                        <a:rPr lang="en-GB" sz="1200"/>
                        <a:t> </a:t>
                      </a:r>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02"/>
                  </a:ext>
                </a:extLst>
              </a:tr>
              <a:tr h="227813">
                <a:tc>
                  <a:txBody>
                    <a:bodyPr/>
                    <a:lstStyle/>
                    <a:p>
                      <a:r>
                        <a:rPr lang="en-GB" sz="1200" dirty="0"/>
                        <a:t>Laser Pump Probe 2</a:t>
                      </a:r>
                    </a:p>
                  </a:txBody>
                  <a:tcPr marL="36000" marR="36000" marT="36000" marB="36000">
                    <a:solidFill>
                      <a:srgbClr val="D8CCD8"/>
                    </a:solidFill>
                  </a:tcPr>
                </a:tc>
                <a:tc>
                  <a:txBody>
                    <a:bodyPr/>
                    <a:lstStyle/>
                    <a:p>
                      <a:pPr algn="ctr"/>
                      <a:r>
                        <a:rPr lang="en-GB" sz="1000" dirty="0" err="1"/>
                        <a:t>U.Tartu</a:t>
                      </a:r>
                      <a:r>
                        <a:rPr lang="en-GB" sz="1000" dirty="0"/>
                        <a:t>(Est)</a:t>
                      </a:r>
                      <a:endParaRPr lang="en-GB" sz="1000" b="1"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03"/>
                  </a:ext>
                </a:extLst>
              </a:tr>
              <a:tr h="227813">
                <a:tc>
                  <a:txBody>
                    <a:bodyPr/>
                    <a:lstStyle/>
                    <a:p>
                      <a:r>
                        <a:rPr lang="en-GB" sz="1200" dirty="0"/>
                        <a:t>Stopped-flow</a:t>
                      </a:r>
                      <a:r>
                        <a:rPr lang="en-GB" sz="1200" baseline="0" dirty="0"/>
                        <a:t>-Cell</a:t>
                      </a:r>
                      <a:endParaRPr lang="en-GB" sz="1200" dirty="0"/>
                    </a:p>
                  </a:txBody>
                  <a:tcPr marL="36000" marR="36000" marT="36000" marB="36000">
                    <a:solidFill>
                      <a:srgbClr val="D8CCD8"/>
                    </a:solidFill>
                  </a:tcPr>
                </a:tc>
                <a:tc>
                  <a:txBody>
                    <a:bodyPr/>
                    <a:lstStyle/>
                    <a:p>
                      <a:pPr algn="ctr"/>
                      <a:r>
                        <a:rPr lang="en-GB" sz="1000" dirty="0" err="1"/>
                        <a:t>U.Tartu</a:t>
                      </a:r>
                      <a:r>
                        <a:rPr lang="en-GB" sz="1000" dirty="0"/>
                        <a:t>(Est)</a:t>
                      </a:r>
                      <a:endParaRPr lang="en-GB" sz="1000" b="1"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04"/>
                  </a:ext>
                </a:extLst>
              </a:tr>
              <a:tr h="227813">
                <a:tc>
                  <a:txBody>
                    <a:bodyPr/>
                    <a:lstStyle/>
                    <a:p>
                      <a:r>
                        <a:rPr lang="en-GB" sz="1200" dirty="0"/>
                        <a:t>Humidity Chamber</a:t>
                      </a:r>
                    </a:p>
                  </a:txBody>
                  <a:tcPr marL="36000" marR="36000" marT="36000" marB="36000">
                    <a:solidFill>
                      <a:srgbClr val="D8CCD8"/>
                    </a:solidFill>
                  </a:tcPr>
                </a:tc>
                <a:tc>
                  <a:txBody>
                    <a:bodyPr/>
                    <a:lstStyle/>
                    <a:p>
                      <a:pPr algn="ctr"/>
                      <a:r>
                        <a:rPr lang="en-GB" sz="1000" dirty="0" err="1"/>
                        <a:t>U.Tartu</a:t>
                      </a:r>
                      <a:r>
                        <a:rPr lang="en-GB" sz="1000" dirty="0"/>
                        <a:t>(Est)</a:t>
                      </a:r>
                      <a:endParaRPr lang="en-GB" sz="1000" b="1"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05"/>
                  </a:ext>
                </a:extLst>
              </a:tr>
              <a:tr h="227813">
                <a:tc>
                  <a:txBody>
                    <a:bodyPr/>
                    <a:lstStyle/>
                    <a:p>
                      <a:r>
                        <a:rPr lang="en-GB" sz="1200" dirty="0" err="1"/>
                        <a:t>Rheometer</a:t>
                      </a:r>
                      <a:endParaRPr lang="en-GB" sz="1200" dirty="0"/>
                    </a:p>
                  </a:txBody>
                  <a:tcPr marL="36000" marR="36000" marT="36000" marB="36000">
                    <a:solidFill>
                      <a:schemeClr val="bg2"/>
                    </a:solidFill>
                  </a:tcPr>
                </a:tc>
                <a:tc>
                  <a:txBody>
                    <a:bodyPr/>
                    <a:lstStyle/>
                    <a:p>
                      <a:pPr algn="ctr"/>
                      <a:r>
                        <a:rPr lang="en-GB" sz="1000" dirty="0"/>
                        <a:t>FZJ</a:t>
                      </a:r>
                      <a:r>
                        <a:rPr lang="en-GB" sz="1000" baseline="0" dirty="0"/>
                        <a:t> (G)</a:t>
                      </a:r>
                      <a:endParaRPr lang="en-GB" sz="1000" b="1" dirty="0"/>
                    </a:p>
                  </a:txBody>
                  <a:tcPr marL="36000" marR="36000" marT="36000" marB="36000">
                    <a:solidFill>
                      <a:schemeClr val="bg2"/>
                    </a:solidFill>
                  </a:tcPr>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dirty="0"/>
                    </a:p>
                  </a:txBody>
                  <a:tcPr marL="36000" marR="36000" marT="36000" marB="36000"/>
                </a:tc>
                <a:extLst>
                  <a:ext uri="{0D108BD9-81ED-4DB2-BD59-A6C34878D82A}">
                    <a16:rowId xmlns:a16="http://schemas.microsoft.com/office/drawing/2014/main" val="10006"/>
                  </a:ext>
                </a:extLst>
              </a:tr>
              <a:tr h="227813">
                <a:tc>
                  <a:txBody>
                    <a:bodyPr/>
                    <a:lstStyle/>
                    <a:p>
                      <a:r>
                        <a:rPr lang="en-GB" sz="1200" dirty="0"/>
                        <a:t>Light scattering</a:t>
                      </a:r>
                    </a:p>
                  </a:txBody>
                  <a:tcPr marL="36000" marR="36000" marT="36000" marB="36000">
                    <a:solidFill>
                      <a:srgbClr val="D8CCD8"/>
                    </a:solidFill>
                  </a:tcPr>
                </a:tc>
                <a:tc>
                  <a:txBody>
                    <a:bodyPr/>
                    <a:lstStyle/>
                    <a:p>
                      <a:pPr algn="ctr"/>
                      <a:r>
                        <a:rPr lang="en-GB" sz="1000" dirty="0" err="1"/>
                        <a:t>FlexiProb</a:t>
                      </a:r>
                      <a:endParaRPr lang="en-GB" sz="1000" b="1"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07"/>
                  </a:ext>
                </a:extLst>
              </a:tr>
              <a:tr h="227813">
                <a:tc>
                  <a:txBody>
                    <a:bodyPr/>
                    <a:lstStyle/>
                    <a:p>
                      <a:r>
                        <a:rPr lang="en-GB" sz="1200" dirty="0"/>
                        <a:t>5x SANS-Peltier</a:t>
                      </a:r>
                    </a:p>
                  </a:txBody>
                  <a:tcPr marL="36000" marR="36000" marT="36000" marB="36000">
                    <a:solidFill>
                      <a:srgbClr val="D8CCD8"/>
                    </a:solidFill>
                  </a:tcPr>
                </a:tc>
                <a:tc>
                  <a:txBody>
                    <a:bodyPr/>
                    <a:lstStyle/>
                    <a:p>
                      <a:pPr algn="ctr"/>
                      <a:r>
                        <a:rPr lang="en-GB" sz="1000"/>
                        <a:t>RUC</a:t>
                      </a:r>
                      <a:endParaRPr lang="en-GB" sz="1000" b="1"/>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08"/>
                  </a:ext>
                </a:extLst>
              </a:tr>
              <a:tr h="227813">
                <a:tc>
                  <a:txBody>
                    <a:bodyPr/>
                    <a:lstStyle/>
                    <a:p>
                      <a:r>
                        <a:rPr lang="en-GB" sz="1200" dirty="0"/>
                        <a:t>Rotating cells</a:t>
                      </a:r>
                    </a:p>
                  </a:txBody>
                  <a:tcPr marL="36000" marR="36000" marT="36000" marB="36000">
                    <a:solidFill>
                      <a:srgbClr val="D8CCD8"/>
                    </a:solidFill>
                  </a:tcPr>
                </a:tc>
                <a:tc>
                  <a:txBody>
                    <a:bodyPr/>
                    <a:lstStyle/>
                    <a:p>
                      <a:pPr algn="ctr"/>
                      <a:r>
                        <a:rPr lang="en-GB" sz="1000" dirty="0"/>
                        <a:t>ESS</a:t>
                      </a:r>
                      <a:endParaRPr lang="en-GB" sz="1000" b="1"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09"/>
                  </a:ext>
                </a:extLst>
              </a:tr>
              <a:tr h="227813">
                <a:tc>
                  <a:txBody>
                    <a:bodyPr/>
                    <a:lstStyle/>
                    <a:p>
                      <a:r>
                        <a:rPr lang="en-GB" sz="1200" dirty="0"/>
                        <a:t>Thermalizing Bl.</a:t>
                      </a:r>
                    </a:p>
                  </a:txBody>
                  <a:tcPr marL="36000" marR="36000" marT="36000" marB="36000">
                    <a:solidFill>
                      <a:schemeClr val="bg2"/>
                    </a:solidFill>
                  </a:tcPr>
                </a:tc>
                <a:tc>
                  <a:txBody>
                    <a:bodyPr/>
                    <a:lstStyle/>
                    <a:p>
                      <a:pPr algn="ctr"/>
                      <a:r>
                        <a:rPr lang="en-GB" sz="1000" dirty="0"/>
                        <a:t>FZJ (G)</a:t>
                      </a:r>
                      <a:endParaRPr lang="en-GB" sz="1000" b="1" dirty="0"/>
                    </a:p>
                  </a:txBody>
                  <a:tcPr marL="36000" marR="36000" marT="36000" marB="36000">
                    <a:solidFill>
                      <a:schemeClr val="bg2"/>
                    </a:solidFill>
                  </a:tcPr>
                </a:tc>
                <a:tc>
                  <a:txBody>
                    <a:bodyPr/>
                    <a:lstStyle/>
                    <a:p>
                      <a:endParaRPr lang="en-GB" sz="1200"/>
                    </a:p>
                  </a:txBody>
                  <a:tcPr marL="36000" marR="36000" marT="36000" marB="36000">
                    <a:solidFill>
                      <a:schemeClr val="bg2"/>
                    </a:solidFill>
                  </a:tcPr>
                </a:tc>
                <a:tc>
                  <a:txBody>
                    <a:bodyPr/>
                    <a:lstStyle/>
                    <a:p>
                      <a:endParaRPr lang="en-GB" sz="1200" dirty="0"/>
                    </a:p>
                  </a:txBody>
                  <a:tcPr marL="36000" marR="36000" marT="36000" marB="36000">
                    <a:solidFill>
                      <a:schemeClr val="bg2"/>
                    </a:solidFill>
                  </a:tcPr>
                </a:tc>
                <a:tc>
                  <a:txBody>
                    <a:bodyPr/>
                    <a:lstStyle/>
                    <a:p>
                      <a:endParaRPr lang="en-GB" sz="1200" dirty="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a:p>
                  </a:txBody>
                  <a:tcPr marL="36000" marR="36000" marT="36000" marB="36000"/>
                </a:tc>
                <a:tc>
                  <a:txBody>
                    <a:bodyPr/>
                    <a:lstStyle/>
                    <a:p>
                      <a:endParaRPr lang="en-GB" sz="1200" dirty="0"/>
                    </a:p>
                  </a:txBody>
                  <a:tcPr marL="36000" marR="36000" marT="36000" marB="36000"/>
                </a:tc>
                <a:extLst>
                  <a:ext uri="{0D108BD9-81ED-4DB2-BD59-A6C34878D82A}">
                    <a16:rowId xmlns:a16="http://schemas.microsoft.com/office/drawing/2014/main" val="10010"/>
                  </a:ext>
                </a:extLst>
              </a:tr>
              <a:tr h="227813">
                <a:tc>
                  <a:txBody>
                    <a:bodyPr/>
                    <a:lstStyle/>
                    <a:p>
                      <a:r>
                        <a:rPr lang="en-GB" sz="1200" dirty="0"/>
                        <a:t>Cell/</a:t>
                      </a:r>
                      <a:r>
                        <a:rPr lang="en-GB" sz="1200" dirty="0" err="1"/>
                        <a:t>El.Chemistry</a:t>
                      </a:r>
                      <a:endParaRPr lang="en-GB" sz="1200" dirty="0"/>
                    </a:p>
                  </a:txBody>
                  <a:tcPr marL="36000" marR="36000" marT="36000" marB="36000">
                    <a:solidFill>
                      <a:srgbClr val="D8CCD8"/>
                    </a:solidFill>
                  </a:tcPr>
                </a:tc>
                <a:tc>
                  <a:txBody>
                    <a:bodyPr/>
                    <a:lstStyle/>
                    <a:p>
                      <a:pPr algn="ctr"/>
                      <a:r>
                        <a:rPr lang="en-GB" sz="1000" dirty="0"/>
                        <a:t>ESS</a:t>
                      </a:r>
                      <a:endParaRPr lang="en-GB" sz="1000" b="1"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11"/>
                  </a:ext>
                </a:extLst>
              </a:tr>
              <a:tr h="227813">
                <a:tc>
                  <a:txBody>
                    <a:bodyPr/>
                    <a:lstStyle/>
                    <a:p>
                      <a:r>
                        <a:rPr lang="en-GB" sz="1200" dirty="0"/>
                        <a:t>Cells/solid-liquid</a:t>
                      </a:r>
                    </a:p>
                  </a:txBody>
                  <a:tcPr marL="36000" marR="36000" marT="36000" marB="36000">
                    <a:solidFill>
                      <a:srgbClr val="D8CCD8"/>
                    </a:solidFill>
                  </a:tcPr>
                </a:tc>
                <a:tc>
                  <a:txBody>
                    <a:bodyPr/>
                    <a:lstStyle/>
                    <a:p>
                      <a:pPr algn="ctr"/>
                      <a:r>
                        <a:rPr lang="en-GB" sz="1000"/>
                        <a:t>ESS</a:t>
                      </a:r>
                      <a:endParaRPr lang="en-GB" sz="1000" b="1"/>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12"/>
                  </a:ext>
                </a:extLst>
              </a:tr>
              <a:tr h="227813">
                <a:tc>
                  <a:txBody>
                    <a:bodyPr/>
                    <a:lstStyle/>
                    <a:p>
                      <a:r>
                        <a:rPr lang="en-GB" sz="1200" dirty="0"/>
                        <a:t>Lab Eq./Devices</a:t>
                      </a:r>
                    </a:p>
                  </a:txBody>
                  <a:tcPr marL="36000" marR="36000" marT="36000" marB="36000">
                    <a:solidFill>
                      <a:srgbClr val="D8CCD8"/>
                    </a:solidFill>
                  </a:tcPr>
                </a:tc>
                <a:tc>
                  <a:txBody>
                    <a:bodyPr/>
                    <a:lstStyle/>
                    <a:p>
                      <a:pPr algn="ctr"/>
                      <a:r>
                        <a:rPr lang="en-GB" sz="1000" dirty="0"/>
                        <a:t>ESS</a:t>
                      </a:r>
                      <a:endParaRPr lang="en-GB" sz="1000" b="1"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10013"/>
                  </a:ext>
                </a:extLst>
              </a:tr>
              <a:tr h="227813">
                <a:tc>
                  <a:txBody>
                    <a:bodyPr/>
                    <a:lstStyle/>
                    <a:p>
                      <a:r>
                        <a:rPr lang="en-GB" sz="1200" dirty="0"/>
                        <a:t>SANSMAG</a:t>
                      </a:r>
                    </a:p>
                  </a:txBody>
                  <a:tcPr marL="36000" marR="36000" marT="36000" marB="36000">
                    <a:solidFill>
                      <a:srgbClr val="D8CCD8"/>
                    </a:solidFill>
                  </a:tcPr>
                </a:tc>
                <a:tc>
                  <a:txBody>
                    <a:bodyPr/>
                    <a:lstStyle/>
                    <a:p>
                      <a:pPr algn="ctr"/>
                      <a:r>
                        <a:rPr lang="en-GB" sz="900" dirty="0"/>
                        <a:t>ESS/STFC/FZJ</a:t>
                      </a:r>
                      <a:endParaRPr lang="en-GB" sz="900" b="1"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tc>
                  <a:txBody>
                    <a:bodyPr/>
                    <a:lstStyle/>
                    <a:p>
                      <a:endParaRPr lang="en-GB" sz="1200" dirty="0"/>
                    </a:p>
                  </a:txBody>
                  <a:tcPr marL="36000" marR="36000" marT="36000" marB="36000">
                    <a:solidFill>
                      <a:srgbClr val="D8CCD8"/>
                    </a:solidFill>
                  </a:tcPr>
                </a:tc>
                <a:extLst>
                  <a:ext uri="{0D108BD9-81ED-4DB2-BD59-A6C34878D82A}">
                    <a16:rowId xmlns:a16="http://schemas.microsoft.com/office/drawing/2014/main" val="2780235362"/>
                  </a:ext>
                </a:extLst>
              </a:tr>
            </a:tbl>
          </a:graphicData>
        </a:graphic>
      </p:graphicFrame>
      <p:cxnSp>
        <p:nvCxnSpPr>
          <p:cNvPr id="4" name="Straight Connector 3">
            <a:extLst>
              <a:ext uri="{FF2B5EF4-FFF2-40B4-BE49-F238E27FC236}">
                <a16:creationId xmlns:a16="http://schemas.microsoft.com/office/drawing/2014/main" id="{3E6B12F8-9FAF-2742-8708-7788B8B6A749}"/>
              </a:ext>
            </a:extLst>
          </p:cNvPr>
          <p:cNvCxnSpPr>
            <a:cxnSpLocks/>
          </p:cNvCxnSpPr>
          <p:nvPr/>
        </p:nvCxnSpPr>
        <p:spPr>
          <a:xfrm flipV="1">
            <a:off x="7081967" y="1531452"/>
            <a:ext cx="1" cy="4326563"/>
          </a:xfrm>
          <a:prstGeom prst="line">
            <a:avLst/>
          </a:prstGeom>
          <a:ln w="254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977A2A-EA9F-0B44-8CF8-F08256FB4CC2}"/>
              </a:ext>
            </a:extLst>
          </p:cNvPr>
          <p:cNvCxnSpPr>
            <a:cxnSpLocks/>
          </p:cNvCxnSpPr>
          <p:nvPr/>
        </p:nvCxnSpPr>
        <p:spPr>
          <a:xfrm flipV="1">
            <a:off x="8282676" y="1448344"/>
            <a:ext cx="23965" cy="435710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246BAA8-2BB6-E54A-A734-860A8E04D19D}"/>
              </a:ext>
            </a:extLst>
          </p:cNvPr>
          <p:cNvCxnSpPr>
            <a:cxnSpLocks/>
          </p:cNvCxnSpPr>
          <p:nvPr/>
        </p:nvCxnSpPr>
        <p:spPr>
          <a:xfrm flipV="1">
            <a:off x="8515134" y="1400034"/>
            <a:ext cx="4747" cy="4392656"/>
          </a:xfrm>
          <a:prstGeom prst="line">
            <a:avLst/>
          </a:prstGeom>
          <a:ln w="254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C834C2A-0751-4146-8F68-F841AA1B3DE8}"/>
              </a:ext>
            </a:extLst>
          </p:cNvPr>
          <p:cNvCxnSpPr>
            <a:cxnSpLocks/>
          </p:cNvCxnSpPr>
          <p:nvPr/>
        </p:nvCxnSpPr>
        <p:spPr>
          <a:xfrm flipH="1" flipV="1">
            <a:off x="9098963" y="1545564"/>
            <a:ext cx="4290" cy="430157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50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50313" y="377826"/>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7" name="Slide Number Placeholder 3"/>
          <p:cNvSpPr>
            <a:spLocks noGrp="1"/>
          </p:cNvSpPr>
          <p:nvPr>
            <p:ph type="sldNum" sz="quarter" idx="12"/>
          </p:nvPr>
        </p:nvSpPr>
        <p:spPr/>
        <p:txBody>
          <a:bodyPr/>
          <a:lstStyle/>
          <a:p>
            <a:fld id="{1D37BB07-EDFC-D243-BB7C-1FD40E044A92}" type="slidenum">
              <a:rPr lang="en-US">
                <a:latin typeface="Calibri"/>
              </a:rPr>
              <a:pPr/>
              <a:t>16</a:t>
            </a:fld>
            <a:endParaRPr lang="en-US">
              <a:latin typeface="Calibri"/>
            </a:endParaRPr>
          </a:p>
        </p:txBody>
      </p:sp>
      <p:sp>
        <p:nvSpPr>
          <p:cNvPr id="10" name="Rectangle 9"/>
          <p:cNvSpPr/>
          <p:nvPr/>
        </p:nvSpPr>
        <p:spPr>
          <a:xfrm>
            <a:off x="685197" y="3659875"/>
            <a:ext cx="1224136" cy="50405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Pool</a:t>
            </a:r>
          </a:p>
          <a:p>
            <a:pPr algn="ctr"/>
            <a:r>
              <a:rPr lang="en-GB" sz="1600" dirty="0"/>
              <a:t>Equipment</a:t>
            </a:r>
          </a:p>
        </p:txBody>
      </p:sp>
      <p:sp>
        <p:nvSpPr>
          <p:cNvPr id="12" name="Left Brace 11"/>
          <p:cNvSpPr/>
          <p:nvPr/>
        </p:nvSpPr>
        <p:spPr>
          <a:xfrm>
            <a:off x="1966489" y="2127265"/>
            <a:ext cx="238718" cy="3450575"/>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 name="Bent-Up Arrow 12"/>
          <p:cNvSpPr/>
          <p:nvPr/>
        </p:nvSpPr>
        <p:spPr>
          <a:xfrm>
            <a:off x="6166689" y="5912110"/>
            <a:ext cx="965703" cy="177585"/>
          </a:xfrm>
          <a:prstGeom prst="bentUp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4171299" y="5908920"/>
            <a:ext cx="2034981" cy="276999"/>
          </a:xfrm>
          <a:prstGeom prst="rect">
            <a:avLst/>
          </a:prstGeom>
          <a:noFill/>
        </p:spPr>
        <p:txBody>
          <a:bodyPr wrap="none" rtlCol="0">
            <a:spAutoFit/>
          </a:bodyPr>
          <a:lstStyle/>
          <a:p>
            <a:r>
              <a:rPr lang="en-GB" sz="1200" dirty="0"/>
              <a:t>Lab building, D04, available</a:t>
            </a:r>
          </a:p>
        </p:txBody>
      </p:sp>
      <p:sp>
        <p:nvSpPr>
          <p:cNvPr id="15" name="TextBox 14"/>
          <p:cNvSpPr txBox="1"/>
          <p:nvPr/>
        </p:nvSpPr>
        <p:spPr>
          <a:xfrm>
            <a:off x="5625119" y="6402192"/>
            <a:ext cx="2641492" cy="276999"/>
          </a:xfrm>
          <a:prstGeom prst="rect">
            <a:avLst/>
          </a:prstGeom>
          <a:noFill/>
        </p:spPr>
        <p:txBody>
          <a:bodyPr wrap="none" rtlCol="0">
            <a:spAutoFit/>
          </a:bodyPr>
          <a:lstStyle/>
          <a:p>
            <a:r>
              <a:rPr lang="en-GB" sz="1200" dirty="0"/>
              <a:t>Hot commissioning first instruments</a:t>
            </a:r>
          </a:p>
        </p:txBody>
      </p:sp>
      <p:sp>
        <p:nvSpPr>
          <p:cNvPr id="16" name="Up Arrow 15"/>
          <p:cNvSpPr/>
          <p:nvPr/>
        </p:nvSpPr>
        <p:spPr>
          <a:xfrm flipH="1">
            <a:off x="8898298" y="5867776"/>
            <a:ext cx="434935" cy="435996"/>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8883663" y="6313200"/>
            <a:ext cx="2054793" cy="307777"/>
          </a:xfrm>
          <a:prstGeom prst="rect">
            <a:avLst/>
          </a:prstGeom>
          <a:noFill/>
        </p:spPr>
        <p:txBody>
          <a:bodyPr wrap="none" rtlCol="0">
            <a:spAutoFit/>
          </a:bodyPr>
          <a:lstStyle/>
          <a:p>
            <a:r>
              <a:rPr lang="en-GB" sz="1400" b="1" dirty="0"/>
              <a:t>Users &gt; =2023 - SOUP</a:t>
            </a:r>
          </a:p>
        </p:txBody>
      </p:sp>
      <p:sp>
        <p:nvSpPr>
          <p:cNvPr id="19" name="TextBox 18"/>
          <p:cNvSpPr txBox="1"/>
          <p:nvPr/>
        </p:nvSpPr>
        <p:spPr>
          <a:xfrm>
            <a:off x="4481285" y="2535846"/>
            <a:ext cx="1670650" cy="276999"/>
          </a:xfrm>
          <a:prstGeom prst="rect">
            <a:avLst/>
          </a:prstGeom>
          <a:solidFill>
            <a:schemeClr val="bg1">
              <a:alpha val="50000"/>
            </a:schemeClr>
          </a:solidFill>
        </p:spPr>
        <p:txBody>
          <a:bodyPr wrap="none" rtlCol="0">
            <a:spAutoFit/>
          </a:bodyPr>
          <a:lstStyle/>
          <a:p>
            <a:r>
              <a:rPr lang="en-GB" sz="1200" b="1" dirty="0"/>
              <a:t>Successfully finished</a:t>
            </a:r>
          </a:p>
        </p:txBody>
      </p:sp>
      <p:sp>
        <p:nvSpPr>
          <p:cNvPr id="20" name="Bent-Up Arrow 19"/>
          <p:cNvSpPr/>
          <p:nvPr/>
        </p:nvSpPr>
        <p:spPr>
          <a:xfrm>
            <a:off x="8334200" y="5908484"/>
            <a:ext cx="249934" cy="690040"/>
          </a:xfrm>
          <a:prstGeom prst="bentUp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9748024" y="3589251"/>
            <a:ext cx="568703" cy="193118"/>
          </a:xfrm>
          <a:prstGeom prst="rect">
            <a:avLst/>
          </a:prstGeom>
          <a:solidFill>
            <a:schemeClr val="accent5"/>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303225" y="2824649"/>
            <a:ext cx="1766938" cy="195698"/>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9748024" y="4610889"/>
            <a:ext cx="568703" cy="17291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090977" y="4876150"/>
            <a:ext cx="2094586" cy="164707"/>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507181" y="3317185"/>
            <a:ext cx="1419213" cy="21770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509953" y="3078050"/>
            <a:ext cx="1419214" cy="18982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95688" y="5948432"/>
            <a:ext cx="505579" cy="1292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95690" y="6156409"/>
            <a:ext cx="505579" cy="141049"/>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95689" y="6393114"/>
            <a:ext cx="508020" cy="131946"/>
          </a:xfrm>
          <a:prstGeom prst="rect">
            <a:avLst/>
          </a:prstGeom>
          <a:solidFill>
            <a:schemeClr val="accent5"/>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205585" y="5805453"/>
            <a:ext cx="819455" cy="307777"/>
          </a:xfrm>
          <a:prstGeom prst="rect">
            <a:avLst/>
          </a:prstGeom>
          <a:noFill/>
        </p:spPr>
        <p:txBody>
          <a:bodyPr wrap="none" rtlCol="0">
            <a:spAutoFit/>
          </a:bodyPr>
          <a:lstStyle/>
          <a:p>
            <a:r>
              <a:rPr lang="en-GB" sz="1200" b="1" dirty="0"/>
              <a:t>Planned</a:t>
            </a:r>
            <a:r>
              <a:rPr lang="en-GB" sz="1400" b="1" dirty="0"/>
              <a:t> </a:t>
            </a:r>
          </a:p>
        </p:txBody>
      </p:sp>
      <p:sp>
        <p:nvSpPr>
          <p:cNvPr id="34" name="TextBox 33"/>
          <p:cNvSpPr txBox="1"/>
          <p:nvPr/>
        </p:nvSpPr>
        <p:spPr>
          <a:xfrm>
            <a:off x="1204828" y="6069316"/>
            <a:ext cx="1444626" cy="276999"/>
          </a:xfrm>
          <a:prstGeom prst="rect">
            <a:avLst/>
          </a:prstGeom>
          <a:noFill/>
        </p:spPr>
        <p:txBody>
          <a:bodyPr wrap="none" rtlCol="0">
            <a:spAutoFit/>
          </a:bodyPr>
          <a:lstStyle/>
          <a:p>
            <a:r>
              <a:rPr lang="en-GB" sz="1200" b="1" dirty="0"/>
              <a:t>Started, on going</a:t>
            </a:r>
            <a:endParaRPr lang="en-GB" sz="1400" b="1" dirty="0"/>
          </a:p>
        </p:txBody>
      </p:sp>
      <p:sp>
        <p:nvSpPr>
          <p:cNvPr id="35" name="TextBox 34"/>
          <p:cNvSpPr txBox="1"/>
          <p:nvPr/>
        </p:nvSpPr>
        <p:spPr>
          <a:xfrm>
            <a:off x="1196818" y="6296445"/>
            <a:ext cx="1104790" cy="276999"/>
          </a:xfrm>
          <a:prstGeom prst="rect">
            <a:avLst/>
          </a:prstGeom>
          <a:noFill/>
        </p:spPr>
        <p:txBody>
          <a:bodyPr wrap="none" rtlCol="0">
            <a:spAutoFit/>
          </a:bodyPr>
          <a:lstStyle/>
          <a:p>
            <a:r>
              <a:rPr lang="en-GB" sz="1200" b="1" dirty="0"/>
              <a:t>In discussion</a:t>
            </a:r>
            <a:endParaRPr lang="en-GB" sz="1400" b="1" dirty="0"/>
          </a:p>
        </p:txBody>
      </p:sp>
      <p:sp>
        <p:nvSpPr>
          <p:cNvPr id="36" name="Rectangle 35"/>
          <p:cNvSpPr/>
          <p:nvPr/>
        </p:nvSpPr>
        <p:spPr>
          <a:xfrm>
            <a:off x="5043824" y="3855562"/>
            <a:ext cx="1649244" cy="10690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486724" y="5397260"/>
            <a:ext cx="5796792" cy="14664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576F3ED-7B81-2F45-A94F-C7F99FD28926}"/>
              </a:ext>
            </a:extLst>
          </p:cNvPr>
          <p:cNvSpPr/>
          <p:nvPr/>
        </p:nvSpPr>
        <p:spPr>
          <a:xfrm>
            <a:off x="5043824" y="2110833"/>
            <a:ext cx="2354061" cy="126220"/>
          </a:xfrm>
          <a:prstGeom prst="rect">
            <a:avLst/>
          </a:prstGeom>
          <a:gradFill flip="none" rotWithShape="1">
            <a:gsLst>
              <a:gs pos="100000">
                <a:schemeClr val="accent3"/>
              </a:gs>
              <a:gs pos="24000">
                <a:schemeClr val="accent1"/>
              </a:gs>
              <a:gs pos="36000">
                <a:schemeClr val="accent1"/>
              </a:gs>
              <a:gs pos="1000">
                <a:schemeClr val="accent5"/>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Bent-Up Arrow 42">
            <a:extLst>
              <a:ext uri="{FF2B5EF4-FFF2-40B4-BE49-F238E27FC236}">
                <a16:creationId xmlns:a16="http://schemas.microsoft.com/office/drawing/2014/main" id="{6A8B9F4E-CE6A-FD4A-B644-ECB504E7CC3C}"/>
              </a:ext>
            </a:extLst>
          </p:cNvPr>
          <p:cNvSpPr/>
          <p:nvPr/>
        </p:nvSpPr>
        <p:spPr>
          <a:xfrm>
            <a:off x="8105539" y="5932727"/>
            <a:ext cx="250302" cy="471055"/>
          </a:xfrm>
          <a:prstGeom prst="ben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AF45CEA8-5BBA-704F-8EB2-87AA382E3919}"/>
              </a:ext>
            </a:extLst>
          </p:cNvPr>
          <p:cNvSpPr txBox="1"/>
          <p:nvPr/>
        </p:nvSpPr>
        <p:spPr>
          <a:xfrm>
            <a:off x="5953360" y="6134495"/>
            <a:ext cx="2241896" cy="338554"/>
          </a:xfrm>
          <a:prstGeom prst="rect">
            <a:avLst/>
          </a:prstGeom>
          <a:noFill/>
        </p:spPr>
        <p:txBody>
          <a:bodyPr wrap="none" rtlCol="0">
            <a:spAutoFit/>
          </a:bodyPr>
          <a:lstStyle/>
          <a:p>
            <a:r>
              <a:rPr lang="en-GB" sz="1600" b="1" dirty="0"/>
              <a:t>Beam on target , BOT</a:t>
            </a:r>
          </a:p>
        </p:txBody>
      </p:sp>
      <p:sp>
        <p:nvSpPr>
          <p:cNvPr id="41" name="Rectangle 40">
            <a:extLst>
              <a:ext uri="{FF2B5EF4-FFF2-40B4-BE49-F238E27FC236}">
                <a16:creationId xmlns:a16="http://schemas.microsoft.com/office/drawing/2014/main" id="{911DB4D3-A762-234A-ACFD-99317BE25DB7}"/>
              </a:ext>
            </a:extLst>
          </p:cNvPr>
          <p:cNvSpPr/>
          <p:nvPr/>
        </p:nvSpPr>
        <p:spPr>
          <a:xfrm>
            <a:off x="4481285" y="3564712"/>
            <a:ext cx="5266739" cy="22701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          Cost reduction exercise   </a:t>
            </a:r>
            <a:r>
              <a:rPr lang="en-US" sz="1400" b="1" dirty="0">
                <a:solidFill>
                  <a:schemeClr val="tx1"/>
                </a:solidFill>
                <a:sym typeface="Wingdings" pitchFamily="2" charset="2"/>
              </a:rPr>
              <a:t> Moved</a:t>
            </a:r>
            <a:endParaRPr lang="en-US" sz="1400" b="1" dirty="0">
              <a:solidFill>
                <a:schemeClr val="tx1"/>
              </a:solidFill>
            </a:endParaRPr>
          </a:p>
        </p:txBody>
      </p:sp>
      <p:sp>
        <p:nvSpPr>
          <p:cNvPr id="39" name="TextBox 38"/>
          <p:cNvSpPr txBox="1"/>
          <p:nvPr/>
        </p:nvSpPr>
        <p:spPr>
          <a:xfrm>
            <a:off x="8218487" y="2199505"/>
            <a:ext cx="2054114" cy="830997"/>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en-GB" sz="1200" b="1" dirty="0"/>
              <a:t>Pool Equipment available</a:t>
            </a:r>
          </a:p>
          <a:p>
            <a:pPr algn="ctr"/>
            <a:r>
              <a:rPr lang="en-GB" sz="1200" b="1" dirty="0"/>
              <a:t>-&gt; Tested and integrated</a:t>
            </a:r>
          </a:p>
          <a:p>
            <a:pPr algn="ctr"/>
            <a:r>
              <a:rPr lang="en-GB" sz="1200" b="1" dirty="0"/>
              <a:t>Ready to run</a:t>
            </a:r>
          </a:p>
          <a:p>
            <a:pPr algn="ctr"/>
            <a:r>
              <a:rPr lang="en-GB" sz="1200" b="1" dirty="0"/>
              <a:t> at instruments</a:t>
            </a:r>
          </a:p>
        </p:txBody>
      </p:sp>
      <p:sp>
        <p:nvSpPr>
          <p:cNvPr id="49" name="Rectangle 48">
            <a:extLst>
              <a:ext uri="{FF2B5EF4-FFF2-40B4-BE49-F238E27FC236}">
                <a16:creationId xmlns:a16="http://schemas.microsoft.com/office/drawing/2014/main" id="{73E4C2C8-7837-9440-A9AD-41BA9B2F8E46}"/>
              </a:ext>
            </a:extLst>
          </p:cNvPr>
          <p:cNvSpPr/>
          <p:nvPr/>
        </p:nvSpPr>
        <p:spPr>
          <a:xfrm>
            <a:off x="5901764" y="2285680"/>
            <a:ext cx="1593545" cy="146408"/>
          </a:xfrm>
          <a:prstGeom prst="rect">
            <a:avLst/>
          </a:prstGeom>
          <a:solidFill>
            <a:schemeClr val="accent5">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MESI/ICS, </a:t>
            </a:r>
            <a:r>
              <a:rPr lang="en-US" sz="1000" b="1" dirty="0" err="1"/>
              <a:t>Integr</a:t>
            </a:r>
            <a:r>
              <a:rPr lang="en-US" sz="1000" b="1" dirty="0"/>
              <a:t>. Delay</a:t>
            </a:r>
          </a:p>
        </p:txBody>
      </p:sp>
      <p:sp>
        <p:nvSpPr>
          <p:cNvPr id="50" name="Rectangle 49">
            <a:extLst>
              <a:ext uri="{FF2B5EF4-FFF2-40B4-BE49-F238E27FC236}">
                <a16:creationId xmlns:a16="http://schemas.microsoft.com/office/drawing/2014/main" id="{86BDBCA0-6CC7-4B46-8EB1-88550352E7AB}"/>
              </a:ext>
            </a:extLst>
          </p:cNvPr>
          <p:cNvSpPr/>
          <p:nvPr/>
        </p:nvSpPr>
        <p:spPr>
          <a:xfrm>
            <a:off x="6311326" y="2581654"/>
            <a:ext cx="1351421" cy="138415"/>
          </a:xfrm>
          <a:prstGeom prst="rect">
            <a:avLst/>
          </a:prstGeom>
          <a:solidFill>
            <a:schemeClr val="accent5">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t>MESI/ICS, </a:t>
            </a:r>
            <a:r>
              <a:rPr lang="en-US" sz="1050" b="1" dirty="0" err="1"/>
              <a:t>Integr</a:t>
            </a:r>
            <a:endParaRPr lang="en-US" sz="1050" b="1" dirty="0"/>
          </a:p>
        </p:txBody>
      </p:sp>
      <p:sp>
        <p:nvSpPr>
          <p:cNvPr id="51" name="Rectangle 50">
            <a:extLst>
              <a:ext uri="{FF2B5EF4-FFF2-40B4-BE49-F238E27FC236}">
                <a16:creationId xmlns:a16="http://schemas.microsoft.com/office/drawing/2014/main" id="{D8EF6E4F-EE6F-FE42-A92D-4EBFE03EC9DD}"/>
              </a:ext>
            </a:extLst>
          </p:cNvPr>
          <p:cNvSpPr/>
          <p:nvPr/>
        </p:nvSpPr>
        <p:spPr>
          <a:xfrm>
            <a:off x="6915301" y="3317560"/>
            <a:ext cx="1007043" cy="230086"/>
          </a:xfrm>
          <a:prstGeom prst="rect">
            <a:avLst/>
          </a:prstGeom>
          <a:solidFill>
            <a:schemeClr val="accent5">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t>MESI/ICS, </a:t>
            </a:r>
            <a:r>
              <a:rPr lang="en-US" sz="800" b="1" dirty="0" err="1"/>
              <a:t>Integr</a:t>
            </a:r>
            <a:r>
              <a:rPr lang="en-US" sz="800" b="1" dirty="0"/>
              <a:t>.</a:t>
            </a:r>
          </a:p>
        </p:txBody>
      </p:sp>
      <p:sp>
        <p:nvSpPr>
          <p:cNvPr id="52" name="Rectangle 51">
            <a:extLst>
              <a:ext uri="{FF2B5EF4-FFF2-40B4-BE49-F238E27FC236}">
                <a16:creationId xmlns:a16="http://schemas.microsoft.com/office/drawing/2014/main" id="{34884B41-B5E0-6F49-9662-390225E288CD}"/>
              </a:ext>
            </a:extLst>
          </p:cNvPr>
          <p:cNvSpPr/>
          <p:nvPr/>
        </p:nvSpPr>
        <p:spPr>
          <a:xfrm>
            <a:off x="6926394" y="3089853"/>
            <a:ext cx="1029652" cy="178019"/>
          </a:xfrm>
          <a:prstGeom prst="rect">
            <a:avLst/>
          </a:prstGeom>
          <a:solidFill>
            <a:schemeClr val="accent5">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t>MESI/ICS, </a:t>
            </a:r>
            <a:r>
              <a:rPr lang="en-US" sz="800" b="1" dirty="0" err="1"/>
              <a:t>Integr</a:t>
            </a:r>
            <a:r>
              <a:rPr lang="en-US" sz="800" b="1" dirty="0"/>
              <a:t>.</a:t>
            </a:r>
          </a:p>
        </p:txBody>
      </p:sp>
      <p:sp>
        <p:nvSpPr>
          <p:cNvPr id="53" name="Rectangle 52">
            <a:extLst>
              <a:ext uri="{FF2B5EF4-FFF2-40B4-BE49-F238E27FC236}">
                <a16:creationId xmlns:a16="http://schemas.microsoft.com/office/drawing/2014/main" id="{3413236F-BF69-D642-8B0A-7B3026CEB500}"/>
              </a:ext>
            </a:extLst>
          </p:cNvPr>
          <p:cNvSpPr/>
          <p:nvPr/>
        </p:nvSpPr>
        <p:spPr>
          <a:xfrm>
            <a:off x="6243293" y="4064896"/>
            <a:ext cx="1484824" cy="208049"/>
          </a:xfrm>
          <a:prstGeom prst="rect">
            <a:avLst/>
          </a:prstGeom>
          <a:solidFill>
            <a:schemeClr val="accent5">
              <a:alpha val="50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err="1"/>
              <a:t>MESI:Multi-chan-devel</a:t>
            </a:r>
            <a:r>
              <a:rPr lang="en-US" sz="900" b="1" dirty="0"/>
              <a:t>.</a:t>
            </a:r>
          </a:p>
        </p:txBody>
      </p:sp>
      <p:sp>
        <p:nvSpPr>
          <p:cNvPr id="55" name="Rectangle 54">
            <a:extLst>
              <a:ext uri="{FF2B5EF4-FFF2-40B4-BE49-F238E27FC236}">
                <a16:creationId xmlns:a16="http://schemas.microsoft.com/office/drawing/2014/main" id="{57D0370D-89E5-3D45-8A8B-CBC1AFEE5E4F}"/>
              </a:ext>
            </a:extLst>
          </p:cNvPr>
          <p:cNvSpPr/>
          <p:nvPr/>
        </p:nvSpPr>
        <p:spPr>
          <a:xfrm>
            <a:off x="436278" y="5584287"/>
            <a:ext cx="1687537" cy="262852"/>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bg1"/>
                </a:solidFill>
              </a:rPr>
              <a:t>R&amp;D , Sample changer</a:t>
            </a:r>
          </a:p>
        </p:txBody>
      </p:sp>
      <p:sp>
        <p:nvSpPr>
          <p:cNvPr id="56" name="Rectangle 55">
            <a:extLst>
              <a:ext uri="{FF2B5EF4-FFF2-40B4-BE49-F238E27FC236}">
                <a16:creationId xmlns:a16="http://schemas.microsoft.com/office/drawing/2014/main" id="{6F6A6D44-3FBC-8C4D-B6C1-1E31DFB2B8D5}"/>
              </a:ext>
            </a:extLst>
          </p:cNvPr>
          <p:cNvSpPr/>
          <p:nvPr/>
        </p:nvSpPr>
        <p:spPr>
          <a:xfrm>
            <a:off x="6234416" y="4359275"/>
            <a:ext cx="1163470" cy="168127"/>
          </a:xfrm>
          <a:prstGeom prst="rect">
            <a:avLst/>
          </a:prstGeom>
          <a:solidFill>
            <a:schemeClr val="accent5">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MCA-</a:t>
            </a:r>
            <a:r>
              <a:rPr lang="en-US" sz="1000" b="1" dirty="0" err="1"/>
              <a:t>Integr</a:t>
            </a:r>
            <a:r>
              <a:rPr lang="en-US" sz="1000" b="1" dirty="0"/>
              <a:t>.</a:t>
            </a:r>
          </a:p>
        </p:txBody>
      </p:sp>
      <p:sp>
        <p:nvSpPr>
          <p:cNvPr id="57" name="Rectangle 56">
            <a:extLst>
              <a:ext uri="{FF2B5EF4-FFF2-40B4-BE49-F238E27FC236}">
                <a16:creationId xmlns:a16="http://schemas.microsoft.com/office/drawing/2014/main" id="{BF42EFDF-7741-7149-BB6D-B546640BFF48}"/>
              </a:ext>
            </a:extLst>
          </p:cNvPr>
          <p:cNvSpPr/>
          <p:nvPr/>
        </p:nvSpPr>
        <p:spPr>
          <a:xfrm>
            <a:off x="6847372" y="5658913"/>
            <a:ext cx="1409233" cy="1621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1B95373C-888D-1E42-A29F-65B645B9FB17}"/>
              </a:ext>
            </a:extLst>
          </p:cNvPr>
          <p:cNvSpPr txBox="1"/>
          <p:nvPr/>
        </p:nvSpPr>
        <p:spPr>
          <a:xfrm>
            <a:off x="4455299" y="4306840"/>
            <a:ext cx="1779117" cy="276999"/>
          </a:xfrm>
          <a:prstGeom prst="rect">
            <a:avLst/>
          </a:prstGeom>
          <a:solidFill>
            <a:schemeClr val="bg1">
              <a:alpha val="50000"/>
            </a:schemeClr>
          </a:solidFill>
        </p:spPr>
        <p:txBody>
          <a:bodyPr wrap="square" rtlCol="0">
            <a:spAutoFit/>
          </a:bodyPr>
          <a:lstStyle/>
          <a:p>
            <a:r>
              <a:rPr lang="en-GB" sz="1200" b="1" dirty="0"/>
              <a:t>Successfully finished</a:t>
            </a:r>
          </a:p>
        </p:txBody>
      </p:sp>
      <p:sp>
        <p:nvSpPr>
          <p:cNvPr id="45" name="TextBox 44">
            <a:extLst>
              <a:ext uri="{FF2B5EF4-FFF2-40B4-BE49-F238E27FC236}">
                <a16:creationId xmlns:a16="http://schemas.microsoft.com/office/drawing/2014/main" id="{45E034AA-5A45-D24A-AB6E-CCA65B48BEC2}"/>
              </a:ext>
            </a:extLst>
          </p:cNvPr>
          <p:cNvSpPr txBox="1"/>
          <p:nvPr/>
        </p:nvSpPr>
        <p:spPr>
          <a:xfrm>
            <a:off x="4464176" y="4040160"/>
            <a:ext cx="1743714" cy="282887"/>
          </a:xfrm>
          <a:prstGeom prst="rect">
            <a:avLst/>
          </a:prstGeom>
          <a:solidFill>
            <a:schemeClr val="bg1">
              <a:alpha val="50000"/>
            </a:schemeClr>
          </a:solidFill>
        </p:spPr>
        <p:txBody>
          <a:bodyPr wrap="square" rtlCol="0">
            <a:spAutoFit/>
          </a:bodyPr>
          <a:lstStyle/>
          <a:p>
            <a:r>
              <a:rPr lang="en-GB" sz="1200" b="1" dirty="0"/>
              <a:t>Successfully finished</a:t>
            </a:r>
          </a:p>
        </p:txBody>
      </p:sp>
      <p:sp>
        <p:nvSpPr>
          <p:cNvPr id="58" name="Rectangle 35"/>
          <p:cNvSpPr/>
          <p:nvPr/>
        </p:nvSpPr>
        <p:spPr>
          <a:xfrm>
            <a:off x="6693067" y="3855326"/>
            <a:ext cx="1593578" cy="125459"/>
          </a:xfrm>
          <a:prstGeom prst="rect">
            <a:avLst/>
          </a:prstGeom>
          <a:pattFill prst="wdUpDiag">
            <a:fgClr>
              <a:prstClr val="black"/>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1">
            <a:extLst>
              <a:ext uri="{FF2B5EF4-FFF2-40B4-BE49-F238E27FC236}">
                <a16:creationId xmlns:a16="http://schemas.microsoft.com/office/drawing/2014/main" id="{34884B41-B5E0-6F49-9662-390225E288CD}"/>
              </a:ext>
            </a:extLst>
          </p:cNvPr>
          <p:cNvSpPr/>
          <p:nvPr/>
        </p:nvSpPr>
        <p:spPr>
          <a:xfrm>
            <a:off x="6938070" y="3831048"/>
            <a:ext cx="1226462" cy="16171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t>Follow up project</a:t>
            </a:r>
          </a:p>
        </p:txBody>
      </p:sp>
      <p:sp>
        <p:nvSpPr>
          <p:cNvPr id="37" name="Rectangle 36"/>
          <p:cNvSpPr/>
          <p:nvPr/>
        </p:nvSpPr>
        <p:spPr>
          <a:xfrm>
            <a:off x="7072958" y="5107103"/>
            <a:ext cx="1086976" cy="21794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915ADFE-B684-BD46-B013-E77A0E82AFBB}"/>
              </a:ext>
            </a:extLst>
          </p:cNvPr>
          <p:cNvSpPr/>
          <p:nvPr/>
        </p:nvSpPr>
        <p:spPr>
          <a:xfrm>
            <a:off x="595689" y="6651104"/>
            <a:ext cx="505579" cy="129264"/>
          </a:xfrm>
          <a:prstGeom prst="rect">
            <a:avLst/>
          </a:prstGeom>
          <a:solidFill>
            <a:srgbClr val="D8CCD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E22EA1B5-B7C7-3342-82B4-558BE1284D55}"/>
              </a:ext>
            </a:extLst>
          </p:cNvPr>
          <p:cNvSpPr txBox="1"/>
          <p:nvPr/>
        </p:nvSpPr>
        <p:spPr>
          <a:xfrm>
            <a:off x="1204829" y="6578522"/>
            <a:ext cx="1529329" cy="276999"/>
          </a:xfrm>
          <a:prstGeom prst="rect">
            <a:avLst/>
          </a:prstGeom>
          <a:noFill/>
        </p:spPr>
        <p:txBody>
          <a:bodyPr wrap="none" rtlCol="0">
            <a:spAutoFit/>
          </a:bodyPr>
          <a:lstStyle/>
          <a:p>
            <a:r>
              <a:rPr lang="en-GB" sz="1200" b="1" dirty="0"/>
              <a:t>First 8 instruments</a:t>
            </a:r>
            <a:endParaRPr lang="en-GB" sz="1400" b="1" dirty="0"/>
          </a:p>
        </p:txBody>
      </p:sp>
      <p:sp>
        <p:nvSpPr>
          <p:cNvPr id="64"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65"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cxnSp>
        <p:nvCxnSpPr>
          <p:cNvPr id="22" name="Curved Connector 21">
            <a:extLst>
              <a:ext uri="{FF2B5EF4-FFF2-40B4-BE49-F238E27FC236}">
                <a16:creationId xmlns:a16="http://schemas.microsoft.com/office/drawing/2014/main" id="{56169BE6-8A29-144C-9D18-96C051632E94}"/>
              </a:ext>
            </a:extLst>
          </p:cNvPr>
          <p:cNvCxnSpPr>
            <a:cxnSpLocks/>
          </p:cNvCxnSpPr>
          <p:nvPr/>
        </p:nvCxnSpPr>
        <p:spPr>
          <a:xfrm rot="16200000" flipH="1">
            <a:off x="5861894" y="4014548"/>
            <a:ext cx="1666545" cy="1586804"/>
          </a:xfrm>
          <a:prstGeom prst="curvedConnector3">
            <a:avLst>
              <a:gd name="adj1" fmla="val 50000"/>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1CA59CFB-F040-F946-83B4-2E4E9BC80369}"/>
              </a:ext>
            </a:extLst>
          </p:cNvPr>
          <p:cNvCxnSpPr>
            <a:cxnSpLocks/>
            <a:endCxn id="57" idx="0"/>
          </p:cNvCxnSpPr>
          <p:nvPr/>
        </p:nvCxnSpPr>
        <p:spPr>
          <a:xfrm rot="16200000" flipH="1">
            <a:off x="6984088" y="4772882"/>
            <a:ext cx="1075472" cy="663530"/>
          </a:xfrm>
          <a:prstGeom prst="curvedConnector3">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a:extLst>
              <a:ext uri="{FF2B5EF4-FFF2-40B4-BE49-F238E27FC236}">
                <a16:creationId xmlns:a16="http://schemas.microsoft.com/office/drawing/2014/main" id="{2AB9D2A4-5203-7446-9E1A-EBCE16DD47B8}"/>
              </a:ext>
            </a:extLst>
          </p:cNvPr>
          <p:cNvCxnSpPr>
            <a:cxnSpLocks/>
          </p:cNvCxnSpPr>
          <p:nvPr/>
        </p:nvCxnSpPr>
        <p:spPr>
          <a:xfrm rot="16200000" flipH="1">
            <a:off x="7229275" y="4790254"/>
            <a:ext cx="1385690" cy="316248"/>
          </a:xfrm>
          <a:prstGeom prst="curvedConnector3">
            <a:avLst>
              <a:gd name="adj1" fmla="val 50000"/>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B8EDDA93-989E-F744-AF03-B7D73BA3ADBE}"/>
              </a:ext>
            </a:extLst>
          </p:cNvPr>
          <p:cNvSpPr/>
          <p:nvPr/>
        </p:nvSpPr>
        <p:spPr>
          <a:xfrm>
            <a:off x="5581296" y="4607129"/>
            <a:ext cx="4166728" cy="1766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Cost reduction exercise   </a:t>
            </a:r>
            <a:r>
              <a:rPr lang="en-US" sz="1400" b="1" dirty="0">
                <a:solidFill>
                  <a:schemeClr val="tx1"/>
                </a:solidFill>
                <a:sym typeface="Wingdings" pitchFamily="2" charset="2"/>
              </a:rPr>
              <a:t> Moved</a:t>
            </a:r>
            <a:endParaRPr lang="en-US" sz="1400" b="1" dirty="0">
              <a:solidFill>
                <a:schemeClr val="tx1"/>
              </a:solidFill>
            </a:endParaRPr>
          </a:p>
        </p:txBody>
      </p:sp>
      <p:sp>
        <p:nvSpPr>
          <p:cNvPr id="66" name="Action Button: Forward or Next 65">
            <a:hlinkClick r:id="" action="ppaction://hlinkshowjump?jump=nextslide" highlightClick="1">
              <a:snd r:embed="rId4"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57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D37BB07-EDFC-D243-BB7C-1FD40E044A92}" type="slidenum">
              <a:rPr lang="en-US">
                <a:latin typeface="Calibri"/>
              </a:rPr>
              <a:pPr/>
              <a:t>17</a:t>
            </a:fld>
            <a:endParaRPr lang="en-US">
              <a:latin typeface="Calibri"/>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50313" y="377826"/>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 name="Rectangle 7"/>
          <p:cNvSpPr/>
          <p:nvPr/>
        </p:nvSpPr>
        <p:spPr>
          <a:xfrm>
            <a:off x="1549556" y="1372388"/>
            <a:ext cx="8953169" cy="1138773"/>
          </a:xfrm>
          <a:prstGeom prst="rect">
            <a:avLst/>
          </a:prstGeom>
        </p:spPr>
        <p:txBody>
          <a:bodyPr wrap="square">
            <a:spAutoFit/>
          </a:bodyPr>
          <a:lstStyle/>
          <a:p>
            <a:pPr algn="ctr"/>
            <a:r>
              <a:rPr lang="en-US" sz="2000" dirty="0">
                <a:solidFill>
                  <a:schemeClr val="tx1">
                    <a:lumMod val="75000"/>
                    <a:lumOff val="25000"/>
                  </a:schemeClr>
                </a:solidFill>
              </a:rPr>
              <a:t>Staffing development up to 2025 as envisaged start of steady state operation ,</a:t>
            </a:r>
          </a:p>
          <a:p>
            <a:pPr marL="72000" indent="-72000">
              <a:spcBef>
                <a:spcPts val="600"/>
              </a:spcBef>
              <a:spcAft>
                <a:spcPts val="600"/>
              </a:spcAft>
              <a:buClr>
                <a:srgbClr val="666666"/>
              </a:buClr>
              <a:buFont typeface="Segoe UI" panose="020B0502040204020203" pitchFamily="34" charset="0"/>
              <a:buChar char=" "/>
            </a:pPr>
            <a:r>
              <a:rPr lang="en-US" sz="2000" dirty="0">
                <a:solidFill>
                  <a:schemeClr val="tx1">
                    <a:lumMod val="75000"/>
                    <a:lumOff val="25000"/>
                  </a:schemeClr>
                </a:solidFill>
              </a:rPr>
              <a:t>First technician is on the way , application is open, start at least 09/2019.</a:t>
            </a:r>
          </a:p>
          <a:p>
            <a:pPr algn="ct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1189244772"/>
              </p:ext>
            </p:extLst>
          </p:nvPr>
        </p:nvGraphicFramePr>
        <p:xfrm>
          <a:off x="1930105" y="2311183"/>
          <a:ext cx="7051041" cy="1517872"/>
        </p:xfrm>
        <a:graphic>
          <a:graphicData uri="http://schemas.openxmlformats.org/drawingml/2006/table">
            <a:tbl>
              <a:tblPr firstRow="1" bandRow="1">
                <a:tableStyleId>{BDBED569-4797-4DF1-A0F4-6AAB3CD982D8}</a:tableStyleId>
              </a:tblPr>
              <a:tblGrid>
                <a:gridCol w="1763483">
                  <a:extLst>
                    <a:ext uri="{9D8B030D-6E8A-4147-A177-3AD203B41FA5}">
                      <a16:colId xmlns:a16="http://schemas.microsoft.com/office/drawing/2014/main" val="20000"/>
                    </a:ext>
                  </a:extLst>
                </a:gridCol>
                <a:gridCol w="496106">
                  <a:extLst>
                    <a:ext uri="{9D8B030D-6E8A-4147-A177-3AD203B41FA5}">
                      <a16:colId xmlns:a16="http://schemas.microsoft.com/office/drawing/2014/main" val="20001"/>
                    </a:ext>
                  </a:extLst>
                </a:gridCol>
                <a:gridCol w="460138">
                  <a:extLst>
                    <a:ext uri="{9D8B030D-6E8A-4147-A177-3AD203B41FA5}">
                      <a16:colId xmlns:a16="http://schemas.microsoft.com/office/drawing/2014/main" val="20002"/>
                    </a:ext>
                  </a:extLst>
                </a:gridCol>
                <a:gridCol w="510155">
                  <a:extLst>
                    <a:ext uri="{9D8B030D-6E8A-4147-A177-3AD203B41FA5}">
                      <a16:colId xmlns:a16="http://schemas.microsoft.com/office/drawing/2014/main" val="20003"/>
                    </a:ext>
                  </a:extLst>
                </a:gridCol>
                <a:gridCol w="500151">
                  <a:extLst>
                    <a:ext uri="{9D8B030D-6E8A-4147-A177-3AD203B41FA5}">
                      <a16:colId xmlns:a16="http://schemas.microsoft.com/office/drawing/2014/main" val="20004"/>
                    </a:ext>
                  </a:extLst>
                </a:gridCol>
                <a:gridCol w="460141">
                  <a:extLst>
                    <a:ext uri="{9D8B030D-6E8A-4147-A177-3AD203B41FA5}">
                      <a16:colId xmlns:a16="http://schemas.microsoft.com/office/drawing/2014/main" val="20005"/>
                    </a:ext>
                  </a:extLst>
                </a:gridCol>
                <a:gridCol w="460138">
                  <a:extLst>
                    <a:ext uri="{9D8B030D-6E8A-4147-A177-3AD203B41FA5}">
                      <a16:colId xmlns:a16="http://schemas.microsoft.com/office/drawing/2014/main" val="20006"/>
                    </a:ext>
                  </a:extLst>
                </a:gridCol>
                <a:gridCol w="490148">
                  <a:extLst>
                    <a:ext uri="{9D8B030D-6E8A-4147-A177-3AD203B41FA5}">
                      <a16:colId xmlns:a16="http://schemas.microsoft.com/office/drawing/2014/main" val="20007"/>
                    </a:ext>
                  </a:extLst>
                </a:gridCol>
                <a:gridCol w="470143">
                  <a:extLst>
                    <a:ext uri="{9D8B030D-6E8A-4147-A177-3AD203B41FA5}">
                      <a16:colId xmlns:a16="http://schemas.microsoft.com/office/drawing/2014/main" val="20008"/>
                    </a:ext>
                  </a:extLst>
                </a:gridCol>
                <a:gridCol w="480146">
                  <a:extLst>
                    <a:ext uri="{9D8B030D-6E8A-4147-A177-3AD203B41FA5}">
                      <a16:colId xmlns:a16="http://schemas.microsoft.com/office/drawing/2014/main" val="20009"/>
                    </a:ext>
                  </a:extLst>
                </a:gridCol>
                <a:gridCol w="480146">
                  <a:extLst>
                    <a:ext uri="{9D8B030D-6E8A-4147-A177-3AD203B41FA5}">
                      <a16:colId xmlns:a16="http://schemas.microsoft.com/office/drawing/2014/main" val="20010"/>
                    </a:ext>
                  </a:extLst>
                </a:gridCol>
                <a:gridCol w="480146">
                  <a:extLst>
                    <a:ext uri="{9D8B030D-6E8A-4147-A177-3AD203B41FA5}">
                      <a16:colId xmlns:a16="http://schemas.microsoft.com/office/drawing/2014/main" val="20011"/>
                    </a:ext>
                  </a:extLst>
                </a:gridCol>
              </a:tblGrid>
              <a:tr h="1008112">
                <a:tc>
                  <a:txBody>
                    <a:bodyPr/>
                    <a:lstStyle/>
                    <a:p>
                      <a:r>
                        <a:rPr lang="en-GB" sz="1400"/>
                        <a:t>personnel</a:t>
                      </a:r>
                    </a:p>
                    <a:p>
                      <a:endParaRPr lang="en-GB" sz="1400" b="1"/>
                    </a:p>
                  </a:txBody>
                  <a:tcPr/>
                </a:tc>
                <a:tc>
                  <a:txBody>
                    <a:bodyPr/>
                    <a:lstStyle/>
                    <a:p>
                      <a:r>
                        <a:rPr lang="en-GB" sz="1400"/>
                        <a:t>15</a:t>
                      </a:r>
                      <a:endParaRPr lang="en-GB" sz="1400" b="0"/>
                    </a:p>
                  </a:txBody>
                  <a:tcPr/>
                </a:tc>
                <a:tc>
                  <a:txBody>
                    <a:bodyPr/>
                    <a:lstStyle/>
                    <a:p>
                      <a:r>
                        <a:rPr lang="en-GB" sz="1400"/>
                        <a:t>16</a:t>
                      </a:r>
                      <a:endParaRPr lang="en-GB" sz="1400" b="0"/>
                    </a:p>
                  </a:txBody>
                  <a:tcPr/>
                </a:tc>
                <a:tc>
                  <a:txBody>
                    <a:bodyPr/>
                    <a:lstStyle/>
                    <a:p>
                      <a:r>
                        <a:rPr lang="en-GB" sz="1400"/>
                        <a:t>17</a:t>
                      </a:r>
                    </a:p>
                    <a:p>
                      <a:endParaRPr lang="en-GB" sz="1400" b="0"/>
                    </a:p>
                  </a:txBody>
                  <a:tcPr/>
                </a:tc>
                <a:tc>
                  <a:txBody>
                    <a:bodyPr/>
                    <a:lstStyle/>
                    <a:p>
                      <a:r>
                        <a:rPr lang="en-GB" sz="1400"/>
                        <a:t>18</a:t>
                      </a:r>
                      <a:endParaRPr lang="en-GB" sz="1400" b="0"/>
                    </a:p>
                  </a:txBody>
                  <a:tcPr/>
                </a:tc>
                <a:tc>
                  <a:txBody>
                    <a:bodyPr/>
                    <a:lstStyle/>
                    <a:p>
                      <a:r>
                        <a:rPr lang="en-GB" sz="1400"/>
                        <a:t>19</a:t>
                      </a:r>
                      <a:endParaRPr lang="en-GB" sz="1400" b="0"/>
                    </a:p>
                  </a:txBody>
                  <a:tcPr/>
                </a:tc>
                <a:tc>
                  <a:txBody>
                    <a:bodyPr/>
                    <a:lstStyle/>
                    <a:p>
                      <a:r>
                        <a:rPr lang="en-GB" sz="1400"/>
                        <a:t>20</a:t>
                      </a:r>
                    </a:p>
                    <a:p>
                      <a:endParaRPr lang="en-GB" sz="1400" b="0"/>
                    </a:p>
                  </a:txBody>
                  <a:tcPr/>
                </a:tc>
                <a:tc>
                  <a:txBody>
                    <a:bodyPr/>
                    <a:lstStyle/>
                    <a:p>
                      <a:r>
                        <a:rPr lang="en-GB" sz="1400"/>
                        <a:t>21</a:t>
                      </a:r>
                      <a:endParaRPr lang="en-GB" sz="1400" b="0"/>
                    </a:p>
                  </a:txBody>
                  <a:tcPr/>
                </a:tc>
                <a:tc>
                  <a:txBody>
                    <a:bodyPr/>
                    <a:lstStyle/>
                    <a:p>
                      <a:r>
                        <a:rPr lang="en-GB" sz="1400" dirty="0"/>
                        <a:t>22</a:t>
                      </a:r>
                      <a:endParaRPr lang="en-GB" sz="1400" b="0" dirty="0"/>
                    </a:p>
                  </a:txBody>
                  <a:tcPr/>
                </a:tc>
                <a:tc>
                  <a:txBody>
                    <a:bodyPr/>
                    <a:lstStyle/>
                    <a:p>
                      <a:r>
                        <a:rPr lang="en-GB" sz="1400" dirty="0"/>
                        <a:t>23</a:t>
                      </a:r>
                      <a:endParaRPr lang="en-GB" sz="1400" b="0" dirty="0"/>
                    </a:p>
                  </a:txBody>
                  <a:tcPr>
                    <a:solidFill>
                      <a:srgbClr val="FFE5C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24</a:t>
                      </a:r>
                    </a:p>
                    <a:p>
                      <a:endParaRPr lang="en-GB" sz="1400" b="0" dirty="0"/>
                    </a:p>
                  </a:txBody>
                  <a:tcPr>
                    <a:solidFill>
                      <a:srgbClr val="FFE5C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25</a:t>
                      </a:r>
                    </a:p>
                    <a:p>
                      <a:endParaRPr lang="en-GB" sz="1400" b="0" dirty="0"/>
                    </a:p>
                  </a:txBody>
                  <a:tcPr>
                    <a:solidFill>
                      <a:srgbClr val="FFE5CC"/>
                    </a:solidFill>
                  </a:tcPr>
                </a:tc>
                <a:extLst>
                  <a:ext uri="{0D108BD9-81ED-4DB2-BD59-A6C34878D82A}">
                    <a16:rowId xmlns:a16="http://schemas.microsoft.com/office/drawing/2014/main" val="10000"/>
                  </a:ext>
                </a:extLst>
              </a:tr>
              <a:tr h="207248">
                <a:tc>
                  <a:txBody>
                    <a:bodyPr/>
                    <a:lstStyle/>
                    <a:p>
                      <a:r>
                        <a:rPr lang="en-GB" sz="1200" dirty="0"/>
                        <a:t>Scientific engineer</a:t>
                      </a:r>
                    </a:p>
                  </a:txBody>
                  <a:tcPr marL="36000" marR="36000" marT="36000" marB="36000">
                    <a:solidFill>
                      <a:schemeClr val="bg2">
                        <a:alpha val="20000"/>
                      </a:schemeClr>
                    </a:solidFill>
                  </a:tcPr>
                </a:tc>
                <a:tc>
                  <a:txBody>
                    <a:bodyPr/>
                    <a:lstStyle/>
                    <a:p>
                      <a:pPr algn="ctr"/>
                      <a:r>
                        <a:rPr lang="en-GB" sz="1200" dirty="0"/>
                        <a:t>5/12</a:t>
                      </a:r>
                    </a:p>
                  </a:txBody>
                  <a:tcPr marL="36000" marR="36000" marT="36000" marB="36000">
                    <a:solidFill>
                      <a:schemeClr val="bg2">
                        <a:alpha val="20000"/>
                      </a:schemeClr>
                    </a:solidFill>
                  </a:tcPr>
                </a:tc>
                <a:tc>
                  <a:txBody>
                    <a:bodyPr/>
                    <a:lstStyle/>
                    <a:p>
                      <a:pPr algn="ctr"/>
                      <a:r>
                        <a:rPr lang="en-GB" sz="1200" dirty="0"/>
                        <a:t>1</a:t>
                      </a:r>
                    </a:p>
                  </a:txBody>
                  <a:tcPr marL="36000" marR="36000" marT="36000" marB="36000">
                    <a:solidFill>
                      <a:schemeClr val="bg2">
                        <a:alpha val="20000"/>
                      </a:schemeClr>
                    </a:solidFill>
                  </a:tcPr>
                </a:tc>
                <a:tc>
                  <a:txBody>
                    <a:bodyPr/>
                    <a:lstStyle/>
                    <a:p>
                      <a:pPr algn="ctr"/>
                      <a:r>
                        <a:rPr lang="en-GB" sz="1200" dirty="0"/>
                        <a:t>1</a:t>
                      </a:r>
                    </a:p>
                  </a:txBody>
                  <a:tcPr marL="36000" marR="36000" marT="36000" marB="36000">
                    <a:solidFill>
                      <a:schemeClr val="bg2">
                        <a:alpha val="20000"/>
                      </a:schemeClr>
                    </a:solidFill>
                  </a:tcPr>
                </a:tc>
                <a:tc>
                  <a:txBody>
                    <a:bodyPr/>
                    <a:lstStyle/>
                    <a:p>
                      <a:pPr algn="ctr"/>
                      <a:r>
                        <a:rPr lang="en-GB" sz="1200" dirty="0"/>
                        <a:t>1</a:t>
                      </a:r>
                    </a:p>
                  </a:txBody>
                  <a:tcPr marL="36000" marR="36000" marT="36000" marB="36000">
                    <a:solidFill>
                      <a:schemeClr val="bg2">
                        <a:alpha val="20000"/>
                      </a:schemeClr>
                    </a:solidFill>
                  </a:tcPr>
                </a:tc>
                <a:tc>
                  <a:txBody>
                    <a:bodyPr/>
                    <a:lstStyle/>
                    <a:p>
                      <a:pPr algn="ctr"/>
                      <a:r>
                        <a:rPr lang="en-GB" sz="1200" dirty="0"/>
                        <a:t>1</a:t>
                      </a:r>
                    </a:p>
                  </a:txBody>
                  <a:tcPr marL="36000" marR="36000" marT="36000" marB="36000">
                    <a:solidFill>
                      <a:schemeClr val="bg2">
                        <a:alpha val="20000"/>
                      </a:schemeClr>
                    </a:solidFill>
                  </a:tcPr>
                </a:tc>
                <a:tc>
                  <a:txBody>
                    <a:bodyPr/>
                    <a:lstStyle/>
                    <a:p>
                      <a:pPr algn="ctr"/>
                      <a:r>
                        <a:rPr lang="en-GB" sz="1200" dirty="0"/>
                        <a:t>1</a:t>
                      </a:r>
                    </a:p>
                  </a:txBody>
                  <a:tcPr marL="36000" marR="36000" marT="36000" marB="36000">
                    <a:solidFill>
                      <a:schemeClr val="bg2">
                        <a:alpha val="20000"/>
                      </a:schemeClr>
                    </a:solidFill>
                  </a:tcPr>
                </a:tc>
                <a:tc>
                  <a:txBody>
                    <a:bodyPr/>
                    <a:lstStyle/>
                    <a:p>
                      <a:pPr algn="ctr"/>
                      <a:r>
                        <a:rPr lang="en-GB" sz="1200" dirty="0"/>
                        <a:t>1</a:t>
                      </a:r>
                    </a:p>
                  </a:txBody>
                  <a:tcPr marL="36000" marR="36000" marT="36000" marB="36000">
                    <a:solidFill>
                      <a:schemeClr val="bg2">
                        <a:alpha val="20000"/>
                      </a:schemeClr>
                    </a:solidFill>
                  </a:tcPr>
                </a:tc>
                <a:tc>
                  <a:txBody>
                    <a:bodyPr/>
                    <a:lstStyle/>
                    <a:p>
                      <a:pPr algn="ctr"/>
                      <a:r>
                        <a:rPr lang="en-GB" sz="1200" dirty="0"/>
                        <a:t>1</a:t>
                      </a:r>
                    </a:p>
                  </a:txBody>
                  <a:tcPr marL="36000" marR="36000" marT="36000" marB="36000">
                    <a:solidFill>
                      <a:schemeClr val="bg2">
                        <a:alpha val="20000"/>
                      </a:schemeClr>
                    </a:solidFill>
                  </a:tcPr>
                </a:tc>
                <a:tc>
                  <a:txBody>
                    <a:bodyPr/>
                    <a:lstStyle/>
                    <a:p>
                      <a:pPr algn="ctr"/>
                      <a:r>
                        <a:rPr lang="en-GB" sz="1200"/>
                        <a:t>2</a:t>
                      </a:r>
                    </a:p>
                  </a:txBody>
                  <a:tcPr marL="36000" marR="36000" marT="36000" marB="36000">
                    <a:solidFill>
                      <a:srgbClr val="FFE5CC"/>
                    </a:solidFill>
                  </a:tcPr>
                </a:tc>
                <a:tc>
                  <a:txBody>
                    <a:bodyPr/>
                    <a:lstStyle/>
                    <a:p>
                      <a:pPr algn="ctr"/>
                      <a:r>
                        <a:rPr lang="en-GB" sz="1200" dirty="0"/>
                        <a:t>2</a:t>
                      </a:r>
                    </a:p>
                  </a:txBody>
                  <a:tcPr marL="36000" marR="36000" marT="36000" marB="36000">
                    <a:solidFill>
                      <a:srgbClr val="FFE5CC"/>
                    </a:solidFill>
                  </a:tcPr>
                </a:tc>
                <a:tc>
                  <a:txBody>
                    <a:bodyPr/>
                    <a:lstStyle/>
                    <a:p>
                      <a:pPr algn="ctr"/>
                      <a:r>
                        <a:rPr lang="en-GB" sz="1200"/>
                        <a:t>2</a:t>
                      </a:r>
                    </a:p>
                  </a:txBody>
                  <a:tcPr marL="36000" marR="36000" marT="36000" marB="36000">
                    <a:solidFill>
                      <a:srgbClr val="FFE5CC"/>
                    </a:solidFill>
                  </a:tcPr>
                </a:tc>
                <a:extLst>
                  <a:ext uri="{0D108BD9-81ED-4DB2-BD59-A6C34878D82A}">
                    <a16:rowId xmlns:a16="http://schemas.microsoft.com/office/drawing/2014/main" val="10001"/>
                  </a:ext>
                </a:extLst>
              </a:tr>
              <a:tr h="240400">
                <a:tc>
                  <a:txBody>
                    <a:bodyPr/>
                    <a:lstStyle/>
                    <a:p>
                      <a:r>
                        <a:rPr lang="en-GB" sz="1200"/>
                        <a:t>Technician</a:t>
                      </a:r>
                      <a:r>
                        <a:rPr lang="en-GB" sz="1200" baseline="0"/>
                        <a:t> 1</a:t>
                      </a:r>
                      <a:r>
                        <a:rPr lang="en-GB" sz="1200"/>
                        <a:t> </a:t>
                      </a:r>
                    </a:p>
                  </a:txBody>
                  <a:tcPr marL="36000" marR="36000" marT="36000" marB="36000"/>
                </a:tc>
                <a:tc>
                  <a:txBody>
                    <a:bodyPr/>
                    <a:lstStyle/>
                    <a:p>
                      <a:pPr algn="ctr"/>
                      <a:r>
                        <a:rPr lang="en-GB" sz="1200" dirty="0"/>
                        <a:t>-</a:t>
                      </a:r>
                    </a:p>
                  </a:txBody>
                  <a:tcPr marL="36000" marR="36000" marT="36000" marB="36000"/>
                </a:tc>
                <a:tc>
                  <a:txBody>
                    <a:bodyPr/>
                    <a:lstStyle/>
                    <a:p>
                      <a:pPr algn="ctr"/>
                      <a:r>
                        <a:rPr lang="en-GB" sz="1200" dirty="0"/>
                        <a:t> -</a:t>
                      </a:r>
                    </a:p>
                  </a:txBody>
                  <a:tcPr marL="36000" marR="36000" marT="36000" marB="36000"/>
                </a:tc>
                <a:tc>
                  <a:txBody>
                    <a:bodyPr/>
                    <a:lstStyle/>
                    <a:p>
                      <a:pPr algn="ctr"/>
                      <a:r>
                        <a:rPr lang="en-GB" sz="1200"/>
                        <a:t>-</a:t>
                      </a:r>
                    </a:p>
                  </a:txBody>
                  <a:tcPr marL="36000" marR="36000" marT="36000" marB="36000"/>
                </a:tc>
                <a:tc>
                  <a:txBody>
                    <a:bodyPr/>
                    <a:lstStyle/>
                    <a:p>
                      <a:pPr algn="ctr"/>
                      <a:r>
                        <a:rPr lang="en-GB" sz="1200"/>
                        <a:t>-</a:t>
                      </a:r>
                    </a:p>
                  </a:txBody>
                  <a:tcPr marL="36000" marR="36000" marT="36000" marB="36000"/>
                </a:tc>
                <a:tc>
                  <a:txBody>
                    <a:bodyPr/>
                    <a:lstStyle/>
                    <a:p>
                      <a:pPr algn="ctr"/>
                      <a:r>
                        <a:rPr lang="en-GB" sz="1200"/>
                        <a:t>0.5</a:t>
                      </a:r>
                    </a:p>
                  </a:txBody>
                  <a:tcPr marL="36000" marR="36000" marT="36000" marB="36000"/>
                </a:tc>
                <a:tc>
                  <a:txBody>
                    <a:bodyPr/>
                    <a:lstStyle/>
                    <a:p>
                      <a:pPr algn="ctr"/>
                      <a:r>
                        <a:rPr lang="en-GB" sz="1200"/>
                        <a:t>1</a:t>
                      </a:r>
                    </a:p>
                  </a:txBody>
                  <a:tcPr marL="36000" marR="36000" marT="36000" marB="36000"/>
                </a:tc>
                <a:tc>
                  <a:txBody>
                    <a:bodyPr/>
                    <a:lstStyle/>
                    <a:p>
                      <a:pPr algn="ctr"/>
                      <a:r>
                        <a:rPr lang="en-GB" sz="1200"/>
                        <a:t>1</a:t>
                      </a:r>
                    </a:p>
                  </a:txBody>
                  <a:tcPr marL="36000" marR="36000" marT="36000" marB="36000"/>
                </a:tc>
                <a:tc>
                  <a:txBody>
                    <a:bodyPr/>
                    <a:lstStyle/>
                    <a:p>
                      <a:pPr algn="ctr"/>
                      <a:r>
                        <a:rPr lang="en-GB" sz="1200" dirty="0"/>
                        <a:t>1</a:t>
                      </a:r>
                    </a:p>
                  </a:txBody>
                  <a:tcPr marL="36000" marR="36000" marT="36000" marB="36000"/>
                </a:tc>
                <a:tc>
                  <a:txBody>
                    <a:bodyPr/>
                    <a:lstStyle/>
                    <a:p>
                      <a:pPr algn="ctr"/>
                      <a:r>
                        <a:rPr lang="en-GB" sz="1200" dirty="0"/>
                        <a:t>2</a:t>
                      </a:r>
                    </a:p>
                  </a:txBody>
                  <a:tcPr marL="36000" marR="36000" marT="36000" marB="36000">
                    <a:solidFill>
                      <a:srgbClr val="FFE5CC"/>
                    </a:solidFill>
                  </a:tcPr>
                </a:tc>
                <a:tc>
                  <a:txBody>
                    <a:bodyPr/>
                    <a:lstStyle/>
                    <a:p>
                      <a:pPr algn="ctr"/>
                      <a:r>
                        <a:rPr lang="en-GB" sz="1200" dirty="0"/>
                        <a:t>3</a:t>
                      </a:r>
                    </a:p>
                  </a:txBody>
                  <a:tcPr marL="36000" marR="36000" marT="36000" marB="36000">
                    <a:solidFill>
                      <a:srgbClr val="FFE5CC"/>
                    </a:solidFill>
                  </a:tcPr>
                </a:tc>
                <a:tc>
                  <a:txBody>
                    <a:bodyPr/>
                    <a:lstStyle/>
                    <a:p>
                      <a:pPr algn="ctr"/>
                      <a:r>
                        <a:rPr lang="en-GB" sz="1200" dirty="0"/>
                        <a:t>3</a:t>
                      </a:r>
                    </a:p>
                  </a:txBody>
                  <a:tcPr marL="36000" marR="36000" marT="36000" marB="36000">
                    <a:solidFill>
                      <a:srgbClr val="FFE5CC"/>
                    </a:solidFill>
                  </a:tcPr>
                </a:tc>
                <a:extLst>
                  <a:ext uri="{0D108BD9-81ED-4DB2-BD59-A6C34878D82A}">
                    <a16:rowId xmlns:a16="http://schemas.microsoft.com/office/drawing/2014/main" val="10002"/>
                  </a:ext>
                </a:extLst>
              </a:tr>
            </a:tbl>
          </a:graphicData>
        </a:graphic>
      </p:graphicFrame>
      <p:sp>
        <p:nvSpPr>
          <p:cNvPr id="10" name="Bent-Up Arrow 9"/>
          <p:cNvSpPr/>
          <p:nvPr/>
        </p:nvSpPr>
        <p:spPr>
          <a:xfrm>
            <a:off x="5849173" y="3923203"/>
            <a:ext cx="468608" cy="131981"/>
          </a:xfrm>
          <a:prstGeom prst="bentUp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3787312" y="3859232"/>
            <a:ext cx="2031838" cy="307777"/>
          </a:xfrm>
          <a:prstGeom prst="rect">
            <a:avLst/>
          </a:prstGeom>
          <a:noFill/>
        </p:spPr>
        <p:txBody>
          <a:bodyPr wrap="none" rtlCol="0">
            <a:spAutoFit/>
          </a:bodyPr>
          <a:lstStyle/>
          <a:p>
            <a:r>
              <a:rPr lang="en-GB" sz="1400" b="1" dirty="0">
                <a:solidFill>
                  <a:schemeClr val="tx1">
                    <a:lumMod val="75000"/>
                    <a:lumOff val="25000"/>
                  </a:schemeClr>
                </a:solidFill>
              </a:rPr>
              <a:t>Lab building available</a:t>
            </a:r>
          </a:p>
        </p:txBody>
      </p:sp>
      <p:sp>
        <p:nvSpPr>
          <p:cNvPr id="12" name="TextBox 11"/>
          <p:cNvSpPr txBox="1"/>
          <p:nvPr/>
        </p:nvSpPr>
        <p:spPr>
          <a:xfrm>
            <a:off x="3787312" y="4157935"/>
            <a:ext cx="3280000" cy="307777"/>
          </a:xfrm>
          <a:prstGeom prst="rect">
            <a:avLst/>
          </a:prstGeom>
          <a:noFill/>
        </p:spPr>
        <p:txBody>
          <a:bodyPr wrap="none" rtlCol="0">
            <a:spAutoFit/>
          </a:bodyPr>
          <a:lstStyle/>
          <a:p>
            <a:r>
              <a:rPr lang="en-GB" sz="1400" b="1" dirty="0">
                <a:solidFill>
                  <a:schemeClr val="tx1">
                    <a:lumMod val="75000"/>
                    <a:lumOff val="25000"/>
                  </a:schemeClr>
                </a:solidFill>
              </a:rPr>
              <a:t>Hot commissioning first instruments</a:t>
            </a:r>
          </a:p>
        </p:txBody>
      </p:sp>
      <p:sp>
        <p:nvSpPr>
          <p:cNvPr id="13" name="Up Arrow 12"/>
          <p:cNvSpPr/>
          <p:nvPr/>
        </p:nvSpPr>
        <p:spPr>
          <a:xfrm>
            <a:off x="7722420" y="3915738"/>
            <a:ext cx="134368" cy="255511"/>
          </a:xfrm>
          <a:prstGeom prst="up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7673994" y="4135681"/>
            <a:ext cx="1405578" cy="307777"/>
          </a:xfrm>
          <a:prstGeom prst="rect">
            <a:avLst/>
          </a:prstGeom>
          <a:noFill/>
        </p:spPr>
        <p:txBody>
          <a:bodyPr wrap="square" rtlCol="0">
            <a:spAutoFit/>
          </a:bodyPr>
          <a:lstStyle/>
          <a:p>
            <a:r>
              <a:rPr lang="en-GB" sz="1400" b="1" dirty="0">
                <a:solidFill>
                  <a:schemeClr val="tx1">
                    <a:lumMod val="75000"/>
                    <a:lumOff val="25000"/>
                  </a:schemeClr>
                </a:solidFill>
              </a:rPr>
              <a:t>Users &gt;= 2023</a:t>
            </a:r>
          </a:p>
        </p:txBody>
      </p:sp>
      <p:sp>
        <p:nvSpPr>
          <p:cNvPr id="15" name="Bent-Up Arrow 14"/>
          <p:cNvSpPr/>
          <p:nvPr/>
        </p:nvSpPr>
        <p:spPr>
          <a:xfrm>
            <a:off x="7088771" y="3915738"/>
            <a:ext cx="228749" cy="423844"/>
          </a:xfrm>
          <a:prstGeom prst="bentUp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A82F621E-B6A5-B043-BD18-84FF750DBB83}"/>
              </a:ext>
            </a:extLst>
          </p:cNvPr>
          <p:cNvSpPr txBox="1"/>
          <p:nvPr/>
        </p:nvSpPr>
        <p:spPr>
          <a:xfrm>
            <a:off x="1523446" y="4536007"/>
            <a:ext cx="6926576" cy="2308324"/>
          </a:xfrm>
          <a:prstGeom prst="rect">
            <a:avLst/>
          </a:prstGeom>
          <a:noFill/>
        </p:spPr>
        <p:txBody>
          <a:bodyPr wrap="none" rtlCol="0">
            <a:spAutoFit/>
          </a:bodyPr>
          <a:lstStyle/>
          <a:p>
            <a:pPr marL="72000" indent="-72000">
              <a:buClr>
                <a:srgbClr val="666666"/>
              </a:buClr>
              <a:buFont typeface="Segoe UI" panose="020B0502040204020203" pitchFamily="34" charset="0"/>
              <a:buChar char=" "/>
            </a:pPr>
            <a:r>
              <a:rPr lang="en-US" sz="1600" dirty="0">
                <a:solidFill>
                  <a:schemeClr val="tx1">
                    <a:lumMod val="75000"/>
                    <a:lumOff val="25000"/>
                  </a:schemeClr>
                </a:solidFill>
              </a:rPr>
              <a:t>FTE : 5	, ( Full Time Equivalent )</a:t>
            </a:r>
          </a:p>
          <a:p>
            <a:pPr marL="72000" indent="-72000">
              <a:buClr>
                <a:srgbClr val="666666"/>
              </a:buClr>
              <a:buFont typeface="Segoe UI" panose="020B0502040204020203" pitchFamily="34" charset="0"/>
              <a:buChar char=" "/>
            </a:pPr>
            <a:r>
              <a:rPr lang="en-US" sz="1600" dirty="0">
                <a:solidFill>
                  <a:schemeClr val="tx1">
                    <a:lumMod val="75000"/>
                    <a:lumOff val="25000"/>
                  </a:schemeClr>
                </a:solidFill>
              </a:rPr>
              <a:t>Management			0.3 FTE =   6%</a:t>
            </a:r>
          </a:p>
          <a:p>
            <a:pPr marL="72000" indent="-72000">
              <a:buClr>
                <a:srgbClr val="666666"/>
              </a:buClr>
              <a:buFont typeface="Segoe UI" panose="020B0502040204020203" pitchFamily="34" charset="0"/>
              <a:buChar char=" "/>
            </a:pPr>
            <a:r>
              <a:rPr lang="en-US" sz="1600" dirty="0">
                <a:solidFill>
                  <a:schemeClr val="tx1">
                    <a:lumMod val="75000"/>
                    <a:lumOff val="25000"/>
                  </a:schemeClr>
                </a:solidFill>
              </a:rPr>
              <a:t>R &amp; D				1.0 FTE = 20%, or minimum 1 person</a:t>
            </a:r>
          </a:p>
          <a:p>
            <a:pPr marL="72000" indent="-72000">
              <a:buClr>
                <a:srgbClr val="666666"/>
              </a:buClr>
              <a:buFont typeface="Segoe UI" panose="020B0502040204020203" pitchFamily="34" charset="0"/>
              <a:buChar char=" "/>
            </a:pPr>
            <a:r>
              <a:rPr lang="en-US" sz="1600" dirty="0">
                <a:solidFill>
                  <a:schemeClr val="tx1">
                    <a:lumMod val="75000"/>
                    <a:lumOff val="25000"/>
                  </a:schemeClr>
                </a:solidFill>
              </a:rPr>
              <a:t>FLUCO Infrastructure			0.2 FTE =   4%</a:t>
            </a:r>
          </a:p>
          <a:p>
            <a:pPr marL="72000" indent="-72000">
              <a:buClr>
                <a:srgbClr val="666666"/>
              </a:buClr>
              <a:buFont typeface="Segoe UI" panose="020B0502040204020203" pitchFamily="34" charset="0"/>
              <a:buChar char=" "/>
            </a:pPr>
            <a:r>
              <a:rPr lang="en-US" sz="1600" dirty="0">
                <a:solidFill>
                  <a:schemeClr val="tx1">
                    <a:lumMod val="75000"/>
                    <a:lumOff val="25000"/>
                  </a:schemeClr>
                </a:solidFill>
              </a:rPr>
              <a:t>User operation / support		2.5 FTE = 50%</a:t>
            </a:r>
          </a:p>
          <a:p>
            <a:pPr marL="72000" indent="-72000">
              <a:buClr>
                <a:srgbClr val="666666"/>
              </a:buClr>
              <a:buFont typeface="Segoe UI" panose="020B0502040204020203" pitchFamily="34" charset="0"/>
              <a:buChar char=" "/>
            </a:pPr>
            <a:r>
              <a:rPr lang="en-US" sz="1600" dirty="0">
                <a:solidFill>
                  <a:schemeClr val="tx1">
                    <a:lumMod val="75000"/>
                    <a:lumOff val="25000"/>
                  </a:schemeClr>
                </a:solidFill>
              </a:rPr>
              <a:t>Platform service			1.0 FTE = 20%</a:t>
            </a:r>
          </a:p>
          <a:p>
            <a:pPr marL="72000" indent="-72000">
              <a:buClr>
                <a:srgbClr val="666666"/>
              </a:buClr>
              <a:buFont typeface="Segoe UI" panose="020B0502040204020203" pitchFamily="34" charset="0"/>
              <a:buChar char=" "/>
            </a:pPr>
            <a:endParaRPr lang="en-US" sz="1600" dirty="0">
              <a:solidFill>
                <a:schemeClr val="tx1">
                  <a:lumMod val="75000"/>
                  <a:lumOff val="25000"/>
                </a:schemeClr>
              </a:solidFill>
            </a:endParaRPr>
          </a:p>
          <a:p>
            <a:pPr marL="72000" indent="-72000">
              <a:buClr>
                <a:srgbClr val="666666"/>
              </a:buClr>
              <a:buFont typeface="Segoe UI" panose="020B0502040204020203" pitchFamily="34" charset="0"/>
              <a:buChar char=" "/>
            </a:pPr>
            <a:r>
              <a:rPr lang="en-US" sz="1600" dirty="0">
                <a:solidFill>
                  <a:schemeClr val="tx1">
                    <a:lumMod val="75000"/>
                    <a:lumOff val="25000"/>
                  </a:schemeClr>
                </a:solidFill>
              </a:rPr>
              <a:t>Leading , fixed No’s are 20 % R &amp; D and service providing 50 %.</a:t>
            </a:r>
          </a:p>
          <a:p>
            <a:pPr marL="72000" indent="-72000">
              <a:buClr>
                <a:srgbClr val="666666"/>
              </a:buClr>
              <a:buFont typeface="Segoe UI" panose="020B0502040204020203" pitchFamily="34" charset="0"/>
              <a:buChar char=" "/>
            </a:pPr>
            <a:endParaRPr lang="en-US" sz="1600" dirty="0">
              <a:solidFill>
                <a:schemeClr val="tx1">
                  <a:lumMod val="75000"/>
                  <a:lumOff val="25000"/>
                </a:schemeClr>
              </a:solidFill>
            </a:endParaRPr>
          </a:p>
        </p:txBody>
      </p:sp>
      <p:sp>
        <p:nvSpPr>
          <p:cNvPr id="19"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20"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16" name="Action Button: Forward or Next 15">
            <a:hlinkClick r:id="" action="ppaction://hlinkshowjump?jump=nextslide" highlightClick="1">
              <a:snd r:embed="rId6"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17">
            <a:hlinkClick r:id="" action="ppaction://media"/>
            <a:extLst>
              <a:ext uri="{FF2B5EF4-FFF2-40B4-BE49-F238E27FC236}">
                <a16:creationId xmlns:a16="http://schemas.microsoft.com/office/drawing/2014/main" id="{60AE7D2E-95FA-8A40-9D6B-86D321D2A8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8434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D37BB07-EDFC-D243-BB7C-1FD40E044A92}" type="slidenum">
              <a:rPr lang="en-US">
                <a:latin typeface="Calibri"/>
              </a:rPr>
              <a:pPr/>
              <a:t>18</a:t>
            </a:fld>
            <a:endParaRPr lang="en-US">
              <a:latin typeface="Calibri"/>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50313" y="377826"/>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 name="Rectangle 7"/>
          <p:cNvSpPr/>
          <p:nvPr/>
        </p:nvSpPr>
        <p:spPr>
          <a:xfrm>
            <a:off x="957499" y="1841506"/>
            <a:ext cx="9545225" cy="4555093"/>
          </a:xfrm>
          <a:prstGeom prst="rect">
            <a:avLst/>
          </a:prstGeom>
        </p:spPr>
        <p:txBody>
          <a:bodyPr wrap="square">
            <a:spAutoFit/>
          </a:bodyPr>
          <a:lstStyle/>
          <a:p>
            <a:pPr marL="360000" lvl="1" indent="-216000">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The most needed pool equipment is defined and with In-Kind projects and ”Cash” on the way, signed or in discussion.</a:t>
            </a:r>
          </a:p>
          <a:p>
            <a:pPr marL="360000" lvl="1" indent="-216000">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The Gas-Process-Handling-System is on the way (Estonia)</a:t>
            </a:r>
          </a:p>
          <a:p>
            <a:pPr marL="360000" lvl="1" indent="-216000">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Some other projects for Stopped flow and Humidity chamber are on going (Estonia)</a:t>
            </a:r>
          </a:p>
          <a:p>
            <a:pPr marL="360000" lvl="1" indent="-216000">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Also FLUCO’s own developments are started and first low value devices are procured, </a:t>
            </a:r>
            <a:r>
              <a:rPr lang="en-US" sz="2000" dirty="0" err="1">
                <a:solidFill>
                  <a:schemeClr val="tx1">
                    <a:lumMod val="75000"/>
                    <a:lumOff val="25000"/>
                  </a:schemeClr>
                </a:solidFill>
              </a:rPr>
              <a:t>thermalizers</a:t>
            </a:r>
            <a:r>
              <a:rPr lang="en-US" sz="2000" dirty="0">
                <a:solidFill>
                  <a:schemeClr val="tx1">
                    <a:lumMod val="75000"/>
                    <a:lumOff val="25000"/>
                  </a:schemeClr>
                </a:solidFill>
              </a:rPr>
              <a:t>/syringe pumps/HPLC pump/H</a:t>
            </a:r>
            <a:r>
              <a:rPr lang="en-US" sz="2000" baseline="-25000" dirty="0">
                <a:solidFill>
                  <a:schemeClr val="tx1">
                    <a:lumMod val="75000"/>
                    <a:lumOff val="25000"/>
                  </a:schemeClr>
                </a:solidFill>
              </a:rPr>
              <a:t>2</a:t>
            </a:r>
            <a:r>
              <a:rPr lang="en-US" sz="2000" dirty="0">
                <a:solidFill>
                  <a:schemeClr val="tx1">
                    <a:lumMod val="75000"/>
                    <a:lumOff val="25000"/>
                  </a:schemeClr>
                </a:solidFill>
              </a:rPr>
              <a:t> gas manifold (build), peristaltic pump, levitator (ultrasonic)</a:t>
            </a:r>
          </a:p>
          <a:p>
            <a:pPr marL="360000" lvl="1" indent="-216000">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Actually testing the possibilities of ultrasonic levitation as sample holder, in collaboration with SULF.</a:t>
            </a:r>
          </a:p>
          <a:p>
            <a:pPr marL="360000" lvl="1" indent="-216000">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Also a approach to find Field Flow Fractionation using with Neutron scattering @ SANS/GISANS has started.</a:t>
            </a:r>
          </a:p>
        </p:txBody>
      </p:sp>
      <p:sp>
        <p:nvSpPr>
          <p:cNvPr id="3" name="TextBox 2">
            <a:extLst>
              <a:ext uri="{FF2B5EF4-FFF2-40B4-BE49-F238E27FC236}">
                <a16:creationId xmlns:a16="http://schemas.microsoft.com/office/drawing/2014/main" id="{229F7C49-8D31-DA4D-A079-B8F3C7186A9E}"/>
              </a:ext>
            </a:extLst>
          </p:cNvPr>
          <p:cNvSpPr txBox="1"/>
          <p:nvPr/>
        </p:nvSpPr>
        <p:spPr>
          <a:xfrm>
            <a:off x="5348619" y="1441396"/>
            <a:ext cx="859531" cy="400110"/>
          </a:xfrm>
          <a:prstGeom prst="rect">
            <a:avLst/>
          </a:prstGeom>
          <a:noFill/>
        </p:spPr>
        <p:txBody>
          <a:bodyPr wrap="none" rtlCol="0">
            <a:spAutoFit/>
          </a:bodyPr>
          <a:lstStyle/>
          <a:p>
            <a:r>
              <a:rPr lang="en-GB" sz="2000" b="1" u="sng" dirty="0">
                <a:solidFill>
                  <a:schemeClr val="tx1">
                    <a:lumMod val="75000"/>
                    <a:lumOff val="25000"/>
                  </a:schemeClr>
                </a:solidFill>
              </a:rPr>
              <a:t>So ….</a:t>
            </a:r>
          </a:p>
        </p:txBody>
      </p:sp>
      <p:sp>
        <p:nvSpPr>
          <p:cNvPr id="11"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12"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10" name="Action Button: Forward or Next 9">
            <a:hlinkClick r:id="" action="ppaction://hlinkshowjump?jump=nextslide" highlightClick="1">
              <a:snd r:embed="rId6"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18">
            <a:hlinkClick r:id="" action="ppaction://media"/>
            <a:extLst>
              <a:ext uri="{FF2B5EF4-FFF2-40B4-BE49-F238E27FC236}">
                <a16:creationId xmlns:a16="http://schemas.microsoft.com/office/drawing/2014/main" id="{A12865C8-9582-CF46-B4BD-0933E6D827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1213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D37BB07-EDFC-D243-BB7C-1FD40E044A92}" type="slidenum">
              <a:rPr lang="en-US">
                <a:latin typeface="Calibri"/>
              </a:rPr>
              <a:pPr/>
              <a:t>19</a:t>
            </a:fld>
            <a:endParaRPr lang="en-US">
              <a:latin typeface="Calibri"/>
            </a:endParaRPr>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50313" y="377826"/>
            <a:ext cx="1358900"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 name="Rectangle 7"/>
          <p:cNvSpPr/>
          <p:nvPr/>
        </p:nvSpPr>
        <p:spPr>
          <a:xfrm>
            <a:off x="1094400" y="1707008"/>
            <a:ext cx="9564075" cy="5216813"/>
          </a:xfrm>
          <a:prstGeom prst="rect">
            <a:avLst/>
          </a:prstGeom>
        </p:spPr>
        <p:txBody>
          <a:bodyPr wrap="square">
            <a:spAutoFit/>
          </a:bodyPr>
          <a:lstStyle/>
          <a:p>
            <a:pPr marL="144000" lvl="1" algn="just">
              <a:spcBef>
                <a:spcPts val="600"/>
              </a:spcBef>
              <a:spcAft>
                <a:spcPts val="600"/>
              </a:spcAft>
              <a:buClr>
                <a:srgbClr val="666666"/>
              </a:buClr>
            </a:pPr>
            <a:r>
              <a:rPr lang="en-US" sz="2000" b="1" u="sng" dirty="0">
                <a:solidFill>
                  <a:schemeClr val="tx1">
                    <a:lumMod val="75000"/>
                    <a:lumOff val="25000"/>
                  </a:schemeClr>
                </a:solidFill>
              </a:rPr>
              <a:t>Conclusions about the FLUCO platform</a:t>
            </a:r>
          </a:p>
          <a:p>
            <a:pPr marL="144000" lvl="1" algn="just">
              <a:spcBef>
                <a:spcPts val="600"/>
              </a:spcBef>
              <a:spcAft>
                <a:spcPts val="600"/>
              </a:spcAft>
              <a:buClr>
                <a:srgbClr val="666666"/>
              </a:buClr>
            </a:pPr>
            <a:endParaRPr lang="en-US" sz="2000" b="1" u="sng" dirty="0">
              <a:solidFill>
                <a:schemeClr val="tx1">
                  <a:lumMod val="75000"/>
                  <a:lumOff val="25000"/>
                </a:schemeClr>
              </a:solidFill>
            </a:endParaRPr>
          </a:p>
          <a:p>
            <a:pPr marL="360000" lvl="1" indent="-216000" algn="just">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For the hot commissioning and the first users for the first 8 instruments, the mandatory pool equipment will be available. </a:t>
            </a:r>
          </a:p>
          <a:p>
            <a:pPr marL="360000" lvl="1" indent="-216000" algn="just">
              <a:spcBef>
                <a:spcPts val="600"/>
              </a:spcBef>
              <a:spcAft>
                <a:spcPts val="600"/>
              </a:spcAft>
              <a:buClr>
                <a:srgbClr val="666666"/>
              </a:buClr>
              <a:buFont typeface="Wingdings" panose="05000000000000000000" pitchFamily="2" charset="2"/>
              <a:buChar char=""/>
            </a:pPr>
            <a:endParaRPr lang="en-US" sz="2000" dirty="0">
              <a:solidFill>
                <a:schemeClr val="tx1">
                  <a:lumMod val="75000"/>
                  <a:lumOff val="25000"/>
                </a:schemeClr>
              </a:solidFill>
            </a:endParaRPr>
          </a:p>
          <a:p>
            <a:pPr marL="360000" lvl="1" indent="-216000" algn="just">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With the BMBF </a:t>
            </a:r>
            <a:r>
              <a:rPr lang="en-US" sz="2000" dirty="0" err="1">
                <a:solidFill>
                  <a:schemeClr val="tx1">
                    <a:lumMod val="75000"/>
                    <a:lumOff val="25000"/>
                  </a:schemeClr>
                </a:solidFill>
              </a:rPr>
              <a:t>Flexiprob</a:t>
            </a:r>
            <a:r>
              <a:rPr lang="en-US" sz="2000" dirty="0">
                <a:solidFill>
                  <a:schemeClr val="tx1">
                    <a:lumMod val="75000"/>
                    <a:lumOff val="25000"/>
                  </a:schemeClr>
                </a:solidFill>
              </a:rPr>
              <a:t> project a very promising complementary partner for the ESS arises. The first project was finished successful and another period of 3 more years is accepted by the BMBF</a:t>
            </a:r>
          </a:p>
          <a:p>
            <a:pPr marL="360000" lvl="1" indent="-216000" algn="just">
              <a:spcBef>
                <a:spcPts val="600"/>
              </a:spcBef>
              <a:spcAft>
                <a:spcPts val="600"/>
              </a:spcAft>
              <a:buClr>
                <a:srgbClr val="666666"/>
              </a:buClr>
              <a:buFont typeface="Wingdings" panose="05000000000000000000" pitchFamily="2" charset="2"/>
              <a:buChar char=""/>
            </a:pPr>
            <a:endParaRPr lang="en-US" sz="2000" dirty="0">
              <a:solidFill>
                <a:schemeClr val="tx1">
                  <a:lumMod val="75000"/>
                  <a:lumOff val="25000"/>
                </a:schemeClr>
              </a:solidFill>
            </a:endParaRPr>
          </a:p>
          <a:p>
            <a:pPr marL="360000" lvl="1" indent="-216000" algn="just">
              <a:spcBef>
                <a:spcPts val="600"/>
              </a:spcBef>
              <a:spcAft>
                <a:spcPts val="600"/>
              </a:spcAft>
              <a:buClr>
                <a:srgbClr val="666666"/>
              </a:buClr>
              <a:buFont typeface="Wingdings" panose="05000000000000000000" pitchFamily="2" charset="2"/>
              <a:buChar char=""/>
            </a:pPr>
            <a:r>
              <a:rPr lang="en-US" sz="2000" dirty="0">
                <a:solidFill>
                  <a:schemeClr val="tx1">
                    <a:lumMod val="75000"/>
                    <a:lumOff val="25000"/>
                  </a:schemeClr>
                </a:solidFill>
              </a:rPr>
              <a:t>As well as by the staffing plan and by increasing resources there is enough space left for future new needs and developments.</a:t>
            </a:r>
          </a:p>
          <a:p>
            <a:pPr marL="742950" lvl="1" indent="-285750" algn="just">
              <a:buFontTx/>
              <a:buChar char="-"/>
            </a:pPr>
            <a:endParaRPr lang="en-US" sz="2400" b="1" dirty="0"/>
          </a:p>
          <a:p>
            <a:pPr marL="742950" lvl="1" indent="-285750" algn="just">
              <a:buFontTx/>
              <a:buChar char="-"/>
            </a:pPr>
            <a:endParaRPr lang="en-US" sz="2400" b="1" dirty="0"/>
          </a:p>
        </p:txBody>
      </p:sp>
      <p:sp>
        <p:nvSpPr>
          <p:cNvPr id="10"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11"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7" name="Action Button: Forward or Next 6">
            <a:hlinkClick r:id="" action="ppaction://hlinkshowjump?jump=nextslide" highlightClick="1">
              <a:snd r:embed="rId6"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19">
            <a:hlinkClick r:id="" action="ppaction://media"/>
            <a:extLst>
              <a:ext uri="{FF2B5EF4-FFF2-40B4-BE49-F238E27FC236}">
                <a16:creationId xmlns:a16="http://schemas.microsoft.com/office/drawing/2014/main" id="{402816F0-C25A-654B-B6EE-59224F2530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25891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83145CF3-C12C-4347-8E68-43E7983404D2}"/>
              </a:ext>
            </a:extLst>
          </p:cNvPr>
          <p:cNvSpPr txBox="1">
            <a:spLocks/>
          </p:cNvSpPr>
          <p:nvPr/>
        </p:nvSpPr>
        <p:spPr>
          <a:xfrm>
            <a:off x="1930394" y="1153621"/>
            <a:ext cx="9615983" cy="2387600"/>
          </a:xfrm>
          <a:prstGeom prst="rect">
            <a:avLst/>
          </a:prstGeom>
        </p:spPr>
        <p:txBody>
          <a:bodyPr vert="horz" lIns="90000" tIns="45720" rIns="91440" bIns="45720" rtlCol="0" anchor="b" anchorCtr="0">
            <a:noAutofit/>
          </a:bodyPr>
          <a:lstStyle>
            <a:lvl1pPr algn="l" defTabSz="914400" rtl="0" eaLnBrk="1" latinLnBrk="0" hangingPunct="1">
              <a:lnSpc>
                <a:spcPct val="100000"/>
              </a:lnSpc>
              <a:spcBef>
                <a:spcPct val="0"/>
              </a:spcBef>
              <a:buNone/>
              <a:defRPr sz="4200" kern="1200">
                <a:solidFill>
                  <a:schemeClr val="bg1"/>
                </a:solidFill>
                <a:latin typeface="Segoe UI Semibold" panose="020B0702040204020203" pitchFamily="34" charset="0"/>
                <a:ea typeface="+mj-ea"/>
                <a:cs typeface="Segoe UI Semibold" panose="020B0702040204020203" pitchFamily="34" charset="0"/>
              </a:defRPr>
            </a:lvl1pPr>
          </a:lstStyle>
          <a:p>
            <a:r>
              <a:rPr lang="en-GB" b="1" u="sng"/>
              <a:t>FLUCO</a:t>
            </a:r>
            <a:br>
              <a:rPr lang="en-GB"/>
            </a:br>
            <a:endParaRPr lang="en-GB" dirty="0"/>
          </a:p>
        </p:txBody>
      </p:sp>
      <p:sp>
        <p:nvSpPr>
          <p:cNvPr id="7" name="Underrubrik 2">
            <a:extLst>
              <a:ext uri="{FF2B5EF4-FFF2-40B4-BE49-F238E27FC236}">
                <a16:creationId xmlns:a16="http://schemas.microsoft.com/office/drawing/2014/main" id="{9D51EF2D-F832-4781-89C3-3F5E4843BF42}"/>
              </a:ext>
            </a:extLst>
          </p:cNvPr>
          <p:cNvSpPr txBox="1">
            <a:spLocks/>
          </p:cNvSpPr>
          <p:nvPr/>
        </p:nvSpPr>
        <p:spPr>
          <a:xfrm>
            <a:off x="1930395" y="3883392"/>
            <a:ext cx="8640000" cy="921363"/>
          </a:xfrm>
          <a:prstGeom prst="rect">
            <a:avLst/>
          </a:prstGeom>
        </p:spPr>
        <p:txBody>
          <a:bodyPr vert="horz" lIns="90000" tIns="45720" rIns="91440" bIns="45720" rtlCol="0">
            <a:noAutofit/>
          </a:bodyPr>
          <a:lstStyle>
            <a:lvl1pPr marL="0" indent="0" algn="l" defTabSz="914400" rtl="0" eaLnBrk="1" latinLnBrk="0" hangingPunct="1">
              <a:lnSpc>
                <a:spcPct val="100000"/>
              </a:lnSpc>
              <a:spcBef>
                <a:spcPts val="0"/>
              </a:spcBef>
              <a:buClr>
                <a:srgbClr val="666666"/>
              </a:buClr>
              <a:buFont typeface="Segoe UI" panose="020B0502040204020203" pitchFamily="34" charset="0"/>
              <a:buNone/>
              <a:defRPr sz="2800" kern="1200">
                <a:solidFill>
                  <a:schemeClr val="bg1"/>
                </a:solidFill>
                <a:latin typeface="+mn-lt"/>
                <a:ea typeface="+mn-ea"/>
                <a:cs typeface="+mn-cs"/>
              </a:defRPr>
            </a:lvl1pPr>
            <a:lvl2pPr marL="457200" indent="0" algn="ctr"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914400" indent="0" algn="ctr" defTabSz="914400" rtl="0" eaLnBrk="1" latinLnBrk="0" hangingPunct="1">
              <a:lnSpc>
                <a:spcPct val="100000"/>
              </a:lnSpc>
              <a:spcBef>
                <a:spcPts val="1000"/>
              </a:spcBef>
              <a:buClr>
                <a:srgbClr val="666666"/>
              </a:buClr>
              <a:buFont typeface="Arial" panose="020B0604020202020204" pitchFamily="34" charset="0"/>
              <a:buNone/>
              <a:defRPr sz="1800" kern="1200">
                <a:solidFill>
                  <a:srgbClr val="666666"/>
                </a:solidFill>
                <a:latin typeface="+mn-lt"/>
                <a:ea typeface="+mn-ea"/>
                <a:cs typeface="+mn-cs"/>
              </a:defRPr>
            </a:lvl3pPr>
            <a:lvl4pPr marL="1371600" indent="0" algn="ctr" defTabSz="914400" rtl="0" eaLnBrk="1" latinLnBrk="0" hangingPunct="1">
              <a:lnSpc>
                <a:spcPct val="100000"/>
              </a:lnSpc>
              <a:spcBef>
                <a:spcPts val="1000"/>
              </a:spcBef>
              <a:buClr>
                <a:srgbClr val="666666"/>
              </a:buClr>
              <a:buFont typeface="Arial" panose="020B0604020202020204" pitchFamily="34" charset="0"/>
              <a:buNone/>
              <a:defRPr sz="1600" kern="1200">
                <a:solidFill>
                  <a:srgbClr val="666666"/>
                </a:solidFill>
                <a:latin typeface="+mn-lt"/>
                <a:ea typeface="+mn-ea"/>
                <a:cs typeface="+mn-cs"/>
              </a:defRPr>
            </a:lvl4pPr>
            <a:lvl5pPr marL="1828800" indent="0" algn="ctr" defTabSz="914400" rtl="0" eaLnBrk="1" latinLnBrk="0" hangingPunct="1">
              <a:lnSpc>
                <a:spcPct val="100000"/>
              </a:lnSpc>
              <a:spcBef>
                <a:spcPts val="1000"/>
              </a:spcBef>
              <a:buClr>
                <a:srgbClr val="666666"/>
              </a:buClr>
              <a:buFont typeface="Arial" panose="020B0604020202020204" pitchFamily="34" charset="0"/>
              <a:buNone/>
              <a:defRPr sz="1600" kern="1200">
                <a:solidFill>
                  <a:srgbClr val="66666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u="sng" dirty="0" err="1"/>
              <a:t>FLU</a:t>
            </a:r>
            <a:r>
              <a:rPr lang="en-GB" dirty="0" err="1"/>
              <a:t>ids</a:t>
            </a:r>
            <a:r>
              <a:rPr lang="en-GB" dirty="0"/>
              <a:t> incl. gases, </a:t>
            </a:r>
            <a:r>
              <a:rPr lang="en-GB" dirty="0" err="1"/>
              <a:t>vapors</a:t>
            </a:r>
            <a:r>
              <a:rPr lang="en-GB" dirty="0"/>
              <a:t> and </a:t>
            </a:r>
            <a:r>
              <a:rPr lang="en-GB" b="1" u="sng" dirty="0" err="1"/>
              <a:t>CO</a:t>
            </a:r>
            <a:r>
              <a:rPr lang="en-GB" dirty="0" err="1"/>
              <a:t>mplex</a:t>
            </a:r>
            <a:r>
              <a:rPr lang="en-GB" dirty="0"/>
              <a:t> fluids</a:t>
            </a:r>
          </a:p>
          <a:p>
            <a:r>
              <a:rPr lang="en-GB" dirty="0"/>
              <a:t>A. Corani / H. Schneider</a:t>
            </a:r>
            <a:endParaRPr lang="en-GB" b="1" dirty="0"/>
          </a:p>
        </p:txBody>
      </p:sp>
      <p:sp>
        <p:nvSpPr>
          <p:cNvPr id="8" name="Platshållare för text 3">
            <a:extLst>
              <a:ext uri="{FF2B5EF4-FFF2-40B4-BE49-F238E27FC236}">
                <a16:creationId xmlns:a16="http://schemas.microsoft.com/office/drawing/2014/main" id="{D26DA0E2-82BB-493E-9B68-2D93A245C5B3}"/>
              </a:ext>
            </a:extLst>
          </p:cNvPr>
          <p:cNvSpPr txBox="1">
            <a:spLocks/>
          </p:cNvSpPr>
          <p:nvPr/>
        </p:nvSpPr>
        <p:spPr>
          <a:xfrm>
            <a:off x="1930394" y="5596350"/>
            <a:ext cx="6290892" cy="459883"/>
          </a:xfrm>
          <a:prstGeom prst="rect">
            <a:avLst/>
          </a:prstGeom>
        </p:spPr>
        <p:txBody>
          <a:bodyPr vert="horz" lIns="90000" tIns="18000" rIns="91440" bIns="36000" rtlCol="0" anchor="b" anchorCtr="0">
            <a:noAutofit/>
          </a:bodyPr>
          <a:lstStyle>
            <a:lvl1pPr marL="0" indent="0" algn="l" defTabSz="914400" rtl="0" eaLnBrk="1" latinLnBrk="0" hangingPunct="1">
              <a:lnSpc>
                <a:spcPct val="100000"/>
              </a:lnSpc>
              <a:spcBef>
                <a:spcPts val="0"/>
              </a:spcBef>
              <a:buClr>
                <a:srgbClr val="666666"/>
              </a:buClr>
              <a:buFontTx/>
              <a:buNone/>
              <a:defRPr sz="1200" b="1" strike="noStrike" kern="1200" cap="all" spc="120" baseline="0">
                <a:solidFill>
                  <a:schemeClr val="bg1"/>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PRESENTED BY Harald </a:t>
            </a:r>
            <a:r>
              <a:rPr lang="en-GB" dirty="0" err="1"/>
              <a:t>schneider</a:t>
            </a:r>
            <a:endParaRPr lang="en-GB" dirty="0"/>
          </a:p>
        </p:txBody>
      </p:sp>
      <p:pic>
        <p:nvPicPr>
          <p:cNvPr id="10" name="Picture 9">
            <a:extLst>
              <a:ext uri="{FF2B5EF4-FFF2-40B4-BE49-F238E27FC236}">
                <a16:creationId xmlns:a16="http://schemas.microsoft.com/office/drawing/2014/main" id="{4492DCC8-EBF6-EC42-8F0F-062B48DF2605}"/>
              </a:ext>
            </a:extLst>
          </p:cNvPr>
          <p:cNvPicPr>
            <a:picLocks noChangeAspect="1"/>
          </p:cNvPicPr>
          <p:nvPr/>
        </p:nvPicPr>
        <p:blipFill rotWithShape="1">
          <a:blip r:embed="rId4"/>
          <a:srcRect l="9523" t="21" r="14081" b="-21"/>
          <a:stretch/>
        </p:blipFill>
        <p:spPr>
          <a:xfrm>
            <a:off x="9182518" y="4674987"/>
            <a:ext cx="609886" cy="760376"/>
          </a:xfrm>
          <a:prstGeom prst="rect">
            <a:avLst/>
          </a:prstGeom>
        </p:spPr>
      </p:pic>
      <p:pic>
        <p:nvPicPr>
          <p:cNvPr id="11" name="Picture 10"/>
          <p:cNvPicPr>
            <a:picLocks noChangeAspect="1"/>
          </p:cNvPicPr>
          <p:nvPr/>
        </p:nvPicPr>
        <p:blipFill>
          <a:blip r:embed="rId5"/>
          <a:stretch>
            <a:fillRect/>
          </a:stretch>
        </p:blipFill>
        <p:spPr>
          <a:xfrm>
            <a:off x="7980218" y="4674987"/>
            <a:ext cx="724104" cy="760376"/>
          </a:xfrm>
          <a:prstGeom prst="rect">
            <a:avLst/>
          </a:prstGeom>
        </p:spPr>
      </p:pic>
      <p:sp>
        <p:nvSpPr>
          <p:cNvPr id="9" name="Action Button: Forward or Next 8">
            <a:hlinkClick r:id="" action="ppaction://hlinkshowjump?jump=nextslide" highlightClick="1">
              <a:snd r:embed="rId6"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f1">
            <a:hlinkClick r:id="" action="ppaction://media"/>
            <a:extLst>
              <a:ext uri="{FF2B5EF4-FFF2-40B4-BE49-F238E27FC236}">
                <a16:creationId xmlns:a16="http://schemas.microsoft.com/office/drawing/2014/main" id="{4C180998-55F9-554B-BF80-B65DEFAE71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dirty="0"/>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2</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Electrochemistry</a:t>
            </a:r>
          </a:p>
          <a:p>
            <a:r>
              <a:rPr lang="en-GB" sz="3200" dirty="0"/>
              <a:t>User lab and Sample Environment</a:t>
            </a:r>
          </a:p>
        </p:txBody>
      </p:sp>
      <p:sp>
        <p:nvSpPr>
          <p:cNvPr id="2" name="Rectangle 1"/>
          <p:cNvSpPr/>
          <p:nvPr/>
        </p:nvSpPr>
        <p:spPr>
          <a:xfrm>
            <a:off x="1230491" y="4447156"/>
            <a:ext cx="2488182" cy="954107"/>
          </a:xfrm>
          <a:prstGeom prst="rect">
            <a:avLst/>
          </a:prstGeom>
        </p:spPr>
        <p:txBody>
          <a:bodyPr wrap="none">
            <a:spAutoFit/>
          </a:bodyPr>
          <a:lstStyle/>
          <a:p>
            <a:r>
              <a:rPr lang="en-GB" sz="2000" dirty="0">
                <a:solidFill>
                  <a:schemeClr val="bg2"/>
                </a:solidFill>
              </a:rPr>
              <a:t>SULF/FLUCO</a:t>
            </a:r>
          </a:p>
          <a:p>
            <a:endParaRPr lang="en-GB" dirty="0">
              <a:solidFill>
                <a:schemeClr val="bg2"/>
              </a:solidFill>
            </a:endParaRPr>
          </a:p>
          <a:p>
            <a:r>
              <a:rPr lang="en-GB" dirty="0">
                <a:solidFill>
                  <a:schemeClr val="bg2"/>
                </a:solidFill>
              </a:rPr>
              <a:t>Presented by A. Corani</a:t>
            </a:r>
          </a:p>
        </p:txBody>
      </p:sp>
      <p:sp>
        <p:nvSpPr>
          <p:cNvPr id="9" name="Platshållare för datum 4">
            <a:extLst>
              <a:ext uri="{FF2B5EF4-FFF2-40B4-BE49-F238E27FC236}">
                <a16:creationId xmlns:a16="http://schemas.microsoft.com/office/drawing/2014/main" id="{30E777A6-9513-43F3-BB24-ED0539ADDD88}"/>
              </a:ext>
            </a:extLst>
          </p:cNvPr>
          <p:cNvSpPr txBox="1">
            <a:spLocks/>
          </p:cNvSpPr>
          <p:nvPr/>
        </p:nvSpPr>
        <p:spPr>
          <a:xfrm>
            <a:off x="739770" y="6120660"/>
            <a:ext cx="3215183" cy="459883"/>
          </a:xfrm>
          <a:prstGeom prst="rect">
            <a:avLst/>
          </a:prstGeom>
        </p:spPr>
        <p:txBody>
          <a:bodyPr vert="horz" lIns="91440" tIns="45720" rIns="91440" bIns="45720" rtlCol="0" anchor="ctr"/>
          <a:lstStyle>
            <a:defPPr>
              <a:defRPr lang="sv-SE"/>
            </a:defPPr>
            <a:lvl1pPr marL="0" algn="l" defTabSz="914400" rtl="0" eaLnBrk="1" latinLnBrk="0" hangingPunct="1">
              <a:defRPr sz="800" kern="1200"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896B66-0B3A-474C-9C9C-E4F07B1F5DAD}" type="datetime1">
              <a:rPr lang="sv-SE" sz="1200" b="1" smtClean="0">
                <a:solidFill>
                  <a:schemeClr val="bg1"/>
                </a:solidFill>
              </a:rPr>
              <a:pPr/>
              <a:t>2020-04-21</a:t>
            </a:fld>
            <a:endParaRPr lang="en-GB" sz="1200" b="1" dirty="0">
              <a:solidFill>
                <a:schemeClr val="bg1"/>
              </a:solidFill>
            </a:endParaRPr>
          </a:p>
        </p:txBody>
      </p:sp>
      <p:pic>
        <p:nvPicPr>
          <p:cNvPr id="11" name="Picture 10"/>
          <p:cNvPicPr>
            <a:picLocks noChangeAspect="1"/>
          </p:cNvPicPr>
          <p:nvPr/>
        </p:nvPicPr>
        <p:blipFill>
          <a:blip r:embed="rId4"/>
          <a:stretch>
            <a:fillRect/>
          </a:stretch>
        </p:blipFill>
        <p:spPr>
          <a:xfrm>
            <a:off x="4783043" y="3890002"/>
            <a:ext cx="1058147" cy="1111152"/>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6842" y="3134782"/>
            <a:ext cx="406400" cy="406400"/>
          </a:xfrm>
          <a:prstGeom prst="rect">
            <a:avLst/>
          </a:prstGeom>
        </p:spPr>
      </p:pic>
      <p:pic>
        <p:nvPicPr>
          <p:cNvPr id="15" name="Picture Placeholder 14"/>
          <p:cNvPicPr>
            <a:picLocks noGrp="1" noChangeAspect="1"/>
          </p:cNvPicPr>
          <p:nvPr>
            <p:ph type="pic" sz="quarter" idx="12"/>
          </p:nvPr>
        </p:nvPicPr>
        <p:blipFill>
          <a:blip r:embed="rId6"/>
          <a:srcRect l="7044" r="7044"/>
          <a:stretch>
            <a:fillRect/>
          </a:stretch>
        </p:blipFill>
        <p:spPr>
          <a:prstGeom prst="rect">
            <a:avLst/>
          </a:prstGeom>
        </p:spPr>
      </p:pic>
      <p:sp>
        <p:nvSpPr>
          <p:cNvPr id="16" name="Action Button: Forward or Next 15">
            <a:hlinkClick r:id="" action="ppaction://hlinkshowjump?jump=nextslide" highlightClick="1">
              <a:snd r:embed="rId7"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3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mediacall" presetSubtype="0" fill="hold" nodeType="withEffect">
                                  <p:stCondLst>
                                    <p:cond delay="500"/>
                                  </p:stCondLst>
                                  <p:childTnLst>
                                    <p:cmd type="call" cmd="playFrom(0.0)">
                                      <p:cBhvr>
                                        <p:cTn id="8" dur="14724" fill="hold"/>
                                        <p:tgtEl>
                                          <p:spTgt spid="13"/>
                                        </p:tgtEl>
                                      </p:cBhvr>
                                    </p:cmd>
                                  </p:childTnLst>
                                </p:cTn>
                              </p:par>
                            </p:childTnLst>
                          </p:cTn>
                        </p:par>
                        <p:par>
                          <p:cTn id="9" fill="hold">
                            <p:stCondLst>
                              <p:cond delay="15224"/>
                            </p:stCondLst>
                            <p:childTnLst>
                              <p:par>
                                <p:cTn id="10" presetID="1" presetClass="entr" presetSubtype="0" fill="hold" grpId="0" nodeType="afterEffect">
                                  <p:stCondLst>
                                    <p:cond delay="5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21</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nvPr>
        </p:nvGraphicFramePr>
        <p:xfrm>
          <a:off x="1195647" y="1633448"/>
          <a:ext cx="10134600" cy="1831176"/>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a:solidFill>
                            <a:schemeClr val="bg1"/>
                          </a:solidFill>
                        </a:rPr>
                        <a:t>1	Electrochemistry</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User</a:t>
                      </a:r>
                      <a:r>
                        <a:rPr lang="en-GB" sz="2000" b="0" baseline="0" noProof="0" dirty="0">
                          <a:solidFill>
                            <a:schemeClr val="bg1"/>
                          </a:solidFill>
                        </a:rPr>
                        <a:t> lab to Sample Environment</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a:tabLst>
                          <a:tab pos="357188" algn="l"/>
                        </a:tabLst>
                      </a:pPr>
                      <a:r>
                        <a:rPr lang="en-GB" sz="2000" b="0" noProof="0" dirty="0">
                          <a:solidFill>
                            <a:schemeClr val="bg1"/>
                          </a:solidFill>
                        </a:rPr>
                        <a:t>3	In</a:t>
                      </a:r>
                      <a:r>
                        <a:rPr lang="en-US" sz="2000" b="0" noProof="0" dirty="0">
                          <a:solidFill>
                            <a:schemeClr val="bg1"/>
                          </a:solidFill>
                        </a:rPr>
                        <a:t>-Kind</a:t>
                      </a:r>
                      <a:r>
                        <a:rPr lang="en-US" sz="2000" b="0" baseline="0" noProof="0" dirty="0">
                          <a:solidFill>
                            <a:schemeClr val="bg1"/>
                          </a:solidFill>
                        </a:rPr>
                        <a:t> Electrochemistry cell</a:t>
                      </a:r>
                      <a:endParaRPr lang="en-GB"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57794">
                <a:tc>
                  <a:txBody>
                    <a:bodyPr/>
                    <a:lstStyle/>
                    <a:p>
                      <a:pPr marL="0" indent="0" algn="l" defTabSz="914400" rtl="0" eaLnBrk="1" latinLnBrk="0" hangingPunct="1">
                        <a:buNone/>
                        <a:tabLst>
                          <a:tab pos="357188" algn="l"/>
                        </a:tabLst>
                      </a:pPr>
                      <a:r>
                        <a:rPr lang="en-GB" sz="2000" b="0" kern="1200" noProof="0" dirty="0">
                          <a:solidFill>
                            <a:schemeClr val="bg1"/>
                          </a:solidFill>
                          <a:latin typeface="+mn-lt"/>
                          <a:ea typeface="+mn-ea"/>
                          <a:cs typeface="+mn-cs"/>
                        </a:rPr>
                        <a:t>4   FLUCO support</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bl>
          </a:graphicData>
        </a:graphic>
      </p:graphicFrame>
      <p:sp>
        <p:nvSpPr>
          <p:cNvPr id="6" name="Platshållare för sidfot 5">
            <a:extLst>
              <a:ext uri="{FF2B5EF4-FFF2-40B4-BE49-F238E27FC236}">
                <a16:creationId xmlns:a16="http://schemas.microsoft.com/office/drawing/2014/main" id="{8A59AED1-4BAA-47FE-A233-9C2F413DB688}"/>
              </a:ext>
            </a:extLst>
          </p:cNvPr>
          <p:cNvSpPr>
            <a:spLocks noGrp="1"/>
          </p:cNvSpPr>
          <p:nvPr>
            <p:ph type="ftr" sz="quarter" idx="11"/>
          </p:nvPr>
        </p:nvSpPr>
        <p:spPr/>
        <p:txBody>
          <a:bodyPr/>
          <a:lstStyle/>
          <a:p>
            <a:r>
              <a:rPr lang="en-GB" dirty="0"/>
              <a:t>Electrochemistry FLUCO/SULF</a:t>
            </a:r>
          </a:p>
        </p:txBody>
      </p:sp>
      <p:sp>
        <p:nvSpPr>
          <p:cNvPr id="7" name="Platshållare för datum 3">
            <a:extLst>
              <a:ext uri="{FF2B5EF4-FFF2-40B4-BE49-F238E27FC236}">
                <a16:creationId xmlns:a16="http://schemas.microsoft.com/office/drawing/2014/main" id="{78972905-E434-5D47-AFD2-FA25DA38A1E7}"/>
              </a:ext>
            </a:extLst>
          </p:cNvPr>
          <p:cNvSpPr>
            <a:spLocks noGrp="1"/>
          </p:cNvSpPr>
          <p:nvPr>
            <p:ph type="dt" sz="half" idx="10"/>
          </p:nvPr>
        </p:nvSpPr>
        <p:spPr>
          <a:xfrm>
            <a:off x="1195647" y="6475270"/>
            <a:ext cx="832658" cy="365125"/>
          </a:xfrm>
        </p:spPr>
        <p:txBody>
          <a:bodyPr/>
          <a:lstStyle/>
          <a:p>
            <a:fld id="{18896B66-0B3A-474C-9C9C-E4F07B1F5DAD}" type="datetime1">
              <a:rPr lang="sv-SE" smtClean="0">
                <a:solidFill>
                  <a:schemeClr val="bg1"/>
                </a:solidFill>
              </a:rPr>
              <a:t>2020-04-21</a:t>
            </a:fld>
            <a:endParaRPr lang="sv-SE" dirty="0">
              <a:solidFill>
                <a:schemeClr val="bg1"/>
              </a:solidFill>
            </a:endParaRP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end="1596.3945"/>
                </p14:media>
              </p:ext>
            </p:extLst>
          </p:nvPr>
        </p:nvPicPr>
        <p:blipFill>
          <a:blip r:embed="rId5"/>
          <a:stretch>
            <a:fillRect/>
          </a:stretch>
        </p:blipFill>
        <p:spPr>
          <a:xfrm>
            <a:off x="8460509" y="4766747"/>
            <a:ext cx="406400" cy="406400"/>
          </a:xfrm>
          <a:prstGeom prst="rect">
            <a:avLst/>
          </a:prstGeom>
        </p:spPr>
      </p:pic>
      <p:sp>
        <p:nvSpPr>
          <p:cNvPr id="9" name="Action Button: Forward or Next 8">
            <a:hlinkClick r:id="" action="ppaction://hlinkshowjump?jump=nextslide" highlightClick="1">
              <a:snd r:embed="rId6"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915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00" fill="hold"/>
                                        <p:tgtEl>
                                          <p:spTgt spid="3"/>
                                        </p:tgtEl>
                                      </p:cBhvr>
                                    </p:cmd>
                                  </p:childTnLst>
                                </p:cTn>
                              </p:par>
                            </p:childTnLst>
                          </p:cTn>
                        </p:par>
                        <p:par>
                          <p:cTn id="7" fill="hold">
                            <p:stCondLst>
                              <p:cond delay="30600"/>
                            </p:stCondLst>
                            <p:childTnLst>
                              <p:par>
                                <p:cTn id="8" presetID="1" presetClass="entr" presetSubtype="0" fill="hold" grpId="0" nodeType="afterEffect">
                                  <p:stCondLst>
                                    <p:cond delay="5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Electrochemistry</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Electrochemistry FLUCO/SULF</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22</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p:txBody>
          <a:bodyPr/>
          <a:lstStyle/>
          <a:p>
            <a:pPr marL="360000" lvl="1" indent="-216000">
              <a:spcBef>
                <a:spcPts val="300"/>
              </a:spcBef>
              <a:spcAft>
                <a:spcPts val="300"/>
              </a:spcAft>
            </a:pPr>
            <a:r>
              <a:rPr lang="en-GB" dirty="0">
                <a:solidFill>
                  <a:schemeClr val="tx1">
                    <a:lumMod val="75000"/>
                    <a:lumOff val="25000"/>
                  </a:schemeClr>
                </a:solidFill>
              </a:rPr>
              <a:t>Not a new or modern technique</a:t>
            </a:r>
          </a:p>
          <a:p>
            <a:pPr marL="234488" lvl="2" indent="0">
              <a:spcBef>
                <a:spcPts val="300"/>
              </a:spcBef>
              <a:spcAft>
                <a:spcPts val="300"/>
              </a:spcAft>
              <a:buNone/>
            </a:pPr>
            <a:r>
              <a:rPr lang="en-GB" i="1" dirty="0">
                <a:solidFill>
                  <a:schemeClr val="tx1">
                    <a:lumMod val="75000"/>
                    <a:lumOff val="25000"/>
                  </a:schemeClr>
                </a:solidFill>
              </a:rPr>
              <a:t>General analytical tool in a chemistry lab</a:t>
            </a:r>
          </a:p>
          <a:p>
            <a:pPr marL="542563" lvl="3" indent="-216000">
              <a:spcBef>
                <a:spcPts val="300"/>
              </a:spcBef>
              <a:spcAft>
                <a:spcPts val="300"/>
              </a:spcAft>
            </a:pPr>
            <a:r>
              <a:rPr lang="en-GB" i="1" dirty="0">
                <a:solidFill>
                  <a:schemeClr val="tx1">
                    <a:lumMod val="75000"/>
                    <a:lumOff val="25000"/>
                  </a:schemeClr>
                </a:solidFill>
              </a:rPr>
              <a:t>Electrosynthesis</a:t>
            </a:r>
          </a:p>
          <a:p>
            <a:pPr marL="542563" lvl="3" indent="-216000">
              <a:spcBef>
                <a:spcPts val="300"/>
              </a:spcBef>
              <a:spcAft>
                <a:spcPts val="300"/>
              </a:spcAft>
            </a:pPr>
            <a:r>
              <a:rPr lang="en-GB" i="1" dirty="0">
                <a:solidFill>
                  <a:schemeClr val="tx1">
                    <a:lumMod val="75000"/>
                    <a:lumOff val="25000"/>
                  </a:schemeClr>
                </a:solidFill>
              </a:rPr>
              <a:t>Surface treatments</a:t>
            </a:r>
          </a:p>
          <a:p>
            <a:pPr marL="542563" lvl="3" indent="-216000">
              <a:spcBef>
                <a:spcPts val="300"/>
              </a:spcBef>
              <a:spcAft>
                <a:spcPts val="300"/>
              </a:spcAft>
            </a:pPr>
            <a:r>
              <a:rPr lang="en-GB" i="1" dirty="0">
                <a:solidFill>
                  <a:schemeClr val="tx1">
                    <a:lumMod val="75000"/>
                    <a:lumOff val="25000"/>
                  </a:schemeClr>
                </a:solidFill>
              </a:rPr>
              <a:t>Energy Storage and conversion</a:t>
            </a:r>
          </a:p>
          <a:p>
            <a:pPr marL="542563" lvl="3" indent="-216000">
              <a:spcBef>
                <a:spcPts val="300"/>
              </a:spcBef>
              <a:spcAft>
                <a:spcPts val="300"/>
              </a:spcAft>
            </a:pPr>
            <a:r>
              <a:rPr lang="en-GB" i="1" dirty="0">
                <a:solidFill>
                  <a:schemeClr val="tx1">
                    <a:lumMod val="75000"/>
                    <a:lumOff val="25000"/>
                  </a:schemeClr>
                </a:solidFill>
              </a:rPr>
              <a:t>Material Analysis </a:t>
            </a:r>
          </a:p>
          <a:p>
            <a:pPr marL="542563" lvl="3" indent="-216000">
              <a:spcBef>
                <a:spcPts val="300"/>
              </a:spcBef>
              <a:spcAft>
                <a:spcPts val="300"/>
              </a:spcAft>
            </a:pPr>
            <a:r>
              <a:rPr lang="en-GB" i="1" dirty="0">
                <a:solidFill>
                  <a:schemeClr val="tx1">
                    <a:lumMod val="75000"/>
                    <a:lumOff val="25000"/>
                  </a:schemeClr>
                </a:solidFill>
              </a:rPr>
              <a:t>Corrosion</a:t>
            </a:r>
          </a:p>
        </p:txBody>
      </p:sp>
      <p:sp>
        <p:nvSpPr>
          <p:cNvPr id="7" name="Platshållare för innehåll 6">
            <a:extLst>
              <a:ext uri="{FF2B5EF4-FFF2-40B4-BE49-F238E27FC236}">
                <a16:creationId xmlns:a16="http://schemas.microsoft.com/office/drawing/2014/main" id="{62013AAD-DCA8-43EE-A6AD-BC89849E6BFF}"/>
              </a:ext>
            </a:extLst>
          </p:cNvPr>
          <p:cNvSpPr>
            <a:spLocks noGrp="1"/>
          </p:cNvSpPr>
          <p:nvPr>
            <p:ph idx="13"/>
          </p:nvPr>
        </p:nvSpPr>
        <p:spPr>
          <a:xfrm>
            <a:off x="6235746" y="1579071"/>
            <a:ext cx="4993785" cy="4768062"/>
          </a:xfrm>
        </p:spPr>
        <p:txBody>
          <a:bodyPr/>
          <a:lstStyle/>
          <a:p>
            <a:pPr lvl="1">
              <a:spcBef>
                <a:spcPts val="300"/>
              </a:spcBef>
              <a:spcAft>
                <a:spcPts val="300"/>
              </a:spcAft>
            </a:pPr>
            <a:r>
              <a:rPr lang="en-GB" dirty="0">
                <a:solidFill>
                  <a:schemeClr val="tx1">
                    <a:lumMod val="75000"/>
                    <a:lumOff val="25000"/>
                  </a:schemeClr>
                </a:solidFill>
              </a:rPr>
              <a:t>Increasing interest Energy Storage and conversion</a:t>
            </a:r>
          </a:p>
          <a:p>
            <a:pPr marL="450488" lvl="2" indent="-216000">
              <a:spcBef>
                <a:spcPts val="300"/>
              </a:spcBef>
              <a:spcAft>
                <a:spcPts val="300"/>
              </a:spcAft>
            </a:pPr>
            <a:r>
              <a:rPr lang="en-GB" dirty="0">
                <a:solidFill>
                  <a:schemeClr val="tx1">
                    <a:lumMod val="75000"/>
                    <a:lumOff val="25000"/>
                  </a:schemeClr>
                </a:solidFill>
              </a:rPr>
              <a:t>Battery </a:t>
            </a:r>
          </a:p>
          <a:p>
            <a:pPr marL="450488" lvl="2" indent="-216000">
              <a:spcBef>
                <a:spcPts val="300"/>
              </a:spcBef>
              <a:spcAft>
                <a:spcPts val="300"/>
              </a:spcAft>
            </a:pPr>
            <a:r>
              <a:rPr lang="en-GB" dirty="0">
                <a:solidFill>
                  <a:schemeClr val="tx1">
                    <a:lumMod val="75000"/>
                    <a:lumOff val="25000"/>
                  </a:schemeClr>
                </a:solidFill>
              </a:rPr>
              <a:t>Reduce CO</a:t>
            </a:r>
            <a:r>
              <a:rPr lang="en-GB" sz="1600" baseline="-25000" dirty="0">
                <a:solidFill>
                  <a:schemeClr val="tx1">
                    <a:lumMod val="75000"/>
                    <a:lumOff val="25000"/>
                  </a:schemeClr>
                </a:solidFill>
              </a:rPr>
              <a:t>2</a:t>
            </a:r>
            <a:r>
              <a:rPr lang="en-GB" dirty="0">
                <a:solidFill>
                  <a:schemeClr val="tx1">
                    <a:lumMod val="75000"/>
                    <a:lumOff val="25000"/>
                  </a:schemeClr>
                </a:solidFill>
              </a:rPr>
              <a:t> emission</a:t>
            </a:r>
          </a:p>
          <a:p>
            <a:pPr lvl="1">
              <a:spcBef>
                <a:spcPts val="300"/>
              </a:spcBef>
              <a:spcAft>
                <a:spcPts val="300"/>
              </a:spcAft>
            </a:pPr>
            <a:r>
              <a:rPr lang="en-GB" dirty="0">
                <a:solidFill>
                  <a:schemeClr val="tx1">
                    <a:lumMod val="75000"/>
                    <a:lumOff val="25000"/>
                  </a:schemeClr>
                </a:solidFill>
              </a:rPr>
              <a:t>Scientific community challenges</a:t>
            </a:r>
          </a:p>
          <a:p>
            <a:pPr marL="450488" lvl="2" indent="-216000">
              <a:spcBef>
                <a:spcPts val="300"/>
              </a:spcBef>
              <a:spcAft>
                <a:spcPts val="300"/>
              </a:spcAft>
            </a:pPr>
            <a:r>
              <a:rPr lang="en-GB" dirty="0">
                <a:solidFill>
                  <a:schemeClr val="tx1">
                    <a:lumMod val="75000"/>
                    <a:lumOff val="25000"/>
                  </a:schemeClr>
                </a:solidFill>
              </a:rPr>
              <a:t>Interfaces/ Interphases charge transfer</a:t>
            </a:r>
          </a:p>
          <a:p>
            <a:pPr marL="450488" lvl="2" indent="-216000">
              <a:spcBef>
                <a:spcPts val="300"/>
              </a:spcBef>
              <a:spcAft>
                <a:spcPts val="300"/>
              </a:spcAft>
            </a:pPr>
            <a:r>
              <a:rPr lang="en-GB" dirty="0">
                <a:solidFill>
                  <a:schemeClr val="tx1">
                    <a:lumMod val="75000"/>
                    <a:lumOff val="25000"/>
                  </a:schemeClr>
                </a:solidFill>
              </a:rPr>
              <a:t>New materials</a:t>
            </a:r>
          </a:p>
          <a:p>
            <a:pPr marL="0" indent="0">
              <a:buNone/>
            </a:pPr>
            <a:endParaRPr lang="en-GB"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Overview</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pic>
        <p:nvPicPr>
          <p:cNvPr id="3" name="Picture 2"/>
          <p:cNvPicPr>
            <a:picLocks noChangeAspect="1"/>
          </p:cNvPicPr>
          <p:nvPr/>
        </p:nvPicPr>
        <p:blipFill>
          <a:blip r:embed="rId7"/>
          <a:stretch>
            <a:fillRect/>
          </a:stretch>
        </p:blipFill>
        <p:spPr>
          <a:xfrm>
            <a:off x="1611976" y="4048031"/>
            <a:ext cx="2415021" cy="1502414"/>
          </a:xfrm>
          <a:prstGeom prst="rect">
            <a:avLst/>
          </a:prstGeom>
        </p:spPr>
      </p:pic>
      <p:pic>
        <p:nvPicPr>
          <p:cNvPr id="11" name="Picture 10"/>
          <p:cNvPicPr>
            <a:picLocks noChangeAspect="1"/>
          </p:cNvPicPr>
          <p:nvPr/>
        </p:nvPicPr>
        <p:blipFill>
          <a:blip r:embed="rId8"/>
          <a:stretch>
            <a:fillRect/>
          </a:stretch>
        </p:blipFill>
        <p:spPr>
          <a:xfrm>
            <a:off x="5234035" y="4080678"/>
            <a:ext cx="3663780" cy="1524912"/>
          </a:xfrm>
          <a:prstGeom prst="rect">
            <a:avLst/>
          </a:prstGeom>
        </p:spPr>
      </p:pic>
      <p:pic>
        <p:nvPicPr>
          <p:cNvPr id="16" name="Recorded Sound">
            <a:hlinkClick r:id="" action="ppaction://media"/>
          </p:cNvPr>
          <p:cNvPicPr>
            <a:picLocks noChangeAspect="1"/>
          </p:cNvPicPr>
          <p:nvPr>
            <a:audioFile r:link="rId1"/>
            <p:extLst>
              <p:ext uri="{DAA4B4D4-6D71-4841-9C94-3DE7FCFB9230}">
                <p14:media xmlns:p14="http://schemas.microsoft.com/office/powerpoint/2010/main" r:embed="rId2">
                  <p14:trim st="1500" end="1462.5895"/>
                </p14:media>
              </p:ext>
            </p:extLst>
          </p:nvPr>
        </p:nvPicPr>
        <p:blipFill>
          <a:blip r:embed="rId9"/>
          <a:stretch>
            <a:fillRect/>
          </a:stretch>
        </p:blipFill>
        <p:spPr>
          <a:xfrm>
            <a:off x="9643323" y="1311803"/>
            <a:ext cx="406400" cy="406400"/>
          </a:xfrm>
          <a:prstGeom prst="rect">
            <a:avLst/>
          </a:prstGeom>
        </p:spPr>
      </p:pic>
      <p:grpSp>
        <p:nvGrpSpPr>
          <p:cNvPr id="18" name="Group 17"/>
          <p:cNvGrpSpPr/>
          <p:nvPr/>
        </p:nvGrpSpPr>
        <p:grpSpPr>
          <a:xfrm>
            <a:off x="5607987" y="2967786"/>
            <a:ext cx="5989867" cy="3072644"/>
            <a:chOff x="5740358" y="3398348"/>
            <a:chExt cx="5989867" cy="3072644"/>
          </a:xfrm>
        </p:grpSpPr>
        <p:pic>
          <p:nvPicPr>
            <p:cNvPr id="15" name="Picture 14"/>
            <p:cNvPicPr>
              <a:picLocks noChangeAspect="1"/>
            </p:cNvPicPr>
            <p:nvPr/>
          </p:nvPicPr>
          <p:blipFill>
            <a:blip r:embed="rId10"/>
            <a:stretch>
              <a:fillRect/>
            </a:stretch>
          </p:blipFill>
          <p:spPr>
            <a:xfrm>
              <a:off x="5783709" y="3398348"/>
              <a:ext cx="5643393" cy="2801780"/>
            </a:xfrm>
            <a:prstGeom prst="rect">
              <a:avLst/>
            </a:prstGeom>
          </p:spPr>
        </p:pic>
        <p:sp>
          <p:nvSpPr>
            <p:cNvPr id="17" name="TextBox 16"/>
            <p:cNvSpPr txBox="1"/>
            <p:nvPr/>
          </p:nvSpPr>
          <p:spPr>
            <a:xfrm>
              <a:off x="5740358" y="6193993"/>
              <a:ext cx="5989867" cy="276999"/>
            </a:xfrm>
            <a:prstGeom prst="rect">
              <a:avLst/>
            </a:prstGeom>
            <a:noFill/>
          </p:spPr>
          <p:txBody>
            <a:bodyPr wrap="square" rtlCol="0">
              <a:spAutoFit/>
            </a:bodyPr>
            <a:lstStyle/>
            <a:p>
              <a:pPr algn="l"/>
              <a:r>
                <a:rPr lang="sv-SE" sz="1200" i="1" dirty="0" err="1">
                  <a:solidFill>
                    <a:srgbClr val="666666"/>
                  </a:solidFill>
                </a:rPr>
                <a:t>Lithium</a:t>
              </a:r>
              <a:r>
                <a:rPr lang="sv-SE" sz="1200" i="1" dirty="0">
                  <a:solidFill>
                    <a:srgbClr val="666666"/>
                  </a:solidFill>
                </a:rPr>
                <a:t> </a:t>
              </a:r>
              <a:r>
                <a:rPr lang="sv-SE" sz="1200" i="1" dirty="0" err="1">
                  <a:solidFill>
                    <a:srgbClr val="666666"/>
                  </a:solidFill>
                </a:rPr>
                <a:t>ion</a:t>
              </a:r>
              <a:r>
                <a:rPr lang="sv-SE" sz="1200" i="1" dirty="0">
                  <a:solidFill>
                    <a:srgbClr val="666666"/>
                  </a:solidFill>
                </a:rPr>
                <a:t> </a:t>
              </a:r>
              <a:r>
                <a:rPr lang="sv-SE" sz="1200" i="1" dirty="0" err="1">
                  <a:solidFill>
                    <a:srgbClr val="666666"/>
                  </a:solidFill>
                </a:rPr>
                <a:t>battery</a:t>
              </a:r>
              <a:r>
                <a:rPr lang="sv-SE" sz="1200" i="1" dirty="0">
                  <a:solidFill>
                    <a:srgbClr val="666666"/>
                  </a:solidFill>
                </a:rPr>
                <a:t> </a:t>
              </a:r>
              <a:r>
                <a:rPr lang="sv-SE" sz="1200" i="1" dirty="0" err="1">
                  <a:solidFill>
                    <a:srgbClr val="666666"/>
                  </a:solidFill>
                </a:rPr>
                <a:t>demand</a:t>
              </a:r>
              <a:r>
                <a:rPr lang="sv-SE" sz="1200" i="1" dirty="0">
                  <a:solidFill>
                    <a:srgbClr val="666666"/>
                  </a:solidFill>
                </a:rPr>
                <a:t> and </a:t>
              </a:r>
              <a:r>
                <a:rPr lang="sv-SE" sz="1200" i="1" dirty="0" err="1">
                  <a:solidFill>
                    <a:srgbClr val="666666"/>
                  </a:solidFill>
                </a:rPr>
                <a:t>supply</a:t>
              </a:r>
              <a:r>
                <a:rPr lang="sv-SE" sz="1200" i="1" dirty="0">
                  <a:solidFill>
                    <a:srgbClr val="666666"/>
                  </a:solidFill>
                </a:rPr>
                <a:t> </a:t>
              </a:r>
              <a:r>
                <a:rPr lang="sv-SE" sz="1200" i="1" dirty="0" err="1">
                  <a:solidFill>
                    <a:srgbClr val="666666"/>
                  </a:solidFill>
                </a:rPr>
                <a:t>European</a:t>
              </a:r>
              <a:r>
                <a:rPr lang="sv-SE" sz="1200" i="1" dirty="0">
                  <a:solidFill>
                    <a:srgbClr val="666666"/>
                  </a:solidFill>
                </a:rPr>
                <a:t> Commission April 2019</a:t>
              </a:r>
            </a:p>
          </p:txBody>
        </p:sp>
      </p:grpSp>
      <p:pic>
        <p:nvPicPr>
          <p:cNvPr id="20" name="use electrochem">
            <a:hlinkClick r:id="" action="ppaction://media"/>
          </p:cNvPr>
          <p:cNvPicPr>
            <a:picLocks noChangeAspect="1"/>
          </p:cNvPicPr>
          <p:nvPr>
            <a:audioFile r:link="rId1"/>
            <p:extLst>
              <p:ext uri="{DAA4B4D4-6D71-4841-9C94-3DE7FCFB9230}">
                <p14:media xmlns:p14="http://schemas.microsoft.com/office/powerpoint/2010/main" r:embed="rId3">
                  <p14:trim st="1000" end="1446.3492"/>
                </p14:media>
              </p:ext>
            </p:extLst>
          </p:nvPr>
        </p:nvPicPr>
        <p:blipFill>
          <a:blip r:embed="rId9"/>
          <a:stretch>
            <a:fillRect/>
          </a:stretch>
        </p:blipFill>
        <p:spPr>
          <a:xfrm>
            <a:off x="4161994" y="3127484"/>
            <a:ext cx="406400" cy="406400"/>
          </a:xfrm>
          <a:prstGeom prst="rect">
            <a:avLst/>
          </a:prstGeom>
        </p:spPr>
      </p:pic>
      <p:pic>
        <p:nvPicPr>
          <p:cNvPr id="21" name="intro electro">
            <a:hlinkClick r:id="" action="ppaction://media"/>
          </p:cNvPr>
          <p:cNvPicPr>
            <a:picLocks noChangeAspect="1"/>
          </p:cNvPicPr>
          <p:nvPr>
            <a:audioFile r:link="rId1"/>
            <p:extLst>
              <p:ext uri="{DAA4B4D4-6D71-4841-9C94-3DE7FCFB9230}">
                <p14:media xmlns:p14="http://schemas.microsoft.com/office/powerpoint/2010/main" r:embed="rId4">
                  <p14:trim st="1292" end="1274.5306"/>
                </p14:media>
              </p:ext>
            </p:extLst>
          </p:nvPr>
        </p:nvPicPr>
        <p:blipFill>
          <a:blip r:embed="rId9"/>
          <a:stretch>
            <a:fillRect/>
          </a:stretch>
        </p:blipFill>
        <p:spPr>
          <a:xfrm>
            <a:off x="5333958" y="1641089"/>
            <a:ext cx="406400" cy="406400"/>
          </a:xfrm>
          <a:prstGeom prst="rect">
            <a:avLst/>
          </a:prstGeom>
        </p:spPr>
      </p:pic>
      <p:pic>
        <p:nvPicPr>
          <p:cNvPr id="22" name="challanges">
            <a:hlinkClick r:id="" action="ppaction://media"/>
          </p:cNvPr>
          <p:cNvPicPr>
            <a:picLocks noChangeAspect="1"/>
          </p:cNvPicPr>
          <p:nvPr>
            <a:audioFile r:link="rId1"/>
            <p:extLst>
              <p:ext uri="{DAA4B4D4-6D71-4841-9C94-3DE7FCFB9230}">
                <p14:media xmlns:p14="http://schemas.microsoft.com/office/powerpoint/2010/main" r:embed="rId5">
                  <p14:trim st="1836" end="1634.2448"/>
                </p14:media>
              </p:ext>
            </p:extLst>
          </p:nvPr>
        </p:nvPicPr>
        <p:blipFill>
          <a:blip r:embed="rId9"/>
          <a:stretch>
            <a:fillRect/>
          </a:stretch>
        </p:blipFill>
        <p:spPr>
          <a:xfrm>
            <a:off x="11597854" y="3225800"/>
            <a:ext cx="406400" cy="406400"/>
          </a:xfrm>
          <a:prstGeom prst="rect">
            <a:avLst/>
          </a:prstGeom>
        </p:spPr>
      </p:pic>
      <p:pic>
        <p:nvPicPr>
          <p:cNvPr id="9" name="Picture 8"/>
          <p:cNvPicPr>
            <a:picLocks noChangeAspect="1"/>
          </p:cNvPicPr>
          <p:nvPr/>
        </p:nvPicPr>
        <p:blipFill>
          <a:blip r:embed="rId11"/>
          <a:stretch>
            <a:fillRect/>
          </a:stretch>
        </p:blipFill>
        <p:spPr>
          <a:xfrm>
            <a:off x="6703676" y="5186712"/>
            <a:ext cx="4637221" cy="1562629"/>
          </a:xfrm>
          <a:prstGeom prst="rect">
            <a:avLst/>
          </a:prstGeom>
        </p:spPr>
      </p:pic>
      <p:sp>
        <p:nvSpPr>
          <p:cNvPr id="19" name="Action Button: Forward or Next 18">
            <a:hlinkClick r:id="" action="ppaction://hlinkshowjump?jump=nextslide" highlightClick="1">
              <a:snd r:embed="rId12"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7633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0" fill="hold"/>
                                        <p:tgtEl>
                                          <p:spTgt spid="21"/>
                                        </p:tgtEl>
                                      </p:cBhvr>
                                    </p:cmd>
                                  </p:childTnLst>
                                </p:cTn>
                              </p:par>
                            </p:childTnLst>
                          </p:cTn>
                        </p:par>
                        <p:par>
                          <p:cTn id="7" fill="hold">
                            <p:stCondLst>
                              <p:cond delay="21410"/>
                            </p:stCondLst>
                            <p:childTnLst>
                              <p:par>
                                <p:cTn id="8" presetID="1" presetClass="mediacall" presetSubtype="0" fill="hold" nodeType="afterEffect">
                                  <p:stCondLst>
                                    <p:cond delay="0"/>
                                  </p:stCondLst>
                                  <p:childTnLst>
                                    <p:cmd type="call" cmd="playFrom(0.0)">
                                      <p:cBhvr>
                                        <p:cTn id="9" dur="12000" fill="hold"/>
                                        <p:tgtEl>
                                          <p:spTgt spid="20"/>
                                        </p:tgtEl>
                                      </p:cBhvr>
                                    </p:cmd>
                                  </p:childTnLst>
                                </p:cTn>
                              </p:par>
                            </p:childTnLst>
                          </p:cTn>
                        </p:par>
                        <p:par>
                          <p:cTn id="10" fill="hold">
                            <p:stCondLst>
                              <p:cond delay="33410"/>
                            </p:stCondLst>
                            <p:childTnLst>
                              <p:par>
                                <p:cTn id="11" presetID="1" presetClass="mediacall" presetSubtype="0" fill="hold" nodeType="afterEffect">
                                  <p:stCondLst>
                                    <p:cond delay="0"/>
                                  </p:stCondLst>
                                  <p:childTnLst>
                                    <p:cmd type="call" cmd="playFrom(0.0)">
                                      <p:cBhvr>
                                        <p:cTn id="12" dur="21538" fill="hold"/>
                                        <p:tgtEl>
                                          <p:spTgt spid="16"/>
                                        </p:tgtEl>
                                      </p:cBhvr>
                                    </p:cmd>
                                  </p:childTnLst>
                                </p:cTn>
                              </p:par>
                            </p:childTnLst>
                          </p:cTn>
                        </p:par>
                        <p:par>
                          <p:cTn id="13" fill="hold">
                            <p:stCondLst>
                              <p:cond delay="54948"/>
                            </p:stCondLst>
                            <p:childTnLst>
                              <p:par>
                                <p:cTn id="14" presetID="10" presetClass="exit" presetSubtype="0" fill="hold" nodeType="after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par>
                          <p:cTn id="17" fill="hold">
                            <p:stCondLst>
                              <p:cond delay="55448"/>
                            </p:stCondLst>
                            <p:childTnLst>
                              <p:par>
                                <p:cTn id="18" presetID="1" presetClass="mediacall" presetSubtype="0" fill="hold" nodeType="afterEffect">
                                  <p:stCondLst>
                                    <p:cond delay="0"/>
                                  </p:stCondLst>
                                  <p:childTnLst>
                                    <p:cmd type="call" cmd="playFrom(0.0)">
                                      <p:cBhvr>
                                        <p:cTn id="19" dur="23432" fill="hold"/>
                                        <p:tgtEl>
                                          <p:spTgt spid="22"/>
                                        </p:tgtEl>
                                      </p:cBhvr>
                                    </p:cmd>
                                  </p:childTnLst>
                                </p:cTn>
                              </p:par>
                              <p:par>
                                <p:cTn id="20" presetID="1" presetClass="entr" presetSubtype="0" fill="hold" nodeType="withEffect">
                                  <p:stCondLst>
                                    <p:cond delay="1500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2000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78880"/>
                            </p:stCondLst>
                            <p:childTnLst>
                              <p:par>
                                <p:cTn id="25" presetID="1" presetClass="entr" presetSubtype="0" fill="hold" grpId="0" nodeType="afterEffect">
                                  <p:stCondLst>
                                    <p:cond delay="5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6"/>
                </p:tgtEl>
              </p:cMediaNode>
            </p:audio>
            <p:audio>
              <p:cMediaNode vol="80000">
                <p:cTn id="28" fill="hold" display="0">
                  <p:stCondLst>
                    <p:cond delay="indefinite"/>
                  </p:stCondLst>
                  <p:endCondLst>
                    <p:cond evt="onStopAudio" delay="0">
                      <p:tgtEl>
                        <p:sldTgt/>
                      </p:tgtEl>
                    </p:cond>
                  </p:endCondLst>
                </p:cTn>
                <p:tgtEl>
                  <p:spTgt spid="20"/>
                </p:tgtEl>
              </p:cMediaNode>
            </p:audio>
            <p:audio>
              <p:cMediaNode vol="80000">
                <p:cTn id="29" fill="hold" display="0">
                  <p:stCondLst>
                    <p:cond delay="indefinite"/>
                  </p:stCondLst>
                  <p:endCondLst>
                    <p:cond evt="onStopAudio" delay="0">
                      <p:tgtEl>
                        <p:sldTgt/>
                      </p:tgtEl>
                    </p:cond>
                  </p:endCondLst>
                </p:cTn>
                <p:tgtEl>
                  <p:spTgt spid="22"/>
                </p:tgtEl>
              </p:cMediaNode>
            </p:audio>
            <p:audio>
              <p:cMediaNode vol="80000" showWhenStopped="0">
                <p:cTn id="30" fill="hold" display="0">
                  <p:stCondLst>
                    <p:cond delay="indefinite"/>
                  </p:stCondLst>
                  <p:endCondLst>
                    <p:cond evt="onStopAudio" delay="0">
                      <p:tgtEl>
                        <p:sldTgt/>
                      </p:tgtEl>
                    </p:cond>
                  </p:endCondLst>
                </p:cTn>
                <p:tgtEl>
                  <p:spTgt spid="21"/>
                </p:tgtEl>
              </p:cMediaNode>
            </p:audio>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Electrochemistry</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Electrochemistry FLUCO/SULF</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23</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1094400" y="2044483"/>
            <a:ext cx="4993785" cy="4768062"/>
          </a:xfrm>
        </p:spPr>
        <p:txBody>
          <a:bodyPr/>
          <a:lstStyle/>
          <a:p>
            <a:pPr marL="144000" lvl="1" indent="0">
              <a:spcBef>
                <a:spcPts val="300"/>
              </a:spcBef>
              <a:spcAft>
                <a:spcPts val="300"/>
              </a:spcAft>
              <a:buNone/>
            </a:pPr>
            <a:r>
              <a:rPr lang="en-GB" b="1" dirty="0">
                <a:solidFill>
                  <a:schemeClr val="tx1">
                    <a:lumMod val="75000"/>
                    <a:lumOff val="25000"/>
                  </a:schemeClr>
                </a:solidFill>
              </a:rPr>
              <a:t>User Lab</a:t>
            </a:r>
          </a:p>
          <a:p>
            <a:pPr marL="360000" lvl="1" indent="-216000">
              <a:spcBef>
                <a:spcPts val="300"/>
              </a:spcBef>
              <a:spcAft>
                <a:spcPts val="300"/>
              </a:spcAft>
            </a:pPr>
            <a:r>
              <a:rPr lang="en-GB" dirty="0">
                <a:solidFill>
                  <a:schemeClr val="tx1">
                    <a:lumMod val="75000"/>
                    <a:lumOff val="25000"/>
                  </a:schemeClr>
                </a:solidFill>
              </a:rPr>
              <a:t>Basic analytical tool</a:t>
            </a:r>
          </a:p>
          <a:p>
            <a:pPr marL="450488" lvl="2" indent="-216000">
              <a:spcBef>
                <a:spcPts val="300"/>
              </a:spcBef>
              <a:spcAft>
                <a:spcPts val="300"/>
              </a:spcAft>
            </a:pPr>
            <a:r>
              <a:rPr lang="en-GB" dirty="0">
                <a:solidFill>
                  <a:schemeClr val="tx1">
                    <a:lumMod val="75000"/>
                    <a:lumOff val="25000"/>
                  </a:schemeClr>
                </a:solidFill>
              </a:rPr>
              <a:t>Wet chemistry</a:t>
            </a:r>
          </a:p>
          <a:p>
            <a:pPr marL="450488" lvl="2" indent="-216000">
              <a:spcBef>
                <a:spcPts val="300"/>
              </a:spcBef>
              <a:spcAft>
                <a:spcPts val="300"/>
              </a:spcAft>
            </a:pPr>
            <a:r>
              <a:rPr lang="en-GB" dirty="0">
                <a:solidFill>
                  <a:schemeClr val="tx1">
                    <a:lumMod val="75000"/>
                    <a:lumOff val="25000"/>
                  </a:schemeClr>
                </a:solidFill>
              </a:rPr>
              <a:t>Polarography</a:t>
            </a:r>
          </a:p>
          <a:p>
            <a:pPr marL="450488" lvl="2" indent="-216000">
              <a:spcBef>
                <a:spcPts val="300"/>
              </a:spcBef>
              <a:spcAft>
                <a:spcPts val="300"/>
              </a:spcAft>
            </a:pPr>
            <a:r>
              <a:rPr lang="en-GB" dirty="0">
                <a:solidFill>
                  <a:schemeClr val="tx1">
                    <a:lumMod val="75000"/>
                    <a:lumOff val="25000"/>
                  </a:schemeClr>
                </a:solidFill>
              </a:rPr>
              <a:t>Impedance measurement</a:t>
            </a:r>
          </a:p>
          <a:p>
            <a:pPr marL="450488" lvl="2" indent="-216000">
              <a:spcBef>
                <a:spcPts val="300"/>
              </a:spcBef>
              <a:spcAft>
                <a:spcPts val="300"/>
              </a:spcAft>
            </a:pPr>
            <a:endParaRPr lang="en-GB" dirty="0">
              <a:solidFill>
                <a:schemeClr val="tx1">
                  <a:lumMod val="75000"/>
                  <a:lumOff val="25000"/>
                </a:schemeClr>
              </a:solidFill>
            </a:endParaRPr>
          </a:p>
          <a:p>
            <a:pPr marL="360000" lvl="1" indent="-216000">
              <a:spcBef>
                <a:spcPts val="300"/>
              </a:spcBef>
              <a:spcAft>
                <a:spcPts val="300"/>
              </a:spcAft>
            </a:pPr>
            <a:r>
              <a:rPr lang="en-GB" dirty="0">
                <a:solidFill>
                  <a:schemeClr val="tx1">
                    <a:lumMod val="75000"/>
                    <a:lumOff val="25000"/>
                  </a:schemeClr>
                </a:solidFill>
              </a:rPr>
              <a:t>Sample preparation</a:t>
            </a:r>
          </a:p>
          <a:p>
            <a:pPr marL="450488" lvl="2" indent="-216000">
              <a:spcBef>
                <a:spcPts val="300"/>
              </a:spcBef>
              <a:spcAft>
                <a:spcPts val="300"/>
              </a:spcAft>
            </a:pPr>
            <a:r>
              <a:rPr lang="en-GB" dirty="0">
                <a:solidFill>
                  <a:schemeClr val="tx1">
                    <a:lumMod val="75000"/>
                    <a:lumOff val="25000"/>
                  </a:schemeClr>
                </a:solidFill>
              </a:rPr>
              <a:t>Glove box</a:t>
            </a:r>
          </a:p>
          <a:p>
            <a:pPr marL="450488" lvl="2" indent="-216000">
              <a:spcBef>
                <a:spcPts val="300"/>
              </a:spcBef>
              <a:spcAft>
                <a:spcPts val="300"/>
              </a:spcAft>
            </a:pPr>
            <a:r>
              <a:rPr lang="en-GB" dirty="0">
                <a:solidFill>
                  <a:schemeClr val="tx1">
                    <a:lumMod val="75000"/>
                    <a:lumOff val="25000"/>
                  </a:schemeClr>
                </a:solidFill>
              </a:rPr>
              <a:t>Clean area</a:t>
            </a:r>
          </a:p>
          <a:p>
            <a:pPr marL="450488" lvl="2" indent="-216000">
              <a:spcBef>
                <a:spcPts val="300"/>
              </a:spcBef>
              <a:spcAft>
                <a:spcPts val="300"/>
              </a:spcAft>
            </a:pPr>
            <a:r>
              <a:rPr lang="en-GB" dirty="0">
                <a:solidFill>
                  <a:schemeClr val="tx1">
                    <a:lumMod val="75000"/>
                    <a:lumOff val="25000"/>
                  </a:schemeClr>
                </a:solidFill>
              </a:rPr>
              <a:t>Prepare charge/discharge</a:t>
            </a: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User lab / Sample environment</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2020-04-21</a:t>
            </a:fld>
            <a:endParaRPr lang="sv-SE" dirty="0"/>
          </a:p>
        </p:txBody>
      </p:sp>
      <p:sp>
        <p:nvSpPr>
          <p:cNvPr id="3" name="Content Placeholder 2"/>
          <p:cNvSpPr>
            <a:spLocks noGrp="1"/>
          </p:cNvSpPr>
          <p:nvPr>
            <p:ph idx="13"/>
          </p:nvPr>
        </p:nvSpPr>
        <p:spPr>
          <a:xfrm>
            <a:off x="6265183" y="2108851"/>
            <a:ext cx="4993785" cy="4768062"/>
          </a:xfrm>
        </p:spPr>
        <p:txBody>
          <a:bodyPr/>
          <a:lstStyle/>
          <a:p>
            <a:pPr marL="144000" lvl="1" indent="0">
              <a:spcBef>
                <a:spcPts val="300"/>
              </a:spcBef>
              <a:spcAft>
                <a:spcPts val="300"/>
              </a:spcAft>
              <a:buNone/>
            </a:pPr>
            <a:r>
              <a:rPr lang="en-GB" b="1" dirty="0">
                <a:solidFill>
                  <a:schemeClr val="tx1">
                    <a:lumMod val="75000"/>
                    <a:lumOff val="25000"/>
                  </a:schemeClr>
                </a:solidFill>
              </a:rPr>
              <a:t>Sample Environment</a:t>
            </a:r>
          </a:p>
          <a:p>
            <a:pPr marL="144000" lvl="1" indent="0">
              <a:spcBef>
                <a:spcPts val="300"/>
              </a:spcBef>
              <a:spcAft>
                <a:spcPts val="300"/>
              </a:spcAft>
              <a:buNone/>
            </a:pPr>
            <a:r>
              <a:rPr lang="en-GB" i="1" dirty="0">
                <a:solidFill>
                  <a:schemeClr val="tx1">
                    <a:lumMod val="75000"/>
                    <a:lumOff val="25000"/>
                  </a:schemeClr>
                </a:solidFill>
              </a:rPr>
              <a:t>In kind 2 years projects EE</a:t>
            </a:r>
          </a:p>
          <a:p>
            <a:pPr lvl="1">
              <a:spcBef>
                <a:spcPts val="300"/>
              </a:spcBef>
              <a:spcAft>
                <a:spcPts val="300"/>
              </a:spcAft>
            </a:pPr>
            <a:r>
              <a:rPr lang="en-GB" dirty="0">
                <a:solidFill>
                  <a:schemeClr val="tx1">
                    <a:lumMod val="75000"/>
                    <a:lumOff val="25000"/>
                  </a:schemeClr>
                </a:solidFill>
              </a:rPr>
              <a:t>Cells compatible with neutron experiment, in situ and operando</a:t>
            </a:r>
          </a:p>
          <a:p>
            <a:pPr marL="542563" lvl="3" indent="-216000">
              <a:spcBef>
                <a:spcPts val="300"/>
              </a:spcBef>
              <a:spcAft>
                <a:spcPts val="300"/>
              </a:spcAft>
            </a:pPr>
            <a:r>
              <a:rPr lang="en-GB" dirty="0">
                <a:solidFill>
                  <a:schemeClr val="tx1">
                    <a:lumMod val="75000"/>
                    <a:lumOff val="25000"/>
                  </a:schemeClr>
                </a:solidFill>
              </a:rPr>
              <a:t>Coin cell, SANS measurements.</a:t>
            </a:r>
          </a:p>
          <a:p>
            <a:pPr marL="542563" lvl="3" indent="-216000">
              <a:spcBef>
                <a:spcPts val="300"/>
              </a:spcBef>
              <a:spcAft>
                <a:spcPts val="300"/>
              </a:spcAft>
            </a:pPr>
            <a:r>
              <a:rPr lang="en-GB" dirty="0">
                <a:solidFill>
                  <a:schemeClr val="tx1">
                    <a:lumMod val="75000"/>
                    <a:lumOff val="25000"/>
                  </a:schemeClr>
                </a:solidFill>
              </a:rPr>
              <a:t>Annular cell for inelastic, diffraction exp.</a:t>
            </a:r>
          </a:p>
          <a:p>
            <a:pPr lvl="1">
              <a:spcBef>
                <a:spcPts val="300"/>
              </a:spcBef>
              <a:spcAft>
                <a:spcPts val="300"/>
              </a:spcAft>
            </a:pPr>
            <a:endParaRPr lang="en-GB" dirty="0">
              <a:solidFill>
                <a:schemeClr val="tx1">
                  <a:lumMod val="75000"/>
                  <a:lumOff val="25000"/>
                </a:schemeClr>
              </a:solidFill>
            </a:endParaRPr>
          </a:p>
          <a:p>
            <a:pPr marL="144000" lvl="1" indent="0">
              <a:spcBef>
                <a:spcPts val="300"/>
              </a:spcBef>
              <a:spcAft>
                <a:spcPts val="300"/>
              </a:spcAft>
              <a:buNone/>
            </a:pPr>
            <a:r>
              <a:rPr lang="en-GB" i="1" dirty="0">
                <a:solidFill>
                  <a:schemeClr val="tx1">
                    <a:lumMod val="75000"/>
                    <a:lumOff val="25000"/>
                  </a:schemeClr>
                </a:solidFill>
              </a:rPr>
              <a:t>Provide the tools</a:t>
            </a:r>
          </a:p>
          <a:p>
            <a:pPr marL="542563" lvl="3" indent="-216000">
              <a:spcBef>
                <a:spcPts val="300"/>
              </a:spcBef>
              <a:spcAft>
                <a:spcPts val="300"/>
              </a:spcAft>
            </a:pPr>
            <a:r>
              <a:rPr lang="en-GB" dirty="0">
                <a:solidFill>
                  <a:schemeClr val="tx1">
                    <a:lumMod val="75000"/>
                    <a:lumOff val="25000"/>
                  </a:schemeClr>
                </a:solidFill>
              </a:rPr>
              <a:t>Temperature control (10 K to 500 K)</a:t>
            </a:r>
          </a:p>
          <a:p>
            <a:pPr marL="542563" lvl="3" indent="-216000">
              <a:spcBef>
                <a:spcPts val="300"/>
              </a:spcBef>
              <a:spcAft>
                <a:spcPts val="300"/>
              </a:spcAft>
            </a:pPr>
            <a:r>
              <a:rPr lang="en-GB" dirty="0" err="1">
                <a:solidFill>
                  <a:schemeClr val="tx1">
                    <a:lumMod val="75000"/>
                    <a:lumOff val="25000"/>
                  </a:schemeClr>
                </a:solidFill>
              </a:rPr>
              <a:t>Potentiostat</a:t>
            </a:r>
            <a:endParaRPr lang="en-GB" dirty="0">
              <a:solidFill>
                <a:schemeClr val="tx1">
                  <a:lumMod val="75000"/>
                  <a:lumOff val="25000"/>
                </a:schemeClr>
              </a:solidFill>
            </a:endParaRPr>
          </a:p>
          <a:p>
            <a:pPr marL="542563" lvl="3" indent="-216000">
              <a:spcBef>
                <a:spcPts val="300"/>
              </a:spcBef>
              <a:spcAft>
                <a:spcPts val="300"/>
              </a:spcAft>
            </a:pPr>
            <a:r>
              <a:rPr lang="en-GB" dirty="0">
                <a:solidFill>
                  <a:schemeClr val="tx1">
                    <a:lumMod val="75000"/>
                    <a:lumOff val="25000"/>
                  </a:schemeClr>
                </a:solidFill>
              </a:rPr>
              <a:t>Cells</a:t>
            </a:r>
          </a:p>
          <a:p>
            <a:pPr marL="542563" lvl="3" indent="-216000">
              <a:spcBef>
                <a:spcPts val="300"/>
              </a:spcBef>
              <a:spcAft>
                <a:spcPts val="300"/>
              </a:spcAft>
            </a:pPr>
            <a:r>
              <a:rPr lang="en-GB" dirty="0">
                <a:solidFill>
                  <a:schemeClr val="tx1">
                    <a:lumMod val="75000"/>
                    <a:lumOff val="25000"/>
                  </a:schemeClr>
                </a:solidFill>
              </a:rPr>
              <a:t>Testing/cycling opportunity</a:t>
            </a:r>
          </a:p>
          <a:p>
            <a:pPr marL="326563" lvl="3" indent="0">
              <a:spcBef>
                <a:spcPts val="300"/>
              </a:spcBef>
              <a:spcAft>
                <a:spcPts val="300"/>
              </a:spcAft>
              <a:buNone/>
            </a:pPr>
            <a:endParaRPr lang="en-GB" dirty="0">
              <a:solidFill>
                <a:schemeClr val="tx1">
                  <a:lumMod val="75000"/>
                  <a:lumOff val="25000"/>
                </a:schemeClr>
              </a:solidFill>
            </a:endParaRPr>
          </a:p>
        </p:txBody>
      </p:sp>
      <p:sp>
        <p:nvSpPr>
          <p:cNvPr id="9" name="Right Arrow 8"/>
          <p:cNvSpPr/>
          <p:nvPr/>
        </p:nvSpPr>
        <p:spPr>
          <a:xfrm>
            <a:off x="4028476" y="1945476"/>
            <a:ext cx="2059709" cy="581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Picture 12"/>
          <p:cNvPicPr>
            <a:picLocks noChangeAspect="1"/>
          </p:cNvPicPr>
          <p:nvPr/>
        </p:nvPicPr>
        <p:blipFill>
          <a:blip r:embed="rId7"/>
          <a:stretch>
            <a:fillRect/>
          </a:stretch>
        </p:blipFill>
        <p:spPr>
          <a:xfrm>
            <a:off x="10566400" y="2331883"/>
            <a:ext cx="1385136" cy="1428009"/>
          </a:xfrm>
          <a:prstGeom prst="rect">
            <a:avLst/>
          </a:prstGeom>
        </p:spPr>
      </p:pic>
      <p:pic>
        <p:nvPicPr>
          <p:cNvPr id="14" name="Picture 2" descr="C:\Users\monikahartl\AppData\Local\Microsoft\Windows\Temporary Internet Files\Content.Outlook\EQKE5ZZP\IMG_454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068" t="23379" r="33288" b="29316"/>
          <a:stretch/>
        </p:blipFill>
        <p:spPr bwMode="auto">
          <a:xfrm>
            <a:off x="4479637" y="3360397"/>
            <a:ext cx="937811" cy="798990"/>
          </a:xfrm>
          <a:prstGeom prst="rect">
            <a:avLst/>
          </a:prstGeom>
          <a:noFill/>
          <a:extLst>
            <a:ext uri="{909E8E84-426E-40DD-AFC4-6F175D3DCCD1}">
              <a14:hiddenFill xmlns:a14="http://schemas.microsoft.com/office/drawing/2010/main">
                <a:solidFill>
                  <a:srgbClr val="FFFFFF"/>
                </a:solidFill>
              </a14:hiddenFill>
            </a:ext>
          </a:extLst>
        </p:spPr>
      </p:pic>
      <p:pic>
        <p:nvPicPr>
          <p:cNvPr id="12" name="4-2">
            <a:hlinkClick r:id="" action="ppaction://media"/>
          </p:cNvPr>
          <p:cNvPicPr>
            <a:picLocks noChangeAspect="1"/>
          </p:cNvPicPr>
          <p:nvPr>
            <a:audioFile r:link="rId1"/>
            <p:extLst>
              <p:ext uri="{DAA4B4D4-6D71-4841-9C94-3DE7FCFB9230}">
                <p14:media xmlns:p14="http://schemas.microsoft.com/office/powerpoint/2010/main" r:embed="rId2">
                  <p14:trim st="4109" end="1094.0317"/>
                </p14:media>
              </p:ext>
            </p:extLst>
          </p:nvPr>
        </p:nvPicPr>
        <p:blipFill>
          <a:blip r:embed="rId9"/>
          <a:stretch>
            <a:fillRect/>
          </a:stretch>
        </p:blipFill>
        <p:spPr>
          <a:xfrm>
            <a:off x="3956014" y="4464215"/>
            <a:ext cx="406400" cy="406400"/>
          </a:xfrm>
          <a:prstGeom prst="rect">
            <a:avLst/>
          </a:prstGeom>
        </p:spPr>
      </p:pic>
      <p:pic>
        <p:nvPicPr>
          <p:cNvPr id="19" name="4-1">
            <a:hlinkClick r:id="" action="ppaction://media"/>
          </p:cNvPr>
          <p:cNvPicPr>
            <a:picLocks noChangeAspect="1"/>
          </p:cNvPicPr>
          <p:nvPr>
            <a:audioFile r:link="rId1"/>
            <p:extLst>
              <p:ext uri="{DAA4B4D4-6D71-4841-9C94-3DE7FCFB9230}">
                <p14:media xmlns:p14="http://schemas.microsoft.com/office/powerpoint/2010/main" r:embed="rId3">
                  <p14:trim st="2700" end="2284.9115"/>
                </p14:media>
              </p:ext>
            </p:extLst>
          </p:nvPr>
        </p:nvPicPr>
        <p:blipFill>
          <a:blip r:embed="rId9"/>
          <a:stretch>
            <a:fillRect/>
          </a:stretch>
        </p:blipFill>
        <p:spPr>
          <a:xfrm>
            <a:off x="4356175" y="2696674"/>
            <a:ext cx="406400" cy="406400"/>
          </a:xfrm>
          <a:prstGeom prst="rect">
            <a:avLst/>
          </a:prstGeom>
        </p:spPr>
      </p:pic>
      <p:pic>
        <p:nvPicPr>
          <p:cNvPr id="21" name="4-3">
            <a:hlinkClick r:id="" action="ppaction://media"/>
          </p:cNvPr>
          <p:cNvPicPr>
            <a:picLocks noChangeAspect="1"/>
          </p:cNvPicPr>
          <p:nvPr>
            <a:audioFile r:link="rId1"/>
            <p:extLst>
              <p:ext uri="{DAA4B4D4-6D71-4841-9C94-3DE7FCFB9230}">
                <p14:media xmlns:p14="http://schemas.microsoft.com/office/powerpoint/2010/main" r:embed="rId4">
                  <p14:trim st="3329" end="2281.0884"/>
                </p14:media>
              </p:ext>
            </p:extLst>
          </p:nvPr>
        </p:nvPicPr>
        <p:blipFill>
          <a:blip r:embed="rId9"/>
          <a:stretch>
            <a:fillRect/>
          </a:stretch>
        </p:blipFill>
        <p:spPr>
          <a:xfrm>
            <a:off x="9690270" y="2207402"/>
            <a:ext cx="406400" cy="406400"/>
          </a:xfrm>
          <a:prstGeom prst="rect">
            <a:avLst/>
          </a:prstGeom>
        </p:spPr>
      </p:pic>
      <p:pic>
        <p:nvPicPr>
          <p:cNvPr id="22" name="4-4">
            <a:hlinkClick r:id="" action="ppaction://media"/>
          </p:cNvPr>
          <p:cNvPicPr>
            <a:picLocks noChangeAspect="1"/>
          </p:cNvPicPr>
          <p:nvPr>
            <a:audioFile r:link="rId1"/>
            <p:extLst>
              <p:ext uri="{DAA4B4D4-6D71-4841-9C94-3DE7FCFB9230}">
                <p14:media xmlns:p14="http://schemas.microsoft.com/office/powerpoint/2010/main" r:embed="rId5">
                  <p14:trim st="3136" end="1630.5668"/>
                </p14:media>
              </p:ext>
            </p:extLst>
          </p:nvPr>
        </p:nvPicPr>
        <p:blipFill>
          <a:blip r:embed="rId9"/>
          <a:stretch>
            <a:fillRect/>
          </a:stretch>
        </p:blipFill>
        <p:spPr>
          <a:xfrm>
            <a:off x="9893470" y="5733496"/>
            <a:ext cx="406400" cy="406400"/>
          </a:xfrm>
          <a:prstGeom prst="rect">
            <a:avLst/>
          </a:prstGeom>
        </p:spPr>
      </p:pic>
      <p:sp>
        <p:nvSpPr>
          <p:cNvPr id="16" name="Action Button: Forward or Next 15">
            <a:hlinkClick r:id="" action="ppaction://hlinkshowjump?jump=nextslide" highlightClick="1">
              <a:snd r:embed="rId10"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0787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4" fill="hold"/>
                                        <p:tgtEl>
                                          <p:spTgt spid="19"/>
                                        </p:tgtEl>
                                      </p:cBhvr>
                                    </p:cmd>
                                  </p:childTnLst>
                                </p:cTn>
                              </p:par>
                            </p:childTnLst>
                          </p:cTn>
                        </p:par>
                        <p:par>
                          <p:cTn id="7" fill="hold">
                            <p:stCondLst>
                              <p:cond delay="18494"/>
                            </p:stCondLst>
                            <p:childTnLst>
                              <p:par>
                                <p:cTn id="8" presetID="1" presetClass="mediacall" presetSubtype="0" fill="hold" nodeType="afterEffect">
                                  <p:stCondLst>
                                    <p:cond delay="0"/>
                                  </p:stCondLst>
                                  <p:childTnLst>
                                    <p:cmd type="call" cmd="playFrom(0.0)">
                                      <p:cBhvr>
                                        <p:cTn id="9" dur="18183" fill="hold"/>
                                        <p:tgtEl>
                                          <p:spTgt spid="12"/>
                                        </p:tgtEl>
                                      </p:cBhvr>
                                    </p:cmd>
                                  </p:childTnLst>
                                </p:cTn>
                              </p:par>
                            </p:childTnLst>
                          </p:cTn>
                        </p:par>
                        <p:par>
                          <p:cTn id="10" fill="hold">
                            <p:stCondLst>
                              <p:cond delay="36677"/>
                            </p:stCondLst>
                            <p:childTnLst>
                              <p:par>
                                <p:cTn id="11" presetID="1" presetClass="mediacall" presetSubtype="0" fill="hold" nodeType="afterEffect">
                                  <p:stCondLst>
                                    <p:cond delay="0"/>
                                  </p:stCondLst>
                                  <p:childTnLst>
                                    <p:cmd type="call" cmd="playFrom(0.0)">
                                      <p:cBhvr>
                                        <p:cTn id="12" dur="19461" fill="hold"/>
                                        <p:tgtEl>
                                          <p:spTgt spid="21"/>
                                        </p:tgtEl>
                                      </p:cBhvr>
                                    </p:cmd>
                                  </p:childTnLst>
                                </p:cTn>
                              </p:par>
                            </p:childTnLst>
                          </p:cTn>
                        </p:par>
                        <p:par>
                          <p:cTn id="13" fill="hold">
                            <p:stCondLst>
                              <p:cond delay="56138"/>
                            </p:stCondLst>
                            <p:childTnLst>
                              <p:par>
                                <p:cTn id="14" presetID="1" presetClass="mediacall" presetSubtype="0" fill="hold" nodeType="afterEffect">
                                  <p:stCondLst>
                                    <p:cond delay="0"/>
                                  </p:stCondLst>
                                  <p:childTnLst>
                                    <p:cmd type="call" cmd="playFrom(0.0)">
                                      <p:cBhvr>
                                        <p:cTn id="15" dur="10864" fill="hold"/>
                                        <p:tgtEl>
                                          <p:spTgt spid="22"/>
                                        </p:tgtEl>
                                      </p:cBhvr>
                                    </p:cmd>
                                  </p:childTnLst>
                                </p:cTn>
                              </p:par>
                            </p:childTnLst>
                          </p:cTn>
                        </p:par>
                        <p:par>
                          <p:cTn id="16" fill="hold">
                            <p:stCondLst>
                              <p:cond delay="67002"/>
                            </p:stCondLst>
                            <p:childTnLst>
                              <p:par>
                                <p:cTn id="17" presetID="1" presetClass="entr" presetSubtype="0" fill="hold" grpId="0" nodeType="afterEffect">
                                  <p:stCondLst>
                                    <p:cond delay="5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21"/>
                </p:tgtEl>
              </p:cMediaNode>
            </p:audio>
            <p:audio>
              <p:cMediaNode vol="80000">
                <p:cTn id="21" fill="hold" display="0">
                  <p:stCondLst>
                    <p:cond delay="indefinite"/>
                  </p:stCondLst>
                  <p:endCondLst>
                    <p:cond evt="onStopAudio" delay="0">
                      <p:tgtEl>
                        <p:sldTgt/>
                      </p:tgtEl>
                    </p:cond>
                  </p:endCondLst>
                </p:cTn>
                <p:tgtEl>
                  <p:spTgt spid="22"/>
                </p:tgtEl>
              </p:cMediaNode>
            </p:audio>
            <p:audio>
              <p:cMediaNode vol="80000" showWhenStopped="0">
                <p:cTn id="22" fill="hold" display="0">
                  <p:stCondLst>
                    <p:cond delay="indefinite"/>
                  </p:stCondLst>
                  <p:endCondLst>
                    <p:cond evt="onStopAudio" delay="0">
                      <p:tgtEl>
                        <p:sldTgt/>
                      </p:tgtEl>
                    </p:cond>
                  </p:endCondLst>
                </p:cTn>
                <p:tgtEl>
                  <p:spTgt spid="19"/>
                </p:tgtEl>
              </p:cMediaNode>
            </p:audio>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Electrochemistry	</a:t>
            </a:r>
            <a:endParaRPr lang="sv-SE" dirty="0"/>
          </a:p>
        </p:txBody>
      </p:sp>
      <p:sp>
        <p:nvSpPr>
          <p:cNvPr id="3" name="Footer Placeholder 2"/>
          <p:cNvSpPr>
            <a:spLocks noGrp="1"/>
          </p:cNvSpPr>
          <p:nvPr>
            <p:ph type="ftr" sz="quarter" idx="11"/>
          </p:nvPr>
        </p:nvSpPr>
        <p:spPr/>
        <p:txBody>
          <a:bodyPr/>
          <a:lstStyle/>
          <a:p>
            <a:r>
              <a:rPr lang="en-GB" dirty="0"/>
              <a:t>Electrochemistry FLUCO/SULF</a:t>
            </a:r>
          </a:p>
        </p:txBody>
      </p:sp>
      <p:sp>
        <p:nvSpPr>
          <p:cNvPr id="4" name="Slide Number Placeholder 3"/>
          <p:cNvSpPr>
            <a:spLocks noGrp="1"/>
          </p:cNvSpPr>
          <p:nvPr>
            <p:ph type="sldNum" sz="quarter" idx="12"/>
          </p:nvPr>
        </p:nvSpPr>
        <p:spPr>
          <a:xfrm>
            <a:off x="8735292" y="6502979"/>
            <a:ext cx="2743200" cy="365125"/>
          </a:xfrm>
        </p:spPr>
        <p:txBody>
          <a:bodyPr/>
          <a:lstStyle/>
          <a:p>
            <a:fld id="{F7283078-D760-1647-8B80-66BA8B52336D}" type="slidenum">
              <a:rPr lang="sv-SE" smtClean="0"/>
              <a:t>24</a:t>
            </a:fld>
            <a:endParaRPr lang="sv-SE"/>
          </a:p>
        </p:txBody>
      </p:sp>
      <p:sp>
        <p:nvSpPr>
          <p:cNvPr id="5" name="Content Placeholder 4"/>
          <p:cNvSpPr>
            <a:spLocks noGrp="1"/>
          </p:cNvSpPr>
          <p:nvPr>
            <p:ph idx="1"/>
          </p:nvPr>
        </p:nvSpPr>
        <p:spPr>
          <a:xfrm>
            <a:off x="1094400" y="1562400"/>
            <a:ext cx="4993785" cy="4127200"/>
          </a:xfrm>
        </p:spPr>
        <p:txBody>
          <a:bodyPr/>
          <a:lstStyle/>
          <a:p>
            <a:pPr marL="144000" lvl="1" indent="0">
              <a:spcBef>
                <a:spcPts val="300"/>
              </a:spcBef>
              <a:spcAft>
                <a:spcPts val="300"/>
              </a:spcAft>
              <a:buNone/>
            </a:pPr>
            <a:r>
              <a:rPr lang="en-GB" b="1" dirty="0">
                <a:solidFill>
                  <a:schemeClr val="tx1">
                    <a:lumMod val="75000"/>
                    <a:lumOff val="25000"/>
                  </a:schemeClr>
                </a:solidFill>
              </a:rPr>
              <a:t>2 years projects</a:t>
            </a:r>
          </a:p>
          <a:p>
            <a:pPr marL="144000" lvl="1" indent="0">
              <a:spcBef>
                <a:spcPts val="300"/>
              </a:spcBef>
              <a:spcAft>
                <a:spcPts val="300"/>
              </a:spcAft>
              <a:buNone/>
            </a:pPr>
            <a:endParaRPr lang="en-GB" dirty="0">
              <a:solidFill>
                <a:schemeClr val="tx1">
                  <a:lumMod val="75000"/>
                  <a:lumOff val="25000"/>
                </a:schemeClr>
              </a:solidFill>
            </a:endParaRPr>
          </a:p>
        </p:txBody>
      </p:sp>
      <p:sp>
        <p:nvSpPr>
          <p:cNvPr id="6" name="Content Placeholder 5"/>
          <p:cNvSpPr>
            <a:spLocks noGrp="1"/>
          </p:cNvSpPr>
          <p:nvPr>
            <p:ph idx="13"/>
          </p:nvPr>
        </p:nvSpPr>
        <p:spPr>
          <a:xfrm>
            <a:off x="1195647" y="3983271"/>
            <a:ext cx="6474089" cy="2258587"/>
          </a:xfrm>
        </p:spPr>
        <p:txBody>
          <a:bodyPr/>
          <a:lstStyle/>
          <a:p>
            <a:pPr marL="0" indent="0">
              <a:buNone/>
            </a:pPr>
            <a:r>
              <a:rPr lang="sv-SE" b="1" dirty="0"/>
              <a:t>Instruments</a:t>
            </a:r>
          </a:p>
          <a:p>
            <a:pPr marL="0" indent="0">
              <a:spcBef>
                <a:spcPts val="300"/>
              </a:spcBef>
              <a:spcAft>
                <a:spcPts val="300"/>
              </a:spcAft>
              <a:buNone/>
            </a:pPr>
            <a:endParaRPr lang="sv-SE" b="1" dirty="0">
              <a:solidFill>
                <a:schemeClr val="tx1">
                  <a:lumMod val="75000"/>
                  <a:lumOff val="25000"/>
                </a:schemeClr>
              </a:solidFill>
            </a:endParaRPr>
          </a:p>
          <a:p>
            <a:pPr marL="126900" indent="-216000">
              <a:spcBef>
                <a:spcPts val="300"/>
              </a:spcBef>
              <a:spcAft>
                <a:spcPts val="300"/>
              </a:spcAft>
              <a:buFont typeface="Wingdings" panose="05000000000000000000" pitchFamily="2" charset="2"/>
              <a:buChar char="§"/>
            </a:pPr>
            <a:r>
              <a:rPr lang="sv-SE" dirty="0" err="1">
                <a:solidFill>
                  <a:schemeClr val="tx1">
                    <a:lumMod val="75000"/>
                    <a:lumOff val="25000"/>
                  </a:schemeClr>
                </a:solidFill>
              </a:rPr>
              <a:t>Structure</a:t>
            </a:r>
            <a:r>
              <a:rPr lang="sv-SE" dirty="0">
                <a:solidFill>
                  <a:schemeClr val="tx1">
                    <a:lumMod val="75000"/>
                    <a:lumOff val="25000"/>
                  </a:schemeClr>
                </a:solidFill>
              </a:rPr>
              <a:t> and </a:t>
            </a:r>
            <a:r>
              <a:rPr lang="sv-SE" dirty="0" err="1">
                <a:solidFill>
                  <a:schemeClr val="tx1">
                    <a:lumMod val="75000"/>
                    <a:lumOff val="25000"/>
                  </a:schemeClr>
                </a:solidFill>
              </a:rPr>
              <a:t>dynamic</a:t>
            </a:r>
            <a:r>
              <a:rPr lang="sv-SE" dirty="0">
                <a:solidFill>
                  <a:schemeClr val="tx1">
                    <a:lumMod val="75000"/>
                    <a:lumOff val="25000"/>
                  </a:schemeClr>
                </a:solidFill>
              </a:rPr>
              <a:t> studies</a:t>
            </a:r>
            <a:r>
              <a:rPr lang="en-US" dirty="0">
                <a:solidFill>
                  <a:schemeClr val="tx1">
                    <a:lumMod val="75000"/>
                    <a:lumOff val="25000"/>
                  </a:schemeClr>
                </a:solidFill>
              </a:rPr>
              <a:t> : </a:t>
            </a:r>
          </a:p>
          <a:p>
            <a:pPr marL="450488" lvl="2" indent="-216000">
              <a:spcBef>
                <a:spcPts val="300"/>
              </a:spcBef>
              <a:spcAft>
                <a:spcPts val="300"/>
              </a:spcAft>
            </a:pPr>
            <a:r>
              <a:rPr lang="en-US" dirty="0">
                <a:solidFill>
                  <a:schemeClr val="tx1">
                    <a:lumMod val="75000"/>
                    <a:lumOff val="25000"/>
                  </a:schemeClr>
                </a:solidFill>
              </a:rPr>
              <a:t>DREAM, CSPEC, T-REX, VESPA, HEIMDAL and MIRACLE ESS</a:t>
            </a:r>
          </a:p>
          <a:p>
            <a:pPr marL="126900" indent="-216000">
              <a:spcBef>
                <a:spcPts val="300"/>
              </a:spcBef>
              <a:spcAft>
                <a:spcPts val="300"/>
              </a:spcAft>
              <a:buFont typeface="Wingdings" panose="05000000000000000000" pitchFamily="2" charset="2"/>
              <a:buChar char="§"/>
            </a:pPr>
            <a:r>
              <a:rPr lang="en-US" dirty="0">
                <a:solidFill>
                  <a:schemeClr val="tx1">
                    <a:lumMod val="75000"/>
                    <a:lumOff val="25000"/>
                  </a:schemeClr>
                </a:solidFill>
              </a:rPr>
              <a:t>Large scale structure experiments:</a:t>
            </a:r>
          </a:p>
          <a:p>
            <a:pPr marL="450488" lvl="2" indent="-216000">
              <a:spcBef>
                <a:spcPts val="300"/>
              </a:spcBef>
              <a:spcAft>
                <a:spcPts val="300"/>
              </a:spcAft>
            </a:pPr>
            <a:r>
              <a:rPr lang="en-US" dirty="0">
                <a:solidFill>
                  <a:schemeClr val="tx1">
                    <a:lumMod val="75000"/>
                    <a:lumOff val="25000"/>
                  </a:schemeClr>
                </a:solidFill>
              </a:rPr>
              <a:t>LOKI, FREIA, ESTIA, SKADI </a:t>
            </a:r>
            <a:endParaRPr lang="sv-SE" dirty="0">
              <a:solidFill>
                <a:schemeClr val="tx1">
                  <a:lumMod val="75000"/>
                  <a:lumOff val="25000"/>
                </a:schemeClr>
              </a:solidFill>
            </a:endParaRPr>
          </a:p>
        </p:txBody>
      </p:sp>
      <p:sp>
        <p:nvSpPr>
          <p:cNvPr id="7" name="Text Placeholder 6"/>
          <p:cNvSpPr>
            <a:spLocks noGrp="1"/>
          </p:cNvSpPr>
          <p:nvPr>
            <p:ph type="body" sz="quarter" idx="14"/>
          </p:nvPr>
        </p:nvSpPr>
        <p:spPr/>
        <p:txBody>
          <a:bodyPr/>
          <a:lstStyle/>
          <a:p>
            <a:r>
              <a:rPr lang="en-US" dirty="0"/>
              <a:t>In Kind – Tartu University</a:t>
            </a:r>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2020-04-21</a:t>
            </a:fld>
            <a:endParaRPr lang="sv-SE" dirty="0"/>
          </a:p>
        </p:txBody>
      </p:sp>
      <p:graphicFrame>
        <p:nvGraphicFramePr>
          <p:cNvPr id="10" name="Tabell 18">
            <a:extLst>
              <a:ext uri="{FF2B5EF4-FFF2-40B4-BE49-F238E27FC236}">
                <a16:creationId xmlns:a16="http://schemas.microsoft.com/office/drawing/2014/main" id="{01B4C7FE-EF74-4AD0-A644-F784B19F326F}"/>
              </a:ext>
            </a:extLst>
          </p:cNvPr>
          <p:cNvGraphicFramePr>
            <a:graphicFrameLocks/>
          </p:cNvGraphicFramePr>
          <p:nvPr>
            <p:extLst>
              <p:ext uri="{D42A27DB-BD31-4B8C-83A1-F6EECF244321}">
                <p14:modId xmlns:p14="http://schemas.microsoft.com/office/powerpoint/2010/main" val="401923970"/>
              </p:ext>
            </p:extLst>
          </p:nvPr>
        </p:nvGraphicFramePr>
        <p:xfrm>
          <a:off x="965436" y="2114658"/>
          <a:ext cx="10245498" cy="1829269"/>
        </p:xfrm>
        <a:graphic>
          <a:graphicData uri="http://schemas.openxmlformats.org/drawingml/2006/table">
            <a:tbl>
              <a:tblPr firstRow="1" bandRow="1">
                <a:tableStyleId>{5C22544A-7EE6-4342-B048-85BDC9FD1C3A}</a:tableStyleId>
              </a:tblPr>
              <a:tblGrid>
                <a:gridCol w="1620746">
                  <a:extLst>
                    <a:ext uri="{9D8B030D-6E8A-4147-A177-3AD203B41FA5}">
                      <a16:colId xmlns:a16="http://schemas.microsoft.com/office/drawing/2014/main" val="870520717"/>
                    </a:ext>
                  </a:extLst>
                </a:gridCol>
                <a:gridCol w="1468582">
                  <a:extLst>
                    <a:ext uri="{9D8B030D-6E8A-4147-A177-3AD203B41FA5}">
                      <a16:colId xmlns:a16="http://schemas.microsoft.com/office/drawing/2014/main" val="2133746209"/>
                    </a:ext>
                  </a:extLst>
                </a:gridCol>
                <a:gridCol w="2033421">
                  <a:extLst>
                    <a:ext uri="{9D8B030D-6E8A-4147-A177-3AD203B41FA5}">
                      <a16:colId xmlns:a16="http://schemas.microsoft.com/office/drawing/2014/main" val="219410381"/>
                    </a:ext>
                  </a:extLst>
                </a:gridCol>
                <a:gridCol w="1707583">
                  <a:extLst>
                    <a:ext uri="{9D8B030D-6E8A-4147-A177-3AD203B41FA5}">
                      <a16:colId xmlns:a16="http://schemas.microsoft.com/office/drawing/2014/main" val="3177196646"/>
                    </a:ext>
                  </a:extLst>
                </a:gridCol>
                <a:gridCol w="1707583">
                  <a:extLst>
                    <a:ext uri="{9D8B030D-6E8A-4147-A177-3AD203B41FA5}">
                      <a16:colId xmlns:a16="http://schemas.microsoft.com/office/drawing/2014/main" val="1212493817"/>
                    </a:ext>
                  </a:extLst>
                </a:gridCol>
                <a:gridCol w="1707583">
                  <a:extLst>
                    <a:ext uri="{9D8B030D-6E8A-4147-A177-3AD203B41FA5}">
                      <a16:colId xmlns:a16="http://schemas.microsoft.com/office/drawing/2014/main" val="1915475504"/>
                    </a:ext>
                  </a:extLst>
                </a:gridCol>
              </a:tblGrid>
              <a:tr h="370840">
                <a:tc>
                  <a:txBody>
                    <a:bodyPr/>
                    <a:lstStyle/>
                    <a:p>
                      <a:pPr algn="ctr"/>
                      <a:r>
                        <a:rPr lang="en-GB" noProof="0" dirty="0"/>
                        <a:t>WP</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GB" noProof="0" dirty="0"/>
                        <a:t>Partner</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r>
                        <a:rPr lang="en-GB" noProof="0" dirty="0"/>
                        <a:t>2020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solidFill>
                  </a:tcPr>
                </a:tc>
                <a:tc>
                  <a:txBody>
                    <a:bodyPr/>
                    <a:lstStyle/>
                    <a:p>
                      <a:pPr algn="ctr"/>
                      <a:r>
                        <a:rPr lang="en-GB" noProof="0" dirty="0"/>
                        <a:t>2021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solidFill>
                  </a:tcPr>
                </a:tc>
                <a:tc gridSpan="2">
                  <a:txBody>
                    <a:bodyPr/>
                    <a:lstStyle/>
                    <a:p>
                      <a:pPr algn="ctr"/>
                      <a:r>
                        <a:rPr lang="en-GB" noProof="0" dirty="0"/>
                        <a:t>2022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hMerge="1">
                  <a:txBody>
                    <a:bodyPr/>
                    <a:lstStyle/>
                    <a:p>
                      <a:pPr algn="ctr"/>
                      <a:endParaRPr lang="en-GB" noProof="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2156669517"/>
                  </a:ext>
                </a:extLst>
              </a:tr>
              <a:tr h="1458429">
                <a:tc>
                  <a:txBody>
                    <a:bodyPr/>
                    <a:lstStyle/>
                    <a:p>
                      <a:pPr algn="ctr"/>
                      <a:r>
                        <a:rPr lang="en-GB" sz="1600" noProof="0" dirty="0">
                          <a:solidFill>
                            <a:schemeClr val="tx1">
                              <a:lumMod val="75000"/>
                              <a:lumOff val="25000"/>
                            </a:schemeClr>
                          </a:solidFill>
                        </a:rPr>
                        <a:t>Electrochemical</a:t>
                      </a:r>
                      <a:r>
                        <a:rPr lang="en-GB" sz="1600" baseline="0" noProof="0" dirty="0">
                          <a:solidFill>
                            <a:schemeClr val="tx1">
                              <a:lumMod val="75000"/>
                              <a:lumOff val="25000"/>
                            </a:schemeClr>
                          </a:solidFill>
                        </a:rPr>
                        <a:t> cell</a:t>
                      </a:r>
                      <a:endParaRPr lang="en-GB" sz="1600" noProof="0" dirty="0">
                        <a:solidFill>
                          <a:schemeClr val="tx1">
                            <a:lumMod val="75000"/>
                            <a:lumOff val="25000"/>
                          </a:schemeClr>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DEAF8"/>
                    </a:solidFill>
                  </a:tcPr>
                </a:tc>
                <a:tc>
                  <a:txBody>
                    <a:bodyPr/>
                    <a:lstStyle/>
                    <a:p>
                      <a:pPr algn="ctr"/>
                      <a:r>
                        <a:rPr lang="en-GB" sz="1600" noProof="0" dirty="0">
                          <a:solidFill>
                            <a:schemeClr val="tx1">
                              <a:lumMod val="75000"/>
                              <a:lumOff val="25000"/>
                            </a:schemeClr>
                          </a:solidFill>
                        </a:rPr>
                        <a:t>Uni. Tartu (EE)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6EBEF"/>
                    </a:solidFill>
                  </a:tcPr>
                </a:tc>
                <a:tc>
                  <a:txBody>
                    <a:bodyPr/>
                    <a:lstStyle/>
                    <a:p>
                      <a:r>
                        <a:rPr lang="en-GB" sz="1600" dirty="0"/>
                        <a:t>Selection</a:t>
                      </a:r>
                      <a:r>
                        <a:rPr lang="en-GB" sz="1600" baseline="0" dirty="0"/>
                        <a:t>/ definition of parameters, selection of material</a:t>
                      </a:r>
                      <a:endParaRPr lang="en-GB"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BF1CB"/>
                    </a:solidFill>
                  </a:tcPr>
                </a:tc>
                <a:tc>
                  <a:txBody>
                    <a:bodyPr/>
                    <a:lstStyle/>
                    <a:p>
                      <a:r>
                        <a:rPr lang="en-GB" sz="1600" dirty="0"/>
                        <a:t>Design of cells,</a:t>
                      </a:r>
                      <a:r>
                        <a:rPr lang="en-GB" sz="1600" baseline="0" dirty="0"/>
                        <a:t> CDR, Manufacture</a:t>
                      </a:r>
                      <a:endParaRPr lang="en-GB"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5F0EC"/>
                    </a:solidFill>
                  </a:tcPr>
                </a:tc>
                <a:tc>
                  <a:txBody>
                    <a:bodyPr/>
                    <a:lstStyle/>
                    <a:p>
                      <a:r>
                        <a:rPr lang="en-GB" sz="1600" dirty="0"/>
                        <a:t>Test of the cell</a:t>
                      </a:r>
                      <a:r>
                        <a:rPr lang="en-GB" sz="1600" baseline="0" dirty="0"/>
                        <a:t> in neutron scattering exp. with calibration sample</a:t>
                      </a:r>
                      <a:endParaRPr lang="en-GB" sz="1600"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EE6CC"/>
                    </a:solidFill>
                  </a:tcPr>
                </a:tc>
                <a:tc>
                  <a:txBody>
                    <a:bodyPr/>
                    <a:lstStyle/>
                    <a:p>
                      <a:r>
                        <a:rPr lang="en-GB" sz="1600" baseline="0" dirty="0"/>
                        <a:t>Documentation, handover including CAT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EE6CC"/>
                    </a:solidFill>
                  </a:tcPr>
                </a:tc>
                <a:extLst>
                  <a:ext uri="{0D108BD9-81ED-4DB2-BD59-A6C34878D82A}">
                    <a16:rowId xmlns:a16="http://schemas.microsoft.com/office/drawing/2014/main" val="596864346"/>
                  </a:ext>
                </a:extLst>
              </a:tr>
            </a:tbl>
          </a:graphicData>
        </a:graphic>
      </p:graphicFrame>
      <p:cxnSp>
        <p:nvCxnSpPr>
          <p:cNvPr id="12" name="Straight Arrow Connector 11"/>
          <p:cNvCxnSpPr/>
          <p:nvPr/>
        </p:nvCxnSpPr>
        <p:spPr>
          <a:xfrm>
            <a:off x="4110123" y="2567710"/>
            <a:ext cx="7119225" cy="0"/>
          </a:xfrm>
          <a:prstGeom prst="straightConnector1">
            <a:avLst/>
          </a:prstGeom>
          <a:ln w="57150">
            <a:gradFill flip="none" rotWithShape="1">
              <a:gsLst>
                <a:gs pos="0">
                  <a:srgbClr val="92D050"/>
                </a:gs>
                <a:gs pos="47000">
                  <a:srgbClr val="006646"/>
                </a:gs>
                <a:gs pos="77000">
                  <a:srgbClr val="FF7D00"/>
                </a:gs>
              </a:gsLst>
              <a:lin ang="0" scaled="1"/>
              <a:tileRect/>
            </a:gradFill>
            <a:tailEnd type="triangle"/>
          </a:ln>
        </p:spPr>
        <p:style>
          <a:lnRef idx="3">
            <a:schemeClr val="accent2"/>
          </a:lnRef>
          <a:fillRef idx="0">
            <a:schemeClr val="accent2"/>
          </a:fillRef>
          <a:effectRef idx="2">
            <a:schemeClr val="accent2"/>
          </a:effectRef>
          <a:fontRef idx="minor">
            <a:schemeClr val="tx1"/>
          </a:fontRef>
        </p:style>
      </p:cxnSp>
      <p:pic>
        <p:nvPicPr>
          <p:cNvPr id="9" name="Recorded Sound">
            <a:hlinkClick r:id="" action="ppaction://media"/>
          </p:cNvPr>
          <p:cNvPicPr>
            <a:picLocks noChangeAspect="1"/>
          </p:cNvPicPr>
          <p:nvPr>
            <a:audioFile r:link="rId1"/>
            <p:extLst>
              <p:ext uri="{DAA4B4D4-6D71-4841-9C94-3DE7FCFB9230}">
                <p14:media xmlns:p14="http://schemas.microsoft.com/office/powerpoint/2010/main" r:embed="rId2">
                  <p14:trim st="2651" end="2504.6258"/>
                </p14:media>
              </p:ext>
            </p:extLst>
          </p:nvPr>
        </p:nvPicPr>
        <p:blipFill>
          <a:blip r:embed="rId5"/>
          <a:stretch>
            <a:fillRect/>
          </a:stretch>
        </p:blipFill>
        <p:spPr>
          <a:xfrm>
            <a:off x="4178095" y="1607960"/>
            <a:ext cx="406400" cy="406400"/>
          </a:xfrm>
          <a:prstGeom prst="rect">
            <a:avLst/>
          </a:prstGeom>
        </p:spPr>
      </p:pic>
      <p:pic>
        <p:nvPicPr>
          <p:cNvPr id="11" name="Recorded Sound">
            <a:hlinkClick r:id="" action="ppaction://media"/>
          </p:cNvPr>
          <p:cNvPicPr>
            <a:picLocks noChangeAspect="1"/>
          </p:cNvPicPr>
          <p:nvPr>
            <a:audioFile r:link="rId1"/>
            <p:extLst>
              <p:ext uri="{DAA4B4D4-6D71-4841-9C94-3DE7FCFB9230}">
                <p14:media xmlns:p14="http://schemas.microsoft.com/office/powerpoint/2010/main" r:embed="rId3">
                  <p14:trim st="2347" end="1689.6598"/>
                </p14:media>
              </p:ext>
            </p:extLst>
          </p:nvPr>
        </p:nvPicPr>
        <p:blipFill>
          <a:blip r:embed="rId5"/>
          <a:stretch>
            <a:fillRect/>
          </a:stretch>
        </p:blipFill>
        <p:spPr>
          <a:xfrm>
            <a:off x="7351958" y="4613563"/>
            <a:ext cx="406400" cy="406400"/>
          </a:xfrm>
          <a:prstGeom prst="rect">
            <a:avLst/>
          </a:prstGeom>
        </p:spPr>
      </p:pic>
      <p:sp>
        <p:nvSpPr>
          <p:cNvPr id="13" name="Action Button: Forward or Next 12">
            <a:hlinkClick r:id="" action="ppaction://hlinkshowjump?jump=nextslide" highlightClick="1">
              <a:snd r:embed="rId6"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0265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9" fill="hold"/>
                                        <p:tgtEl>
                                          <p:spTgt spid="9"/>
                                        </p:tgtEl>
                                      </p:cBhvr>
                                    </p:cmd>
                                  </p:childTnLst>
                                </p:cTn>
                              </p:par>
                            </p:childTnLst>
                          </p:cTn>
                        </p:par>
                        <p:par>
                          <p:cTn id="7" fill="hold">
                            <p:stCondLst>
                              <p:cond delay="21249"/>
                            </p:stCondLst>
                            <p:childTnLst>
                              <p:par>
                                <p:cTn id="8" presetID="1" presetClass="mediacall" presetSubtype="0" fill="hold" nodeType="afterEffect">
                                  <p:stCondLst>
                                    <p:cond delay="0"/>
                                  </p:stCondLst>
                                  <p:childTnLst>
                                    <p:cmd type="call" cmd="playFrom(0.0)">
                                      <p:cBhvr>
                                        <p:cTn id="9" dur="4953" fill="hold"/>
                                        <p:tgtEl>
                                          <p:spTgt spid="11"/>
                                        </p:tgtEl>
                                      </p:cBhvr>
                                    </p:cmd>
                                  </p:childTnLst>
                                </p:cTn>
                              </p:par>
                            </p:childTnLst>
                          </p:cTn>
                        </p:par>
                        <p:par>
                          <p:cTn id="10" fill="hold">
                            <p:stCondLst>
                              <p:cond delay="26202"/>
                            </p:stCondLst>
                            <p:childTnLst>
                              <p:par>
                                <p:cTn id="11" presetID="1" presetClass="entr" presetSubtype="0" fill="hold" grpId="0" nodeType="afterEffect">
                                  <p:stCondLst>
                                    <p:cond delay="5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9"/>
                </p:tgtEl>
              </p:cMediaNode>
            </p:audio>
            <p:audio>
              <p:cMediaNode vol="80000">
                <p:cTn id="14" fill="hold" display="0">
                  <p:stCondLst>
                    <p:cond delay="indefinite"/>
                  </p:stCondLst>
                  <p:endCondLst>
                    <p:cond evt="onStopAudio" delay="0">
                      <p:tgtEl>
                        <p:sldTgt/>
                      </p:tgtEl>
                    </p:cond>
                  </p:endCondLst>
                </p:cTn>
                <p:tgtEl>
                  <p:spTgt spid="11"/>
                </p:tgtEl>
              </p:cMediaNode>
            </p:audio>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FLUCO platform	</a:t>
            </a:r>
            <a:endParaRPr lang="sv-SE" dirty="0"/>
          </a:p>
        </p:txBody>
      </p:sp>
      <p:sp>
        <p:nvSpPr>
          <p:cNvPr id="3" name="Footer Placeholder 2"/>
          <p:cNvSpPr>
            <a:spLocks noGrp="1"/>
          </p:cNvSpPr>
          <p:nvPr>
            <p:ph type="ftr" sz="quarter" idx="11"/>
          </p:nvPr>
        </p:nvSpPr>
        <p:spPr/>
        <p:txBody>
          <a:bodyPr/>
          <a:lstStyle/>
          <a:p>
            <a:r>
              <a:rPr lang="en-GB" dirty="0"/>
              <a:t>Electrochemistry FLUCO/SULF</a:t>
            </a:r>
          </a:p>
        </p:txBody>
      </p:sp>
      <p:sp>
        <p:nvSpPr>
          <p:cNvPr id="4" name="Slide Number Placeholder 3"/>
          <p:cNvSpPr>
            <a:spLocks noGrp="1"/>
          </p:cNvSpPr>
          <p:nvPr>
            <p:ph type="sldNum" sz="quarter" idx="12"/>
          </p:nvPr>
        </p:nvSpPr>
        <p:spPr/>
        <p:txBody>
          <a:bodyPr/>
          <a:lstStyle/>
          <a:p>
            <a:fld id="{F7283078-D760-1647-8B80-66BA8B52336D}" type="slidenum">
              <a:rPr lang="sv-SE" smtClean="0"/>
              <a:t>25</a:t>
            </a:fld>
            <a:endParaRPr lang="sv-SE"/>
          </a:p>
        </p:txBody>
      </p:sp>
      <p:sp>
        <p:nvSpPr>
          <p:cNvPr id="5" name="Content Placeholder 4"/>
          <p:cNvSpPr>
            <a:spLocks noGrp="1"/>
          </p:cNvSpPr>
          <p:nvPr>
            <p:ph idx="1"/>
          </p:nvPr>
        </p:nvSpPr>
        <p:spPr/>
        <p:txBody>
          <a:bodyPr/>
          <a:lstStyle/>
          <a:p>
            <a:pPr marL="360000" lvl="1" indent="-216000">
              <a:spcBef>
                <a:spcPts val="300"/>
              </a:spcBef>
              <a:spcAft>
                <a:spcPts val="300"/>
              </a:spcAft>
            </a:pPr>
            <a:r>
              <a:rPr lang="en-GB" dirty="0">
                <a:solidFill>
                  <a:schemeClr val="tx1">
                    <a:lumMod val="75000"/>
                    <a:lumOff val="25000"/>
                  </a:schemeClr>
                </a:solidFill>
              </a:rPr>
              <a:t>Inventory </a:t>
            </a:r>
          </a:p>
          <a:p>
            <a:pPr marL="450488" lvl="2" indent="-216000">
              <a:spcBef>
                <a:spcPts val="300"/>
              </a:spcBef>
              <a:spcAft>
                <a:spcPts val="300"/>
              </a:spcAft>
            </a:pPr>
            <a:r>
              <a:rPr lang="en-GB" dirty="0">
                <a:solidFill>
                  <a:schemeClr val="tx1">
                    <a:lumMod val="75000"/>
                    <a:lumOff val="25000"/>
                  </a:schemeClr>
                </a:solidFill>
              </a:rPr>
              <a:t>Using EAM system</a:t>
            </a:r>
          </a:p>
          <a:p>
            <a:pPr marL="450488" lvl="2" indent="-216000">
              <a:spcBef>
                <a:spcPts val="300"/>
              </a:spcBef>
              <a:spcAft>
                <a:spcPts val="300"/>
              </a:spcAft>
            </a:pPr>
            <a:r>
              <a:rPr lang="en-GB" dirty="0">
                <a:solidFill>
                  <a:schemeClr val="tx1">
                    <a:lumMod val="75000"/>
                    <a:lumOff val="25000"/>
                  </a:schemeClr>
                </a:solidFill>
              </a:rPr>
              <a:t>Calibration schedule</a:t>
            </a:r>
          </a:p>
          <a:p>
            <a:pPr marL="360000" lvl="1" indent="-216000">
              <a:spcBef>
                <a:spcPts val="300"/>
              </a:spcBef>
              <a:spcAft>
                <a:spcPts val="300"/>
              </a:spcAft>
            </a:pPr>
            <a:r>
              <a:rPr lang="en-GB" dirty="0">
                <a:solidFill>
                  <a:schemeClr val="tx1">
                    <a:lumMod val="75000"/>
                    <a:lumOff val="25000"/>
                  </a:schemeClr>
                </a:solidFill>
              </a:rPr>
              <a:t>Confluence pages </a:t>
            </a:r>
          </a:p>
          <a:p>
            <a:pPr marL="450488" lvl="2" indent="-216000">
              <a:spcBef>
                <a:spcPts val="300"/>
              </a:spcBef>
              <a:spcAft>
                <a:spcPts val="300"/>
              </a:spcAft>
            </a:pPr>
            <a:r>
              <a:rPr lang="en-GB" dirty="0">
                <a:solidFill>
                  <a:schemeClr val="tx1">
                    <a:lumMod val="75000"/>
                    <a:lumOff val="25000"/>
                  </a:schemeClr>
                </a:solidFill>
              </a:rPr>
              <a:t>Organisation</a:t>
            </a:r>
          </a:p>
          <a:p>
            <a:pPr marL="450488" lvl="2" indent="-216000">
              <a:spcBef>
                <a:spcPts val="300"/>
              </a:spcBef>
              <a:spcAft>
                <a:spcPts val="300"/>
              </a:spcAft>
            </a:pPr>
            <a:r>
              <a:rPr lang="en-GB" dirty="0">
                <a:solidFill>
                  <a:schemeClr val="tx1">
                    <a:lumMod val="75000"/>
                    <a:lumOff val="25000"/>
                  </a:schemeClr>
                </a:solidFill>
              </a:rPr>
              <a:t>Update</a:t>
            </a:r>
          </a:p>
          <a:p>
            <a:pPr marL="360000" lvl="1" indent="-216000">
              <a:spcBef>
                <a:spcPts val="300"/>
              </a:spcBef>
              <a:spcAft>
                <a:spcPts val="300"/>
              </a:spcAft>
            </a:pPr>
            <a:r>
              <a:rPr lang="en-GB" dirty="0">
                <a:solidFill>
                  <a:schemeClr val="tx1">
                    <a:lumMod val="75000"/>
                    <a:lumOff val="25000"/>
                  </a:schemeClr>
                </a:solidFill>
              </a:rPr>
              <a:t>Move FLUCO office/equipment to E04</a:t>
            </a:r>
          </a:p>
          <a:p>
            <a:pPr marL="450488" lvl="2" indent="-216000">
              <a:spcBef>
                <a:spcPts val="300"/>
              </a:spcBef>
              <a:spcAft>
                <a:spcPts val="300"/>
              </a:spcAft>
            </a:pPr>
            <a:r>
              <a:rPr lang="en-GB" dirty="0">
                <a:solidFill>
                  <a:schemeClr val="tx1">
                    <a:lumMod val="75000"/>
                    <a:lumOff val="25000"/>
                  </a:schemeClr>
                </a:solidFill>
              </a:rPr>
              <a:t>Collaboration with SULF</a:t>
            </a:r>
          </a:p>
          <a:p>
            <a:pPr marL="360000" lvl="1" indent="-216000">
              <a:spcBef>
                <a:spcPts val="300"/>
              </a:spcBef>
              <a:spcAft>
                <a:spcPts val="300"/>
              </a:spcAft>
            </a:pPr>
            <a:r>
              <a:rPr lang="en-GB" dirty="0">
                <a:solidFill>
                  <a:schemeClr val="tx1">
                    <a:lumMod val="75000"/>
                    <a:lumOff val="25000"/>
                  </a:schemeClr>
                </a:solidFill>
              </a:rPr>
              <a:t>EPICS integration of FLUCO devices</a:t>
            </a:r>
          </a:p>
          <a:p>
            <a:pPr marL="450488" lvl="2" indent="-216000">
              <a:spcBef>
                <a:spcPts val="300"/>
              </a:spcBef>
              <a:spcAft>
                <a:spcPts val="300"/>
              </a:spcAft>
            </a:pPr>
            <a:r>
              <a:rPr lang="en-GB" dirty="0">
                <a:solidFill>
                  <a:schemeClr val="tx1">
                    <a:lumMod val="75000"/>
                    <a:lumOff val="25000"/>
                  </a:schemeClr>
                </a:solidFill>
              </a:rPr>
              <a:t>Collaboration with MESI/ICS</a:t>
            </a:r>
          </a:p>
        </p:txBody>
      </p:sp>
      <p:sp>
        <p:nvSpPr>
          <p:cNvPr id="7" name="Text Placeholder 6"/>
          <p:cNvSpPr>
            <a:spLocks noGrp="1"/>
          </p:cNvSpPr>
          <p:nvPr>
            <p:ph type="body" sz="quarter" idx="14"/>
          </p:nvPr>
        </p:nvSpPr>
        <p:spPr/>
        <p:txBody>
          <a:bodyPr/>
          <a:lstStyle/>
          <a:p>
            <a:r>
              <a:rPr lang="en-US" dirty="0"/>
              <a:t>Support</a:t>
            </a:r>
            <a:endParaRPr lang="sv-SE" dirty="0"/>
          </a:p>
        </p:txBody>
      </p:sp>
      <p:sp>
        <p:nvSpPr>
          <p:cNvPr id="8" name="Date Placeholder 7"/>
          <p:cNvSpPr>
            <a:spLocks noGrp="1"/>
          </p:cNvSpPr>
          <p:nvPr>
            <p:ph type="dt" sz="half" idx="10"/>
          </p:nvPr>
        </p:nvSpPr>
        <p:spPr/>
        <p:txBody>
          <a:bodyPr/>
          <a:lstStyle/>
          <a:p>
            <a:fld id="{18896B66-0B3A-474C-9C9C-E4F07B1F5DAD}" type="datetime1">
              <a:rPr lang="sv-SE" smtClean="0"/>
              <a:t>2020-04-21</a:t>
            </a:fld>
            <a:endParaRPr lang="sv-SE" dirty="0"/>
          </a:p>
        </p:txBody>
      </p:sp>
      <p:pic>
        <p:nvPicPr>
          <p:cNvPr id="9" name="Picture 8"/>
          <p:cNvPicPr>
            <a:picLocks noChangeAspect="1"/>
          </p:cNvPicPr>
          <p:nvPr/>
        </p:nvPicPr>
        <p:blipFill>
          <a:blip r:embed="rId4"/>
          <a:stretch>
            <a:fillRect/>
          </a:stretch>
        </p:blipFill>
        <p:spPr>
          <a:xfrm>
            <a:off x="5283986" y="1446416"/>
            <a:ext cx="5309032" cy="1520182"/>
          </a:xfrm>
          <a:prstGeom prst="rect">
            <a:avLst/>
          </a:prstGeom>
        </p:spPr>
      </p:pic>
      <p:pic>
        <p:nvPicPr>
          <p:cNvPr id="10" name="slide 6">
            <a:hlinkClick r:id="" action="ppaction://media"/>
          </p:cNvPr>
          <p:cNvPicPr>
            <a:picLocks noChangeAspect="1"/>
          </p:cNvPicPr>
          <p:nvPr>
            <a:audioFile r:link="rId1"/>
            <p:extLst>
              <p:ext uri="{DAA4B4D4-6D71-4841-9C94-3DE7FCFB9230}">
                <p14:media xmlns:p14="http://schemas.microsoft.com/office/powerpoint/2010/main" r:embed="rId2">
                  <p14:trim st="3746" end="2711.3151"/>
                </p14:media>
              </p:ext>
            </p:extLst>
          </p:nvPr>
        </p:nvPicPr>
        <p:blipFill>
          <a:blip r:embed="rId5"/>
          <a:stretch>
            <a:fillRect/>
          </a:stretch>
        </p:blipFill>
        <p:spPr>
          <a:xfrm>
            <a:off x="6373692" y="3111406"/>
            <a:ext cx="406400" cy="406400"/>
          </a:xfrm>
          <a:prstGeom prst="rect">
            <a:avLst/>
          </a:prstGeom>
        </p:spPr>
      </p:pic>
      <p:sp>
        <p:nvSpPr>
          <p:cNvPr id="11" name="Right Arrow 10"/>
          <p:cNvSpPr/>
          <p:nvPr/>
        </p:nvSpPr>
        <p:spPr>
          <a:xfrm>
            <a:off x="3591292" y="2027956"/>
            <a:ext cx="1534405" cy="178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Action Button: Forward or Next 11">
            <a:hlinkClick r:id="" action="ppaction://hlinkshowjump?jump=nextslide" highlightClick="1">
              <a:snd r:embed="rId6"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3692" y="3711450"/>
            <a:ext cx="2656140" cy="1693290"/>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9234" t="5069" r="12009" b="4737"/>
          <a:stretch/>
        </p:blipFill>
        <p:spPr>
          <a:xfrm>
            <a:off x="9522869" y="4688566"/>
            <a:ext cx="1457012" cy="1251439"/>
          </a:xfrm>
          <a:prstGeom prst="rect">
            <a:avLst/>
          </a:prstGeom>
        </p:spPr>
      </p:pic>
    </p:spTree>
    <p:extLst>
      <p:ext uri="{BB962C8B-B14F-4D97-AF65-F5344CB8AC3E}">
        <p14:creationId xmlns:p14="http://schemas.microsoft.com/office/powerpoint/2010/main" val="26712075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44" fill="hold"/>
                                        <p:tgtEl>
                                          <p:spTgt spid="10"/>
                                        </p:tgtEl>
                                      </p:cBhvr>
                                    </p:cmd>
                                  </p:childTnLst>
                                </p:cTn>
                              </p:par>
                            </p:childTnLst>
                          </p:cTn>
                        </p:par>
                        <p:par>
                          <p:cTn id="7" fill="hold">
                            <p:stCondLst>
                              <p:cond delay="35644"/>
                            </p:stCondLst>
                            <p:childTnLst>
                              <p:par>
                                <p:cTn id="8" presetID="1" presetClass="entr" presetSubtype="0" fill="hold" grpId="0" nodeType="afterEffect">
                                  <p:stCondLst>
                                    <p:cond delay="5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2001515" y="2819861"/>
            <a:ext cx="8640000" cy="2387600"/>
          </a:xfrm>
        </p:spPr>
        <p:txBody>
          <a:bodyPr/>
          <a:lstStyle/>
          <a:p>
            <a:r>
              <a:rPr lang="en-GB" dirty="0"/>
              <a:t>Thank you for your attention</a:t>
            </a:r>
            <a:br>
              <a:rPr lang="en-GB" dirty="0"/>
            </a:br>
            <a:r>
              <a:rPr lang="en-GB" dirty="0"/>
              <a:t>	</a:t>
            </a:r>
            <a:br>
              <a:rPr lang="en-GB" dirty="0"/>
            </a:br>
            <a:r>
              <a:rPr lang="en-GB" dirty="0"/>
              <a:t>	Questions ?</a:t>
            </a:r>
            <a:br>
              <a:rPr lang="en-GB" dirty="0"/>
            </a:br>
            <a:r>
              <a:rPr lang="en-GB" dirty="0"/>
              <a:t>			</a:t>
            </a:r>
            <a:br>
              <a:rPr lang="en-GB" dirty="0"/>
            </a:br>
            <a:r>
              <a:rPr lang="en-GB" dirty="0"/>
              <a:t>		Notes, Remarks,… .</a:t>
            </a:r>
          </a:p>
        </p:txBody>
      </p:sp>
    </p:spTree>
    <p:extLst>
      <p:ext uri="{BB962C8B-B14F-4D97-AF65-F5344CB8AC3E}">
        <p14:creationId xmlns:p14="http://schemas.microsoft.com/office/powerpoint/2010/main" val="90684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425077514"/>
              </p:ext>
            </p:extLst>
          </p:nvPr>
        </p:nvGraphicFramePr>
        <p:xfrm>
          <a:off x="1195647" y="1633448"/>
          <a:ext cx="10134600" cy="915588"/>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a:solidFill>
                            <a:schemeClr val="bg1"/>
                          </a:solidFill>
                        </a:rPr>
                        <a:t>1	FLUCO </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2	Electrochemistry</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bl>
          </a:graphicData>
        </a:graphic>
      </p:graphicFrame>
      <p:sp>
        <p:nvSpPr>
          <p:cNvPr id="6" name="Action Button: Forward or Next 5">
            <a:hlinkClick r:id="" action="ppaction://hlinkshowjump?jump=nextslide" highlightClick="1">
              <a:snd r:embed="rId5"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f3">
            <a:hlinkClick r:id="" action="ppaction://media"/>
            <a:extLst>
              <a:ext uri="{FF2B5EF4-FFF2-40B4-BE49-F238E27FC236}">
                <a16:creationId xmlns:a16="http://schemas.microsoft.com/office/drawing/2014/main" id="{1464A4D2-E81B-7641-8298-74973BE53D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dirty="0"/>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FLUCO</a:t>
            </a:r>
          </a:p>
        </p:txBody>
      </p:sp>
      <p:pic>
        <p:nvPicPr>
          <p:cNvPr id="7" name="Picture 6">
            <a:extLst>
              <a:ext uri="{FF2B5EF4-FFF2-40B4-BE49-F238E27FC236}">
                <a16:creationId xmlns:a16="http://schemas.microsoft.com/office/drawing/2014/main" id="{4492DCC8-EBF6-EC42-8F0F-062B48DF2605}"/>
              </a:ext>
            </a:extLst>
          </p:cNvPr>
          <p:cNvPicPr>
            <a:picLocks noChangeAspect="1"/>
          </p:cNvPicPr>
          <p:nvPr/>
        </p:nvPicPr>
        <p:blipFill rotWithShape="1">
          <a:blip r:embed="rId4"/>
          <a:srcRect l="9523" t="21" r="14081" b="-21"/>
          <a:stretch/>
        </p:blipFill>
        <p:spPr>
          <a:xfrm>
            <a:off x="5067227" y="3798687"/>
            <a:ext cx="609886" cy="760376"/>
          </a:xfrm>
          <a:prstGeom prst="rect">
            <a:avLst/>
          </a:prstGeom>
        </p:spPr>
      </p:pic>
      <p:sp>
        <p:nvSpPr>
          <p:cNvPr id="2" name="TextBox 1"/>
          <p:cNvSpPr txBox="1"/>
          <p:nvPr/>
        </p:nvSpPr>
        <p:spPr>
          <a:xfrm>
            <a:off x="1104900" y="4086225"/>
            <a:ext cx="3161728" cy="369332"/>
          </a:xfrm>
          <a:prstGeom prst="rect">
            <a:avLst/>
          </a:prstGeom>
          <a:noFill/>
        </p:spPr>
        <p:txBody>
          <a:bodyPr wrap="square" rtlCol="0">
            <a:spAutoFit/>
          </a:bodyPr>
          <a:lstStyle/>
          <a:p>
            <a:pPr algn="l"/>
            <a:r>
              <a:rPr lang="en-US" dirty="0">
                <a:solidFill>
                  <a:schemeClr val="bg2"/>
                </a:solidFill>
              </a:rPr>
              <a:t>Presented by H. Schneider</a:t>
            </a:r>
            <a:endParaRPr lang="sv-SE" dirty="0">
              <a:solidFill>
                <a:schemeClr val="bg2"/>
              </a:solidFill>
            </a:endParaRPr>
          </a:p>
        </p:txBody>
      </p:sp>
      <p:pic>
        <p:nvPicPr>
          <p:cNvPr id="9" name="Picture Placeholder 8">
            <a:extLst>
              <a:ext uri="{FF2B5EF4-FFF2-40B4-BE49-F238E27FC236}">
                <a16:creationId xmlns:a16="http://schemas.microsoft.com/office/drawing/2014/main" id="{9E3543CE-25AC-3844-8BF7-13132B4A6FD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4978" b="4978"/>
          <a:stretch>
            <a:fillRect/>
          </a:stretch>
        </p:blipFill>
        <p:spPr>
          <a:prstGeom prst="rect">
            <a:avLst/>
          </a:prstGeom>
        </p:spPr>
      </p:pic>
      <p:sp>
        <p:nvSpPr>
          <p:cNvPr id="11" name="Platshållare för datum 4">
            <a:extLst>
              <a:ext uri="{FF2B5EF4-FFF2-40B4-BE49-F238E27FC236}">
                <a16:creationId xmlns:a16="http://schemas.microsoft.com/office/drawing/2014/main" id="{30E777A6-9513-43F3-BB24-ED0539ADDD88}"/>
              </a:ext>
            </a:extLst>
          </p:cNvPr>
          <p:cNvSpPr txBox="1">
            <a:spLocks/>
          </p:cNvSpPr>
          <p:nvPr/>
        </p:nvSpPr>
        <p:spPr>
          <a:xfrm>
            <a:off x="739770" y="6120660"/>
            <a:ext cx="3215183" cy="459883"/>
          </a:xfrm>
          <a:prstGeom prst="rect">
            <a:avLst/>
          </a:prstGeom>
        </p:spPr>
        <p:txBody>
          <a:bodyPr vert="horz" lIns="91440" tIns="45720" rIns="91440" bIns="45720" rtlCol="0" anchor="ctr"/>
          <a:lstStyle>
            <a:defPPr>
              <a:defRPr lang="sv-SE"/>
            </a:defPPr>
            <a:lvl1pPr marL="0" algn="l" defTabSz="914400" rtl="0" eaLnBrk="1" latinLnBrk="0" hangingPunct="1">
              <a:defRPr sz="800" kern="1200"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896B66-0B3A-474C-9C9C-E4F07B1F5DAD}" type="datetime1">
              <a:rPr lang="sv-SE" sz="1200" b="1" smtClean="0">
                <a:solidFill>
                  <a:schemeClr val="bg1"/>
                </a:solidFill>
              </a:rPr>
              <a:pPr/>
              <a:t>2020-04-21</a:t>
            </a:fld>
            <a:endParaRPr lang="en-GB" sz="1200" b="1" dirty="0">
              <a:solidFill>
                <a:schemeClr val="bg1"/>
              </a:solidFill>
            </a:endParaRPr>
          </a:p>
        </p:txBody>
      </p:sp>
      <p:sp>
        <p:nvSpPr>
          <p:cNvPr id="13" name="Action Button: Forward or Next 12">
            <a:hlinkClick r:id="" action="ppaction://hlinkshowjump?jump=nextslide" highlightClick="1">
              <a:snd r:embed="rId6"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f4">
            <a:hlinkClick r:id="" action="ppaction://media"/>
            <a:extLst>
              <a:ext uri="{FF2B5EF4-FFF2-40B4-BE49-F238E27FC236}">
                <a16:creationId xmlns:a16="http://schemas.microsoft.com/office/drawing/2014/main" id="{44662FB7-6692-5447-8887-AC6F945F2C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0034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FLUCO</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5</a:t>
            </a:fld>
            <a:endParaRPr lang="sv-SE"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a:p>
            <a:endParaRPr lang="en-GB" dirty="0"/>
          </a:p>
          <a:p>
            <a:r>
              <a:rPr lang="en-GB" sz="2000" dirty="0">
                <a:solidFill>
                  <a:schemeClr val="tx1">
                    <a:lumMod val="75000"/>
                    <a:lumOff val="25000"/>
                  </a:schemeClr>
                </a:solidFill>
              </a:rPr>
              <a:t>FLUCO provides Sample Environment Systems (SES) *and devices* for:</a:t>
            </a:r>
          </a:p>
        </p:txBody>
      </p:sp>
      <p:sp>
        <p:nvSpPr>
          <p:cNvPr id="9" name="Oval 8">
            <a:extLst>
              <a:ext uri="{FF2B5EF4-FFF2-40B4-BE49-F238E27FC236}">
                <a16:creationId xmlns:a16="http://schemas.microsoft.com/office/drawing/2014/main" id="{3FDA89D5-908A-A947-B0B9-0740F83AF18A}"/>
              </a:ext>
            </a:extLst>
          </p:cNvPr>
          <p:cNvSpPr/>
          <p:nvPr/>
        </p:nvSpPr>
        <p:spPr>
          <a:xfrm>
            <a:off x="1429789" y="2053039"/>
            <a:ext cx="1362607" cy="13647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Biology</a:t>
            </a:r>
          </a:p>
        </p:txBody>
      </p:sp>
      <p:sp>
        <p:nvSpPr>
          <p:cNvPr id="11" name="Oval 10">
            <a:extLst>
              <a:ext uri="{FF2B5EF4-FFF2-40B4-BE49-F238E27FC236}">
                <a16:creationId xmlns:a16="http://schemas.microsoft.com/office/drawing/2014/main" id="{786FF3BC-5BA9-D543-AF80-B75431B230FE}"/>
              </a:ext>
            </a:extLst>
          </p:cNvPr>
          <p:cNvSpPr/>
          <p:nvPr/>
        </p:nvSpPr>
        <p:spPr>
          <a:xfrm>
            <a:off x="2967570" y="1986046"/>
            <a:ext cx="1862873" cy="16875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Soft condensed</a:t>
            </a:r>
          </a:p>
          <a:p>
            <a:pPr algn="ctr"/>
            <a:r>
              <a:rPr lang="en-GB" dirty="0">
                <a:solidFill>
                  <a:schemeClr val="tx1"/>
                </a:solidFill>
              </a:rPr>
              <a:t>matter</a:t>
            </a:r>
          </a:p>
        </p:txBody>
      </p:sp>
      <p:sp>
        <p:nvSpPr>
          <p:cNvPr id="12" name="Oval 11">
            <a:extLst>
              <a:ext uri="{FF2B5EF4-FFF2-40B4-BE49-F238E27FC236}">
                <a16:creationId xmlns:a16="http://schemas.microsoft.com/office/drawing/2014/main" id="{9FDEEA0E-6DBD-1045-9043-C3A3B74C5006}"/>
              </a:ext>
            </a:extLst>
          </p:cNvPr>
          <p:cNvSpPr/>
          <p:nvPr/>
        </p:nvSpPr>
        <p:spPr>
          <a:xfrm>
            <a:off x="8365463" y="1976407"/>
            <a:ext cx="2683966" cy="16579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2"/>
                </a:solidFill>
              </a:rPr>
              <a:t>Electrochemistry</a:t>
            </a:r>
          </a:p>
          <a:p>
            <a:pPr algn="ctr"/>
            <a:r>
              <a:rPr lang="en-GB" sz="1600" b="1" dirty="0">
                <a:solidFill>
                  <a:schemeClr val="bg2"/>
                </a:solidFill>
              </a:rPr>
              <a:t>-NEW-</a:t>
            </a:r>
          </a:p>
          <a:p>
            <a:pPr algn="ctr"/>
            <a:r>
              <a:rPr lang="en-GB" sz="1600" b="1" dirty="0">
                <a:solidFill>
                  <a:schemeClr val="bg2"/>
                </a:solidFill>
              </a:rPr>
              <a:t>By subject matter expert</a:t>
            </a:r>
          </a:p>
          <a:p>
            <a:pPr algn="ctr"/>
            <a:r>
              <a:rPr lang="en-GB" sz="1600" b="1" dirty="0">
                <a:solidFill>
                  <a:schemeClr val="bg2"/>
                </a:solidFill>
              </a:rPr>
              <a:t>A. </a:t>
            </a:r>
            <a:r>
              <a:rPr lang="en-GB" sz="1600" b="1" dirty="0" err="1">
                <a:solidFill>
                  <a:schemeClr val="bg2"/>
                </a:solidFill>
              </a:rPr>
              <a:t>Corani</a:t>
            </a:r>
            <a:endParaRPr lang="en-GB" sz="1600" b="1" dirty="0">
              <a:solidFill>
                <a:schemeClr val="bg2"/>
              </a:solidFill>
            </a:endParaRPr>
          </a:p>
        </p:txBody>
      </p:sp>
      <p:sp>
        <p:nvSpPr>
          <p:cNvPr id="13" name="Oval 12">
            <a:extLst>
              <a:ext uri="{FF2B5EF4-FFF2-40B4-BE49-F238E27FC236}">
                <a16:creationId xmlns:a16="http://schemas.microsoft.com/office/drawing/2014/main" id="{B90A76B8-308B-9843-B262-E02005681373}"/>
              </a:ext>
            </a:extLst>
          </p:cNvPr>
          <p:cNvSpPr/>
          <p:nvPr/>
        </p:nvSpPr>
        <p:spPr>
          <a:xfrm>
            <a:off x="6151186" y="2100705"/>
            <a:ext cx="2055289" cy="16875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Material</a:t>
            </a:r>
          </a:p>
          <a:p>
            <a:pPr algn="ctr"/>
            <a:r>
              <a:rPr lang="en-GB" dirty="0">
                <a:solidFill>
                  <a:schemeClr val="tx1"/>
                </a:solidFill>
              </a:rPr>
              <a:t>Science</a:t>
            </a:r>
          </a:p>
          <a:p>
            <a:pPr algn="ctr"/>
            <a:r>
              <a:rPr lang="en-GB" dirty="0">
                <a:solidFill>
                  <a:schemeClr val="tx1"/>
                </a:solidFill>
              </a:rPr>
              <a:t>engineering</a:t>
            </a:r>
          </a:p>
        </p:txBody>
      </p:sp>
      <p:sp>
        <p:nvSpPr>
          <p:cNvPr id="14" name="Oval 13">
            <a:extLst>
              <a:ext uri="{FF2B5EF4-FFF2-40B4-BE49-F238E27FC236}">
                <a16:creationId xmlns:a16="http://schemas.microsoft.com/office/drawing/2014/main" id="{DD5E6457-1D41-3A4B-924C-60B9A8571CE6}"/>
              </a:ext>
            </a:extLst>
          </p:cNvPr>
          <p:cNvSpPr/>
          <p:nvPr/>
        </p:nvSpPr>
        <p:spPr>
          <a:xfrm>
            <a:off x="4983968" y="2639386"/>
            <a:ext cx="1022671" cy="843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2"/>
                </a:solidFill>
              </a:rPr>
              <a:t>………</a:t>
            </a:r>
          </a:p>
          <a:p>
            <a:pPr algn="ctr"/>
            <a:r>
              <a:rPr lang="en-GB" sz="1400" b="1" dirty="0">
                <a:solidFill>
                  <a:schemeClr val="bg2"/>
                </a:solidFill>
              </a:rPr>
              <a:t>Fill in</a:t>
            </a:r>
          </a:p>
        </p:txBody>
      </p:sp>
      <p:sp>
        <p:nvSpPr>
          <p:cNvPr id="15" name="Striped Right Arrow 14">
            <a:extLst>
              <a:ext uri="{FF2B5EF4-FFF2-40B4-BE49-F238E27FC236}">
                <a16:creationId xmlns:a16="http://schemas.microsoft.com/office/drawing/2014/main" id="{9A5D5276-3BD4-084A-A7F9-8319E4C669E0}"/>
              </a:ext>
            </a:extLst>
          </p:cNvPr>
          <p:cNvSpPr/>
          <p:nvPr/>
        </p:nvSpPr>
        <p:spPr>
          <a:xfrm>
            <a:off x="3364117" y="3956783"/>
            <a:ext cx="635619" cy="32896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8510A09-F0D7-C54E-BCED-454260AF84B8}"/>
              </a:ext>
            </a:extLst>
          </p:cNvPr>
          <p:cNvSpPr txBox="1"/>
          <p:nvPr/>
        </p:nvSpPr>
        <p:spPr>
          <a:xfrm>
            <a:off x="4135449" y="3905386"/>
            <a:ext cx="4978542" cy="1815882"/>
          </a:xfrm>
          <a:prstGeom prst="rect">
            <a:avLst/>
          </a:prstGeom>
          <a:noFill/>
        </p:spPr>
        <p:txBody>
          <a:bodyPr wrap="none" rtlCol="0">
            <a:spAutoFit/>
          </a:bodyPr>
          <a:lstStyle/>
          <a:p>
            <a:pPr marL="360000" lvl="1" indent="-216000">
              <a:buClr>
                <a:srgbClr val="666666"/>
              </a:buClr>
              <a:buFont typeface="Wingdings" panose="05000000000000000000" pitchFamily="2" charset="2"/>
              <a:buChar char=""/>
            </a:pPr>
            <a:r>
              <a:rPr lang="en-GB" sz="1600" dirty="0">
                <a:solidFill>
                  <a:schemeClr val="tx1">
                    <a:lumMod val="75000"/>
                    <a:lumOff val="25000"/>
                  </a:schemeClr>
                </a:solidFill>
              </a:rPr>
              <a:t>Main usage at large scale instruments </a:t>
            </a:r>
          </a:p>
          <a:p>
            <a:pPr marL="817200" lvl="2" indent="-216000">
              <a:buClr>
                <a:srgbClr val="666666"/>
              </a:buClr>
              <a:buFont typeface="Wingdings" panose="05000000000000000000" pitchFamily="2" charset="2"/>
              <a:buChar char=""/>
            </a:pPr>
            <a:r>
              <a:rPr lang="en-GB" sz="1600" dirty="0">
                <a:solidFill>
                  <a:schemeClr val="tx1">
                    <a:lumMod val="75000"/>
                    <a:lumOff val="25000"/>
                  </a:schemeClr>
                </a:solidFill>
              </a:rPr>
              <a:t>SANS { LOKI , SKADI }</a:t>
            </a:r>
          </a:p>
          <a:p>
            <a:pPr marL="817200" lvl="2" indent="-216000">
              <a:buClr>
                <a:srgbClr val="666666"/>
              </a:buClr>
              <a:buFont typeface="Wingdings" panose="05000000000000000000" pitchFamily="2" charset="2"/>
              <a:buChar char=""/>
            </a:pPr>
            <a:r>
              <a:rPr lang="en-GB" sz="1600" dirty="0">
                <a:solidFill>
                  <a:schemeClr val="tx1">
                    <a:lumMod val="75000"/>
                    <a:lumOff val="25000"/>
                  </a:schemeClr>
                </a:solidFill>
              </a:rPr>
              <a:t>Reflectometer { ESTIA , FREIA }</a:t>
            </a:r>
          </a:p>
          <a:p>
            <a:pPr marL="817200" lvl="2" indent="-216000">
              <a:buClr>
                <a:srgbClr val="666666"/>
              </a:buClr>
              <a:buFont typeface="Wingdings" panose="05000000000000000000" pitchFamily="2" charset="2"/>
              <a:buChar char=""/>
            </a:pPr>
            <a:r>
              <a:rPr lang="en-GB" sz="1600" dirty="0">
                <a:solidFill>
                  <a:schemeClr val="tx1">
                    <a:lumMod val="75000"/>
                    <a:lumOff val="25000"/>
                  </a:schemeClr>
                </a:solidFill>
              </a:rPr>
              <a:t>Spectrometer  { CSPEC , MIRACLES , VESPA }</a:t>
            </a:r>
          </a:p>
          <a:p>
            <a:pPr marL="817200" lvl="2" indent="-216000">
              <a:buClr>
                <a:srgbClr val="666666"/>
              </a:buClr>
              <a:buFont typeface="Wingdings" panose="05000000000000000000" pitchFamily="2" charset="2"/>
              <a:buChar char=""/>
            </a:pPr>
            <a:r>
              <a:rPr lang="en-GB" sz="1600" dirty="0">
                <a:solidFill>
                  <a:schemeClr val="tx1">
                    <a:lumMod val="75000"/>
                    <a:lumOff val="25000"/>
                  </a:schemeClr>
                </a:solidFill>
              </a:rPr>
              <a:t>But, used also at other instruments</a:t>
            </a:r>
          </a:p>
          <a:p>
            <a:pPr marL="817200" lvl="2" indent="-216000">
              <a:buClr>
                <a:srgbClr val="666666"/>
              </a:buClr>
              <a:buFont typeface="Wingdings" panose="05000000000000000000" pitchFamily="2" charset="2"/>
              <a:buChar char=""/>
            </a:pPr>
            <a:endParaRPr lang="en-GB" sz="1600" dirty="0">
              <a:solidFill>
                <a:schemeClr val="tx1">
                  <a:lumMod val="75000"/>
                  <a:lumOff val="25000"/>
                </a:schemeClr>
              </a:solidFill>
            </a:endParaRPr>
          </a:p>
          <a:p>
            <a:pPr marL="360000" lvl="1" indent="-216000">
              <a:buClr>
                <a:srgbClr val="666666"/>
              </a:buClr>
              <a:buFont typeface="Wingdings" panose="05000000000000000000" pitchFamily="2" charset="2"/>
              <a:buChar char=""/>
            </a:pPr>
            <a:r>
              <a:rPr lang="en-GB" sz="1600" dirty="0">
                <a:solidFill>
                  <a:schemeClr val="tx1">
                    <a:lumMod val="75000"/>
                    <a:lumOff val="25000"/>
                  </a:schemeClr>
                </a:solidFill>
              </a:rPr>
              <a:t>Useful for all instruments</a:t>
            </a:r>
          </a:p>
        </p:txBody>
      </p:sp>
      <p:sp>
        <p:nvSpPr>
          <p:cNvPr id="17" name="Striped Right Arrow 16">
            <a:extLst>
              <a:ext uri="{FF2B5EF4-FFF2-40B4-BE49-F238E27FC236}">
                <a16:creationId xmlns:a16="http://schemas.microsoft.com/office/drawing/2014/main" id="{47167DB1-00A0-754E-8EB8-08C09F36C162}"/>
              </a:ext>
            </a:extLst>
          </p:cNvPr>
          <p:cNvSpPr/>
          <p:nvPr/>
        </p:nvSpPr>
        <p:spPr>
          <a:xfrm>
            <a:off x="3431973" y="5406143"/>
            <a:ext cx="635619" cy="328961"/>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4D7E4A8-545F-7E46-82ED-B6C4987F0CA1}"/>
              </a:ext>
            </a:extLst>
          </p:cNvPr>
          <p:cNvSpPr txBox="1"/>
          <p:nvPr/>
        </p:nvSpPr>
        <p:spPr>
          <a:xfrm>
            <a:off x="2060720" y="3947190"/>
            <a:ext cx="1218410" cy="338554"/>
          </a:xfrm>
          <a:prstGeom prst="rect">
            <a:avLst/>
          </a:prstGeom>
          <a:noFill/>
        </p:spPr>
        <p:txBody>
          <a:bodyPr wrap="none" rtlCol="0">
            <a:spAutoFit/>
          </a:bodyPr>
          <a:lstStyle/>
          <a:p>
            <a:r>
              <a:rPr lang="en-GB" sz="1600" b="1" dirty="0">
                <a:solidFill>
                  <a:schemeClr val="tx1">
                    <a:lumMod val="75000"/>
                    <a:lumOff val="25000"/>
                  </a:schemeClr>
                </a:solidFill>
              </a:rPr>
              <a:t>FLUCO SES</a:t>
            </a:r>
          </a:p>
        </p:txBody>
      </p:sp>
      <p:sp>
        <p:nvSpPr>
          <p:cNvPr id="19" name="TextBox 18">
            <a:extLst>
              <a:ext uri="{FF2B5EF4-FFF2-40B4-BE49-F238E27FC236}">
                <a16:creationId xmlns:a16="http://schemas.microsoft.com/office/drawing/2014/main" id="{5A1AE5EA-CA2D-EC4E-9CF1-0466FB795D7D}"/>
              </a:ext>
            </a:extLst>
          </p:cNvPr>
          <p:cNvSpPr txBox="1"/>
          <p:nvPr/>
        </p:nvSpPr>
        <p:spPr>
          <a:xfrm>
            <a:off x="1738850" y="5406143"/>
            <a:ext cx="1582293" cy="338554"/>
          </a:xfrm>
          <a:prstGeom prst="rect">
            <a:avLst/>
          </a:prstGeom>
          <a:noFill/>
        </p:spPr>
        <p:txBody>
          <a:bodyPr wrap="none" rtlCol="0">
            <a:spAutoFit/>
          </a:bodyPr>
          <a:lstStyle/>
          <a:p>
            <a:r>
              <a:rPr lang="en-GB" sz="1600" b="1" dirty="0">
                <a:solidFill>
                  <a:schemeClr val="tx1">
                    <a:lumMod val="75000"/>
                    <a:lumOff val="25000"/>
                  </a:schemeClr>
                </a:solidFill>
              </a:rPr>
              <a:t>FLUCO devices</a:t>
            </a:r>
          </a:p>
        </p:txBody>
      </p:sp>
      <p:sp>
        <p:nvSpPr>
          <p:cNvPr id="20" name="TextBox 19">
            <a:extLst>
              <a:ext uri="{FF2B5EF4-FFF2-40B4-BE49-F238E27FC236}">
                <a16:creationId xmlns:a16="http://schemas.microsoft.com/office/drawing/2014/main" id="{6DF4C20F-7420-DE4B-90B9-6F89CD7027B2}"/>
              </a:ext>
            </a:extLst>
          </p:cNvPr>
          <p:cNvSpPr txBox="1"/>
          <p:nvPr/>
        </p:nvSpPr>
        <p:spPr>
          <a:xfrm>
            <a:off x="1423712" y="5860563"/>
            <a:ext cx="9562298" cy="523220"/>
          </a:xfrm>
          <a:prstGeom prst="rect">
            <a:avLst/>
          </a:prstGeom>
          <a:noFill/>
        </p:spPr>
        <p:txBody>
          <a:bodyPr wrap="none" rtlCol="0">
            <a:spAutoFit/>
          </a:bodyPr>
          <a:lstStyle/>
          <a:p>
            <a:r>
              <a:rPr lang="en-GB" sz="1400" b="1" baseline="30000" dirty="0">
                <a:solidFill>
                  <a:schemeClr val="tx1">
                    <a:lumMod val="75000"/>
                    <a:lumOff val="25000"/>
                  </a:schemeClr>
                </a:solidFill>
              </a:rPr>
              <a:t>*</a:t>
            </a:r>
            <a:r>
              <a:rPr lang="en-GB" sz="1400" b="1" dirty="0">
                <a:solidFill>
                  <a:schemeClr val="tx1">
                    <a:lumMod val="75000"/>
                    <a:lumOff val="25000"/>
                  </a:schemeClr>
                </a:solidFill>
              </a:rPr>
              <a:t> SES = Humidity chamber , devices = humidity cell, humidity generator, temperature controller, gas supply</a:t>
            </a:r>
          </a:p>
          <a:p>
            <a:r>
              <a:rPr lang="en-GB" sz="1400" b="1" baseline="30000" dirty="0">
                <a:solidFill>
                  <a:schemeClr val="tx1">
                    <a:lumMod val="75000"/>
                    <a:lumOff val="25000"/>
                  </a:schemeClr>
                </a:solidFill>
              </a:rPr>
              <a:t>*</a:t>
            </a:r>
            <a:r>
              <a:rPr lang="en-GB" sz="1400" b="1" dirty="0">
                <a:solidFill>
                  <a:schemeClr val="tx1">
                    <a:lumMod val="75000"/>
                    <a:lumOff val="25000"/>
                  </a:schemeClr>
                </a:solidFill>
              </a:rPr>
              <a:t> SES = Orange cryostat , devices = cryostat mech. , temperature controller, pumping unit, level meter, </a:t>
            </a:r>
            <a:r>
              <a:rPr lang="en-GB" sz="1400" b="1" dirty="0" err="1">
                <a:solidFill>
                  <a:schemeClr val="tx1">
                    <a:lumMod val="75000"/>
                    <a:lumOff val="25000"/>
                  </a:schemeClr>
                </a:solidFill>
              </a:rPr>
              <a:t>LHe</a:t>
            </a:r>
            <a:r>
              <a:rPr lang="en-GB" sz="1400" b="1" dirty="0">
                <a:solidFill>
                  <a:schemeClr val="tx1">
                    <a:lumMod val="75000"/>
                    <a:lumOff val="25000"/>
                  </a:schemeClr>
                </a:solidFill>
              </a:rPr>
              <a:t>/LN</a:t>
            </a:r>
            <a:r>
              <a:rPr lang="en-GB" sz="1400" b="1" baseline="-25000" dirty="0">
                <a:solidFill>
                  <a:schemeClr val="tx1">
                    <a:lumMod val="75000"/>
                    <a:lumOff val="25000"/>
                  </a:schemeClr>
                </a:solidFill>
              </a:rPr>
              <a:t>2</a:t>
            </a:r>
            <a:endParaRPr lang="en-GB" sz="1400" b="1" dirty="0">
              <a:solidFill>
                <a:schemeClr val="tx1">
                  <a:lumMod val="75000"/>
                  <a:lumOff val="25000"/>
                </a:schemeClr>
              </a:solidFill>
            </a:endParaRPr>
          </a:p>
        </p:txBody>
      </p:sp>
      <p:sp>
        <p:nvSpPr>
          <p:cNvPr id="21" name="Action Button: Forward or Next 20">
            <a:hlinkClick r:id="" action="ppaction://hlinkshowjump?jump=nextslide" highlightClick="1">
              <a:snd r:embed="rId4"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f5">
            <a:hlinkClick r:id="" action="ppaction://media"/>
            <a:extLst>
              <a:ext uri="{FF2B5EF4-FFF2-40B4-BE49-F238E27FC236}">
                <a16:creationId xmlns:a16="http://schemas.microsoft.com/office/drawing/2014/main" id="{012A9086-9AB5-2147-8B5B-B00F3C6E80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2961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GB" dirty="0">
                <a:solidFill>
                  <a:schemeClr val="tx1">
                    <a:lumMod val="75000"/>
                    <a:lumOff val="25000"/>
                  </a:schemeClr>
                </a:solidFill>
              </a:rPr>
              <a:t>FLUCO</a:t>
            </a:r>
          </a:p>
        </p:txBody>
      </p:sp>
      <p:sp>
        <p:nvSpPr>
          <p:cNvPr id="5" name="Platshållare för bildnummer 4">
            <a:extLst>
              <a:ext uri="{FF2B5EF4-FFF2-40B4-BE49-F238E27FC236}">
                <a16:creationId xmlns:a16="http://schemas.microsoft.com/office/drawing/2014/main" id="{20756E12-8A7A-4F8A-8D1C-AE175B1133AF}"/>
              </a:ext>
            </a:extLst>
          </p:cNvPr>
          <p:cNvSpPr>
            <a:spLocks noGrp="1"/>
          </p:cNvSpPr>
          <p:nvPr>
            <p:ph type="sldNum" sz="quarter" idx="12"/>
          </p:nvPr>
        </p:nvSpPr>
        <p:spPr/>
        <p:txBody>
          <a:bodyPr/>
          <a:lstStyle/>
          <a:p>
            <a:fld id="{F7283078-D760-1647-8B80-66BA8B52336D}" type="slidenum">
              <a:rPr lang="sv-SE" smtClean="0"/>
              <a:t>6</a:t>
            </a:fld>
            <a:endParaRPr lang="sv-SE" dirty="0"/>
          </a:p>
        </p:txBody>
      </p:sp>
      <p:sp>
        <p:nvSpPr>
          <p:cNvPr id="6" name="Platshållare för innehåll 5">
            <a:extLst>
              <a:ext uri="{FF2B5EF4-FFF2-40B4-BE49-F238E27FC236}">
                <a16:creationId xmlns:a16="http://schemas.microsoft.com/office/drawing/2014/main" id="{D108556F-5D32-452D-B384-98CCF3F446E7}"/>
              </a:ext>
            </a:extLst>
          </p:cNvPr>
          <p:cNvSpPr>
            <a:spLocks noGrp="1"/>
          </p:cNvSpPr>
          <p:nvPr>
            <p:ph idx="1"/>
          </p:nvPr>
        </p:nvSpPr>
        <p:spPr>
          <a:xfrm>
            <a:off x="1094400" y="1562400"/>
            <a:ext cx="9074836" cy="4768062"/>
          </a:xfrm>
        </p:spPr>
        <p:txBody>
          <a:bodyPr/>
          <a:lstStyle/>
          <a:p>
            <a:pPr marL="144000" lvl="1" indent="0">
              <a:spcBef>
                <a:spcPts val="600"/>
              </a:spcBef>
              <a:spcAft>
                <a:spcPts val="600"/>
              </a:spcAft>
              <a:buNone/>
              <a:defRPr/>
            </a:pPr>
            <a:r>
              <a:rPr lang="en-US" b="1" dirty="0">
                <a:solidFill>
                  <a:schemeClr val="tx1">
                    <a:lumMod val="75000"/>
                    <a:lumOff val="25000"/>
                  </a:schemeClr>
                </a:solidFill>
              </a:rPr>
              <a:t>The FLUCO team is also active part of the E03/E04 installation team</a:t>
            </a:r>
          </a:p>
          <a:p>
            <a:pPr lvl="1">
              <a:spcBef>
                <a:spcPts val="600"/>
              </a:spcBef>
              <a:spcAft>
                <a:spcPts val="600"/>
              </a:spcAft>
              <a:defRPr/>
            </a:pPr>
            <a:endParaRPr lang="en-US" b="1" dirty="0">
              <a:solidFill>
                <a:schemeClr val="tx1">
                  <a:lumMod val="75000"/>
                  <a:lumOff val="25000"/>
                </a:schemeClr>
              </a:solidFill>
            </a:endParaRPr>
          </a:p>
          <a:p>
            <a:pPr lvl="1">
              <a:spcBef>
                <a:spcPts val="600"/>
              </a:spcBef>
              <a:spcAft>
                <a:spcPts val="600"/>
              </a:spcAft>
              <a:defRPr/>
            </a:pPr>
            <a:r>
              <a:rPr lang="en-US" dirty="0">
                <a:solidFill>
                  <a:schemeClr val="tx1">
                    <a:lumMod val="75000"/>
                    <a:lumOff val="25000"/>
                  </a:schemeClr>
                </a:solidFill>
              </a:rPr>
              <a:t>Participating in the shift operation on support of external technicians</a:t>
            </a:r>
          </a:p>
          <a:p>
            <a:pPr marL="342900" lvl="0" indent="-342900">
              <a:spcBef>
                <a:spcPts val="0"/>
              </a:spcBef>
              <a:buClrTx/>
              <a:buFont typeface="Arial" charset="0"/>
              <a:buChar char="•"/>
              <a:defRPr/>
            </a:pPr>
            <a:endParaRPr lang="en-US" b="1" dirty="0">
              <a:solidFill>
                <a:schemeClr val="tx1">
                  <a:lumMod val="75000"/>
                  <a:lumOff val="25000"/>
                </a:schemeClr>
              </a:solidFill>
              <a:latin typeface="Calibri"/>
            </a:endParaRPr>
          </a:p>
          <a:p>
            <a:pPr lvl="1">
              <a:spcBef>
                <a:spcPts val="600"/>
              </a:spcBef>
              <a:spcAft>
                <a:spcPts val="600"/>
              </a:spcAft>
              <a:defRPr/>
            </a:pPr>
            <a:r>
              <a:rPr lang="en-US" dirty="0">
                <a:solidFill>
                  <a:schemeClr val="tx1">
                    <a:lumMod val="75000"/>
                    <a:lumOff val="25000"/>
                  </a:schemeClr>
                </a:solidFill>
              </a:rPr>
              <a:t>H. Schneider is the electrical operations leader for the E03/E04 building</a:t>
            </a:r>
          </a:p>
          <a:p>
            <a:pPr marL="342900" lvl="0" indent="-342900">
              <a:spcBef>
                <a:spcPts val="0"/>
              </a:spcBef>
              <a:buClrTx/>
              <a:buFont typeface="Arial" charset="0"/>
              <a:buChar char="•"/>
              <a:defRPr/>
            </a:pPr>
            <a:endParaRPr lang="en-US" b="1" dirty="0">
              <a:solidFill>
                <a:schemeClr val="tx1">
                  <a:lumMod val="75000"/>
                  <a:lumOff val="25000"/>
                </a:schemeClr>
              </a:solidFill>
              <a:latin typeface="Calibri"/>
            </a:endParaRPr>
          </a:p>
          <a:p>
            <a:pPr lvl="1">
              <a:spcBef>
                <a:spcPts val="600"/>
              </a:spcBef>
              <a:spcAft>
                <a:spcPts val="600"/>
              </a:spcAft>
              <a:defRPr/>
            </a:pPr>
            <a:r>
              <a:rPr lang="en-US" dirty="0">
                <a:solidFill>
                  <a:schemeClr val="tx1">
                    <a:lumMod val="75000"/>
                    <a:lumOff val="25000"/>
                  </a:schemeClr>
                </a:solidFill>
              </a:rPr>
              <a:t>At this time the FLUCO staff moved to the “On-Site-Offices”</a:t>
            </a:r>
            <a:endParaRPr lang="en-GB" i="1" u="sng" dirty="0">
              <a:solidFill>
                <a:schemeClr val="tx1">
                  <a:lumMod val="75000"/>
                  <a:lumOff val="25000"/>
                </a:schemeClr>
              </a:solidFill>
            </a:endParaRPr>
          </a:p>
          <a:p>
            <a:pPr lvl="1"/>
            <a:endParaRPr lang="en-US" dirty="0"/>
          </a:p>
          <a:p>
            <a:pPr lvl="1"/>
            <a:endParaRPr lang="sv-SE" dirty="0"/>
          </a:p>
        </p:txBody>
      </p:sp>
      <p:sp>
        <p:nvSpPr>
          <p:cNvPr id="7"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8" name="Action Button: Forward or Next 7">
            <a:hlinkClick r:id="" action="ppaction://hlinkshowjump?jump=nextslide" highlightClick="1">
              <a:snd r:embed="rId5"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f6">
            <a:hlinkClick r:id="" action="ppaction://media"/>
            <a:extLst>
              <a:ext uri="{FF2B5EF4-FFF2-40B4-BE49-F238E27FC236}">
                <a16:creationId xmlns:a16="http://schemas.microsoft.com/office/drawing/2014/main" id="{AA00E6D3-9418-5D46-8A5F-8097CD51D5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pic>
        <p:nvPicPr>
          <p:cNvPr id="11" name="Picture 10">
            <a:extLst>
              <a:ext uri="{FF2B5EF4-FFF2-40B4-BE49-F238E27FC236}">
                <a16:creationId xmlns:a16="http://schemas.microsoft.com/office/drawing/2014/main" id="{F21E7A8A-5983-434B-BCFC-7E1ABD39EA72}"/>
              </a:ext>
            </a:extLst>
          </p:cNvPr>
          <p:cNvPicPr>
            <a:picLocks noChangeAspect="1"/>
          </p:cNvPicPr>
          <p:nvPr/>
        </p:nvPicPr>
        <p:blipFill>
          <a:blip r:embed="rId7"/>
          <a:stretch>
            <a:fillRect/>
          </a:stretch>
        </p:blipFill>
        <p:spPr>
          <a:xfrm rot="5400000">
            <a:off x="1829199" y="4816626"/>
            <a:ext cx="1515554" cy="1136666"/>
          </a:xfrm>
          <a:prstGeom prst="rect">
            <a:avLst/>
          </a:prstGeom>
        </p:spPr>
      </p:pic>
      <p:pic>
        <p:nvPicPr>
          <p:cNvPr id="13" name="Picture 12">
            <a:extLst>
              <a:ext uri="{FF2B5EF4-FFF2-40B4-BE49-F238E27FC236}">
                <a16:creationId xmlns:a16="http://schemas.microsoft.com/office/drawing/2014/main" id="{0C9A595D-9F83-DA4A-A393-2E37A06FC450}"/>
              </a:ext>
            </a:extLst>
          </p:cNvPr>
          <p:cNvPicPr>
            <a:picLocks noChangeAspect="1"/>
          </p:cNvPicPr>
          <p:nvPr/>
        </p:nvPicPr>
        <p:blipFill>
          <a:blip r:embed="rId8"/>
          <a:stretch>
            <a:fillRect/>
          </a:stretch>
        </p:blipFill>
        <p:spPr>
          <a:xfrm>
            <a:off x="3762971" y="4627183"/>
            <a:ext cx="2020738" cy="1515554"/>
          </a:xfrm>
          <a:prstGeom prst="rect">
            <a:avLst/>
          </a:prstGeom>
        </p:spPr>
      </p:pic>
      <p:pic>
        <p:nvPicPr>
          <p:cNvPr id="19" name="Picture 18">
            <a:extLst>
              <a:ext uri="{FF2B5EF4-FFF2-40B4-BE49-F238E27FC236}">
                <a16:creationId xmlns:a16="http://schemas.microsoft.com/office/drawing/2014/main" id="{58BF3085-E739-7946-9842-A467DC2F9F44}"/>
              </a:ext>
            </a:extLst>
          </p:cNvPr>
          <p:cNvPicPr>
            <a:picLocks noChangeAspect="1"/>
          </p:cNvPicPr>
          <p:nvPr/>
        </p:nvPicPr>
        <p:blipFill>
          <a:blip r:embed="rId9"/>
          <a:stretch>
            <a:fillRect/>
          </a:stretch>
        </p:blipFill>
        <p:spPr>
          <a:xfrm>
            <a:off x="6391372" y="4627182"/>
            <a:ext cx="2099168" cy="1574376"/>
          </a:xfrm>
          <a:prstGeom prst="rect">
            <a:avLst/>
          </a:prstGeom>
        </p:spPr>
      </p:pic>
    </p:spTree>
    <p:extLst>
      <p:ext uri="{BB962C8B-B14F-4D97-AF65-F5344CB8AC3E}">
        <p14:creationId xmlns:p14="http://schemas.microsoft.com/office/powerpoint/2010/main" val="84747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GB" dirty="0">
                <a:solidFill>
                  <a:schemeClr val="tx1">
                    <a:lumMod val="75000"/>
                    <a:lumOff val="25000"/>
                  </a:schemeClr>
                </a:solidFill>
              </a:rPr>
              <a:t>FLUCO</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7</a:t>
            </a:fld>
            <a:endParaRPr lang="sv-SE" dirty="0"/>
          </a:p>
        </p:txBody>
      </p:sp>
      <p:sp>
        <p:nvSpPr>
          <p:cNvPr id="12"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95647" y="931026"/>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7" name="Content Placeholder 12"/>
          <p:cNvSpPr>
            <a:spLocks noGrp="1"/>
          </p:cNvSpPr>
          <p:nvPr>
            <p:ph idx="13"/>
          </p:nvPr>
        </p:nvSpPr>
        <p:spPr>
          <a:xfrm>
            <a:off x="979848" y="1536892"/>
            <a:ext cx="10171830" cy="255454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u="sng" dirty="0">
                <a:solidFill>
                  <a:schemeClr val="tx1">
                    <a:lumMod val="75000"/>
                    <a:lumOff val="25000"/>
                  </a:schemeClr>
                </a:solidFill>
              </a:rPr>
              <a:t>Planned suite of sample environment systems &amp; devices, ESS/construction</a:t>
            </a:r>
          </a:p>
          <a:p>
            <a:pPr marR="0" lvl="1" fontAlgn="auto">
              <a:spcBef>
                <a:spcPts val="0"/>
              </a:spcBef>
              <a:spcAft>
                <a:spcPts val="300"/>
              </a:spcAft>
              <a:buSzTx/>
              <a:defRPr/>
            </a:pPr>
            <a:r>
              <a:rPr lang="en-US" sz="1400" dirty="0">
                <a:solidFill>
                  <a:schemeClr val="tx1">
                    <a:lumMod val="75000"/>
                    <a:lumOff val="25000"/>
                  </a:schemeClr>
                </a:solidFill>
              </a:rPr>
              <a:t>Humidity Chamber(s)</a:t>
            </a:r>
          </a:p>
          <a:p>
            <a:pPr marR="0" lvl="1" fontAlgn="auto">
              <a:spcBef>
                <a:spcPts val="0"/>
              </a:spcBef>
              <a:spcAft>
                <a:spcPts val="300"/>
              </a:spcAft>
              <a:buSzTx/>
              <a:defRPr/>
            </a:pPr>
            <a:r>
              <a:rPr lang="en-US" sz="1400" dirty="0">
                <a:solidFill>
                  <a:schemeClr val="tx1">
                    <a:lumMod val="75000"/>
                    <a:lumOff val="25000"/>
                  </a:schemeClr>
                </a:solidFill>
              </a:rPr>
              <a:t>Rheometer (</a:t>
            </a:r>
            <a:r>
              <a:rPr lang="en-US" sz="1400" dirty="0" err="1">
                <a:solidFill>
                  <a:schemeClr val="tx1">
                    <a:lumMod val="75000"/>
                    <a:lumOff val="25000"/>
                  </a:schemeClr>
                </a:solidFill>
              </a:rPr>
              <a:t>RheoSANS</a:t>
            </a:r>
            <a:r>
              <a:rPr lang="en-US" sz="1400" dirty="0">
                <a:solidFill>
                  <a:schemeClr val="tx1">
                    <a:lumMod val="75000"/>
                    <a:lumOff val="25000"/>
                  </a:schemeClr>
                </a:solidFill>
              </a:rPr>
              <a:t>), Shear cells, </a:t>
            </a:r>
            <a:r>
              <a:rPr lang="en-US" sz="1400" dirty="0" err="1">
                <a:solidFill>
                  <a:schemeClr val="tx1">
                    <a:lumMod val="75000"/>
                    <a:lumOff val="25000"/>
                  </a:schemeClr>
                </a:solidFill>
              </a:rPr>
              <a:t>Cuette</a:t>
            </a:r>
            <a:r>
              <a:rPr lang="en-US" sz="1400" dirty="0">
                <a:solidFill>
                  <a:schemeClr val="tx1">
                    <a:lumMod val="75000"/>
                    <a:lumOff val="25000"/>
                  </a:schemeClr>
                </a:solidFill>
              </a:rPr>
              <a:t> cells</a:t>
            </a:r>
          </a:p>
          <a:p>
            <a:pPr marR="0" lvl="1" fontAlgn="auto">
              <a:spcBef>
                <a:spcPts val="0"/>
              </a:spcBef>
              <a:spcAft>
                <a:spcPts val="300"/>
              </a:spcAft>
              <a:buSzTx/>
              <a:defRPr/>
            </a:pPr>
            <a:r>
              <a:rPr lang="en-US" sz="1400" dirty="0">
                <a:solidFill>
                  <a:schemeClr val="tx1">
                    <a:lumMod val="75000"/>
                    <a:lumOff val="25000"/>
                  </a:schemeClr>
                </a:solidFill>
              </a:rPr>
              <a:t>Stopped Flow devices</a:t>
            </a:r>
          </a:p>
          <a:p>
            <a:pPr marR="0" lvl="1" fontAlgn="auto">
              <a:spcBef>
                <a:spcPts val="0"/>
              </a:spcBef>
              <a:spcAft>
                <a:spcPts val="300"/>
              </a:spcAft>
              <a:buSzTx/>
              <a:defRPr/>
            </a:pPr>
            <a:r>
              <a:rPr lang="en-US" sz="1400" dirty="0">
                <a:solidFill>
                  <a:schemeClr val="tx1">
                    <a:lumMod val="75000"/>
                    <a:lumOff val="25000"/>
                  </a:schemeClr>
                </a:solidFill>
              </a:rPr>
              <a:t>Syringe Pumps , Peristaltic Pumps</a:t>
            </a:r>
          </a:p>
          <a:p>
            <a:pPr marR="0" lvl="1" fontAlgn="auto">
              <a:spcBef>
                <a:spcPts val="0"/>
              </a:spcBef>
              <a:spcAft>
                <a:spcPts val="300"/>
              </a:spcAft>
              <a:buSzTx/>
              <a:defRPr/>
            </a:pPr>
            <a:r>
              <a:rPr lang="en-US" sz="1400" dirty="0">
                <a:solidFill>
                  <a:schemeClr val="tx1">
                    <a:lumMod val="75000"/>
                    <a:lumOff val="25000"/>
                  </a:schemeClr>
                </a:solidFill>
              </a:rPr>
              <a:t>Gas Process Handling, Manifolds</a:t>
            </a:r>
          </a:p>
          <a:p>
            <a:pPr marR="0" lvl="1" fontAlgn="auto">
              <a:spcBef>
                <a:spcPts val="0"/>
              </a:spcBef>
              <a:spcAft>
                <a:spcPts val="300"/>
              </a:spcAft>
              <a:buSzTx/>
              <a:defRPr/>
            </a:pPr>
            <a:r>
              <a:rPr lang="en-US" sz="1400" dirty="0">
                <a:solidFill>
                  <a:schemeClr val="tx1">
                    <a:lumMod val="75000"/>
                    <a:lumOff val="25000"/>
                  </a:schemeClr>
                </a:solidFill>
              </a:rPr>
              <a:t>Water (Oil) bath circulating devices.</a:t>
            </a:r>
          </a:p>
          <a:p>
            <a:pPr marR="0" lvl="1" fontAlgn="auto">
              <a:spcBef>
                <a:spcPts val="0"/>
              </a:spcBef>
              <a:spcAft>
                <a:spcPts val="300"/>
              </a:spcAft>
              <a:buSzTx/>
              <a:defRPr/>
            </a:pPr>
            <a:r>
              <a:rPr lang="en-US" sz="1400" dirty="0">
                <a:solidFill>
                  <a:schemeClr val="tx1">
                    <a:lumMod val="75000"/>
                    <a:lumOff val="25000"/>
                  </a:schemeClr>
                </a:solidFill>
              </a:rPr>
              <a:t>Magazines (multiple samples) , Rotating cells, Peltier driven devices</a:t>
            </a:r>
          </a:p>
          <a:p>
            <a:pPr marR="0" lvl="1" fontAlgn="auto">
              <a:spcBef>
                <a:spcPts val="0"/>
              </a:spcBef>
              <a:spcAft>
                <a:spcPts val="300"/>
              </a:spcAft>
              <a:buSzTx/>
              <a:defRPr/>
            </a:pPr>
            <a:r>
              <a:rPr lang="en-US" sz="1400" dirty="0">
                <a:solidFill>
                  <a:schemeClr val="tx1">
                    <a:lumMod val="75000"/>
                    <a:lumOff val="25000"/>
                  </a:schemeClr>
                </a:solidFill>
              </a:rPr>
              <a:t>Thermalizing gas blower</a:t>
            </a:r>
          </a:p>
          <a:p>
            <a:pPr marR="0" lvl="1" fontAlgn="auto">
              <a:spcBef>
                <a:spcPts val="0"/>
              </a:spcBef>
              <a:spcAft>
                <a:spcPts val="300"/>
              </a:spcAft>
              <a:buSzTx/>
              <a:defRPr/>
            </a:pPr>
            <a:r>
              <a:rPr lang="en-US" sz="1400" dirty="0">
                <a:solidFill>
                  <a:schemeClr val="tx1">
                    <a:lumMod val="75000"/>
                    <a:lumOff val="25000"/>
                  </a:schemeClr>
                </a:solidFill>
              </a:rPr>
              <a:t>Liquid-Solid-Cells, Electro-chemistry cells for ”In Situ” /”operando” measurements</a:t>
            </a:r>
          </a:p>
        </p:txBody>
      </p:sp>
      <p:sp>
        <p:nvSpPr>
          <p:cNvPr id="8" name="Rectangle 7">
            <a:extLst>
              <a:ext uri="{FF2B5EF4-FFF2-40B4-BE49-F238E27FC236}">
                <a16:creationId xmlns:a16="http://schemas.microsoft.com/office/drawing/2014/main" id="{61BBEF69-8BDF-CE4C-8433-3281CB71B186}"/>
              </a:ext>
            </a:extLst>
          </p:cNvPr>
          <p:cNvSpPr/>
          <p:nvPr/>
        </p:nvSpPr>
        <p:spPr>
          <a:xfrm>
            <a:off x="933181" y="4151030"/>
            <a:ext cx="10181692" cy="2608406"/>
          </a:xfrm>
          <a:prstGeom prst="rect">
            <a:avLst/>
          </a:prstGeom>
          <a:solidFill>
            <a:schemeClr val="bg2"/>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u="sng" dirty="0">
                <a:solidFill>
                  <a:schemeClr val="tx1">
                    <a:lumMod val="75000"/>
                    <a:lumOff val="25000"/>
                  </a:schemeClr>
                </a:solidFill>
              </a:rPr>
              <a:t>Provided as part of instrument budgets  :</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1400" dirty="0">
                <a:solidFill>
                  <a:schemeClr val="tx1">
                    <a:lumMod val="75000"/>
                    <a:lumOff val="25000"/>
                  </a:schemeClr>
                </a:solidFill>
              </a:rPr>
              <a:t>Sample changer , multiple samples, 8 pos.		CSPEC/MIRACLES	TUM, </a:t>
            </a:r>
            <a:r>
              <a:rPr lang="en-US" sz="1400" dirty="0" err="1">
                <a:solidFill>
                  <a:schemeClr val="tx1">
                    <a:lumMod val="75000"/>
                    <a:lumOff val="25000"/>
                  </a:schemeClr>
                </a:solidFill>
              </a:rPr>
              <a:t>Ger</a:t>
            </a:r>
            <a:r>
              <a:rPr lang="en-US" sz="1400" dirty="0">
                <a:solidFill>
                  <a:schemeClr val="tx1">
                    <a:lumMod val="75000"/>
                    <a:lumOff val="25000"/>
                  </a:schemeClr>
                </a:solidFill>
              </a:rPr>
              <a:t>, Esp.</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1400" dirty="0">
                <a:solidFill>
                  <a:schemeClr val="tx1">
                    <a:lumMod val="75000"/>
                    <a:lumOff val="25000"/>
                  </a:schemeClr>
                </a:solidFill>
              </a:rPr>
              <a:t>Troughs, Langmuir troughs, trough changer	FREIA		STFC, GB /NN</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1400" dirty="0">
                <a:solidFill>
                  <a:schemeClr val="tx1">
                    <a:lumMod val="75000"/>
                    <a:lumOff val="25000"/>
                  </a:schemeClr>
                </a:solidFill>
              </a:rPr>
              <a:t>SANSMAG				LOKI/SKADI/ESS	STFC/FZJ ; GB/</a:t>
            </a:r>
            <a:r>
              <a:rPr lang="en-US" sz="1400" dirty="0" err="1">
                <a:solidFill>
                  <a:schemeClr val="tx1">
                    <a:lumMod val="75000"/>
                    <a:lumOff val="25000"/>
                  </a:schemeClr>
                </a:solidFill>
              </a:rPr>
              <a:t>Ger</a:t>
            </a:r>
            <a:endParaRPr lang="en-US" sz="1400" dirty="0">
              <a:solidFill>
                <a:schemeClr val="tx1">
                  <a:lumMod val="75000"/>
                  <a:lumOff val="25000"/>
                </a:schemeClr>
              </a:solidFill>
            </a:endParaRP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1400" dirty="0">
                <a:solidFill>
                  <a:schemeClr val="tx1">
                    <a:lumMod val="75000"/>
                    <a:lumOff val="25000"/>
                  </a:schemeClr>
                </a:solidFill>
              </a:rPr>
              <a:t>Sample changer				VESPA		STFC , GB</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1400" dirty="0">
                <a:solidFill>
                  <a:schemeClr val="tx1">
                    <a:lumMod val="75000"/>
                    <a:lumOff val="25000"/>
                  </a:schemeClr>
                </a:solidFill>
              </a:rPr>
              <a:t>HPLC Pump				LOKI/FREIA/ESTIA	STFC/PSI ; GB/CH</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1400" dirty="0">
                <a:solidFill>
                  <a:schemeClr val="tx1">
                    <a:lumMod val="75000"/>
                    <a:lumOff val="25000"/>
                  </a:schemeClr>
                </a:solidFill>
              </a:rPr>
              <a:t>Liquid-Solid-Cells				FREIA/ESTIA	STFC/PSI ; GB/CH</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1400" dirty="0" err="1">
                <a:solidFill>
                  <a:schemeClr val="tx1">
                    <a:lumMod val="75000"/>
                    <a:lumOff val="25000"/>
                  </a:schemeClr>
                </a:solidFill>
              </a:rPr>
              <a:t>Cryostream</a:t>
            </a:r>
            <a:r>
              <a:rPr lang="en-US" sz="1400" dirty="0">
                <a:solidFill>
                  <a:schemeClr val="tx1">
                    <a:lumMod val="75000"/>
                    <a:lumOff val="25000"/>
                  </a:schemeClr>
                </a:solidFill>
              </a:rPr>
              <a:t>				NMX		ESS , DK, FR</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1400" dirty="0">
                <a:solidFill>
                  <a:schemeClr val="tx1">
                    <a:lumMod val="75000"/>
                    <a:lumOff val="25000"/>
                  </a:schemeClr>
                </a:solidFill>
              </a:rPr>
              <a:t>Humidifier				NMX		ESS , DK, FR</a:t>
            </a:r>
          </a:p>
        </p:txBody>
      </p:sp>
      <p:sp>
        <p:nvSpPr>
          <p:cNvPr id="14" name="Rectangle 13">
            <a:extLst>
              <a:ext uri="{FF2B5EF4-FFF2-40B4-BE49-F238E27FC236}">
                <a16:creationId xmlns:a16="http://schemas.microsoft.com/office/drawing/2014/main" id="{61BBEF69-8BDF-CE4C-8433-3281CB71B186}"/>
              </a:ext>
            </a:extLst>
          </p:cNvPr>
          <p:cNvSpPr/>
          <p:nvPr/>
        </p:nvSpPr>
        <p:spPr>
          <a:xfrm>
            <a:off x="941093" y="1538370"/>
            <a:ext cx="10774002" cy="4924425"/>
          </a:xfrm>
          <a:prstGeom prst="rect">
            <a:avLst/>
          </a:prstGeom>
          <a:solidFill>
            <a:schemeClr val="bg2"/>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u="sng" dirty="0">
                <a:solidFill>
                  <a:schemeClr val="tx1">
                    <a:lumMod val="75000"/>
                    <a:lumOff val="25000"/>
                  </a:schemeClr>
                </a:solidFill>
              </a:rPr>
              <a:t>Provided as part of instrument budgets  :</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2400" dirty="0">
                <a:solidFill>
                  <a:schemeClr val="tx1">
                    <a:lumMod val="75000"/>
                    <a:lumOff val="25000"/>
                  </a:schemeClr>
                </a:solidFill>
              </a:rPr>
              <a:t>Sample changer 			CSPEC/MIRACLES	TUM, </a:t>
            </a:r>
            <a:r>
              <a:rPr lang="en-US" sz="2400" dirty="0" err="1">
                <a:solidFill>
                  <a:schemeClr val="tx1">
                    <a:lumMod val="75000"/>
                    <a:lumOff val="25000"/>
                  </a:schemeClr>
                </a:solidFill>
              </a:rPr>
              <a:t>Ger</a:t>
            </a:r>
            <a:r>
              <a:rPr lang="en-US" sz="2400" dirty="0">
                <a:solidFill>
                  <a:schemeClr val="tx1">
                    <a:lumMod val="75000"/>
                    <a:lumOff val="25000"/>
                  </a:schemeClr>
                </a:solidFill>
              </a:rPr>
              <a:t>, Esp.</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2400" dirty="0">
                <a:solidFill>
                  <a:schemeClr val="tx1">
                    <a:lumMod val="75000"/>
                    <a:lumOff val="25000"/>
                  </a:schemeClr>
                </a:solidFill>
              </a:rPr>
              <a:t>Troughs, trough changer	FREIA			STFC, GB /NN</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2400" dirty="0">
                <a:solidFill>
                  <a:schemeClr val="tx1">
                    <a:lumMod val="75000"/>
                    <a:lumOff val="25000"/>
                  </a:schemeClr>
                </a:solidFill>
              </a:rPr>
              <a:t>SANSMAG				LOKI/SKADI/ESS	STFC/FZJ ; GB/</a:t>
            </a:r>
            <a:r>
              <a:rPr lang="en-US" sz="2400" dirty="0" err="1">
                <a:solidFill>
                  <a:schemeClr val="tx1">
                    <a:lumMod val="75000"/>
                    <a:lumOff val="25000"/>
                  </a:schemeClr>
                </a:solidFill>
              </a:rPr>
              <a:t>Ger</a:t>
            </a:r>
            <a:endParaRPr lang="en-US" sz="2400" dirty="0">
              <a:solidFill>
                <a:schemeClr val="tx1">
                  <a:lumMod val="75000"/>
                  <a:lumOff val="25000"/>
                </a:schemeClr>
              </a:solidFill>
            </a:endParaRP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2400" dirty="0">
                <a:solidFill>
                  <a:schemeClr val="tx1">
                    <a:lumMod val="75000"/>
                    <a:lumOff val="25000"/>
                  </a:schemeClr>
                </a:solidFill>
              </a:rPr>
              <a:t>Sample changer			VESPA			STFC , GB</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2400" dirty="0">
                <a:solidFill>
                  <a:schemeClr val="tx1">
                    <a:lumMod val="75000"/>
                    <a:lumOff val="25000"/>
                  </a:schemeClr>
                </a:solidFill>
              </a:rPr>
              <a:t>HPLC Pump			LOKI/FREIA/ESTIA	STFC/PSI ; GB/CH</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2400" dirty="0">
                <a:solidFill>
                  <a:schemeClr val="tx1">
                    <a:lumMod val="75000"/>
                    <a:lumOff val="25000"/>
                  </a:schemeClr>
                </a:solidFill>
              </a:rPr>
              <a:t>Liquid-Solid-Cells			FREIA/ESTIA		STFC/PSI ; GB/CH</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2400" dirty="0" err="1">
                <a:solidFill>
                  <a:schemeClr val="tx1">
                    <a:lumMod val="75000"/>
                    <a:lumOff val="25000"/>
                  </a:schemeClr>
                </a:solidFill>
              </a:rPr>
              <a:t>Cryostream</a:t>
            </a:r>
            <a:r>
              <a:rPr lang="en-US" sz="2400" dirty="0">
                <a:solidFill>
                  <a:schemeClr val="tx1">
                    <a:lumMod val="75000"/>
                    <a:lumOff val="25000"/>
                  </a:schemeClr>
                </a:solidFill>
              </a:rPr>
              <a:t>			NMX			ESS , DK, FR</a:t>
            </a:r>
          </a:p>
          <a:p>
            <a:pPr marL="360000" marR="0" lvl="1" indent="-216000" fontAlgn="auto">
              <a:spcBef>
                <a:spcPts val="300"/>
              </a:spcBef>
              <a:spcAft>
                <a:spcPts val="300"/>
              </a:spcAft>
              <a:buClr>
                <a:srgbClr val="666666"/>
              </a:buClr>
              <a:buSzTx/>
              <a:buFont typeface="Wingdings" panose="05000000000000000000" pitchFamily="2" charset="2"/>
              <a:buChar char=""/>
              <a:defRPr/>
            </a:pPr>
            <a:r>
              <a:rPr lang="en-US" sz="2400" dirty="0">
                <a:solidFill>
                  <a:schemeClr val="tx1">
                    <a:lumMod val="75000"/>
                    <a:lumOff val="25000"/>
                  </a:schemeClr>
                </a:solidFill>
              </a:rPr>
              <a:t>Humidifier				NMX			ESS , DK, FR</a:t>
            </a:r>
          </a:p>
          <a:p>
            <a:pPr marL="360000" marR="0" lvl="1" indent="-216000" fontAlgn="auto">
              <a:spcBef>
                <a:spcPts val="300"/>
              </a:spcBef>
              <a:spcAft>
                <a:spcPts val="300"/>
              </a:spcAft>
              <a:buClr>
                <a:srgbClr val="666666"/>
              </a:buClr>
              <a:buSzTx/>
              <a:buFont typeface="Wingdings" panose="05000000000000000000" pitchFamily="2" charset="2"/>
              <a:buChar char=""/>
              <a:defRPr/>
            </a:pPr>
            <a:endParaRPr lang="en-US" sz="2400" dirty="0">
              <a:solidFill>
                <a:schemeClr val="tx1">
                  <a:lumMod val="75000"/>
                  <a:lumOff val="25000"/>
                </a:schemeClr>
              </a:solidFill>
            </a:endParaRPr>
          </a:p>
          <a:p>
            <a:pPr marL="360000" marR="0" lvl="1" indent="-216000" fontAlgn="auto">
              <a:spcBef>
                <a:spcPts val="300"/>
              </a:spcBef>
              <a:spcAft>
                <a:spcPts val="300"/>
              </a:spcAft>
              <a:buClr>
                <a:srgbClr val="666666"/>
              </a:buClr>
              <a:buSzTx/>
              <a:buFont typeface="Wingdings" panose="05000000000000000000" pitchFamily="2" charset="2"/>
              <a:buChar char=""/>
              <a:defRPr/>
            </a:pPr>
            <a:endParaRPr lang="en-US" sz="2400" dirty="0">
              <a:solidFill>
                <a:schemeClr val="tx1">
                  <a:lumMod val="75000"/>
                  <a:lumOff val="25000"/>
                </a:schemeClr>
              </a:solidFill>
            </a:endParaRPr>
          </a:p>
        </p:txBody>
      </p:sp>
      <p:sp>
        <p:nvSpPr>
          <p:cNvPr id="13" name="Content Placeholder 12"/>
          <p:cNvSpPr>
            <a:spLocks noGrp="1"/>
          </p:cNvSpPr>
          <p:nvPr>
            <p:ph idx="13"/>
          </p:nvPr>
        </p:nvSpPr>
        <p:spPr>
          <a:xfrm>
            <a:off x="983170" y="1438102"/>
            <a:ext cx="10171830" cy="5278368"/>
          </a:xfrm>
          <a:prstGeom prst="rect">
            <a:avLst/>
          </a:prstGeom>
          <a:solidFill>
            <a:schemeClr val="bg2"/>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u="sng" dirty="0">
                <a:solidFill>
                  <a:schemeClr val="tx1">
                    <a:lumMod val="75000"/>
                    <a:lumOff val="25000"/>
                  </a:schemeClr>
                </a:solidFill>
              </a:rPr>
              <a:t>Planned suite of sample environment systems &amp; devices, ESS/construction</a:t>
            </a:r>
          </a:p>
          <a:p>
            <a:pPr marR="0" lvl="1" fontAlgn="auto">
              <a:spcBef>
                <a:spcPts val="0"/>
              </a:spcBef>
              <a:spcAft>
                <a:spcPts val="300"/>
              </a:spcAft>
              <a:buSzTx/>
              <a:defRPr/>
            </a:pPr>
            <a:r>
              <a:rPr lang="en-US" sz="2400" dirty="0">
                <a:solidFill>
                  <a:schemeClr val="tx1">
                    <a:lumMod val="75000"/>
                    <a:lumOff val="25000"/>
                  </a:schemeClr>
                </a:solidFill>
              </a:rPr>
              <a:t>Humidity Chamber(s)</a:t>
            </a:r>
          </a:p>
          <a:p>
            <a:pPr marR="0" lvl="1" fontAlgn="auto">
              <a:spcBef>
                <a:spcPts val="0"/>
              </a:spcBef>
              <a:spcAft>
                <a:spcPts val="300"/>
              </a:spcAft>
              <a:buSzTx/>
              <a:defRPr/>
            </a:pPr>
            <a:r>
              <a:rPr lang="en-US" sz="2400" dirty="0">
                <a:solidFill>
                  <a:schemeClr val="tx1">
                    <a:lumMod val="75000"/>
                    <a:lumOff val="25000"/>
                  </a:schemeClr>
                </a:solidFill>
              </a:rPr>
              <a:t>Rheometer (</a:t>
            </a:r>
            <a:r>
              <a:rPr lang="en-US" sz="2400" dirty="0" err="1">
                <a:solidFill>
                  <a:schemeClr val="tx1">
                    <a:lumMod val="75000"/>
                    <a:lumOff val="25000"/>
                  </a:schemeClr>
                </a:solidFill>
              </a:rPr>
              <a:t>RheoSANS</a:t>
            </a:r>
            <a:r>
              <a:rPr lang="en-US" sz="2400" dirty="0">
                <a:solidFill>
                  <a:schemeClr val="tx1">
                    <a:lumMod val="75000"/>
                    <a:lumOff val="25000"/>
                  </a:schemeClr>
                </a:solidFill>
              </a:rPr>
              <a:t>), Shear cells, </a:t>
            </a:r>
            <a:r>
              <a:rPr lang="en-US" sz="2400" dirty="0" err="1">
                <a:solidFill>
                  <a:schemeClr val="tx1">
                    <a:lumMod val="75000"/>
                    <a:lumOff val="25000"/>
                  </a:schemeClr>
                </a:solidFill>
              </a:rPr>
              <a:t>Cuette</a:t>
            </a:r>
            <a:r>
              <a:rPr lang="en-US" sz="2400" dirty="0">
                <a:solidFill>
                  <a:schemeClr val="tx1">
                    <a:lumMod val="75000"/>
                    <a:lumOff val="25000"/>
                  </a:schemeClr>
                </a:solidFill>
              </a:rPr>
              <a:t> cells</a:t>
            </a:r>
          </a:p>
          <a:p>
            <a:pPr marR="0" lvl="1" fontAlgn="auto">
              <a:spcBef>
                <a:spcPts val="0"/>
              </a:spcBef>
              <a:spcAft>
                <a:spcPts val="300"/>
              </a:spcAft>
              <a:buSzTx/>
              <a:defRPr/>
            </a:pPr>
            <a:r>
              <a:rPr lang="en-US" sz="2400" dirty="0">
                <a:solidFill>
                  <a:schemeClr val="tx1">
                    <a:lumMod val="75000"/>
                    <a:lumOff val="25000"/>
                  </a:schemeClr>
                </a:solidFill>
              </a:rPr>
              <a:t>Stopped Flow devices</a:t>
            </a:r>
          </a:p>
          <a:p>
            <a:pPr marR="0" lvl="1" fontAlgn="auto">
              <a:spcBef>
                <a:spcPts val="0"/>
              </a:spcBef>
              <a:spcAft>
                <a:spcPts val="300"/>
              </a:spcAft>
              <a:buSzTx/>
              <a:defRPr/>
            </a:pPr>
            <a:r>
              <a:rPr lang="en-US" sz="2400" dirty="0">
                <a:solidFill>
                  <a:schemeClr val="tx1">
                    <a:lumMod val="75000"/>
                    <a:lumOff val="25000"/>
                  </a:schemeClr>
                </a:solidFill>
              </a:rPr>
              <a:t>Syringe Pumps , Peristaltic Pumps</a:t>
            </a:r>
          </a:p>
          <a:p>
            <a:pPr marR="0" lvl="1" fontAlgn="auto">
              <a:spcBef>
                <a:spcPts val="0"/>
              </a:spcBef>
              <a:spcAft>
                <a:spcPts val="300"/>
              </a:spcAft>
              <a:buSzTx/>
              <a:defRPr/>
            </a:pPr>
            <a:r>
              <a:rPr lang="en-US" sz="2400" dirty="0">
                <a:solidFill>
                  <a:schemeClr val="tx1">
                    <a:lumMod val="75000"/>
                    <a:lumOff val="25000"/>
                  </a:schemeClr>
                </a:solidFill>
              </a:rPr>
              <a:t>Gas Process Handling, Manifolds</a:t>
            </a:r>
          </a:p>
          <a:p>
            <a:pPr marR="0" lvl="1" fontAlgn="auto">
              <a:spcBef>
                <a:spcPts val="0"/>
              </a:spcBef>
              <a:spcAft>
                <a:spcPts val="300"/>
              </a:spcAft>
              <a:buSzTx/>
              <a:defRPr/>
            </a:pPr>
            <a:r>
              <a:rPr lang="en-US" sz="2400" dirty="0">
                <a:solidFill>
                  <a:schemeClr val="tx1">
                    <a:lumMod val="75000"/>
                    <a:lumOff val="25000"/>
                  </a:schemeClr>
                </a:solidFill>
              </a:rPr>
              <a:t>Water (Oil) bath circulating devices.</a:t>
            </a:r>
          </a:p>
          <a:p>
            <a:pPr marR="0" lvl="1" fontAlgn="auto">
              <a:spcBef>
                <a:spcPts val="0"/>
              </a:spcBef>
              <a:spcAft>
                <a:spcPts val="300"/>
              </a:spcAft>
              <a:buSzTx/>
              <a:defRPr/>
            </a:pPr>
            <a:r>
              <a:rPr lang="en-US" sz="2400" dirty="0">
                <a:solidFill>
                  <a:schemeClr val="tx1">
                    <a:lumMod val="75000"/>
                    <a:lumOff val="25000"/>
                  </a:schemeClr>
                </a:solidFill>
              </a:rPr>
              <a:t>Magazines (multiple samples) , Rotating cells, Peltier driven devices</a:t>
            </a:r>
          </a:p>
          <a:p>
            <a:pPr marR="0" lvl="1" fontAlgn="auto">
              <a:spcBef>
                <a:spcPts val="0"/>
              </a:spcBef>
              <a:spcAft>
                <a:spcPts val="300"/>
              </a:spcAft>
              <a:buSzTx/>
              <a:defRPr/>
            </a:pPr>
            <a:r>
              <a:rPr lang="en-US" sz="2400" dirty="0">
                <a:solidFill>
                  <a:schemeClr val="tx1">
                    <a:lumMod val="75000"/>
                    <a:lumOff val="25000"/>
                  </a:schemeClr>
                </a:solidFill>
              </a:rPr>
              <a:t>Thermalizing gas blower</a:t>
            </a:r>
          </a:p>
          <a:p>
            <a:pPr marR="0" lvl="1" fontAlgn="auto">
              <a:spcBef>
                <a:spcPts val="0"/>
              </a:spcBef>
              <a:spcAft>
                <a:spcPts val="300"/>
              </a:spcAft>
              <a:buSzTx/>
              <a:defRPr/>
            </a:pPr>
            <a:r>
              <a:rPr lang="en-US" sz="2400" dirty="0">
                <a:solidFill>
                  <a:schemeClr val="tx1">
                    <a:lumMod val="75000"/>
                    <a:lumOff val="25000"/>
                  </a:schemeClr>
                </a:solidFill>
              </a:rPr>
              <a:t>Liquid-Solid-Cells, Electro-chemistry cells for ”In situ” /”operando” measurements</a:t>
            </a:r>
          </a:p>
          <a:p>
            <a:pPr marR="0" lvl="1" fontAlgn="auto">
              <a:spcBef>
                <a:spcPts val="0"/>
              </a:spcBef>
              <a:spcAft>
                <a:spcPts val="300"/>
              </a:spcAft>
              <a:buSzTx/>
              <a:defRPr/>
            </a:pPr>
            <a:endParaRPr lang="en-US" sz="2400" dirty="0">
              <a:solidFill>
                <a:schemeClr val="tx1">
                  <a:lumMod val="75000"/>
                  <a:lumOff val="25000"/>
                </a:schemeClr>
              </a:solidFill>
            </a:endParaRPr>
          </a:p>
        </p:txBody>
      </p:sp>
      <p:sp>
        <p:nvSpPr>
          <p:cNvPr id="9" name="Action Button: Forward or Next 8">
            <a:hlinkClick r:id="" action="ppaction://hlinkshowjump?jump=nextslide" highlightClick="1">
              <a:snd r:embed="rId4"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7">
            <a:hlinkClick r:id="" action="ppaction://media"/>
            <a:extLst>
              <a:ext uri="{FF2B5EF4-FFF2-40B4-BE49-F238E27FC236}">
                <a16:creationId xmlns:a16="http://schemas.microsoft.com/office/drawing/2014/main" id="{D457D535-7FB1-D14F-B24F-809F63011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575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xEl>
                                              <p:pRg st="0" end="0"/>
                                            </p:txEl>
                                          </p:spTgt>
                                        </p:tgtEl>
                                      </p:cBhvr>
                                    </p:animEffect>
                                    <p:set>
                                      <p:cBhvr>
                                        <p:cTn id="7" dur="1" fill="hold">
                                          <p:stCondLst>
                                            <p:cond delay="499"/>
                                          </p:stCondLst>
                                        </p:cTn>
                                        <p:tgtEl>
                                          <p:spTgt spid="1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xEl>
                                              <p:pRg st="1" end="1"/>
                                            </p:txEl>
                                          </p:spTgt>
                                        </p:tgtEl>
                                      </p:cBhvr>
                                    </p:animEffect>
                                    <p:set>
                                      <p:cBhvr>
                                        <p:cTn id="10" dur="1" fill="hold">
                                          <p:stCondLst>
                                            <p:cond delay="499"/>
                                          </p:stCondLst>
                                        </p:cTn>
                                        <p:tgtEl>
                                          <p:spTgt spid="1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xEl>
                                              <p:pRg st="2" end="2"/>
                                            </p:txEl>
                                          </p:spTgt>
                                        </p:tgtEl>
                                      </p:cBhvr>
                                    </p:animEffect>
                                    <p:set>
                                      <p:cBhvr>
                                        <p:cTn id="13" dur="1" fill="hold">
                                          <p:stCondLst>
                                            <p:cond delay="499"/>
                                          </p:stCondLst>
                                        </p:cTn>
                                        <p:tgtEl>
                                          <p:spTgt spid="1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xEl>
                                              <p:pRg st="3" end="3"/>
                                            </p:txEl>
                                          </p:spTgt>
                                        </p:tgtEl>
                                      </p:cBhvr>
                                    </p:animEffect>
                                    <p:set>
                                      <p:cBhvr>
                                        <p:cTn id="16" dur="1" fill="hold">
                                          <p:stCondLst>
                                            <p:cond delay="499"/>
                                          </p:stCondLst>
                                        </p:cTn>
                                        <p:tgtEl>
                                          <p:spTgt spid="13">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xEl>
                                              <p:pRg st="4" end="4"/>
                                            </p:txEl>
                                          </p:spTgt>
                                        </p:tgtEl>
                                      </p:cBhvr>
                                    </p:animEffect>
                                    <p:set>
                                      <p:cBhvr>
                                        <p:cTn id="19" dur="1" fill="hold">
                                          <p:stCondLst>
                                            <p:cond delay="499"/>
                                          </p:stCondLst>
                                        </p:cTn>
                                        <p:tgtEl>
                                          <p:spTgt spid="13">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xEl>
                                              <p:pRg st="5" end="5"/>
                                            </p:txEl>
                                          </p:spTgt>
                                        </p:tgtEl>
                                      </p:cBhvr>
                                    </p:animEffect>
                                    <p:set>
                                      <p:cBhvr>
                                        <p:cTn id="22" dur="1" fill="hold">
                                          <p:stCondLst>
                                            <p:cond delay="499"/>
                                          </p:stCondLst>
                                        </p:cTn>
                                        <p:tgtEl>
                                          <p:spTgt spid="13">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3">
                                            <p:txEl>
                                              <p:pRg st="6" end="6"/>
                                            </p:txEl>
                                          </p:spTgt>
                                        </p:tgtEl>
                                      </p:cBhvr>
                                    </p:animEffect>
                                    <p:set>
                                      <p:cBhvr>
                                        <p:cTn id="25" dur="1" fill="hold">
                                          <p:stCondLst>
                                            <p:cond delay="499"/>
                                          </p:stCondLst>
                                        </p:cTn>
                                        <p:tgtEl>
                                          <p:spTgt spid="13">
                                            <p:txEl>
                                              <p:pRg st="6" end="6"/>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3">
                                            <p:txEl>
                                              <p:pRg st="7" end="7"/>
                                            </p:txEl>
                                          </p:spTgt>
                                        </p:tgtEl>
                                      </p:cBhvr>
                                    </p:animEffect>
                                    <p:set>
                                      <p:cBhvr>
                                        <p:cTn id="28" dur="1" fill="hold">
                                          <p:stCondLst>
                                            <p:cond delay="499"/>
                                          </p:stCondLst>
                                        </p:cTn>
                                        <p:tgtEl>
                                          <p:spTgt spid="13">
                                            <p:txEl>
                                              <p:pRg st="7" end="7"/>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3">
                                            <p:txEl>
                                              <p:pRg st="8" end="8"/>
                                            </p:txEl>
                                          </p:spTgt>
                                        </p:tgtEl>
                                      </p:cBhvr>
                                    </p:animEffect>
                                    <p:set>
                                      <p:cBhvr>
                                        <p:cTn id="31" dur="1" fill="hold">
                                          <p:stCondLst>
                                            <p:cond delay="499"/>
                                          </p:stCondLst>
                                        </p:cTn>
                                        <p:tgtEl>
                                          <p:spTgt spid="13">
                                            <p:txEl>
                                              <p:pRg st="8" end="8"/>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3">
                                            <p:txEl>
                                              <p:pRg st="9" end="9"/>
                                            </p:txEl>
                                          </p:spTgt>
                                        </p:tgtEl>
                                      </p:cBhvr>
                                    </p:animEffect>
                                    <p:set>
                                      <p:cBhvr>
                                        <p:cTn id="34" dur="1" fill="hold">
                                          <p:stCondLst>
                                            <p:cond delay="499"/>
                                          </p:stCondLst>
                                        </p:cTn>
                                        <p:tgtEl>
                                          <p:spTgt spid="13">
                                            <p:txEl>
                                              <p:pRg st="9" end="9"/>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3">
                                            <p:bg/>
                                          </p:spTgt>
                                        </p:tgtEl>
                                      </p:cBhvr>
                                    </p:animEffect>
                                    <p:set>
                                      <p:cBhvr>
                                        <p:cTn id="39" dur="1" fill="hold">
                                          <p:stCondLst>
                                            <p:cond delay="499"/>
                                          </p:stCondLst>
                                        </p:cTn>
                                        <p:tgtEl>
                                          <p:spTgt spid="13">
                                            <p:bg/>
                                          </p:spTgt>
                                        </p:tgtEl>
                                        <p:attrNameLst>
                                          <p:attrName>style.visibility</p:attrName>
                                        </p:attrNameLst>
                                      </p:cBhvr>
                                      <p:to>
                                        <p:strVal val="hidden"/>
                                      </p:to>
                                    </p:set>
                                  </p:childTnLst>
                                </p:cTn>
                              </p:par>
                            </p:childTnLst>
                          </p:cTn>
                        </p:par>
                        <p:par>
                          <p:cTn id="40" fill="hold">
                            <p:stCondLst>
                              <p:cond delay="500"/>
                            </p:stCondLst>
                            <p:childTnLst>
                              <p:par>
                                <p:cTn id="41" presetID="1" presetClass="entr" presetSubtype="0" fill="hold" grpId="0" nodeType="afterEffect">
                                  <p:stCondLst>
                                    <p:cond delay="5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2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13" grpId="0" uiExpand="1" build="p"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CA277C56-3EF8-495F-98AC-A7E8CE6D94BE}"/>
              </a:ext>
            </a:extLst>
          </p:cNvPr>
          <p:cNvSpPr>
            <a:spLocks noGrp="1"/>
          </p:cNvSpPr>
          <p:nvPr>
            <p:ph type="title"/>
          </p:nvPr>
        </p:nvSpPr>
        <p:spPr/>
        <p:txBody>
          <a:bodyPr/>
          <a:lstStyle/>
          <a:p>
            <a:r>
              <a:rPr lang="en-GB" dirty="0">
                <a:solidFill>
                  <a:schemeClr val="tx1">
                    <a:lumMod val="75000"/>
                    <a:lumOff val="25000"/>
                  </a:schemeClr>
                </a:solidFill>
              </a:rPr>
              <a:t>FLUCO</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8</a:t>
            </a:fld>
            <a:endParaRPr lang="sv-SE" dirty="0"/>
          </a:p>
        </p:txBody>
      </p:sp>
      <p:sp>
        <p:nvSpPr>
          <p:cNvPr id="12"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95647" y="931026"/>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13" name="Slide Number Placeholder 3"/>
          <p:cNvSpPr txBox="1">
            <a:spLocks/>
          </p:cNvSpPr>
          <p:nvPr/>
        </p:nvSpPr>
        <p:spPr>
          <a:xfrm>
            <a:off x="1581392" y="6355946"/>
            <a:ext cx="2133600"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37BB07-EDFC-D243-BB7C-1FD40E044A92}" type="slidenum">
              <a:rPr lang="en-US" smtClean="0">
                <a:latin typeface="Calibri"/>
              </a:rPr>
              <a:pPr/>
              <a:t>8</a:t>
            </a:fld>
            <a:endParaRPr lang="en-US">
              <a:latin typeface="Calibri"/>
            </a:endParaRPr>
          </a:p>
        </p:txBody>
      </p:sp>
      <p:sp>
        <p:nvSpPr>
          <p:cNvPr id="14" name="TextBox 13">
            <a:extLst>
              <a:ext uri="{FF2B5EF4-FFF2-40B4-BE49-F238E27FC236}">
                <a16:creationId xmlns:a16="http://schemas.microsoft.com/office/drawing/2014/main" id="{E56059F5-9C1D-584D-8D18-9B358DF787DD}"/>
              </a:ext>
            </a:extLst>
          </p:cNvPr>
          <p:cNvSpPr txBox="1"/>
          <p:nvPr/>
        </p:nvSpPr>
        <p:spPr>
          <a:xfrm>
            <a:off x="1103709" y="1445869"/>
            <a:ext cx="6496907" cy="400110"/>
          </a:xfrm>
          <a:prstGeom prst="rect">
            <a:avLst/>
          </a:prstGeom>
          <a:noFill/>
        </p:spPr>
        <p:txBody>
          <a:bodyPr wrap="none" rtlCol="0">
            <a:spAutoFit/>
          </a:bodyPr>
          <a:lstStyle/>
          <a:p>
            <a:r>
              <a:rPr lang="de-DE" sz="2000" dirty="0">
                <a:solidFill>
                  <a:schemeClr val="tx1">
                    <a:lumMod val="75000"/>
                    <a:lumOff val="25000"/>
                  </a:schemeClr>
                </a:solidFill>
              </a:rPr>
              <a:t>The FLUCO-toolbox </a:t>
            </a:r>
            <a:r>
              <a:rPr lang="de-DE" sz="2000" dirty="0" err="1">
                <a:solidFill>
                  <a:schemeClr val="tx1">
                    <a:lumMod val="75000"/>
                    <a:lumOff val="25000"/>
                  </a:schemeClr>
                </a:solidFill>
              </a:rPr>
              <a:t>for</a:t>
            </a:r>
            <a:r>
              <a:rPr lang="de-DE" sz="2000" dirty="0">
                <a:solidFill>
                  <a:schemeClr val="tx1">
                    <a:lumMod val="75000"/>
                    <a:lumOff val="25000"/>
                  </a:schemeClr>
                </a:solidFill>
              </a:rPr>
              <a:t> </a:t>
            </a:r>
            <a:r>
              <a:rPr lang="de-DE" sz="2000" dirty="0" err="1">
                <a:solidFill>
                  <a:schemeClr val="tx1">
                    <a:lumMod val="75000"/>
                    <a:lumOff val="25000"/>
                  </a:schemeClr>
                </a:solidFill>
              </a:rPr>
              <a:t>user</a:t>
            </a:r>
            <a:r>
              <a:rPr lang="de-DE" sz="2000" dirty="0">
                <a:solidFill>
                  <a:schemeClr val="tx1">
                    <a:lumMod val="75000"/>
                    <a:lumOff val="25000"/>
                  </a:schemeClr>
                </a:solidFill>
              </a:rPr>
              <a:t> </a:t>
            </a:r>
            <a:r>
              <a:rPr lang="de-DE" sz="2000" dirty="0" err="1">
                <a:solidFill>
                  <a:schemeClr val="tx1">
                    <a:lumMod val="75000"/>
                    <a:lumOff val="25000"/>
                  </a:schemeClr>
                </a:solidFill>
              </a:rPr>
              <a:t>service</a:t>
            </a:r>
            <a:r>
              <a:rPr lang="de-DE" sz="2000" dirty="0">
                <a:solidFill>
                  <a:schemeClr val="tx1">
                    <a:lumMod val="75000"/>
                    <a:lumOff val="25000"/>
                  </a:schemeClr>
                </a:solidFill>
              </a:rPr>
              <a:t> </a:t>
            </a:r>
            <a:r>
              <a:rPr lang="de-DE" sz="2000" dirty="0" err="1">
                <a:solidFill>
                  <a:schemeClr val="tx1">
                    <a:lumMod val="75000"/>
                    <a:lumOff val="25000"/>
                  </a:schemeClr>
                </a:solidFill>
              </a:rPr>
              <a:t>is</a:t>
            </a:r>
            <a:r>
              <a:rPr lang="de-DE" sz="2000" dirty="0">
                <a:solidFill>
                  <a:schemeClr val="tx1">
                    <a:lumMod val="75000"/>
                    <a:lumOff val="25000"/>
                  </a:schemeClr>
                </a:solidFill>
              </a:rPr>
              <a:t> </a:t>
            </a:r>
            <a:r>
              <a:rPr lang="de-DE" sz="2000" dirty="0" err="1">
                <a:solidFill>
                  <a:schemeClr val="tx1">
                    <a:lumMod val="75000"/>
                    <a:lumOff val="25000"/>
                  </a:schemeClr>
                </a:solidFill>
              </a:rPr>
              <a:t>based</a:t>
            </a:r>
            <a:r>
              <a:rPr lang="de-DE" sz="2000" dirty="0">
                <a:solidFill>
                  <a:schemeClr val="tx1">
                    <a:lumMod val="75000"/>
                    <a:lumOff val="25000"/>
                  </a:schemeClr>
                </a:solidFill>
              </a:rPr>
              <a:t> on 4 </a:t>
            </a:r>
            <a:r>
              <a:rPr lang="de-DE" sz="2000" dirty="0" err="1">
                <a:solidFill>
                  <a:schemeClr val="tx1">
                    <a:lumMod val="75000"/>
                    <a:lumOff val="25000"/>
                  </a:schemeClr>
                </a:solidFill>
              </a:rPr>
              <a:t>pillars</a:t>
            </a:r>
            <a:endParaRPr lang="en-GB" sz="2000" dirty="0">
              <a:solidFill>
                <a:schemeClr val="tx1">
                  <a:lumMod val="75000"/>
                  <a:lumOff val="25000"/>
                </a:schemeClr>
              </a:solidFill>
            </a:endParaRPr>
          </a:p>
        </p:txBody>
      </p:sp>
      <p:sp>
        <p:nvSpPr>
          <p:cNvPr id="15" name="TextBox 14">
            <a:extLst>
              <a:ext uri="{FF2B5EF4-FFF2-40B4-BE49-F238E27FC236}">
                <a16:creationId xmlns:a16="http://schemas.microsoft.com/office/drawing/2014/main" id="{9A752479-4689-EB42-9581-1CCBAA6CA6FE}"/>
              </a:ext>
            </a:extLst>
          </p:cNvPr>
          <p:cNvSpPr txBox="1"/>
          <p:nvPr/>
        </p:nvSpPr>
        <p:spPr>
          <a:xfrm>
            <a:off x="7900291" y="2049834"/>
            <a:ext cx="2563417" cy="369332"/>
          </a:xfrm>
          <a:prstGeom prst="rect">
            <a:avLst/>
          </a:prstGeom>
          <a:solidFill>
            <a:schemeClr val="accent6"/>
          </a:solidFill>
        </p:spPr>
        <p:txBody>
          <a:bodyPr wrap="square" rtlCol="0">
            <a:spAutoFit/>
          </a:bodyPr>
          <a:lstStyle/>
          <a:p>
            <a:r>
              <a:rPr lang="en-GB" b="1" dirty="0">
                <a:solidFill>
                  <a:schemeClr val="bg1"/>
                </a:solidFill>
              </a:rPr>
              <a:t>In Kind contributions</a:t>
            </a:r>
          </a:p>
        </p:txBody>
      </p:sp>
      <p:sp>
        <p:nvSpPr>
          <p:cNvPr id="16" name="TextBox 15">
            <a:extLst>
              <a:ext uri="{FF2B5EF4-FFF2-40B4-BE49-F238E27FC236}">
                <a16:creationId xmlns:a16="http://schemas.microsoft.com/office/drawing/2014/main" id="{D5271C1F-A3D5-074B-A9E9-AEB97CECDC2E}"/>
              </a:ext>
            </a:extLst>
          </p:cNvPr>
          <p:cNvSpPr txBox="1"/>
          <p:nvPr/>
        </p:nvSpPr>
        <p:spPr>
          <a:xfrm>
            <a:off x="7900292" y="6078947"/>
            <a:ext cx="1742472" cy="369332"/>
          </a:xfrm>
          <a:prstGeom prst="rect">
            <a:avLst/>
          </a:prstGeom>
          <a:solidFill>
            <a:schemeClr val="accent2"/>
          </a:solidFill>
        </p:spPr>
        <p:txBody>
          <a:bodyPr wrap="square" rtlCol="0">
            <a:spAutoFit/>
          </a:bodyPr>
          <a:lstStyle/>
          <a:p>
            <a:r>
              <a:rPr lang="en-GB" b="1" dirty="0">
                <a:solidFill>
                  <a:schemeClr val="bg1"/>
                </a:solidFill>
              </a:rPr>
              <a:t>Collaboration</a:t>
            </a:r>
          </a:p>
        </p:txBody>
      </p:sp>
      <p:sp>
        <p:nvSpPr>
          <p:cNvPr id="17" name="TextBox 16">
            <a:extLst>
              <a:ext uri="{FF2B5EF4-FFF2-40B4-BE49-F238E27FC236}">
                <a16:creationId xmlns:a16="http://schemas.microsoft.com/office/drawing/2014/main" id="{F9C1C50E-CD85-AA47-87EE-4ACE174CD717}"/>
              </a:ext>
            </a:extLst>
          </p:cNvPr>
          <p:cNvSpPr txBox="1"/>
          <p:nvPr/>
        </p:nvSpPr>
        <p:spPr>
          <a:xfrm>
            <a:off x="1234439" y="6078946"/>
            <a:ext cx="1633451" cy="369332"/>
          </a:xfrm>
          <a:prstGeom prst="rect">
            <a:avLst/>
          </a:prstGeom>
          <a:solidFill>
            <a:schemeClr val="accent5"/>
          </a:solidFill>
        </p:spPr>
        <p:txBody>
          <a:bodyPr wrap="square" rtlCol="0">
            <a:spAutoFit/>
          </a:bodyPr>
          <a:lstStyle/>
          <a:p>
            <a:r>
              <a:rPr lang="en-GB" b="1" dirty="0"/>
              <a:t>Internal R&amp;D</a:t>
            </a:r>
          </a:p>
        </p:txBody>
      </p:sp>
      <p:sp>
        <p:nvSpPr>
          <p:cNvPr id="18" name="TextBox 17">
            <a:extLst>
              <a:ext uri="{FF2B5EF4-FFF2-40B4-BE49-F238E27FC236}">
                <a16:creationId xmlns:a16="http://schemas.microsoft.com/office/drawing/2014/main" id="{A5DD06EE-EFFE-1E42-80D3-B9B50B678F0F}"/>
              </a:ext>
            </a:extLst>
          </p:cNvPr>
          <p:cNvSpPr txBox="1"/>
          <p:nvPr/>
        </p:nvSpPr>
        <p:spPr>
          <a:xfrm>
            <a:off x="3020880" y="3741225"/>
            <a:ext cx="5078250" cy="1384995"/>
          </a:xfrm>
          <a:prstGeom prst="rect">
            <a:avLst/>
          </a:prstGeom>
          <a:solidFill>
            <a:schemeClr val="bg1"/>
          </a:solidFill>
        </p:spPr>
        <p:txBody>
          <a:bodyPr wrap="none" rtlCol="0">
            <a:spAutoFit/>
          </a:bodyPr>
          <a:lstStyle/>
          <a:p>
            <a:pPr algn="ctr"/>
            <a:r>
              <a:rPr lang="en-GB" sz="2800" b="1" dirty="0">
                <a:solidFill>
                  <a:srgbClr val="FF0000"/>
                </a:solidFill>
              </a:rPr>
              <a:t>Tool box with</a:t>
            </a:r>
          </a:p>
          <a:p>
            <a:pPr algn="ctr"/>
            <a:r>
              <a:rPr lang="en-GB" sz="2800" b="1" dirty="0">
                <a:solidFill>
                  <a:srgbClr val="FF0000"/>
                </a:solidFill>
              </a:rPr>
              <a:t>permanent growing </a:t>
            </a:r>
            <a:r>
              <a:rPr lang="en-GB" sz="2800" b="1" dirty="0" err="1">
                <a:solidFill>
                  <a:srgbClr val="FF0000"/>
                </a:solidFill>
              </a:rPr>
              <a:t>no.s</a:t>
            </a:r>
            <a:r>
              <a:rPr lang="en-GB" sz="2800" b="1" dirty="0">
                <a:solidFill>
                  <a:srgbClr val="FF0000"/>
                </a:solidFill>
              </a:rPr>
              <a:t> and</a:t>
            </a:r>
          </a:p>
          <a:p>
            <a:pPr algn="ctr"/>
            <a:r>
              <a:rPr lang="en-GB" sz="2800" b="1" dirty="0">
                <a:solidFill>
                  <a:srgbClr val="FF0000"/>
                </a:solidFill>
              </a:rPr>
              <a:t>kind of devices</a:t>
            </a:r>
          </a:p>
        </p:txBody>
      </p:sp>
      <p:sp>
        <p:nvSpPr>
          <p:cNvPr id="19" name="TextBox 2">
            <a:extLst>
              <a:ext uri="{FF2B5EF4-FFF2-40B4-BE49-F238E27FC236}">
                <a16:creationId xmlns:a16="http://schemas.microsoft.com/office/drawing/2014/main" id="{6774A8B7-7BE2-1642-B605-84B85F5018A9}"/>
              </a:ext>
            </a:extLst>
          </p:cNvPr>
          <p:cNvSpPr txBox="1"/>
          <p:nvPr/>
        </p:nvSpPr>
        <p:spPr>
          <a:xfrm>
            <a:off x="1234440" y="2049834"/>
            <a:ext cx="3362498" cy="646331"/>
          </a:xfrm>
          <a:prstGeom prst="rect">
            <a:avLst/>
          </a:prstGeom>
          <a:solidFill>
            <a:schemeClr val="accent3"/>
          </a:solidFill>
        </p:spPr>
        <p:txBody>
          <a:bodyPr wrap="square" rtlCol="0">
            <a:spAutoFit/>
          </a:bodyPr>
          <a:lstStyle/>
          <a:p>
            <a:r>
              <a:rPr lang="en-GB" b="1" dirty="0"/>
              <a:t>Sample Environment Systems</a:t>
            </a:r>
          </a:p>
          <a:p>
            <a:r>
              <a:rPr lang="en-GB" b="1" dirty="0"/>
              <a:t>In Kind - Cash</a:t>
            </a:r>
          </a:p>
        </p:txBody>
      </p:sp>
      <p:cxnSp>
        <p:nvCxnSpPr>
          <p:cNvPr id="20" name="Straight Arrow Connector 19">
            <a:extLst>
              <a:ext uri="{FF2B5EF4-FFF2-40B4-BE49-F238E27FC236}">
                <a16:creationId xmlns:a16="http://schemas.microsoft.com/office/drawing/2014/main" id="{E492C6C6-6733-6344-97FC-EA54CA116234}"/>
              </a:ext>
            </a:extLst>
          </p:cNvPr>
          <p:cNvCxnSpPr>
            <a:cxnSpLocks/>
          </p:cNvCxnSpPr>
          <p:nvPr/>
        </p:nvCxnSpPr>
        <p:spPr>
          <a:xfrm>
            <a:off x="2358632" y="2934813"/>
            <a:ext cx="1356360" cy="991078"/>
          </a:xfrm>
          <a:prstGeom prst="straightConnector1">
            <a:avLst/>
          </a:prstGeom>
          <a:ln w="127000">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684B6E2-BABD-2245-89B8-A270CDDBECC1}"/>
              </a:ext>
            </a:extLst>
          </p:cNvPr>
          <p:cNvCxnSpPr>
            <a:cxnSpLocks/>
          </p:cNvCxnSpPr>
          <p:nvPr/>
        </p:nvCxnSpPr>
        <p:spPr>
          <a:xfrm flipH="1">
            <a:off x="7726160" y="2737806"/>
            <a:ext cx="1265905" cy="1015711"/>
          </a:xfrm>
          <a:prstGeom prst="straightConnector1">
            <a:avLst/>
          </a:prstGeom>
          <a:ln w="127000">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2F4A843-DCDC-3E41-883C-14C91293C2A3}"/>
              </a:ext>
            </a:extLst>
          </p:cNvPr>
          <p:cNvCxnSpPr>
            <a:cxnSpLocks/>
          </p:cNvCxnSpPr>
          <p:nvPr/>
        </p:nvCxnSpPr>
        <p:spPr>
          <a:xfrm flipH="1" flipV="1">
            <a:off x="6967208" y="5058214"/>
            <a:ext cx="1597152" cy="790392"/>
          </a:xfrm>
          <a:prstGeom prst="straightConnector1">
            <a:avLst/>
          </a:prstGeom>
          <a:ln w="127000">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EAEB785-5F4C-2A4E-AF40-D50666454449}"/>
              </a:ext>
            </a:extLst>
          </p:cNvPr>
          <p:cNvCxnSpPr>
            <a:cxnSpLocks/>
          </p:cNvCxnSpPr>
          <p:nvPr/>
        </p:nvCxnSpPr>
        <p:spPr>
          <a:xfrm flipV="1">
            <a:off x="2083048" y="4929310"/>
            <a:ext cx="1354576" cy="919296"/>
          </a:xfrm>
          <a:prstGeom prst="straightConnector1">
            <a:avLst/>
          </a:prstGeom>
          <a:ln w="127000">
            <a:headEnd type="oval"/>
            <a:tailEnd type="stealth"/>
          </a:ln>
        </p:spPr>
        <p:style>
          <a:lnRef idx="1">
            <a:schemeClr val="accent1"/>
          </a:lnRef>
          <a:fillRef idx="0">
            <a:schemeClr val="accent1"/>
          </a:fillRef>
          <a:effectRef idx="0">
            <a:schemeClr val="accent1"/>
          </a:effectRef>
          <a:fontRef idx="minor">
            <a:schemeClr val="tx1"/>
          </a:fontRef>
        </p:style>
      </p:cxnSp>
      <p:sp>
        <p:nvSpPr>
          <p:cNvPr id="24" name="Action Button: Forward or Next 23">
            <a:hlinkClick r:id="" action="ppaction://hlinkshowjump?jump=nextslide" highlightClick="1">
              <a:snd r:embed="rId4" name="click.wav"/>
            </a:hlinkClick>
          </p:cNvPr>
          <p:cNvSpPr/>
          <p:nvPr/>
        </p:nvSpPr>
        <p:spPr>
          <a:xfrm>
            <a:off x="11521439" y="620155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8">
            <a:hlinkClick r:id="" action="ppaction://media"/>
            <a:extLst>
              <a:ext uri="{FF2B5EF4-FFF2-40B4-BE49-F238E27FC236}">
                <a16:creationId xmlns:a16="http://schemas.microsoft.com/office/drawing/2014/main" id="{D01BCDCE-1A01-7F45-A245-52EB7FE29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3874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3E8A5B-DE60-CD4A-AC01-5C2B0271C4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8546" y="1481761"/>
            <a:ext cx="2990633" cy="1874922"/>
          </a:xfrm>
          <a:prstGeom prst="rect">
            <a:avLst/>
          </a:prstGeom>
        </p:spPr>
      </p:pic>
      <p:sp>
        <p:nvSpPr>
          <p:cNvPr id="10" name="Slide Number Placeholder 3"/>
          <p:cNvSpPr>
            <a:spLocks noGrp="1"/>
          </p:cNvSpPr>
          <p:nvPr>
            <p:ph type="sldNum" sz="quarter" idx="12"/>
          </p:nvPr>
        </p:nvSpPr>
        <p:spPr/>
        <p:txBody>
          <a:bodyPr/>
          <a:lstStyle/>
          <a:p>
            <a:fld id="{551115BC-487E-4422-894C-CB7CD3E79223}" type="slidenum">
              <a:rPr lang="en-GB" smtClean="0">
                <a:latin typeface="Calibri"/>
              </a:rPr>
              <a:pPr/>
              <a:t>9</a:t>
            </a:fld>
            <a:endParaRPr lang="en-GB" dirty="0">
              <a:latin typeface="Calibri"/>
            </a:endParaRPr>
          </a:p>
        </p:txBody>
      </p:sp>
      <p:sp>
        <p:nvSpPr>
          <p:cNvPr id="9" name="Slide Number Placeholder 3"/>
          <p:cNvSpPr>
            <a:spLocks noGrp="1"/>
          </p:cNvSpPr>
          <p:nvPr>
            <p:ph type="sldNum" sz="quarter" idx="4294967295"/>
          </p:nvPr>
        </p:nvSpPr>
        <p:spPr>
          <a:xfrm>
            <a:off x="0" y="6483350"/>
            <a:ext cx="833438" cy="365125"/>
          </a:xfrm>
        </p:spPr>
        <p:txBody>
          <a:bodyPr/>
          <a:lstStyle/>
          <a:p>
            <a:fld id="{1D37BB07-EDFC-D243-BB7C-1FD40E044A92}" type="slidenum">
              <a:rPr lang="en-US">
                <a:latin typeface="Calibri"/>
              </a:rPr>
              <a:pPr/>
              <a:t>9</a:t>
            </a:fld>
            <a:endParaRPr lang="en-US">
              <a:latin typeface="Calibri"/>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532" r="4003" b="32356"/>
          <a:stretch/>
        </p:blipFill>
        <p:spPr>
          <a:xfrm>
            <a:off x="6927589" y="1820408"/>
            <a:ext cx="3709181" cy="1394831"/>
          </a:xfrm>
          <a:prstGeom prst="rect">
            <a:avLst/>
          </a:prstGeom>
        </p:spPr>
      </p:pic>
      <p:sp>
        <p:nvSpPr>
          <p:cNvPr id="15" name="TextBox 14"/>
          <p:cNvSpPr txBox="1"/>
          <p:nvPr/>
        </p:nvSpPr>
        <p:spPr>
          <a:xfrm>
            <a:off x="7348223" y="1470556"/>
            <a:ext cx="2485360" cy="307777"/>
          </a:xfrm>
          <a:prstGeom prst="rect">
            <a:avLst/>
          </a:prstGeom>
          <a:noFill/>
        </p:spPr>
        <p:txBody>
          <a:bodyPr wrap="none" rtlCol="0">
            <a:spAutoFit/>
          </a:bodyPr>
          <a:lstStyle/>
          <a:p>
            <a:pPr algn="just"/>
            <a:r>
              <a:rPr lang="en-US" sz="1400" dirty="0">
                <a:solidFill>
                  <a:schemeClr val="tx1">
                    <a:lumMod val="75000"/>
                    <a:lumOff val="25000"/>
                  </a:schemeClr>
                </a:solidFill>
              </a:rPr>
              <a:t>Principle sketch of the device</a:t>
            </a:r>
          </a:p>
        </p:txBody>
      </p:sp>
      <p:sp>
        <p:nvSpPr>
          <p:cNvPr id="17" name="TextBox 16"/>
          <p:cNvSpPr txBox="1"/>
          <p:nvPr/>
        </p:nvSpPr>
        <p:spPr>
          <a:xfrm>
            <a:off x="8714449" y="2990942"/>
            <a:ext cx="1851789" cy="276999"/>
          </a:xfrm>
          <a:prstGeom prst="rect">
            <a:avLst/>
          </a:prstGeom>
          <a:solidFill>
            <a:schemeClr val="bg1">
              <a:lumMod val="85000"/>
            </a:schemeClr>
          </a:solidFill>
          <a:ln>
            <a:solidFill>
              <a:srgbClr val="000000"/>
            </a:solidFill>
          </a:ln>
        </p:spPr>
        <p:txBody>
          <a:bodyPr wrap="none" rtlCol="0">
            <a:spAutoFit/>
          </a:bodyPr>
          <a:lstStyle/>
          <a:p>
            <a:r>
              <a:rPr lang="en-US" sz="1200" b="1" dirty="0">
                <a:solidFill>
                  <a:srgbClr val="0070C0"/>
                </a:solidFill>
              </a:rPr>
              <a:t>Thermalized base plate</a:t>
            </a:r>
          </a:p>
        </p:txBody>
      </p:sp>
      <p:sp>
        <p:nvSpPr>
          <p:cNvPr id="18" name="TextBox 17"/>
          <p:cNvSpPr txBox="1"/>
          <p:nvPr/>
        </p:nvSpPr>
        <p:spPr>
          <a:xfrm>
            <a:off x="7847223" y="1844483"/>
            <a:ext cx="2653355" cy="276999"/>
          </a:xfrm>
          <a:prstGeom prst="rect">
            <a:avLst/>
          </a:prstGeom>
          <a:solidFill>
            <a:schemeClr val="bg1">
              <a:lumMod val="85000"/>
            </a:schemeClr>
          </a:solidFill>
          <a:ln>
            <a:solidFill>
              <a:srgbClr val="000000"/>
            </a:solidFill>
          </a:ln>
        </p:spPr>
        <p:txBody>
          <a:bodyPr wrap="none" rtlCol="0">
            <a:spAutoFit/>
          </a:bodyPr>
          <a:lstStyle/>
          <a:p>
            <a:r>
              <a:rPr lang="en-US" sz="1200" b="1" dirty="0">
                <a:solidFill>
                  <a:srgbClr val="0070C0"/>
                </a:solidFill>
              </a:rPr>
              <a:t>Cuvette holder w. Peltier elements</a:t>
            </a:r>
          </a:p>
        </p:txBody>
      </p:sp>
      <p:sp>
        <p:nvSpPr>
          <p:cNvPr id="19" name="TextBox 18"/>
          <p:cNvSpPr txBox="1"/>
          <p:nvPr/>
        </p:nvSpPr>
        <p:spPr>
          <a:xfrm>
            <a:off x="7283153" y="3471041"/>
            <a:ext cx="3337580" cy="307777"/>
          </a:xfrm>
          <a:prstGeom prst="rect">
            <a:avLst/>
          </a:prstGeom>
          <a:noFill/>
        </p:spPr>
        <p:txBody>
          <a:bodyPr wrap="none" rtlCol="0">
            <a:spAutoFit/>
          </a:bodyPr>
          <a:lstStyle/>
          <a:p>
            <a:r>
              <a:rPr lang="en-US" sz="1400" i="1" dirty="0">
                <a:solidFill>
                  <a:schemeClr val="accent2"/>
                </a:solidFill>
              </a:rPr>
              <a:t>In-Kind Partner: B </a:t>
            </a:r>
            <a:r>
              <a:rPr lang="en-US" sz="1400" i="1" dirty="0" err="1">
                <a:solidFill>
                  <a:schemeClr val="accent2"/>
                </a:solidFill>
              </a:rPr>
              <a:t>Jakobson</a:t>
            </a:r>
            <a:r>
              <a:rPr lang="en-US" sz="1400" i="1" dirty="0">
                <a:solidFill>
                  <a:schemeClr val="accent2"/>
                </a:solidFill>
              </a:rPr>
              <a:t>, C </a:t>
            </a:r>
            <a:r>
              <a:rPr lang="en-US" sz="1400" i="1" dirty="0" err="1">
                <a:solidFill>
                  <a:schemeClr val="accent2"/>
                </a:solidFill>
              </a:rPr>
              <a:t>Niss</a:t>
            </a:r>
            <a:r>
              <a:rPr lang="en-US" sz="1400" i="1" dirty="0">
                <a:solidFill>
                  <a:schemeClr val="accent2"/>
                </a:solidFill>
              </a:rPr>
              <a:t>, RUC</a:t>
            </a:r>
          </a:p>
        </p:txBody>
      </p:sp>
      <p:sp>
        <p:nvSpPr>
          <p:cNvPr id="20" name="TextBox 19">
            <a:extLst>
              <a:ext uri="{FF2B5EF4-FFF2-40B4-BE49-F238E27FC236}">
                <a16:creationId xmlns:a16="http://schemas.microsoft.com/office/drawing/2014/main" id="{0E012BF7-5295-D34F-A945-01A41B44F521}"/>
              </a:ext>
            </a:extLst>
          </p:cNvPr>
          <p:cNvSpPr txBox="1"/>
          <p:nvPr/>
        </p:nvSpPr>
        <p:spPr>
          <a:xfrm>
            <a:off x="4631822" y="3997099"/>
            <a:ext cx="1927900" cy="76944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en-US" sz="1600" b="1" u="sng" dirty="0">
                <a:solidFill>
                  <a:schemeClr val="tx1">
                    <a:lumMod val="75000"/>
                    <a:lumOff val="25000"/>
                  </a:schemeClr>
                </a:solidFill>
              </a:rPr>
              <a:t>Laser pump probe</a:t>
            </a:r>
          </a:p>
          <a:p>
            <a:pPr algn="just"/>
            <a:r>
              <a:rPr lang="en-US" sz="1400" dirty="0">
                <a:solidFill>
                  <a:schemeClr val="tx1">
                    <a:lumMod val="75000"/>
                    <a:lumOff val="25000"/>
                  </a:schemeClr>
                </a:solidFill>
              </a:rPr>
              <a:t>Optical trigger</a:t>
            </a:r>
          </a:p>
          <a:p>
            <a:pPr algn="just"/>
            <a:r>
              <a:rPr lang="en-US" sz="1400" dirty="0">
                <a:solidFill>
                  <a:schemeClr val="tx1">
                    <a:lumMod val="75000"/>
                    <a:lumOff val="25000"/>
                  </a:schemeClr>
                </a:solidFill>
              </a:rPr>
              <a:t>for photosynthesis</a:t>
            </a:r>
          </a:p>
        </p:txBody>
      </p:sp>
      <p:pic>
        <p:nvPicPr>
          <p:cNvPr id="21" name="Picture 20" descr="P1040255.jpg">
            <a:extLst>
              <a:ext uri="{FF2B5EF4-FFF2-40B4-BE49-F238E27FC236}">
                <a16:creationId xmlns:a16="http://schemas.microsoft.com/office/drawing/2014/main" id="{6FEE1A6B-7BB3-1742-B930-D4E4294EE3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9435" y="4018684"/>
            <a:ext cx="1711424" cy="1925352"/>
          </a:xfrm>
          <a:prstGeom prst="rect">
            <a:avLst/>
          </a:prstGeom>
        </p:spPr>
      </p:pic>
      <p:pic>
        <p:nvPicPr>
          <p:cNvPr id="22" name="Picture 21" descr="P1040257.jpg">
            <a:extLst>
              <a:ext uri="{FF2B5EF4-FFF2-40B4-BE49-F238E27FC236}">
                <a16:creationId xmlns:a16="http://schemas.microsoft.com/office/drawing/2014/main" id="{F52579F9-C407-1944-B972-74B72BD137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8449" y="4035656"/>
            <a:ext cx="1737618" cy="1954821"/>
          </a:xfrm>
          <a:prstGeom prst="rect">
            <a:avLst/>
          </a:prstGeom>
        </p:spPr>
      </p:pic>
      <p:sp>
        <p:nvSpPr>
          <p:cNvPr id="24" name="TextBox 23">
            <a:extLst>
              <a:ext uri="{FF2B5EF4-FFF2-40B4-BE49-F238E27FC236}">
                <a16:creationId xmlns:a16="http://schemas.microsoft.com/office/drawing/2014/main" id="{92EF02B4-B0C2-BB45-A2B6-FD897F9E67AD}"/>
              </a:ext>
            </a:extLst>
          </p:cNvPr>
          <p:cNvSpPr txBox="1"/>
          <p:nvPr/>
        </p:nvSpPr>
        <p:spPr>
          <a:xfrm>
            <a:off x="4631822" y="4842296"/>
            <a:ext cx="2221698" cy="55399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just"/>
            <a:r>
              <a:rPr lang="en-US" sz="1600" b="1" u="sng" dirty="0">
                <a:solidFill>
                  <a:schemeClr val="tx1">
                    <a:lumMod val="75000"/>
                    <a:lumOff val="25000"/>
                  </a:schemeClr>
                </a:solidFill>
              </a:rPr>
              <a:t>Laser pump probe II</a:t>
            </a:r>
          </a:p>
          <a:p>
            <a:pPr algn="just"/>
            <a:r>
              <a:rPr lang="en-US" sz="1400" dirty="0">
                <a:solidFill>
                  <a:schemeClr val="tx1">
                    <a:lumMod val="75000"/>
                    <a:lumOff val="25000"/>
                  </a:schemeClr>
                </a:solidFill>
              </a:rPr>
              <a:t>Thermal stimuli of sample</a:t>
            </a:r>
          </a:p>
        </p:txBody>
      </p:sp>
      <p:sp>
        <p:nvSpPr>
          <p:cNvPr id="25" name="TextBox 24">
            <a:extLst>
              <a:ext uri="{FF2B5EF4-FFF2-40B4-BE49-F238E27FC236}">
                <a16:creationId xmlns:a16="http://schemas.microsoft.com/office/drawing/2014/main" id="{88698FAF-F5F2-634E-8741-13A02C01FBB0}"/>
              </a:ext>
            </a:extLst>
          </p:cNvPr>
          <p:cNvSpPr txBox="1"/>
          <p:nvPr/>
        </p:nvSpPr>
        <p:spPr>
          <a:xfrm>
            <a:off x="7013971" y="6171411"/>
            <a:ext cx="3649269" cy="307777"/>
          </a:xfrm>
          <a:prstGeom prst="rect">
            <a:avLst/>
          </a:prstGeom>
          <a:noFill/>
        </p:spPr>
        <p:txBody>
          <a:bodyPr wrap="none" rtlCol="0">
            <a:spAutoFit/>
          </a:bodyPr>
          <a:lstStyle/>
          <a:p>
            <a:r>
              <a:rPr lang="en-US" sz="1400" i="1" dirty="0">
                <a:solidFill>
                  <a:schemeClr val="accent2"/>
                </a:solidFill>
              </a:rPr>
              <a:t>In-Kind Partner, Prof. J. Pieper </a:t>
            </a:r>
            <a:r>
              <a:rPr lang="en-US" sz="1400" i="1" dirty="0" err="1">
                <a:solidFill>
                  <a:schemeClr val="accent2"/>
                </a:solidFill>
              </a:rPr>
              <a:t>Univ</a:t>
            </a:r>
            <a:r>
              <a:rPr lang="en-US" sz="1400" i="1" dirty="0">
                <a:solidFill>
                  <a:schemeClr val="accent2"/>
                </a:solidFill>
              </a:rPr>
              <a:t> Tartu, Est</a:t>
            </a:r>
          </a:p>
        </p:txBody>
      </p:sp>
      <p:sp>
        <p:nvSpPr>
          <p:cNvPr id="26" name="TextBox 25">
            <a:extLst>
              <a:ext uri="{FF2B5EF4-FFF2-40B4-BE49-F238E27FC236}">
                <a16:creationId xmlns:a16="http://schemas.microsoft.com/office/drawing/2014/main" id="{A4D26A7C-8D46-AD45-AF99-8691EEE227C0}"/>
              </a:ext>
            </a:extLst>
          </p:cNvPr>
          <p:cNvSpPr txBox="1"/>
          <p:nvPr/>
        </p:nvSpPr>
        <p:spPr>
          <a:xfrm>
            <a:off x="1258187" y="1516913"/>
            <a:ext cx="2936958" cy="1631216"/>
          </a:xfrm>
          <a:prstGeom prst="rect">
            <a:avLst/>
          </a:prstGeom>
          <a:noFill/>
        </p:spPr>
        <p:txBody>
          <a:bodyPr wrap="none" rtlCol="0">
            <a:spAutoFit/>
          </a:bodyPr>
          <a:lstStyle/>
          <a:p>
            <a:r>
              <a:rPr lang="en-US" sz="1600" b="1" u="sng" dirty="0">
                <a:solidFill>
                  <a:schemeClr val="tx1">
                    <a:lumMod val="75000"/>
                    <a:lumOff val="25000"/>
                  </a:schemeClr>
                </a:solidFill>
              </a:rPr>
              <a:t>Gas process handling system</a:t>
            </a:r>
          </a:p>
          <a:p>
            <a:pPr algn="just"/>
            <a:r>
              <a:rPr lang="en-US" sz="1400" dirty="0">
                <a:solidFill>
                  <a:schemeClr val="tx1">
                    <a:lumMod val="75000"/>
                    <a:lumOff val="25000"/>
                  </a:schemeClr>
                </a:solidFill>
              </a:rPr>
              <a:t>P &lt; 200 bar</a:t>
            </a:r>
          </a:p>
          <a:p>
            <a:pPr algn="just"/>
            <a:r>
              <a:rPr lang="en-US" sz="1400" dirty="0">
                <a:solidFill>
                  <a:schemeClr val="tx1">
                    <a:lumMod val="75000"/>
                    <a:lumOff val="25000"/>
                  </a:schemeClr>
                </a:solidFill>
              </a:rPr>
              <a:t>Flushing, pressurizing, filling</a:t>
            </a:r>
          </a:p>
          <a:p>
            <a:pPr algn="just"/>
            <a:r>
              <a:rPr lang="en-US" sz="1400" dirty="0">
                <a:solidFill>
                  <a:schemeClr val="tx1">
                    <a:lumMod val="75000"/>
                    <a:lumOff val="25000"/>
                  </a:schemeClr>
                </a:solidFill>
              </a:rPr>
              <a:t>Simple adsorption measurement</a:t>
            </a:r>
          </a:p>
          <a:p>
            <a:pPr algn="just"/>
            <a:r>
              <a:rPr lang="en-US" sz="1400" dirty="0">
                <a:solidFill>
                  <a:schemeClr val="tx1">
                    <a:lumMod val="75000"/>
                    <a:lumOff val="25000"/>
                  </a:schemeClr>
                </a:solidFill>
              </a:rPr>
              <a:t>T &lt;= 773 K</a:t>
            </a:r>
          </a:p>
          <a:p>
            <a:pPr algn="just"/>
            <a:r>
              <a:rPr lang="en-US" sz="1400" dirty="0">
                <a:solidFill>
                  <a:schemeClr val="tx1">
                    <a:lumMod val="75000"/>
                    <a:lumOff val="25000"/>
                  </a:schemeClr>
                </a:solidFill>
              </a:rPr>
              <a:t>N</a:t>
            </a:r>
            <a:r>
              <a:rPr lang="en-US" sz="1400" baseline="-25000" dirty="0">
                <a:solidFill>
                  <a:schemeClr val="tx1">
                    <a:lumMod val="75000"/>
                    <a:lumOff val="25000"/>
                  </a:schemeClr>
                </a:solidFill>
              </a:rPr>
              <a:t>2</a:t>
            </a:r>
            <a:r>
              <a:rPr lang="en-US" sz="1400" dirty="0">
                <a:solidFill>
                  <a:schemeClr val="tx1">
                    <a:lumMod val="75000"/>
                    <a:lumOff val="25000"/>
                  </a:schemeClr>
                </a:solidFill>
              </a:rPr>
              <a:t>, O</a:t>
            </a:r>
            <a:r>
              <a:rPr lang="en-US" sz="1400" baseline="-25000" dirty="0">
                <a:solidFill>
                  <a:schemeClr val="tx1">
                    <a:lumMod val="75000"/>
                    <a:lumOff val="25000"/>
                  </a:schemeClr>
                </a:solidFill>
              </a:rPr>
              <a:t>2</a:t>
            </a:r>
            <a:r>
              <a:rPr lang="en-US" sz="1400" dirty="0">
                <a:solidFill>
                  <a:schemeClr val="tx1">
                    <a:lumMod val="75000"/>
                    <a:lumOff val="25000"/>
                  </a:schemeClr>
                </a:solidFill>
              </a:rPr>
              <a:t>, H</a:t>
            </a:r>
            <a:r>
              <a:rPr lang="en-US" sz="1400" baseline="-25000" dirty="0">
                <a:solidFill>
                  <a:schemeClr val="tx1">
                    <a:lumMod val="75000"/>
                    <a:lumOff val="25000"/>
                  </a:schemeClr>
                </a:solidFill>
              </a:rPr>
              <a:t>2</a:t>
            </a:r>
            <a:r>
              <a:rPr lang="en-US" sz="1400" dirty="0">
                <a:solidFill>
                  <a:schemeClr val="tx1">
                    <a:lumMod val="75000"/>
                    <a:lumOff val="25000"/>
                  </a:schemeClr>
                </a:solidFill>
              </a:rPr>
              <a:t>, D</a:t>
            </a:r>
            <a:r>
              <a:rPr lang="en-US" sz="1400" baseline="-25000" dirty="0">
                <a:solidFill>
                  <a:schemeClr val="tx1">
                    <a:lumMod val="75000"/>
                    <a:lumOff val="25000"/>
                  </a:schemeClr>
                </a:solidFill>
              </a:rPr>
              <a:t>2</a:t>
            </a:r>
            <a:r>
              <a:rPr lang="en-US" sz="1400" dirty="0">
                <a:solidFill>
                  <a:schemeClr val="tx1">
                    <a:lumMod val="75000"/>
                    <a:lumOff val="25000"/>
                  </a:schemeClr>
                </a:solidFill>
              </a:rPr>
              <a:t> He, Ne, </a:t>
            </a:r>
            <a:r>
              <a:rPr lang="en-US" sz="1400" dirty="0" err="1">
                <a:solidFill>
                  <a:schemeClr val="tx1">
                    <a:lumMod val="75000"/>
                    <a:lumOff val="25000"/>
                  </a:schemeClr>
                </a:solidFill>
              </a:rPr>
              <a:t>Ar</a:t>
            </a:r>
            <a:r>
              <a:rPr lang="en-US" sz="1400" dirty="0">
                <a:solidFill>
                  <a:schemeClr val="tx1">
                    <a:lumMod val="75000"/>
                    <a:lumOff val="25000"/>
                  </a:schemeClr>
                </a:solidFill>
              </a:rPr>
              <a:t>, CO, CO</a:t>
            </a:r>
            <a:r>
              <a:rPr lang="en-US" sz="1400" baseline="-25000" dirty="0">
                <a:solidFill>
                  <a:schemeClr val="tx1">
                    <a:lumMod val="75000"/>
                    <a:lumOff val="25000"/>
                  </a:schemeClr>
                </a:solidFill>
              </a:rPr>
              <a:t>2</a:t>
            </a:r>
            <a:endParaRPr lang="en-US" sz="1400" dirty="0">
              <a:solidFill>
                <a:schemeClr val="tx1">
                  <a:lumMod val="75000"/>
                  <a:lumOff val="25000"/>
                </a:schemeClr>
              </a:solidFill>
            </a:endParaRPr>
          </a:p>
          <a:p>
            <a:pPr algn="just"/>
            <a:r>
              <a:rPr lang="en-US" sz="1400" dirty="0">
                <a:solidFill>
                  <a:schemeClr val="tx1">
                    <a:lumMod val="75000"/>
                    <a:lumOff val="25000"/>
                  </a:schemeClr>
                </a:solidFill>
              </a:rPr>
              <a:t>expandable </a:t>
            </a:r>
          </a:p>
        </p:txBody>
      </p:sp>
      <p:sp>
        <p:nvSpPr>
          <p:cNvPr id="28" name="TextBox 27">
            <a:extLst>
              <a:ext uri="{FF2B5EF4-FFF2-40B4-BE49-F238E27FC236}">
                <a16:creationId xmlns:a16="http://schemas.microsoft.com/office/drawing/2014/main" id="{49541B17-DDC1-D642-A7D9-3EA1CB13E8D6}"/>
              </a:ext>
            </a:extLst>
          </p:cNvPr>
          <p:cNvSpPr txBox="1"/>
          <p:nvPr/>
        </p:nvSpPr>
        <p:spPr>
          <a:xfrm>
            <a:off x="1537784" y="3140307"/>
            <a:ext cx="2574487" cy="307777"/>
          </a:xfrm>
          <a:prstGeom prst="rect">
            <a:avLst/>
          </a:prstGeom>
          <a:noFill/>
        </p:spPr>
        <p:txBody>
          <a:bodyPr wrap="none" rtlCol="0">
            <a:spAutoFit/>
          </a:bodyPr>
          <a:lstStyle/>
          <a:p>
            <a:r>
              <a:rPr lang="en-US" sz="1400" i="1" dirty="0">
                <a:solidFill>
                  <a:schemeClr val="accent2"/>
                </a:solidFill>
              </a:rPr>
              <a:t>In-Kind Partner, </a:t>
            </a:r>
            <a:r>
              <a:rPr lang="en-US" sz="1400" i="1" dirty="0" err="1">
                <a:solidFill>
                  <a:schemeClr val="accent2"/>
                </a:solidFill>
              </a:rPr>
              <a:t>Univ</a:t>
            </a:r>
            <a:r>
              <a:rPr lang="en-US" sz="1400" i="1" dirty="0">
                <a:solidFill>
                  <a:schemeClr val="accent2"/>
                </a:solidFill>
              </a:rPr>
              <a:t> Tartu, Est</a:t>
            </a:r>
          </a:p>
        </p:txBody>
      </p:sp>
      <p:pic>
        <p:nvPicPr>
          <p:cNvPr id="29" name="Picture 28">
            <a:extLst>
              <a:ext uri="{FF2B5EF4-FFF2-40B4-BE49-F238E27FC236}">
                <a16:creationId xmlns:a16="http://schemas.microsoft.com/office/drawing/2014/main" id="{C484000B-A138-AA4E-B927-86D2D50D3D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5976" y="4017665"/>
            <a:ext cx="1583953" cy="1187965"/>
          </a:xfrm>
          <a:prstGeom prst="rect">
            <a:avLst/>
          </a:prstGeom>
        </p:spPr>
      </p:pic>
      <p:pic>
        <p:nvPicPr>
          <p:cNvPr id="30" name="Picture 29">
            <a:extLst>
              <a:ext uri="{FF2B5EF4-FFF2-40B4-BE49-F238E27FC236}">
                <a16:creationId xmlns:a16="http://schemas.microsoft.com/office/drawing/2014/main" id="{816B6085-C55A-2747-A97F-5139EE0519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3239" y="5244738"/>
            <a:ext cx="1583953" cy="1187965"/>
          </a:xfrm>
          <a:prstGeom prst="rect">
            <a:avLst/>
          </a:prstGeom>
        </p:spPr>
      </p:pic>
      <p:sp>
        <p:nvSpPr>
          <p:cNvPr id="31" name="TextBox 30">
            <a:extLst>
              <a:ext uri="{FF2B5EF4-FFF2-40B4-BE49-F238E27FC236}">
                <a16:creationId xmlns:a16="http://schemas.microsoft.com/office/drawing/2014/main" id="{B092F41D-654C-1F48-AB6D-930D9FB57A18}"/>
              </a:ext>
            </a:extLst>
          </p:cNvPr>
          <p:cNvSpPr txBox="1"/>
          <p:nvPr/>
        </p:nvSpPr>
        <p:spPr>
          <a:xfrm>
            <a:off x="1213831" y="3686484"/>
            <a:ext cx="2920671" cy="338554"/>
          </a:xfrm>
          <a:prstGeom prst="rect">
            <a:avLst/>
          </a:prstGeom>
          <a:noFill/>
        </p:spPr>
        <p:txBody>
          <a:bodyPr wrap="none" rtlCol="0">
            <a:spAutoFit/>
          </a:bodyPr>
          <a:lstStyle/>
          <a:p>
            <a:pPr algn="just"/>
            <a:r>
              <a:rPr lang="en-US" sz="1600" b="1" u="sng" dirty="0">
                <a:solidFill>
                  <a:schemeClr val="tx1">
                    <a:lumMod val="75000"/>
                    <a:lumOff val="25000"/>
                  </a:schemeClr>
                </a:solidFill>
              </a:rPr>
              <a:t>Tumbler, Basque interns/ESS</a:t>
            </a:r>
          </a:p>
        </p:txBody>
      </p:sp>
      <p:sp>
        <p:nvSpPr>
          <p:cNvPr id="27" name="Rubrik 1">
            <a:extLst>
              <a:ext uri="{FF2B5EF4-FFF2-40B4-BE49-F238E27FC236}">
                <a16:creationId xmlns:a16="http://schemas.microsoft.com/office/drawing/2014/main" id="{CA277C56-3EF8-495F-98AC-A7E8CE6D94BE}"/>
              </a:ext>
            </a:extLst>
          </p:cNvPr>
          <p:cNvSpPr>
            <a:spLocks noGrp="1"/>
          </p:cNvSpPr>
          <p:nvPr>
            <p:ph type="title"/>
          </p:nvPr>
        </p:nvSpPr>
        <p:spPr>
          <a:xfrm>
            <a:off x="1103709" y="265373"/>
            <a:ext cx="9360000" cy="657339"/>
          </a:xfrm>
        </p:spPr>
        <p:txBody>
          <a:bodyPr/>
          <a:lstStyle/>
          <a:p>
            <a:r>
              <a:rPr lang="en-GB" dirty="0">
                <a:solidFill>
                  <a:schemeClr val="tx1">
                    <a:lumMod val="75000"/>
                    <a:lumOff val="25000"/>
                  </a:schemeClr>
                </a:solidFill>
              </a:rPr>
              <a:t>FLUCO</a:t>
            </a:r>
          </a:p>
        </p:txBody>
      </p:sp>
      <p:sp>
        <p:nvSpPr>
          <p:cNvPr id="32" name="Platshållare för text 6">
            <a:extLst>
              <a:ext uri="{FF2B5EF4-FFF2-40B4-BE49-F238E27FC236}">
                <a16:creationId xmlns:a16="http://schemas.microsoft.com/office/drawing/2014/main" id="{0B57A266-1EA8-4A09-8126-11EA28233D31}"/>
              </a:ext>
            </a:extLst>
          </p:cNvPr>
          <p:cNvSpPr>
            <a:spLocks noGrp="1"/>
          </p:cNvSpPr>
          <p:nvPr>
            <p:ph type="body" sz="quarter" idx="14"/>
          </p:nvPr>
        </p:nvSpPr>
        <p:spPr>
          <a:xfrm>
            <a:off x="1142725" y="922712"/>
            <a:ext cx="9360000" cy="507076"/>
          </a:xfrm>
        </p:spPr>
        <p:txBody>
          <a:bodyPr/>
          <a:lstStyle/>
          <a:p>
            <a:r>
              <a:rPr lang="en-GB" b="1" u="sng" dirty="0" err="1"/>
              <a:t>FLU</a:t>
            </a:r>
            <a:r>
              <a:rPr lang="en-GB" dirty="0" err="1"/>
              <a:t>ids</a:t>
            </a:r>
            <a:r>
              <a:rPr lang="en-GB" dirty="0"/>
              <a:t> incl. gases, vapour and </a:t>
            </a:r>
            <a:r>
              <a:rPr lang="en-GB" b="1" u="sng" dirty="0" err="1"/>
              <a:t>CO</a:t>
            </a:r>
            <a:r>
              <a:rPr lang="en-GB" dirty="0" err="1"/>
              <a:t>mplex</a:t>
            </a:r>
            <a:r>
              <a:rPr lang="en-GB" dirty="0"/>
              <a:t> fluids</a:t>
            </a:r>
          </a:p>
        </p:txBody>
      </p:sp>
      <p:sp>
        <p:nvSpPr>
          <p:cNvPr id="23" name="Action Button: Forward or Next 22">
            <a:hlinkClick r:id="" action="ppaction://hlinkshowjump?jump=nextslide" highlightClick="1">
              <a:snd r:embed="rId11" name="click.wav"/>
            </a:hlinkClick>
          </p:cNvPr>
          <p:cNvSpPr/>
          <p:nvPr/>
        </p:nvSpPr>
        <p:spPr>
          <a:xfrm>
            <a:off x="11521439" y="6220608"/>
            <a:ext cx="592183" cy="557349"/>
          </a:xfrm>
          <a:prstGeom prst="actionButtonForwardNex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9">
            <a:hlinkClick r:id="" action="ppaction://media"/>
            <a:extLst>
              <a:ext uri="{FF2B5EF4-FFF2-40B4-BE49-F238E27FC236}">
                <a16:creationId xmlns:a16="http://schemas.microsoft.com/office/drawing/2014/main" id="{D130B233-CAB8-8444-A89A-A2D3BF49B0A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42745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23" grpId="0" animBg="1"/>
    </p:bldLst>
  </p:timing>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950</TotalTime>
  <Words>2679</Words>
  <Application>Microsoft Macintosh PowerPoint</Application>
  <PresentationFormat>Widescreen</PresentationFormat>
  <Paragraphs>501</Paragraphs>
  <Slides>26</Slides>
  <Notes>12</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Segoe UI</vt:lpstr>
      <vt:lpstr>Segoe UI Light</vt:lpstr>
      <vt:lpstr>Segoe UI Semibold</vt:lpstr>
      <vt:lpstr>Wingdings</vt:lpstr>
      <vt:lpstr>Office-tema</vt:lpstr>
      <vt:lpstr>PowerPoint Presentation</vt:lpstr>
      <vt:lpstr>PowerPoint Presentation</vt:lpstr>
      <vt:lpstr>Agenda</vt:lpstr>
      <vt:lpstr>PowerPoint Presentation</vt:lpstr>
      <vt:lpstr>FLUCO</vt:lpstr>
      <vt:lpstr>FLUCO</vt:lpstr>
      <vt:lpstr>FLUCO</vt:lpstr>
      <vt:lpstr>FLUCO</vt:lpstr>
      <vt:lpstr>FLUCO</vt:lpstr>
      <vt:lpstr>FLUCO</vt:lpstr>
      <vt:lpstr>FLUCO</vt:lpstr>
      <vt:lpstr>FLUCO</vt:lpstr>
      <vt:lpstr>FLUCO</vt:lpstr>
      <vt:lpstr>FLUCO</vt:lpstr>
      <vt:lpstr>FLUCO</vt:lpstr>
      <vt:lpstr>FLUCO</vt:lpstr>
      <vt:lpstr>FLUCO</vt:lpstr>
      <vt:lpstr>FLUCO</vt:lpstr>
      <vt:lpstr>FLUCO</vt:lpstr>
      <vt:lpstr>PowerPoint Presentation</vt:lpstr>
      <vt:lpstr>Agenda</vt:lpstr>
      <vt:lpstr>Electrochemistry</vt:lpstr>
      <vt:lpstr>Electrochemistry</vt:lpstr>
      <vt:lpstr>Electrochemistry </vt:lpstr>
      <vt:lpstr>FLUCO platform </vt:lpstr>
      <vt:lpstr>Thank you for your attention    Questions ?       Notes, Remarks,… .</vt:lpstr>
    </vt:vector>
  </TitlesOfParts>
  <Company>European Spallation Source ERIC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Corani</dc:creator>
  <cp:lastModifiedBy>Arno Hiess</cp:lastModifiedBy>
  <cp:revision>41</cp:revision>
  <cp:lastPrinted>2019-03-08T10:27:30Z</cp:lastPrinted>
  <dcterms:created xsi:type="dcterms:W3CDTF">2020-04-19T20:46:47Z</dcterms:created>
  <dcterms:modified xsi:type="dcterms:W3CDTF">2020-04-21T10:37:57Z</dcterms:modified>
</cp:coreProperties>
</file>