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2" r:id="rId2"/>
    <p:sldId id="267" r:id="rId3"/>
    <p:sldId id="272" r:id="rId4"/>
    <p:sldId id="279" r:id="rId5"/>
    <p:sldId id="268" r:id="rId6"/>
    <p:sldId id="300" r:id="rId7"/>
    <p:sldId id="278" r:id="rId8"/>
    <p:sldId id="282" r:id="rId9"/>
    <p:sldId id="280" r:id="rId10"/>
    <p:sldId id="281" r:id="rId11"/>
    <p:sldId id="294" r:id="rId12"/>
    <p:sldId id="295" r:id="rId13"/>
    <p:sldId id="297" r:id="rId14"/>
    <p:sldId id="299" r:id="rId15"/>
    <p:sldId id="289" r:id="rId16"/>
    <p:sldId id="291" r:id="rId17"/>
    <p:sldId id="298" r:id="rId18"/>
    <p:sldId id="292" r:id="rId19"/>
    <p:sldId id="293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9F6"/>
    <a:srgbClr val="E7F0EC"/>
    <a:srgbClr val="AED3EB"/>
    <a:srgbClr val="CFDEDB"/>
    <a:srgbClr val="CCCCCC"/>
    <a:srgbClr val="EBF1CB"/>
    <a:srgbClr val="D7E59A"/>
    <a:srgbClr val="A6D4EE"/>
    <a:srgbClr val="666666"/>
    <a:srgbClr val="FE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17" autoAdjust="0"/>
    <p:restoredTop sz="86518" autoAdjust="0"/>
  </p:normalViewPr>
  <p:slideViewPr>
    <p:cSldViewPr snapToGrid="0" snapToObjects="1">
      <p:cViewPr varScale="1">
        <p:scale>
          <a:sx n="104" d="100"/>
          <a:sy n="104" d="100"/>
        </p:scale>
        <p:origin x="224" y="336"/>
      </p:cViewPr>
      <p:guideLst/>
    </p:cSldViewPr>
  </p:slideViewPr>
  <p:outlineViewPr>
    <p:cViewPr>
      <p:scale>
        <a:sx n="33" d="100"/>
        <a:sy n="33" d="100"/>
      </p:scale>
      <p:origin x="0" y="-3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2020-04-20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580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95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5103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5663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8481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3496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432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8746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42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040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24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821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4945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3766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0072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98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2020-04-20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PaNOSC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10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Making data available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 dirty="0"/>
              <a:t>2020-04-20</a:t>
            </a:r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8DBB7FA7-DC27-1C40-B0B1-BC1754C14A42}"/>
              </a:ext>
            </a:extLst>
          </p:cNvPr>
          <p:cNvSpPr txBox="1">
            <a:spLocks/>
          </p:cNvSpPr>
          <p:nvPr/>
        </p:nvSpPr>
        <p:spPr>
          <a:xfrm>
            <a:off x="714238" y="1572655"/>
            <a:ext cx="5867433" cy="4768062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8775" indent="-215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49263" indent="-196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1338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ESS data is being made available to a broader audience through the </a:t>
            </a:r>
            <a:r>
              <a:rPr lang="en-US" dirty="0" err="1"/>
              <a:t>PaNOSC</a:t>
            </a:r>
            <a:r>
              <a:rPr lang="en-US" dirty="0"/>
              <a:t> project. </a:t>
            </a:r>
          </a:p>
          <a:p>
            <a:endParaRPr lang="en-US" dirty="0"/>
          </a:p>
          <a:p>
            <a:r>
              <a:rPr lang="en-US" dirty="0"/>
              <a:t>A goal for ESS is to make data available and increase reuse of data, this has been achieved by opening up </a:t>
            </a:r>
            <a:r>
              <a:rPr lang="en-US" dirty="0" err="1"/>
              <a:t>SciCat</a:t>
            </a:r>
            <a:r>
              <a:rPr lang="en-US" dirty="0"/>
              <a:t> for querying/harvesting from other applications such as: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B2FIND</a:t>
            </a:r>
          </a:p>
          <a:p>
            <a:pPr lvl="1"/>
            <a:r>
              <a:rPr lang="en-US" dirty="0" err="1"/>
              <a:t>OpenAire</a:t>
            </a:r>
            <a:endParaRPr lang="en-US" dirty="0"/>
          </a:p>
          <a:p>
            <a:pPr lvl="1"/>
            <a:r>
              <a:rPr lang="en-US" dirty="0" err="1"/>
              <a:t>PaNOSC</a:t>
            </a:r>
            <a:r>
              <a:rPr lang="en-US" dirty="0"/>
              <a:t> search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DFF41-2D8D-2B46-ADA5-E8E780E28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492" y="1472793"/>
            <a:ext cx="3383488" cy="1691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2C2021-208E-C04F-BCF5-3BD2705BE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386" y="3714618"/>
            <a:ext cx="3441593" cy="18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3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User Office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4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EFEEE43-0CCA-4E4C-92F0-AF87EABDE6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56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DEMAX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First released in December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 dirty="0"/>
              <a:t>2020-04-20</a:t>
            </a:r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8DBB7FA7-DC27-1C40-B0B1-BC1754C14A42}"/>
              </a:ext>
            </a:extLst>
          </p:cNvPr>
          <p:cNvSpPr txBox="1">
            <a:spLocks/>
          </p:cNvSpPr>
          <p:nvPr/>
        </p:nvSpPr>
        <p:spPr>
          <a:xfrm>
            <a:off x="714238" y="1572655"/>
            <a:ext cx="5867433" cy="4768062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8775" indent="-215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49263" indent="-196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1338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dirty="0"/>
              <a:t>First versions of functionality in operation:</a:t>
            </a:r>
          </a:p>
          <a:p>
            <a:pPr lvl="1">
              <a:spcBef>
                <a:spcPts val="0"/>
              </a:spcBef>
            </a:pPr>
            <a:r>
              <a:rPr lang="en-GB" dirty="0"/>
              <a:t>User Registration</a:t>
            </a:r>
          </a:p>
          <a:p>
            <a:pPr lvl="1">
              <a:spcBef>
                <a:spcPts val="0"/>
              </a:spcBef>
            </a:pPr>
            <a:r>
              <a:rPr lang="en-GB" dirty="0"/>
              <a:t>Proposal Submission</a:t>
            </a:r>
          </a:p>
          <a:p>
            <a:pPr lvl="1">
              <a:spcBef>
                <a:spcPts val="0"/>
              </a:spcBef>
            </a:pPr>
            <a:r>
              <a:rPr lang="en-GB" dirty="0"/>
              <a:t>Internal Proposal Review</a:t>
            </a:r>
          </a:p>
          <a:p>
            <a:pPr lvl="1">
              <a:spcBef>
                <a:spcPts val="0"/>
              </a:spcBef>
            </a:pPr>
            <a:r>
              <a:rPr lang="en-GB" dirty="0"/>
              <a:t>External Proposal Review</a:t>
            </a:r>
          </a:p>
          <a:p>
            <a:pPr marL="142875" lvl="1" indent="0">
              <a:spcBef>
                <a:spcPts val="0"/>
              </a:spcBef>
              <a:buNone/>
            </a:pPr>
            <a:endParaRPr lang="en-GB" dirty="0"/>
          </a:p>
          <a:p>
            <a:pPr marL="142875" lvl="1" indent="0">
              <a:spcBef>
                <a:spcPts val="0"/>
              </a:spcBef>
              <a:buNone/>
            </a:pPr>
            <a:r>
              <a:rPr lang="en-GB" dirty="0"/>
              <a:t>Functionality under development:</a:t>
            </a:r>
          </a:p>
          <a:p>
            <a:pPr lvl="1">
              <a:spcBef>
                <a:spcPts val="0"/>
              </a:spcBef>
            </a:pPr>
            <a:r>
              <a:rPr lang="en-GB" dirty="0"/>
              <a:t>Full scope external proposal review</a:t>
            </a:r>
          </a:p>
          <a:p>
            <a:pPr lvl="1">
              <a:spcBef>
                <a:spcPts val="0"/>
              </a:spcBef>
            </a:pPr>
            <a:r>
              <a:rPr lang="en-GB" dirty="0"/>
              <a:t>Multiple, concurrent calls for proposals</a:t>
            </a:r>
          </a:p>
          <a:p>
            <a:pPr lvl="1">
              <a:spcBef>
                <a:spcPts val="0"/>
              </a:spcBef>
            </a:pPr>
            <a:endParaRPr lang="en-GB" dirty="0"/>
          </a:p>
          <a:p>
            <a:pPr lvl="1">
              <a:spcBef>
                <a:spcPts val="0"/>
              </a:spcBef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690563" lvl="2" indent="-342900"/>
            <a:endParaRPr lang="en-US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C906D-824B-B54A-822C-BE9934188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144" y="1572655"/>
            <a:ext cx="5316227" cy="27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Specifying new functionality 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ESS Complete Review Process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 dirty="0"/>
              <a:t>2020-04-20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D6EDD7-65D4-A44A-8782-8E1EA87C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762" y="1438102"/>
            <a:ext cx="3066533" cy="4999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69912A-8A1C-B34C-A148-354EAF921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688" y="1438102"/>
            <a:ext cx="2623052" cy="5000400"/>
          </a:xfrm>
          <a:prstGeom prst="rect">
            <a:avLst/>
          </a:prstGeom>
        </p:spPr>
      </p:pic>
      <p:sp>
        <p:nvSpPr>
          <p:cNvPr id="13" name="Platshållare för innehåll 5">
            <a:extLst>
              <a:ext uri="{FF2B5EF4-FFF2-40B4-BE49-F238E27FC236}">
                <a16:creationId xmlns:a16="http://schemas.microsoft.com/office/drawing/2014/main" id="{70F9243C-B572-DD43-ADE9-3E89D7DB320F}"/>
              </a:ext>
            </a:extLst>
          </p:cNvPr>
          <p:cNvSpPr txBox="1">
            <a:spLocks/>
          </p:cNvSpPr>
          <p:nvPr/>
        </p:nvSpPr>
        <p:spPr>
          <a:xfrm>
            <a:off x="714239" y="1572655"/>
            <a:ext cx="4350130" cy="4768062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8775" indent="-215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49263" indent="-196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1338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dirty="0"/>
              <a:t>“While developing the User Office Software is going well, at every stage it is the development of the software implementation that is driving the design of the process.” 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 lvl="1">
              <a:spcBef>
                <a:spcPts val="0"/>
              </a:spcBef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690563" lvl="2" indent="-342900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71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E3B4C-92C1-0A46-B3A6-4F8AF3EA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Journey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8463C-1B87-4241-9257-7B2FFBEA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3A9B35-B2B2-7649-A469-3E46DC0DB8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User Journey in steps	</a:t>
            </a:r>
          </a:p>
          <a:p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CDDE34B-56AE-5446-9E7C-824938680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688DEB-1D9F-1F4B-8F6E-13337B37E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09" y="1291216"/>
            <a:ext cx="9178626" cy="516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EFA1F079-F15E-4F9B-A759-1B706219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Office Software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C66BAE-0193-47F8-91A2-86B18816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15</a:t>
            </a:fld>
            <a:endParaRPr lang="sv-SE" dirty="0">
              <a:solidFill>
                <a:srgbClr val="CCCCCC"/>
              </a:solidFill>
            </a:endParaRPr>
          </a:p>
        </p:txBody>
      </p:sp>
      <p:graphicFrame>
        <p:nvGraphicFramePr>
          <p:cNvPr id="18" name="Tabell 18">
            <a:extLst>
              <a:ext uri="{FF2B5EF4-FFF2-40B4-BE49-F238E27FC236}">
                <a16:creationId xmlns:a16="http://schemas.microsoft.com/office/drawing/2014/main" id="{01B4C7FE-EF74-4AD0-A644-F784B19F326F}"/>
              </a:ext>
            </a:extLst>
          </p:cNvPr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130185874"/>
              </p:ext>
            </p:extLst>
          </p:nvPr>
        </p:nvGraphicFramePr>
        <p:xfrm>
          <a:off x="577312" y="1364790"/>
          <a:ext cx="11259646" cy="51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209">
                  <a:extLst>
                    <a:ext uri="{9D8B030D-6E8A-4147-A177-3AD203B41FA5}">
                      <a16:colId xmlns:a16="http://schemas.microsoft.com/office/drawing/2014/main" val="870520717"/>
                    </a:ext>
                  </a:extLst>
                </a:gridCol>
                <a:gridCol w="3275763">
                  <a:extLst>
                    <a:ext uri="{9D8B030D-6E8A-4147-A177-3AD203B41FA5}">
                      <a16:colId xmlns:a16="http://schemas.microsoft.com/office/drawing/2014/main" val="219410381"/>
                    </a:ext>
                  </a:extLst>
                </a:gridCol>
                <a:gridCol w="5335674">
                  <a:extLst>
                    <a:ext uri="{9D8B030D-6E8A-4147-A177-3AD203B41FA5}">
                      <a16:colId xmlns:a16="http://schemas.microsoft.com/office/drawing/2014/main" val="3177196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Element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Software Solution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Comments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669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User Registration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9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User Office Software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to be stored in IAM after IAM is procured.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864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Proposal Submission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User Office Software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9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How much information should be included in the proposal? Experiment and sample for safety/data management plan?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502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Proposal Science Review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9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User Office Software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includes technical and excellence reviews.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57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Proposal Safety Review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9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requires the experiment plan and sample information as input and will have control measures as output.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27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Experiment Scheduling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9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User Office Software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includes collecting user ‘bad dates’ and scheduling the instrument, sample environment, local contact, on call scientist …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0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User ESS Site Training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Learning Management System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9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Software currently being installed. The completion of training should be required before a visit can be planned.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477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User Visit Planning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9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User Office Software(?)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User notifies ESS which scientists are coming and when. Also what arrangements they require ESS to make.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052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Sample Shipping to ESS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Enterprise Asset Management(?)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Samples shipped to ESS will start a tracking record at this stage.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02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Sample Registration at ESS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9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Enterprise Asset Management (?)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Samples brought to ESS will need to be registered for tracking. This is not strictly in the EAM planning.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28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User Site Access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UOS/IAM/LMS/?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Complex since requires communication between software not yet specified or procured.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86856"/>
                  </a:ext>
                </a:extLst>
              </a:tr>
            </a:tbl>
          </a:graphicData>
        </a:graphic>
      </p:graphicFrame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AA5A267D-0531-4EAB-BF41-0CF5E50FD4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User Journey in Software Interactions	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D982D3-0E34-9247-B730-F0CC65B4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 dirty="0"/>
              <a:t>2020-04-20</a:t>
            </a:r>
          </a:p>
        </p:txBody>
      </p:sp>
    </p:spTree>
    <p:extLst>
      <p:ext uri="{BB962C8B-B14F-4D97-AF65-F5344CB8AC3E}">
        <p14:creationId xmlns:p14="http://schemas.microsoft.com/office/powerpoint/2010/main" val="358855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EFA1F079-F15E-4F9B-A759-1B706219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Office Software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C66BAE-0193-47F8-91A2-86B18816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16</a:t>
            </a:fld>
            <a:endParaRPr lang="sv-SE" dirty="0">
              <a:solidFill>
                <a:srgbClr val="CCCCCC"/>
              </a:solidFill>
            </a:endParaRPr>
          </a:p>
        </p:txBody>
      </p:sp>
      <p:graphicFrame>
        <p:nvGraphicFramePr>
          <p:cNvPr id="18" name="Tabell 18">
            <a:extLst>
              <a:ext uri="{FF2B5EF4-FFF2-40B4-BE49-F238E27FC236}">
                <a16:creationId xmlns:a16="http://schemas.microsoft.com/office/drawing/2014/main" id="{01B4C7FE-EF74-4AD0-A644-F784B19F326F}"/>
              </a:ext>
            </a:extLst>
          </p:cNvPr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3214592415"/>
              </p:ext>
            </p:extLst>
          </p:nvPr>
        </p:nvGraphicFramePr>
        <p:xfrm>
          <a:off x="577313" y="1327786"/>
          <a:ext cx="11259646" cy="5214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209">
                  <a:extLst>
                    <a:ext uri="{9D8B030D-6E8A-4147-A177-3AD203B41FA5}">
                      <a16:colId xmlns:a16="http://schemas.microsoft.com/office/drawing/2014/main" val="870520717"/>
                    </a:ext>
                  </a:extLst>
                </a:gridCol>
                <a:gridCol w="3275763">
                  <a:extLst>
                    <a:ext uri="{9D8B030D-6E8A-4147-A177-3AD203B41FA5}">
                      <a16:colId xmlns:a16="http://schemas.microsoft.com/office/drawing/2014/main" val="219410381"/>
                    </a:ext>
                  </a:extLst>
                </a:gridCol>
                <a:gridCol w="5335674">
                  <a:extLst>
                    <a:ext uri="{9D8B030D-6E8A-4147-A177-3AD203B41FA5}">
                      <a16:colId xmlns:a16="http://schemas.microsoft.com/office/drawing/2014/main" val="3177196646"/>
                    </a:ext>
                  </a:extLst>
                </a:gridCol>
              </a:tblGrid>
              <a:tr h="360353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Element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Software Solution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Comments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669517"/>
                  </a:ext>
                </a:extLst>
              </a:tr>
              <a:tr h="351567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User Radiation Protection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9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Dosiserve</a:t>
                      </a:r>
                      <a:endParaRPr lang="en-GB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Currently being implemented by Health Physics.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864346"/>
                  </a:ext>
                </a:extLst>
              </a:tr>
              <a:tr h="51050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User Welcome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User Office Software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9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User Office Software should provide sufficient information to facilitate contact at gatehouse and reception (if needed).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502917"/>
                  </a:ext>
                </a:extLst>
              </a:tr>
              <a:tr h="510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On-Site User Training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9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Learning Management System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Software currently being installed. No clear ownership for user training.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570058"/>
                  </a:ext>
                </a:extLst>
              </a:tr>
              <a:tr h="51050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On-Site Experience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9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Here to flag - user cards might also carry credit for food, credited by the facility or the user – there are no details.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274273"/>
                  </a:ext>
                </a:extLst>
              </a:tr>
              <a:tr h="51050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Sample Tracking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9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Enterprise Asset Management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EAM will record which samples are exposed to neutrons and which are activated by the experiment.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06263"/>
                  </a:ext>
                </a:extLst>
              </a:tr>
              <a:tr h="51050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Sample Information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9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 data collection software should know which samples the user can select. This will inform the data catalogue process.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477554"/>
                  </a:ext>
                </a:extLst>
              </a:tr>
              <a:tr h="351567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Waste Management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9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SVALA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 place.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052663"/>
                  </a:ext>
                </a:extLst>
              </a:tr>
              <a:tr h="51050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User Cost Reimbursement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Where ESS is covering user costs reimbursement may be necessary. Aspire: to be invoiced directly for all costs by provider?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025830"/>
                  </a:ext>
                </a:extLst>
              </a:tr>
              <a:tr h="51050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User Satisfaction Survey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9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 reporting and improvement – must be completed within 3 months or user cannot submit another proposal.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280427"/>
                  </a:ext>
                </a:extLst>
              </a:tr>
              <a:tr h="51050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Publications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5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record of the science published as a result of each proposal. Should this provide self archiving tool?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86856"/>
                  </a:ext>
                </a:extLst>
              </a:tr>
            </a:tbl>
          </a:graphicData>
        </a:graphic>
      </p:graphicFrame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AA5A267D-0531-4EAB-BF41-0CF5E50FD4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User Journey in Software Interactions	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D982D3-0E34-9247-B730-F0CC65B4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 dirty="0"/>
              <a:t>2020-04-20</a:t>
            </a:r>
          </a:p>
        </p:txBody>
      </p:sp>
    </p:spTree>
    <p:extLst>
      <p:ext uri="{BB962C8B-B14F-4D97-AF65-F5344CB8AC3E}">
        <p14:creationId xmlns:p14="http://schemas.microsoft.com/office/powerpoint/2010/main" val="7414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2A1E-4033-3743-A094-0250A025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User Office Software Timeline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4D1D8-83CC-FA46-901B-859D849C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17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7004BF-AB29-C74A-BB10-71940A1F58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Milestones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C929638-E302-4148-8F92-3EEA1395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2020-04-20</a:t>
            </a:fld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B70F22-8AA2-5745-B52C-38A0D08E9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79" b="1"/>
          <a:stretch/>
        </p:blipFill>
        <p:spPr>
          <a:xfrm>
            <a:off x="1103709" y="1928147"/>
            <a:ext cx="10265321" cy="354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2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Office Software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 dirty="0"/>
              <a:t>2020-04-20</a:t>
            </a:r>
          </a:p>
        </p:txBody>
      </p:sp>
      <p:sp>
        <p:nvSpPr>
          <p:cNvPr id="9" name="Platshållare för innehåll 5">
            <a:extLst>
              <a:ext uri="{FF2B5EF4-FFF2-40B4-BE49-F238E27FC236}">
                <a16:creationId xmlns:a16="http://schemas.microsoft.com/office/drawing/2014/main" id="{5C0BC622-6336-4B44-83D9-73C6D281BB65}"/>
              </a:ext>
            </a:extLst>
          </p:cNvPr>
          <p:cNvSpPr txBox="1">
            <a:spLocks/>
          </p:cNvSpPr>
          <p:nvPr/>
        </p:nvSpPr>
        <p:spPr>
          <a:xfrm>
            <a:off x="714238" y="1572655"/>
            <a:ext cx="10764254" cy="4768062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8775" indent="-215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49263" indent="-196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1338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dirty="0"/>
              <a:t>Software development in general is going well but progress is slowed as resources are missing. Good contact with SCUO and DEMAX group has enabled an agile way of working. 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Team currently dependent of external funding for development as resources has been continuously pushed forward by ESS management. 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Options: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Increase staffing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Use contractors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Push back delivery (beyond mid 2023)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Reduce specification</a:t>
            </a:r>
          </a:p>
          <a:p>
            <a:pPr marL="142875" lvl="1" indent="0">
              <a:spcBef>
                <a:spcPts val="0"/>
              </a:spcBef>
              <a:buNone/>
            </a:pPr>
            <a:endParaRPr lang="en-GB" dirty="0"/>
          </a:p>
          <a:p>
            <a:pPr marL="142875" lvl="1" indent="0">
              <a:spcBef>
                <a:spcPts val="0"/>
              </a:spcBef>
              <a:buNone/>
            </a:pPr>
            <a:endParaRPr lang="en-GB" dirty="0"/>
          </a:p>
          <a:p>
            <a:pPr marL="142875" lvl="1" indent="0">
              <a:spcBef>
                <a:spcPts val="0"/>
              </a:spcBef>
              <a:buNone/>
            </a:pPr>
            <a:endParaRPr lang="en-GB" dirty="0"/>
          </a:p>
          <a:p>
            <a:pPr marL="142875" lvl="1" indent="0">
              <a:spcBef>
                <a:spcPts val="0"/>
              </a:spcBef>
              <a:buNone/>
            </a:pPr>
            <a:endParaRPr lang="en-GB" dirty="0"/>
          </a:p>
          <a:p>
            <a:pPr>
              <a:spcBef>
                <a:spcPts val="0"/>
              </a:spcBef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690563" lvl="2" indent="-342900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19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86502"/>
              </p:ext>
            </p:extLst>
          </p:nvPr>
        </p:nvGraphicFramePr>
        <p:xfrm>
          <a:off x="1103709" y="1489191"/>
          <a:ext cx="10134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171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  <a:gridCol w="5341429">
                  <a:extLst>
                    <a:ext uri="{9D8B030D-6E8A-4147-A177-3AD203B41FA5}">
                      <a16:colId xmlns:a16="http://schemas.microsoft.com/office/drawing/2014/main" val="3631577222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Team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Remains small and is dependent on external funding to handle workload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</a:t>
                      </a:r>
                      <a:r>
                        <a:rPr lang="en-GB" sz="2000" b="0" noProof="0" dirty="0" err="1">
                          <a:solidFill>
                            <a:schemeClr val="bg1"/>
                          </a:solidFill>
                        </a:rPr>
                        <a:t>SciChat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Currently used by ECDC and SWAP. New functionality added by automatic posting of messages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</a:t>
                      </a:r>
                      <a:r>
                        <a:rPr lang="en-GB" sz="2000" b="0" noProof="0" dirty="0" err="1">
                          <a:solidFill>
                            <a:schemeClr val="bg1"/>
                          </a:solidFill>
                        </a:rPr>
                        <a:t>SciCAT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Added support for searching complex metadata with units and started ingesting data from other parts of the organisation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60914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4	</a:t>
                      </a:r>
                      <a:r>
                        <a:rPr lang="en-GB" sz="2000" b="0" noProof="0" dirty="0" err="1">
                          <a:solidFill>
                            <a:schemeClr val="bg1"/>
                          </a:solidFill>
                        </a:rPr>
                        <a:t>PaNOSC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Created first API proposal and opened </a:t>
                      </a:r>
                      <a:r>
                        <a:rPr lang="en-GB" sz="2000" b="0" noProof="0" dirty="0" err="1">
                          <a:solidFill>
                            <a:schemeClr val="bg1"/>
                          </a:solidFill>
                        </a:rPr>
                        <a:t>SciChat</a:t>
                      </a: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 for harvesting by </a:t>
                      </a:r>
                      <a:r>
                        <a:rPr lang="en-GB" sz="2000" b="0" noProof="0" dirty="0" err="1">
                          <a:solidFill>
                            <a:schemeClr val="bg1"/>
                          </a:solidFill>
                        </a:rPr>
                        <a:t>OpenAire</a:t>
                      </a: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 and B2FIND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5	User Office Software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Development is in progress: really need a clear decision as to scope and resources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</a:tbl>
          </a:graphicData>
        </a:graphic>
      </p:graphicFrame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2020-04-20</a:t>
            </a:r>
          </a:p>
        </p:txBody>
      </p:sp>
    </p:spTree>
    <p:extLst>
      <p:ext uri="{BB962C8B-B14F-4D97-AF65-F5344CB8AC3E}">
        <p14:creationId xmlns:p14="http://schemas.microsoft.com/office/powerpoint/2010/main" val="8392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SWAP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April STAP 2020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Fredrik Bolmsten</a:t>
            </a: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794839"/>
              </p:ext>
            </p:extLst>
          </p:nvPr>
        </p:nvGraphicFramePr>
        <p:xfrm>
          <a:off x="1195647" y="1633448"/>
          <a:ext cx="10134600" cy="228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Team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</a:t>
                      </a:r>
                      <a:r>
                        <a:rPr lang="en-GB" sz="2000" b="0" noProof="0" dirty="0" err="1">
                          <a:solidFill>
                            <a:schemeClr val="bg1"/>
                          </a:solidFill>
                        </a:rPr>
                        <a:t>SciChat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</a:t>
                      </a:r>
                      <a:r>
                        <a:rPr lang="en-GB" sz="2000" b="0" noProof="0" dirty="0" err="1">
                          <a:solidFill>
                            <a:schemeClr val="bg1"/>
                          </a:solidFill>
                        </a:rPr>
                        <a:t>SciCAT</a:t>
                      </a: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 &amp; </a:t>
                      </a:r>
                      <a:r>
                        <a:rPr lang="en-GB" sz="2000" b="0" noProof="0" dirty="0" err="1">
                          <a:solidFill>
                            <a:schemeClr val="bg1"/>
                          </a:solidFill>
                        </a:rPr>
                        <a:t>PaNOSC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7188" algn="l"/>
                        </a:tabLst>
                        <a:defRPr/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4	User Office Software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 marL="0" indent="0">
                        <a:buNone/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5	Summary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775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Team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1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08F62C9-C594-BB49-99AF-AE59946545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59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Staff profiles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DB2E9B6-8601-3E4D-ABA3-5345CE7F3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068" y="1446416"/>
            <a:ext cx="7273450" cy="4768062"/>
          </a:xfrm>
        </p:spPr>
        <p:txBody>
          <a:bodyPr/>
          <a:lstStyle/>
          <a:p>
            <a:pPr marL="396000" indent="-3960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Fredrik Bolmsten - Section lead</a:t>
            </a:r>
          </a:p>
          <a:p>
            <a:pPr marL="396000" indent="-3960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Jekabs</a:t>
            </a:r>
            <a:r>
              <a:rPr lang="en-GB" dirty="0"/>
              <a:t> </a:t>
            </a:r>
            <a:r>
              <a:rPr lang="en-GB" dirty="0" err="1"/>
              <a:t>Karklins</a:t>
            </a:r>
            <a:r>
              <a:rPr lang="en-GB" dirty="0"/>
              <a:t> - Software Engineer</a:t>
            </a:r>
          </a:p>
          <a:p>
            <a:pPr marL="396000" indent="-3960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Henrik Nilsson - Software Engineer </a:t>
            </a:r>
            <a:r>
              <a:rPr lang="en-GB" dirty="0" err="1"/>
              <a:t>PaNOSC</a:t>
            </a:r>
            <a:r>
              <a:rPr lang="en-GB" dirty="0"/>
              <a:t> (3 year contract)</a:t>
            </a:r>
          </a:p>
          <a:p>
            <a:pPr marL="396000" indent="-3960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Martin </a:t>
            </a:r>
            <a:r>
              <a:rPr lang="sv-SE" dirty="0" err="1"/>
              <a:t>Trajanovski</a:t>
            </a:r>
            <a:r>
              <a:rPr lang="sv-SE" dirty="0"/>
              <a:t> – Consultant </a:t>
            </a:r>
            <a:r>
              <a:rPr lang="sv-SE" dirty="0" err="1"/>
              <a:t>PaNOSC</a:t>
            </a:r>
            <a:r>
              <a:rPr lang="sv-SE" dirty="0"/>
              <a:t> (6 </a:t>
            </a:r>
            <a:r>
              <a:rPr lang="sv-SE" dirty="0" err="1"/>
              <a:t>months</a:t>
            </a:r>
            <a:r>
              <a:rPr lang="sv-SE" dirty="0"/>
              <a:t>)</a:t>
            </a:r>
            <a:endParaRPr lang="en-GB" dirty="0"/>
          </a:p>
          <a:p>
            <a:pPr marL="396000" indent="-3960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Gareth Murphy </a:t>
            </a:r>
            <a:r>
              <a:rPr lang="sv-SE" dirty="0"/>
              <a:t>(Ad for </a:t>
            </a:r>
            <a:r>
              <a:rPr lang="sv-SE" dirty="0" err="1"/>
              <a:t>replacement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)</a:t>
            </a:r>
            <a:endParaRPr lang="en-GB" dirty="0"/>
          </a:p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3B81A98-3B22-A54F-B8DB-748F2AD28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44" y="325415"/>
            <a:ext cx="518065" cy="5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SciChat</a:t>
            </a:r>
            <a:endParaRPr lang="en-GB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2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08F62C9-C594-BB49-99AF-AE59946545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183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SciChat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875" lvl="1" indent="0">
              <a:buNone/>
            </a:pPr>
            <a:endParaRPr lang="en-US" dirty="0"/>
          </a:p>
          <a:p>
            <a:pPr marL="142875" lvl="1" indent="0">
              <a:buNone/>
            </a:pP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Electronic logbook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 dirty="0"/>
              <a:t>2020-04-20</a:t>
            </a:r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8DBB7FA7-DC27-1C40-B0B1-BC1754C14A42}"/>
              </a:ext>
            </a:extLst>
          </p:cNvPr>
          <p:cNvSpPr txBox="1">
            <a:spLocks/>
          </p:cNvSpPr>
          <p:nvPr/>
        </p:nvSpPr>
        <p:spPr>
          <a:xfrm>
            <a:off x="1246800" y="1714800"/>
            <a:ext cx="4993785" cy="4768062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8775" indent="-215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49263" indent="-196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1338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 use today by ECDC and SWAP for daily communications</a:t>
            </a:r>
          </a:p>
          <a:p>
            <a:endParaRPr lang="en-GB" dirty="0"/>
          </a:p>
          <a:p>
            <a:r>
              <a:rPr lang="en-GB" dirty="0"/>
              <a:t>Used successfully at V20 experiments in December</a:t>
            </a:r>
          </a:p>
          <a:p>
            <a:endParaRPr lang="en-GB" dirty="0"/>
          </a:p>
          <a:p>
            <a:r>
              <a:rPr lang="en-GB" dirty="0"/>
              <a:t>New concept of automatic messages posted by data processing pipelines and data collection software</a:t>
            </a:r>
          </a:p>
          <a:p>
            <a:endParaRPr lang="en-GB" dirty="0"/>
          </a:p>
          <a:p>
            <a:r>
              <a:rPr lang="en-GB" dirty="0"/>
              <a:t>Working on integration with YMIR beamline</a:t>
            </a:r>
          </a:p>
          <a:p>
            <a:pPr marL="142875" lvl="1" indent="0">
              <a:buFont typeface="Wingdings" panose="05000000000000000000" pitchFamily="2" charset="2"/>
              <a:buNone/>
            </a:pPr>
            <a:endParaRPr lang="en-US" dirty="0"/>
          </a:p>
          <a:p>
            <a:pPr marL="142875" lvl="1" indent="0"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2FC6F5-F38E-F044-81C5-7C0FC15F7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271" y="1714800"/>
            <a:ext cx="5126556" cy="287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SciCat</a:t>
            </a:r>
            <a:r>
              <a:rPr lang="en-GB" dirty="0"/>
              <a:t> &amp; </a:t>
            </a:r>
            <a:r>
              <a:rPr lang="en-GB" dirty="0" err="1"/>
              <a:t>PaNOSC</a:t>
            </a:r>
            <a:endParaRPr lang="en-GB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3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E409FAF-F542-A244-8BAC-71010ECE2F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1213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SciCat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Metadata catalogue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sv-SE" dirty="0"/>
              <a:t>2020-04-20</a:t>
            </a:r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8DBB7FA7-DC27-1C40-B0B1-BC1754C14A42}"/>
              </a:ext>
            </a:extLst>
          </p:cNvPr>
          <p:cNvSpPr txBox="1">
            <a:spLocks/>
          </p:cNvSpPr>
          <p:nvPr/>
        </p:nvSpPr>
        <p:spPr>
          <a:xfrm>
            <a:off x="714238" y="1572655"/>
            <a:ext cx="5331999" cy="4768062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8775" indent="-215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49263" indent="-196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1338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itchFamily="2" charset="2"/>
              <a:buChar char="§"/>
            </a:pPr>
            <a:r>
              <a:rPr lang="en-GB" dirty="0"/>
              <a:t>Support for search of arbitrary metadata with units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Ingesting NCL/beam data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Maturing software by providing more documentation and refining functionality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Continued development with PSI &amp; Max IV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/>
              <a:t>Increased interest from different facilities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GB" dirty="0"/>
          </a:p>
          <a:p>
            <a:pPr marL="633413" lvl="2" indent="-285750"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64F03-C8E3-CB41-AA25-F48B63959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807" y="1572655"/>
            <a:ext cx="5485018" cy="312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16752</TotalTime>
  <Words>960</Words>
  <Application>Microsoft Macintosh PowerPoint</Application>
  <PresentationFormat>Widescreen</PresentationFormat>
  <Paragraphs>214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SWAP Presentation</vt:lpstr>
      <vt:lpstr>Agenda</vt:lpstr>
      <vt:lpstr>PowerPoint Presentation</vt:lpstr>
      <vt:lpstr>Team</vt:lpstr>
      <vt:lpstr>PowerPoint Presentation</vt:lpstr>
      <vt:lpstr>SciChat</vt:lpstr>
      <vt:lpstr>PowerPoint Presentation</vt:lpstr>
      <vt:lpstr>SciCat</vt:lpstr>
      <vt:lpstr>PaNOSC</vt:lpstr>
      <vt:lpstr>PowerPoint Presentation</vt:lpstr>
      <vt:lpstr>DEMAX</vt:lpstr>
      <vt:lpstr>Specifying new functionality </vt:lpstr>
      <vt:lpstr>User Journey</vt:lpstr>
      <vt:lpstr>User Office Software</vt:lpstr>
      <vt:lpstr>User Office Software</vt:lpstr>
      <vt:lpstr>User Office Software Timeline</vt:lpstr>
      <vt:lpstr>User Office Software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80</cp:revision>
  <cp:lastPrinted>2019-03-08T10:27:30Z</cp:lastPrinted>
  <dcterms:created xsi:type="dcterms:W3CDTF">2020-04-02T08:28:18Z</dcterms:created>
  <dcterms:modified xsi:type="dcterms:W3CDTF">2020-04-20T13:18:08Z</dcterms:modified>
</cp:coreProperties>
</file>