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2" r:id="rId2"/>
    <p:sldId id="267" r:id="rId3"/>
    <p:sldId id="272" r:id="rId4"/>
    <p:sldId id="268" r:id="rId5"/>
    <p:sldId id="275" r:id="rId6"/>
    <p:sldId id="282" r:id="rId7"/>
    <p:sldId id="283" r:id="rId8"/>
    <p:sldId id="284" r:id="rId9"/>
    <p:sldId id="285" r:id="rId10"/>
    <p:sldId id="287" r:id="rId11"/>
    <p:sldId id="286" r:id="rId12"/>
    <p:sldId id="281" r:id="rId13"/>
    <p:sldId id="288" r:id="rId14"/>
    <p:sldId id="289" r:id="rId15"/>
    <p:sldId id="269" r:id="rId16"/>
    <p:sldId id="278" r:id="rId17"/>
    <p:sldId id="279" r:id="rId18"/>
    <p:sldId id="280" r:id="rId19"/>
    <p:sldId id="290" r:id="rId20"/>
    <p:sldId id="277"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9" autoAdjust="0"/>
    <p:restoredTop sz="94681" autoAdjust="0"/>
  </p:normalViewPr>
  <p:slideViewPr>
    <p:cSldViewPr snapToGrid="0" snapToObjects="1">
      <p:cViewPr varScale="1">
        <p:scale>
          <a:sx n="85" d="100"/>
          <a:sy n="85" d="100"/>
        </p:scale>
        <p:origin x="200"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2020-04-20</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409863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206132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341259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194085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748996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2020-04-20</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2020-04-20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image" Target="../media/image5.tiff"/><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tiff"/><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6EB9A6B-EEC5-4503-9B4E-711B9455B342}"/>
              </a:ext>
            </a:extLst>
          </p:cNvPr>
          <p:cNvSpPr>
            <a:spLocks noGrp="1"/>
          </p:cNvSpPr>
          <p:nvPr>
            <p:ph type="pic" sz="quarter" idx="12"/>
          </p:nvPr>
        </p:nvSpPr>
        <p:spPr>
          <a:noFill/>
        </p:spPr>
      </p:sp>
      <p:sp>
        <p:nvSpPr>
          <p:cNvPr id="6" name="Platshållare för text 5">
            <a:extLst>
              <a:ext uri="{FF2B5EF4-FFF2-40B4-BE49-F238E27FC236}">
                <a16:creationId xmlns:a16="http://schemas.microsoft.com/office/drawing/2014/main" id="{A19B4992-C9B4-4B98-BDC2-6D07B5E41C43}"/>
              </a:ext>
            </a:extLst>
          </p:cNvPr>
          <p:cNvSpPr>
            <a:spLocks noGrp="1"/>
          </p:cNvSpPr>
          <p:nvPr>
            <p:ph type="body" sz="quarter" idx="11"/>
          </p:nvPr>
        </p:nvSpPr>
        <p:spPr/>
        <p:txBody>
          <a:bodyPr/>
          <a:lstStyle/>
          <a:p>
            <a:endParaRPr lang="sv-SE" dirty="0"/>
          </a:p>
        </p:txBody>
      </p:sp>
      <p:sp>
        <p:nvSpPr>
          <p:cNvPr id="5" name="Platshållare för text 4">
            <a:extLst>
              <a:ext uri="{FF2B5EF4-FFF2-40B4-BE49-F238E27FC236}">
                <a16:creationId xmlns:a16="http://schemas.microsoft.com/office/drawing/2014/main" id="{5A65FF97-B3A7-419C-9C19-7832AE7B1B16}"/>
              </a:ext>
            </a:extLst>
          </p:cNvPr>
          <p:cNvSpPr>
            <a:spLocks noGrp="1"/>
          </p:cNvSpPr>
          <p:nvPr>
            <p:ph type="body" sz="quarter" idx="10"/>
          </p:nvPr>
        </p:nvSpPr>
        <p:spPr/>
        <p:txBody>
          <a:bodyPr/>
          <a:lstStyle/>
          <a:p>
            <a:endParaRPr lang="sv-SE"/>
          </a:p>
        </p:txBody>
      </p:sp>
      <p:sp>
        <p:nvSpPr>
          <p:cNvPr id="8" name="Rubrik 1">
            <a:extLst>
              <a:ext uri="{FF2B5EF4-FFF2-40B4-BE49-F238E27FC236}">
                <a16:creationId xmlns:a16="http://schemas.microsoft.com/office/drawing/2014/main" id="{F1418F35-25F0-F047-989C-3E7D038B97CB}"/>
              </a:ext>
            </a:extLst>
          </p:cNvPr>
          <p:cNvSpPr>
            <a:spLocks noGrp="1"/>
          </p:cNvSpPr>
          <p:nvPr>
            <p:ph type="title"/>
          </p:nvPr>
        </p:nvSpPr>
        <p:spPr>
          <a:xfrm>
            <a:off x="1103709" y="265373"/>
            <a:ext cx="9360000" cy="657339"/>
          </a:xfrm>
        </p:spPr>
        <p:txBody>
          <a:bodyPr/>
          <a:lstStyle/>
          <a:p>
            <a:r>
              <a:rPr lang="en-GB" dirty="0">
                <a:solidFill>
                  <a:schemeClr val="tx1"/>
                </a:solidFill>
              </a:rPr>
              <a:t>Historic overview of DMSC data </a:t>
            </a:r>
            <a:r>
              <a:rPr lang="en-GB" dirty="0" err="1">
                <a:solidFill>
                  <a:schemeClr val="tx1"/>
                </a:solidFill>
              </a:rPr>
              <a:t>centers</a:t>
            </a:r>
            <a:endParaRPr lang="en-GB" dirty="0">
              <a:solidFill>
                <a:schemeClr val="tx1"/>
              </a:solidFill>
            </a:endParaRPr>
          </a:p>
        </p:txBody>
      </p:sp>
      <p:pic>
        <p:nvPicPr>
          <p:cNvPr id="9" name="Picture 8" descr="hpe180_2.jpg">
            <a:extLst>
              <a:ext uri="{FF2B5EF4-FFF2-40B4-BE49-F238E27FC236}">
                <a16:creationId xmlns:a16="http://schemas.microsoft.com/office/drawing/2014/main" id="{1E7B83A0-F7F1-9447-8C96-FB6809FF9D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85" y="2681613"/>
            <a:ext cx="883920" cy="1524000"/>
          </a:xfrm>
          <a:prstGeom prst="rect">
            <a:avLst/>
          </a:prstGeom>
        </p:spPr>
      </p:pic>
      <p:sp>
        <p:nvSpPr>
          <p:cNvPr id="10" name="Notched Right Arrow 9">
            <a:extLst>
              <a:ext uri="{FF2B5EF4-FFF2-40B4-BE49-F238E27FC236}">
                <a16:creationId xmlns:a16="http://schemas.microsoft.com/office/drawing/2014/main" id="{5D1D3CD7-E661-C548-8726-863ABFBFCD6C}"/>
              </a:ext>
            </a:extLst>
          </p:cNvPr>
          <p:cNvSpPr/>
          <p:nvPr/>
        </p:nvSpPr>
        <p:spPr>
          <a:xfrm>
            <a:off x="1331301" y="3110821"/>
            <a:ext cx="1080120" cy="50405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8ADA39-8B76-7B4D-86B3-C7EAFD86086C}"/>
              </a:ext>
            </a:extLst>
          </p:cNvPr>
          <p:cNvSpPr txBox="1"/>
          <p:nvPr/>
        </p:nvSpPr>
        <p:spPr>
          <a:xfrm>
            <a:off x="417409" y="2179183"/>
            <a:ext cx="648072" cy="369332"/>
          </a:xfrm>
          <a:prstGeom prst="rect">
            <a:avLst/>
          </a:prstGeom>
          <a:noFill/>
        </p:spPr>
        <p:txBody>
          <a:bodyPr wrap="square" rtlCol="0">
            <a:spAutoFit/>
          </a:bodyPr>
          <a:lstStyle/>
          <a:p>
            <a:r>
              <a:rPr lang="en-US" dirty="0">
                <a:solidFill>
                  <a:schemeClr val="tx2"/>
                </a:solidFill>
              </a:rPr>
              <a:t>2010</a:t>
            </a:r>
          </a:p>
        </p:txBody>
      </p:sp>
      <p:pic>
        <p:nvPicPr>
          <p:cNvPr id="12" name="Picture 11" descr="photo-1.JPG">
            <a:extLst>
              <a:ext uri="{FF2B5EF4-FFF2-40B4-BE49-F238E27FC236}">
                <a16:creationId xmlns:a16="http://schemas.microsoft.com/office/drawing/2014/main" id="{A2F9F202-4FF9-3D48-9E27-98456B02B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066" y="2213869"/>
            <a:ext cx="1903500" cy="2592288"/>
          </a:xfrm>
          <a:prstGeom prst="rect">
            <a:avLst/>
          </a:prstGeom>
        </p:spPr>
      </p:pic>
      <p:pic>
        <p:nvPicPr>
          <p:cNvPr id="13" name="Picture 12" descr="photo-2.JPG">
            <a:extLst>
              <a:ext uri="{FF2B5EF4-FFF2-40B4-BE49-F238E27FC236}">
                <a16:creationId xmlns:a16="http://schemas.microsoft.com/office/drawing/2014/main" id="{D035EEFA-17A9-0140-A411-301C24FA7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637" y="2286157"/>
            <a:ext cx="1890000" cy="2520000"/>
          </a:xfrm>
          <a:prstGeom prst="rect">
            <a:avLst/>
          </a:prstGeom>
        </p:spPr>
      </p:pic>
      <p:sp>
        <p:nvSpPr>
          <p:cNvPr id="14" name="TextBox 13">
            <a:extLst>
              <a:ext uri="{FF2B5EF4-FFF2-40B4-BE49-F238E27FC236}">
                <a16:creationId xmlns:a16="http://schemas.microsoft.com/office/drawing/2014/main" id="{45AE7814-1BD1-C248-9C2B-976E54693538}"/>
              </a:ext>
            </a:extLst>
          </p:cNvPr>
          <p:cNvSpPr txBox="1"/>
          <p:nvPr/>
        </p:nvSpPr>
        <p:spPr>
          <a:xfrm>
            <a:off x="3273986" y="1832100"/>
            <a:ext cx="2633932" cy="369332"/>
          </a:xfrm>
          <a:prstGeom prst="rect">
            <a:avLst/>
          </a:prstGeom>
          <a:noFill/>
        </p:spPr>
        <p:txBody>
          <a:bodyPr wrap="square" rtlCol="0">
            <a:spAutoFit/>
          </a:bodyPr>
          <a:lstStyle/>
          <a:p>
            <a:r>
              <a:rPr lang="en-US" dirty="0">
                <a:solidFill>
                  <a:schemeClr val="tx2"/>
                </a:solidFill>
              </a:rPr>
              <a:t>02.03.2020 Interim DC</a:t>
            </a:r>
          </a:p>
        </p:txBody>
      </p:sp>
      <p:sp>
        <p:nvSpPr>
          <p:cNvPr id="15" name="Notched Right Arrow 14">
            <a:extLst>
              <a:ext uri="{FF2B5EF4-FFF2-40B4-BE49-F238E27FC236}">
                <a16:creationId xmlns:a16="http://schemas.microsoft.com/office/drawing/2014/main" id="{48892899-5B95-7F49-9312-4292C517F387}"/>
              </a:ext>
            </a:extLst>
          </p:cNvPr>
          <p:cNvSpPr/>
          <p:nvPr/>
        </p:nvSpPr>
        <p:spPr>
          <a:xfrm>
            <a:off x="6443869" y="3191585"/>
            <a:ext cx="1080120" cy="50405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D4EAEAB-1137-5840-9D7C-20D98C215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037" y="2125732"/>
            <a:ext cx="4235963" cy="2420888"/>
          </a:xfrm>
          <a:prstGeom prst="rect">
            <a:avLst/>
          </a:prstGeom>
        </p:spPr>
      </p:pic>
      <p:sp>
        <p:nvSpPr>
          <p:cNvPr id="17" name="TextBox 16">
            <a:extLst>
              <a:ext uri="{FF2B5EF4-FFF2-40B4-BE49-F238E27FC236}">
                <a16:creationId xmlns:a16="http://schemas.microsoft.com/office/drawing/2014/main" id="{BC9CD170-C4DA-8D42-9FB0-DE93DE963D38}"/>
              </a:ext>
            </a:extLst>
          </p:cNvPr>
          <p:cNvSpPr txBox="1"/>
          <p:nvPr/>
        </p:nvSpPr>
        <p:spPr>
          <a:xfrm>
            <a:off x="9418103" y="1634086"/>
            <a:ext cx="2512640" cy="646331"/>
          </a:xfrm>
          <a:prstGeom prst="rect">
            <a:avLst/>
          </a:prstGeom>
          <a:noFill/>
        </p:spPr>
        <p:txBody>
          <a:bodyPr wrap="square" rtlCol="0">
            <a:spAutoFit/>
          </a:bodyPr>
          <a:lstStyle/>
          <a:p>
            <a:r>
              <a:rPr lang="en-US" dirty="0">
                <a:solidFill>
                  <a:schemeClr val="tx2"/>
                </a:solidFill>
              </a:rPr>
              <a:t>05.03.2020 CPH COBIS</a:t>
            </a:r>
          </a:p>
          <a:p>
            <a:endParaRPr lang="en-US" dirty="0">
              <a:solidFill>
                <a:schemeClr val="tx2"/>
              </a:solidFill>
            </a:endParaRPr>
          </a:p>
        </p:txBody>
      </p:sp>
      <p:pic>
        <p:nvPicPr>
          <p:cNvPr id="18" name="Picture 17">
            <a:extLst>
              <a:ext uri="{FF2B5EF4-FFF2-40B4-BE49-F238E27FC236}">
                <a16:creationId xmlns:a16="http://schemas.microsoft.com/office/drawing/2014/main" id="{0214454A-DFC4-5C44-86B0-E5E6EF4489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989" y="5362697"/>
            <a:ext cx="4517618" cy="1037640"/>
          </a:xfrm>
          <a:prstGeom prst="rect">
            <a:avLst/>
          </a:prstGeom>
        </p:spPr>
      </p:pic>
      <p:sp>
        <p:nvSpPr>
          <p:cNvPr id="19" name="TextBox 18">
            <a:extLst>
              <a:ext uri="{FF2B5EF4-FFF2-40B4-BE49-F238E27FC236}">
                <a16:creationId xmlns:a16="http://schemas.microsoft.com/office/drawing/2014/main" id="{350E3101-0C8E-D547-ADE7-85F965D81336}"/>
              </a:ext>
            </a:extLst>
          </p:cNvPr>
          <p:cNvSpPr txBox="1"/>
          <p:nvPr/>
        </p:nvSpPr>
        <p:spPr>
          <a:xfrm>
            <a:off x="9057183" y="4905034"/>
            <a:ext cx="2485459" cy="646331"/>
          </a:xfrm>
          <a:prstGeom prst="rect">
            <a:avLst/>
          </a:prstGeom>
          <a:noFill/>
        </p:spPr>
        <p:txBody>
          <a:bodyPr wrap="square" rtlCol="0">
            <a:spAutoFit/>
          </a:bodyPr>
          <a:lstStyle/>
          <a:p>
            <a:r>
              <a:rPr lang="en-US" dirty="0">
                <a:solidFill>
                  <a:schemeClr val="tx2"/>
                </a:solidFill>
              </a:rPr>
              <a:t>05.03.2020 CUB - Lund</a:t>
            </a:r>
          </a:p>
          <a:p>
            <a:endParaRPr lang="en-US" dirty="0">
              <a:solidFill>
                <a:schemeClr val="tx2"/>
              </a:solidFill>
            </a:endParaRPr>
          </a:p>
        </p:txBody>
      </p:sp>
    </p:spTree>
    <p:extLst>
      <p:ext uri="{BB962C8B-B14F-4D97-AF65-F5344CB8AC3E}">
        <p14:creationId xmlns:p14="http://schemas.microsoft.com/office/powerpoint/2010/main" val="109492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58B7F12-8185-404A-BBF5-B0A2AA6F31B9}"/>
              </a:ext>
            </a:extLst>
          </p:cNvPr>
          <p:cNvPicPr>
            <a:picLocks noGrp="1" noChangeAspect="1"/>
          </p:cNvPicPr>
          <p:nvPr>
            <p:ph type="pic" sz="quarter" idx="12"/>
          </p:nvPr>
        </p:nvPicPr>
        <p:blipFill rotWithShape="1">
          <a:blip r:embed="rId2"/>
          <a:srcRect l="-3267" t="-34600" r="-479" b="-21023"/>
          <a:stretch/>
        </p:blipFill>
        <p:spPr>
          <a:xfrm>
            <a:off x="0" y="-1"/>
            <a:ext cx="11988800" cy="6749143"/>
          </a:xfrm>
        </p:spPr>
      </p:pic>
      <p:sp>
        <p:nvSpPr>
          <p:cNvPr id="6" name="Platshållare för text 5">
            <a:extLst>
              <a:ext uri="{FF2B5EF4-FFF2-40B4-BE49-F238E27FC236}">
                <a16:creationId xmlns:a16="http://schemas.microsoft.com/office/drawing/2014/main" id="{A19B4992-C9B4-4B98-BDC2-6D07B5E41C43}"/>
              </a:ext>
            </a:extLst>
          </p:cNvPr>
          <p:cNvSpPr>
            <a:spLocks noGrp="1"/>
          </p:cNvSpPr>
          <p:nvPr>
            <p:ph type="body" sz="quarter" idx="11"/>
          </p:nvPr>
        </p:nvSpPr>
        <p:spPr/>
        <p:txBody>
          <a:bodyPr/>
          <a:lstStyle/>
          <a:p>
            <a:endParaRPr lang="sv-SE"/>
          </a:p>
        </p:txBody>
      </p:sp>
      <p:sp>
        <p:nvSpPr>
          <p:cNvPr id="5" name="Platshållare för text 4">
            <a:extLst>
              <a:ext uri="{FF2B5EF4-FFF2-40B4-BE49-F238E27FC236}">
                <a16:creationId xmlns:a16="http://schemas.microsoft.com/office/drawing/2014/main" id="{5A65FF97-B3A7-419C-9C19-7832AE7B1B16}"/>
              </a:ext>
            </a:extLst>
          </p:cNvPr>
          <p:cNvSpPr>
            <a:spLocks noGrp="1"/>
          </p:cNvSpPr>
          <p:nvPr>
            <p:ph type="body" sz="quarter" idx="10"/>
          </p:nvPr>
        </p:nvSpPr>
        <p:spPr/>
        <p:txBody>
          <a:bodyPr/>
          <a:lstStyle/>
          <a:p>
            <a:endParaRPr lang="sv-SE"/>
          </a:p>
        </p:txBody>
      </p:sp>
      <p:sp>
        <p:nvSpPr>
          <p:cNvPr id="8" name="Rubrik 1">
            <a:extLst>
              <a:ext uri="{FF2B5EF4-FFF2-40B4-BE49-F238E27FC236}">
                <a16:creationId xmlns:a16="http://schemas.microsoft.com/office/drawing/2014/main" id="{F1418F35-25F0-F047-989C-3E7D038B97CB}"/>
              </a:ext>
            </a:extLst>
          </p:cNvPr>
          <p:cNvSpPr>
            <a:spLocks noGrp="1"/>
          </p:cNvSpPr>
          <p:nvPr>
            <p:ph type="title"/>
          </p:nvPr>
        </p:nvSpPr>
        <p:spPr>
          <a:xfrm>
            <a:off x="1103709" y="265373"/>
            <a:ext cx="9360000" cy="657339"/>
          </a:xfrm>
        </p:spPr>
        <p:txBody>
          <a:bodyPr/>
          <a:lstStyle/>
          <a:p>
            <a:r>
              <a:rPr lang="en-GB" dirty="0">
                <a:solidFill>
                  <a:schemeClr val="tx1"/>
                </a:solidFill>
              </a:rPr>
              <a:t>Multi site deployment</a:t>
            </a:r>
          </a:p>
        </p:txBody>
      </p:sp>
    </p:spTree>
    <p:extLst>
      <p:ext uri="{BB962C8B-B14F-4D97-AF65-F5344CB8AC3E}">
        <p14:creationId xmlns:p14="http://schemas.microsoft.com/office/powerpoint/2010/main" val="297976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DFD2-5423-AA43-A27E-5A0702F49063}"/>
              </a:ext>
            </a:extLst>
          </p:cNvPr>
          <p:cNvSpPr>
            <a:spLocks noGrp="1"/>
          </p:cNvSpPr>
          <p:nvPr>
            <p:ph type="title"/>
          </p:nvPr>
        </p:nvSpPr>
        <p:spPr/>
        <p:txBody>
          <a:bodyPr/>
          <a:lstStyle/>
          <a:p>
            <a:r>
              <a:rPr lang="en-US" dirty="0"/>
              <a:t>End of construction test</a:t>
            </a:r>
          </a:p>
        </p:txBody>
      </p:sp>
      <p:sp>
        <p:nvSpPr>
          <p:cNvPr id="3" name="Footer Placeholder 2">
            <a:extLst>
              <a:ext uri="{FF2B5EF4-FFF2-40B4-BE49-F238E27FC236}">
                <a16:creationId xmlns:a16="http://schemas.microsoft.com/office/drawing/2014/main" id="{51C5B2EE-6C33-FE47-B9CB-1E5F932A3BB3}"/>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33EEADF9-64EF-F64B-90AF-0CDBBC17C092}"/>
              </a:ext>
            </a:extLst>
          </p:cNvPr>
          <p:cNvSpPr>
            <a:spLocks noGrp="1"/>
          </p:cNvSpPr>
          <p:nvPr>
            <p:ph type="sldNum" sz="quarter" idx="12"/>
          </p:nvPr>
        </p:nvSpPr>
        <p:spPr/>
        <p:txBody>
          <a:bodyPr/>
          <a:lstStyle/>
          <a:p>
            <a:fld id="{F7283078-D760-1647-8B80-66BA8B52336D}" type="slidenum">
              <a:rPr lang="sv-SE" smtClean="0"/>
              <a:t>12</a:t>
            </a:fld>
            <a:endParaRPr lang="sv-SE"/>
          </a:p>
        </p:txBody>
      </p:sp>
      <p:sp>
        <p:nvSpPr>
          <p:cNvPr id="6" name="Text Placeholder 5">
            <a:extLst>
              <a:ext uri="{FF2B5EF4-FFF2-40B4-BE49-F238E27FC236}">
                <a16:creationId xmlns:a16="http://schemas.microsoft.com/office/drawing/2014/main" id="{010E862F-E870-5941-83BB-807EA464B583}"/>
              </a:ext>
            </a:extLst>
          </p:cNvPr>
          <p:cNvSpPr>
            <a:spLocks noGrp="1"/>
          </p:cNvSpPr>
          <p:nvPr>
            <p:ph type="body" sz="quarter" idx="14"/>
          </p:nvPr>
        </p:nvSpPr>
        <p:spPr/>
        <p:txBody>
          <a:bodyPr/>
          <a:lstStyle/>
          <a:p>
            <a:r>
              <a:rPr lang="en-US" dirty="0"/>
              <a:t>Tests performed to ensure DST ready for BOI</a:t>
            </a:r>
          </a:p>
        </p:txBody>
      </p:sp>
      <p:sp>
        <p:nvSpPr>
          <p:cNvPr id="9" name="Date Placeholder 8">
            <a:extLst>
              <a:ext uri="{FF2B5EF4-FFF2-40B4-BE49-F238E27FC236}">
                <a16:creationId xmlns:a16="http://schemas.microsoft.com/office/drawing/2014/main" id="{7C66D5BC-8A10-5242-90EF-ADF06D9774DE}"/>
              </a:ext>
            </a:extLst>
          </p:cNvPr>
          <p:cNvSpPr>
            <a:spLocks noGrp="1"/>
          </p:cNvSpPr>
          <p:nvPr>
            <p:ph type="dt" sz="half" idx="10"/>
          </p:nvPr>
        </p:nvSpPr>
        <p:spPr/>
        <p:txBody>
          <a:bodyPr/>
          <a:lstStyle/>
          <a:p>
            <a:fld id="{18896B66-0B3A-474C-9C9C-E4F07B1F5DAD}" type="datetime1">
              <a:rPr lang="sv-SE" smtClean="0"/>
              <a:t>2020-04-20</a:t>
            </a:fld>
            <a:endParaRPr lang="sv-SE" dirty="0"/>
          </a:p>
        </p:txBody>
      </p:sp>
      <p:graphicFrame>
        <p:nvGraphicFramePr>
          <p:cNvPr id="10" name="Table 9">
            <a:extLst>
              <a:ext uri="{FF2B5EF4-FFF2-40B4-BE49-F238E27FC236}">
                <a16:creationId xmlns:a16="http://schemas.microsoft.com/office/drawing/2014/main" id="{B46F6495-23B5-AC40-B474-061FC947B8A6}"/>
              </a:ext>
            </a:extLst>
          </p:cNvPr>
          <p:cNvGraphicFramePr>
            <a:graphicFrameLocks noGrp="1"/>
          </p:cNvGraphicFramePr>
          <p:nvPr>
            <p:extLst>
              <p:ext uri="{D42A27DB-BD31-4B8C-83A1-F6EECF244321}">
                <p14:modId xmlns:p14="http://schemas.microsoft.com/office/powerpoint/2010/main" val="2564254254"/>
              </p:ext>
            </p:extLst>
          </p:nvPr>
        </p:nvGraphicFramePr>
        <p:xfrm>
          <a:off x="1103709" y="1438102"/>
          <a:ext cx="10551261" cy="5293476"/>
        </p:xfrm>
        <a:graphic>
          <a:graphicData uri="http://schemas.openxmlformats.org/drawingml/2006/table">
            <a:tbl>
              <a:tblPr firstRow="1" bandRow="1">
                <a:tableStyleId>{5C22544A-7EE6-4342-B048-85BDC9FD1C3A}</a:tableStyleId>
              </a:tblPr>
              <a:tblGrid>
                <a:gridCol w="3517087">
                  <a:extLst>
                    <a:ext uri="{9D8B030D-6E8A-4147-A177-3AD203B41FA5}">
                      <a16:colId xmlns:a16="http://schemas.microsoft.com/office/drawing/2014/main" val="752333964"/>
                    </a:ext>
                  </a:extLst>
                </a:gridCol>
                <a:gridCol w="3517087">
                  <a:extLst>
                    <a:ext uri="{9D8B030D-6E8A-4147-A177-3AD203B41FA5}">
                      <a16:colId xmlns:a16="http://schemas.microsoft.com/office/drawing/2014/main" val="633181030"/>
                    </a:ext>
                  </a:extLst>
                </a:gridCol>
                <a:gridCol w="3517087">
                  <a:extLst>
                    <a:ext uri="{9D8B030D-6E8A-4147-A177-3AD203B41FA5}">
                      <a16:colId xmlns:a16="http://schemas.microsoft.com/office/drawing/2014/main" val="651486241"/>
                    </a:ext>
                  </a:extLst>
                </a:gridCol>
              </a:tblGrid>
              <a:tr h="452178">
                <a:tc>
                  <a:txBody>
                    <a:bodyPr/>
                    <a:lstStyle/>
                    <a:p>
                      <a:r>
                        <a:rPr lang="en-US" dirty="0"/>
                        <a:t>Test</a:t>
                      </a:r>
                    </a:p>
                  </a:txBody>
                  <a:tcPr/>
                </a:tc>
                <a:tc>
                  <a:txBody>
                    <a:bodyPr/>
                    <a:lstStyle/>
                    <a:p>
                      <a:r>
                        <a:rPr lang="en-US" dirty="0"/>
                        <a:t>Description</a:t>
                      </a:r>
                    </a:p>
                  </a:txBody>
                  <a:tcPr/>
                </a:tc>
                <a:tc>
                  <a:txBody>
                    <a:bodyPr/>
                    <a:lstStyle/>
                    <a:p>
                      <a:r>
                        <a:rPr lang="en-US" dirty="0"/>
                        <a:t>Status</a:t>
                      </a:r>
                    </a:p>
                  </a:txBody>
                  <a:tcPr/>
                </a:tc>
                <a:extLst>
                  <a:ext uri="{0D108BD9-81ED-4DB2-BD59-A6C34878D82A}">
                    <a16:rowId xmlns:a16="http://schemas.microsoft.com/office/drawing/2014/main" val="3450740681"/>
                  </a:ext>
                </a:extLst>
              </a:tr>
              <a:tr h="452178">
                <a:tc>
                  <a:txBody>
                    <a:bodyPr/>
                    <a:lstStyle/>
                    <a:p>
                      <a:r>
                        <a:rPr lang="en-US" sz="1400" b="1" dirty="0"/>
                        <a:t>Inter-site link</a:t>
                      </a:r>
                    </a:p>
                  </a:txBody>
                  <a:tcPr/>
                </a:tc>
                <a:tc>
                  <a:txBody>
                    <a:bodyPr/>
                    <a:lstStyle/>
                    <a:p>
                      <a:r>
                        <a:rPr lang="en-US" sz="1400" b="1" dirty="0"/>
                        <a:t>Tests of the inter-site link</a:t>
                      </a:r>
                    </a:p>
                  </a:txBody>
                  <a:tcPr/>
                </a:tc>
                <a:tc>
                  <a:txBody>
                    <a:bodyPr/>
                    <a:lstStyle/>
                    <a:p>
                      <a:r>
                        <a:rPr lang="en-US" sz="1400" b="1" dirty="0"/>
                        <a:t>Done - </a:t>
                      </a:r>
                      <a:r>
                        <a:rPr lang="en-US" sz="1400" b="1" dirty="0">
                          <a:solidFill>
                            <a:schemeClr val="accent3"/>
                          </a:solidFill>
                        </a:rPr>
                        <a:t>Passed</a:t>
                      </a:r>
                      <a:endParaRPr lang="en-US" sz="1400" b="1" dirty="0"/>
                    </a:p>
                  </a:txBody>
                  <a:tcPr/>
                </a:tc>
                <a:extLst>
                  <a:ext uri="{0D108BD9-81ED-4DB2-BD59-A6C34878D82A}">
                    <a16:rowId xmlns:a16="http://schemas.microsoft.com/office/drawing/2014/main" val="3874458577"/>
                  </a:ext>
                </a:extLst>
              </a:tr>
              <a:tr h="452178">
                <a:tc>
                  <a:txBody>
                    <a:bodyPr/>
                    <a:lstStyle/>
                    <a:p>
                      <a:r>
                        <a:rPr lang="en-US" sz="1400" dirty="0"/>
                        <a:t>Link capacity</a:t>
                      </a:r>
                    </a:p>
                  </a:txBody>
                  <a:tcPr/>
                </a:tc>
                <a:tc>
                  <a:txBody>
                    <a:bodyPr/>
                    <a:lstStyle/>
                    <a:p>
                      <a:r>
                        <a:rPr lang="en-US" sz="1400" dirty="0"/>
                        <a:t>Formal (contractual) provisions in place for dedicated 10Gb/s and upgrade path towards 400Gb/s</a:t>
                      </a:r>
                    </a:p>
                  </a:txBody>
                  <a:tcPr/>
                </a:tc>
                <a:tc>
                  <a:txBody>
                    <a:bodyPr/>
                    <a:lstStyle/>
                    <a:p>
                      <a:r>
                        <a:rPr lang="en-US" sz="1400" dirty="0"/>
                        <a:t>Done – </a:t>
                      </a:r>
                      <a:r>
                        <a:rPr lang="en-US" sz="1400" dirty="0" err="1"/>
                        <a:t>NorduNET</a:t>
                      </a:r>
                      <a:r>
                        <a:rPr lang="en-US" sz="1400" dirty="0"/>
                        <a:t>, </a:t>
                      </a:r>
                      <a:r>
                        <a:rPr lang="en-US" sz="1400" dirty="0" err="1"/>
                        <a:t>DeiC</a:t>
                      </a:r>
                      <a:r>
                        <a:rPr lang="en-US" sz="1400" dirty="0"/>
                        <a:t> and SUNET reports that 10Gb/s is dedicated for the inter-site link regardless of use. Upgrade to 100Gb/s and 400Gb/s is feasible and little extra cost is expected with the current schedule.  </a:t>
                      </a:r>
                      <a:r>
                        <a:rPr lang="en-US" sz="1400" dirty="0">
                          <a:solidFill>
                            <a:schemeClr val="accent3"/>
                          </a:solidFill>
                        </a:rPr>
                        <a:t>Passed</a:t>
                      </a:r>
                    </a:p>
                  </a:txBody>
                  <a:tcPr/>
                </a:tc>
                <a:extLst>
                  <a:ext uri="{0D108BD9-81ED-4DB2-BD59-A6C34878D82A}">
                    <a16:rowId xmlns:a16="http://schemas.microsoft.com/office/drawing/2014/main" val="1060428468"/>
                  </a:ext>
                </a:extLst>
              </a:tr>
              <a:tr h="452178">
                <a:tc>
                  <a:txBody>
                    <a:bodyPr/>
                    <a:lstStyle/>
                    <a:p>
                      <a:r>
                        <a:rPr lang="en-US" sz="1400" dirty="0"/>
                        <a:t>Link performance test</a:t>
                      </a:r>
                    </a:p>
                  </a:txBody>
                  <a:tcPr/>
                </a:tc>
                <a:tc>
                  <a:txBody>
                    <a:bodyPr/>
                    <a:lstStyle/>
                    <a:p>
                      <a:r>
                        <a:rPr lang="en-US" sz="1400" dirty="0" err="1"/>
                        <a:t>Prolongues</a:t>
                      </a:r>
                      <a:r>
                        <a:rPr lang="en-US" sz="1400" dirty="0"/>
                        <a:t> bandwidth and latency test using </a:t>
                      </a:r>
                      <a:r>
                        <a:rPr lang="en-US" sz="1400" dirty="0" err="1"/>
                        <a:t>PerfSonar</a:t>
                      </a:r>
                      <a:r>
                        <a:rPr lang="en-US" sz="1400" dirty="0"/>
                        <a:t> has been conducted.</a:t>
                      </a:r>
                    </a:p>
                  </a:txBody>
                  <a:tcPr/>
                </a:tc>
                <a:tc>
                  <a:txBody>
                    <a:bodyPr/>
                    <a:lstStyle/>
                    <a:p>
                      <a:r>
                        <a:rPr lang="en-US" sz="1400" dirty="0"/>
                        <a:t>Done: BW shows 9.0 – 9.3Gb/s sustained. Latency shows 0.5 – 3.0ms n both directions.</a:t>
                      </a:r>
                      <a:r>
                        <a:rPr lang="en-US" sz="1400" dirty="0">
                          <a:solidFill>
                            <a:schemeClr val="accent3"/>
                          </a:solidFill>
                        </a:rPr>
                        <a:t> Passed</a:t>
                      </a:r>
                      <a:endParaRPr lang="en-US" sz="1400" dirty="0"/>
                    </a:p>
                  </a:txBody>
                  <a:tcPr/>
                </a:tc>
                <a:extLst>
                  <a:ext uri="{0D108BD9-81ED-4DB2-BD59-A6C34878D82A}">
                    <a16:rowId xmlns:a16="http://schemas.microsoft.com/office/drawing/2014/main" val="3755242633"/>
                  </a:ext>
                </a:extLst>
              </a:tr>
              <a:tr h="452178">
                <a:tc>
                  <a:txBody>
                    <a:bodyPr/>
                    <a:lstStyle/>
                    <a:p>
                      <a:r>
                        <a:rPr lang="en-US" sz="1400" b="1" dirty="0"/>
                        <a:t>Viability test</a:t>
                      </a:r>
                    </a:p>
                  </a:txBody>
                  <a:tcPr/>
                </a:tc>
                <a:tc>
                  <a:txBody>
                    <a:bodyPr/>
                    <a:lstStyle/>
                    <a:p>
                      <a:r>
                        <a:rPr lang="en-US" sz="1400" b="1" dirty="0"/>
                        <a:t>Testing the viability of the multi site setup of DMSC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Done - </a:t>
                      </a:r>
                      <a:r>
                        <a:rPr lang="en-US" sz="1400" b="1" dirty="0">
                          <a:solidFill>
                            <a:schemeClr val="accent3"/>
                          </a:solidFill>
                        </a:rPr>
                        <a:t>Passed</a:t>
                      </a:r>
                      <a:endParaRPr lang="en-US" sz="1400" b="1" dirty="0"/>
                    </a:p>
                  </a:txBody>
                  <a:tcPr/>
                </a:tc>
                <a:extLst>
                  <a:ext uri="{0D108BD9-81ED-4DB2-BD59-A6C34878D82A}">
                    <a16:rowId xmlns:a16="http://schemas.microsoft.com/office/drawing/2014/main" val="2699420089"/>
                  </a:ext>
                </a:extLst>
              </a:tr>
              <a:tr h="452178">
                <a:tc>
                  <a:txBody>
                    <a:bodyPr/>
                    <a:lstStyle/>
                    <a:p>
                      <a:r>
                        <a:rPr lang="en-US" sz="1400" dirty="0"/>
                        <a:t>Deployment and provisioning</a:t>
                      </a:r>
                    </a:p>
                  </a:txBody>
                  <a:tcPr/>
                </a:tc>
                <a:tc>
                  <a:txBody>
                    <a:bodyPr/>
                    <a:lstStyle/>
                    <a:p>
                      <a:r>
                        <a:rPr lang="en-US" sz="1400" dirty="0"/>
                        <a:t>Machines can be deployed across the Inter-site link</a:t>
                      </a:r>
                    </a:p>
                  </a:txBody>
                  <a:tcPr/>
                </a:tc>
                <a:tc>
                  <a:txBody>
                    <a:bodyPr/>
                    <a:lstStyle/>
                    <a:p>
                      <a:r>
                        <a:rPr lang="en-US" sz="1400" dirty="0"/>
                        <a:t>Done: 5 physical machines where deployed using DST internal deployment setup. </a:t>
                      </a:r>
                      <a:r>
                        <a:rPr lang="en-US" sz="1400" b="1" dirty="0">
                          <a:solidFill>
                            <a:schemeClr val="accent3"/>
                          </a:solidFill>
                        </a:rPr>
                        <a:t>Passed</a:t>
                      </a:r>
                      <a:endParaRPr lang="en-US" sz="1400" dirty="0"/>
                    </a:p>
                  </a:txBody>
                  <a:tcPr/>
                </a:tc>
                <a:extLst>
                  <a:ext uri="{0D108BD9-81ED-4DB2-BD59-A6C34878D82A}">
                    <a16:rowId xmlns:a16="http://schemas.microsoft.com/office/drawing/2014/main" val="2282046942"/>
                  </a:ext>
                </a:extLst>
              </a:tr>
              <a:tr h="452178">
                <a:tc>
                  <a:txBody>
                    <a:bodyPr/>
                    <a:lstStyle/>
                    <a:p>
                      <a:r>
                        <a:rPr lang="en-US" sz="1400" dirty="0"/>
                        <a:t>File transfer</a:t>
                      </a:r>
                    </a:p>
                  </a:txBody>
                  <a:tcPr/>
                </a:tc>
                <a:tc>
                  <a:txBody>
                    <a:bodyPr/>
                    <a:lstStyle/>
                    <a:p>
                      <a:pPr lvl="0"/>
                      <a:r>
                        <a:rPr lang="en-US" sz="1400" dirty="0"/>
                        <a:t>File transfers using </a:t>
                      </a:r>
                      <a:r>
                        <a:rPr lang="en-GB" sz="1400" kern="1200" dirty="0" err="1">
                          <a:solidFill>
                            <a:schemeClr val="dk1"/>
                          </a:solidFill>
                          <a:effectLst/>
                          <a:latin typeface="+mn-lt"/>
                          <a:ea typeface="+mn-ea"/>
                          <a:cs typeface="+mn-cs"/>
                        </a:rPr>
                        <a:t>scp</a:t>
                      </a:r>
                      <a:r>
                        <a:rPr lang="sv-SE"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rsync</a:t>
                      </a:r>
                      <a:r>
                        <a:rPr lang="sv-SE"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nfs</a:t>
                      </a:r>
                      <a:r>
                        <a:rPr lang="sv-SE" sz="1400" kern="1200" dirty="0">
                          <a:solidFill>
                            <a:schemeClr val="dk1"/>
                          </a:solidFill>
                          <a:effectLst/>
                          <a:latin typeface="+mn-lt"/>
                          <a:ea typeface="+mn-ea"/>
                          <a:cs typeface="+mn-cs"/>
                        </a:rPr>
                        <a:t> and </a:t>
                      </a:r>
                      <a:r>
                        <a:rPr lang="en-GB" sz="1400" kern="1200" dirty="0" err="1">
                          <a:solidFill>
                            <a:schemeClr val="dk1"/>
                          </a:solidFill>
                          <a:effectLst/>
                          <a:latin typeface="+mn-lt"/>
                          <a:ea typeface="+mn-ea"/>
                          <a:cs typeface="+mn-cs"/>
                        </a:rPr>
                        <a:t>fio</a:t>
                      </a:r>
                      <a:r>
                        <a:rPr lang="sv-SE" sz="1400" dirty="0">
                          <a:effectLst/>
                        </a:rPr>
                        <a:t> </a:t>
                      </a:r>
                      <a:r>
                        <a:rPr lang="sv-SE" sz="1400" dirty="0" err="1">
                          <a:effectLst/>
                        </a:rPr>
                        <a:t>conducted</a:t>
                      </a:r>
                      <a:r>
                        <a:rPr lang="sv-SE" sz="1400" dirty="0">
                          <a:effectLst/>
                        </a:rPr>
                        <a:t>.</a:t>
                      </a:r>
                      <a:endParaRPr lang="en-US" sz="1400" dirty="0"/>
                    </a:p>
                  </a:txBody>
                  <a:tcPr/>
                </a:tc>
                <a:tc>
                  <a:txBody>
                    <a:bodyPr/>
                    <a:lstStyle/>
                    <a:p>
                      <a:r>
                        <a:rPr lang="en-US" sz="1400" dirty="0"/>
                        <a:t>Done: Transfer rate averaged at 931MB/s which is relatively close to the expected 1GB/s. </a:t>
                      </a:r>
                      <a:r>
                        <a:rPr lang="en-US" sz="1400" b="1" dirty="0">
                          <a:solidFill>
                            <a:schemeClr val="accent3"/>
                          </a:solidFill>
                        </a:rPr>
                        <a:t>Passed</a:t>
                      </a:r>
                      <a:endParaRPr lang="en-US" sz="1400" dirty="0"/>
                    </a:p>
                  </a:txBody>
                  <a:tcPr/>
                </a:tc>
                <a:extLst>
                  <a:ext uri="{0D108BD9-81ED-4DB2-BD59-A6C34878D82A}">
                    <a16:rowId xmlns:a16="http://schemas.microsoft.com/office/drawing/2014/main" val="971623900"/>
                  </a:ext>
                </a:extLst>
              </a:tr>
              <a:tr h="452178">
                <a:tc>
                  <a:txBody>
                    <a:bodyPr/>
                    <a:lstStyle/>
                    <a:p>
                      <a:r>
                        <a:rPr lang="en-US" sz="1400" dirty="0"/>
                        <a:t>Data reduction</a:t>
                      </a:r>
                    </a:p>
                  </a:txBody>
                  <a:tcPr/>
                </a:tc>
                <a:tc>
                  <a:txBody>
                    <a:bodyPr/>
                    <a:lstStyle/>
                    <a:p>
                      <a:r>
                        <a:rPr lang="en-US" sz="1400" dirty="0"/>
                        <a:t>Using the 5 servers deployed an Mantid reduction of a recorded set of event was performed (setup developed in the LDPC)</a:t>
                      </a:r>
                    </a:p>
                  </a:txBody>
                  <a:tcPr/>
                </a:tc>
                <a:tc>
                  <a:txBody>
                    <a:bodyPr/>
                    <a:lstStyle/>
                    <a:p>
                      <a:r>
                        <a:rPr lang="en-US" sz="1400" dirty="0"/>
                        <a:t>Done: Reduction worked as expected. </a:t>
                      </a:r>
                      <a:r>
                        <a:rPr lang="en-US" sz="1400" b="1" dirty="0">
                          <a:solidFill>
                            <a:schemeClr val="accent3"/>
                          </a:solidFill>
                        </a:rPr>
                        <a:t>Passed</a:t>
                      </a:r>
                      <a:endParaRPr lang="en-US" sz="1400" dirty="0"/>
                    </a:p>
                  </a:txBody>
                  <a:tcPr/>
                </a:tc>
                <a:extLst>
                  <a:ext uri="{0D108BD9-81ED-4DB2-BD59-A6C34878D82A}">
                    <a16:rowId xmlns:a16="http://schemas.microsoft.com/office/drawing/2014/main" val="196165304"/>
                  </a:ext>
                </a:extLst>
              </a:tr>
            </a:tbl>
          </a:graphicData>
        </a:graphic>
      </p:graphicFrame>
    </p:spTree>
    <p:extLst>
      <p:ext uri="{BB962C8B-B14F-4D97-AF65-F5344CB8AC3E}">
        <p14:creationId xmlns:p14="http://schemas.microsoft.com/office/powerpoint/2010/main" val="226083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6EB9A6B-EEC5-4503-9B4E-711B9455B342}"/>
              </a:ext>
            </a:extLst>
          </p:cNvPr>
          <p:cNvSpPr>
            <a:spLocks noGrp="1"/>
          </p:cNvSpPr>
          <p:nvPr>
            <p:ph type="pic" sz="quarter" idx="12"/>
          </p:nvPr>
        </p:nvSpPr>
        <p:spPr/>
      </p:sp>
      <p:sp>
        <p:nvSpPr>
          <p:cNvPr id="6" name="Platshållare för text 5">
            <a:extLst>
              <a:ext uri="{FF2B5EF4-FFF2-40B4-BE49-F238E27FC236}">
                <a16:creationId xmlns:a16="http://schemas.microsoft.com/office/drawing/2014/main" id="{A19B4992-C9B4-4B98-BDC2-6D07B5E41C43}"/>
              </a:ext>
            </a:extLst>
          </p:cNvPr>
          <p:cNvSpPr>
            <a:spLocks noGrp="1"/>
          </p:cNvSpPr>
          <p:nvPr>
            <p:ph type="body" sz="quarter" idx="11"/>
          </p:nvPr>
        </p:nvSpPr>
        <p:spPr/>
        <p:txBody>
          <a:bodyPr/>
          <a:lstStyle/>
          <a:p>
            <a:endParaRPr lang="sv-SE"/>
          </a:p>
        </p:txBody>
      </p:sp>
      <p:sp>
        <p:nvSpPr>
          <p:cNvPr id="5" name="Platshållare för text 4">
            <a:extLst>
              <a:ext uri="{FF2B5EF4-FFF2-40B4-BE49-F238E27FC236}">
                <a16:creationId xmlns:a16="http://schemas.microsoft.com/office/drawing/2014/main" id="{5A65FF97-B3A7-419C-9C19-7832AE7B1B16}"/>
              </a:ext>
            </a:extLst>
          </p:cNvPr>
          <p:cNvSpPr>
            <a:spLocks noGrp="1"/>
          </p:cNvSpPr>
          <p:nvPr>
            <p:ph type="body" sz="quarter" idx="10"/>
          </p:nvPr>
        </p:nvSpPr>
        <p:spPr/>
        <p:txBody>
          <a:bodyPr/>
          <a:lstStyle/>
          <a:p>
            <a:endParaRPr lang="sv-SE"/>
          </a:p>
        </p:txBody>
      </p:sp>
      <p:sp>
        <p:nvSpPr>
          <p:cNvPr id="8" name="Rubrik 1">
            <a:extLst>
              <a:ext uri="{FF2B5EF4-FFF2-40B4-BE49-F238E27FC236}">
                <a16:creationId xmlns:a16="http://schemas.microsoft.com/office/drawing/2014/main" id="{F1418F35-25F0-F047-989C-3E7D038B97CB}"/>
              </a:ext>
            </a:extLst>
          </p:cNvPr>
          <p:cNvSpPr>
            <a:spLocks noGrp="1"/>
          </p:cNvSpPr>
          <p:nvPr>
            <p:ph type="title"/>
          </p:nvPr>
        </p:nvSpPr>
        <p:spPr>
          <a:xfrm>
            <a:off x="1103709" y="265373"/>
            <a:ext cx="9360000" cy="657339"/>
          </a:xfrm>
        </p:spPr>
        <p:txBody>
          <a:bodyPr/>
          <a:lstStyle/>
          <a:p>
            <a:r>
              <a:rPr lang="en-GB" dirty="0" err="1">
                <a:solidFill>
                  <a:schemeClr val="tx1"/>
                </a:solidFill>
              </a:rPr>
              <a:t>PerfSONAR</a:t>
            </a:r>
            <a:r>
              <a:rPr lang="en-GB" dirty="0">
                <a:solidFill>
                  <a:schemeClr val="tx1"/>
                </a:solidFill>
              </a:rPr>
              <a:t> data for the inter-site link</a:t>
            </a:r>
          </a:p>
        </p:txBody>
      </p:sp>
      <p:pic>
        <p:nvPicPr>
          <p:cNvPr id="9" name="Picture 8">
            <a:extLst>
              <a:ext uri="{FF2B5EF4-FFF2-40B4-BE49-F238E27FC236}">
                <a16:creationId xmlns:a16="http://schemas.microsoft.com/office/drawing/2014/main" id="{F050A984-5E38-7B46-BF56-E386DE2D2BEF}"/>
              </a:ext>
            </a:extLst>
          </p:cNvPr>
          <p:cNvPicPr/>
          <p:nvPr/>
        </p:nvPicPr>
        <p:blipFill>
          <a:blip r:embed="rId2"/>
          <a:stretch>
            <a:fillRect/>
          </a:stretch>
        </p:blipFill>
        <p:spPr>
          <a:xfrm>
            <a:off x="420914" y="922713"/>
            <a:ext cx="11331697" cy="5623230"/>
          </a:xfrm>
          <a:prstGeom prst="rect">
            <a:avLst/>
          </a:prstGeom>
        </p:spPr>
      </p:pic>
    </p:spTree>
    <p:extLst>
      <p:ext uri="{BB962C8B-B14F-4D97-AF65-F5344CB8AC3E}">
        <p14:creationId xmlns:p14="http://schemas.microsoft.com/office/powerpoint/2010/main" val="389916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5A65FF97-B3A7-419C-9C19-7832AE7B1B16}"/>
              </a:ext>
            </a:extLst>
          </p:cNvPr>
          <p:cNvSpPr>
            <a:spLocks noGrp="1"/>
          </p:cNvSpPr>
          <p:nvPr>
            <p:ph type="body" sz="quarter" idx="10"/>
          </p:nvPr>
        </p:nvSpPr>
        <p:spPr/>
        <p:txBody>
          <a:bodyPr/>
          <a:lstStyle/>
          <a:p>
            <a:endParaRPr lang="sv-SE"/>
          </a:p>
        </p:txBody>
      </p:sp>
      <p:sp>
        <p:nvSpPr>
          <p:cNvPr id="8" name="Rubrik 1">
            <a:extLst>
              <a:ext uri="{FF2B5EF4-FFF2-40B4-BE49-F238E27FC236}">
                <a16:creationId xmlns:a16="http://schemas.microsoft.com/office/drawing/2014/main" id="{F1418F35-25F0-F047-989C-3E7D038B97CB}"/>
              </a:ext>
            </a:extLst>
          </p:cNvPr>
          <p:cNvSpPr>
            <a:spLocks noGrp="1"/>
          </p:cNvSpPr>
          <p:nvPr>
            <p:ph type="title"/>
          </p:nvPr>
        </p:nvSpPr>
        <p:spPr>
          <a:xfrm>
            <a:off x="1103709" y="265373"/>
            <a:ext cx="9360000" cy="657339"/>
          </a:xfrm>
        </p:spPr>
        <p:txBody>
          <a:bodyPr/>
          <a:lstStyle/>
          <a:p>
            <a:r>
              <a:rPr lang="en-GB" dirty="0">
                <a:solidFill>
                  <a:schemeClr val="tx1"/>
                </a:solidFill>
              </a:rPr>
              <a:t>Screen shot from Mantid live data flow</a:t>
            </a:r>
          </a:p>
        </p:txBody>
      </p:sp>
      <p:pic>
        <p:nvPicPr>
          <p:cNvPr id="9" name="Picture Placeholder 8">
            <a:extLst>
              <a:ext uri="{FF2B5EF4-FFF2-40B4-BE49-F238E27FC236}">
                <a16:creationId xmlns:a16="http://schemas.microsoft.com/office/drawing/2014/main" id="{EA38AE71-7A88-CD4A-B4CA-4F6C6BE4356B}"/>
              </a:ext>
            </a:extLst>
          </p:cNvPr>
          <p:cNvPicPr>
            <a:picLocks noGrp="1"/>
          </p:cNvPicPr>
          <p:nvPr>
            <p:ph type="pic" sz="quarter" idx="12"/>
          </p:nvPr>
        </p:nvPicPr>
        <p:blipFill rotWithShape="1">
          <a:blip r:embed="rId2"/>
          <a:srcRect l="14123" r="16828" b="122"/>
          <a:stretch/>
        </p:blipFill>
        <p:spPr>
          <a:xfrm>
            <a:off x="146050" y="1107786"/>
            <a:ext cx="11625036" cy="5750214"/>
          </a:xfrm>
          <a:prstGeom prst="rect">
            <a:avLst/>
          </a:prstGeom>
        </p:spPr>
      </p:pic>
    </p:spTree>
    <p:extLst>
      <p:ext uri="{BB962C8B-B14F-4D97-AF65-F5344CB8AC3E}">
        <p14:creationId xmlns:p14="http://schemas.microsoft.com/office/powerpoint/2010/main" val="44939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Work planned for 2020</a:t>
            </a:r>
          </a:p>
        </p:txBody>
      </p:sp>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PRESENTATION TITLE/FOOTER</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15</a:t>
            </a:fld>
            <a:endParaRPr lang="sv-SE" dirty="0">
              <a:solidFill>
                <a:srgbClr val="CCCCCC"/>
              </a:solidFill>
            </a:endParaRPr>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sp>
        <p:nvSpPr>
          <p:cNvPr id="11" name="TextBox 10">
            <a:extLst>
              <a:ext uri="{FF2B5EF4-FFF2-40B4-BE49-F238E27FC236}">
                <a16:creationId xmlns:a16="http://schemas.microsoft.com/office/drawing/2014/main" id="{F5A6B19F-9520-474F-98D6-B3E0B18D7B40}"/>
              </a:ext>
            </a:extLst>
          </p:cNvPr>
          <p:cNvSpPr txBox="1"/>
          <p:nvPr/>
        </p:nvSpPr>
        <p:spPr>
          <a:xfrm>
            <a:off x="4784727" y="1700808"/>
            <a:ext cx="2808312" cy="23042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t">
            <a:normAutofit fontScale="92500" lnSpcReduction="20000"/>
          </a:bodyPr>
          <a:lstStyle/>
          <a:p>
            <a:pPr algn="l"/>
            <a:r>
              <a:rPr lang="en-GB" sz="2400" b="1" u="sng" dirty="0">
                <a:solidFill>
                  <a:schemeClr val="tx1"/>
                </a:solidFill>
              </a:rPr>
              <a:t>Services:</a:t>
            </a:r>
          </a:p>
          <a:p>
            <a:pPr marL="342900" indent="-342900" algn="l">
              <a:buFont typeface="Arial" panose="020B0604020202020204" pitchFamily="34" charset="0"/>
              <a:buChar char="•"/>
            </a:pPr>
            <a:r>
              <a:rPr lang="en-GB" dirty="0" err="1">
                <a:solidFill>
                  <a:schemeClr val="tx1"/>
                </a:solidFill>
              </a:rPr>
              <a:t>OwnCloud</a:t>
            </a:r>
            <a:r>
              <a:rPr lang="en-GB" dirty="0">
                <a:solidFill>
                  <a:schemeClr val="tx1"/>
                </a:solidFill>
              </a:rPr>
              <a:t> for ESS</a:t>
            </a:r>
          </a:p>
          <a:p>
            <a:pPr marL="342900" indent="-342900" algn="l">
              <a:buFont typeface="Arial" panose="020B0604020202020204" pitchFamily="34" charset="0"/>
              <a:buChar char="•"/>
            </a:pPr>
            <a:r>
              <a:rPr lang="en-GB" dirty="0">
                <a:solidFill>
                  <a:schemeClr val="tx1"/>
                </a:solidFill>
              </a:rPr>
              <a:t>InfoSec (ESS)</a:t>
            </a:r>
          </a:p>
          <a:p>
            <a:pPr marL="342900" indent="-342900" algn="l">
              <a:buFont typeface="Arial" panose="020B0604020202020204" pitchFamily="34" charset="0"/>
              <a:buChar char="•"/>
            </a:pPr>
            <a:r>
              <a:rPr lang="en-GB" dirty="0">
                <a:solidFill>
                  <a:schemeClr val="tx1"/>
                </a:solidFill>
              </a:rPr>
              <a:t>Integration with IT</a:t>
            </a:r>
          </a:p>
          <a:p>
            <a:pPr marL="342900" indent="-342900" algn="l">
              <a:buFont typeface="Arial" panose="020B0604020202020204" pitchFamily="34" charset="0"/>
              <a:buChar char="•"/>
            </a:pPr>
            <a:r>
              <a:rPr lang="en-GB" dirty="0" err="1">
                <a:solidFill>
                  <a:schemeClr val="tx1"/>
                </a:solidFill>
              </a:rPr>
              <a:t>Virtuel</a:t>
            </a:r>
            <a:r>
              <a:rPr lang="en-GB" dirty="0">
                <a:solidFill>
                  <a:schemeClr val="tx1"/>
                </a:solidFill>
              </a:rPr>
              <a:t> Desktop </a:t>
            </a:r>
            <a:r>
              <a:rPr lang="en-GB" dirty="0" err="1">
                <a:solidFill>
                  <a:schemeClr val="tx1"/>
                </a:solidFill>
              </a:rPr>
              <a:t>Env</a:t>
            </a:r>
            <a:r>
              <a:rPr lang="en-GB" dirty="0">
                <a:solidFill>
                  <a:schemeClr val="tx1"/>
                </a:solidFill>
              </a:rPr>
              <a:t>. for DMSC</a:t>
            </a:r>
          </a:p>
          <a:p>
            <a:pPr marL="342900" indent="-342900" algn="l">
              <a:buFont typeface="Arial" panose="020B0604020202020204" pitchFamily="34" charset="0"/>
              <a:buChar char="•"/>
            </a:pPr>
            <a:r>
              <a:rPr lang="en-GB" dirty="0">
                <a:solidFill>
                  <a:schemeClr val="tx1"/>
                </a:solidFill>
              </a:rPr>
              <a:t>Non-CentOS OS provisioning</a:t>
            </a:r>
          </a:p>
          <a:p>
            <a:pPr marL="342900" indent="-342900" algn="l">
              <a:buFont typeface="Arial" panose="020B0604020202020204" pitchFamily="34" charset="0"/>
              <a:buChar char="•"/>
            </a:pPr>
            <a:r>
              <a:rPr lang="en-GB" dirty="0">
                <a:solidFill>
                  <a:schemeClr val="tx1"/>
                </a:solidFill>
              </a:rPr>
              <a:t>Federation of identity management ESS wide.</a:t>
            </a:r>
          </a:p>
          <a:p>
            <a:pPr algn="l"/>
            <a:endParaRPr lang="en-GB" dirty="0">
              <a:solidFill>
                <a:schemeClr val="tx1"/>
              </a:solidFill>
            </a:endParaRPr>
          </a:p>
        </p:txBody>
      </p:sp>
      <p:sp>
        <p:nvSpPr>
          <p:cNvPr id="12" name="TextBox 11">
            <a:extLst>
              <a:ext uri="{FF2B5EF4-FFF2-40B4-BE49-F238E27FC236}">
                <a16:creationId xmlns:a16="http://schemas.microsoft.com/office/drawing/2014/main" id="{3F9D3416-B981-C34A-8899-3BA3695001A7}"/>
              </a:ext>
            </a:extLst>
          </p:cNvPr>
          <p:cNvSpPr txBox="1"/>
          <p:nvPr/>
        </p:nvSpPr>
        <p:spPr>
          <a:xfrm>
            <a:off x="4775219" y="4149080"/>
            <a:ext cx="2817820" cy="1584176"/>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45720" rIns="91440" bIns="45720" rtlCol="0" anchor="t">
            <a:normAutofit/>
          </a:bodyPr>
          <a:lstStyle/>
          <a:p>
            <a:pPr algn="l"/>
            <a:r>
              <a:rPr lang="en-GB" sz="2400" b="1" u="sng" dirty="0" err="1"/>
              <a:t>PaNOSC</a:t>
            </a:r>
            <a:r>
              <a:rPr lang="en-GB" sz="2400" b="1" u="sng" dirty="0"/>
              <a:t>:</a:t>
            </a:r>
          </a:p>
          <a:p>
            <a:pPr marL="342900" indent="-342900" algn="l">
              <a:buFont typeface="Arial" panose="020B0604020202020204" pitchFamily="34" charset="0"/>
              <a:buChar char="•"/>
            </a:pPr>
            <a:r>
              <a:rPr lang="en-GB" dirty="0"/>
              <a:t>K8 Deployment</a:t>
            </a:r>
          </a:p>
          <a:p>
            <a:pPr marL="342900" indent="-342900" algn="l">
              <a:buFont typeface="Arial" panose="020B0604020202020204" pitchFamily="34" charset="0"/>
              <a:buChar char="•"/>
            </a:pPr>
            <a:r>
              <a:rPr lang="en-GB" dirty="0"/>
              <a:t>WP4</a:t>
            </a:r>
          </a:p>
          <a:p>
            <a:pPr marL="342900" indent="-342900" algn="l">
              <a:buFont typeface="Arial" panose="020B0604020202020204" pitchFamily="34" charset="0"/>
              <a:buChar char="•"/>
            </a:pPr>
            <a:r>
              <a:rPr lang="en-GB" dirty="0"/>
              <a:t>WP6</a:t>
            </a:r>
          </a:p>
          <a:p>
            <a:pPr marL="342900" indent="-342900" algn="l">
              <a:buFont typeface="Arial" panose="020B0604020202020204" pitchFamily="34" charset="0"/>
              <a:buChar char="•"/>
            </a:pPr>
            <a:r>
              <a:rPr lang="en-GB" dirty="0"/>
              <a:t>WP8</a:t>
            </a:r>
          </a:p>
        </p:txBody>
      </p:sp>
      <p:sp>
        <p:nvSpPr>
          <p:cNvPr id="13" name="TextBox 12">
            <a:extLst>
              <a:ext uri="{FF2B5EF4-FFF2-40B4-BE49-F238E27FC236}">
                <a16:creationId xmlns:a16="http://schemas.microsoft.com/office/drawing/2014/main" id="{7C15270C-A504-CE4C-8869-32FB9411FAAF}"/>
              </a:ext>
            </a:extLst>
          </p:cNvPr>
          <p:cNvSpPr txBox="1"/>
          <p:nvPr/>
        </p:nvSpPr>
        <p:spPr>
          <a:xfrm>
            <a:off x="7680176" y="1703924"/>
            <a:ext cx="3240360" cy="2301140"/>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91440" tIns="45720" rIns="91440" bIns="45720" rtlCol="0" anchor="t">
            <a:normAutofit fontScale="77500" lnSpcReduction="20000"/>
          </a:bodyPr>
          <a:lstStyle/>
          <a:p>
            <a:pPr algn="l"/>
            <a:r>
              <a:rPr lang="en-GB" sz="2400" b="1" u="sng" dirty="0"/>
              <a:t>Cold Commissioning prep:</a:t>
            </a:r>
          </a:p>
          <a:p>
            <a:pPr marL="342900" indent="-342900" algn="l">
              <a:buFont typeface="Arial" panose="020B0604020202020204" pitchFamily="34" charset="0"/>
              <a:buChar char="•"/>
            </a:pPr>
            <a:r>
              <a:rPr lang="en-GB" dirty="0"/>
              <a:t>Advancing Network infrastructure (ESS)</a:t>
            </a:r>
          </a:p>
          <a:p>
            <a:pPr marL="342900" indent="-342900" algn="l">
              <a:buFont typeface="Arial" panose="020B0604020202020204" pitchFamily="34" charset="0"/>
              <a:buChar char="•"/>
            </a:pPr>
            <a:r>
              <a:rPr lang="en-GB" dirty="0"/>
              <a:t>Procurement:</a:t>
            </a:r>
          </a:p>
          <a:p>
            <a:pPr marL="800100" lvl="1" indent="-342900">
              <a:buFont typeface="Arial" panose="020B0604020202020204" pitchFamily="34" charset="0"/>
              <a:buChar char="•"/>
            </a:pPr>
            <a:r>
              <a:rPr lang="en-GB" dirty="0"/>
              <a:t>Storage - </a:t>
            </a:r>
            <a:r>
              <a:rPr lang="en-GB" b="1" dirty="0"/>
              <a:t>Q2/Q3 2020</a:t>
            </a:r>
            <a:endParaRPr lang="en-GB" dirty="0"/>
          </a:p>
          <a:p>
            <a:pPr marL="800100" lvl="1" indent="-342900">
              <a:buFont typeface="Arial" panose="020B0604020202020204" pitchFamily="34" charset="0"/>
              <a:buChar char="•"/>
            </a:pPr>
            <a:r>
              <a:rPr lang="en-GB" dirty="0"/>
              <a:t>HPC - </a:t>
            </a:r>
            <a:r>
              <a:rPr lang="en-GB" b="1" dirty="0"/>
              <a:t>Q2 2020</a:t>
            </a:r>
          </a:p>
          <a:p>
            <a:pPr marL="800100" lvl="1" indent="-342900">
              <a:buFont typeface="Arial" panose="020B0604020202020204" pitchFamily="34" charset="0"/>
              <a:buChar char="•"/>
            </a:pPr>
            <a:r>
              <a:rPr lang="en-GB" dirty="0"/>
              <a:t>VM - </a:t>
            </a:r>
            <a:r>
              <a:rPr lang="en-GB" b="1" dirty="0"/>
              <a:t>Q2 2020</a:t>
            </a:r>
            <a:endParaRPr lang="en-GB" dirty="0"/>
          </a:p>
          <a:p>
            <a:pPr marL="342900" indent="-342900" algn="l">
              <a:buFont typeface="Arial" panose="020B0604020202020204" pitchFamily="34" charset="0"/>
              <a:buChar char="•"/>
            </a:pPr>
            <a:r>
              <a:rPr lang="en-GB" dirty="0"/>
              <a:t>Site installations </a:t>
            </a:r>
            <a:r>
              <a:rPr lang="en-GB" b="1" dirty="0"/>
              <a:t>Q3 to Q4 2020</a:t>
            </a:r>
            <a:endParaRPr lang="en-GB" dirty="0"/>
          </a:p>
          <a:p>
            <a:pPr marL="342900" indent="-342900" algn="l">
              <a:buFont typeface="Arial" panose="020B0604020202020204" pitchFamily="34" charset="0"/>
              <a:buChar char="•"/>
            </a:pPr>
            <a:r>
              <a:rPr lang="en-GB" dirty="0"/>
              <a:t>Site network validation </a:t>
            </a:r>
            <a:r>
              <a:rPr lang="en-GB" b="1" dirty="0"/>
              <a:t>Q2 to Q4 2020</a:t>
            </a:r>
            <a:endParaRPr lang="en-GB" dirty="0"/>
          </a:p>
          <a:p>
            <a:pPr marL="342900" indent="-342900" algn="l">
              <a:buFont typeface="Arial" panose="020B0604020202020204" pitchFamily="34" charset="0"/>
              <a:buChar char="•"/>
            </a:pPr>
            <a:r>
              <a:rPr lang="en-GB" dirty="0"/>
              <a:t>Server-hall (CUB). </a:t>
            </a:r>
            <a:r>
              <a:rPr lang="en-GB" b="1" dirty="0"/>
              <a:t>Q2 2020</a:t>
            </a:r>
            <a:endParaRPr lang="en-GB" dirty="0"/>
          </a:p>
          <a:p>
            <a:pPr marL="342900" indent="-342900" algn="l">
              <a:buFont typeface="Arial" panose="020B0604020202020204" pitchFamily="34" charset="0"/>
              <a:buChar char="•"/>
            </a:pPr>
            <a:r>
              <a:rPr lang="en-GB" dirty="0"/>
              <a:t>Data </a:t>
            </a:r>
            <a:r>
              <a:rPr lang="en-GB" dirty="0" err="1"/>
              <a:t>Center</a:t>
            </a:r>
            <a:r>
              <a:rPr lang="en-GB" dirty="0"/>
              <a:t> Design V </a:t>
            </a:r>
            <a:r>
              <a:rPr lang="en-GB" b="1" dirty="0"/>
              <a:t>Q2 to Q4 2020</a:t>
            </a:r>
            <a:endParaRPr lang="en-GB" dirty="0"/>
          </a:p>
        </p:txBody>
      </p:sp>
      <p:sp>
        <p:nvSpPr>
          <p:cNvPr id="14" name="TextBox 13">
            <a:extLst>
              <a:ext uri="{FF2B5EF4-FFF2-40B4-BE49-F238E27FC236}">
                <a16:creationId xmlns:a16="http://schemas.microsoft.com/office/drawing/2014/main" id="{90C8DC85-D38D-B040-92C1-486801D2A289}"/>
              </a:ext>
            </a:extLst>
          </p:cNvPr>
          <p:cNvSpPr txBox="1"/>
          <p:nvPr/>
        </p:nvSpPr>
        <p:spPr>
          <a:xfrm>
            <a:off x="7680175" y="4149079"/>
            <a:ext cx="3655481" cy="2691315"/>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t">
            <a:normAutofit fontScale="70000" lnSpcReduction="20000"/>
          </a:bodyPr>
          <a:lstStyle/>
          <a:p>
            <a:pPr algn="l"/>
            <a:r>
              <a:rPr lang="en-GB" sz="2400" b="1" u="sng" dirty="0"/>
              <a:t>Systems/Technical Debt </a:t>
            </a:r>
          </a:p>
          <a:p>
            <a:pPr marL="342900" indent="-342900" algn="l">
              <a:buFont typeface="Arial" panose="020B0604020202020204" pitchFamily="34" charset="0"/>
              <a:buChar char="•"/>
            </a:pPr>
            <a:r>
              <a:rPr lang="en-GB" dirty="0"/>
              <a:t>DevOps Improvements</a:t>
            </a:r>
          </a:p>
          <a:p>
            <a:pPr marL="342900" indent="-342900" algn="l">
              <a:buFont typeface="Arial" panose="020B0604020202020204" pitchFamily="34" charset="0"/>
              <a:buChar char="•"/>
            </a:pPr>
            <a:r>
              <a:rPr lang="en-GB" dirty="0"/>
              <a:t>Cluster Upgrade </a:t>
            </a:r>
            <a:r>
              <a:rPr lang="en-GB" b="1" dirty="0"/>
              <a:t>Q2 2020</a:t>
            </a:r>
            <a:endParaRPr lang="en-GB" dirty="0"/>
          </a:p>
          <a:p>
            <a:pPr marL="342900" indent="-342900" algn="l">
              <a:buFont typeface="Arial" panose="020B0604020202020204" pitchFamily="34" charset="0"/>
              <a:buChar char="•"/>
            </a:pPr>
            <a:r>
              <a:rPr lang="en-GB" dirty="0"/>
              <a:t>Asset </a:t>
            </a:r>
            <a:r>
              <a:rPr lang="en-GB" dirty="0" err="1"/>
              <a:t>mgt</a:t>
            </a:r>
            <a:r>
              <a:rPr lang="en-GB" dirty="0"/>
              <a:t> &amp; lifecycle control part 2 </a:t>
            </a:r>
            <a:r>
              <a:rPr lang="en-GB" b="1" dirty="0"/>
              <a:t>Q3 2020</a:t>
            </a:r>
            <a:endParaRPr lang="en-GB" dirty="0"/>
          </a:p>
          <a:p>
            <a:pPr marL="342900" indent="-342900" algn="l">
              <a:buFont typeface="Arial" panose="020B0604020202020204" pitchFamily="34" charset="0"/>
              <a:buChar char="•"/>
            </a:pPr>
            <a:r>
              <a:rPr lang="en-GB" dirty="0"/>
              <a:t>Standard Op. Procedures </a:t>
            </a:r>
            <a:r>
              <a:rPr lang="en-GB" b="1" dirty="0"/>
              <a:t>Q2 to Q4 2020</a:t>
            </a:r>
            <a:endParaRPr lang="en-GB" dirty="0"/>
          </a:p>
          <a:p>
            <a:pPr marL="342900" indent="-342900" algn="l">
              <a:buFont typeface="Arial" panose="020B0604020202020204" pitchFamily="34" charset="0"/>
              <a:buChar char="•"/>
            </a:pPr>
            <a:r>
              <a:rPr lang="en-GB" dirty="0"/>
              <a:t>DevOps:</a:t>
            </a:r>
          </a:p>
          <a:p>
            <a:pPr marL="800100" lvl="1" indent="-342900">
              <a:buFont typeface="Arial" panose="020B0604020202020204" pitchFamily="34" charset="0"/>
              <a:buChar char="•"/>
            </a:pPr>
            <a:r>
              <a:rPr lang="en-GB" dirty="0"/>
              <a:t>VM (</a:t>
            </a:r>
            <a:r>
              <a:rPr lang="en-GB" dirty="0" err="1"/>
              <a:t>oVirt</a:t>
            </a:r>
            <a:r>
              <a:rPr lang="en-GB" dirty="0"/>
              <a:t>) </a:t>
            </a:r>
            <a:r>
              <a:rPr lang="en-GB" b="1" dirty="0"/>
              <a:t>Q3/4 2020</a:t>
            </a:r>
            <a:endParaRPr lang="en-GB" dirty="0"/>
          </a:p>
          <a:p>
            <a:pPr marL="800100" lvl="1" indent="-342900">
              <a:buFont typeface="Arial" panose="020B0604020202020204" pitchFamily="34" charset="0"/>
              <a:buChar char="•"/>
            </a:pPr>
            <a:r>
              <a:rPr lang="en-GB" dirty="0"/>
              <a:t>Web services </a:t>
            </a:r>
            <a:r>
              <a:rPr lang="en-GB" b="1" dirty="0"/>
              <a:t>Q2/Q3 2020</a:t>
            </a:r>
            <a:endParaRPr lang="en-GB" dirty="0"/>
          </a:p>
          <a:p>
            <a:pPr marL="342900" indent="-342900">
              <a:buFont typeface="Arial" panose="020B0604020202020204" pitchFamily="34" charset="0"/>
              <a:buChar char="•"/>
            </a:pPr>
            <a:r>
              <a:rPr lang="en-GB" dirty="0" err="1"/>
              <a:t>Datacenter</a:t>
            </a:r>
            <a:r>
              <a:rPr lang="en-GB" dirty="0"/>
              <a:t> Operations </a:t>
            </a:r>
            <a:r>
              <a:rPr lang="en-GB" b="1" dirty="0"/>
              <a:t>On going</a:t>
            </a:r>
            <a:endParaRPr lang="en-GB" dirty="0"/>
          </a:p>
          <a:p>
            <a:pPr marL="342900" indent="-342900">
              <a:buFont typeface="Arial" panose="020B0604020202020204" pitchFamily="34" charset="0"/>
              <a:buChar char="•"/>
            </a:pPr>
            <a:r>
              <a:rPr lang="en-GB" dirty="0"/>
              <a:t>Monitoring 4 </a:t>
            </a:r>
            <a:r>
              <a:rPr lang="en-GB" b="1" dirty="0"/>
              <a:t>Q2 /Q4 2020</a:t>
            </a:r>
            <a:endParaRPr lang="en-GB" dirty="0"/>
          </a:p>
          <a:p>
            <a:pPr marL="342900" indent="-342900">
              <a:buFont typeface="Arial" panose="020B0604020202020204" pitchFamily="34" charset="0"/>
              <a:buChar char="•"/>
            </a:pPr>
            <a:r>
              <a:rPr lang="en-GB" dirty="0"/>
              <a:t>Provisioning (Foreman </a:t>
            </a:r>
            <a:r>
              <a:rPr lang="en-GB" dirty="0" err="1"/>
              <a:t>Smartproxy</a:t>
            </a:r>
            <a:r>
              <a:rPr lang="en-GB" dirty="0"/>
              <a:t>) </a:t>
            </a:r>
            <a:r>
              <a:rPr lang="en-GB" b="1" dirty="0"/>
              <a:t>Q2/Q3 2020</a:t>
            </a:r>
            <a:endParaRPr lang="en-GB" dirty="0"/>
          </a:p>
          <a:p>
            <a:pPr marL="342900" indent="-342900">
              <a:buFont typeface="Arial" panose="020B0604020202020204" pitchFamily="34" charset="0"/>
              <a:buChar char="•"/>
            </a:pPr>
            <a:r>
              <a:rPr lang="en-GB" dirty="0"/>
              <a:t>Increased monitoring efforts </a:t>
            </a:r>
            <a:r>
              <a:rPr lang="en-GB" b="1" dirty="0"/>
              <a:t>Q2 to Q4 2020</a:t>
            </a:r>
            <a:endParaRPr lang="en-GB" dirty="0"/>
          </a:p>
          <a:p>
            <a:pPr marL="342900" indent="-342900">
              <a:buFont typeface="Arial" panose="020B0604020202020204" pitchFamily="34" charset="0"/>
              <a:buChar char="•"/>
            </a:pPr>
            <a:r>
              <a:rPr lang="en-GB" dirty="0"/>
              <a:t>Decommission of HCØ server room</a:t>
            </a:r>
            <a:r>
              <a:rPr lang="en-GB" b="1" dirty="0"/>
              <a:t> Q2 2020</a:t>
            </a:r>
            <a:endParaRPr lang="en-GB" dirty="0"/>
          </a:p>
          <a:p>
            <a:endParaRPr lang="en-GB" dirty="0"/>
          </a:p>
        </p:txBody>
      </p:sp>
      <p:sp>
        <p:nvSpPr>
          <p:cNvPr id="16" name="Content Placeholder 15">
            <a:extLst>
              <a:ext uri="{FF2B5EF4-FFF2-40B4-BE49-F238E27FC236}">
                <a16:creationId xmlns:a16="http://schemas.microsoft.com/office/drawing/2014/main" id="{201E909F-EEDF-0D4A-8463-478B675577E8}"/>
              </a:ext>
            </a:extLst>
          </p:cNvPr>
          <p:cNvSpPr txBox="1">
            <a:spLocks noGrp="1"/>
          </p:cNvSpPr>
          <p:nvPr>
            <p:ph idx="1"/>
          </p:nvPr>
        </p:nvSpPr>
        <p:spPr>
          <a:xfrm>
            <a:off x="1094401" y="1664726"/>
            <a:ext cx="3593681" cy="4315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t">
            <a:normAutofit fontScale="92500" lnSpcReduction="10000"/>
          </a:bodyPr>
          <a:lstStyle/>
          <a:p>
            <a:pPr algn="l"/>
            <a:r>
              <a:rPr lang="en-GB" b="1" u="sng" dirty="0">
                <a:solidFill>
                  <a:schemeClr val="tx1"/>
                </a:solidFill>
              </a:rPr>
              <a:t>Deployment of systems in CUB and COBIS</a:t>
            </a:r>
            <a:endParaRPr lang="en-GB" dirty="0">
              <a:solidFill>
                <a:schemeClr val="tx1"/>
              </a:solidFill>
            </a:endParaRPr>
          </a:p>
          <a:p>
            <a:pPr>
              <a:buClr>
                <a:schemeClr val="tx1"/>
              </a:buClr>
              <a:buFont typeface="Arial" panose="020B0604020202020204" pitchFamily="34" charset="0"/>
              <a:buChar char="•"/>
            </a:pPr>
            <a:r>
              <a:rPr lang="en-GB" dirty="0">
                <a:solidFill>
                  <a:schemeClr val="tx1"/>
                </a:solidFill>
              </a:rPr>
              <a:t> </a:t>
            </a:r>
            <a:r>
              <a:rPr lang="en-GB" b="1" dirty="0">
                <a:solidFill>
                  <a:schemeClr val="tx1"/>
                </a:solidFill>
              </a:rPr>
              <a:t>HPC: </a:t>
            </a:r>
            <a:r>
              <a:rPr lang="en-GB" dirty="0">
                <a:solidFill>
                  <a:schemeClr val="tx1"/>
                </a:solidFill>
              </a:rPr>
              <a:t>Replacement of decommissioned equipment from 2011 (CPH) </a:t>
            </a:r>
            <a:r>
              <a:rPr lang="en-GB" b="1" dirty="0">
                <a:solidFill>
                  <a:schemeClr val="tx1"/>
                </a:solidFill>
              </a:rPr>
              <a:t>Q2 2020</a:t>
            </a:r>
            <a:endParaRPr lang="en-GB" dirty="0">
              <a:solidFill>
                <a:schemeClr val="tx1"/>
              </a:solidFill>
            </a:endParaRPr>
          </a:p>
          <a:p>
            <a:pPr>
              <a:buClr>
                <a:schemeClr val="tx1"/>
              </a:buClr>
              <a:buFont typeface="Arial" panose="020B0604020202020204" pitchFamily="34" charset="0"/>
              <a:buChar char="•"/>
            </a:pPr>
            <a:r>
              <a:rPr lang="en-GB" b="1" dirty="0">
                <a:solidFill>
                  <a:schemeClr val="tx1"/>
                </a:solidFill>
              </a:rPr>
              <a:t> VM: </a:t>
            </a:r>
            <a:r>
              <a:rPr lang="en-GB" dirty="0">
                <a:solidFill>
                  <a:schemeClr val="tx1"/>
                </a:solidFill>
              </a:rPr>
              <a:t>Establish multi-site VM environment scaled for data analysis </a:t>
            </a:r>
            <a:r>
              <a:rPr lang="en-GB" b="1" dirty="0">
                <a:solidFill>
                  <a:schemeClr val="tx1"/>
                </a:solidFill>
              </a:rPr>
              <a:t>Q2/Q3 2020</a:t>
            </a:r>
            <a:endParaRPr lang="en-GB" dirty="0">
              <a:solidFill>
                <a:schemeClr val="tx1"/>
              </a:solidFill>
            </a:endParaRPr>
          </a:p>
          <a:p>
            <a:pPr>
              <a:buClr>
                <a:schemeClr val="tx1"/>
              </a:buClr>
              <a:buFont typeface="Arial" panose="020B0604020202020204" pitchFamily="34" charset="0"/>
              <a:buChar char="•"/>
            </a:pPr>
            <a:r>
              <a:rPr lang="en-GB" dirty="0">
                <a:solidFill>
                  <a:schemeClr val="tx1"/>
                </a:solidFill>
              </a:rPr>
              <a:t> </a:t>
            </a:r>
            <a:r>
              <a:rPr lang="en-GB" b="1" dirty="0">
                <a:solidFill>
                  <a:schemeClr val="tx1"/>
                </a:solidFill>
              </a:rPr>
              <a:t>Network: </a:t>
            </a:r>
            <a:r>
              <a:rPr lang="en-GB" dirty="0">
                <a:solidFill>
                  <a:schemeClr val="tx1"/>
                </a:solidFill>
              </a:rPr>
              <a:t>Establish relevant DMSC networks at CPH and in the CUB. </a:t>
            </a:r>
            <a:r>
              <a:rPr lang="en-GB" b="1" dirty="0">
                <a:solidFill>
                  <a:schemeClr val="tx1"/>
                </a:solidFill>
              </a:rPr>
              <a:t>Q2/Q3 2020</a:t>
            </a:r>
            <a:endParaRPr lang="en-GB" dirty="0">
              <a:solidFill>
                <a:schemeClr val="tx1"/>
              </a:solidFill>
            </a:endParaRPr>
          </a:p>
          <a:p>
            <a:pPr>
              <a:buClr>
                <a:schemeClr val="tx1"/>
              </a:buClr>
              <a:buFont typeface="Arial" panose="020B0604020202020204" pitchFamily="34" charset="0"/>
              <a:buChar char="•"/>
            </a:pPr>
            <a:r>
              <a:rPr lang="en-GB" dirty="0">
                <a:solidFill>
                  <a:schemeClr val="tx1"/>
                </a:solidFill>
              </a:rPr>
              <a:t> </a:t>
            </a:r>
            <a:r>
              <a:rPr lang="en-GB" b="1" dirty="0">
                <a:solidFill>
                  <a:schemeClr val="tx1"/>
                </a:solidFill>
              </a:rPr>
              <a:t>Storage: </a:t>
            </a:r>
            <a:r>
              <a:rPr lang="en-GB" dirty="0">
                <a:solidFill>
                  <a:schemeClr val="tx1"/>
                </a:solidFill>
              </a:rPr>
              <a:t>Fundamental storage systems in place in CPH and CUB.  </a:t>
            </a:r>
            <a:r>
              <a:rPr lang="en-GB" b="1" dirty="0">
                <a:solidFill>
                  <a:schemeClr val="tx1"/>
                </a:solidFill>
              </a:rPr>
              <a:t>Q3/Q4 2020</a:t>
            </a:r>
          </a:p>
        </p:txBody>
      </p:sp>
      <p:sp>
        <p:nvSpPr>
          <p:cNvPr id="17" name="Platshållare för text 6">
            <a:extLst>
              <a:ext uri="{FF2B5EF4-FFF2-40B4-BE49-F238E27FC236}">
                <a16:creationId xmlns:a16="http://schemas.microsoft.com/office/drawing/2014/main" id="{6F37CE42-7601-2E42-AA8F-8AC770091BCE}"/>
              </a:ext>
            </a:extLst>
          </p:cNvPr>
          <p:cNvSpPr>
            <a:spLocks noGrp="1"/>
          </p:cNvSpPr>
          <p:nvPr>
            <p:ph type="body" sz="quarter" idx="14"/>
          </p:nvPr>
        </p:nvSpPr>
        <p:spPr>
          <a:xfrm>
            <a:off x="1103709" y="931026"/>
            <a:ext cx="9360000" cy="507076"/>
          </a:xfrm>
        </p:spPr>
        <p:txBody>
          <a:bodyPr/>
          <a:lstStyle/>
          <a:p>
            <a:r>
              <a:rPr lang="en-GB" dirty="0"/>
              <a:t>Worked planned in 2020 H1 – some will finish in H2</a:t>
            </a:r>
          </a:p>
          <a:p>
            <a:endParaRPr lang="sv-SE" dirty="0"/>
          </a:p>
        </p:txBody>
      </p:sp>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9C19-45AA-A24E-BEBC-A9741FC58AB9}"/>
              </a:ext>
            </a:extLst>
          </p:cNvPr>
          <p:cNvSpPr>
            <a:spLocks noGrp="1"/>
          </p:cNvSpPr>
          <p:nvPr>
            <p:ph type="title"/>
          </p:nvPr>
        </p:nvSpPr>
        <p:spPr/>
        <p:txBody>
          <a:bodyPr/>
          <a:lstStyle/>
          <a:p>
            <a:r>
              <a:rPr lang="en-US" dirty="0"/>
              <a:t>Collaboration</a:t>
            </a:r>
            <a:br>
              <a:rPr lang="en-US" dirty="0"/>
            </a:br>
            <a:endParaRPr lang="en-US" dirty="0"/>
          </a:p>
        </p:txBody>
      </p:sp>
      <p:sp>
        <p:nvSpPr>
          <p:cNvPr id="3" name="Footer Placeholder 2">
            <a:extLst>
              <a:ext uri="{FF2B5EF4-FFF2-40B4-BE49-F238E27FC236}">
                <a16:creationId xmlns:a16="http://schemas.microsoft.com/office/drawing/2014/main" id="{0B4442CB-88DD-5949-A045-E392132DA779}"/>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5B20E5F0-D2D6-6B4A-809F-6E0233650FAC}"/>
              </a:ext>
            </a:extLst>
          </p:cNvPr>
          <p:cNvSpPr>
            <a:spLocks noGrp="1"/>
          </p:cNvSpPr>
          <p:nvPr>
            <p:ph type="sldNum" sz="quarter" idx="12"/>
          </p:nvPr>
        </p:nvSpPr>
        <p:spPr/>
        <p:txBody>
          <a:bodyPr/>
          <a:lstStyle/>
          <a:p>
            <a:fld id="{F7283078-D760-1647-8B80-66BA8B52336D}" type="slidenum">
              <a:rPr lang="sv-SE" smtClean="0"/>
              <a:t>16</a:t>
            </a:fld>
            <a:endParaRPr lang="sv-SE"/>
          </a:p>
        </p:txBody>
      </p:sp>
      <p:sp>
        <p:nvSpPr>
          <p:cNvPr id="5" name="Content Placeholder 4">
            <a:extLst>
              <a:ext uri="{FF2B5EF4-FFF2-40B4-BE49-F238E27FC236}">
                <a16:creationId xmlns:a16="http://schemas.microsoft.com/office/drawing/2014/main" id="{9415CF0E-1180-304F-B65D-392A7526B066}"/>
              </a:ext>
            </a:extLst>
          </p:cNvPr>
          <p:cNvSpPr>
            <a:spLocks noGrp="1"/>
          </p:cNvSpPr>
          <p:nvPr>
            <p:ph idx="1"/>
          </p:nvPr>
        </p:nvSpPr>
        <p:spPr>
          <a:xfrm>
            <a:off x="1094400" y="1562400"/>
            <a:ext cx="4723304" cy="4768062"/>
          </a:xfrm>
        </p:spPr>
        <p:txBody>
          <a:bodyPr/>
          <a:lstStyle/>
          <a:p>
            <a:r>
              <a:rPr lang="en-US" sz="1600" b="1" dirty="0"/>
              <a:t>Software deployment</a:t>
            </a:r>
          </a:p>
          <a:p>
            <a:pPr lvl="1"/>
            <a:r>
              <a:rPr lang="en-US" sz="1600" dirty="0"/>
              <a:t>Strong collaboration across DMSC in the LDPC</a:t>
            </a:r>
          </a:p>
          <a:p>
            <a:pPr lvl="1"/>
            <a:r>
              <a:rPr lang="en-US" sz="1600" dirty="0"/>
              <a:t>Discussion with IT and ICS - joint DMSC/IT puppet workshop planned for H1 2020 – </a:t>
            </a:r>
            <a:r>
              <a:rPr lang="en-US" sz="1600" b="1" dirty="0"/>
              <a:t>Postponed due to COVID-19</a:t>
            </a:r>
            <a:endParaRPr lang="en-US" sz="1600" dirty="0"/>
          </a:p>
          <a:p>
            <a:r>
              <a:rPr lang="en-US" sz="1600" b="1" dirty="0"/>
              <a:t>InfoSec</a:t>
            </a:r>
          </a:p>
          <a:p>
            <a:pPr lvl="1"/>
            <a:r>
              <a:rPr lang="en-US" sz="1600" dirty="0"/>
              <a:t>Playing a proactive role in the </a:t>
            </a:r>
            <a:r>
              <a:rPr lang="en-US" sz="1600" dirty="0" err="1"/>
              <a:t>InfoSEC</a:t>
            </a:r>
            <a:r>
              <a:rPr lang="en-US" sz="1600" dirty="0"/>
              <a:t> working group at ESS. Also providing the LISO function for the Science directorate.</a:t>
            </a:r>
          </a:p>
          <a:p>
            <a:pPr lvl="1"/>
            <a:r>
              <a:rPr lang="en-US" sz="1600" dirty="0"/>
              <a:t>Engaging with the CISO on all matter of security in the ESS organization.</a:t>
            </a:r>
          </a:p>
          <a:p>
            <a:pPr lvl="1"/>
            <a:r>
              <a:rPr lang="en-US" sz="1600" dirty="0"/>
              <a:t>DST has offered off site hosting to both IT and ICS – detailed planning is on-going.</a:t>
            </a:r>
          </a:p>
          <a:p>
            <a:endParaRPr lang="en-US" sz="1600" dirty="0"/>
          </a:p>
        </p:txBody>
      </p:sp>
      <p:sp>
        <p:nvSpPr>
          <p:cNvPr id="8" name="Content Placeholder 7">
            <a:extLst>
              <a:ext uri="{FF2B5EF4-FFF2-40B4-BE49-F238E27FC236}">
                <a16:creationId xmlns:a16="http://schemas.microsoft.com/office/drawing/2014/main" id="{627862C7-2ACA-0E4C-B236-1C5E68B8B7A9}"/>
              </a:ext>
            </a:extLst>
          </p:cNvPr>
          <p:cNvSpPr>
            <a:spLocks noGrp="1"/>
          </p:cNvSpPr>
          <p:nvPr>
            <p:ph idx="16"/>
          </p:nvPr>
        </p:nvSpPr>
        <p:spPr>
          <a:xfrm>
            <a:off x="7082971" y="922712"/>
            <a:ext cx="4723200" cy="4768062"/>
          </a:xfrm>
        </p:spPr>
        <p:txBody>
          <a:bodyPr/>
          <a:lstStyle/>
          <a:p>
            <a:r>
              <a:rPr lang="en-US" sz="1600" b="1" dirty="0"/>
              <a:t>Network</a:t>
            </a:r>
          </a:p>
          <a:p>
            <a:pPr lvl="1"/>
            <a:r>
              <a:rPr lang="en-US" sz="1600" dirty="0"/>
              <a:t>Site-to-Site connection established – collaboration  with ICS on operations.</a:t>
            </a:r>
          </a:p>
          <a:p>
            <a:pPr lvl="1"/>
            <a:r>
              <a:rPr lang="en-US" sz="1600" dirty="0"/>
              <a:t>Engaging in the network synergy group of ESS consisting of representatives from DMSC, Corporate IT and ICS. </a:t>
            </a:r>
          </a:p>
          <a:p>
            <a:pPr lvl="1"/>
            <a:r>
              <a:rPr lang="en-US" sz="1600" dirty="0"/>
              <a:t>Being an active stakeholder on the design and implementation of the General Purpose Network </a:t>
            </a:r>
            <a:br>
              <a:rPr lang="en-US" sz="1600" dirty="0"/>
            </a:br>
            <a:r>
              <a:rPr lang="en-US" sz="1600" dirty="0"/>
              <a:t>at the ESS site in Lund. This includes DMSC, Corporate IT and ICS.</a:t>
            </a:r>
          </a:p>
          <a:p>
            <a:r>
              <a:rPr lang="en-US" sz="1600" b="1" dirty="0"/>
              <a:t>External</a:t>
            </a:r>
          </a:p>
          <a:p>
            <a:pPr lvl="1"/>
            <a:r>
              <a:rPr lang="en-US" sz="1600" dirty="0" err="1"/>
              <a:t>PaNOSC</a:t>
            </a:r>
            <a:r>
              <a:rPr lang="en-US" sz="1600" dirty="0"/>
              <a:t> project on going with DST playing a part in WP4, WP6 and WP8. </a:t>
            </a:r>
            <a:r>
              <a:rPr lang="en-US" sz="1600" dirty="0" err="1"/>
              <a:t>PaNOSC</a:t>
            </a:r>
            <a:r>
              <a:rPr lang="en-US" sz="1600" dirty="0"/>
              <a:t> contacts has already proven valuable for experience on technologies.</a:t>
            </a:r>
          </a:p>
          <a:p>
            <a:pPr lvl="1"/>
            <a:r>
              <a:rPr lang="en-US" sz="1600" dirty="0"/>
              <a:t>Engaging with UCPH on collaboration regarding masters students. </a:t>
            </a:r>
            <a:r>
              <a:rPr lang="en-US" sz="1600" b="1" dirty="0"/>
              <a:t>Halted due to COVID-19</a:t>
            </a:r>
          </a:p>
          <a:p>
            <a:pPr lvl="1"/>
            <a:r>
              <a:rPr lang="en-US" sz="1600" dirty="0"/>
              <a:t>Engaging with the UCPHs HPC group on sharing experiences on server rooms, HPC systems etc.</a:t>
            </a:r>
          </a:p>
          <a:p>
            <a:pPr marL="0" indent="0">
              <a:buNone/>
            </a:pPr>
            <a:endParaRPr lang="en-US" sz="1600" dirty="0"/>
          </a:p>
        </p:txBody>
      </p:sp>
      <p:sp>
        <p:nvSpPr>
          <p:cNvPr id="9" name="Date Placeholder 8">
            <a:extLst>
              <a:ext uri="{FF2B5EF4-FFF2-40B4-BE49-F238E27FC236}">
                <a16:creationId xmlns:a16="http://schemas.microsoft.com/office/drawing/2014/main" id="{91D83A7A-1DBA-6543-BBE2-8D092BDF0922}"/>
              </a:ext>
            </a:extLst>
          </p:cNvPr>
          <p:cNvSpPr>
            <a:spLocks noGrp="1"/>
          </p:cNvSpPr>
          <p:nvPr>
            <p:ph type="dt" sz="half" idx="10"/>
          </p:nvPr>
        </p:nvSpPr>
        <p:spPr/>
        <p:txBody>
          <a:bodyPr/>
          <a:lstStyle/>
          <a:p>
            <a:fld id="{18896B66-0B3A-474C-9C9C-E4F07B1F5DAD}" type="datetime1">
              <a:rPr lang="sv-SE" smtClean="0"/>
              <a:t>2020-04-20</a:t>
            </a:fld>
            <a:endParaRPr lang="sv-SE" dirty="0"/>
          </a:p>
        </p:txBody>
      </p:sp>
    </p:spTree>
    <p:extLst>
      <p:ext uri="{BB962C8B-B14F-4D97-AF65-F5344CB8AC3E}">
        <p14:creationId xmlns:p14="http://schemas.microsoft.com/office/powerpoint/2010/main" val="388681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00FE-6ED3-FC45-8A38-DCCA3C771340}"/>
              </a:ext>
            </a:extLst>
          </p:cNvPr>
          <p:cNvSpPr>
            <a:spLocks noGrp="1"/>
          </p:cNvSpPr>
          <p:nvPr>
            <p:ph type="title"/>
          </p:nvPr>
        </p:nvSpPr>
        <p:spPr/>
        <p:txBody>
          <a:bodyPr/>
          <a:lstStyle/>
          <a:p>
            <a:r>
              <a:rPr lang="en-US" dirty="0"/>
              <a:t>Future technologies</a:t>
            </a:r>
          </a:p>
        </p:txBody>
      </p:sp>
      <p:sp>
        <p:nvSpPr>
          <p:cNvPr id="3" name="Footer Placeholder 2">
            <a:extLst>
              <a:ext uri="{FF2B5EF4-FFF2-40B4-BE49-F238E27FC236}">
                <a16:creationId xmlns:a16="http://schemas.microsoft.com/office/drawing/2014/main" id="{D6C4C267-BE3E-0E42-983F-D68A5ED32FA9}"/>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180EB059-6B15-4B43-BD5E-DF4721C40172}"/>
              </a:ext>
            </a:extLst>
          </p:cNvPr>
          <p:cNvSpPr>
            <a:spLocks noGrp="1"/>
          </p:cNvSpPr>
          <p:nvPr>
            <p:ph type="sldNum" sz="quarter" idx="12"/>
          </p:nvPr>
        </p:nvSpPr>
        <p:spPr/>
        <p:txBody>
          <a:bodyPr/>
          <a:lstStyle/>
          <a:p>
            <a:fld id="{F7283078-D760-1647-8B80-66BA8B52336D}" type="slidenum">
              <a:rPr lang="sv-SE" smtClean="0"/>
              <a:t>17</a:t>
            </a:fld>
            <a:endParaRPr lang="sv-SE"/>
          </a:p>
        </p:txBody>
      </p:sp>
      <p:sp>
        <p:nvSpPr>
          <p:cNvPr id="5" name="Content Placeholder 4">
            <a:extLst>
              <a:ext uri="{FF2B5EF4-FFF2-40B4-BE49-F238E27FC236}">
                <a16:creationId xmlns:a16="http://schemas.microsoft.com/office/drawing/2014/main" id="{B34AAFD8-FA6F-334E-8916-92DDC804A369}"/>
              </a:ext>
            </a:extLst>
          </p:cNvPr>
          <p:cNvSpPr>
            <a:spLocks noGrp="1"/>
          </p:cNvSpPr>
          <p:nvPr>
            <p:ph idx="1"/>
          </p:nvPr>
        </p:nvSpPr>
        <p:spPr>
          <a:xfrm>
            <a:off x="1094400" y="1562400"/>
            <a:ext cx="3255409" cy="4912870"/>
          </a:xfrm>
        </p:spPr>
        <p:txBody>
          <a:bodyPr/>
          <a:lstStyle/>
          <a:p>
            <a:r>
              <a:rPr lang="en-US" sz="1800" b="1" dirty="0"/>
              <a:t>Engaged with vendors presenting current and future solutions on the following subjects:</a:t>
            </a:r>
          </a:p>
          <a:p>
            <a:pPr lvl="1"/>
            <a:r>
              <a:rPr lang="en-US" sz="1800" dirty="0"/>
              <a:t>Recent developments within storages systems from 16 vendors since beginning of 2018.</a:t>
            </a:r>
          </a:p>
          <a:p>
            <a:pPr lvl="1"/>
            <a:r>
              <a:rPr lang="en-US" sz="1800" dirty="0"/>
              <a:t>High performance network solutions.</a:t>
            </a:r>
          </a:p>
          <a:p>
            <a:pPr lvl="1"/>
            <a:r>
              <a:rPr lang="en-US" sz="1800" dirty="0"/>
              <a:t>Virtual environments</a:t>
            </a:r>
            <a:br>
              <a:rPr lang="en-US" dirty="0"/>
            </a:br>
            <a:endParaRPr lang="en-US" dirty="0"/>
          </a:p>
          <a:p>
            <a:endParaRPr lang="en-US" dirty="0"/>
          </a:p>
        </p:txBody>
      </p:sp>
      <p:sp>
        <p:nvSpPr>
          <p:cNvPr id="7" name="Content Placeholder 6">
            <a:extLst>
              <a:ext uri="{FF2B5EF4-FFF2-40B4-BE49-F238E27FC236}">
                <a16:creationId xmlns:a16="http://schemas.microsoft.com/office/drawing/2014/main" id="{292016FB-854B-AF49-96F3-6AEE3704B425}"/>
              </a:ext>
            </a:extLst>
          </p:cNvPr>
          <p:cNvSpPr>
            <a:spLocks noGrp="1"/>
          </p:cNvSpPr>
          <p:nvPr>
            <p:ph idx="15"/>
          </p:nvPr>
        </p:nvSpPr>
        <p:spPr/>
        <p:txBody>
          <a:bodyPr/>
          <a:lstStyle/>
          <a:p>
            <a:r>
              <a:rPr lang="en-US" sz="1800" b="1" dirty="0"/>
              <a:t>Participating in relevant courses:</a:t>
            </a:r>
          </a:p>
          <a:p>
            <a:pPr lvl="1"/>
            <a:r>
              <a:rPr lang="en-US" sz="1800" dirty="0"/>
              <a:t>2 staffers on IBM Spectrum Scale course - </a:t>
            </a:r>
            <a:r>
              <a:rPr lang="da-DK" sz="1800" i="1" dirty="0"/>
              <a:t>IBM </a:t>
            </a:r>
            <a:r>
              <a:rPr lang="da-DK" sz="1800" i="1" dirty="0" err="1"/>
              <a:t>Spectrum</a:t>
            </a:r>
            <a:r>
              <a:rPr lang="da-DK" sz="1800" i="1" dirty="0"/>
              <a:t> </a:t>
            </a:r>
            <a:r>
              <a:rPr lang="da-DK" sz="1800" i="1" dirty="0" err="1"/>
              <a:t>Scale</a:t>
            </a:r>
            <a:r>
              <a:rPr lang="da-DK" sz="1800" i="1" dirty="0"/>
              <a:t> Expert (Level II)</a:t>
            </a:r>
            <a:r>
              <a:rPr lang="en-US" sz="1800" dirty="0"/>
              <a:t>:</a:t>
            </a:r>
          </a:p>
          <a:p>
            <a:pPr lvl="2"/>
            <a:r>
              <a:rPr lang="en-US" dirty="0"/>
              <a:t>October 2019 (Alexander </a:t>
            </a:r>
            <a:r>
              <a:rPr lang="en-US" dirty="0" err="1"/>
              <a:t>Stefanov</a:t>
            </a:r>
            <a:r>
              <a:rPr lang="en-US" dirty="0"/>
              <a:t>, Ashok </a:t>
            </a:r>
            <a:r>
              <a:rPr lang="en-US" dirty="0" err="1"/>
              <a:t>Nulguda</a:t>
            </a:r>
            <a:r>
              <a:rPr lang="en-US" dirty="0"/>
              <a:t>)</a:t>
            </a:r>
          </a:p>
          <a:p>
            <a:pPr lvl="1"/>
            <a:r>
              <a:rPr lang="en-US" sz="1800" dirty="0"/>
              <a:t>1 staff member on </a:t>
            </a:r>
            <a:r>
              <a:rPr lang="en-US" sz="1800" dirty="0" err="1"/>
              <a:t>FitSim</a:t>
            </a:r>
            <a:r>
              <a:rPr lang="en-US" sz="1800" dirty="0"/>
              <a:t> course (Lottie Greenwood)</a:t>
            </a:r>
          </a:p>
          <a:p>
            <a:pPr lvl="1"/>
            <a:r>
              <a:rPr lang="en-US" sz="1800" b="1" dirty="0"/>
              <a:t>Only online training is expected in 2020 due to COVID-19</a:t>
            </a:r>
            <a:br>
              <a:rPr lang="en-US" sz="1800" dirty="0"/>
            </a:br>
            <a:endParaRPr lang="en-US" sz="1800" dirty="0"/>
          </a:p>
        </p:txBody>
      </p:sp>
      <p:sp>
        <p:nvSpPr>
          <p:cNvPr id="8" name="Content Placeholder 7">
            <a:extLst>
              <a:ext uri="{FF2B5EF4-FFF2-40B4-BE49-F238E27FC236}">
                <a16:creationId xmlns:a16="http://schemas.microsoft.com/office/drawing/2014/main" id="{608A743B-C966-CF44-BA1A-72118B700099}"/>
              </a:ext>
            </a:extLst>
          </p:cNvPr>
          <p:cNvSpPr>
            <a:spLocks noGrp="1"/>
          </p:cNvSpPr>
          <p:nvPr>
            <p:ph idx="16"/>
          </p:nvPr>
        </p:nvSpPr>
        <p:spPr/>
        <p:txBody>
          <a:bodyPr/>
          <a:lstStyle/>
          <a:p>
            <a:r>
              <a:rPr lang="en-US" b="1" dirty="0"/>
              <a:t>Participating in conferences</a:t>
            </a:r>
          </a:p>
          <a:p>
            <a:r>
              <a:rPr lang="en-US" sz="1800" b="1" dirty="0"/>
              <a:t>Likely not possible in 2020 due to COVID-19</a:t>
            </a:r>
          </a:p>
        </p:txBody>
      </p:sp>
      <p:sp>
        <p:nvSpPr>
          <p:cNvPr id="9" name="Date Placeholder 8">
            <a:extLst>
              <a:ext uri="{FF2B5EF4-FFF2-40B4-BE49-F238E27FC236}">
                <a16:creationId xmlns:a16="http://schemas.microsoft.com/office/drawing/2014/main" id="{C15391C8-B935-644D-8649-DF014B876E6F}"/>
              </a:ext>
            </a:extLst>
          </p:cNvPr>
          <p:cNvSpPr>
            <a:spLocks noGrp="1"/>
          </p:cNvSpPr>
          <p:nvPr>
            <p:ph type="dt" sz="half" idx="10"/>
          </p:nvPr>
        </p:nvSpPr>
        <p:spPr/>
        <p:txBody>
          <a:bodyPr/>
          <a:lstStyle/>
          <a:p>
            <a:fld id="{18896B66-0B3A-474C-9C9C-E4F07B1F5DAD}" type="datetime1">
              <a:rPr lang="sv-SE" smtClean="0"/>
              <a:t>2020-04-20</a:t>
            </a:fld>
            <a:endParaRPr lang="sv-SE" dirty="0"/>
          </a:p>
        </p:txBody>
      </p:sp>
    </p:spTree>
    <p:extLst>
      <p:ext uri="{BB962C8B-B14F-4D97-AF65-F5344CB8AC3E}">
        <p14:creationId xmlns:p14="http://schemas.microsoft.com/office/powerpoint/2010/main" val="224768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0CBC-C393-EC4E-80E7-A8BDB88138C7}"/>
              </a:ext>
            </a:extLst>
          </p:cNvPr>
          <p:cNvSpPr>
            <a:spLocks noGrp="1"/>
          </p:cNvSpPr>
          <p:nvPr>
            <p:ph type="title"/>
          </p:nvPr>
        </p:nvSpPr>
        <p:spPr/>
        <p:txBody>
          <a:bodyPr/>
          <a:lstStyle/>
          <a:p>
            <a:r>
              <a:rPr lang="en-US" dirty="0"/>
              <a:t>Infrastructure schedule</a:t>
            </a:r>
          </a:p>
        </p:txBody>
      </p:sp>
      <p:sp>
        <p:nvSpPr>
          <p:cNvPr id="3" name="Footer Placeholder 2">
            <a:extLst>
              <a:ext uri="{FF2B5EF4-FFF2-40B4-BE49-F238E27FC236}">
                <a16:creationId xmlns:a16="http://schemas.microsoft.com/office/drawing/2014/main" id="{3CD7057C-5C2E-DB4D-8C0E-7CA09B3ACA8D}"/>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0C2211DF-0FF4-0F43-95BE-0FC8103786DA}"/>
              </a:ext>
            </a:extLst>
          </p:cNvPr>
          <p:cNvSpPr>
            <a:spLocks noGrp="1"/>
          </p:cNvSpPr>
          <p:nvPr>
            <p:ph type="sldNum" sz="quarter" idx="12"/>
          </p:nvPr>
        </p:nvSpPr>
        <p:spPr/>
        <p:txBody>
          <a:bodyPr/>
          <a:lstStyle/>
          <a:p>
            <a:fld id="{F7283078-D760-1647-8B80-66BA8B52336D}" type="slidenum">
              <a:rPr lang="sv-SE" smtClean="0"/>
              <a:t>18</a:t>
            </a:fld>
            <a:endParaRPr lang="sv-SE"/>
          </a:p>
        </p:txBody>
      </p:sp>
      <p:sp>
        <p:nvSpPr>
          <p:cNvPr id="6" name="Text Placeholder 5">
            <a:extLst>
              <a:ext uri="{FF2B5EF4-FFF2-40B4-BE49-F238E27FC236}">
                <a16:creationId xmlns:a16="http://schemas.microsoft.com/office/drawing/2014/main" id="{16E6FB5B-35F4-854D-90F6-DBAEB3C409BB}"/>
              </a:ext>
            </a:extLst>
          </p:cNvPr>
          <p:cNvSpPr>
            <a:spLocks noGrp="1"/>
          </p:cNvSpPr>
          <p:nvPr>
            <p:ph type="body" sz="quarter" idx="14"/>
          </p:nvPr>
        </p:nvSpPr>
        <p:spPr/>
        <p:txBody>
          <a:bodyPr/>
          <a:lstStyle/>
          <a:p>
            <a:r>
              <a:rPr lang="en-US" dirty="0"/>
              <a:t>DST is working against current NSS master schedule 4.3 </a:t>
            </a:r>
          </a:p>
        </p:txBody>
      </p:sp>
      <p:sp>
        <p:nvSpPr>
          <p:cNvPr id="9" name="Date Placeholder 8">
            <a:extLst>
              <a:ext uri="{FF2B5EF4-FFF2-40B4-BE49-F238E27FC236}">
                <a16:creationId xmlns:a16="http://schemas.microsoft.com/office/drawing/2014/main" id="{673C3FDA-964B-8F44-93C1-BA3E61E793AE}"/>
              </a:ext>
            </a:extLst>
          </p:cNvPr>
          <p:cNvSpPr>
            <a:spLocks noGrp="1"/>
          </p:cNvSpPr>
          <p:nvPr>
            <p:ph type="dt" sz="half" idx="10"/>
          </p:nvPr>
        </p:nvSpPr>
        <p:spPr/>
        <p:txBody>
          <a:bodyPr/>
          <a:lstStyle/>
          <a:p>
            <a:fld id="{18896B66-0B3A-474C-9C9C-E4F07B1F5DAD}" type="datetime1">
              <a:rPr lang="sv-SE" smtClean="0"/>
              <a:t>2020-04-20</a:t>
            </a:fld>
            <a:endParaRPr lang="sv-SE" dirty="0"/>
          </a:p>
        </p:txBody>
      </p:sp>
      <p:pic>
        <p:nvPicPr>
          <p:cNvPr id="10" name="Content Placeholder 6">
            <a:extLst>
              <a:ext uri="{FF2B5EF4-FFF2-40B4-BE49-F238E27FC236}">
                <a16:creationId xmlns:a16="http://schemas.microsoft.com/office/drawing/2014/main" id="{B80C1D1E-1735-4340-ABC5-966B5F20BF0B}"/>
              </a:ext>
            </a:extLst>
          </p:cNvPr>
          <p:cNvPicPr>
            <a:picLocks noGrp="1" noChangeAspect="1"/>
          </p:cNvPicPr>
          <p:nvPr>
            <p:ph idx="16"/>
          </p:nvPr>
        </p:nvPicPr>
        <p:blipFill>
          <a:blip r:embed="rId2">
            <a:extLst>
              <a:ext uri="{28A0092B-C50C-407E-A947-70E740481C1C}">
                <a14:useLocalDpi xmlns:a14="http://schemas.microsoft.com/office/drawing/2010/main" val="0"/>
              </a:ext>
            </a:extLst>
          </a:blip>
          <a:stretch>
            <a:fillRect/>
          </a:stretch>
        </p:blipFill>
        <p:spPr>
          <a:xfrm>
            <a:off x="1375388" y="1438102"/>
            <a:ext cx="9996608" cy="4998303"/>
          </a:xfrm>
        </p:spPr>
      </p:pic>
    </p:spTree>
    <p:extLst>
      <p:ext uri="{BB962C8B-B14F-4D97-AF65-F5344CB8AC3E}">
        <p14:creationId xmlns:p14="http://schemas.microsoft.com/office/powerpoint/2010/main" val="246423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FB9E-FD10-8A40-8A49-016665561F0C}"/>
              </a:ext>
            </a:extLst>
          </p:cNvPr>
          <p:cNvSpPr>
            <a:spLocks noGrp="1"/>
          </p:cNvSpPr>
          <p:nvPr>
            <p:ph type="title"/>
          </p:nvPr>
        </p:nvSpPr>
        <p:spPr/>
        <p:txBody>
          <a:bodyPr/>
          <a:lstStyle/>
          <a:p>
            <a:r>
              <a:rPr lang="en-US" dirty="0"/>
              <a:t>COVID-19 impact on DST</a:t>
            </a:r>
          </a:p>
        </p:txBody>
      </p:sp>
      <p:sp>
        <p:nvSpPr>
          <p:cNvPr id="3" name="Footer Placeholder 2">
            <a:extLst>
              <a:ext uri="{FF2B5EF4-FFF2-40B4-BE49-F238E27FC236}">
                <a16:creationId xmlns:a16="http://schemas.microsoft.com/office/drawing/2014/main" id="{845752EE-2885-C748-9F6C-3C3EFFD1F583}"/>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C469A288-3F98-0041-AAFA-514EBB8F59B6}"/>
              </a:ext>
            </a:extLst>
          </p:cNvPr>
          <p:cNvSpPr>
            <a:spLocks noGrp="1"/>
          </p:cNvSpPr>
          <p:nvPr>
            <p:ph type="sldNum" sz="quarter" idx="12"/>
          </p:nvPr>
        </p:nvSpPr>
        <p:spPr/>
        <p:txBody>
          <a:bodyPr/>
          <a:lstStyle/>
          <a:p>
            <a:fld id="{F7283078-D760-1647-8B80-66BA8B52336D}" type="slidenum">
              <a:rPr lang="sv-SE" smtClean="0"/>
              <a:t>19</a:t>
            </a:fld>
            <a:endParaRPr lang="sv-SE"/>
          </a:p>
        </p:txBody>
      </p:sp>
      <p:sp>
        <p:nvSpPr>
          <p:cNvPr id="9" name="Date Placeholder 8">
            <a:extLst>
              <a:ext uri="{FF2B5EF4-FFF2-40B4-BE49-F238E27FC236}">
                <a16:creationId xmlns:a16="http://schemas.microsoft.com/office/drawing/2014/main" id="{9F1890A3-A809-304D-9EA6-CBA3974064D5}"/>
              </a:ext>
            </a:extLst>
          </p:cNvPr>
          <p:cNvSpPr>
            <a:spLocks noGrp="1"/>
          </p:cNvSpPr>
          <p:nvPr>
            <p:ph type="dt" sz="half" idx="10"/>
          </p:nvPr>
        </p:nvSpPr>
        <p:spPr/>
        <p:txBody>
          <a:bodyPr/>
          <a:lstStyle/>
          <a:p>
            <a:fld id="{18896B66-0B3A-474C-9C9C-E4F07B1F5DAD}" type="datetime1">
              <a:rPr lang="sv-SE" smtClean="0"/>
              <a:t>2020-04-20</a:t>
            </a:fld>
            <a:endParaRPr lang="sv-SE" dirty="0"/>
          </a:p>
        </p:txBody>
      </p:sp>
      <p:graphicFrame>
        <p:nvGraphicFramePr>
          <p:cNvPr id="10" name="Table 9">
            <a:extLst>
              <a:ext uri="{FF2B5EF4-FFF2-40B4-BE49-F238E27FC236}">
                <a16:creationId xmlns:a16="http://schemas.microsoft.com/office/drawing/2014/main" id="{8F8147FA-E649-B549-879F-8300DFEE19C5}"/>
              </a:ext>
            </a:extLst>
          </p:cNvPr>
          <p:cNvGraphicFramePr>
            <a:graphicFrameLocks noGrp="1"/>
          </p:cNvGraphicFramePr>
          <p:nvPr>
            <p:extLst>
              <p:ext uri="{D42A27DB-BD31-4B8C-83A1-F6EECF244321}">
                <p14:modId xmlns:p14="http://schemas.microsoft.com/office/powerpoint/2010/main" val="379367202"/>
              </p:ext>
            </p:extLst>
          </p:nvPr>
        </p:nvGraphicFramePr>
        <p:xfrm>
          <a:off x="549858" y="922712"/>
          <a:ext cx="10928634" cy="5763502"/>
        </p:xfrm>
        <a:graphic>
          <a:graphicData uri="http://schemas.openxmlformats.org/drawingml/2006/table">
            <a:tbl>
              <a:tblPr firstRow="1" bandRow="1">
                <a:tableStyleId>{5C22544A-7EE6-4342-B048-85BDC9FD1C3A}</a:tableStyleId>
              </a:tblPr>
              <a:tblGrid>
                <a:gridCol w="3642878">
                  <a:extLst>
                    <a:ext uri="{9D8B030D-6E8A-4147-A177-3AD203B41FA5}">
                      <a16:colId xmlns:a16="http://schemas.microsoft.com/office/drawing/2014/main" val="3138191217"/>
                    </a:ext>
                  </a:extLst>
                </a:gridCol>
                <a:gridCol w="3642878">
                  <a:extLst>
                    <a:ext uri="{9D8B030D-6E8A-4147-A177-3AD203B41FA5}">
                      <a16:colId xmlns:a16="http://schemas.microsoft.com/office/drawing/2014/main" val="584304334"/>
                    </a:ext>
                  </a:extLst>
                </a:gridCol>
                <a:gridCol w="3642878">
                  <a:extLst>
                    <a:ext uri="{9D8B030D-6E8A-4147-A177-3AD203B41FA5}">
                      <a16:colId xmlns:a16="http://schemas.microsoft.com/office/drawing/2014/main" val="1254696888"/>
                    </a:ext>
                  </a:extLst>
                </a:gridCol>
              </a:tblGrid>
              <a:tr h="504905">
                <a:tc>
                  <a:txBody>
                    <a:bodyPr/>
                    <a:lstStyle/>
                    <a:p>
                      <a:r>
                        <a:rPr lang="en-US" sz="1200" dirty="0"/>
                        <a:t>Activity</a:t>
                      </a:r>
                    </a:p>
                  </a:txBody>
                  <a:tcPr/>
                </a:tc>
                <a:tc>
                  <a:txBody>
                    <a:bodyPr/>
                    <a:lstStyle/>
                    <a:p>
                      <a:r>
                        <a:rPr lang="en-US" sz="1200" dirty="0"/>
                        <a:t>Description</a:t>
                      </a:r>
                    </a:p>
                  </a:txBody>
                  <a:tcPr/>
                </a:tc>
                <a:tc>
                  <a:txBody>
                    <a:bodyPr/>
                    <a:lstStyle/>
                    <a:p>
                      <a:r>
                        <a:rPr lang="en-US" sz="1200" dirty="0"/>
                        <a:t>Impact</a:t>
                      </a:r>
                    </a:p>
                  </a:txBody>
                  <a:tcPr/>
                </a:tc>
                <a:extLst>
                  <a:ext uri="{0D108BD9-81ED-4DB2-BD59-A6C34878D82A}">
                    <a16:rowId xmlns:a16="http://schemas.microsoft.com/office/drawing/2014/main" val="3934460432"/>
                  </a:ext>
                </a:extLst>
              </a:tr>
              <a:tr h="503717">
                <a:tc>
                  <a:txBody>
                    <a:bodyPr/>
                    <a:lstStyle/>
                    <a:p>
                      <a:r>
                        <a:rPr lang="en-US" sz="1200" dirty="0"/>
                        <a:t>Installation of equipment in the CUB data center</a:t>
                      </a:r>
                    </a:p>
                  </a:txBody>
                  <a:tcPr/>
                </a:tc>
                <a:tc>
                  <a:txBody>
                    <a:bodyPr/>
                    <a:lstStyle/>
                    <a:p>
                      <a:r>
                        <a:rPr lang="en-US" sz="1200" dirty="0"/>
                        <a:t>Installation of storage, network, VM environment etc. in the CUB server room at the ESS site</a:t>
                      </a:r>
                    </a:p>
                  </a:txBody>
                  <a:tcPr/>
                </a:tc>
                <a:tc>
                  <a:txBody>
                    <a:bodyPr/>
                    <a:lstStyle/>
                    <a:p>
                      <a:r>
                        <a:rPr lang="en-US" sz="1200" kern="1200" dirty="0">
                          <a:solidFill>
                            <a:schemeClr val="dk1"/>
                          </a:solidFill>
                          <a:effectLst/>
                          <a:latin typeface="+mn-lt"/>
                          <a:ea typeface="+mn-ea"/>
                          <a:cs typeface="+mn-cs"/>
                        </a:rPr>
                        <a:t>This activity is heavily depending on the ESS supply chain. There is a real risk of delays in the order of months.</a:t>
                      </a:r>
                      <a:r>
                        <a:rPr lang="sv-SE" sz="1200" dirty="0">
                          <a:effectLst/>
                        </a:rPr>
                        <a:t> </a:t>
                      </a:r>
                      <a:endParaRPr lang="en-US" sz="1200" dirty="0"/>
                    </a:p>
                  </a:txBody>
                  <a:tcPr/>
                </a:tc>
                <a:extLst>
                  <a:ext uri="{0D108BD9-81ED-4DB2-BD59-A6C34878D82A}">
                    <a16:rowId xmlns:a16="http://schemas.microsoft.com/office/drawing/2014/main" val="3432032883"/>
                  </a:ext>
                </a:extLst>
              </a:tr>
              <a:tr h="503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Installation of equipment in the CPH data center</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Installation of storage, network, VM environment etc. in the CUB server room at DMSC server room in Copenhagen</a:t>
                      </a:r>
                    </a:p>
                  </a:txBody>
                  <a:tcPr/>
                </a:tc>
                <a:tc>
                  <a:txBody>
                    <a:bodyPr/>
                    <a:lstStyle/>
                    <a:p>
                      <a:r>
                        <a:rPr lang="en-US" sz="1200" dirty="0"/>
                        <a:t>This activity is depending on delays at vendors (which has not yet manifested itself) and on restriction on working closely together (server room work). Mitigation for the latter is in place. </a:t>
                      </a:r>
                    </a:p>
                  </a:txBody>
                  <a:tcPr/>
                </a:tc>
                <a:extLst>
                  <a:ext uri="{0D108BD9-81ED-4DB2-BD59-A6C34878D82A}">
                    <a16:rowId xmlns:a16="http://schemas.microsoft.com/office/drawing/2014/main" val="1176717829"/>
                  </a:ext>
                </a:extLst>
              </a:tr>
              <a:tr h="503717">
                <a:tc>
                  <a:txBody>
                    <a:bodyPr/>
                    <a:lstStyle/>
                    <a:p>
                      <a:r>
                        <a:rPr lang="en-US" sz="1200" dirty="0"/>
                        <a:t>Validation of site fiber infrastructure</a:t>
                      </a:r>
                    </a:p>
                  </a:txBody>
                  <a:tcPr/>
                </a:tc>
                <a:tc>
                  <a:txBody>
                    <a:bodyPr/>
                    <a:lstStyle/>
                    <a:p>
                      <a:r>
                        <a:rPr lang="en-US" sz="1200" dirty="0"/>
                        <a:t>While tests for the site fiber infrastructure is in place the actual testing will depend on access to the CUB and to </a:t>
                      </a:r>
                      <a:r>
                        <a:rPr lang="en-US" sz="1200" dirty="0" err="1"/>
                        <a:t>comms</a:t>
                      </a:r>
                      <a:r>
                        <a:rPr lang="en-US" sz="1200" dirty="0"/>
                        <a:t> rooms.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This activity is heavily depending on the ESS supply chain. There is a real risk of delays in the order of months.</a:t>
                      </a:r>
                      <a:r>
                        <a:rPr lang="sv-SE" sz="1200" dirty="0">
                          <a:effectLst/>
                        </a:rPr>
                        <a:t> </a:t>
                      </a:r>
                      <a:endParaRPr lang="en-US" sz="1200" dirty="0"/>
                    </a:p>
                  </a:txBody>
                  <a:tcPr/>
                </a:tc>
                <a:extLst>
                  <a:ext uri="{0D108BD9-81ED-4DB2-BD59-A6C34878D82A}">
                    <a16:rowId xmlns:a16="http://schemas.microsoft.com/office/drawing/2014/main" val="1190948193"/>
                  </a:ext>
                </a:extLst>
              </a:tr>
              <a:tr h="503717">
                <a:tc>
                  <a:txBody>
                    <a:bodyPr/>
                    <a:lstStyle/>
                    <a:p>
                      <a:r>
                        <a:rPr lang="en-US" sz="1200" dirty="0"/>
                        <a:t>Procurements</a:t>
                      </a:r>
                    </a:p>
                  </a:txBody>
                  <a:tcPr/>
                </a:tc>
                <a:tc>
                  <a:txBody>
                    <a:bodyPr/>
                    <a:lstStyle/>
                    <a:p>
                      <a:r>
                        <a:rPr lang="en-US" sz="1200" dirty="0"/>
                        <a:t>Procurements of storage, VM, HPC and network equipment.</a:t>
                      </a:r>
                    </a:p>
                  </a:txBody>
                  <a:tcPr/>
                </a:tc>
                <a:tc>
                  <a:txBody>
                    <a:bodyPr/>
                    <a:lstStyle/>
                    <a:p>
                      <a:r>
                        <a:rPr lang="en-US" sz="1200" dirty="0"/>
                        <a:t>Minor delays expected due to the practicalities of VC versus physical meetings. </a:t>
                      </a:r>
                    </a:p>
                  </a:txBody>
                  <a:tcPr/>
                </a:tc>
                <a:extLst>
                  <a:ext uri="{0D108BD9-81ED-4DB2-BD59-A6C34878D82A}">
                    <a16:rowId xmlns:a16="http://schemas.microsoft.com/office/drawing/2014/main" val="2452809001"/>
                  </a:ext>
                </a:extLst>
              </a:tr>
              <a:tr h="503717">
                <a:tc>
                  <a:txBody>
                    <a:bodyPr/>
                    <a:lstStyle/>
                    <a:p>
                      <a:r>
                        <a:rPr lang="en-US" sz="1200" dirty="0"/>
                        <a:t>User support</a:t>
                      </a:r>
                    </a:p>
                  </a:txBody>
                  <a:tcPr/>
                </a:tc>
                <a:tc>
                  <a:txBody>
                    <a:bodyPr/>
                    <a:lstStyle/>
                    <a:p>
                      <a:r>
                        <a:rPr lang="en-US" sz="1200" dirty="0"/>
                        <a:t>Support the current DST userbase (approx. 500 users).</a:t>
                      </a:r>
                    </a:p>
                  </a:txBody>
                  <a:tcPr/>
                </a:tc>
                <a:tc>
                  <a:txBody>
                    <a:bodyPr/>
                    <a:lstStyle/>
                    <a:p>
                      <a:r>
                        <a:rPr lang="en-US" sz="1200" dirty="0"/>
                        <a:t>Impact is only expected if on-site work is required. This is in the form of transport time from peoples home to DMSC.</a:t>
                      </a:r>
                    </a:p>
                  </a:txBody>
                  <a:tcPr/>
                </a:tc>
                <a:extLst>
                  <a:ext uri="{0D108BD9-81ED-4DB2-BD59-A6C34878D82A}">
                    <a16:rowId xmlns:a16="http://schemas.microsoft.com/office/drawing/2014/main" val="1304431015"/>
                  </a:ext>
                </a:extLst>
              </a:tr>
              <a:tr h="503717">
                <a:tc>
                  <a:txBody>
                    <a:bodyPr/>
                    <a:lstStyle/>
                    <a:p>
                      <a:r>
                        <a:rPr lang="en-US" sz="1200" dirty="0"/>
                        <a:t>Implementation of support systems</a:t>
                      </a:r>
                    </a:p>
                  </a:txBody>
                  <a:tcPr/>
                </a:tc>
                <a:tc>
                  <a:txBody>
                    <a:bodyPr/>
                    <a:lstStyle/>
                    <a:p>
                      <a:r>
                        <a:rPr lang="en-US" sz="1200" dirty="0"/>
                        <a:t>IAM collaboration with ICS and IT, INFOSEC collaboration and advancing deployment capabilities at ESS site and Utgaard.</a:t>
                      </a:r>
                    </a:p>
                  </a:txBody>
                  <a:tcPr/>
                </a:tc>
                <a:tc>
                  <a:txBody>
                    <a:bodyPr/>
                    <a:lstStyle/>
                    <a:p>
                      <a:r>
                        <a:rPr lang="en-US" sz="1200" dirty="0"/>
                        <a:t>Minor delays are expected due to restriction on working closely together (server room work) and due to the practicalities of VC versus physical meetings. </a:t>
                      </a:r>
                    </a:p>
                  </a:txBody>
                  <a:tcPr/>
                </a:tc>
                <a:extLst>
                  <a:ext uri="{0D108BD9-81ED-4DB2-BD59-A6C34878D82A}">
                    <a16:rowId xmlns:a16="http://schemas.microsoft.com/office/drawing/2014/main" val="2773182781"/>
                  </a:ext>
                </a:extLst>
              </a:tr>
              <a:tr h="503717">
                <a:tc>
                  <a:txBody>
                    <a:bodyPr/>
                    <a:lstStyle/>
                    <a:p>
                      <a:r>
                        <a:rPr lang="en-US" sz="1200" dirty="0"/>
                        <a:t>Staff impact</a:t>
                      </a:r>
                    </a:p>
                  </a:txBody>
                  <a:tcPr/>
                </a:tc>
                <a:tc>
                  <a:txBody>
                    <a:bodyPr/>
                    <a:lstStyle/>
                    <a:p>
                      <a:r>
                        <a:rPr lang="en-US" sz="1200" dirty="0"/>
                        <a:t>Impact on staff productivity due to DK staff having to take care of children (home school etc.) as well as psychosocial impact of working from home for an extensive period of time.</a:t>
                      </a:r>
                    </a:p>
                  </a:txBody>
                  <a:tcPr/>
                </a:tc>
                <a:tc>
                  <a:txBody>
                    <a:bodyPr/>
                    <a:lstStyle/>
                    <a:p>
                      <a:r>
                        <a:rPr lang="en-US" sz="1200" dirty="0"/>
                        <a:t>Some delays are expected. While it is difficult to mitigate the impact of home schooling, the psychosocial impact is being mitigated (as best we can) by keeping the normal structure </a:t>
                      </a:r>
                      <a:r>
                        <a:rPr lang="en-US" sz="1200" dirty="0" err="1"/>
                        <a:t>af</a:t>
                      </a:r>
                      <a:r>
                        <a:rPr lang="en-US" sz="1200" dirty="0"/>
                        <a:t> a working week with daily SCRUMS, backlog grooming and retrospective meetings. Also we are encouraging social - non-working interaction on out chat etc. </a:t>
                      </a:r>
                    </a:p>
                  </a:txBody>
                  <a:tcPr/>
                </a:tc>
                <a:extLst>
                  <a:ext uri="{0D108BD9-81ED-4DB2-BD59-A6C34878D82A}">
                    <a16:rowId xmlns:a16="http://schemas.microsoft.com/office/drawing/2014/main" val="2389424428"/>
                  </a:ext>
                </a:extLst>
              </a:tr>
            </a:tbl>
          </a:graphicData>
        </a:graphic>
      </p:graphicFrame>
    </p:spTree>
    <p:extLst>
      <p:ext uri="{BB962C8B-B14F-4D97-AF65-F5344CB8AC3E}">
        <p14:creationId xmlns:p14="http://schemas.microsoft.com/office/powerpoint/2010/main" val="227996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Data Systems and Technologies (DST)</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STAP presentation April 2020</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t>
            </a:r>
            <a:r>
              <a:rPr lang="en-GB" dirty="0" err="1"/>
              <a:t>Jesper</a:t>
            </a:r>
            <a:r>
              <a:rPr lang="en-GB" dirty="0"/>
              <a:t> Rude </a:t>
            </a:r>
            <a:r>
              <a:rPr lang="en-GB" dirty="0" err="1"/>
              <a:t>selknæs</a:t>
            </a:r>
            <a:endParaRPr lang="en-GB" dirty="0"/>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2020-04-20</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Thanks for your attention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464052320"/>
              </p:ext>
            </p:extLst>
          </p:nvPr>
        </p:nvGraphicFramePr>
        <p:xfrm>
          <a:off x="1195647" y="1633448"/>
          <a:ext cx="10134600" cy="1831176"/>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57794">
                <a:tc>
                  <a:txBody>
                    <a:bodyPr/>
                    <a:lstStyle/>
                    <a:p>
                      <a:pPr>
                        <a:tabLst>
                          <a:tab pos="357188" algn="l"/>
                        </a:tabLst>
                      </a:pPr>
                      <a:r>
                        <a:rPr lang="en-GB" sz="2000" b="0" noProof="0" dirty="0">
                          <a:solidFill>
                            <a:schemeClr val="bg1"/>
                          </a:solidFill>
                        </a:rPr>
                        <a:t>Presentation of the DST team</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457794">
                <a:tc>
                  <a:txBody>
                    <a:bodyPr/>
                    <a:lstStyle/>
                    <a:p>
                      <a:pPr>
                        <a:tabLst>
                          <a:tab pos="357188" algn="l"/>
                        </a:tabLst>
                      </a:pPr>
                      <a:r>
                        <a:rPr lang="en-GB" sz="2000" b="0" noProof="0" dirty="0">
                          <a:solidFill>
                            <a:schemeClr val="bg1"/>
                          </a:solidFill>
                        </a:rPr>
                        <a:t>Status report</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457794">
                <a:tc>
                  <a:txBody>
                    <a:bodyPr/>
                    <a:lstStyle/>
                    <a:p>
                      <a:pPr>
                        <a:tabLst>
                          <a:tab pos="357188" algn="l"/>
                        </a:tabLst>
                      </a:pPr>
                      <a:r>
                        <a:rPr lang="en-GB" sz="2000" dirty="0">
                          <a:solidFill>
                            <a:schemeClr val="bg1"/>
                          </a:solidFill>
                        </a:rPr>
                        <a:t>Work planned for 2020</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457794">
                <a:tc>
                  <a:txBody>
                    <a:bodyPr/>
                    <a:lstStyle/>
                    <a:p>
                      <a:pPr>
                        <a:tabLst>
                          <a:tab pos="357188" algn="l"/>
                        </a:tabLst>
                      </a:pPr>
                      <a:r>
                        <a:rPr lang="en-GB" sz="2000" b="0" noProof="0" dirty="0">
                          <a:solidFill>
                            <a:schemeClr val="bg1"/>
                          </a:solidFill>
                        </a:rPr>
                        <a:t>COVID-19 impact on DST</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95913222"/>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r>
              <a:rPr lang="en-GB" dirty="0"/>
              <a:t>PRESENTATION TITLE/FOOTER</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2020-04-20</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The DST team</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grpSp>
        <p:nvGrpSpPr>
          <p:cNvPr id="11" name="Group 10">
            <a:extLst>
              <a:ext uri="{FF2B5EF4-FFF2-40B4-BE49-F238E27FC236}">
                <a16:creationId xmlns:a16="http://schemas.microsoft.com/office/drawing/2014/main" id="{6EB73483-5840-FC45-B532-4C8CAE0C3CE3}"/>
              </a:ext>
            </a:extLst>
          </p:cNvPr>
          <p:cNvGrpSpPr/>
          <p:nvPr/>
        </p:nvGrpSpPr>
        <p:grpSpPr>
          <a:xfrm>
            <a:off x="656438" y="3176316"/>
            <a:ext cx="3373334" cy="688975"/>
            <a:chOff x="5735960" y="2387056"/>
            <a:chExt cx="3373334" cy="688975"/>
          </a:xfrm>
        </p:grpSpPr>
        <p:pic>
          <p:nvPicPr>
            <p:cNvPr id="12" name="Picture 11">
              <a:extLst>
                <a:ext uri="{FF2B5EF4-FFF2-40B4-BE49-F238E27FC236}">
                  <a16:creationId xmlns:a16="http://schemas.microsoft.com/office/drawing/2014/main" id="{EC264C62-3CD9-C545-97E5-A79B8E644CB9}"/>
                </a:ext>
              </a:extLst>
            </p:cNvPr>
            <p:cNvPicPr/>
            <p:nvPr/>
          </p:nvPicPr>
          <p:blipFill>
            <a:blip r:embed="rId2"/>
            <a:stretch>
              <a:fillRect/>
            </a:stretch>
          </p:blipFill>
          <p:spPr>
            <a:xfrm>
              <a:off x="8420319" y="2387056"/>
              <a:ext cx="688975" cy="688975"/>
            </a:xfrm>
            <a:prstGeom prst="rect">
              <a:avLst/>
            </a:prstGeom>
          </p:spPr>
        </p:pic>
        <p:sp>
          <p:nvSpPr>
            <p:cNvPr id="13" name="TextBox 12">
              <a:extLst>
                <a:ext uri="{FF2B5EF4-FFF2-40B4-BE49-F238E27FC236}">
                  <a16:creationId xmlns:a16="http://schemas.microsoft.com/office/drawing/2014/main" id="{95A11D5C-1C22-F646-BCEA-5498A7A9F26B}"/>
                </a:ext>
              </a:extLst>
            </p:cNvPr>
            <p:cNvSpPr txBox="1"/>
            <p:nvPr/>
          </p:nvSpPr>
          <p:spPr>
            <a:xfrm>
              <a:off x="5735960" y="2536473"/>
              <a:ext cx="2376264" cy="344487"/>
            </a:xfrm>
            <a:prstGeom prst="rect">
              <a:avLst/>
            </a:prstGeom>
          </p:spPr>
          <p:txBody>
            <a:bodyPr vert="horz" wrap="square" lIns="91440" tIns="45720" rIns="91440" bIns="45720" rtlCol="0" anchor="t">
              <a:normAutofit fontScale="92500" lnSpcReduction="20000"/>
            </a:bodyPr>
            <a:lstStyle/>
            <a:p>
              <a:pPr algn="l"/>
              <a:r>
                <a:rPr lang="da-DK" sz="2000" dirty="0"/>
                <a:t>Brian Lindgren Jensen</a:t>
              </a:r>
            </a:p>
          </p:txBody>
        </p:sp>
      </p:grpSp>
      <p:grpSp>
        <p:nvGrpSpPr>
          <p:cNvPr id="14" name="Group 13">
            <a:extLst>
              <a:ext uri="{FF2B5EF4-FFF2-40B4-BE49-F238E27FC236}">
                <a16:creationId xmlns:a16="http://schemas.microsoft.com/office/drawing/2014/main" id="{1C605B69-502C-B049-9499-314DECFEA68C}"/>
              </a:ext>
            </a:extLst>
          </p:cNvPr>
          <p:cNvGrpSpPr/>
          <p:nvPr/>
        </p:nvGrpSpPr>
        <p:grpSpPr>
          <a:xfrm>
            <a:off x="642958" y="1882188"/>
            <a:ext cx="3386814" cy="691515"/>
            <a:chOff x="5735960" y="3156829"/>
            <a:chExt cx="3386814" cy="691515"/>
          </a:xfrm>
        </p:grpSpPr>
        <p:pic>
          <p:nvPicPr>
            <p:cNvPr id="15" name="Picture 14">
              <a:extLst>
                <a:ext uri="{FF2B5EF4-FFF2-40B4-BE49-F238E27FC236}">
                  <a16:creationId xmlns:a16="http://schemas.microsoft.com/office/drawing/2014/main" id="{388E805A-AF9F-8C40-ACAF-D80EF8DC1F04}"/>
                </a:ext>
              </a:extLst>
            </p:cNvPr>
            <p:cNvPicPr/>
            <p:nvPr/>
          </p:nvPicPr>
          <p:blipFill>
            <a:blip r:embed="rId3"/>
            <a:stretch>
              <a:fillRect/>
            </a:stretch>
          </p:blipFill>
          <p:spPr>
            <a:xfrm>
              <a:off x="8431259" y="3156829"/>
              <a:ext cx="691515" cy="691515"/>
            </a:xfrm>
            <a:prstGeom prst="rect">
              <a:avLst/>
            </a:prstGeom>
          </p:spPr>
        </p:pic>
        <p:sp>
          <p:nvSpPr>
            <p:cNvPr id="16" name="TextBox 15">
              <a:extLst>
                <a:ext uri="{FF2B5EF4-FFF2-40B4-BE49-F238E27FC236}">
                  <a16:creationId xmlns:a16="http://schemas.microsoft.com/office/drawing/2014/main" id="{F518B924-7934-0D49-A363-859593E9A3D0}"/>
                </a:ext>
              </a:extLst>
            </p:cNvPr>
            <p:cNvSpPr txBox="1"/>
            <p:nvPr/>
          </p:nvSpPr>
          <p:spPr>
            <a:xfrm>
              <a:off x="5735960" y="3338800"/>
              <a:ext cx="2376264" cy="344487"/>
            </a:xfrm>
            <a:prstGeom prst="rect">
              <a:avLst/>
            </a:prstGeom>
          </p:spPr>
          <p:txBody>
            <a:bodyPr vert="horz" wrap="square" lIns="91440" tIns="45720" rIns="91440" bIns="45720" rtlCol="0" anchor="t">
              <a:normAutofit fontScale="92500" lnSpcReduction="20000"/>
            </a:bodyPr>
            <a:lstStyle/>
            <a:p>
              <a:pPr algn="l"/>
              <a:r>
                <a:rPr lang="da-DK" sz="2000" dirty="0"/>
                <a:t>Jesper Rude </a:t>
              </a:r>
              <a:r>
                <a:rPr lang="da-DK" sz="2000" dirty="0" err="1"/>
                <a:t>Selknæs</a:t>
              </a:r>
              <a:endParaRPr lang="da-DK" sz="2000" dirty="0"/>
            </a:p>
          </p:txBody>
        </p:sp>
      </p:grpSp>
      <p:grpSp>
        <p:nvGrpSpPr>
          <p:cNvPr id="17" name="Group 16">
            <a:extLst>
              <a:ext uri="{FF2B5EF4-FFF2-40B4-BE49-F238E27FC236}">
                <a16:creationId xmlns:a16="http://schemas.microsoft.com/office/drawing/2014/main" id="{A44A1037-AFDC-254D-92A4-C6C9230CE506}"/>
              </a:ext>
            </a:extLst>
          </p:cNvPr>
          <p:cNvGrpSpPr/>
          <p:nvPr/>
        </p:nvGrpSpPr>
        <p:grpSpPr>
          <a:xfrm>
            <a:off x="609600" y="4230418"/>
            <a:ext cx="3378559" cy="683260"/>
            <a:chOff x="5735960" y="3924782"/>
            <a:chExt cx="3378559" cy="683260"/>
          </a:xfrm>
        </p:grpSpPr>
        <p:pic>
          <p:nvPicPr>
            <p:cNvPr id="18" name="Picture 17">
              <a:extLst>
                <a:ext uri="{FF2B5EF4-FFF2-40B4-BE49-F238E27FC236}">
                  <a16:creationId xmlns:a16="http://schemas.microsoft.com/office/drawing/2014/main" id="{6BA2551A-349D-0548-ADBF-475E226FA9FE}"/>
                </a:ext>
              </a:extLst>
            </p:cNvPr>
            <p:cNvPicPr/>
            <p:nvPr/>
          </p:nvPicPr>
          <p:blipFill>
            <a:blip r:embed="rId4"/>
            <a:stretch>
              <a:fillRect/>
            </a:stretch>
          </p:blipFill>
          <p:spPr>
            <a:xfrm>
              <a:off x="8431259" y="3924782"/>
              <a:ext cx="683260" cy="683260"/>
            </a:xfrm>
            <a:prstGeom prst="rect">
              <a:avLst/>
            </a:prstGeom>
          </p:spPr>
        </p:pic>
        <p:sp>
          <p:nvSpPr>
            <p:cNvPr id="19" name="TextBox 18">
              <a:extLst>
                <a:ext uri="{FF2B5EF4-FFF2-40B4-BE49-F238E27FC236}">
                  <a16:creationId xmlns:a16="http://schemas.microsoft.com/office/drawing/2014/main" id="{47C2882C-48D0-304A-A26A-9AD08026C2E4}"/>
                </a:ext>
              </a:extLst>
            </p:cNvPr>
            <p:cNvSpPr txBox="1"/>
            <p:nvPr/>
          </p:nvSpPr>
          <p:spPr>
            <a:xfrm>
              <a:off x="5735960" y="4094168"/>
              <a:ext cx="2376264" cy="344487"/>
            </a:xfrm>
            <a:prstGeom prst="rect">
              <a:avLst/>
            </a:prstGeom>
          </p:spPr>
          <p:txBody>
            <a:bodyPr vert="horz" wrap="square" lIns="91440" tIns="45720" rIns="91440" bIns="45720" rtlCol="0" anchor="t">
              <a:normAutofit fontScale="92500" lnSpcReduction="20000"/>
            </a:bodyPr>
            <a:lstStyle/>
            <a:p>
              <a:pPr algn="l"/>
              <a:r>
                <a:rPr lang="da-DK" sz="2000" dirty="0"/>
                <a:t>Kareem </a:t>
              </a:r>
              <a:r>
                <a:rPr lang="da-DK" sz="2000" dirty="0" err="1"/>
                <a:t>Galal</a:t>
              </a:r>
              <a:endParaRPr lang="da-DK" sz="2000" dirty="0"/>
            </a:p>
          </p:txBody>
        </p:sp>
      </p:grpSp>
      <p:grpSp>
        <p:nvGrpSpPr>
          <p:cNvPr id="20" name="Group 19">
            <a:extLst>
              <a:ext uri="{FF2B5EF4-FFF2-40B4-BE49-F238E27FC236}">
                <a16:creationId xmlns:a16="http://schemas.microsoft.com/office/drawing/2014/main" id="{8CDA61B6-DB29-3F4C-89C3-FCEEC722B13E}"/>
              </a:ext>
            </a:extLst>
          </p:cNvPr>
          <p:cNvGrpSpPr/>
          <p:nvPr/>
        </p:nvGrpSpPr>
        <p:grpSpPr>
          <a:xfrm>
            <a:off x="580581" y="5386483"/>
            <a:ext cx="3407578" cy="776367"/>
            <a:chOff x="5744324" y="4601832"/>
            <a:chExt cx="3407578" cy="776367"/>
          </a:xfrm>
        </p:grpSpPr>
        <p:pic>
          <p:nvPicPr>
            <p:cNvPr id="21" name="Picture 20">
              <a:extLst>
                <a:ext uri="{FF2B5EF4-FFF2-40B4-BE49-F238E27FC236}">
                  <a16:creationId xmlns:a16="http://schemas.microsoft.com/office/drawing/2014/main" id="{ABAEB3B4-51DE-D947-9566-AAC32DEECA19}"/>
                </a:ext>
              </a:extLst>
            </p:cNvPr>
            <p:cNvPicPr/>
            <p:nvPr/>
          </p:nvPicPr>
          <p:blipFill>
            <a:blip r:embed="rId5"/>
            <a:stretch>
              <a:fillRect/>
            </a:stretch>
          </p:blipFill>
          <p:spPr>
            <a:xfrm>
              <a:off x="8426035" y="4601832"/>
              <a:ext cx="725867" cy="776367"/>
            </a:xfrm>
            <a:prstGeom prst="rect">
              <a:avLst/>
            </a:prstGeom>
          </p:spPr>
        </p:pic>
        <p:sp>
          <p:nvSpPr>
            <p:cNvPr id="22" name="TextBox 21">
              <a:extLst>
                <a:ext uri="{FF2B5EF4-FFF2-40B4-BE49-F238E27FC236}">
                  <a16:creationId xmlns:a16="http://schemas.microsoft.com/office/drawing/2014/main" id="{6E61CB08-8C66-004C-9102-3D0770F6C7EE}"/>
                </a:ext>
              </a:extLst>
            </p:cNvPr>
            <p:cNvSpPr txBox="1"/>
            <p:nvPr/>
          </p:nvSpPr>
          <p:spPr>
            <a:xfrm>
              <a:off x="5744324" y="4896617"/>
              <a:ext cx="2376264" cy="344487"/>
            </a:xfrm>
            <a:prstGeom prst="rect">
              <a:avLst/>
            </a:prstGeom>
          </p:spPr>
          <p:txBody>
            <a:bodyPr vert="horz" wrap="square" lIns="91440" tIns="45720" rIns="91440" bIns="45720" rtlCol="0" anchor="t">
              <a:normAutofit fontScale="92500" lnSpcReduction="20000"/>
            </a:bodyPr>
            <a:lstStyle/>
            <a:p>
              <a:pPr algn="l"/>
              <a:r>
                <a:rPr lang="da-DK" sz="2000" dirty="0"/>
                <a:t>Lottie </a:t>
              </a:r>
              <a:r>
                <a:rPr lang="da-DK" sz="2000" dirty="0" err="1"/>
                <a:t>Greenwoold</a:t>
              </a:r>
              <a:endParaRPr lang="da-DK" sz="2000" dirty="0"/>
            </a:p>
          </p:txBody>
        </p:sp>
      </p:grpSp>
      <p:pic>
        <p:nvPicPr>
          <p:cNvPr id="23" name="Picture 22">
            <a:extLst>
              <a:ext uri="{FF2B5EF4-FFF2-40B4-BE49-F238E27FC236}">
                <a16:creationId xmlns:a16="http://schemas.microsoft.com/office/drawing/2014/main" id="{76869438-24A5-3E40-B800-5858C7BE959F}"/>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7589086" y="1815280"/>
            <a:ext cx="860840" cy="1055237"/>
          </a:xfrm>
          <a:prstGeom prst="rect">
            <a:avLst/>
          </a:prstGeom>
        </p:spPr>
      </p:pic>
      <p:sp>
        <p:nvSpPr>
          <p:cNvPr id="24" name="TextBox 23">
            <a:extLst>
              <a:ext uri="{FF2B5EF4-FFF2-40B4-BE49-F238E27FC236}">
                <a16:creationId xmlns:a16="http://schemas.microsoft.com/office/drawing/2014/main" id="{00607FDC-D31C-254A-A1BC-1FB7F0824F45}"/>
              </a:ext>
            </a:extLst>
          </p:cNvPr>
          <p:cNvSpPr txBox="1"/>
          <p:nvPr/>
        </p:nvSpPr>
        <p:spPr>
          <a:xfrm>
            <a:off x="5124859" y="1973688"/>
            <a:ext cx="2376264" cy="344487"/>
          </a:xfrm>
          <a:prstGeom prst="rect">
            <a:avLst/>
          </a:prstGeom>
        </p:spPr>
        <p:txBody>
          <a:bodyPr vert="horz" wrap="square" lIns="91440" tIns="45720" rIns="91440" bIns="45720" rtlCol="0" anchor="t">
            <a:normAutofit fontScale="92500" lnSpcReduction="20000"/>
          </a:bodyPr>
          <a:lstStyle/>
          <a:p>
            <a:pPr algn="l"/>
            <a:r>
              <a:rPr lang="da-DK" sz="2000" dirty="0" err="1"/>
              <a:t>Jacinto</a:t>
            </a:r>
            <a:r>
              <a:rPr lang="da-DK" sz="2000" dirty="0"/>
              <a:t> Vera Garcia</a:t>
            </a:r>
          </a:p>
        </p:txBody>
      </p:sp>
      <p:sp>
        <p:nvSpPr>
          <p:cNvPr id="25" name="TextBox 24">
            <a:extLst>
              <a:ext uri="{FF2B5EF4-FFF2-40B4-BE49-F238E27FC236}">
                <a16:creationId xmlns:a16="http://schemas.microsoft.com/office/drawing/2014/main" id="{A9FB263F-FC3B-5647-BC01-A1EA730F76F4}"/>
              </a:ext>
            </a:extLst>
          </p:cNvPr>
          <p:cNvSpPr txBox="1"/>
          <p:nvPr/>
        </p:nvSpPr>
        <p:spPr>
          <a:xfrm>
            <a:off x="5124859" y="3354084"/>
            <a:ext cx="2376264" cy="344487"/>
          </a:xfrm>
          <a:prstGeom prst="rect">
            <a:avLst/>
          </a:prstGeom>
        </p:spPr>
        <p:txBody>
          <a:bodyPr vert="horz" wrap="square" lIns="91440" tIns="45720" rIns="91440" bIns="45720" rtlCol="0" anchor="t">
            <a:normAutofit fontScale="92500" lnSpcReduction="20000"/>
          </a:bodyPr>
          <a:lstStyle/>
          <a:p>
            <a:pPr algn="l"/>
            <a:r>
              <a:rPr lang="da-DK" sz="2000" dirty="0"/>
              <a:t>Alexandre </a:t>
            </a:r>
            <a:r>
              <a:rPr lang="da-DK" sz="2000" dirty="0" err="1"/>
              <a:t>Stefanov</a:t>
            </a:r>
            <a:endParaRPr lang="da-DK" sz="2000" dirty="0"/>
          </a:p>
        </p:txBody>
      </p:sp>
      <p:pic>
        <p:nvPicPr>
          <p:cNvPr id="26" name="Picture 25">
            <a:extLst>
              <a:ext uri="{FF2B5EF4-FFF2-40B4-BE49-F238E27FC236}">
                <a16:creationId xmlns:a16="http://schemas.microsoft.com/office/drawing/2014/main" id="{7C783DAD-4EA7-C148-AD38-2DE1BCDF80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6985" y="4230418"/>
            <a:ext cx="912941" cy="1029727"/>
          </a:xfrm>
          <a:prstGeom prst="rect">
            <a:avLst/>
          </a:prstGeom>
        </p:spPr>
      </p:pic>
      <p:sp>
        <p:nvSpPr>
          <p:cNvPr id="27" name="TextBox 26">
            <a:extLst>
              <a:ext uri="{FF2B5EF4-FFF2-40B4-BE49-F238E27FC236}">
                <a16:creationId xmlns:a16="http://schemas.microsoft.com/office/drawing/2014/main" id="{0C52663F-A549-C741-8CCE-52728C1512CA}"/>
              </a:ext>
            </a:extLst>
          </p:cNvPr>
          <p:cNvSpPr txBox="1"/>
          <p:nvPr/>
        </p:nvSpPr>
        <p:spPr>
          <a:xfrm>
            <a:off x="5154769" y="4386780"/>
            <a:ext cx="2376264" cy="344487"/>
          </a:xfrm>
          <a:prstGeom prst="rect">
            <a:avLst/>
          </a:prstGeom>
        </p:spPr>
        <p:txBody>
          <a:bodyPr vert="horz" wrap="square" lIns="91440" tIns="45720" rIns="91440" bIns="45720" rtlCol="0" anchor="t">
            <a:normAutofit fontScale="92500" lnSpcReduction="20000"/>
          </a:bodyPr>
          <a:lstStyle/>
          <a:p>
            <a:pPr algn="l"/>
            <a:r>
              <a:rPr lang="da-DK" sz="2000" dirty="0" err="1"/>
              <a:t>Ashok</a:t>
            </a:r>
            <a:r>
              <a:rPr lang="da-DK" sz="2000" dirty="0"/>
              <a:t> </a:t>
            </a:r>
            <a:r>
              <a:rPr lang="da-DK" sz="2000" dirty="0" err="1"/>
              <a:t>Nulguda</a:t>
            </a:r>
            <a:endParaRPr lang="da-DK" sz="2000" dirty="0"/>
          </a:p>
        </p:txBody>
      </p:sp>
      <p:pic>
        <p:nvPicPr>
          <p:cNvPr id="28" name="Picture 27">
            <a:extLst>
              <a:ext uri="{FF2B5EF4-FFF2-40B4-BE49-F238E27FC236}">
                <a16:creationId xmlns:a16="http://schemas.microsoft.com/office/drawing/2014/main" id="{C1289D0E-23C3-A649-A490-67A078D53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9086" y="3106610"/>
            <a:ext cx="887716" cy="887716"/>
          </a:xfrm>
          <a:prstGeom prst="rect">
            <a:avLst/>
          </a:prstGeom>
        </p:spPr>
      </p:pic>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Status report</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What has been accomplished since the September 2019 STAP:</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graphicFrame>
        <p:nvGraphicFramePr>
          <p:cNvPr id="21" name="Table 20">
            <a:extLst>
              <a:ext uri="{FF2B5EF4-FFF2-40B4-BE49-F238E27FC236}">
                <a16:creationId xmlns:a16="http://schemas.microsoft.com/office/drawing/2014/main" id="{5E9A8B58-8F9B-5A49-A5F4-1965D56077BF}"/>
              </a:ext>
            </a:extLst>
          </p:cNvPr>
          <p:cNvGraphicFramePr>
            <a:graphicFrameLocks noGrp="1"/>
          </p:cNvGraphicFramePr>
          <p:nvPr>
            <p:extLst>
              <p:ext uri="{D42A27DB-BD31-4B8C-83A1-F6EECF244321}">
                <p14:modId xmlns:p14="http://schemas.microsoft.com/office/powerpoint/2010/main" val="1319459342"/>
              </p:ext>
            </p:extLst>
          </p:nvPr>
        </p:nvGraphicFramePr>
        <p:xfrm>
          <a:off x="1103708" y="1242235"/>
          <a:ext cx="10374784" cy="5598160"/>
        </p:xfrm>
        <a:graphic>
          <a:graphicData uri="http://schemas.openxmlformats.org/drawingml/2006/table">
            <a:tbl>
              <a:tblPr firstRow="1" bandRow="1">
                <a:tableStyleId>{5C22544A-7EE6-4342-B048-85BDC9FD1C3A}</a:tableStyleId>
              </a:tblPr>
              <a:tblGrid>
                <a:gridCol w="2593696">
                  <a:extLst>
                    <a:ext uri="{9D8B030D-6E8A-4147-A177-3AD203B41FA5}">
                      <a16:colId xmlns:a16="http://schemas.microsoft.com/office/drawing/2014/main" val="3349968082"/>
                    </a:ext>
                  </a:extLst>
                </a:gridCol>
                <a:gridCol w="2593696">
                  <a:extLst>
                    <a:ext uri="{9D8B030D-6E8A-4147-A177-3AD203B41FA5}">
                      <a16:colId xmlns:a16="http://schemas.microsoft.com/office/drawing/2014/main" val="2002251603"/>
                    </a:ext>
                  </a:extLst>
                </a:gridCol>
                <a:gridCol w="2593696">
                  <a:extLst>
                    <a:ext uri="{9D8B030D-6E8A-4147-A177-3AD203B41FA5}">
                      <a16:colId xmlns:a16="http://schemas.microsoft.com/office/drawing/2014/main" val="4036499354"/>
                    </a:ext>
                  </a:extLst>
                </a:gridCol>
                <a:gridCol w="2593696">
                  <a:extLst>
                    <a:ext uri="{9D8B030D-6E8A-4147-A177-3AD203B41FA5}">
                      <a16:colId xmlns:a16="http://schemas.microsoft.com/office/drawing/2014/main" val="3280548777"/>
                    </a:ext>
                  </a:extLst>
                </a:gridCol>
              </a:tblGrid>
              <a:tr h="370840">
                <a:tc>
                  <a:txBody>
                    <a:bodyPr/>
                    <a:lstStyle/>
                    <a:p>
                      <a:r>
                        <a:rPr lang="en-US" dirty="0"/>
                        <a:t>Task</a:t>
                      </a:r>
                    </a:p>
                  </a:txBody>
                  <a:tcPr/>
                </a:tc>
                <a:tc>
                  <a:txBody>
                    <a:bodyPr/>
                    <a:lstStyle/>
                    <a:p>
                      <a:r>
                        <a:rPr lang="en-US" dirty="0"/>
                        <a:t>Date</a:t>
                      </a:r>
                    </a:p>
                  </a:txBody>
                  <a:tcPr/>
                </a:tc>
                <a:tc>
                  <a:txBody>
                    <a:bodyPr/>
                    <a:lstStyle/>
                    <a:p>
                      <a:r>
                        <a:rPr lang="en-US" dirty="0"/>
                        <a:t>Description</a:t>
                      </a:r>
                    </a:p>
                  </a:txBody>
                  <a:tcPr/>
                </a:tc>
                <a:tc>
                  <a:txBody>
                    <a:bodyPr/>
                    <a:lstStyle/>
                    <a:p>
                      <a:r>
                        <a:rPr lang="en-US" dirty="0"/>
                        <a:t>Status</a:t>
                      </a:r>
                    </a:p>
                  </a:txBody>
                  <a:tcPr/>
                </a:tc>
                <a:extLst>
                  <a:ext uri="{0D108BD9-81ED-4DB2-BD59-A6C34878D82A}">
                    <a16:rowId xmlns:a16="http://schemas.microsoft.com/office/drawing/2014/main" val="2054790869"/>
                  </a:ext>
                </a:extLst>
              </a:tr>
              <a:tr h="370840">
                <a:tc>
                  <a:txBody>
                    <a:bodyPr/>
                    <a:lstStyle/>
                    <a:p>
                      <a:r>
                        <a:rPr lang="en-US" sz="1500" b="1" dirty="0"/>
                        <a:t>End of construction (2019)</a:t>
                      </a:r>
                    </a:p>
                  </a:txBody>
                  <a:tcPr/>
                </a:tc>
                <a:tc>
                  <a:txBody>
                    <a:bodyPr/>
                    <a:lstStyle/>
                    <a:p>
                      <a:r>
                        <a:rPr lang="en-US" sz="1500" b="1" dirty="0"/>
                        <a:t>December 2019</a:t>
                      </a:r>
                    </a:p>
                  </a:txBody>
                  <a:tcPr/>
                </a:tc>
                <a:tc>
                  <a:txBody>
                    <a:bodyPr/>
                    <a:lstStyle/>
                    <a:p>
                      <a:endParaRPr lang="en-US" sz="1500" b="1" dirty="0"/>
                    </a:p>
                  </a:txBody>
                  <a:tcPr/>
                </a:tc>
                <a:tc>
                  <a:txBody>
                    <a:bodyPr/>
                    <a:lstStyle/>
                    <a:p>
                      <a:r>
                        <a:rPr lang="en-US" sz="1500" b="1" dirty="0"/>
                        <a:t>Done</a:t>
                      </a:r>
                    </a:p>
                  </a:txBody>
                  <a:tcPr/>
                </a:tc>
                <a:extLst>
                  <a:ext uri="{0D108BD9-81ED-4DB2-BD59-A6C34878D82A}">
                    <a16:rowId xmlns:a16="http://schemas.microsoft.com/office/drawing/2014/main" val="3585951762"/>
                  </a:ext>
                </a:extLst>
              </a:tr>
              <a:tr h="370840">
                <a:tc>
                  <a:txBody>
                    <a:bodyPr/>
                    <a:lstStyle/>
                    <a:p>
                      <a:r>
                        <a:rPr lang="en-GB" sz="1500" dirty="0"/>
                        <a:t>Server-room (CPH) (dstk-1493)</a:t>
                      </a:r>
                    </a:p>
                  </a:txBody>
                  <a:tcPr/>
                </a:tc>
                <a:tc>
                  <a:txBody>
                    <a:bodyPr/>
                    <a:lstStyle/>
                    <a:p>
                      <a:r>
                        <a:rPr lang="en-US" sz="1500" dirty="0"/>
                        <a:t>Week 48 – permanent power connection in January 2020</a:t>
                      </a:r>
                    </a:p>
                  </a:txBody>
                  <a:tcPr/>
                </a:tc>
                <a:tc>
                  <a:txBody>
                    <a:bodyPr/>
                    <a:lstStyle/>
                    <a:p>
                      <a:r>
                        <a:rPr lang="en-US" sz="1500" dirty="0"/>
                        <a:t>The CPH server room in COBIS has been constructed and SAT test has been conducted.</a:t>
                      </a:r>
                    </a:p>
                  </a:txBody>
                  <a:tcPr/>
                </a:tc>
                <a:tc>
                  <a:txBody>
                    <a:bodyPr/>
                    <a:lstStyle/>
                    <a:p>
                      <a:r>
                        <a:rPr lang="en-US" sz="1500" dirty="0"/>
                        <a:t>Done</a:t>
                      </a:r>
                    </a:p>
                  </a:txBody>
                  <a:tcPr/>
                </a:tc>
                <a:extLst>
                  <a:ext uri="{0D108BD9-81ED-4DB2-BD59-A6C34878D82A}">
                    <a16:rowId xmlns:a16="http://schemas.microsoft.com/office/drawing/2014/main" val="1759233820"/>
                  </a:ext>
                </a:extLst>
              </a:tr>
              <a:tr h="370840">
                <a:tc>
                  <a:txBody>
                    <a:bodyPr/>
                    <a:lstStyle/>
                    <a:p>
                      <a:r>
                        <a:rPr lang="en-GB" sz="1500" dirty="0"/>
                        <a:t>Move: Phase B (dstk-3271)</a:t>
                      </a:r>
                    </a:p>
                  </a:txBody>
                  <a:tcPr/>
                </a:tc>
                <a:tc>
                  <a:txBody>
                    <a:bodyPr/>
                    <a:lstStyle/>
                    <a:p>
                      <a:r>
                        <a:rPr lang="en-US" sz="1500" dirty="0"/>
                        <a:t>Week 39 2019</a:t>
                      </a:r>
                    </a:p>
                  </a:txBody>
                  <a:tcPr/>
                </a:tc>
                <a:tc>
                  <a:txBody>
                    <a:bodyPr/>
                    <a:lstStyle/>
                    <a:p>
                      <a:r>
                        <a:rPr lang="en-US" sz="1500" dirty="0"/>
                        <a:t>DMSC virtualization stack moved from interim datacenter to COBIS data center.</a:t>
                      </a:r>
                    </a:p>
                  </a:txBody>
                  <a:tcPr/>
                </a:tc>
                <a:tc>
                  <a:txBody>
                    <a:bodyPr/>
                    <a:lstStyle/>
                    <a:p>
                      <a:r>
                        <a:rPr lang="en-US" sz="1500" dirty="0"/>
                        <a:t>Done</a:t>
                      </a:r>
                    </a:p>
                  </a:txBody>
                  <a:tcPr/>
                </a:tc>
                <a:extLst>
                  <a:ext uri="{0D108BD9-81ED-4DB2-BD59-A6C34878D82A}">
                    <a16:rowId xmlns:a16="http://schemas.microsoft.com/office/drawing/2014/main" val="1975570479"/>
                  </a:ext>
                </a:extLst>
              </a:tr>
              <a:tr h="370840">
                <a:tc>
                  <a:txBody>
                    <a:bodyPr/>
                    <a:lstStyle/>
                    <a:p>
                      <a:r>
                        <a:rPr lang="en-GB" sz="1500" dirty="0"/>
                        <a:t>Link ready (dstk-2006)</a:t>
                      </a:r>
                    </a:p>
                  </a:txBody>
                  <a:tcPr/>
                </a:tc>
                <a:tc>
                  <a:txBody>
                    <a:bodyPr/>
                    <a:lstStyle/>
                    <a:p>
                      <a:r>
                        <a:rPr lang="en-US" sz="1500" dirty="0"/>
                        <a:t>Week 40 2020</a:t>
                      </a:r>
                    </a:p>
                  </a:txBody>
                  <a:tcPr/>
                </a:tc>
                <a:tc>
                  <a:txBody>
                    <a:bodyPr/>
                    <a:lstStyle/>
                    <a:p>
                      <a:r>
                        <a:rPr lang="en-US" sz="1500" dirty="0" err="1"/>
                        <a:t>Intersite</a:t>
                      </a:r>
                      <a:r>
                        <a:rPr lang="en-US" sz="1500" dirty="0"/>
                        <a:t> MPLS link established and IP traffic verified.</a:t>
                      </a:r>
                    </a:p>
                  </a:txBody>
                  <a:tcPr/>
                </a:tc>
                <a:tc>
                  <a:txBody>
                    <a:bodyPr/>
                    <a:lstStyle/>
                    <a:p>
                      <a:r>
                        <a:rPr lang="en-US" sz="1500" dirty="0"/>
                        <a:t>Done, fine tuning is an ongoing task as initial operations progresses.</a:t>
                      </a:r>
                    </a:p>
                  </a:txBody>
                  <a:tcPr/>
                </a:tc>
                <a:extLst>
                  <a:ext uri="{0D108BD9-81ED-4DB2-BD59-A6C34878D82A}">
                    <a16:rowId xmlns:a16="http://schemas.microsoft.com/office/drawing/2014/main" val="14643282"/>
                  </a:ext>
                </a:extLst>
              </a:tr>
              <a:tr h="370840">
                <a:tc>
                  <a:txBody>
                    <a:bodyPr/>
                    <a:lstStyle/>
                    <a:p>
                      <a:r>
                        <a:rPr lang="en-GB" sz="1500" dirty="0"/>
                        <a:t>LDPC 2019 (dstk-3232)</a:t>
                      </a:r>
                    </a:p>
                  </a:txBody>
                  <a:tcPr/>
                </a:tc>
                <a:tc>
                  <a:txBody>
                    <a:bodyPr/>
                    <a:lstStyle/>
                    <a:p>
                      <a:r>
                        <a:rPr lang="en-US" sz="1500" dirty="0"/>
                        <a:t>December 2019</a:t>
                      </a:r>
                    </a:p>
                  </a:txBody>
                  <a:tcPr/>
                </a:tc>
                <a:tc>
                  <a:txBody>
                    <a:bodyPr/>
                    <a:lstStyle/>
                    <a:p>
                      <a:endParaRPr lang="en-US" sz="1500" dirty="0"/>
                    </a:p>
                  </a:txBody>
                  <a:tcPr/>
                </a:tc>
                <a:tc>
                  <a:txBody>
                    <a:bodyPr/>
                    <a:lstStyle/>
                    <a:p>
                      <a:r>
                        <a:rPr lang="en-US" sz="1500" dirty="0"/>
                        <a:t>Done</a:t>
                      </a:r>
                    </a:p>
                  </a:txBody>
                  <a:tcPr/>
                </a:tc>
                <a:extLst>
                  <a:ext uri="{0D108BD9-81ED-4DB2-BD59-A6C34878D82A}">
                    <a16:rowId xmlns:a16="http://schemas.microsoft.com/office/drawing/2014/main" val="2929061070"/>
                  </a:ext>
                </a:extLst>
              </a:tr>
              <a:tr h="370840">
                <a:tc>
                  <a:txBody>
                    <a:bodyPr/>
                    <a:lstStyle/>
                    <a:p>
                      <a:r>
                        <a:rPr lang="en-GB" sz="1500" dirty="0"/>
                        <a:t>Beamline servers: (dstk-3331)</a:t>
                      </a:r>
                    </a:p>
                  </a:txBody>
                  <a:tcPr/>
                </a:tc>
                <a:tc>
                  <a:txBody>
                    <a:bodyPr/>
                    <a:lstStyle/>
                    <a:p>
                      <a:r>
                        <a:rPr lang="en-US" sz="1500" dirty="0"/>
                        <a:t>December 2019</a:t>
                      </a:r>
                    </a:p>
                  </a:txBody>
                  <a:tcPr/>
                </a:tc>
                <a:tc>
                  <a:txBody>
                    <a:bodyPr/>
                    <a:lstStyle/>
                    <a:p>
                      <a:r>
                        <a:rPr lang="en-US" sz="1500" dirty="0"/>
                        <a:t>Procurement, installation and deployment of 5 servers acting as test beamline servers for the EOC tests.</a:t>
                      </a:r>
                    </a:p>
                  </a:txBody>
                  <a:tcPr/>
                </a:tc>
                <a:tc>
                  <a:txBody>
                    <a:bodyPr/>
                    <a:lstStyle/>
                    <a:p>
                      <a:r>
                        <a:rPr lang="en-US" sz="1500" dirty="0"/>
                        <a:t>Done</a:t>
                      </a:r>
                    </a:p>
                  </a:txBody>
                  <a:tcPr/>
                </a:tc>
                <a:extLst>
                  <a:ext uri="{0D108BD9-81ED-4DB2-BD59-A6C34878D82A}">
                    <a16:rowId xmlns:a16="http://schemas.microsoft.com/office/drawing/2014/main" val="3584430372"/>
                  </a:ext>
                </a:extLst>
              </a:tr>
              <a:tr h="370840">
                <a:tc>
                  <a:txBody>
                    <a:bodyPr/>
                    <a:lstStyle/>
                    <a:p>
                      <a:r>
                        <a:rPr lang="en-GB" sz="1500" dirty="0" err="1"/>
                        <a:t>EoC</a:t>
                      </a:r>
                      <a:r>
                        <a:rPr lang="en-GB" sz="1500" dirty="0"/>
                        <a:t> Test (dstk-3795) </a:t>
                      </a:r>
                    </a:p>
                  </a:txBody>
                  <a:tcPr/>
                </a:tc>
                <a:tc>
                  <a:txBody>
                    <a:bodyPr/>
                    <a:lstStyle/>
                    <a:p>
                      <a:r>
                        <a:rPr lang="en-US" sz="1500" dirty="0"/>
                        <a:t>Week 46 2019</a:t>
                      </a:r>
                    </a:p>
                  </a:txBody>
                  <a:tcPr/>
                </a:tc>
                <a:tc>
                  <a:txBody>
                    <a:bodyPr/>
                    <a:lstStyle/>
                    <a:p>
                      <a:r>
                        <a:rPr lang="en-US" sz="1500" dirty="0"/>
                        <a:t>See slide XX</a:t>
                      </a:r>
                    </a:p>
                  </a:txBody>
                  <a:tcPr/>
                </a:tc>
                <a:tc>
                  <a:txBody>
                    <a:bodyPr/>
                    <a:lstStyle/>
                    <a:p>
                      <a:r>
                        <a:rPr lang="en-US" sz="1500" dirty="0"/>
                        <a:t>Done</a:t>
                      </a:r>
                    </a:p>
                  </a:txBody>
                  <a:tcPr/>
                </a:tc>
                <a:extLst>
                  <a:ext uri="{0D108BD9-81ED-4DB2-BD59-A6C34878D82A}">
                    <a16:rowId xmlns:a16="http://schemas.microsoft.com/office/drawing/2014/main" val="702351267"/>
                  </a:ext>
                </a:extLst>
              </a:tr>
              <a:tr h="0">
                <a:tc>
                  <a:txBody>
                    <a:bodyPr/>
                    <a:lstStyle/>
                    <a:p>
                      <a:r>
                        <a:rPr lang="en-GB" sz="1500" dirty="0" err="1"/>
                        <a:t>EoC</a:t>
                      </a:r>
                      <a:r>
                        <a:rPr lang="en-GB" sz="1500" dirty="0"/>
                        <a:t> Report (dstk-3862)</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Week 48 2019</a:t>
                      </a:r>
                    </a:p>
                    <a:p>
                      <a:endParaRPr lang="en-US" sz="1500" dirty="0"/>
                    </a:p>
                  </a:txBody>
                  <a:tcPr/>
                </a:tc>
                <a:tc>
                  <a:txBody>
                    <a:bodyPr/>
                    <a:lstStyle/>
                    <a:p>
                      <a:r>
                        <a:rPr lang="en-US" sz="1500" dirty="0"/>
                        <a:t>Report ready and circulated to DMT.</a:t>
                      </a:r>
                    </a:p>
                  </a:txBody>
                  <a:tcPr/>
                </a:tc>
                <a:tc>
                  <a:txBody>
                    <a:bodyPr/>
                    <a:lstStyle/>
                    <a:p>
                      <a:r>
                        <a:rPr lang="en-US" sz="1500" dirty="0"/>
                        <a:t>Done</a:t>
                      </a:r>
                    </a:p>
                  </a:txBody>
                  <a:tcPr/>
                </a:tc>
                <a:extLst>
                  <a:ext uri="{0D108BD9-81ED-4DB2-BD59-A6C34878D82A}">
                    <a16:rowId xmlns:a16="http://schemas.microsoft.com/office/drawing/2014/main" val="1381920314"/>
                  </a:ext>
                </a:extLst>
              </a:tr>
            </a:tbl>
          </a:graphicData>
        </a:graphic>
      </p:graphicFrame>
    </p:spTree>
    <p:extLst>
      <p:ext uri="{BB962C8B-B14F-4D97-AF65-F5344CB8AC3E}">
        <p14:creationId xmlns:p14="http://schemas.microsoft.com/office/powerpoint/2010/main" val="8707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Status report</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What has been accomplished since the September 2019 STAP:</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graphicFrame>
        <p:nvGraphicFramePr>
          <p:cNvPr id="21" name="Table 20">
            <a:extLst>
              <a:ext uri="{FF2B5EF4-FFF2-40B4-BE49-F238E27FC236}">
                <a16:creationId xmlns:a16="http://schemas.microsoft.com/office/drawing/2014/main" id="{5E9A8B58-8F9B-5A49-A5F4-1965D56077BF}"/>
              </a:ext>
            </a:extLst>
          </p:cNvPr>
          <p:cNvGraphicFramePr>
            <a:graphicFrameLocks noGrp="1"/>
          </p:cNvGraphicFramePr>
          <p:nvPr>
            <p:extLst>
              <p:ext uri="{D42A27DB-BD31-4B8C-83A1-F6EECF244321}">
                <p14:modId xmlns:p14="http://schemas.microsoft.com/office/powerpoint/2010/main" val="1636628742"/>
              </p:ext>
            </p:extLst>
          </p:nvPr>
        </p:nvGraphicFramePr>
        <p:xfrm>
          <a:off x="1103708" y="1321988"/>
          <a:ext cx="10374784" cy="5435600"/>
        </p:xfrm>
        <a:graphic>
          <a:graphicData uri="http://schemas.openxmlformats.org/drawingml/2006/table">
            <a:tbl>
              <a:tblPr firstRow="1" bandRow="1">
                <a:tableStyleId>{5C22544A-7EE6-4342-B048-85BDC9FD1C3A}</a:tableStyleId>
              </a:tblPr>
              <a:tblGrid>
                <a:gridCol w="2593696">
                  <a:extLst>
                    <a:ext uri="{9D8B030D-6E8A-4147-A177-3AD203B41FA5}">
                      <a16:colId xmlns:a16="http://schemas.microsoft.com/office/drawing/2014/main" val="3349968082"/>
                    </a:ext>
                  </a:extLst>
                </a:gridCol>
                <a:gridCol w="2593696">
                  <a:extLst>
                    <a:ext uri="{9D8B030D-6E8A-4147-A177-3AD203B41FA5}">
                      <a16:colId xmlns:a16="http://schemas.microsoft.com/office/drawing/2014/main" val="2002251603"/>
                    </a:ext>
                  </a:extLst>
                </a:gridCol>
                <a:gridCol w="2593696">
                  <a:extLst>
                    <a:ext uri="{9D8B030D-6E8A-4147-A177-3AD203B41FA5}">
                      <a16:colId xmlns:a16="http://schemas.microsoft.com/office/drawing/2014/main" val="4036499354"/>
                    </a:ext>
                  </a:extLst>
                </a:gridCol>
                <a:gridCol w="2593696">
                  <a:extLst>
                    <a:ext uri="{9D8B030D-6E8A-4147-A177-3AD203B41FA5}">
                      <a16:colId xmlns:a16="http://schemas.microsoft.com/office/drawing/2014/main" val="3280548777"/>
                    </a:ext>
                  </a:extLst>
                </a:gridCol>
              </a:tblGrid>
              <a:tr h="370840">
                <a:tc>
                  <a:txBody>
                    <a:bodyPr/>
                    <a:lstStyle/>
                    <a:p>
                      <a:r>
                        <a:rPr lang="en-US" dirty="0"/>
                        <a:t>Task</a:t>
                      </a:r>
                    </a:p>
                  </a:txBody>
                  <a:tcPr/>
                </a:tc>
                <a:tc>
                  <a:txBody>
                    <a:bodyPr/>
                    <a:lstStyle/>
                    <a:p>
                      <a:r>
                        <a:rPr lang="en-US" dirty="0"/>
                        <a:t>Date</a:t>
                      </a:r>
                    </a:p>
                  </a:txBody>
                  <a:tcPr/>
                </a:tc>
                <a:tc>
                  <a:txBody>
                    <a:bodyPr/>
                    <a:lstStyle/>
                    <a:p>
                      <a:r>
                        <a:rPr lang="en-US" dirty="0"/>
                        <a:t>Description</a:t>
                      </a:r>
                    </a:p>
                  </a:txBody>
                  <a:tcPr/>
                </a:tc>
                <a:tc>
                  <a:txBody>
                    <a:bodyPr/>
                    <a:lstStyle/>
                    <a:p>
                      <a:r>
                        <a:rPr lang="en-US" dirty="0"/>
                        <a:t>Status</a:t>
                      </a:r>
                    </a:p>
                  </a:txBody>
                  <a:tcPr/>
                </a:tc>
                <a:extLst>
                  <a:ext uri="{0D108BD9-81ED-4DB2-BD59-A6C34878D82A}">
                    <a16:rowId xmlns:a16="http://schemas.microsoft.com/office/drawing/2014/main" val="2054790869"/>
                  </a:ext>
                </a:extLst>
              </a:tr>
              <a:tr h="370840">
                <a:tc>
                  <a:txBody>
                    <a:bodyPr/>
                    <a:lstStyle/>
                    <a:p>
                      <a:r>
                        <a:rPr lang="en-US" sz="1600" b="1" dirty="0"/>
                        <a:t>Services</a:t>
                      </a:r>
                    </a:p>
                  </a:txBody>
                  <a:tcPr/>
                </a:tc>
                <a:tc>
                  <a:txBody>
                    <a:bodyPr/>
                    <a:lstStyle/>
                    <a:p>
                      <a:endParaRPr lang="en-US" sz="1600" b="1" dirty="0"/>
                    </a:p>
                  </a:txBody>
                  <a:tcPr/>
                </a:tc>
                <a:tc>
                  <a:txBody>
                    <a:bodyPr/>
                    <a:lstStyle/>
                    <a:p>
                      <a:endParaRPr lang="en-US" sz="1600" b="1" dirty="0"/>
                    </a:p>
                  </a:txBody>
                  <a:tcPr/>
                </a:tc>
                <a:tc>
                  <a:txBody>
                    <a:bodyPr/>
                    <a:lstStyle/>
                    <a:p>
                      <a:r>
                        <a:rPr lang="en-US" sz="1600" b="1" dirty="0"/>
                        <a:t>On-going</a:t>
                      </a:r>
                    </a:p>
                  </a:txBody>
                  <a:tcPr/>
                </a:tc>
                <a:extLst>
                  <a:ext uri="{0D108BD9-81ED-4DB2-BD59-A6C34878D82A}">
                    <a16:rowId xmlns:a16="http://schemas.microsoft.com/office/drawing/2014/main" val="3585951762"/>
                  </a:ext>
                </a:extLst>
              </a:tr>
              <a:tr h="370840">
                <a:tc>
                  <a:txBody>
                    <a:bodyPr/>
                    <a:lstStyle/>
                    <a:p>
                      <a:r>
                        <a:rPr lang="en-GB" sz="1600" dirty="0" err="1"/>
                        <a:t>OwnCloud</a:t>
                      </a:r>
                      <a:r>
                        <a:rPr lang="en-GB" sz="1600" dirty="0"/>
                        <a:t> for ESS</a:t>
                      </a:r>
                    </a:p>
                  </a:txBody>
                  <a:tcPr/>
                </a:tc>
                <a:tc>
                  <a:txBody>
                    <a:bodyPr/>
                    <a:lstStyle/>
                    <a:p>
                      <a:r>
                        <a:rPr lang="en-US" sz="1600" dirty="0"/>
                        <a:t>N/A</a:t>
                      </a:r>
                    </a:p>
                  </a:txBody>
                  <a:tcPr/>
                </a:tc>
                <a:tc>
                  <a:txBody>
                    <a:bodyPr/>
                    <a:lstStyle/>
                    <a:p>
                      <a:r>
                        <a:rPr lang="en-US" sz="1600" dirty="0"/>
                        <a:t>Providing </a:t>
                      </a:r>
                      <a:r>
                        <a:rPr lang="en-US" sz="1600" dirty="0" err="1"/>
                        <a:t>ownCloud</a:t>
                      </a:r>
                      <a:r>
                        <a:rPr lang="en-US" sz="1600" dirty="0"/>
                        <a:t> for the wider ESS is an on-going task of expansion, improvement and support.</a:t>
                      </a:r>
                    </a:p>
                  </a:txBody>
                  <a:tcPr/>
                </a:tc>
                <a:tc>
                  <a:txBody>
                    <a:bodyPr/>
                    <a:lstStyle/>
                    <a:p>
                      <a:r>
                        <a:rPr lang="en-US" sz="1600" dirty="0"/>
                        <a:t>On-going</a:t>
                      </a:r>
                    </a:p>
                  </a:txBody>
                  <a:tcPr/>
                </a:tc>
                <a:extLst>
                  <a:ext uri="{0D108BD9-81ED-4DB2-BD59-A6C34878D82A}">
                    <a16:rowId xmlns:a16="http://schemas.microsoft.com/office/drawing/2014/main" val="1759233820"/>
                  </a:ext>
                </a:extLst>
              </a:tr>
              <a:tr h="370840">
                <a:tc>
                  <a:txBody>
                    <a:bodyPr/>
                    <a:lstStyle/>
                    <a:p>
                      <a:r>
                        <a:rPr lang="en-GB" sz="1600" dirty="0"/>
                        <a:t>InfoSec (ESS)</a:t>
                      </a:r>
                    </a:p>
                  </a:txBody>
                  <a:tcPr/>
                </a:tc>
                <a:tc>
                  <a:txBody>
                    <a:bodyPr/>
                    <a:lstStyle/>
                    <a:p>
                      <a:r>
                        <a:rPr lang="en-US" sz="1600" dirty="0"/>
                        <a:t>N/A</a:t>
                      </a:r>
                    </a:p>
                  </a:txBody>
                  <a:tcPr/>
                </a:tc>
                <a:tc>
                  <a:txBody>
                    <a:bodyPr/>
                    <a:lstStyle/>
                    <a:p>
                      <a:r>
                        <a:rPr lang="en-US" sz="1600" dirty="0"/>
                        <a:t>On-going collaboration across ESS on IT-security.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On-going</a:t>
                      </a:r>
                    </a:p>
                    <a:p>
                      <a:endParaRPr lang="en-US" sz="1600" dirty="0"/>
                    </a:p>
                  </a:txBody>
                  <a:tcPr/>
                </a:tc>
                <a:extLst>
                  <a:ext uri="{0D108BD9-81ED-4DB2-BD59-A6C34878D82A}">
                    <a16:rowId xmlns:a16="http://schemas.microsoft.com/office/drawing/2014/main" val="1975570479"/>
                  </a:ext>
                </a:extLst>
              </a:tr>
              <a:tr h="370840">
                <a:tc>
                  <a:txBody>
                    <a:bodyPr/>
                    <a:lstStyle/>
                    <a:p>
                      <a:r>
                        <a:rPr lang="en-GB" sz="1600" dirty="0"/>
                        <a:t>Integration with IT and ICS</a:t>
                      </a:r>
                    </a:p>
                  </a:txBody>
                  <a:tcPr/>
                </a:tc>
                <a:tc>
                  <a:txBody>
                    <a:bodyPr/>
                    <a:lstStyle/>
                    <a:p>
                      <a:r>
                        <a:rPr lang="en-US" sz="1600"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On-going collaboration across ESS on IT in general.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On-going</a:t>
                      </a:r>
                    </a:p>
                    <a:p>
                      <a:endParaRPr lang="en-US" sz="1600" dirty="0"/>
                    </a:p>
                  </a:txBody>
                  <a:tcPr/>
                </a:tc>
                <a:extLst>
                  <a:ext uri="{0D108BD9-81ED-4DB2-BD59-A6C34878D82A}">
                    <a16:rowId xmlns:a16="http://schemas.microsoft.com/office/drawing/2014/main" val="14643282"/>
                  </a:ext>
                </a:extLst>
              </a:tr>
              <a:tr h="370840">
                <a:tc>
                  <a:txBody>
                    <a:bodyPr/>
                    <a:lstStyle/>
                    <a:p>
                      <a:r>
                        <a:rPr lang="en-GB" sz="1600" dirty="0"/>
                        <a:t>Office expansion</a:t>
                      </a:r>
                    </a:p>
                  </a:txBody>
                  <a:tcPr/>
                </a:tc>
                <a:tc>
                  <a:txBody>
                    <a:bodyPr/>
                    <a:lstStyle/>
                    <a:p>
                      <a:r>
                        <a:rPr lang="en-US" sz="1600" dirty="0"/>
                        <a:t>November 2019</a:t>
                      </a:r>
                    </a:p>
                  </a:txBody>
                  <a:tcPr/>
                </a:tc>
                <a:tc>
                  <a:txBody>
                    <a:bodyPr/>
                    <a:lstStyle/>
                    <a:p>
                      <a:r>
                        <a:rPr lang="en-US" sz="1600" dirty="0"/>
                        <a:t>Small office expansion supported with network etc.</a:t>
                      </a:r>
                    </a:p>
                  </a:txBody>
                  <a:tcPr/>
                </a:tc>
                <a:tc>
                  <a:txBody>
                    <a:bodyPr/>
                    <a:lstStyle/>
                    <a:p>
                      <a:r>
                        <a:rPr lang="en-US" sz="1600" dirty="0"/>
                        <a:t>Done</a:t>
                      </a:r>
                    </a:p>
                  </a:txBody>
                  <a:tcPr/>
                </a:tc>
                <a:extLst>
                  <a:ext uri="{0D108BD9-81ED-4DB2-BD59-A6C34878D82A}">
                    <a16:rowId xmlns:a16="http://schemas.microsoft.com/office/drawing/2014/main" val="2929061070"/>
                  </a:ext>
                </a:extLst>
              </a:tr>
              <a:tr h="370840">
                <a:tc>
                  <a:txBody>
                    <a:bodyPr/>
                    <a:lstStyle/>
                    <a:p>
                      <a:r>
                        <a:rPr lang="en-GB" sz="1600" dirty="0" err="1"/>
                        <a:t>Virtuel</a:t>
                      </a:r>
                      <a:r>
                        <a:rPr lang="en-GB" sz="1600" dirty="0"/>
                        <a:t> Desktop </a:t>
                      </a:r>
                      <a:r>
                        <a:rPr lang="en-GB" sz="1600" dirty="0" err="1"/>
                        <a:t>Env</a:t>
                      </a:r>
                      <a:r>
                        <a:rPr lang="en-GB" sz="1600" dirty="0"/>
                        <a:t>. for DMSC</a:t>
                      </a:r>
                    </a:p>
                  </a:txBody>
                  <a:tcPr/>
                </a:tc>
                <a:tc>
                  <a:txBody>
                    <a:bodyPr/>
                    <a:lstStyle/>
                    <a:p>
                      <a:r>
                        <a:rPr lang="en-US" sz="1600" dirty="0"/>
                        <a:t>N/A</a:t>
                      </a:r>
                    </a:p>
                  </a:txBody>
                  <a:tcPr/>
                </a:tc>
                <a:tc>
                  <a:txBody>
                    <a:bodyPr/>
                    <a:lstStyle/>
                    <a:p>
                      <a:r>
                        <a:rPr lang="en-US" sz="1600" dirty="0"/>
                        <a:t>Providing remote desktop and/or interfaces to the DMSC systems is an o-going effort currently dominated by </a:t>
                      </a:r>
                      <a:r>
                        <a:rPr lang="en-US" sz="1600" dirty="0" err="1"/>
                        <a:t>PaNOSC</a:t>
                      </a:r>
                      <a:r>
                        <a:rPr lang="en-US" sz="1600" dirty="0"/>
                        <a:t> WP6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On-going</a:t>
                      </a:r>
                    </a:p>
                    <a:p>
                      <a:endParaRPr lang="en-US" sz="1600" dirty="0"/>
                    </a:p>
                  </a:txBody>
                  <a:tcPr/>
                </a:tc>
                <a:extLst>
                  <a:ext uri="{0D108BD9-81ED-4DB2-BD59-A6C34878D82A}">
                    <a16:rowId xmlns:a16="http://schemas.microsoft.com/office/drawing/2014/main" val="3584430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Ubuntu provisioning</a:t>
                      </a:r>
                    </a:p>
                  </a:txBody>
                  <a:tcPr/>
                </a:tc>
                <a:tc>
                  <a:txBody>
                    <a:bodyPr/>
                    <a:lstStyle/>
                    <a:p>
                      <a:r>
                        <a:rPr lang="en-US" sz="1600" dirty="0"/>
                        <a:t>March 2020</a:t>
                      </a:r>
                    </a:p>
                  </a:txBody>
                  <a:tcPr/>
                </a:tc>
                <a:tc>
                  <a:txBody>
                    <a:bodyPr/>
                    <a:lstStyle/>
                    <a:p>
                      <a:r>
                        <a:rPr lang="en-US" sz="1600" dirty="0"/>
                        <a:t>Ubuntu can be deployed by puppet.</a:t>
                      </a:r>
                    </a:p>
                  </a:txBody>
                  <a:tcPr/>
                </a:tc>
                <a:tc>
                  <a:txBody>
                    <a:bodyPr/>
                    <a:lstStyle/>
                    <a:p>
                      <a:r>
                        <a:rPr lang="en-US" sz="1600" dirty="0"/>
                        <a:t>Done – fine tuning on-going</a:t>
                      </a:r>
                    </a:p>
                  </a:txBody>
                  <a:tcPr/>
                </a:tc>
                <a:extLst>
                  <a:ext uri="{0D108BD9-81ED-4DB2-BD59-A6C34878D82A}">
                    <a16:rowId xmlns:a16="http://schemas.microsoft.com/office/drawing/2014/main" val="702351267"/>
                  </a:ext>
                </a:extLst>
              </a:tr>
            </a:tbl>
          </a:graphicData>
        </a:graphic>
      </p:graphicFrame>
    </p:spTree>
    <p:extLst>
      <p:ext uri="{BB962C8B-B14F-4D97-AF65-F5344CB8AC3E}">
        <p14:creationId xmlns:p14="http://schemas.microsoft.com/office/powerpoint/2010/main" val="153187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Status report</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7</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What has been accomplished since the September 2019 STAP:</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graphicFrame>
        <p:nvGraphicFramePr>
          <p:cNvPr id="21" name="Table 20">
            <a:extLst>
              <a:ext uri="{FF2B5EF4-FFF2-40B4-BE49-F238E27FC236}">
                <a16:creationId xmlns:a16="http://schemas.microsoft.com/office/drawing/2014/main" id="{5E9A8B58-8F9B-5A49-A5F4-1965D56077BF}"/>
              </a:ext>
            </a:extLst>
          </p:cNvPr>
          <p:cNvGraphicFramePr>
            <a:graphicFrameLocks noGrp="1"/>
          </p:cNvGraphicFramePr>
          <p:nvPr>
            <p:extLst>
              <p:ext uri="{D42A27DB-BD31-4B8C-83A1-F6EECF244321}">
                <p14:modId xmlns:p14="http://schemas.microsoft.com/office/powerpoint/2010/main" val="2783946785"/>
              </p:ext>
            </p:extLst>
          </p:nvPr>
        </p:nvGraphicFramePr>
        <p:xfrm>
          <a:off x="1103708" y="1321988"/>
          <a:ext cx="10374784" cy="5613400"/>
        </p:xfrm>
        <a:graphic>
          <a:graphicData uri="http://schemas.openxmlformats.org/drawingml/2006/table">
            <a:tbl>
              <a:tblPr firstRow="1" bandRow="1">
                <a:tableStyleId>{5C22544A-7EE6-4342-B048-85BDC9FD1C3A}</a:tableStyleId>
              </a:tblPr>
              <a:tblGrid>
                <a:gridCol w="2593696">
                  <a:extLst>
                    <a:ext uri="{9D8B030D-6E8A-4147-A177-3AD203B41FA5}">
                      <a16:colId xmlns:a16="http://schemas.microsoft.com/office/drawing/2014/main" val="3349968082"/>
                    </a:ext>
                  </a:extLst>
                </a:gridCol>
                <a:gridCol w="2593696">
                  <a:extLst>
                    <a:ext uri="{9D8B030D-6E8A-4147-A177-3AD203B41FA5}">
                      <a16:colId xmlns:a16="http://schemas.microsoft.com/office/drawing/2014/main" val="2002251603"/>
                    </a:ext>
                  </a:extLst>
                </a:gridCol>
                <a:gridCol w="2593696">
                  <a:extLst>
                    <a:ext uri="{9D8B030D-6E8A-4147-A177-3AD203B41FA5}">
                      <a16:colId xmlns:a16="http://schemas.microsoft.com/office/drawing/2014/main" val="4036499354"/>
                    </a:ext>
                  </a:extLst>
                </a:gridCol>
                <a:gridCol w="2593696">
                  <a:extLst>
                    <a:ext uri="{9D8B030D-6E8A-4147-A177-3AD203B41FA5}">
                      <a16:colId xmlns:a16="http://schemas.microsoft.com/office/drawing/2014/main" val="3280548777"/>
                    </a:ext>
                  </a:extLst>
                </a:gridCol>
              </a:tblGrid>
              <a:tr h="370840">
                <a:tc>
                  <a:txBody>
                    <a:bodyPr/>
                    <a:lstStyle/>
                    <a:p>
                      <a:r>
                        <a:rPr lang="en-US" dirty="0"/>
                        <a:t>Task</a:t>
                      </a:r>
                    </a:p>
                  </a:txBody>
                  <a:tcPr/>
                </a:tc>
                <a:tc>
                  <a:txBody>
                    <a:bodyPr/>
                    <a:lstStyle/>
                    <a:p>
                      <a:r>
                        <a:rPr lang="en-US" dirty="0"/>
                        <a:t>Date</a:t>
                      </a:r>
                    </a:p>
                  </a:txBody>
                  <a:tcPr/>
                </a:tc>
                <a:tc>
                  <a:txBody>
                    <a:bodyPr/>
                    <a:lstStyle/>
                    <a:p>
                      <a:r>
                        <a:rPr lang="en-US" dirty="0"/>
                        <a:t>Description</a:t>
                      </a:r>
                    </a:p>
                  </a:txBody>
                  <a:tcPr/>
                </a:tc>
                <a:tc>
                  <a:txBody>
                    <a:bodyPr/>
                    <a:lstStyle/>
                    <a:p>
                      <a:r>
                        <a:rPr lang="en-US" dirty="0"/>
                        <a:t>Status</a:t>
                      </a:r>
                    </a:p>
                  </a:txBody>
                  <a:tcPr/>
                </a:tc>
                <a:extLst>
                  <a:ext uri="{0D108BD9-81ED-4DB2-BD59-A6C34878D82A}">
                    <a16:rowId xmlns:a16="http://schemas.microsoft.com/office/drawing/2014/main" val="2054790869"/>
                  </a:ext>
                </a:extLst>
              </a:tr>
              <a:tr h="370840">
                <a:tc>
                  <a:txBody>
                    <a:bodyPr/>
                    <a:lstStyle/>
                    <a:p>
                      <a:r>
                        <a:rPr lang="en-US" sz="1400" b="1" dirty="0"/>
                        <a:t>Cold Commissioning </a:t>
                      </a:r>
                      <a:r>
                        <a:rPr lang="en-US" sz="1400" b="1" dirty="0" err="1"/>
                        <a:t>preperation</a:t>
                      </a:r>
                      <a:endParaRPr lang="en-US" sz="1400" b="1" dirty="0"/>
                    </a:p>
                  </a:txBody>
                  <a:tcPr/>
                </a:tc>
                <a:tc>
                  <a:txBody>
                    <a:bodyPr/>
                    <a:lstStyle/>
                    <a:p>
                      <a:endParaRPr lang="en-US" sz="1400" b="1" dirty="0"/>
                    </a:p>
                  </a:txBody>
                  <a:tcPr/>
                </a:tc>
                <a:tc>
                  <a:txBody>
                    <a:bodyPr/>
                    <a:lstStyle/>
                    <a:p>
                      <a:r>
                        <a:rPr lang="en-US" sz="1400" b="1" dirty="0"/>
                        <a:t>Work to prepare for the cold commissioning phase for instruments,</a:t>
                      </a:r>
                    </a:p>
                  </a:txBody>
                  <a:tcPr/>
                </a:tc>
                <a:tc>
                  <a:txBody>
                    <a:bodyPr/>
                    <a:lstStyle/>
                    <a:p>
                      <a:r>
                        <a:rPr lang="en-US" sz="1400" b="1" dirty="0"/>
                        <a:t>On-going</a:t>
                      </a:r>
                    </a:p>
                  </a:txBody>
                  <a:tcPr/>
                </a:tc>
                <a:extLst>
                  <a:ext uri="{0D108BD9-81ED-4DB2-BD59-A6C34878D82A}">
                    <a16:rowId xmlns:a16="http://schemas.microsoft.com/office/drawing/2014/main" val="3585951762"/>
                  </a:ext>
                </a:extLst>
              </a:tr>
              <a:tr h="370840">
                <a:tc>
                  <a:txBody>
                    <a:bodyPr/>
                    <a:lstStyle/>
                    <a:p>
                      <a:r>
                        <a:rPr lang="en-GB" sz="1400" dirty="0"/>
                        <a:t>Network infrastructure (ESS)</a:t>
                      </a:r>
                    </a:p>
                  </a:txBody>
                  <a:tcPr/>
                </a:tc>
                <a:tc>
                  <a:txBody>
                    <a:bodyPr/>
                    <a:lstStyle/>
                    <a:p>
                      <a:r>
                        <a:rPr lang="en-US" sz="1400" dirty="0"/>
                        <a:t>N/A</a:t>
                      </a:r>
                    </a:p>
                  </a:txBody>
                  <a:tcPr/>
                </a:tc>
                <a:tc>
                  <a:txBody>
                    <a:bodyPr/>
                    <a:lstStyle/>
                    <a:p>
                      <a:r>
                        <a:rPr lang="en-US" sz="1400" dirty="0"/>
                        <a:t>On-going collaboration in the ESS network team. GPN is under construction,</a:t>
                      </a:r>
                    </a:p>
                  </a:txBody>
                  <a:tcPr/>
                </a:tc>
                <a:tc>
                  <a:txBody>
                    <a:bodyPr/>
                    <a:lstStyle/>
                    <a:p>
                      <a:r>
                        <a:rPr lang="en-US" sz="1400" dirty="0"/>
                        <a:t>On-going</a:t>
                      </a:r>
                    </a:p>
                  </a:txBody>
                  <a:tcPr/>
                </a:tc>
                <a:extLst>
                  <a:ext uri="{0D108BD9-81ED-4DB2-BD59-A6C34878D82A}">
                    <a16:rowId xmlns:a16="http://schemas.microsoft.com/office/drawing/2014/main" val="1759233820"/>
                  </a:ext>
                </a:extLst>
              </a:tr>
              <a:tr h="370840">
                <a:tc>
                  <a:txBody>
                    <a:bodyPr/>
                    <a:lstStyle/>
                    <a:p>
                      <a:r>
                        <a:rPr lang="en-GB" sz="1400" dirty="0"/>
                        <a:t>Procurement (HPC, Storage and VM)</a:t>
                      </a:r>
                    </a:p>
                  </a:txBody>
                  <a:tcPr/>
                </a:tc>
                <a:tc>
                  <a:txBody>
                    <a:bodyPr/>
                    <a:lstStyle/>
                    <a:p>
                      <a:r>
                        <a:rPr lang="en-US" sz="1400" dirty="0"/>
                        <a:t>December 2019</a:t>
                      </a:r>
                    </a:p>
                  </a:txBody>
                  <a:tcPr/>
                </a:tc>
                <a:tc>
                  <a:txBody>
                    <a:bodyPr/>
                    <a:lstStyle/>
                    <a:p>
                      <a:r>
                        <a:rPr lang="en-US" sz="1400" dirty="0"/>
                        <a:t>These procurements where postponed until Q1/Q2 2020 due to uncertainty about the </a:t>
                      </a:r>
                      <a:r>
                        <a:rPr lang="en-US" sz="1400" dirty="0" err="1"/>
                        <a:t>initialops</a:t>
                      </a:r>
                      <a:r>
                        <a:rPr lang="en-US" sz="1400" dirty="0"/>
                        <a:t> budget and on the readiness of the CUB server room.</a:t>
                      </a:r>
                    </a:p>
                  </a:txBody>
                  <a:tcPr/>
                </a:tc>
                <a:tc>
                  <a:txBody>
                    <a:bodyPr/>
                    <a:lstStyle/>
                    <a:p>
                      <a:r>
                        <a:rPr lang="en-US" sz="1400" dirty="0"/>
                        <a:t>On-going – all tenders are out and some equipment has arrived.</a:t>
                      </a:r>
                    </a:p>
                  </a:txBody>
                  <a:tcPr/>
                </a:tc>
                <a:extLst>
                  <a:ext uri="{0D108BD9-81ED-4DB2-BD59-A6C34878D82A}">
                    <a16:rowId xmlns:a16="http://schemas.microsoft.com/office/drawing/2014/main" val="1975570479"/>
                  </a:ext>
                </a:extLst>
              </a:tr>
              <a:tr h="370840">
                <a:tc>
                  <a:txBody>
                    <a:bodyPr/>
                    <a:lstStyle/>
                    <a:p>
                      <a:r>
                        <a:rPr lang="en-GB" sz="1400" dirty="0"/>
                        <a:t>Site installations</a:t>
                      </a:r>
                    </a:p>
                  </a:txBody>
                  <a:tcPr/>
                </a:tc>
                <a:tc>
                  <a:txBody>
                    <a:bodyPr/>
                    <a:lstStyle/>
                    <a:p>
                      <a:r>
                        <a:rPr lang="en-US" sz="1400" dirty="0"/>
                        <a:t>September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Comms</a:t>
                      </a:r>
                      <a:r>
                        <a:rPr lang="en-US" sz="1400" dirty="0"/>
                        <a:t> rooms in the E buildings inspected and verified. Work in 2020 will advance the site installations even further.</a:t>
                      </a:r>
                    </a:p>
                  </a:txBody>
                  <a:tcPr/>
                </a:tc>
                <a:tc>
                  <a:txBody>
                    <a:bodyPr/>
                    <a:lstStyle/>
                    <a:p>
                      <a:r>
                        <a:rPr lang="en-US" sz="1400" dirty="0"/>
                        <a:t>Done</a:t>
                      </a:r>
                    </a:p>
                  </a:txBody>
                  <a:tcPr/>
                </a:tc>
                <a:extLst>
                  <a:ext uri="{0D108BD9-81ED-4DB2-BD59-A6C34878D82A}">
                    <a16:rowId xmlns:a16="http://schemas.microsoft.com/office/drawing/2014/main" val="14643282"/>
                  </a:ext>
                </a:extLst>
              </a:tr>
              <a:tr h="370840">
                <a:tc>
                  <a:txBody>
                    <a:bodyPr/>
                    <a:lstStyle/>
                    <a:p>
                      <a:r>
                        <a:rPr lang="en-GB" sz="1400" dirty="0"/>
                        <a:t>Server-hall (CUB)</a:t>
                      </a:r>
                    </a:p>
                  </a:txBody>
                  <a:tcPr/>
                </a:tc>
                <a:tc>
                  <a:txBody>
                    <a:bodyPr/>
                    <a:lstStyle/>
                    <a:p>
                      <a:r>
                        <a:rPr lang="en-US" sz="1400" dirty="0"/>
                        <a:t>May 2020</a:t>
                      </a:r>
                    </a:p>
                  </a:txBody>
                  <a:tcPr/>
                </a:tc>
                <a:tc>
                  <a:txBody>
                    <a:bodyPr/>
                    <a:lstStyle/>
                    <a:p>
                      <a:r>
                        <a:rPr lang="en-US" sz="1400" dirty="0"/>
                        <a:t>The construction of the CUB server room has been delayed. Latest due to the COVID-19 access is expected in May 2020. </a:t>
                      </a:r>
                    </a:p>
                  </a:txBody>
                  <a:tcPr/>
                </a:tc>
                <a:tc>
                  <a:txBody>
                    <a:bodyPr/>
                    <a:lstStyle/>
                    <a:p>
                      <a:r>
                        <a:rPr lang="en-US" sz="1400" dirty="0"/>
                        <a:t>On-going</a:t>
                      </a:r>
                    </a:p>
                  </a:txBody>
                  <a:tcPr/>
                </a:tc>
                <a:extLst>
                  <a:ext uri="{0D108BD9-81ED-4DB2-BD59-A6C34878D82A}">
                    <a16:rowId xmlns:a16="http://schemas.microsoft.com/office/drawing/2014/main" val="2929061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Data </a:t>
                      </a:r>
                      <a:r>
                        <a:rPr lang="en-GB" sz="1400" dirty="0" err="1"/>
                        <a:t>Center</a:t>
                      </a:r>
                      <a:r>
                        <a:rPr lang="en-GB" sz="1400" dirty="0"/>
                        <a:t> Design IV</a:t>
                      </a:r>
                    </a:p>
                  </a:txBody>
                  <a:tcPr/>
                </a:tc>
                <a:tc>
                  <a:txBody>
                    <a:bodyPr/>
                    <a:lstStyle/>
                    <a:p>
                      <a:r>
                        <a:rPr lang="en-US" sz="1400" dirty="0"/>
                        <a:t>March 2020</a:t>
                      </a:r>
                    </a:p>
                  </a:txBody>
                  <a:tcPr/>
                </a:tc>
                <a:tc>
                  <a:txBody>
                    <a:bodyPr/>
                    <a:lstStyle/>
                    <a:p>
                      <a:r>
                        <a:rPr lang="en-US" sz="1400" dirty="0"/>
                        <a:t>Detailed conceptual design of DMSC systems. </a:t>
                      </a:r>
                    </a:p>
                  </a:txBody>
                  <a:tcPr/>
                </a:tc>
                <a:tc>
                  <a:txBody>
                    <a:bodyPr/>
                    <a:lstStyle/>
                    <a:p>
                      <a:r>
                        <a:rPr lang="en-US" sz="1400" dirty="0"/>
                        <a:t>Done</a:t>
                      </a:r>
                    </a:p>
                  </a:txBody>
                  <a:tcPr/>
                </a:tc>
                <a:extLst>
                  <a:ext uri="{0D108BD9-81ED-4DB2-BD59-A6C34878D82A}">
                    <a16:rowId xmlns:a16="http://schemas.microsoft.com/office/drawing/2014/main" val="3584430372"/>
                  </a:ext>
                </a:extLst>
              </a:tr>
            </a:tbl>
          </a:graphicData>
        </a:graphic>
      </p:graphicFrame>
    </p:spTree>
    <p:extLst>
      <p:ext uri="{BB962C8B-B14F-4D97-AF65-F5344CB8AC3E}">
        <p14:creationId xmlns:p14="http://schemas.microsoft.com/office/powerpoint/2010/main" val="425705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Status report</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What has been accomplished since the September 2019 STAP:</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graphicFrame>
        <p:nvGraphicFramePr>
          <p:cNvPr id="21" name="Table 20">
            <a:extLst>
              <a:ext uri="{FF2B5EF4-FFF2-40B4-BE49-F238E27FC236}">
                <a16:creationId xmlns:a16="http://schemas.microsoft.com/office/drawing/2014/main" id="{5E9A8B58-8F9B-5A49-A5F4-1965D56077BF}"/>
              </a:ext>
            </a:extLst>
          </p:cNvPr>
          <p:cNvGraphicFramePr>
            <a:graphicFrameLocks noGrp="1"/>
          </p:cNvGraphicFramePr>
          <p:nvPr>
            <p:extLst>
              <p:ext uri="{D42A27DB-BD31-4B8C-83A1-F6EECF244321}">
                <p14:modId xmlns:p14="http://schemas.microsoft.com/office/powerpoint/2010/main" val="1419044537"/>
              </p:ext>
            </p:extLst>
          </p:nvPr>
        </p:nvGraphicFramePr>
        <p:xfrm>
          <a:off x="842450" y="1300679"/>
          <a:ext cx="10374784" cy="4922520"/>
        </p:xfrm>
        <a:graphic>
          <a:graphicData uri="http://schemas.openxmlformats.org/drawingml/2006/table">
            <a:tbl>
              <a:tblPr firstRow="1" bandRow="1">
                <a:tableStyleId>{5C22544A-7EE6-4342-B048-85BDC9FD1C3A}</a:tableStyleId>
              </a:tblPr>
              <a:tblGrid>
                <a:gridCol w="2593696">
                  <a:extLst>
                    <a:ext uri="{9D8B030D-6E8A-4147-A177-3AD203B41FA5}">
                      <a16:colId xmlns:a16="http://schemas.microsoft.com/office/drawing/2014/main" val="3349968082"/>
                    </a:ext>
                  </a:extLst>
                </a:gridCol>
                <a:gridCol w="2593696">
                  <a:extLst>
                    <a:ext uri="{9D8B030D-6E8A-4147-A177-3AD203B41FA5}">
                      <a16:colId xmlns:a16="http://schemas.microsoft.com/office/drawing/2014/main" val="2002251603"/>
                    </a:ext>
                  </a:extLst>
                </a:gridCol>
                <a:gridCol w="2593696">
                  <a:extLst>
                    <a:ext uri="{9D8B030D-6E8A-4147-A177-3AD203B41FA5}">
                      <a16:colId xmlns:a16="http://schemas.microsoft.com/office/drawing/2014/main" val="4036499354"/>
                    </a:ext>
                  </a:extLst>
                </a:gridCol>
                <a:gridCol w="2593696">
                  <a:extLst>
                    <a:ext uri="{9D8B030D-6E8A-4147-A177-3AD203B41FA5}">
                      <a16:colId xmlns:a16="http://schemas.microsoft.com/office/drawing/2014/main" val="3280548777"/>
                    </a:ext>
                  </a:extLst>
                </a:gridCol>
              </a:tblGrid>
              <a:tr h="370840">
                <a:tc>
                  <a:txBody>
                    <a:bodyPr/>
                    <a:lstStyle/>
                    <a:p>
                      <a:r>
                        <a:rPr lang="en-US" dirty="0"/>
                        <a:t>Task</a:t>
                      </a:r>
                    </a:p>
                  </a:txBody>
                  <a:tcPr/>
                </a:tc>
                <a:tc>
                  <a:txBody>
                    <a:bodyPr/>
                    <a:lstStyle/>
                    <a:p>
                      <a:r>
                        <a:rPr lang="en-US" dirty="0"/>
                        <a:t>Date</a:t>
                      </a:r>
                    </a:p>
                  </a:txBody>
                  <a:tcPr/>
                </a:tc>
                <a:tc>
                  <a:txBody>
                    <a:bodyPr/>
                    <a:lstStyle/>
                    <a:p>
                      <a:r>
                        <a:rPr lang="en-US" dirty="0"/>
                        <a:t>Description</a:t>
                      </a:r>
                    </a:p>
                  </a:txBody>
                  <a:tcPr/>
                </a:tc>
                <a:tc>
                  <a:txBody>
                    <a:bodyPr/>
                    <a:lstStyle/>
                    <a:p>
                      <a:r>
                        <a:rPr lang="en-US" dirty="0"/>
                        <a:t>Status</a:t>
                      </a:r>
                    </a:p>
                  </a:txBody>
                  <a:tcPr/>
                </a:tc>
                <a:extLst>
                  <a:ext uri="{0D108BD9-81ED-4DB2-BD59-A6C34878D82A}">
                    <a16:rowId xmlns:a16="http://schemas.microsoft.com/office/drawing/2014/main" val="2054790869"/>
                  </a:ext>
                </a:extLst>
              </a:tr>
              <a:tr h="370840">
                <a:tc>
                  <a:txBody>
                    <a:bodyPr/>
                    <a:lstStyle/>
                    <a:p>
                      <a:pPr algn="l"/>
                      <a:r>
                        <a:rPr lang="en-GB" sz="1300" b="1" u="none" dirty="0"/>
                        <a:t>Systems/Technical Debt</a:t>
                      </a:r>
                    </a:p>
                  </a:txBody>
                  <a:tcPr/>
                </a:tc>
                <a:tc>
                  <a:txBody>
                    <a:bodyPr/>
                    <a:lstStyle/>
                    <a:p>
                      <a:endParaRPr lang="en-US" sz="1300" b="1" dirty="0"/>
                    </a:p>
                  </a:txBody>
                  <a:tcPr/>
                </a:tc>
                <a:tc>
                  <a:txBody>
                    <a:bodyPr/>
                    <a:lstStyle/>
                    <a:p>
                      <a:r>
                        <a:rPr lang="en-US" sz="1300" b="1" dirty="0"/>
                        <a:t>Operating the DMSC systems</a:t>
                      </a:r>
                    </a:p>
                  </a:txBody>
                  <a:tcPr/>
                </a:tc>
                <a:tc>
                  <a:txBody>
                    <a:bodyPr/>
                    <a:lstStyle/>
                    <a:p>
                      <a:r>
                        <a:rPr lang="en-US" sz="1300" b="1" dirty="0"/>
                        <a:t>On-going</a:t>
                      </a:r>
                    </a:p>
                  </a:txBody>
                  <a:tcPr/>
                </a:tc>
                <a:extLst>
                  <a:ext uri="{0D108BD9-81ED-4DB2-BD59-A6C34878D82A}">
                    <a16:rowId xmlns:a16="http://schemas.microsoft.com/office/drawing/2014/main" val="3585951762"/>
                  </a:ext>
                </a:extLst>
              </a:tr>
              <a:tr h="370840">
                <a:tc>
                  <a:txBody>
                    <a:bodyPr/>
                    <a:lstStyle/>
                    <a:p>
                      <a:pPr marL="0" indent="0" algn="l">
                        <a:buFont typeface="Arial" panose="020B0604020202020204" pitchFamily="34" charset="0"/>
                        <a:buNone/>
                      </a:pPr>
                      <a:r>
                        <a:rPr lang="en-GB" sz="1300" dirty="0"/>
                        <a:t>DevOps Improvements and deployment/provisioning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August 2020</a:t>
                      </a:r>
                    </a:p>
                  </a:txBody>
                  <a:tcPr/>
                </a:tc>
                <a:tc>
                  <a:txBody>
                    <a:bodyPr/>
                    <a:lstStyle/>
                    <a:p>
                      <a:r>
                        <a:rPr lang="en-US" sz="1300" dirty="0"/>
                        <a:t>Efforts to expand the </a:t>
                      </a:r>
                      <a:r>
                        <a:rPr lang="en-US" sz="1300" dirty="0" err="1"/>
                        <a:t>DevOPS</a:t>
                      </a:r>
                      <a:r>
                        <a:rPr lang="en-US" sz="1300" dirty="0"/>
                        <a:t> method for all DST systems and for all sites</a:t>
                      </a:r>
                    </a:p>
                  </a:txBody>
                  <a:tcPr/>
                </a:tc>
                <a:tc>
                  <a:txBody>
                    <a:bodyPr/>
                    <a:lstStyle/>
                    <a:p>
                      <a:r>
                        <a:rPr lang="en-US" sz="1300" dirty="0"/>
                        <a:t>On-going</a:t>
                      </a:r>
                    </a:p>
                  </a:txBody>
                  <a:tcPr/>
                </a:tc>
                <a:extLst>
                  <a:ext uri="{0D108BD9-81ED-4DB2-BD59-A6C34878D82A}">
                    <a16:rowId xmlns:a16="http://schemas.microsoft.com/office/drawing/2014/main" val="1759233820"/>
                  </a:ext>
                </a:extLst>
              </a:tr>
              <a:tr h="370840">
                <a:tc>
                  <a:txBody>
                    <a:bodyPr/>
                    <a:lstStyle/>
                    <a:p>
                      <a:pPr marL="0" indent="0" algn="l">
                        <a:buFont typeface="Arial" panose="020B0604020202020204" pitchFamily="34" charset="0"/>
                        <a:buNone/>
                      </a:pPr>
                      <a:r>
                        <a:rPr lang="en-GB" sz="1300" dirty="0"/>
                        <a:t>Cluster Upgrade</a:t>
                      </a:r>
                    </a:p>
                  </a:txBody>
                  <a:tcPr/>
                </a:tc>
                <a:tc>
                  <a:txBody>
                    <a:bodyPr/>
                    <a:lstStyle/>
                    <a:p>
                      <a:r>
                        <a:rPr lang="en-US" sz="1300" dirty="0"/>
                        <a:t>August 2020</a:t>
                      </a:r>
                    </a:p>
                  </a:txBody>
                  <a:tcPr/>
                </a:tc>
                <a:tc>
                  <a:txBody>
                    <a:bodyPr/>
                    <a:lstStyle/>
                    <a:p>
                      <a:r>
                        <a:rPr lang="en-US" sz="1300" dirty="0"/>
                        <a:t>DMSC cluster upgrade to latest CentOS</a:t>
                      </a:r>
                    </a:p>
                  </a:txBody>
                  <a:tcPr/>
                </a:tc>
                <a:tc>
                  <a:txBody>
                    <a:bodyPr/>
                    <a:lstStyle/>
                    <a:p>
                      <a:r>
                        <a:rPr lang="en-US" sz="1300" dirty="0"/>
                        <a:t>Not started.</a:t>
                      </a:r>
                    </a:p>
                  </a:txBody>
                  <a:tcPr/>
                </a:tc>
                <a:extLst>
                  <a:ext uri="{0D108BD9-81ED-4DB2-BD59-A6C34878D82A}">
                    <a16:rowId xmlns:a16="http://schemas.microsoft.com/office/drawing/2014/main" val="1975570479"/>
                  </a:ext>
                </a:extLst>
              </a:tr>
              <a:tr h="370840">
                <a:tc>
                  <a:txBody>
                    <a:bodyPr/>
                    <a:lstStyle/>
                    <a:p>
                      <a:pPr marL="0" indent="0" algn="l">
                        <a:buFont typeface="Arial" panose="020B0604020202020204" pitchFamily="34" charset="0"/>
                        <a:buNone/>
                      </a:pPr>
                      <a:r>
                        <a:rPr lang="en-GB" sz="1300" dirty="0"/>
                        <a:t>Asset </a:t>
                      </a:r>
                      <a:r>
                        <a:rPr lang="en-GB" sz="1300" dirty="0" err="1"/>
                        <a:t>mgt</a:t>
                      </a:r>
                      <a:r>
                        <a:rPr lang="en-GB" sz="1300" dirty="0"/>
                        <a:t> &amp; lifecycle control</a:t>
                      </a:r>
                    </a:p>
                  </a:txBody>
                  <a:tcPr/>
                </a:tc>
                <a:tc>
                  <a:txBody>
                    <a:bodyPr/>
                    <a:lstStyle/>
                    <a:p>
                      <a:r>
                        <a:rPr lang="en-US" sz="1300" dirty="0"/>
                        <a:t>December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Automatic asset management </a:t>
                      </a:r>
                      <a:r>
                        <a:rPr lang="en-GB" sz="1300" dirty="0"/>
                        <a:t>&amp; lifecycle control in place (GLPI)</a:t>
                      </a:r>
                      <a:endParaRPr lang="en-US" sz="1300" dirty="0"/>
                    </a:p>
                  </a:txBody>
                  <a:tcPr/>
                </a:tc>
                <a:tc>
                  <a:txBody>
                    <a:bodyPr/>
                    <a:lstStyle/>
                    <a:p>
                      <a:r>
                        <a:rPr lang="en-US" sz="1300" dirty="0"/>
                        <a:t>Done </a:t>
                      </a:r>
                    </a:p>
                  </a:txBody>
                  <a:tcPr/>
                </a:tc>
                <a:extLst>
                  <a:ext uri="{0D108BD9-81ED-4DB2-BD59-A6C34878D82A}">
                    <a16:rowId xmlns:a16="http://schemas.microsoft.com/office/drawing/2014/main" val="14643282"/>
                  </a:ext>
                </a:extLst>
              </a:tr>
              <a:tr h="370840">
                <a:tc>
                  <a:txBody>
                    <a:bodyPr/>
                    <a:lstStyle/>
                    <a:p>
                      <a:pPr marL="0" indent="0" algn="l">
                        <a:buFont typeface="Arial" panose="020B0604020202020204" pitchFamily="34" charset="0"/>
                        <a:buNone/>
                      </a:pPr>
                      <a:r>
                        <a:rPr lang="en-GB" sz="1300" dirty="0"/>
                        <a:t>Standard Op. Procedures</a:t>
                      </a:r>
                    </a:p>
                  </a:txBody>
                  <a:tcPr/>
                </a:tc>
                <a:tc>
                  <a:txBody>
                    <a:bodyPr/>
                    <a:lstStyle/>
                    <a:p>
                      <a:r>
                        <a:rPr lang="en-US" sz="1300" dirty="0"/>
                        <a:t>N/A</a:t>
                      </a:r>
                    </a:p>
                  </a:txBody>
                  <a:tcPr/>
                </a:tc>
                <a:tc>
                  <a:txBody>
                    <a:bodyPr/>
                    <a:lstStyle/>
                    <a:p>
                      <a:r>
                        <a:rPr lang="en-US" sz="1300" dirty="0"/>
                        <a:t>On-going work to ensure SOPs for all ops related activities is in place</a:t>
                      </a:r>
                    </a:p>
                  </a:txBody>
                  <a:tcPr/>
                </a:tc>
                <a:tc>
                  <a:txBody>
                    <a:bodyPr/>
                    <a:lstStyle/>
                    <a:p>
                      <a:r>
                        <a:rPr lang="en-US" sz="1300" dirty="0"/>
                        <a:t>On-going</a:t>
                      </a:r>
                    </a:p>
                  </a:txBody>
                  <a:tcPr/>
                </a:tc>
                <a:extLst>
                  <a:ext uri="{0D108BD9-81ED-4DB2-BD59-A6C34878D82A}">
                    <a16:rowId xmlns:a16="http://schemas.microsoft.com/office/drawing/2014/main" val="2929061070"/>
                  </a:ext>
                </a:extLst>
              </a:tr>
              <a:tr h="370840">
                <a:tc>
                  <a:txBody>
                    <a:bodyPr/>
                    <a:lstStyle/>
                    <a:p>
                      <a:pPr marL="0" indent="0" algn="l">
                        <a:buFont typeface="Arial" panose="020B0604020202020204" pitchFamily="34" charset="0"/>
                        <a:buNone/>
                      </a:pPr>
                      <a:r>
                        <a:rPr lang="en-GB" sz="1300" dirty="0"/>
                        <a:t>Test harness (backup)</a:t>
                      </a:r>
                    </a:p>
                  </a:txBody>
                  <a:tcPr/>
                </a:tc>
                <a:tc>
                  <a:txBody>
                    <a:bodyPr/>
                    <a:lstStyle/>
                    <a:p>
                      <a:r>
                        <a:rPr lang="en-US" sz="1300" dirty="0"/>
                        <a:t>February 2020</a:t>
                      </a:r>
                    </a:p>
                  </a:txBody>
                  <a:tcPr/>
                </a:tc>
                <a:tc>
                  <a:txBody>
                    <a:bodyPr/>
                    <a:lstStyle/>
                    <a:p>
                      <a:r>
                        <a:rPr lang="en-US" sz="1300" dirty="0"/>
                        <a:t>Test that our backup system works.</a:t>
                      </a:r>
                    </a:p>
                  </a:txBody>
                  <a:tcPr/>
                </a:tc>
                <a:tc>
                  <a:txBody>
                    <a:bodyPr/>
                    <a:lstStyle/>
                    <a:p>
                      <a:r>
                        <a:rPr lang="en-US" sz="1300" dirty="0"/>
                        <a:t>Done</a:t>
                      </a:r>
                    </a:p>
                  </a:txBody>
                  <a:tcPr/>
                </a:tc>
                <a:extLst>
                  <a:ext uri="{0D108BD9-81ED-4DB2-BD59-A6C34878D82A}">
                    <a16:rowId xmlns:a16="http://schemas.microsoft.com/office/drawing/2014/main" val="3584430372"/>
                  </a:ext>
                </a:extLst>
              </a:tr>
              <a:tr h="370840">
                <a:tc>
                  <a:txBody>
                    <a:bodyPr/>
                    <a:lstStyle/>
                    <a:p>
                      <a:pPr marL="0" indent="0">
                        <a:buFont typeface="Arial" panose="020B0604020202020204" pitchFamily="34" charset="0"/>
                        <a:buNone/>
                      </a:pPr>
                      <a:r>
                        <a:rPr lang="en-GB" sz="1300" dirty="0" err="1"/>
                        <a:t>Datacenter</a:t>
                      </a:r>
                      <a:r>
                        <a:rPr lang="en-GB" sz="1300" dirty="0"/>
                        <a:t> Operations</a:t>
                      </a:r>
                    </a:p>
                  </a:txBody>
                  <a:tcPr/>
                </a:tc>
                <a:tc>
                  <a:txBody>
                    <a:bodyPr/>
                    <a:lstStyle/>
                    <a:p>
                      <a:r>
                        <a:rPr lang="en-US" sz="1300" dirty="0"/>
                        <a:t>N/A</a:t>
                      </a:r>
                    </a:p>
                  </a:txBody>
                  <a:tcPr/>
                </a:tc>
                <a:tc>
                  <a:txBody>
                    <a:bodyPr/>
                    <a:lstStyle/>
                    <a:p>
                      <a:r>
                        <a:rPr lang="en-US" sz="1300" dirty="0"/>
                        <a:t>On-going work for managing and operation the DMSC data centers.</a:t>
                      </a:r>
                    </a:p>
                  </a:txBody>
                  <a:tcPr/>
                </a:tc>
                <a:tc>
                  <a:txBody>
                    <a:bodyPr/>
                    <a:lstStyle/>
                    <a:p>
                      <a:r>
                        <a:rPr lang="en-US" sz="1300" dirty="0"/>
                        <a:t>On-going</a:t>
                      </a:r>
                    </a:p>
                  </a:txBody>
                  <a:tcPr/>
                </a:tc>
                <a:extLst>
                  <a:ext uri="{0D108BD9-81ED-4DB2-BD59-A6C34878D82A}">
                    <a16:rowId xmlns:a16="http://schemas.microsoft.com/office/drawing/2014/main" val="888638635"/>
                  </a:ext>
                </a:extLst>
              </a:tr>
              <a:tr h="370840">
                <a:tc>
                  <a:txBody>
                    <a:bodyPr/>
                    <a:lstStyle/>
                    <a:p>
                      <a:pPr marL="0" indent="0">
                        <a:buFont typeface="Arial" panose="020B0604020202020204" pitchFamily="34" charset="0"/>
                        <a:buNone/>
                      </a:pPr>
                      <a:r>
                        <a:rPr lang="en-GB" sz="1300" dirty="0"/>
                        <a:t>Monitoring 3</a:t>
                      </a:r>
                    </a:p>
                  </a:txBody>
                  <a:tcPr/>
                </a:tc>
                <a:tc>
                  <a:txBody>
                    <a:bodyPr/>
                    <a:lstStyle/>
                    <a:p>
                      <a:r>
                        <a:rPr lang="en-US" sz="1300" dirty="0"/>
                        <a:t>December 2019</a:t>
                      </a:r>
                    </a:p>
                  </a:txBody>
                  <a:tcPr/>
                </a:tc>
                <a:tc>
                  <a:txBody>
                    <a:bodyPr/>
                    <a:lstStyle/>
                    <a:p>
                      <a:r>
                        <a:rPr lang="en-US" sz="1300" dirty="0"/>
                        <a:t>Improvements to the current monitoring scheme. </a:t>
                      </a:r>
                    </a:p>
                  </a:txBody>
                  <a:tcPr/>
                </a:tc>
                <a:tc>
                  <a:txBody>
                    <a:bodyPr/>
                    <a:lstStyle/>
                    <a:p>
                      <a:r>
                        <a:rPr lang="en-US" sz="1300" dirty="0"/>
                        <a:t>On-going due to prioritization of deployment of systems in Utgaard</a:t>
                      </a:r>
                    </a:p>
                  </a:txBody>
                  <a:tcPr/>
                </a:tc>
                <a:extLst>
                  <a:ext uri="{0D108BD9-81ED-4DB2-BD59-A6C34878D82A}">
                    <a16:rowId xmlns:a16="http://schemas.microsoft.com/office/drawing/2014/main" val="25065583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dirty="0"/>
                        <a:t>LDAP password policies / IAM</a:t>
                      </a:r>
                    </a:p>
                  </a:txBody>
                  <a:tcPr/>
                </a:tc>
                <a:tc>
                  <a:txBody>
                    <a:bodyPr/>
                    <a:lstStyle/>
                    <a:p>
                      <a:r>
                        <a:rPr lang="en-US" sz="1300" dirty="0"/>
                        <a:t>August 2020</a:t>
                      </a:r>
                    </a:p>
                  </a:txBody>
                  <a:tcPr/>
                </a:tc>
                <a:tc>
                  <a:txBody>
                    <a:bodyPr/>
                    <a:lstStyle/>
                    <a:p>
                      <a:r>
                        <a:rPr lang="en-US" sz="1300" dirty="0"/>
                        <a:t>Formulate policy for LDAP </a:t>
                      </a:r>
                      <a:r>
                        <a:rPr lang="en-US" sz="1300" dirty="0" err="1"/>
                        <a:t>paswords</a:t>
                      </a:r>
                      <a:r>
                        <a:rPr lang="en-US" sz="1300" dirty="0"/>
                        <a:t> and engage in the ESS wide IAM work.</a:t>
                      </a:r>
                    </a:p>
                  </a:txBody>
                  <a:tcPr/>
                </a:tc>
                <a:tc>
                  <a:txBody>
                    <a:bodyPr/>
                    <a:lstStyle/>
                    <a:p>
                      <a:r>
                        <a:rPr lang="en-US" sz="1300" dirty="0"/>
                        <a:t>LDAP PW policy done – IAM work in on-going.</a:t>
                      </a:r>
                    </a:p>
                  </a:txBody>
                  <a:tcPr/>
                </a:tc>
                <a:extLst>
                  <a:ext uri="{0D108BD9-81ED-4DB2-BD59-A6C34878D82A}">
                    <a16:rowId xmlns:a16="http://schemas.microsoft.com/office/drawing/2014/main" val="4279890123"/>
                  </a:ext>
                </a:extLst>
              </a:tr>
            </a:tbl>
          </a:graphicData>
        </a:graphic>
      </p:graphicFrame>
    </p:spTree>
    <p:extLst>
      <p:ext uri="{BB962C8B-B14F-4D97-AF65-F5344CB8AC3E}">
        <p14:creationId xmlns:p14="http://schemas.microsoft.com/office/powerpoint/2010/main" val="9529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Status report</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What has been accomplished since the September 2019 STAP:</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2020-04-20</a:t>
            </a:fld>
            <a:endParaRPr lang="sv-SE" dirty="0"/>
          </a:p>
        </p:txBody>
      </p:sp>
      <p:graphicFrame>
        <p:nvGraphicFramePr>
          <p:cNvPr id="21" name="Table 20">
            <a:extLst>
              <a:ext uri="{FF2B5EF4-FFF2-40B4-BE49-F238E27FC236}">
                <a16:creationId xmlns:a16="http://schemas.microsoft.com/office/drawing/2014/main" id="{5E9A8B58-8F9B-5A49-A5F4-1965D56077BF}"/>
              </a:ext>
            </a:extLst>
          </p:cNvPr>
          <p:cNvGraphicFramePr>
            <a:graphicFrameLocks noGrp="1"/>
          </p:cNvGraphicFramePr>
          <p:nvPr>
            <p:extLst>
              <p:ext uri="{D42A27DB-BD31-4B8C-83A1-F6EECF244321}">
                <p14:modId xmlns:p14="http://schemas.microsoft.com/office/powerpoint/2010/main" val="193787128"/>
              </p:ext>
            </p:extLst>
          </p:nvPr>
        </p:nvGraphicFramePr>
        <p:xfrm>
          <a:off x="842450" y="1300679"/>
          <a:ext cx="10374784" cy="5364480"/>
        </p:xfrm>
        <a:graphic>
          <a:graphicData uri="http://schemas.openxmlformats.org/drawingml/2006/table">
            <a:tbl>
              <a:tblPr firstRow="1" bandRow="1">
                <a:tableStyleId>{5C22544A-7EE6-4342-B048-85BDC9FD1C3A}</a:tableStyleId>
              </a:tblPr>
              <a:tblGrid>
                <a:gridCol w="2593696">
                  <a:extLst>
                    <a:ext uri="{9D8B030D-6E8A-4147-A177-3AD203B41FA5}">
                      <a16:colId xmlns:a16="http://schemas.microsoft.com/office/drawing/2014/main" val="3349968082"/>
                    </a:ext>
                  </a:extLst>
                </a:gridCol>
                <a:gridCol w="2593696">
                  <a:extLst>
                    <a:ext uri="{9D8B030D-6E8A-4147-A177-3AD203B41FA5}">
                      <a16:colId xmlns:a16="http://schemas.microsoft.com/office/drawing/2014/main" val="2002251603"/>
                    </a:ext>
                  </a:extLst>
                </a:gridCol>
                <a:gridCol w="2593696">
                  <a:extLst>
                    <a:ext uri="{9D8B030D-6E8A-4147-A177-3AD203B41FA5}">
                      <a16:colId xmlns:a16="http://schemas.microsoft.com/office/drawing/2014/main" val="4036499354"/>
                    </a:ext>
                  </a:extLst>
                </a:gridCol>
                <a:gridCol w="2593696">
                  <a:extLst>
                    <a:ext uri="{9D8B030D-6E8A-4147-A177-3AD203B41FA5}">
                      <a16:colId xmlns:a16="http://schemas.microsoft.com/office/drawing/2014/main" val="3280548777"/>
                    </a:ext>
                  </a:extLst>
                </a:gridCol>
              </a:tblGrid>
              <a:tr h="370840">
                <a:tc>
                  <a:txBody>
                    <a:bodyPr/>
                    <a:lstStyle/>
                    <a:p>
                      <a:r>
                        <a:rPr lang="en-US" dirty="0"/>
                        <a:t>Task</a:t>
                      </a:r>
                    </a:p>
                  </a:txBody>
                  <a:tcPr/>
                </a:tc>
                <a:tc>
                  <a:txBody>
                    <a:bodyPr/>
                    <a:lstStyle/>
                    <a:p>
                      <a:r>
                        <a:rPr lang="en-US" dirty="0"/>
                        <a:t>Date</a:t>
                      </a:r>
                    </a:p>
                  </a:txBody>
                  <a:tcPr/>
                </a:tc>
                <a:tc>
                  <a:txBody>
                    <a:bodyPr/>
                    <a:lstStyle/>
                    <a:p>
                      <a:r>
                        <a:rPr lang="en-US" dirty="0"/>
                        <a:t>Description</a:t>
                      </a:r>
                    </a:p>
                  </a:txBody>
                  <a:tcPr/>
                </a:tc>
                <a:tc>
                  <a:txBody>
                    <a:bodyPr/>
                    <a:lstStyle/>
                    <a:p>
                      <a:r>
                        <a:rPr lang="en-US" dirty="0"/>
                        <a:t>Status</a:t>
                      </a:r>
                    </a:p>
                  </a:txBody>
                  <a:tcPr/>
                </a:tc>
                <a:extLst>
                  <a:ext uri="{0D108BD9-81ED-4DB2-BD59-A6C34878D82A}">
                    <a16:rowId xmlns:a16="http://schemas.microsoft.com/office/drawing/2014/main" val="2054790869"/>
                  </a:ext>
                </a:extLst>
              </a:tr>
              <a:tr h="370840">
                <a:tc>
                  <a:txBody>
                    <a:bodyPr/>
                    <a:lstStyle/>
                    <a:p>
                      <a:pPr algn="l"/>
                      <a:r>
                        <a:rPr lang="en-GB" sz="1300" b="1" u="none" dirty="0" err="1"/>
                        <a:t>PaNOSC</a:t>
                      </a:r>
                      <a:endParaRPr lang="en-GB" sz="1300" b="1" u="none" dirty="0"/>
                    </a:p>
                  </a:txBody>
                  <a:tcPr/>
                </a:tc>
                <a:tc>
                  <a:txBody>
                    <a:bodyPr/>
                    <a:lstStyle/>
                    <a:p>
                      <a:endParaRPr lang="en-US" sz="1300" b="1" dirty="0"/>
                    </a:p>
                  </a:txBody>
                  <a:tcPr/>
                </a:tc>
                <a:tc>
                  <a:txBody>
                    <a:bodyPr/>
                    <a:lstStyle/>
                    <a:p>
                      <a:endParaRPr lang="en-US" sz="1300" b="1" dirty="0"/>
                    </a:p>
                  </a:txBody>
                  <a:tcPr/>
                </a:tc>
                <a:tc>
                  <a:txBody>
                    <a:bodyPr/>
                    <a:lstStyle/>
                    <a:p>
                      <a:endParaRPr lang="en-US" sz="1300" b="1" dirty="0"/>
                    </a:p>
                  </a:txBody>
                  <a:tcPr/>
                </a:tc>
                <a:extLst>
                  <a:ext uri="{0D108BD9-81ED-4DB2-BD59-A6C34878D82A}">
                    <a16:rowId xmlns:a16="http://schemas.microsoft.com/office/drawing/2014/main" val="3585951762"/>
                  </a:ext>
                </a:extLst>
              </a:tr>
              <a:tr h="370840">
                <a:tc>
                  <a:txBody>
                    <a:bodyPr/>
                    <a:lstStyle/>
                    <a:p>
                      <a:pPr marL="0" indent="0" algn="l">
                        <a:buFont typeface="Arial" panose="020B0604020202020204" pitchFamily="34" charset="0"/>
                        <a:buNone/>
                      </a:pPr>
                      <a:r>
                        <a:rPr lang="en-GB" sz="1300" dirty="0"/>
                        <a:t>WP4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2022</a:t>
                      </a:r>
                    </a:p>
                  </a:txBody>
                  <a:tcPr/>
                </a:tc>
                <a:tc>
                  <a:txBody>
                    <a:bodyPr/>
                    <a:lstStyle/>
                    <a:p>
                      <a:r>
                        <a:rPr lang="en-US" sz="1300" dirty="0"/>
                        <a:t>Data analysis (JHUB)</a:t>
                      </a:r>
                    </a:p>
                  </a:txBody>
                  <a:tcPr/>
                </a:tc>
                <a:tc>
                  <a:txBody>
                    <a:bodyPr/>
                    <a:lstStyle/>
                    <a:p>
                      <a:r>
                        <a:rPr lang="en-US" sz="1300" dirty="0"/>
                        <a:t>On-going</a:t>
                      </a:r>
                    </a:p>
                  </a:txBody>
                  <a:tcPr/>
                </a:tc>
                <a:extLst>
                  <a:ext uri="{0D108BD9-81ED-4DB2-BD59-A6C34878D82A}">
                    <a16:rowId xmlns:a16="http://schemas.microsoft.com/office/drawing/2014/main" val="1759233820"/>
                  </a:ext>
                </a:extLst>
              </a:tr>
              <a:tr h="370840">
                <a:tc>
                  <a:txBody>
                    <a:bodyPr/>
                    <a:lstStyle/>
                    <a:p>
                      <a:pPr marL="0" indent="0" algn="l">
                        <a:buFont typeface="Arial" panose="020B0604020202020204" pitchFamily="34" charset="0"/>
                        <a:buNone/>
                      </a:pPr>
                      <a:r>
                        <a:rPr lang="en-GB" sz="1300" dirty="0"/>
                        <a:t>WP6</a:t>
                      </a:r>
                    </a:p>
                  </a:txBody>
                  <a:tcPr/>
                </a:tc>
                <a:tc>
                  <a:txBody>
                    <a:bodyPr/>
                    <a:lstStyle/>
                    <a:p>
                      <a:r>
                        <a:rPr lang="en-US" sz="1300" dirty="0"/>
                        <a:t>2022</a:t>
                      </a:r>
                    </a:p>
                  </a:txBody>
                  <a:tcPr/>
                </a:tc>
                <a:tc>
                  <a:txBody>
                    <a:bodyPr/>
                    <a:lstStyle/>
                    <a:p>
                      <a:r>
                        <a:rPr lang="en-US" sz="1300" dirty="0"/>
                        <a:t>Remote access</a:t>
                      </a:r>
                    </a:p>
                  </a:txBody>
                  <a:tcPr/>
                </a:tc>
                <a:tc>
                  <a:txBody>
                    <a:bodyPr/>
                    <a:lstStyle/>
                    <a:p>
                      <a:r>
                        <a:rPr lang="en-US" sz="1300" dirty="0"/>
                        <a:t>On-going</a:t>
                      </a:r>
                    </a:p>
                  </a:txBody>
                  <a:tcPr/>
                </a:tc>
                <a:extLst>
                  <a:ext uri="{0D108BD9-81ED-4DB2-BD59-A6C34878D82A}">
                    <a16:rowId xmlns:a16="http://schemas.microsoft.com/office/drawing/2014/main" val="1975570479"/>
                  </a:ext>
                </a:extLst>
              </a:tr>
              <a:tr h="370840">
                <a:tc>
                  <a:txBody>
                    <a:bodyPr/>
                    <a:lstStyle/>
                    <a:p>
                      <a:pPr marL="0" indent="0" algn="l">
                        <a:buFont typeface="Arial" panose="020B0604020202020204" pitchFamily="34" charset="0"/>
                        <a:buNone/>
                      </a:pPr>
                      <a:r>
                        <a:rPr lang="en-GB" sz="1300" dirty="0"/>
                        <a:t>WP8</a:t>
                      </a:r>
                    </a:p>
                  </a:txBody>
                  <a:tcPr/>
                </a:tc>
                <a:tc>
                  <a:txBody>
                    <a:bodyPr/>
                    <a:lstStyle/>
                    <a:p>
                      <a:r>
                        <a:rPr lang="en-US" sz="1300" dirty="0"/>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Support the E-learning effort.</a:t>
                      </a:r>
                    </a:p>
                  </a:txBody>
                  <a:tcPr/>
                </a:tc>
                <a:tc>
                  <a:txBody>
                    <a:bodyPr/>
                    <a:lstStyle/>
                    <a:p>
                      <a:r>
                        <a:rPr lang="en-US" sz="1300" dirty="0"/>
                        <a:t>On-going</a:t>
                      </a:r>
                    </a:p>
                  </a:txBody>
                  <a:tcPr/>
                </a:tc>
                <a:extLst>
                  <a:ext uri="{0D108BD9-81ED-4DB2-BD59-A6C34878D82A}">
                    <a16:rowId xmlns:a16="http://schemas.microsoft.com/office/drawing/2014/main" val="14643282"/>
                  </a:ext>
                </a:extLst>
              </a:tr>
              <a:tr h="370840">
                <a:tc>
                  <a:txBody>
                    <a:bodyPr/>
                    <a:lstStyle/>
                    <a:p>
                      <a:pPr marL="0" indent="0" algn="l">
                        <a:buFont typeface="Arial" panose="020B0604020202020204" pitchFamily="34" charset="0"/>
                        <a:buNone/>
                      </a:pPr>
                      <a:r>
                        <a:rPr lang="en-GB" sz="1300" b="1" dirty="0"/>
                        <a:t>Multisite deployment and provisioning</a:t>
                      </a:r>
                    </a:p>
                  </a:txBody>
                  <a:tcPr/>
                </a:tc>
                <a:tc>
                  <a:txBody>
                    <a:bodyPr/>
                    <a:lstStyle/>
                    <a:p>
                      <a:r>
                        <a:rPr lang="en-US" sz="1300" dirty="0"/>
                        <a:t>March 2020</a:t>
                      </a:r>
                    </a:p>
                  </a:txBody>
                  <a:tcPr/>
                </a:tc>
                <a:tc>
                  <a:txBody>
                    <a:bodyPr/>
                    <a:lstStyle/>
                    <a:p>
                      <a:r>
                        <a:rPr lang="en-US" sz="1300" dirty="0"/>
                        <a:t>Work to establish deployment and provisioning of systems for the ECDC group in the Utgaard lab</a:t>
                      </a:r>
                    </a:p>
                  </a:txBody>
                  <a:tcPr/>
                </a:tc>
                <a:tc>
                  <a:txBody>
                    <a:bodyPr/>
                    <a:lstStyle/>
                    <a:p>
                      <a:r>
                        <a:rPr lang="en-US" sz="1300" dirty="0"/>
                        <a:t>Done – fine tuning on-going</a:t>
                      </a:r>
                    </a:p>
                  </a:txBody>
                  <a:tcPr/>
                </a:tc>
                <a:extLst>
                  <a:ext uri="{0D108BD9-81ED-4DB2-BD59-A6C34878D82A}">
                    <a16:rowId xmlns:a16="http://schemas.microsoft.com/office/drawing/2014/main" val="2929061070"/>
                  </a:ext>
                </a:extLst>
              </a:tr>
              <a:tr h="370840">
                <a:tc>
                  <a:txBody>
                    <a:bodyPr/>
                    <a:lstStyle/>
                    <a:p>
                      <a:pPr marL="0" indent="0" algn="l">
                        <a:buFont typeface="Arial" panose="020B0604020202020204" pitchFamily="34" charset="0"/>
                        <a:buNone/>
                      </a:pPr>
                      <a:r>
                        <a:rPr lang="en-GB" sz="1300" dirty="0"/>
                        <a:t>Extending ESS networks from CPH to Utgaard</a:t>
                      </a:r>
                    </a:p>
                  </a:txBody>
                  <a:tcPr/>
                </a:tc>
                <a:tc>
                  <a:txBody>
                    <a:bodyPr/>
                    <a:lstStyle/>
                    <a:p>
                      <a:r>
                        <a:rPr lang="en-US" sz="1300" dirty="0"/>
                        <a:t>March 2020</a:t>
                      </a:r>
                    </a:p>
                  </a:txBody>
                  <a:tcPr/>
                </a:tc>
                <a:tc>
                  <a:txBody>
                    <a:bodyPr/>
                    <a:lstStyle/>
                    <a:p>
                      <a:r>
                        <a:rPr lang="en-US" sz="1300" dirty="0"/>
                        <a:t>The network assigned to the data acquisition (DAQ-network) is established both in the DMSC DC and in Utgaard using the inter-site link.</a:t>
                      </a:r>
                    </a:p>
                  </a:txBody>
                  <a:tcPr/>
                </a:tc>
                <a:tc>
                  <a:txBody>
                    <a:bodyPr/>
                    <a:lstStyle/>
                    <a:p>
                      <a:r>
                        <a:rPr lang="en-US" sz="1300" dirty="0"/>
                        <a:t>Done</a:t>
                      </a:r>
                    </a:p>
                  </a:txBody>
                  <a:tcPr/>
                </a:tc>
                <a:extLst>
                  <a:ext uri="{0D108BD9-81ED-4DB2-BD59-A6C34878D82A}">
                    <a16:rowId xmlns:a16="http://schemas.microsoft.com/office/drawing/2014/main" val="3584430372"/>
                  </a:ext>
                </a:extLst>
              </a:tr>
              <a:tr h="370840">
                <a:tc>
                  <a:txBody>
                    <a:bodyPr/>
                    <a:lstStyle/>
                    <a:p>
                      <a:pPr marL="0" indent="0">
                        <a:buFont typeface="Arial" panose="020B0604020202020204" pitchFamily="34" charset="0"/>
                        <a:buNone/>
                      </a:pPr>
                      <a:r>
                        <a:rPr lang="en-GB" sz="1300" dirty="0"/>
                        <a:t>Establish deployment capabilities in Utgaard</a:t>
                      </a:r>
                    </a:p>
                  </a:txBody>
                  <a:tcPr/>
                </a:tc>
                <a:tc>
                  <a:txBody>
                    <a:bodyPr/>
                    <a:lstStyle/>
                    <a:p>
                      <a:r>
                        <a:rPr lang="en-US" sz="1300" dirty="0"/>
                        <a:t>March 2020</a:t>
                      </a:r>
                    </a:p>
                  </a:txBody>
                  <a:tcPr/>
                </a:tc>
                <a:tc>
                  <a:txBody>
                    <a:bodyPr/>
                    <a:lstStyle/>
                    <a:p>
                      <a:r>
                        <a:rPr lang="en-US" sz="1300" dirty="0" err="1"/>
                        <a:t>Smartproxy</a:t>
                      </a:r>
                      <a:r>
                        <a:rPr lang="en-US" sz="1300" dirty="0"/>
                        <a:t> etc. setup so that a machines can be deployed on the DAQ-network</a:t>
                      </a:r>
                    </a:p>
                  </a:txBody>
                  <a:tcPr/>
                </a:tc>
                <a:tc>
                  <a:txBody>
                    <a:bodyPr/>
                    <a:lstStyle/>
                    <a:p>
                      <a:r>
                        <a:rPr lang="en-US" sz="1300" dirty="0"/>
                        <a:t>Done</a:t>
                      </a:r>
                    </a:p>
                  </a:txBody>
                  <a:tcPr/>
                </a:tc>
                <a:extLst>
                  <a:ext uri="{0D108BD9-81ED-4DB2-BD59-A6C34878D82A}">
                    <a16:rowId xmlns:a16="http://schemas.microsoft.com/office/drawing/2014/main" val="888638635"/>
                  </a:ext>
                </a:extLst>
              </a:tr>
              <a:tr h="370840">
                <a:tc>
                  <a:txBody>
                    <a:bodyPr/>
                    <a:lstStyle/>
                    <a:p>
                      <a:pPr marL="0" indent="0">
                        <a:buFont typeface="Arial" panose="020B0604020202020204" pitchFamily="34" charset="0"/>
                        <a:buNone/>
                      </a:pPr>
                      <a:r>
                        <a:rPr lang="en-GB" sz="1300" dirty="0"/>
                        <a:t>Provide deployment unit for ECDC</a:t>
                      </a:r>
                    </a:p>
                  </a:txBody>
                  <a:tcPr/>
                </a:tc>
                <a:tc>
                  <a:txBody>
                    <a:bodyPr/>
                    <a:lstStyle/>
                    <a:p>
                      <a:r>
                        <a:rPr lang="en-US" sz="1300" dirty="0"/>
                        <a:t>March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 clone of the DST Puppet deployment unit is available for ECDC</a:t>
                      </a:r>
                    </a:p>
                  </a:txBody>
                  <a:tcPr/>
                </a:tc>
                <a:tc>
                  <a:txBody>
                    <a:bodyPr/>
                    <a:lstStyle/>
                    <a:p>
                      <a:r>
                        <a:rPr lang="en-US" sz="1300" dirty="0"/>
                        <a:t>Done</a:t>
                      </a:r>
                    </a:p>
                  </a:txBody>
                  <a:tcPr/>
                </a:tc>
                <a:extLst>
                  <a:ext uri="{0D108BD9-81ED-4DB2-BD59-A6C34878D82A}">
                    <a16:rowId xmlns:a16="http://schemas.microsoft.com/office/drawing/2014/main" val="25065583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dirty="0"/>
                        <a:t>Training and migration</a:t>
                      </a:r>
                    </a:p>
                  </a:txBody>
                  <a:tcPr/>
                </a:tc>
                <a:tc>
                  <a:txBody>
                    <a:bodyPr/>
                    <a:lstStyle/>
                    <a:p>
                      <a:r>
                        <a:rPr lang="en-US" sz="1300" dirty="0"/>
                        <a:t>N/A</a:t>
                      </a:r>
                    </a:p>
                  </a:txBody>
                  <a:tcPr/>
                </a:tc>
                <a:tc>
                  <a:txBody>
                    <a:bodyPr/>
                    <a:lstStyle/>
                    <a:p>
                      <a:r>
                        <a:rPr lang="en-US" sz="1300" dirty="0"/>
                        <a:t>Helping ECDC to use the system </a:t>
                      </a:r>
                    </a:p>
                  </a:txBody>
                  <a:tcPr/>
                </a:tc>
                <a:tc>
                  <a:txBody>
                    <a:bodyPr/>
                    <a:lstStyle/>
                    <a:p>
                      <a:r>
                        <a:rPr lang="en-US" sz="1300" dirty="0"/>
                        <a:t>On-going</a:t>
                      </a:r>
                      <a:endParaRPr lang="en-US" sz="1300" b="1" dirty="0"/>
                    </a:p>
                  </a:txBody>
                  <a:tcPr/>
                </a:tc>
                <a:extLst>
                  <a:ext uri="{0D108BD9-81ED-4DB2-BD59-A6C34878D82A}">
                    <a16:rowId xmlns:a16="http://schemas.microsoft.com/office/drawing/2014/main" val="4279890123"/>
                  </a:ext>
                </a:extLst>
              </a:tr>
            </a:tbl>
          </a:graphicData>
        </a:graphic>
      </p:graphicFrame>
    </p:spTree>
    <p:extLst>
      <p:ext uri="{BB962C8B-B14F-4D97-AF65-F5344CB8AC3E}">
        <p14:creationId xmlns:p14="http://schemas.microsoft.com/office/powerpoint/2010/main" val="5966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891</TotalTime>
  <Words>2178</Words>
  <Application>Microsoft Macintosh PowerPoint</Application>
  <PresentationFormat>Widescreen</PresentationFormat>
  <Paragraphs>371</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Segoe UI</vt:lpstr>
      <vt:lpstr>Segoe UI Light</vt:lpstr>
      <vt:lpstr>Segoe UI Semibold</vt:lpstr>
      <vt:lpstr>Wingdings</vt:lpstr>
      <vt:lpstr>Office-tema</vt:lpstr>
      <vt:lpstr>PowerPoint Presentation</vt:lpstr>
      <vt:lpstr>Data Systems and Technologies (DST)</vt:lpstr>
      <vt:lpstr>Agenda</vt:lpstr>
      <vt:lpstr>The DST team</vt:lpstr>
      <vt:lpstr>Status report</vt:lpstr>
      <vt:lpstr>Status report</vt:lpstr>
      <vt:lpstr>Status report</vt:lpstr>
      <vt:lpstr>Status report</vt:lpstr>
      <vt:lpstr>Status report</vt:lpstr>
      <vt:lpstr>Historic overview of DMSC data centers</vt:lpstr>
      <vt:lpstr>Multi site deployment</vt:lpstr>
      <vt:lpstr>End of construction test</vt:lpstr>
      <vt:lpstr>PerfSONAR data for the inter-site link</vt:lpstr>
      <vt:lpstr>Screen shot from Mantid live data flow</vt:lpstr>
      <vt:lpstr>Work planned for 2020</vt:lpstr>
      <vt:lpstr>Collaboration </vt:lpstr>
      <vt:lpstr>Future technologies</vt:lpstr>
      <vt:lpstr>Infrastructure schedule</vt:lpstr>
      <vt:lpstr>COVID-19 impact on DST</vt:lpstr>
      <vt:lpstr>Thanks for your attention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89</cp:revision>
  <cp:lastPrinted>2019-03-08T10:27:30Z</cp:lastPrinted>
  <dcterms:created xsi:type="dcterms:W3CDTF">2020-04-19T18:56:46Z</dcterms:created>
  <dcterms:modified xsi:type="dcterms:W3CDTF">2020-04-20T11:55:56Z</dcterms:modified>
</cp:coreProperties>
</file>