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2" r:id="rId2"/>
    <p:sldId id="267" r:id="rId3"/>
    <p:sldId id="1109" r:id="rId4"/>
    <p:sldId id="598" r:id="rId5"/>
    <p:sldId id="1107" r:id="rId6"/>
    <p:sldId id="1101" r:id="rId7"/>
    <p:sldId id="1103" r:id="rId8"/>
    <p:sldId id="1097" r:id="rId9"/>
    <p:sldId id="1096" r:id="rId10"/>
    <p:sldId id="1108" r:id="rId11"/>
    <p:sldId id="650" r:id="rId12"/>
    <p:sldId id="589" r:id="rId13"/>
    <p:sldId id="1104" r:id="rId14"/>
    <p:sldId id="1105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5F2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 autoAdjust="0"/>
    <p:restoredTop sz="96093" autoAdjust="0"/>
  </p:normalViewPr>
  <p:slideViewPr>
    <p:cSldViewPr snapToGrid="0" snapToObjects="1">
      <p:cViewPr>
        <p:scale>
          <a:sx n="92" d="100"/>
          <a:sy n="92" d="100"/>
        </p:scale>
        <p:origin x="84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2020-04-22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57EF3A0-7A71-4641-A0F6-DA70CC1395D6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50" y="95673"/>
            <a:ext cx="78919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1204"/>
            <a:ext cx="10972800" cy="4604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22.04.2020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2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5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75" b="16409"/>
          <a:stretch/>
        </p:blipFill>
        <p:spPr>
          <a:xfrm>
            <a:off x="10128448" y="256035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5"/>
            <a:ext cx="9518848" cy="562075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1"/>
            <a:ext cx="10972800" cy="4345167"/>
          </a:xfrm>
        </p:spPr>
        <p:txBody>
          <a:bodyPr lIns="90000">
            <a:noAutofit/>
          </a:bodyPr>
          <a:lstStyle>
            <a:lvl1pPr marL="342891" indent="-342891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1"/>
            <a:ext cx="9518848" cy="590551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1839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6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Bildobjekt 15" descr="Bildobjekt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74549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ktangel 6"/>
          <p:cNvSpPr/>
          <p:nvPr/>
        </p:nvSpPr>
        <p:spPr>
          <a:xfrm>
            <a:off x="-1" y="4"/>
            <a:ext cx="12192001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00884">
              <a:defRPr sz="2200" b="0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pic>
        <p:nvPicPr>
          <p:cNvPr id="338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9347" y="379008"/>
            <a:ext cx="1813103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771924" y="271"/>
            <a:ext cx="8089904" cy="1441531"/>
          </a:xfrm>
          <a:prstGeom prst="rect">
            <a:avLst/>
          </a:prstGeom>
        </p:spPr>
        <p:txBody>
          <a:bodyPr lIns="0" tIns="0" rIns="0" bIns="0"/>
          <a:lstStyle>
            <a:lvl1pPr algn="l" defTabSz="400884">
              <a:defRPr sz="239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idx="1"/>
          </p:nvPr>
        </p:nvSpPr>
        <p:spPr>
          <a:xfrm>
            <a:off x="760313" y="1964948"/>
            <a:ext cx="8715200" cy="4038983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81872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563753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845637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127526" defTabSz="400884">
              <a:lnSpc>
                <a:spcPts val="2039"/>
              </a:lnSpc>
              <a:spcBef>
                <a:spcPts val="984"/>
              </a:spcBef>
              <a:buSzTx/>
              <a:buNone/>
              <a:defRPr sz="1687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Rak 7"/>
          <p:cNvSpPr/>
          <p:nvPr/>
        </p:nvSpPr>
        <p:spPr>
          <a:xfrm>
            <a:off x="-434737" y="1452400"/>
            <a:ext cx="1292852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tIns="45719" rIns="45719" bIns="45719"/>
          <a:lstStyle/>
          <a:p>
            <a:pPr algn="l" defTabSz="914367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endParaRPr sz="1266"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8155" y="6423307"/>
            <a:ext cx="304245" cy="232003"/>
          </a:xfrm>
          <a:prstGeom prst="rect">
            <a:avLst/>
          </a:prstGeom>
        </p:spPr>
        <p:txBody>
          <a:bodyPr lIns="57029" tIns="57029" rIns="57029" bIns="57029" anchor="ctr"/>
          <a:lstStyle>
            <a:lvl1pPr algn="r" defTabSz="914367">
              <a:defRPr sz="984">
                <a:solidFill>
                  <a:srgbClr val="0094C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307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D18409B3-8719-45C7-BE20-BC56EA367BE6}" type="datetime1">
              <a:rPr lang="sv-SE" smtClean="0"/>
              <a:t>2020-04-22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7548C-C5E5-4271-B49F-00D67235943B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665D16A-5F90-4B72-97CC-CB791922DCBB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1340339-53BC-4E33-8BD6-3CA286BDE3E6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E87822C3-E9C6-4BFB-A4B1-54A5D4B8738A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  <p:sldLayoutId id="2147483672" r:id="rId11"/>
    <p:sldLayoutId id="2147483673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ECDC/10th+ECP+Workshop" TargetMode="External"/><Relationship Id="rId2" Type="http://schemas.openxmlformats.org/officeDocument/2006/relationships/hyperlink" Target="https://confluence.esss.lu.se/display/ECDC/9th+ECP+Workshop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C3ACCA8-D3FD-734D-A490-8DEF8FBCDD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6000" contrast="-9000"/>
                    </a14:imgEffect>
                  </a14:imgLayer>
                </a14:imgProps>
              </a:ext>
            </a:extLst>
          </a:blip>
          <a:srcRect l="1910" t="7947" r="27909" b="2704"/>
          <a:stretch/>
        </p:blipFill>
        <p:spPr>
          <a:xfrm>
            <a:off x="6373813" y="1562100"/>
            <a:ext cx="4994275" cy="47688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460388-C8F7-F640-9641-24F7AD18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V20 Final Beamtime – December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913B-B044-854B-8651-21339E8A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22C3-E9C6-4BFB-A4B1-54A5D4B8738A}" type="datetime1">
              <a:rPr lang="sv-SE" smtClean="0"/>
              <a:t>2020-04-23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8BB5B-C3AB-B941-9556-2682FFBD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4D779-3741-C04B-B207-221BBC62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97F728-D909-B342-BBBF-39F956CB8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Recorded last neutrons in Wannsee</a:t>
            </a:r>
          </a:p>
          <a:p>
            <a:pPr lvl="1"/>
            <a:r>
              <a:rPr lang="en-GB" dirty="0"/>
              <a:t>Rolled out new NICOS GUI</a:t>
            </a:r>
          </a:p>
          <a:p>
            <a:pPr lvl="1"/>
            <a:r>
              <a:rPr lang="en-GB" dirty="0"/>
              <a:t>Integration of acquisition with SciChat very welcome by the user</a:t>
            </a:r>
          </a:p>
          <a:p>
            <a:pPr lvl="1"/>
            <a:r>
              <a:rPr lang="en-GB" dirty="0"/>
              <a:t>Lesson from sample environment deployment support the new workflow to have projects initiated by SAD for a better integration and user experience</a:t>
            </a:r>
          </a:p>
          <a:p>
            <a:pPr lvl="1"/>
            <a:r>
              <a:rPr lang="en-GB" dirty="0"/>
              <a:t>Shutter got stuck half way before proper science could be done. Software was not the bottleneck. Identified a significant number of areas for improvement.</a:t>
            </a:r>
          </a:p>
          <a:p>
            <a:pPr lvl="1"/>
            <a:r>
              <a:rPr lang="en-GB" dirty="0"/>
              <a:t>Hard to replicate the same level of commitment and urgency in </a:t>
            </a:r>
            <a:r>
              <a:rPr lang="en-GB" dirty="0" err="1"/>
              <a:t>Utgard</a:t>
            </a:r>
            <a:r>
              <a:rPr lang="en-GB" dirty="0"/>
              <a:t>/Ymir</a:t>
            </a:r>
          </a:p>
          <a:p>
            <a:pPr lvl="1"/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B2EE83-097C-ED46-A18B-94CE7A02E8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BER II will be missed</a:t>
            </a:r>
          </a:p>
        </p:txBody>
      </p:sp>
    </p:spTree>
    <p:extLst>
      <p:ext uri="{BB962C8B-B14F-4D97-AF65-F5344CB8AC3E}">
        <p14:creationId xmlns:p14="http://schemas.microsoft.com/office/powerpoint/2010/main" val="36275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0412-B02D-0345-8D4C-2FE1D102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Integration, Testing and Demonstration Platform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E1DF68-4BEF-0048-8F04-6493EE9B9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Utgård and Ymir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DEDEC9-2953-7C47-8FD9-9FF116E83C82}"/>
              </a:ext>
            </a:extLst>
          </p:cNvPr>
          <p:cNvSpPr txBox="1">
            <a:spLocks/>
          </p:cNvSpPr>
          <p:nvPr/>
        </p:nvSpPr>
        <p:spPr>
          <a:xfrm>
            <a:off x="1103709" y="1633684"/>
            <a:ext cx="5456044" cy="3506352"/>
          </a:xfrm>
          <a:prstGeom prst="rect">
            <a:avLst/>
          </a:prstGeom>
        </p:spPr>
        <p:txBody>
          <a:bodyPr vert="horz" lIns="121920" tIns="60960" rIns="121920" bIns="6096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267" b="1" dirty="0"/>
              <a:t>Ymir</a:t>
            </a:r>
            <a:r>
              <a:rPr lang="en-GB" sz="4267" dirty="0"/>
              <a:t> demo beamline for hands-on integration work with </a:t>
            </a:r>
          </a:p>
          <a:p>
            <a:pPr lvl="1"/>
            <a:r>
              <a:rPr lang="en-GB" sz="3733" dirty="0"/>
              <a:t>new bench to mount beamline components (chopper, slits, etc) and work with laser</a:t>
            </a:r>
          </a:p>
          <a:p>
            <a:pPr lvl="1"/>
            <a:r>
              <a:rPr lang="en-GB" sz="3733" dirty="0"/>
              <a:t>equipment being added, somewhat impacted by COVID-19</a:t>
            </a:r>
          </a:p>
          <a:p>
            <a:pPr lvl="1"/>
            <a:r>
              <a:rPr lang="en-GB" sz="3733" dirty="0"/>
              <a:t>planning for realistic network setup and ICS infrastructure deployment under way</a:t>
            </a:r>
          </a:p>
          <a:p>
            <a:endParaRPr lang="en-GB" sz="4267" dirty="0"/>
          </a:p>
          <a:p>
            <a:r>
              <a:rPr lang="en-GB" sz="4267" dirty="0"/>
              <a:t>IBM Spectrum Scale storage system loan extended. Scalability and robustness tests promising. Will continue to benefit from the system for development.</a:t>
            </a:r>
            <a:endParaRPr lang="en-GB" sz="4267" i="1" dirty="0"/>
          </a:p>
          <a:p>
            <a:endParaRPr lang="en-GB" sz="4267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34656-9427-584A-AC8D-2874A90AC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9" t="3146" r="21325"/>
          <a:stretch/>
        </p:blipFill>
        <p:spPr>
          <a:xfrm>
            <a:off x="10650455" y="1238674"/>
            <a:ext cx="1560576" cy="3455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F17F4-3303-CC4F-8671-D207112C3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3" b="-8863"/>
          <a:stretch/>
        </p:blipFill>
        <p:spPr>
          <a:xfrm>
            <a:off x="7375084" y="1238674"/>
            <a:ext cx="3275371" cy="4367161"/>
          </a:xfrm>
          <a:prstGeom prst="rect">
            <a:avLst/>
          </a:prstGeom>
        </p:spPr>
      </p:pic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404C5E58-A297-D144-99AC-8C7D786FD8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0154" y="4245843"/>
            <a:ext cx="4840877" cy="2722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B414D4-B3D0-5A49-871E-A6EB53FD8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482" y="5354061"/>
            <a:ext cx="2034742" cy="1503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303692-72DE-BF4B-B251-9362C745F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05" y="5365773"/>
            <a:ext cx="1988750" cy="1480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BA5BD3-831D-C541-BD4C-E990A3FF0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850" y="5383501"/>
            <a:ext cx="1951198" cy="14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89F9-1D04-864B-893E-4E92FBC7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4C07-C8E2-DD48-8C53-9753704FA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85000" lnSpcReduction="10000"/>
          </a:bodyPr>
          <a:lstStyle/>
          <a:p>
            <a:r>
              <a:rPr lang="en-GB" dirty="0"/>
              <a:t>Morten </a:t>
            </a:r>
            <a:r>
              <a:rPr lang="en-GB" dirty="0" err="1"/>
              <a:t>Hilker-Skaaning</a:t>
            </a:r>
            <a:r>
              <a:rPr lang="en-GB" dirty="0"/>
              <a:t> replaced Martin to help Morten </a:t>
            </a:r>
            <a:r>
              <a:rPr lang="en-GB" dirty="0" err="1"/>
              <a:t>Jagd</a:t>
            </a:r>
            <a:r>
              <a:rPr lang="en-GB" dirty="0"/>
              <a:t> Christensen on the event formation.</a:t>
            </a:r>
          </a:p>
          <a:p>
            <a:r>
              <a:rPr lang="en-GB" dirty="0"/>
              <a:t>Some progress on the front end and readout master regarding slow control and data format. Some demonstrators now exists. DG is ramping up the engagement with instrument in kind partners.</a:t>
            </a:r>
          </a:p>
          <a:p>
            <a:r>
              <a:rPr lang="en-GB" dirty="0"/>
              <a:t>Loki test experiment at ISIS had to be postponed a few times and work is partially focussing on basic front end functionality.</a:t>
            </a:r>
          </a:p>
          <a:p>
            <a:r>
              <a:rPr lang="en-GB" dirty="0"/>
              <a:t>Improvements on the performance of the NMX EFU pipeline, processing X-ray image data collected with a </a:t>
            </a:r>
            <a:r>
              <a:rPr lang="en-GB" dirty="0" err="1"/>
              <a:t>Gd</a:t>
            </a:r>
            <a:r>
              <a:rPr lang="en-GB" dirty="0"/>
              <a:t>-GEM prototype. </a:t>
            </a:r>
            <a:br>
              <a:rPr lang="en-GB" dirty="0"/>
            </a:br>
            <a:r>
              <a:rPr lang="en-GB" dirty="0"/>
              <a:t>Work still ongoing on scalability across multiple event formation units.</a:t>
            </a:r>
          </a:p>
          <a:p>
            <a:r>
              <a:rPr lang="en-GB" dirty="0"/>
              <a:t>Source timing information available from prototype readout system (through from MRF) for ”TOF” referencing in the event formation unit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82FDE-CB2D-E945-B1F1-026AAC2128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Event Formation and Slow Control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EA09FD2-44D3-3843-A289-CA4166C78B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5731" r="573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FE26-76BB-CA4B-9D73-95A383E96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F93BF4-53EC-A945-BB0B-50C0DD44C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Focus for this Year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Consolidate the DAQ and controls framework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Eliminate bugs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Ensure important functionality is robust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Improve user experience</a:t>
            </a:r>
          </a:p>
          <a:p>
            <a:pPr marL="723900" lvl="2" indent="-457200">
              <a:buFont typeface="Courier New" panose="02070309020205020404" pitchFamily="49" charset="0"/>
              <a:buChar char="o"/>
            </a:pPr>
            <a:r>
              <a:rPr lang="en-GB" dirty="0"/>
              <a:t>Think about operational aspects (deployment, monitoring, debugging)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Continue integration and testing (Ymir)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Engage with instrument projects and prepare for commissioning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Improve planning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/>
              <a:t>Detect forgotten scope, task and requirements while working on the main success scenarios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dirty="0"/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4873-4F37-AB46-8E93-85440CBCF2A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Begun good transition away from developing core functionality over a focus on delivery for instruments.</a:t>
            </a:r>
          </a:p>
          <a:p>
            <a:r>
              <a:rPr lang="en-GB" dirty="0"/>
              <a:t>Planning for that on the detailed level is still in the early stages and will consume some effort.</a:t>
            </a:r>
          </a:p>
          <a:p>
            <a:r>
              <a:rPr lang="en-GB" dirty="0"/>
              <a:t>Reorganisation was a welcome trigger that allowed us to take a more active role, for example in the Detector Readout controls development.</a:t>
            </a:r>
          </a:p>
          <a:p>
            <a:r>
              <a:rPr lang="en-GB" dirty="0"/>
              <a:t>With hindsight BCT and the positive impact the team had on NSS integration and ICS implementation and delivery, may look like a </a:t>
            </a:r>
            <a:r>
              <a:rPr lang="en-GB"/>
              <a:t>halfway house to ECDC.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FCDB1-EB9F-BA43-B82B-7EA24798E6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6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502D5-6130-6A47-9B3A-FE05FDA224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9ECF8-F0F8-6242-AA05-85F3DB2DF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40733-09EF-8E45-930B-AADDA6E9F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FDEF7A-FA54-8C44-B487-0D964D768B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b"/>
          <a:lstStyle/>
          <a:p>
            <a:r>
              <a:rPr lang="en-GB" dirty="0"/>
              <a:t>Thanks.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8B48C25-01FC-0747-AF1B-77393E938A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750" r="187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Control and </a:t>
            </a:r>
            <a:br>
              <a:rPr lang="en-US" dirty="0"/>
            </a:br>
            <a:r>
              <a:rPr lang="en-US" dirty="0"/>
              <a:t>Data Curation </a:t>
            </a:r>
            <a:br>
              <a:rPr lang="en-US" dirty="0"/>
            </a:br>
            <a:r>
              <a:rPr lang="en-US" dirty="0"/>
              <a:t>Group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DMSC STAP</a:t>
            </a:r>
            <a:br>
              <a:rPr lang="sv-SE" dirty="0"/>
            </a:br>
            <a:r>
              <a:rPr lang="sv-SE" dirty="0"/>
              <a:t>PRESENTED BY Tobias richter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 dirty="0"/>
              <a:t>2020-04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95AA-C514-634C-AC68-C8026844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0C257-2A23-EF46-BE91-2DB95AA6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548C-C5E5-4271-B49F-00D67235943B}" type="datetime1">
              <a:rPr lang="sv-SE" smtClean="0"/>
              <a:t>2020-04-23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04688-5B93-6746-B408-456A4736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D41EB-CBAB-EB41-8F78-3B5CBF42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CED78-78CD-114B-BD64-6A983A696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/>
              <a:t>Overview of the Group 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</a:rPr>
              <a:t>	Staff and Interfaces after Reorg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</a:rPr>
              <a:t>	Planning and Governance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Progress in Selected Areas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849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AB8AD7-9261-2041-B857-379D9547F2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88F25-FDC2-6C46-B64A-1107AB33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 Staff and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B6ADD-024F-304E-BE31-ACFFBED63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515425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5 Staff at DMSC</a:t>
            </a:r>
          </a:p>
          <a:p>
            <a:pPr lvl="1"/>
            <a:r>
              <a:rPr lang="en-GB" dirty="0"/>
              <a:t>Most core areas covered with the required overlap and redundancy</a:t>
            </a:r>
          </a:p>
          <a:p>
            <a:pPr lvl="1"/>
            <a:r>
              <a:rPr lang="en-GB" dirty="0"/>
              <a:t>3 positions in recruitment mainly to cover NICOS core, customisations and to interface with instruments</a:t>
            </a:r>
          </a:p>
          <a:p>
            <a:pPr lvl="1"/>
            <a:r>
              <a:rPr lang="en-GB" dirty="0"/>
              <a:t>2 more hires coming up later this year to help with installation and commissioning</a:t>
            </a:r>
          </a:p>
          <a:p>
            <a:r>
              <a:rPr lang="en-GB" dirty="0"/>
              <a:t>2 in Lund</a:t>
            </a:r>
          </a:p>
          <a:p>
            <a:pPr lvl="1"/>
            <a:r>
              <a:rPr lang="en-GB" dirty="0"/>
              <a:t>Sample Environment Integration</a:t>
            </a:r>
          </a:p>
          <a:p>
            <a:pPr lvl="1"/>
            <a:r>
              <a:rPr lang="en-GB" dirty="0"/>
              <a:t>Motion Control EPICS interface</a:t>
            </a:r>
          </a:p>
          <a:p>
            <a:r>
              <a:rPr lang="en-GB" dirty="0"/>
              <a:t>2 associated staff in Lund</a:t>
            </a:r>
          </a:p>
          <a:p>
            <a:pPr lvl="1"/>
            <a:r>
              <a:rPr lang="en-GB" dirty="0"/>
              <a:t>Detector Readout Interface</a:t>
            </a:r>
          </a:p>
          <a:p>
            <a:pPr lvl="1"/>
            <a:r>
              <a:rPr lang="en-GB" dirty="0"/>
              <a:t>Chopper Control</a:t>
            </a:r>
          </a:p>
          <a:p>
            <a:r>
              <a:rPr lang="en-GB" dirty="0"/>
              <a:t>Also: In kind at PSI (run until June 2021) and ISIS (runs out around summer 2020)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9DB0F-F7ED-9A4F-9FAE-3BDA19356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Who is who in ECDC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85F189-8CCB-E441-83F7-F97D38679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77290"/>
              </p:ext>
            </p:extLst>
          </p:nvPr>
        </p:nvGraphicFramePr>
        <p:xfrm>
          <a:off x="6373813" y="1562100"/>
          <a:ext cx="4994275" cy="47688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3594">
                  <a:extLst>
                    <a:ext uri="{9D8B030D-6E8A-4147-A177-3AD203B41FA5}">
                      <a16:colId xmlns:a16="http://schemas.microsoft.com/office/drawing/2014/main" val="1881529605"/>
                    </a:ext>
                  </a:extLst>
                </a:gridCol>
                <a:gridCol w="532244">
                  <a:extLst>
                    <a:ext uri="{9D8B030D-6E8A-4147-A177-3AD203B41FA5}">
                      <a16:colId xmlns:a16="http://schemas.microsoft.com/office/drawing/2014/main" val="3901075140"/>
                    </a:ext>
                  </a:extLst>
                </a:gridCol>
                <a:gridCol w="559326">
                  <a:extLst>
                    <a:ext uri="{9D8B030D-6E8A-4147-A177-3AD203B41FA5}">
                      <a16:colId xmlns:a16="http://schemas.microsoft.com/office/drawing/2014/main" val="3769905246"/>
                    </a:ext>
                  </a:extLst>
                </a:gridCol>
                <a:gridCol w="529355">
                  <a:extLst>
                    <a:ext uri="{9D8B030D-6E8A-4147-A177-3AD203B41FA5}">
                      <a16:colId xmlns:a16="http://schemas.microsoft.com/office/drawing/2014/main" val="2931061615"/>
                    </a:ext>
                  </a:extLst>
                </a:gridCol>
                <a:gridCol w="508052">
                  <a:extLst>
                    <a:ext uri="{9D8B030D-6E8A-4147-A177-3AD203B41FA5}">
                      <a16:colId xmlns:a16="http://schemas.microsoft.com/office/drawing/2014/main" val="6460315"/>
                    </a:ext>
                  </a:extLst>
                </a:gridCol>
                <a:gridCol w="561704">
                  <a:extLst>
                    <a:ext uri="{9D8B030D-6E8A-4147-A177-3AD203B41FA5}">
                      <a16:colId xmlns:a16="http://schemas.microsoft.com/office/drawing/2014/main" val="3273593092"/>
                    </a:ext>
                  </a:extLst>
                </a:gridCol>
              </a:tblGrid>
              <a:tr h="935754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Morten</a:t>
                      </a:r>
                    </a:p>
                  </a:txBody>
                  <a:tcPr marL="121920" marR="121920" marT="60960" marB="6096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/>
                        <a:t>Morten</a:t>
                      </a:r>
                    </a:p>
                  </a:txBody>
                  <a:tcPr marL="121920" marR="121920" marT="60960" marB="6096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Jonas</a:t>
                      </a:r>
                    </a:p>
                  </a:txBody>
                  <a:tcPr marL="121920" marR="121920" marT="60960" marB="6096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Matt</a:t>
                      </a:r>
                    </a:p>
                  </a:txBody>
                  <a:tcPr marL="121920" marR="121920" marT="60960" marB="6096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Afonso</a:t>
                      </a:r>
                    </a:p>
                  </a:txBody>
                  <a:tcPr marL="121920" marR="121920" marT="60960" marB="60960" vert="vert270"/>
                </a:tc>
                <a:extLst>
                  <a:ext uri="{0D108BD9-81ED-4DB2-BD59-A6C34878D82A}">
                    <a16:rowId xmlns:a16="http://schemas.microsoft.com/office/drawing/2014/main" val="2724654842"/>
                  </a:ext>
                </a:extLst>
              </a:tr>
              <a:tr h="711025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Event Formation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07570772"/>
                  </a:ext>
                </a:extLst>
              </a:tr>
              <a:tr h="488909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1108468999"/>
                  </a:ext>
                </a:extLst>
              </a:tr>
              <a:tr h="488909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Streaming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494074708"/>
                  </a:ext>
                </a:extLst>
              </a:tr>
              <a:tr h="488909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NICOS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71985682"/>
                  </a:ext>
                </a:extLst>
              </a:tr>
              <a:tr h="488909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Controls Integration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144213763"/>
                  </a:ext>
                </a:extLst>
              </a:tr>
              <a:tr h="455451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Testing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953093024"/>
                  </a:ext>
                </a:extLst>
              </a:tr>
              <a:tr h="710985"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Deployment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  <a:endParaRPr lang="en-GB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8309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6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2CF2-191C-FC40-896B-A2A20E37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Continuation of ECP Workshops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4AC8E-A38B-194A-955B-88936512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9F7D8-C782-C946-B069-96B174F82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844255" cy="4768062"/>
          </a:xfrm>
        </p:spPr>
        <p:txBody>
          <a:bodyPr/>
          <a:lstStyle/>
          <a:p>
            <a:r>
              <a:rPr lang="en-GB" b="1" dirty="0"/>
              <a:t>9</a:t>
            </a:r>
            <a:r>
              <a:rPr lang="en-GB" b="1" baseline="30000" dirty="0"/>
              <a:t>th</a:t>
            </a:r>
            <a:r>
              <a:rPr lang="en-GB" b="1" dirty="0"/>
              <a:t> ECP (November, on site)</a:t>
            </a:r>
          </a:p>
          <a:p>
            <a:r>
              <a:rPr lang="en-GB" sz="1600" dirty="0">
                <a:hlinkClick r:id="rId2"/>
              </a:rPr>
              <a:t>https://confluence.esss.lu.se/display/ECDC/9th+ECP+Workshop</a:t>
            </a:r>
            <a:endParaRPr lang="en-GB" sz="1600" dirty="0"/>
          </a:p>
          <a:p>
            <a:r>
              <a:rPr lang="en-GB" dirty="0"/>
              <a:t>First major event to integrate new group members and find a new identity. Pinpointed some issues to be addressed.</a:t>
            </a:r>
          </a:p>
          <a:p>
            <a:endParaRPr lang="en-GB" dirty="0"/>
          </a:p>
          <a:p>
            <a:r>
              <a:rPr lang="en-GB" b="1" dirty="0"/>
              <a:t>10</a:t>
            </a:r>
            <a:r>
              <a:rPr lang="en-GB" b="1" baseline="30000" dirty="0"/>
              <a:t>th</a:t>
            </a:r>
            <a:r>
              <a:rPr lang="en-GB" b="1" dirty="0"/>
              <a:t> ECP (last week, </a:t>
            </a:r>
            <a:r>
              <a:rPr lang="en-GB" b="1" dirty="0" err="1"/>
              <a:t>Vidyo</a:t>
            </a:r>
            <a:r>
              <a:rPr lang="en-GB" b="1" dirty="0"/>
              <a:t>)</a:t>
            </a:r>
          </a:p>
          <a:p>
            <a:r>
              <a:rPr lang="en-GB" sz="1600" dirty="0">
                <a:hlinkClick r:id="rId3"/>
              </a:rPr>
              <a:t>https://confluence.esss.lu.se/display/ECDC/10th+ECP+Workshop</a:t>
            </a:r>
            <a:endParaRPr lang="en-GB" sz="1600" dirty="0"/>
          </a:p>
          <a:p>
            <a:r>
              <a:rPr lang="en-GB" dirty="0"/>
              <a:t>Excellent engagement from all. More effective, constructive and interactive than expected for a remote workshop. </a:t>
            </a:r>
          </a:p>
          <a:p>
            <a:endParaRPr lang="en-GB" dirty="0"/>
          </a:p>
          <a:p>
            <a:r>
              <a:rPr lang="en-GB" dirty="0"/>
              <a:t>Next ECP (after summer) will mark the finalising of the STFC streaming in kind package. They will continue to collaborate, but no longer “work for us”.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9A882C-9B1C-A747-ADD7-6C46DD2A4C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57310" y="1562400"/>
            <a:ext cx="3110168" cy="476806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Alignment with ICS</a:t>
            </a:r>
          </a:p>
          <a:p>
            <a:pPr marL="0" indent="0">
              <a:buNone/>
            </a:pPr>
            <a:r>
              <a:rPr lang="en-GB" dirty="0"/>
              <a:t>Since the end of last year there is an open dialogue between the group leaders, initiated by the technical director.</a:t>
            </a:r>
          </a:p>
          <a:p>
            <a:pPr marL="0" indent="0">
              <a:buNone/>
            </a:pPr>
            <a:r>
              <a:rPr lang="en-GB" dirty="0"/>
              <a:t>Due to that the relationship has improved above expectations. </a:t>
            </a:r>
          </a:p>
          <a:p>
            <a:pPr marL="0" indent="0">
              <a:buNone/>
            </a:pPr>
            <a:r>
              <a:rPr lang="en-GB" dirty="0"/>
              <a:t>We still continue to make improvements to the information flow (both ways), interactions and how we discuss and distribute work.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4F27-86A4-F441-A768-7971866045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Alignment after Reorganisation</a:t>
            </a:r>
          </a:p>
        </p:txBody>
      </p:sp>
    </p:spTree>
    <p:extLst>
      <p:ext uri="{BB962C8B-B14F-4D97-AF65-F5344CB8AC3E}">
        <p14:creationId xmlns:p14="http://schemas.microsoft.com/office/powerpoint/2010/main" val="11028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E8B719-9874-9244-8582-79809ECE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ECDC Governance Forum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A6546-F30D-8D48-B3A6-2E47D9C3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520" y="1562400"/>
            <a:ext cx="4993785" cy="4768062"/>
          </a:xfrm>
        </p:spPr>
        <p:txBody>
          <a:bodyPr anchor="ctr">
            <a:normAutofit fontScale="77500" lnSpcReduction="20000"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Oversight by </a:t>
            </a:r>
            <a:r>
              <a:rPr lang="en-GB" b="1" dirty="0"/>
              <a:t>ECDC Governance Forum</a:t>
            </a:r>
            <a:r>
              <a:rPr lang="en-GB" dirty="0"/>
              <a:t> (quarterly) with representatives from </a:t>
            </a:r>
          </a:p>
          <a:p>
            <a:pPr lvl="1"/>
            <a:r>
              <a:rPr lang="en-GB" dirty="0"/>
              <a:t>Instruments</a:t>
            </a:r>
          </a:p>
          <a:p>
            <a:pPr lvl="1"/>
            <a:r>
              <a:rPr lang="en-GB" dirty="0"/>
              <a:t>ICS</a:t>
            </a:r>
          </a:p>
          <a:p>
            <a:pPr lvl="1"/>
            <a:r>
              <a:rPr lang="en-GB" dirty="0"/>
              <a:t>Planners</a:t>
            </a:r>
          </a:p>
          <a:p>
            <a:pPr lvl="1"/>
            <a:r>
              <a:rPr lang="en-GB" dirty="0"/>
              <a:t>Management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Other check points:</a:t>
            </a:r>
          </a:p>
          <a:p>
            <a:pPr lvl="1"/>
            <a:r>
              <a:rPr lang="en-GB" dirty="0"/>
              <a:t>ECP Workshops (twice per year)</a:t>
            </a:r>
          </a:p>
          <a:p>
            <a:pPr lvl="1"/>
            <a:r>
              <a:rPr lang="en-GB" dirty="0"/>
              <a:t>DMSC STAP (twice per year)</a:t>
            </a:r>
          </a:p>
          <a:p>
            <a:pPr lvl="1"/>
            <a:r>
              <a:rPr lang="en-GB" dirty="0"/>
              <a:t>Instrument STAPS (many)</a:t>
            </a:r>
          </a:p>
          <a:p>
            <a:pPr lvl="1"/>
            <a:r>
              <a:rPr lang="en-GB" dirty="0"/>
              <a:t>IKON (twice per year)</a:t>
            </a:r>
          </a:p>
          <a:p>
            <a:pPr lvl="1"/>
            <a:r>
              <a:rPr lang="en-GB" dirty="0"/>
              <a:t>Weekly meetings (ECDC, DMT, NSS GL)</a:t>
            </a:r>
          </a:p>
          <a:p>
            <a:pPr lvl="1"/>
            <a:r>
              <a:rPr lang="en-GB" dirty="0"/>
              <a:t>TG3s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4C9D4-46F9-0849-9B38-2AC38C966C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709" y="1562400"/>
            <a:ext cx="4993785" cy="476806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dirty="0"/>
              <a:t>We deliver and prioritize controls integration for all of NSS and SD, based on NSS priorities, high-level milestones, resources and technical needs.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We seek input on:</a:t>
            </a:r>
          </a:p>
          <a:p>
            <a:pPr marL="0" indent="0" algn="ctr">
              <a:buNone/>
            </a:pPr>
            <a:r>
              <a:rPr lang="en-GB" dirty="0"/>
              <a:t>Planning and interactions with stakeholders, primarily instruments.</a:t>
            </a:r>
          </a:p>
          <a:p>
            <a:pPr marL="0" indent="0" algn="ctr">
              <a:buNone/>
            </a:pPr>
            <a:r>
              <a:rPr lang="en-GB" dirty="0"/>
              <a:t>Tracking of progress against the schedule </a:t>
            </a:r>
            <a:br>
              <a:rPr lang="en-GB" dirty="0"/>
            </a:br>
            <a:r>
              <a:rPr lang="en-GB" dirty="0"/>
              <a:t>and the needs of instruments.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5FE63-75F1-DC42-BD06-5AA7846BA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DC998-CF8D-3445-99B2-31BB87A98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164" y="1244335"/>
            <a:ext cx="908283" cy="3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9E4D-87F6-714C-B1FC-65FAC978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705591" y="2947373"/>
            <a:ext cx="5015708" cy="1143000"/>
          </a:xfrm>
        </p:spPr>
        <p:txBody>
          <a:bodyPr/>
          <a:lstStyle/>
          <a:p>
            <a:pPr algn="ctr"/>
            <a:r>
              <a:rPr lang="en-GB" dirty="0"/>
              <a:t>Meetings, Kanban and Sprints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6C786-0C3A-F04E-AF2D-9F016D8EE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BCFAC-9DE0-D943-801F-E70B009766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03" y="4490080"/>
            <a:ext cx="7479916" cy="4196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EC2E4-8BEA-EA43-9E3A-DAFA98C7E3C6}"/>
              </a:ext>
            </a:extLst>
          </p:cNvPr>
          <p:cNvSpPr txBox="1"/>
          <p:nvPr/>
        </p:nvSpPr>
        <p:spPr>
          <a:xfrm>
            <a:off x="7302415" y="975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F8863-CF38-9A4B-B220-00D6577EAE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61" y="3697991"/>
            <a:ext cx="1217712" cy="608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81B75-4A5A-994D-B242-8FD2EC20A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73" y="3697991"/>
            <a:ext cx="1217712" cy="60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10F25-87E8-0948-A25F-4C3603756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85" y="3693455"/>
            <a:ext cx="1217712" cy="608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70FB8C-3488-6B49-845C-9D4F71200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7" y="3693455"/>
            <a:ext cx="1217712" cy="60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A5586B-C8E5-7E41-872A-242E57B3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709" y="3693455"/>
            <a:ext cx="1217712" cy="6088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ED2FA0-F975-F24F-BC45-CE5A301341FE}"/>
              </a:ext>
            </a:extLst>
          </p:cNvPr>
          <p:cNvSpPr txBox="1"/>
          <p:nvPr/>
        </p:nvSpPr>
        <p:spPr>
          <a:xfrm>
            <a:off x="317638" y="381775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ICS WP12 Sprints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8764E63-2F32-0244-8869-ED8425FDF5AC}"/>
              </a:ext>
            </a:extLst>
          </p:cNvPr>
          <p:cNvSpPr/>
          <p:nvPr/>
        </p:nvSpPr>
        <p:spPr>
          <a:xfrm rot="16200000">
            <a:off x="2904209" y="3908299"/>
            <a:ext cx="155448" cy="10081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CF28E-F728-374A-A672-47244B025653}"/>
              </a:ext>
            </a:extLst>
          </p:cNvPr>
          <p:cNvSpPr txBox="1"/>
          <p:nvPr/>
        </p:nvSpPr>
        <p:spPr>
          <a:xfrm>
            <a:off x="2795024" y="4408809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2w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A72F3E-183B-DD40-A31B-AFBDA30A82C5}"/>
              </a:ext>
            </a:extLst>
          </p:cNvPr>
          <p:cNvCxnSpPr/>
          <p:nvPr/>
        </p:nvCxnSpPr>
        <p:spPr>
          <a:xfrm flipV="1">
            <a:off x="2477877" y="3049919"/>
            <a:ext cx="0" cy="1440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78FFF7-BDE5-874D-9956-B70F2949405A}"/>
              </a:ext>
            </a:extLst>
          </p:cNvPr>
          <p:cNvCxnSpPr/>
          <p:nvPr/>
        </p:nvCxnSpPr>
        <p:spPr>
          <a:xfrm flipV="1">
            <a:off x="2938316" y="305594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4D00BD-636C-2F4A-8B2B-C117E7365324}"/>
              </a:ext>
            </a:extLst>
          </p:cNvPr>
          <p:cNvCxnSpPr/>
          <p:nvPr/>
        </p:nvCxnSpPr>
        <p:spPr>
          <a:xfrm flipV="1">
            <a:off x="3413981" y="3049919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AD63D1-3616-0B41-8AE9-4AFDB83C3DB7}"/>
              </a:ext>
            </a:extLst>
          </p:cNvPr>
          <p:cNvCxnSpPr/>
          <p:nvPr/>
        </p:nvCxnSpPr>
        <p:spPr>
          <a:xfrm flipV="1">
            <a:off x="3918037" y="305594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F2E82E-33A7-6645-8FC0-75523F3AA7D8}"/>
              </a:ext>
            </a:extLst>
          </p:cNvPr>
          <p:cNvCxnSpPr/>
          <p:nvPr/>
        </p:nvCxnSpPr>
        <p:spPr>
          <a:xfrm flipV="1">
            <a:off x="4378476" y="3061969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4FDFCC-DEBA-E343-81F7-F1AADA4009FD}"/>
              </a:ext>
            </a:extLst>
          </p:cNvPr>
          <p:cNvCxnSpPr/>
          <p:nvPr/>
        </p:nvCxnSpPr>
        <p:spPr>
          <a:xfrm flipV="1">
            <a:off x="4854141" y="305594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6FEC63-20DC-6442-9955-4927FF44E3A0}"/>
              </a:ext>
            </a:extLst>
          </p:cNvPr>
          <p:cNvCxnSpPr/>
          <p:nvPr/>
        </p:nvCxnSpPr>
        <p:spPr>
          <a:xfrm flipV="1">
            <a:off x="5430205" y="3055963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3A1EC9-85E6-8244-9A3E-A0D023A77E20}"/>
              </a:ext>
            </a:extLst>
          </p:cNvPr>
          <p:cNvCxnSpPr/>
          <p:nvPr/>
        </p:nvCxnSpPr>
        <p:spPr>
          <a:xfrm flipV="1">
            <a:off x="5890644" y="3061987"/>
            <a:ext cx="0" cy="1440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550536-79E9-814F-986E-0B081777C907}"/>
              </a:ext>
            </a:extLst>
          </p:cNvPr>
          <p:cNvCxnSpPr/>
          <p:nvPr/>
        </p:nvCxnSpPr>
        <p:spPr>
          <a:xfrm flipV="1">
            <a:off x="6366309" y="3055963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C3EE55-2433-DD45-91CB-8AD113F4B515}"/>
              </a:ext>
            </a:extLst>
          </p:cNvPr>
          <p:cNvCxnSpPr/>
          <p:nvPr/>
        </p:nvCxnSpPr>
        <p:spPr>
          <a:xfrm flipV="1">
            <a:off x="6882733" y="3061969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287F7-9D1A-E741-BE57-051C49AD7C12}"/>
              </a:ext>
            </a:extLst>
          </p:cNvPr>
          <p:cNvCxnSpPr/>
          <p:nvPr/>
        </p:nvCxnSpPr>
        <p:spPr>
          <a:xfrm flipV="1">
            <a:off x="7343172" y="3067995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E7A05-0EFE-D94E-8366-341E52BD99BC}"/>
              </a:ext>
            </a:extLst>
          </p:cNvPr>
          <p:cNvCxnSpPr/>
          <p:nvPr/>
        </p:nvCxnSpPr>
        <p:spPr>
          <a:xfrm flipV="1">
            <a:off x="7818837" y="3061969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A0C44294-597F-8C4D-968D-6C1312109905}"/>
              </a:ext>
            </a:extLst>
          </p:cNvPr>
          <p:cNvSpPr/>
          <p:nvPr/>
        </p:nvSpPr>
        <p:spPr>
          <a:xfrm rot="16200000">
            <a:off x="2630373" y="3114682"/>
            <a:ext cx="155448" cy="4604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394B50-9E85-2E42-B120-5A55741E26A1}"/>
              </a:ext>
            </a:extLst>
          </p:cNvPr>
          <p:cNvSpPr txBox="1"/>
          <p:nvPr/>
        </p:nvSpPr>
        <p:spPr>
          <a:xfrm>
            <a:off x="2521188" y="342661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CF2A9E-F153-7941-A5FF-C6ACBC1727B7}"/>
              </a:ext>
            </a:extLst>
          </p:cNvPr>
          <p:cNvSpPr txBox="1"/>
          <p:nvPr/>
        </p:nvSpPr>
        <p:spPr>
          <a:xfrm>
            <a:off x="317638" y="2862385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ECDC Meetings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C787BB8-671A-A145-8BDD-D80B8694C88E}"/>
              </a:ext>
            </a:extLst>
          </p:cNvPr>
          <p:cNvSpPr/>
          <p:nvPr/>
        </p:nvSpPr>
        <p:spPr>
          <a:xfrm>
            <a:off x="1613781" y="97592"/>
            <a:ext cx="1728192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Core Technology Groups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CC05C7D-71E4-CA42-84AF-B25E13D5C590}"/>
              </a:ext>
            </a:extLst>
          </p:cNvPr>
          <p:cNvSpPr/>
          <p:nvPr/>
        </p:nvSpPr>
        <p:spPr>
          <a:xfrm>
            <a:off x="4250948" y="-174941"/>
            <a:ext cx="1728192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Instrument projects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69679869-454D-6443-BD69-ADE2C1DFB3C5}"/>
              </a:ext>
            </a:extLst>
          </p:cNvPr>
          <p:cNvSpPr/>
          <p:nvPr/>
        </p:nvSpPr>
        <p:spPr>
          <a:xfrm>
            <a:off x="6294301" y="250447"/>
            <a:ext cx="1728192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Science Directorate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6814F4-36C2-9A4C-AA23-FFBAC62512CF}"/>
              </a:ext>
            </a:extLst>
          </p:cNvPr>
          <p:cNvSpPr txBox="1"/>
          <p:nvPr/>
        </p:nvSpPr>
        <p:spPr>
          <a:xfrm>
            <a:off x="4494102" y="1249720"/>
            <a:ext cx="74892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ECDC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1BD6A2-9CAD-6D40-839D-0B24F368BE0E}"/>
              </a:ext>
            </a:extLst>
          </p:cNvPr>
          <p:cNvCxnSpPr>
            <a:stCxn id="29" idx="0"/>
            <a:endCxn id="32" idx="0"/>
          </p:cNvCxnSpPr>
          <p:nvPr/>
        </p:nvCxnSpPr>
        <p:spPr>
          <a:xfrm>
            <a:off x="3340533" y="554792"/>
            <a:ext cx="1528031" cy="6949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51C7628-C930-B545-89FD-4B8024F68473}"/>
              </a:ext>
            </a:extLst>
          </p:cNvPr>
          <p:cNvCxnSpPr>
            <a:stCxn id="30" idx="1"/>
            <a:endCxn id="32" idx="0"/>
          </p:cNvCxnSpPr>
          <p:nvPr/>
        </p:nvCxnSpPr>
        <p:spPr>
          <a:xfrm flipH="1">
            <a:off x="4868564" y="738485"/>
            <a:ext cx="246480" cy="5112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0F42CB-C12C-5844-9D75-CBB16F8454A3}"/>
              </a:ext>
            </a:extLst>
          </p:cNvPr>
          <p:cNvCxnSpPr>
            <a:stCxn id="31" idx="2"/>
            <a:endCxn id="32" idx="0"/>
          </p:cNvCxnSpPr>
          <p:nvPr/>
        </p:nvCxnSpPr>
        <p:spPr>
          <a:xfrm flipH="1">
            <a:off x="4868564" y="707647"/>
            <a:ext cx="1431098" cy="5420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7F6FA14-557C-8940-B559-BED796CDC096}"/>
              </a:ext>
            </a:extLst>
          </p:cNvPr>
          <p:cNvCxnSpPr/>
          <p:nvPr/>
        </p:nvCxnSpPr>
        <p:spPr>
          <a:xfrm>
            <a:off x="2242880" y="2185824"/>
            <a:ext cx="61926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801FB3-8D16-A540-88E1-0E70E4EA50D1}"/>
              </a:ext>
            </a:extLst>
          </p:cNvPr>
          <p:cNvCxnSpPr/>
          <p:nvPr/>
        </p:nvCxnSpPr>
        <p:spPr>
          <a:xfrm flipV="1">
            <a:off x="2405869" y="2185824"/>
            <a:ext cx="0" cy="1440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1A4D73-1FFC-124C-9B6C-4F2119020C73}"/>
              </a:ext>
            </a:extLst>
          </p:cNvPr>
          <p:cNvCxnSpPr/>
          <p:nvPr/>
        </p:nvCxnSpPr>
        <p:spPr>
          <a:xfrm flipV="1">
            <a:off x="5890644" y="2185824"/>
            <a:ext cx="0" cy="1440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5C3C7A4D-6878-3043-9F6B-A3A4486A6685}"/>
              </a:ext>
            </a:extLst>
          </p:cNvPr>
          <p:cNvSpPr/>
          <p:nvPr/>
        </p:nvSpPr>
        <p:spPr>
          <a:xfrm rot="16200000">
            <a:off x="4070536" y="736152"/>
            <a:ext cx="155448" cy="3484776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E3142A-9367-214E-8EC4-D4FC69E75445}"/>
              </a:ext>
            </a:extLst>
          </p:cNvPr>
          <p:cNvSpPr txBox="1"/>
          <p:nvPr/>
        </p:nvSpPr>
        <p:spPr>
          <a:xfrm>
            <a:off x="3969389" y="2539331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4D4CFA-B72F-864C-8C26-0FC6758F6DC5}"/>
              </a:ext>
            </a:extLst>
          </p:cNvPr>
          <p:cNvCxnSpPr>
            <a:stCxn id="31" idx="1"/>
          </p:cNvCxnSpPr>
          <p:nvPr/>
        </p:nvCxnSpPr>
        <p:spPr>
          <a:xfrm flipH="1">
            <a:off x="5890646" y="1163872"/>
            <a:ext cx="1267753" cy="1021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3D0ECF0-EAE0-7C42-B32F-A62BEAD53EE9}"/>
              </a:ext>
            </a:extLst>
          </p:cNvPr>
          <p:cNvCxnSpPr>
            <a:stCxn id="30" idx="1"/>
          </p:cNvCxnSpPr>
          <p:nvPr/>
        </p:nvCxnSpPr>
        <p:spPr>
          <a:xfrm>
            <a:off x="5115043" y="738484"/>
            <a:ext cx="756511" cy="143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D8DDCA-C097-4D48-B64F-3406B214F130}"/>
              </a:ext>
            </a:extLst>
          </p:cNvPr>
          <p:cNvCxnSpPr>
            <a:stCxn id="29" idx="1"/>
          </p:cNvCxnSpPr>
          <p:nvPr/>
        </p:nvCxnSpPr>
        <p:spPr>
          <a:xfrm>
            <a:off x="2477878" y="1011017"/>
            <a:ext cx="3393676" cy="115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0F9748-2E9D-404F-BFAA-DB6DFB420661}"/>
              </a:ext>
            </a:extLst>
          </p:cNvPr>
          <p:cNvCxnSpPr>
            <a:stCxn id="32" idx="2"/>
          </p:cNvCxnSpPr>
          <p:nvPr/>
        </p:nvCxnSpPr>
        <p:spPr>
          <a:xfrm>
            <a:off x="4868564" y="1619052"/>
            <a:ext cx="1002990" cy="542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E48E3F5-9160-E34B-9EAB-10CCB0EB8027}"/>
              </a:ext>
            </a:extLst>
          </p:cNvPr>
          <p:cNvSpPr txBox="1"/>
          <p:nvPr/>
        </p:nvSpPr>
        <p:spPr>
          <a:xfrm>
            <a:off x="317523" y="1977097"/>
            <a:ext cx="201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ECDC Governance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19C7B4-2799-9A48-8185-541CAC209526}"/>
              </a:ext>
            </a:extLst>
          </p:cNvPr>
          <p:cNvCxnSpPr/>
          <p:nvPr/>
        </p:nvCxnSpPr>
        <p:spPr>
          <a:xfrm>
            <a:off x="2261853" y="3049919"/>
            <a:ext cx="619268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30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8927D-24F2-6F43-AADC-AA3667F7EE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054" y="1184564"/>
            <a:ext cx="95424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61F468-823E-8043-A567-374E1145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for Instruments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F1D40E-BEE2-5940-A72B-AD09C1332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2036727" cy="4768062"/>
          </a:xfrm>
        </p:spPr>
        <p:txBody>
          <a:bodyPr/>
          <a:lstStyle/>
          <a:p>
            <a:r>
              <a:rPr lang="en-GB" dirty="0"/>
              <a:t>Set up joint task force with ICS for extracting requirements and milestones for instruments from TG3 documents. </a:t>
            </a:r>
          </a:p>
          <a:p>
            <a:r>
              <a:rPr lang="en-GB" dirty="0"/>
              <a:t>Those are recorded in Confluence and Jira as tasks and milestones. </a:t>
            </a:r>
          </a:p>
          <a:p>
            <a:r>
              <a:rPr lang="en-GB" dirty="0"/>
              <a:t>Started with three instruments.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BEAB76-040F-6148-BEB3-0343DF702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Getting more detailed information for the upcoming phases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37827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A58AC-E34E-E54F-BCCB-36BE15A07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28" y="-228108"/>
            <a:ext cx="6275052" cy="5574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0AB71-C8BA-8B4E-8C85-DFB3F5C7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of COVID-19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3DF20A-6B2D-E841-A10F-BFE369405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170327" cy="4768062"/>
          </a:xfrm>
        </p:spPr>
        <p:txBody>
          <a:bodyPr/>
          <a:lstStyle/>
          <a:p>
            <a:r>
              <a:rPr lang="en-GB" dirty="0"/>
              <a:t>For ECDC and close collaborators: Progress in Utgård and other lab spaces most affected.</a:t>
            </a:r>
          </a:p>
          <a:p>
            <a:r>
              <a:rPr lang="en-GB" dirty="0"/>
              <a:t>We track what is happening and keep a list of what is not happening.</a:t>
            </a:r>
          </a:p>
          <a:p>
            <a:r>
              <a:rPr lang="en-GB" dirty="0"/>
              <a:t>So far the rest of the project sees more of an impact with production and construction activities being delayed. </a:t>
            </a:r>
          </a:p>
          <a:p>
            <a:r>
              <a:rPr lang="en-GB" dirty="0"/>
              <a:t>No ECDC specific mitigation planned to catch up, but potentially to react to external effects on the schedule.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F63E7-CE91-1A4D-B938-6AD7C058C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Tracking potential delays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3B49B-04FC-6F4F-B7B6-8679AAB15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04" y="2590800"/>
            <a:ext cx="6820870" cy="455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4884</TotalTime>
  <Words>1014</Words>
  <Application>Microsoft Macintosh PowerPoint</Application>
  <PresentationFormat>Widescreen</PresentationFormat>
  <Paragraphs>157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Helvetica</vt:lpstr>
      <vt:lpstr>Segoe UI</vt:lpstr>
      <vt:lpstr>Segoe UI Light</vt:lpstr>
      <vt:lpstr>Segoe UI Semibold</vt:lpstr>
      <vt:lpstr>Wingdings</vt:lpstr>
      <vt:lpstr>Office-tema</vt:lpstr>
      <vt:lpstr>PowerPoint Presentation</vt:lpstr>
      <vt:lpstr>Experiment Control and  Data Curation  Group</vt:lpstr>
      <vt:lpstr>Agenda</vt:lpstr>
      <vt:lpstr>Current Staff and Recruitment</vt:lpstr>
      <vt:lpstr>Continuation of ECP Workshops</vt:lpstr>
      <vt:lpstr>New ECDC Governance Forum</vt:lpstr>
      <vt:lpstr>Meetings, Kanban and Sprints</vt:lpstr>
      <vt:lpstr>Planning for Instruments</vt:lpstr>
      <vt:lpstr>Effects of COVID-19</vt:lpstr>
      <vt:lpstr>V20 Final Beamtime – December 2019</vt:lpstr>
      <vt:lpstr>Integration, Testing and Demonstration Platform</vt:lpstr>
      <vt:lpstr>Detectors</vt:lpstr>
      <vt:lpstr>Final Slide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Richter</dc:creator>
  <cp:lastModifiedBy>Tobias Richter</cp:lastModifiedBy>
  <cp:revision>59</cp:revision>
  <cp:lastPrinted>2019-03-08T10:27:30Z</cp:lastPrinted>
  <dcterms:created xsi:type="dcterms:W3CDTF">2020-03-09T09:07:28Z</dcterms:created>
  <dcterms:modified xsi:type="dcterms:W3CDTF">2020-04-23T14:01:39Z</dcterms:modified>
</cp:coreProperties>
</file>