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2" r:id="rId2"/>
    <p:sldId id="267" r:id="rId3"/>
    <p:sldId id="281" r:id="rId4"/>
    <p:sldId id="276" r:id="rId5"/>
    <p:sldId id="306" r:id="rId6"/>
    <p:sldId id="278" r:id="rId7"/>
    <p:sldId id="279" r:id="rId8"/>
    <p:sldId id="274" r:id="rId9"/>
    <p:sldId id="269" r:id="rId10"/>
    <p:sldId id="280" r:id="rId11"/>
    <p:sldId id="268" r:id="rId12"/>
    <p:sldId id="282" r:id="rId13"/>
    <p:sldId id="283" r:id="rId14"/>
    <p:sldId id="284" r:id="rId15"/>
    <p:sldId id="285" r:id="rId16"/>
    <p:sldId id="286" r:id="rId17"/>
    <p:sldId id="287" r:id="rId18"/>
    <p:sldId id="307" r:id="rId19"/>
    <p:sldId id="259" r:id="rId20"/>
    <p:sldId id="273" r:id="rId21"/>
    <p:sldId id="288" r:id="rId22"/>
    <p:sldId id="304" r:id="rId23"/>
    <p:sldId id="308" r:id="rId24"/>
    <p:sldId id="305" r:id="rId25"/>
    <p:sldId id="303" r:id="rId26"/>
    <p:sldId id="277"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CCCCCC"/>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2" autoAdjust="0"/>
    <p:restoredTop sz="86783" autoAdjust="0"/>
  </p:normalViewPr>
  <p:slideViewPr>
    <p:cSldViewPr snapToGrid="0" snapToObjects="1">
      <p:cViewPr varScale="1">
        <p:scale>
          <a:sx n="93" d="100"/>
          <a:sy n="93" d="100"/>
        </p:scale>
        <p:origin x="7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2020-04-24</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220857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17</a:t>
            </a:fld>
            <a:endParaRPr lang="sv-SE"/>
          </a:p>
        </p:txBody>
      </p:sp>
    </p:spTree>
    <p:extLst>
      <p:ext uri="{BB962C8B-B14F-4D97-AF65-F5344CB8AC3E}">
        <p14:creationId xmlns:p14="http://schemas.microsoft.com/office/powerpoint/2010/main" val="196306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19728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319675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Some</a:t>
            </a:r>
            <a:r>
              <a:rPr lang="sv-SE" dirty="0"/>
              <a:t> teams </a:t>
            </a:r>
            <a:r>
              <a:rPr lang="sv-SE" dirty="0" err="1"/>
              <a:t>have</a:t>
            </a:r>
            <a:r>
              <a:rPr lang="sv-SE" dirty="0"/>
              <a:t> special DMSC interface persons (DREAM and ODIN)</a:t>
            </a:r>
          </a:p>
          <a:p>
            <a:r>
              <a:rPr lang="sv-SE" dirty="0" err="1"/>
              <a:t>spectroscopy</a:t>
            </a:r>
            <a:r>
              <a:rPr lang="sv-SE" dirty="0"/>
              <a:t>: Céline for QENS, Piotr for NVS, Torben </a:t>
            </a:r>
            <a:r>
              <a:rPr lang="sv-SE" dirty="0" err="1"/>
              <a:t>also</a:t>
            </a:r>
            <a:r>
              <a:rPr lang="sv-SE" dirty="0"/>
              <a:t> </a:t>
            </a:r>
            <a:r>
              <a:rPr lang="sv-SE" dirty="0" err="1"/>
              <a:t>involved</a:t>
            </a:r>
            <a:r>
              <a:rPr lang="sv-SE" dirty="0"/>
              <a:t> </a:t>
            </a:r>
          </a:p>
          <a:p>
            <a:endParaRPr lang="sv-SE" dirty="0"/>
          </a:p>
          <a:p>
            <a:r>
              <a:rPr lang="sv-SE" dirty="0" err="1"/>
              <a:t>Currently</a:t>
            </a:r>
            <a:r>
              <a:rPr lang="sv-SE" dirty="0"/>
              <a:t> </a:t>
            </a:r>
            <a:r>
              <a:rPr lang="sv-SE" dirty="0" err="1"/>
              <a:t>three</a:t>
            </a:r>
            <a:r>
              <a:rPr lang="sv-SE" dirty="0"/>
              <a:t> positions </a:t>
            </a:r>
            <a:r>
              <a:rPr lang="sv-SE" dirty="0" err="1"/>
              <a:t>pending</a:t>
            </a:r>
            <a:r>
              <a:rPr lang="sv-SE" dirty="0"/>
              <a:t> </a:t>
            </a:r>
            <a:r>
              <a:rPr lang="sv-SE" dirty="0" err="1"/>
              <a:t>approval</a:t>
            </a:r>
            <a:r>
              <a:rPr lang="sv-SE" dirty="0"/>
              <a:t> (IDS for </a:t>
            </a:r>
            <a:r>
              <a:rPr lang="sv-SE" dirty="0" err="1"/>
              <a:t>spectroscopy</a:t>
            </a:r>
            <a:r>
              <a:rPr lang="sv-SE" dirty="0"/>
              <a:t>, IDS for LSS, and </a:t>
            </a:r>
            <a:r>
              <a:rPr lang="sv-SE" dirty="0" err="1"/>
              <a:t>one</a:t>
            </a:r>
            <a:r>
              <a:rPr lang="sv-SE" dirty="0"/>
              <a:t> </a:t>
            </a:r>
            <a:r>
              <a:rPr lang="sv-SE" dirty="0" err="1"/>
              <a:t>developer</a:t>
            </a:r>
            <a:r>
              <a:rPr lang="sv-SE" dirty="0"/>
              <a:t>) -&gt; IDS for </a:t>
            </a:r>
            <a:r>
              <a:rPr lang="sv-SE" dirty="0" err="1"/>
              <a:t>spectroscopy</a:t>
            </a:r>
            <a:r>
              <a:rPr lang="sv-SE" dirty="0"/>
              <a:t>, </a:t>
            </a:r>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429450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390960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Rght</a:t>
            </a:r>
            <a:r>
              <a:rPr lang="da-DK" dirty="0"/>
              <a:t> </a:t>
            </a:r>
            <a:r>
              <a:rPr lang="da-DK" dirty="0" err="1"/>
              <a:t>now</a:t>
            </a:r>
            <a:r>
              <a:rPr lang="da-DK" dirty="0"/>
              <a:t> in </a:t>
            </a:r>
            <a:r>
              <a:rPr lang="da-DK" dirty="0" err="1"/>
              <a:t>planning</a:t>
            </a:r>
            <a:r>
              <a:rPr lang="da-DK" dirty="0"/>
              <a:t> mode, </a:t>
            </a:r>
            <a:r>
              <a:rPr lang="da-DK" dirty="0" err="1"/>
              <a:t>also</a:t>
            </a:r>
            <a:r>
              <a:rPr lang="da-DK" dirty="0"/>
              <a:t> </a:t>
            </a:r>
            <a:r>
              <a:rPr lang="da-DK" dirty="0" err="1"/>
              <a:t>rebaselining</a:t>
            </a:r>
            <a:r>
              <a:rPr lang="da-DK" dirty="0"/>
              <a:t> from NID</a:t>
            </a:r>
          </a:p>
        </p:txBody>
      </p:sp>
      <p:sp>
        <p:nvSpPr>
          <p:cNvPr id="4" name="Slide Number Placeholder 3"/>
          <p:cNvSpPr>
            <a:spLocks noGrp="1"/>
          </p:cNvSpPr>
          <p:nvPr>
            <p:ph type="sldNum" sz="quarter" idx="5"/>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397897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14</a:t>
            </a:fld>
            <a:endParaRPr lang="sv-SE"/>
          </a:p>
        </p:txBody>
      </p:sp>
    </p:spTree>
    <p:extLst>
      <p:ext uri="{BB962C8B-B14F-4D97-AF65-F5344CB8AC3E}">
        <p14:creationId xmlns:p14="http://schemas.microsoft.com/office/powerpoint/2010/main" val="38805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SWAT team </a:t>
            </a:r>
            <a:r>
              <a:rPr lang="sv-SE" dirty="0" err="1"/>
              <a:t>very</a:t>
            </a:r>
            <a:r>
              <a:rPr lang="sv-SE" dirty="0"/>
              <a:t> </a:t>
            </a:r>
            <a:r>
              <a:rPr lang="sv-SE" dirty="0" err="1"/>
              <a:t>thinly</a:t>
            </a:r>
            <a:r>
              <a:rPr lang="sv-SE" dirty="0"/>
              <a:t> </a:t>
            </a:r>
            <a:r>
              <a:rPr lang="sv-SE" dirty="0" err="1"/>
              <a:t>resourced</a:t>
            </a:r>
            <a:endParaRPr lang="sv-SE" dirty="0"/>
          </a:p>
          <a:p>
            <a:r>
              <a:rPr lang="sv-SE" dirty="0"/>
              <a:t>Instrument </a:t>
            </a:r>
            <a:r>
              <a:rPr lang="sv-SE" dirty="0" err="1"/>
              <a:t>facing</a:t>
            </a:r>
            <a:r>
              <a:rPr lang="sv-SE" dirty="0"/>
              <a:t> team (DONDI + IDS) and </a:t>
            </a:r>
            <a:r>
              <a:rPr lang="sv-SE" dirty="0" err="1"/>
              <a:t>core</a:t>
            </a:r>
            <a:r>
              <a:rPr lang="sv-SE" dirty="0"/>
              <a:t> </a:t>
            </a:r>
            <a:r>
              <a:rPr lang="sv-SE" dirty="0" err="1"/>
              <a:t>development</a:t>
            </a:r>
            <a:r>
              <a:rPr lang="sv-SE" dirty="0"/>
              <a:t> team (SCIPP + SWAT) </a:t>
            </a:r>
            <a:r>
              <a:rPr lang="sv-SE" dirty="0" err="1"/>
              <a:t>started</a:t>
            </a:r>
            <a:r>
              <a:rPr lang="sv-SE" dirty="0"/>
              <a:t> to </a:t>
            </a:r>
            <a:r>
              <a:rPr lang="sv-SE" dirty="0" err="1"/>
              <a:t>emerge</a:t>
            </a:r>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15</a:t>
            </a:fld>
            <a:endParaRPr lang="sv-SE"/>
          </a:p>
        </p:txBody>
      </p:sp>
    </p:spTree>
    <p:extLst>
      <p:ext uri="{BB962C8B-B14F-4D97-AF65-F5344CB8AC3E}">
        <p14:creationId xmlns:p14="http://schemas.microsoft.com/office/powerpoint/2010/main" val="3079812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16</a:t>
            </a:fld>
            <a:endParaRPr lang="sv-SE"/>
          </a:p>
        </p:txBody>
      </p:sp>
    </p:spTree>
    <p:extLst>
      <p:ext uri="{BB962C8B-B14F-4D97-AF65-F5344CB8AC3E}">
        <p14:creationId xmlns:p14="http://schemas.microsoft.com/office/powerpoint/2010/main" val="1338343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r>
              <a:rPr lang="sv-SE"/>
              <a:t>2020-04-27</a:t>
            </a:r>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DRAM Updates - STAP April 2020</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DRAM Updates - STAP April 2020</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r>
              <a:rPr lang="sv-SE"/>
              <a:t>2020-04-27</a:t>
            </a:r>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24/04/2020</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104700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r>
              <a:rPr lang="sv-SE"/>
              <a:t>2020-04-27</a:t>
            </a:r>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DRAM Updates - STAP April 2020</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r>
              <a:rPr lang="sv-SE"/>
              <a:t>2020-04-27</a:t>
            </a:r>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DRAM Updates - STAP April 2020</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r>
              <a:rPr lang="sv-SE"/>
              <a:t>2020-04-27</a:t>
            </a:r>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DRAM Updates - STAP April 2020</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r>
              <a:rPr lang="sv-SE"/>
              <a:t>2020-04-27</a:t>
            </a:r>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DRAM Updates - STAP April 2020</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r>
              <a:rPr lang="sv-SE"/>
              <a:t>2020-04-27</a:t>
            </a:r>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DRAM Updates - STAP April 2020</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r>
              <a:rPr lang="sv-SE"/>
              <a:t>2020-04-27</a:t>
            </a:r>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r>
              <a:rPr lang="sv-SE"/>
              <a:t>2020-04-27</a:t>
            </a:r>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DRAM Updates - STAP April 2020</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 id="214748367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ess.eu/careers/vacanci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a:xfrm>
            <a:off x="599260" y="300679"/>
            <a:ext cx="9360000" cy="657339"/>
          </a:xfrm>
        </p:spPr>
        <p:txBody>
          <a:bodyPr/>
          <a:lstStyle/>
          <a:p>
            <a:r>
              <a:rPr lang="da-DK" sz="3200" dirty="0"/>
              <a:t>Data Processing Software </a:t>
            </a:r>
            <a:r>
              <a:rPr lang="da-DK" sz="3200" dirty="0" err="1"/>
              <a:t>Ready</a:t>
            </a:r>
            <a:r>
              <a:rPr lang="da-DK" sz="3200" dirty="0"/>
              <a:t> for Operation of </a:t>
            </a:r>
            <a:r>
              <a:rPr lang="da-DK" sz="3200" dirty="0" err="1"/>
              <a:t>LoKI</a:t>
            </a:r>
            <a:br>
              <a:rPr lang="en-GB" sz="3200" dirty="0">
                <a:solidFill>
                  <a:schemeClr val="tx1">
                    <a:lumMod val="75000"/>
                    <a:lumOff val="25000"/>
                  </a:schemeClr>
                </a:solidFill>
              </a:rPr>
            </a:br>
            <a:endParaRPr lang="en-GB" sz="3200" dirty="0">
              <a:solidFill>
                <a:schemeClr val="tx1">
                  <a:lumMod val="75000"/>
                  <a:lumOff val="25000"/>
                </a:schemeClr>
              </a:solidFill>
            </a:endParaRP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dirty="0"/>
              <a:t>DRAM Updates - STAP April 2020</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10</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r>
              <a:rPr lang="sv-SE"/>
              <a:t>2020-04-27</a:t>
            </a:r>
            <a:endParaRPr lang="sv-SE" dirty="0"/>
          </a:p>
        </p:txBody>
      </p:sp>
      <p:sp>
        <p:nvSpPr>
          <p:cNvPr id="7" name="Content Placeholder 2">
            <a:extLst>
              <a:ext uri="{FF2B5EF4-FFF2-40B4-BE49-F238E27FC236}">
                <a16:creationId xmlns:a16="http://schemas.microsoft.com/office/drawing/2014/main" id="{DD2EEF26-B1A5-764C-AD76-65E91A28A903}"/>
              </a:ext>
            </a:extLst>
          </p:cNvPr>
          <p:cNvSpPr txBox="1">
            <a:spLocks/>
          </p:cNvSpPr>
          <p:nvPr/>
        </p:nvSpPr>
        <p:spPr>
          <a:xfrm>
            <a:off x="599260" y="1162637"/>
            <a:ext cx="5774432" cy="5002189"/>
          </a:xfrm>
          <a:prstGeom prst="rect">
            <a:avLst/>
          </a:prstGeom>
        </p:spPr>
        <p:txBody>
          <a:bodyPr>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72"/>
              </a:spcBef>
              <a:buFont typeface="Wingdings" pitchFamily="2" charset="2"/>
              <a:buChar char="ü"/>
            </a:pPr>
            <a:r>
              <a:rPr lang="da-DK" sz="1800" dirty="0" err="1"/>
              <a:t>Mantid</a:t>
            </a:r>
            <a:r>
              <a:rPr lang="da-DK" sz="1800" dirty="0"/>
              <a:t> live </a:t>
            </a:r>
            <a:r>
              <a:rPr lang="da-DK" sz="1800" dirty="0" err="1"/>
              <a:t>reduction</a:t>
            </a:r>
            <a:r>
              <a:rPr lang="da-DK" sz="1800" dirty="0"/>
              <a:t> of &gt; 10</a:t>
            </a:r>
            <a:r>
              <a:rPr lang="da-DK" sz="1800" baseline="30000" dirty="0"/>
              <a:t>7</a:t>
            </a:r>
            <a:r>
              <a:rPr lang="da-DK" sz="1800" dirty="0"/>
              <a:t> events/sec and &gt; 1 M </a:t>
            </a:r>
            <a:r>
              <a:rPr lang="da-DK" sz="1800" dirty="0" err="1"/>
              <a:t>detector</a:t>
            </a:r>
            <a:r>
              <a:rPr lang="da-DK" sz="1800" dirty="0"/>
              <a:t> pixels</a:t>
            </a:r>
          </a:p>
          <a:p>
            <a:pPr>
              <a:spcBef>
                <a:spcPts val="1272"/>
              </a:spcBef>
              <a:buFont typeface="Wingdings" pitchFamily="2" charset="2"/>
              <a:buChar char="ü"/>
            </a:pPr>
            <a:r>
              <a:rPr lang="da-DK" sz="1800" dirty="0" err="1"/>
              <a:t>SasView</a:t>
            </a:r>
            <a:r>
              <a:rPr lang="da-DK" sz="1800" dirty="0"/>
              <a:t> 5.0 </a:t>
            </a:r>
            <a:r>
              <a:rPr lang="da-DK" sz="1800" dirty="0" err="1"/>
              <a:t>released</a:t>
            </a:r>
            <a:endParaRPr lang="da-DK" sz="1800" dirty="0"/>
          </a:p>
          <a:p>
            <a:pPr>
              <a:spcBef>
                <a:spcPts val="1272"/>
              </a:spcBef>
              <a:buFont typeface="Wingdings" pitchFamily="2" charset="2"/>
              <a:buChar char="ü"/>
            </a:pPr>
            <a:r>
              <a:rPr lang="da-DK" sz="1800" dirty="0" err="1"/>
              <a:t>Improved</a:t>
            </a:r>
            <a:r>
              <a:rPr lang="da-DK" sz="1800" dirty="0"/>
              <a:t> </a:t>
            </a:r>
            <a:r>
              <a:rPr lang="da-DK" sz="1800" dirty="0" err="1"/>
              <a:t>maintainability</a:t>
            </a:r>
            <a:endParaRPr lang="da-DK" sz="1800" dirty="0"/>
          </a:p>
          <a:p>
            <a:pPr>
              <a:spcBef>
                <a:spcPts val="1272"/>
              </a:spcBef>
              <a:buFont typeface="Wingdings" pitchFamily="2" charset="2"/>
              <a:buChar char="ü"/>
            </a:pPr>
            <a:r>
              <a:rPr lang="da-DK" sz="1800" dirty="0" err="1"/>
              <a:t>Python</a:t>
            </a:r>
            <a:r>
              <a:rPr lang="da-DK" sz="1800" dirty="0"/>
              <a:t> CLI</a:t>
            </a:r>
          </a:p>
          <a:p>
            <a:pPr>
              <a:spcBef>
                <a:spcPts val="1272"/>
              </a:spcBef>
              <a:buFont typeface="Wingdings" pitchFamily="2" charset="2"/>
              <a:buChar char="ü"/>
            </a:pPr>
            <a:r>
              <a:rPr lang="da-DK" sz="1800" dirty="0"/>
              <a:t>New GUI</a:t>
            </a:r>
          </a:p>
          <a:p>
            <a:pPr>
              <a:spcBef>
                <a:spcPts val="1272"/>
              </a:spcBef>
              <a:buFont typeface="Wingdings" pitchFamily="2" charset="2"/>
              <a:buChar char="ü"/>
            </a:pPr>
            <a:r>
              <a:rPr lang="da-DK" sz="1800" dirty="0"/>
              <a:t>Batch </a:t>
            </a:r>
            <a:r>
              <a:rPr lang="da-DK" sz="1800" dirty="0" err="1"/>
              <a:t>fitting</a:t>
            </a:r>
            <a:r>
              <a:rPr lang="da-DK" sz="1800" dirty="0"/>
              <a:t> (via </a:t>
            </a:r>
            <a:r>
              <a:rPr lang="da-DK" sz="1800" dirty="0" err="1"/>
              <a:t>scripting</a:t>
            </a:r>
            <a:r>
              <a:rPr lang="da-DK" sz="1800" dirty="0"/>
              <a:t>)</a:t>
            </a:r>
          </a:p>
          <a:p>
            <a:pPr>
              <a:spcBef>
                <a:spcPts val="1272"/>
              </a:spcBef>
              <a:buFont typeface="Wingdings" pitchFamily="2" charset="2"/>
              <a:buChar char="ü"/>
            </a:pPr>
            <a:r>
              <a:rPr lang="da-DK" sz="1800" dirty="0"/>
              <a:t>Live </a:t>
            </a:r>
            <a:r>
              <a:rPr lang="da-DK" sz="1800" dirty="0" err="1"/>
              <a:t>analysis</a:t>
            </a:r>
            <a:endParaRPr lang="da-DK" sz="1800" dirty="0"/>
          </a:p>
          <a:p>
            <a:pPr>
              <a:spcBef>
                <a:spcPts val="1272"/>
              </a:spcBef>
              <a:buFont typeface="Wingdings" pitchFamily="2" charset="2"/>
              <a:buChar char="ü"/>
            </a:pPr>
            <a:r>
              <a:rPr lang="da-DK" sz="1800" dirty="0"/>
              <a:t>Store and </a:t>
            </a:r>
            <a:r>
              <a:rPr lang="da-DK" sz="1800" dirty="0" err="1"/>
              <a:t>retrieve</a:t>
            </a:r>
            <a:r>
              <a:rPr lang="da-DK" sz="1800" dirty="0"/>
              <a:t> data from </a:t>
            </a:r>
            <a:r>
              <a:rPr lang="da-DK" sz="1800" dirty="0" err="1"/>
              <a:t>SciCat</a:t>
            </a:r>
            <a:endParaRPr lang="da-DK" sz="1800" dirty="0"/>
          </a:p>
          <a:p>
            <a:pPr>
              <a:spcBef>
                <a:spcPts val="1272"/>
              </a:spcBef>
              <a:buFont typeface="System Font Regular"/>
              <a:buChar char="-"/>
            </a:pPr>
            <a:r>
              <a:rPr lang="da-DK" sz="1800" dirty="0" err="1"/>
              <a:t>LoKI</a:t>
            </a:r>
            <a:r>
              <a:rPr lang="da-DK" sz="1800" dirty="0"/>
              <a:t> </a:t>
            </a:r>
            <a:r>
              <a:rPr lang="da-DK" sz="1800" dirty="0" err="1"/>
              <a:t>specific</a:t>
            </a:r>
            <a:r>
              <a:rPr lang="da-DK" sz="1800" dirty="0"/>
              <a:t> resolution </a:t>
            </a:r>
            <a:r>
              <a:rPr lang="da-DK" sz="1800" dirty="0" err="1"/>
              <a:t>functions</a:t>
            </a:r>
            <a:r>
              <a:rPr lang="da-DK" sz="1800" dirty="0"/>
              <a:t> (</a:t>
            </a:r>
            <a:r>
              <a:rPr lang="da-DK" sz="1800" dirty="0" err="1"/>
              <a:t>aiming</a:t>
            </a:r>
            <a:r>
              <a:rPr lang="da-DK" sz="1800" dirty="0"/>
              <a:t> for end of 2019) </a:t>
            </a:r>
          </a:p>
          <a:p>
            <a:pPr>
              <a:spcBef>
                <a:spcPts val="1272"/>
              </a:spcBef>
              <a:buFont typeface="System Font Regular"/>
              <a:buChar char="-"/>
            </a:pPr>
            <a:r>
              <a:rPr lang="da-DK" sz="1800" dirty="0"/>
              <a:t>&gt; future (but in </a:t>
            </a:r>
            <a:r>
              <a:rPr lang="da-DK" sz="1800" dirty="0" err="1"/>
              <a:t>progress</a:t>
            </a:r>
            <a:r>
              <a:rPr lang="da-DK" sz="1800" dirty="0"/>
              <a:t>, </a:t>
            </a:r>
            <a:r>
              <a:rPr lang="da-DK" sz="1800" dirty="0" err="1"/>
              <a:t>collaboration</a:t>
            </a:r>
            <a:r>
              <a:rPr lang="da-DK" sz="1800" dirty="0"/>
              <a:t> </a:t>
            </a:r>
            <a:r>
              <a:rPr lang="da-DK" sz="1800" dirty="0" err="1"/>
              <a:t>between</a:t>
            </a:r>
            <a:r>
              <a:rPr lang="da-DK" sz="1800" dirty="0"/>
              <a:t> NID, ISIS, and DMSC)</a:t>
            </a:r>
          </a:p>
        </p:txBody>
      </p:sp>
      <p:pic>
        <p:nvPicPr>
          <p:cNvPr id="9" name="Picture 4" descr="Mantid Project">
            <a:extLst>
              <a:ext uri="{FF2B5EF4-FFF2-40B4-BE49-F238E27FC236}">
                <a16:creationId xmlns:a16="http://schemas.microsoft.com/office/drawing/2014/main" id="{0EAE1740-0AC4-4F46-9371-D354F442E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0" y="1579821"/>
            <a:ext cx="2832584" cy="1575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illedresultat for sasview logo">
            <a:extLst>
              <a:ext uri="{FF2B5EF4-FFF2-40B4-BE49-F238E27FC236}">
                <a16:creationId xmlns:a16="http://schemas.microsoft.com/office/drawing/2014/main" id="{422F5734-4F5A-3A40-9301-8C0358C72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39198">
            <a:off x="9153536" y="2462834"/>
            <a:ext cx="2732568" cy="7825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40B9840-678B-EE46-A8D8-F7143FC502EB}"/>
              </a:ext>
            </a:extLst>
          </p:cNvPr>
          <p:cNvSpPr txBox="1"/>
          <p:nvPr/>
        </p:nvSpPr>
        <p:spPr>
          <a:xfrm>
            <a:off x="6978049" y="4618543"/>
            <a:ext cx="4876591" cy="1323439"/>
          </a:xfrm>
          <a:prstGeom prst="rect">
            <a:avLst/>
          </a:prstGeom>
          <a:noFill/>
        </p:spPr>
        <p:txBody>
          <a:bodyPr wrap="none" rtlCol="0">
            <a:spAutoFit/>
          </a:bodyPr>
          <a:lstStyle/>
          <a:p>
            <a:r>
              <a:rPr lang="da-DK" sz="2000" dirty="0" err="1"/>
              <a:t>Two</a:t>
            </a:r>
            <a:r>
              <a:rPr lang="da-DK" sz="2000" dirty="0"/>
              <a:t> </a:t>
            </a:r>
            <a:r>
              <a:rPr lang="da-DK" sz="2000" dirty="0" err="1"/>
              <a:t>reports</a:t>
            </a:r>
            <a:r>
              <a:rPr lang="da-DK" sz="2000" dirty="0"/>
              <a:t> in CHESS </a:t>
            </a:r>
            <a:r>
              <a:rPr lang="da-DK" sz="2000" dirty="0" err="1"/>
              <a:t>decribe</a:t>
            </a:r>
            <a:r>
              <a:rPr lang="da-DK" sz="2000" dirty="0"/>
              <a:t> </a:t>
            </a:r>
            <a:r>
              <a:rPr lang="da-DK" sz="2000" dirty="0" err="1"/>
              <a:t>how</a:t>
            </a:r>
            <a:r>
              <a:rPr lang="da-DK" sz="2000" dirty="0"/>
              <a:t> the </a:t>
            </a:r>
          </a:p>
          <a:p>
            <a:r>
              <a:rPr lang="da-DK" sz="2000" dirty="0" err="1"/>
              <a:t>construction</a:t>
            </a:r>
            <a:r>
              <a:rPr lang="da-DK" sz="2000" dirty="0"/>
              <a:t> milestones have </a:t>
            </a:r>
            <a:r>
              <a:rPr lang="da-DK" sz="2000" dirty="0" err="1"/>
              <a:t>been</a:t>
            </a:r>
            <a:r>
              <a:rPr lang="da-DK" sz="2000" dirty="0"/>
              <a:t> </a:t>
            </a:r>
            <a:r>
              <a:rPr lang="da-DK" sz="2000" dirty="0" err="1"/>
              <a:t>achieved</a:t>
            </a:r>
            <a:r>
              <a:rPr lang="da-DK" sz="2000" dirty="0"/>
              <a:t>:</a:t>
            </a:r>
          </a:p>
          <a:p>
            <a:pPr marL="285750" indent="-285750">
              <a:buFont typeface="Arial" panose="020B0604020202020204" pitchFamily="34" charset="0"/>
              <a:buChar char="•"/>
            </a:pPr>
            <a:r>
              <a:rPr lang="da-DK" sz="2000" dirty="0"/>
              <a:t>ESS-1999819</a:t>
            </a:r>
          </a:p>
          <a:p>
            <a:pPr marL="285750" indent="-285750">
              <a:buFont typeface="Arial" panose="020B0604020202020204" pitchFamily="34" charset="0"/>
              <a:buChar char="•"/>
            </a:pPr>
            <a:r>
              <a:rPr lang="da-DK" sz="2000" dirty="0"/>
              <a:t>ESS-1979130</a:t>
            </a:r>
          </a:p>
        </p:txBody>
      </p:sp>
    </p:spTree>
    <p:extLst>
      <p:ext uri="{BB962C8B-B14F-4D97-AF65-F5344CB8AC3E}">
        <p14:creationId xmlns:p14="http://schemas.microsoft.com/office/powerpoint/2010/main" val="15418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11</a:t>
            </a:fld>
            <a:endParaRPr lang="sv-SE" dirty="0">
              <a:solidFill>
                <a:srgbClr val="CCCCCC"/>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r>
              <a:rPr lang="sv-SE"/>
              <a:t>2020-04-27</a:t>
            </a:r>
            <a:endParaRPr lang="sv-SE" dirty="0"/>
          </a:p>
        </p:txBody>
      </p:sp>
      <p:sp>
        <p:nvSpPr>
          <p:cNvPr id="11" name="Title 1">
            <a:extLst>
              <a:ext uri="{FF2B5EF4-FFF2-40B4-BE49-F238E27FC236}">
                <a16:creationId xmlns:a16="http://schemas.microsoft.com/office/drawing/2014/main" id="{66074846-7C94-6046-A9F4-9FCB0BD7FC37}"/>
              </a:ext>
            </a:extLst>
          </p:cNvPr>
          <p:cNvSpPr>
            <a:spLocks noGrp="1"/>
          </p:cNvSpPr>
          <p:nvPr>
            <p:ph type="title"/>
          </p:nvPr>
        </p:nvSpPr>
        <p:spPr/>
        <p:txBody>
          <a:bodyPr/>
          <a:lstStyle/>
          <a:p>
            <a:r>
              <a:rPr lang="sv-SE" sz="3200" dirty="0"/>
              <a:t>DRAM </a:t>
            </a:r>
            <a:r>
              <a:rPr lang="sv-SE" sz="3200" dirty="0" err="1"/>
              <a:t>Timeline</a:t>
            </a:r>
            <a:r>
              <a:rPr lang="sv-SE" sz="3200" dirty="0"/>
              <a:t> and </a:t>
            </a:r>
            <a:r>
              <a:rPr lang="sv-SE" sz="3200" dirty="0" err="1"/>
              <a:t>milestones</a:t>
            </a:r>
            <a:r>
              <a:rPr lang="sv-SE" sz="3200" dirty="0"/>
              <a:t> (2020 and </a:t>
            </a:r>
            <a:r>
              <a:rPr lang="sv-SE" sz="3200" dirty="0" err="1"/>
              <a:t>beyond</a:t>
            </a:r>
            <a:r>
              <a:rPr lang="sv-SE" sz="3200" dirty="0"/>
              <a:t>)</a:t>
            </a:r>
            <a:br>
              <a:rPr lang="sv-SE" sz="3200" dirty="0"/>
            </a:br>
            <a:r>
              <a:rPr lang="sv-SE" sz="3200" dirty="0"/>
              <a:t>                                                    - Version: Sept. 2019</a:t>
            </a:r>
            <a:endParaRPr lang="da-DK" sz="3200" dirty="0"/>
          </a:p>
        </p:txBody>
      </p:sp>
      <p:graphicFrame>
        <p:nvGraphicFramePr>
          <p:cNvPr id="21" name="Table 20">
            <a:extLst>
              <a:ext uri="{FF2B5EF4-FFF2-40B4-BE49-F238E27FC236}">
                <a16:creationId xmlns:a16="http://schemas.microsoft.com/office/drawing/2014/main" id="{A573E3BE-0D25-994F-A29D-D1A130CCA53F}"/>
              </a:ext>
            </a:extLst>
          </p:cNvPr>
          <p:cNvGraphicFramePr>
            <a:graphicFrameLocks noGrp="1"/>
          </p:cNvGraphicFramePr>
          <p:nvPr>
            <p:extLst>
              <p:ext uri="{D42A27DB-BD31-4B8C-83A1-F6EECF244321}">
                <p14:modId xmlns:p14="http://schemas.microsoft.com/office/powerpoint/2010/main" val="322659761"/>
              </p:ext>
            </p:extLst>
          </p:nvPr>
        </p:nvGraphicFramePr>
        <p:xfrm>
          <a:off x="7097176" y="2047991"/>
          <a:ext cx="4032448" cy="1651000"/>
        </p:xfrm>
        <a:graphic>
          <a:graphicData uri="http://schemas.openxmlformats.org/drawingml/2006/table">
            <a:tbl>
              <a:tblPr firstRow="1" bandRow="1">
                <a:tableStyleId>{2D5ABB26-0587-4C30-8999-92F81FD0307C}</a:tableStyleId>
              </a:tblPr>
              <a:tblGrid>
                <a:gridCol w="792088">
                  <a:extLst>
                    <a:ext uri="{9D8B030D-6E8A-4147-A177-3AD203B41FA5}">
                      <a16:colId xmlns:a16="http://schemas.microsoft.com/office/drawing/2014/main" val="627438061"/>
                    </a:ext>
                  </a:extLst>
                </a:gridCol>
                <a:gridCol w="3240360">
                  <a:extLst>
                    <a:ext uri="{9D8B030D-6E8A-4147-A177-3AD203B41FA5}">
                      <a16:colId xmlns:a16="http://schemas.microsoft.com/office/drawing/2014/main" val="2543705389"/>
                    </a:ext>
                  </a:extLst>
                </a:gridCol>
              </a:tblGrid>
              <a:tr h="370840">
                <a:tc gridSpan="2">
                  <a:txBody>
                    <a:bodyPr/>
                    <a:lstStyle/>
                    <a:p>
                      <a:r>
                        <a:rPr lang="da-DK" b="1" u="sng" dirty="0"/>
                        <a:t>Associated milestones</a:t>
                      </a:r>
                    </a:p>
                  </a:txBody>
                  <a:tcPr/>
                </a:tc>
                <a:tc hMerge="1">
                  <a:txBody>
                    <a:bodyPr/>
                    <a:lstStyle/>
                    <a:p>
                      <a:endParaRPr lang="da-DK" dirty="0"/>
                    </a:p>
                  </a:txBody>
                  <a:tcPr/>
                </a:tc>
                <a:extLst>
                  <a:ext uri="{0D108BD9-81ED-4DB2-BD59-A6C34878D82A}">
                    <a16:rowId xmlns:a16="http://schemas.microsoft.com/office/drawing/2014/main" val="4210785323"/>
                  </a:ext>
                </a:extLst>
              </a:tr>
              <a:tr h="370840">
                <a:tc>
                  <a:txBody>
                    <a:bodyPr/>
                    <a:lstStyle/>
                    <a:p>
                      <a:r>
                        <a:rPr lang="da-DK" b="1" dirty="0"/>
                        <a:t>2020:</a:t>
                      </a:r>
                    </a:p>
                  </a:txBody>
                  <a:tcPr/>
                </a:tc>
                <a:tc>
                  <a:txBody>
                    <a:bodyPr/>
                    <a:lstStyle/>
                    <a:p>
                      <a:r>
                        <a:rPr lang="da-DK" dirty="0"/>
                        <a:t>4 Instrument Data </a:t>
                      </a:r>
                      <a:r>
                        <a:rPr lang="da-DK" dirty="0" err="1"/>
                        <a:t>Scientists</a:t>
                      </a:r>
                      <a:r>
                        <a:rPr lang="da-DK" dirty="0"/>
                        <a:t> </a:t>
                      </a:r>
                      <a:r>
                        <a:rPr lang="da-DK" dirty="0" err="1"/>
                        <a:t>recruited</a:t>
                      </a:r>
                      <a:endParaRPr lang="da-DK" dirty="0"/>
                    </a:p>
                  </a:txBody>
                  <a:tcPr/>
                </a:tc>
                <a:extLst>
                  <a:ext uri="{0D108BD9-81ED-4DB2-BD59-A6C34878D82A}">
                    <a16:rowId xmlns:a16="http://schemas.microsoft.com/office/drawing/2014/main" val="3135215016"/>
                  </a:ext>
                </a:extLst>
              </a:tr>
              <a:tr h="370840">
                <a:tc>
                  <a:txBody>
                    <a:bodyPr/>
                    <a:lstStyle/>
                    <a:p>
                      <a:r>
                        <a:rPr lang="da-DK" b="1" dirty="0"/>
                        <a:t>2022:</a:t>
                      </a:r>
                    </a:p>
                  </a:txBody>
                  <a:tcPr/>
                </a:tc>
                <a:tc>
                  <a:txBody>
                    <a:bodyPr/>
                    <a:lstStyle/>
                    <a:p>
                      <a:r>
                        <a:rPr lang="da-DK" dirty="0"/>
                        <a:t>GUI support for data </a:t>
                      </a:r>
                      <a:r>
                        <a:rPr lang="da-DK" dirty="0" err="1"/>
                        <a:t>reduction</a:t>
                      </a:r>
                      <a:r>
                        <a:rPr lang="da-DK" dirty="0"/>
                        <a:t> </a:t>
                      </a:r>
                      <a:r>
                        <a:rPr lang="da-DK" dirty="0" err="1"/>
                        <a:t>ready</a:t>
                      </a:r>
                      <a:endParaRPr lang="da-DK" dirty="0"/>
                    </a:p>
                  </a:txBody>
                  <a:tcPr/>
                </a:tc>
                <a:extLst>
                  <a:ext uri="{0D108BD9-81ED-4DB2-BD59-A6C34878D82A}">
                    <a16:rowId xmlns:a16="http://schemas.microsoft.com/office/drawing/2014/main" val="2918739474"/>
                  </a:ext>
                </a:extLst>
              </a:tr>
            </a:tbl>
          </a:graphicData>
        </a:graphic>
      </p:graphicFrame>
      <p:pic>
        <p:nvPicPr>
          <p:cNvPr id="24" name="Content Placeholder 19">
            <a:extLst>
              <a:ext uri="{FF2B5EF4-FFF2-40B4-BE49-F238E27FC236}">
                <a16:creationId xmlns:a16="http://schemas.microsoft.com/office/drawing/2014/main" id="{DA454D7C-49B6-D943-B5BC-EAD5F67BBDE3}"/>
              </a:ext>
            </a:extLst>
          </p:cNvPr>
          <p:cNvPicPr>
            <a:picLocks noChangeAspect="1"/>
          </p:cNvPicPr>
          <p:nvPr/>
        </p:nvPicPr>
        <p:blipFill>
          <a:blip r:embed="rId2"/>
          <a:stretch>
            <a:fillRect/>
          </a:stretch>
        </p:blipFill>
        <p:spPr>
          <a:xfrm>
            <a:off x="1103709" y="1562400"/>
            <a:ext cx="5212868" cy="4173382"/>
          </a:xfrm>
          <a:prstGeom prst="rect">
            <a:avLst/>
          </a:prstGeom>
        </p:spPr>
      </p:pic>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12</a:t>
            </a:fld>
            <a:endParaRPr lang="sv-SE" dirty="0">
              <a:solidFill>
                <a:srgbClr val="CCCCCC"/>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r>
              <a:rPr lang="sv-SE"/>
              <a:t>2020-04-27</a:t>
            </a:r>
            <a:endParaRPr lang="sv-SE" dirty="0"/>
          </a:p>
        </p:txBody>
      </p:sp>
      <p:sp>
        <p:nvSpPr>
          <p:cNvPr id="11" name="Title 1">
            <a:extLst>
              <a:ext uri="{FF2B5EF4-FFF2-40B4-BE49-F238E27FC236}">
                <a16:creationId xmlns:a16="http://schemas.microsoft.com/office/drawing/2014/main" id="{66074846-7C94-6046-A9F4-9FCB0BD7FC37}"/>
              </a:ext>
            </a:extLst>
          </p:cNvPr>
          <p:cNvSpPr>
            <a:spLocks noGrp="1"/>
          </p:cNvSpPr>
          <p:nvPr>
            <p:ph type="title"/>
          </p:nvPr>
        </p:nvSpPr>
        <p:spPr/>
        <p:txBody>
          <a:bodyPr/>
          <a:lstStyle/>
          <a:p>
            <a:r>
              <a:rPr lang="sv-SE" sz="3200" dirty="0"/>
              <a:t>DRAM </a:t>
            </a:r>
            <a:r>
              <a:rPr lang="sv-SE" sz="3200" dirty="0" err="1"/>
              <a:t>Timeline</a:t>
            </a:r>
            <a:r>
              <a:rPr lang="sv-SE" sz="3200" dirty="0"/>
              <a:t> and </a:t>
            </a:r>
            <a:r>
              <a:rPr lang="sv-SE" sz="3200" dirty="0" err="1"/>
              <a:t>milestones</a:t>
            </a:r>
            <a:r>
              <a:rPr lang="sv-SE" sz="3200" dirty="0"/>
              <a:t> (2020 and </a:t>
            </a:r>
            <a:r>
              <a:rPr lang="sv-SE" sz="3200" dirty="0" err="1"/>
              <a:t>beyond</a:t>
            </a:r>
            <a:r>
              <a:rPr lang="sv-SE" sz="3200" dirty="0"/>
              <a:t>)</a:t>
            </a:r>
            <a:br>
              <a:rPr lang="sv-SE" sz="3200" dirty="0"/>
            </a:br>
            <a:r>
              <a:rPr lang="sv-SE" sz="3200" dirty="0"/>
              <a:t>                                                    - Version: April 2020</a:t>
            </a:r>
            <a:endParaRPr lang="da-DK" sz="3200" dirty="0"/>
          </a:p>
        </p:txBody>
      </p:sp>
      <p:pic>
        <p:nvPicPr>
          <p:cNvPr id="3" name="Content Placeholder 2">
            <a:extLst>
              <a:ext uri="{FF2B5EF4-FFF2-40B4-BE49-F238E27FC236}">
                <a16:creationId xmlns:a16="http://schemas.microsoft.com/office/drawing/2014/main" id="{F977BF99-D0B5-F848-AD9C-7C481C002C9E}"/>
              </a:ext>
            </a:extLst>
          </p:cNvPr>
          <p:cNvPicPr>
            <a:picLocks noGrp="1" noChangeAspect="1"/>
          </p:cNvPicPr>
          <p:nvPr>
            <p:ph idx="13"/>
          </p:nvPr>
        </p:nvPicPr>
        <p:blipFill>
          <a:blip r:embed="rId3"/>
          <a:stretch>
            <a:fillRect/>
          </a:stretch>
        </p:blipFill>
        <p:spPr>
          <a:xfrm>
            <a:off x="1103709" y="1815755"/>
            <a:ext cx="5418502" cy="3492998"/>
          </a:xfrm>
        </p:spPr>
      </p:pic>
      <p:graphicFrame>
        <p:nvGraphicFramePr>
          <p:cNvPr id="12" name="Table 11">
            <a:extLst>
              <a:ext uri="{FF2B5EF4-FFF2-40B4-BE49-F238E27FC236}">
                <a16:creationId xmlns:a16="http://schemas.microsoft.com/office/drawing/2014/main" id="{2964058F-A565-F646-8C3A-096F174920B7}"/>
              </a:ext>
            </a:extLst>
          </p:cNvPr>
          <p:cNvGraphicFramePr>
            <a:graphicFrameLocks noGrp="1"/>
          </p:cNvGraphicFramePr>
          <p:nvPr>
            <p:extLst>
              <p:ext uri="{D42A27DB-BD31-4B8C-83A1-F6EECF244321}">
                <p14:modId xmlns:p14="http://schemas.microsoft.com/office/powerpoint/2010/main" val="3432850216"/>
              </p:ext>
            </p:extLst>
          </p:nvPr>
        </p:nvGraphicFramePr>
        <p:xfrm>
          <a:off x="7281307" y="1815754"/>
          <a:ext cx="4032448" cy="1651000"/>
        </p:xfrm>
        <a:graphic>
          <a:graphicData uri="http://schemas.openxmlformats.org/drawingml/2006/table">
            <a:tbl>
              <a:tblPr firstRow="1" bandRow="1">
                <a:tableStyleId>{2D5ABB26-0587-4C30-8999-92F81FD0307C}</a:tableStyleId>
              </a:tblPr>
              <a:tblGrid>
                <a:gridCol w="792088">
                  <a:extLst>
                    <a:ext uri="{9D8B030D-6E8A-4147-A177-3AD203B41FA5}">
                      <a16:colId xmlns:a16="http://schemas.microsoft.com/office/drawing/2014/main" val="627438061"/>
                    </a:ext>
                  </a:extLst>
                </a:gridCol>
                <a:gridCol w="3240360">
                  <a:extLst>
                    <a:ext uri="{9D8B030D-6E8A-4147-A177-3AD203B41FA5}">
                      <a16:colId xmlns:a16="http://schemas.microsoft.com/office/drawing/2014/main" val="2543705389"/>
                    </a:ext>
                  </a:extLst>
                </a:gridCol>
              </a:tblGrid>
              <a:tr h="370840">
                <a:tc gridSpan="2">
                  <a:txBody>
                    <a:bodyPr/>
                    <a:lstStyle/>
                    <a:p>
                      <a:r>
                        <a:rPr lang="da-DK" b="1" u="sng" dirty="0"/>
                        <a:t>Associated milestones</a:t>
                      </a:r>
                    </a:p>
                  </a:txBody>
                  <a:tcPr/>
                </a:tc>
                <a:tc hMerge="1">
                  <a:txBody>
                    <a:bodyPr/>
                    <a:lstStyle/>
                    <a:p>
                      <a:endParaRPr lang="da-DK" dirty="0"/>
                    </a:p>
                  </a:txBody>
                  <a:tcPr/>
                </a:tc>
                <a:extLst>
                  <a:ext uri="{0D108BD9-81ED-4DB2-BD59-A6C34878D82A}">
                    <a16:rowId xmlns:a16="http://schemas.microsoft.com/office/drawing/2014/main" val="4210785323"/>
                  </a:ext>
                </a:extLst>
              </a:tr>
              <a:tr h="370840">
                <a:tc>
                  <a:txBody>
                    <a:bodyPr/>
                    <a:lstStyle/>
                    <a:p>
                      <a:r>
                        <a:rPr lang="da-DK" b="1" dirty="0"/>
                        <a:t>2020:</a:t>
                      </a:r>
                    </a:p>
                  </a:txBody>
                  <a:tcPr/>
                </a:tc>
                <a:tc>
                  <a:txBody>
                    <a:bodyPr/>
                    <a:lstStyle/>
                    <a:p>
                      <a:r>
                        <a:rPr lang="da-DK" dirty="0"/>
                        <a:t>Min 1 Instrument Data </a:t>
                      </a:r>
                      <a:r>
                        <a:rPr lang="da-DK" dirty="0" err="1"/>
                        <a:t>Scientists</a:t>
                      </a:r>
                      <a:r>
                        <a:rPr lang="da-DK" dirty="0"/>
                        <a:t> </a:t>
                      </a:r>
                      <a:r>
                        <a:rPr lang="da-DK" dirty="0" err="1"/>
                        <a:t>recruited</a:t>
                      </a:r>
                      <a:endParaRPr lang="da-DK" dirty="0"/>
                    </a:p>
                  </a:txBody>
                  <a:tcPr/>
                </a:tc>
                <a:extLst>
                  <a:ext uri="{0D108BD9-81ED-4DB2-BD59-A6C34878D82A}">
                    <a16:rowId xmlns:a16="http://schemas.microsoft.com/office/drawing/2014/main" val="3135215016"/>
                  </a:ext>
                </a:extLst>
              </a:tr>
              <a:tr h="370840">
                <a:tc>
                  <a:txBody>
                    <a:bodyPr/>
                    <a:lstStyle/>
                    <a:p>
                      <a:r>
                        <a:rPr lang="da-DK" b="1" dirty="0"/>
                        <a:t>2022:</a:t>
                      </a:r>
                    </a:p>
                  </a:txBody>
                  <a:tcPr/>
                </a:tc>
                <a:tc>
                  <a:txBody>
                    <a:bodyPr/>
                    <a:lstStyle/>
                    <a:p>
                      <a:r>
                        <a:rPr lang="da-DK" dirty="0"/>
                        <a:t>GUI support for data </a:t>
                      </a:r>
                      <a:r>
                        <a:rPr lang="da-DK" dirty="0" err="1"/>
                        <a:t>reduction</a:t>
                      </a:r>
                      <a:r>
                        <a:rPr lang="da-DK" dirty="0"/>
                        <a:t> </a:t>
                      </a:r>
                      <a:r>
                        <a:rPr lang="da-DK" dirty="0" err="1"/>
                        <a:t>ready</a:t>
                      </a:r>
                      <a:endParaRPr lang="da-DK" dirty="0"/>
                    </a:p>
                  </a:txBody>
                  <a:tcPr/>
                </a:tc>
                <a:extLst>
                  <a:ext uri="{0D108BD9-81ED-4DB2-BD59-A6C34878D82A}">
                    <a16:rowId xmlns:a16="http://schemas.microsoft.com/office/drawing/2014/main" val="2918739474"/>
                  </a:ext>
                </a:extLst>
              </a:tr>
            </a:tbl>
          </a:graphicData>
        </a:graphic>
      </p:graphicFrame>
      <p:sp>
        <p:nvSpPr>
          <p:cNvPr id="13" name="TextBox 12">
            <a:extLst>
              <a:ext uri="{FF2B5EF4-FFF2-40B4-BE49-F238E27FC236}">
                <a16:creationId xmlns:a16="http://schemas.microsoft.com/office/drawing/2014/main" id="{9923B77E-9056-A641-B722-3D0B2BA4389E}"/>
              </a:ext>
            </a:extLst>
          </p:cNvPr>
          <p:cNvSpPr txBox="1"/>
          <p:nvPr/>
        </p:nvSpPr>
        <p:spPr>
          <a:xfrm>
            <a:off x="7281307" y="3889947"/>
            <a:ext cx="4104456" cy="2585323"/>
          </a:xfrm>
          <a:prstGeom prst="rect">
            <a:avLst/>
          </a:prstGeom>
          <a:noFill/>
        </p:spPr>
        <p:txBody>
          <a:bodyPr wrap="square" rtlCol="0">
            <a:spAutoFit/>
          </a:bodyPr>
          <a:lstStyle/>
          <a:p>
            <a:r>
              <a:rPr lang="da-DK" i="1" u="sng" dirty="0" err="1"/>
              <a:t>Comments</a:t>
            </a:r>
            <a:r>
              <a:rPr lang="da-DK" dirty="0"/>
              <a:t>:</a:t>
            </a:r>
          </a:p>
          <a:p>
            <a:pPr marL="285750" indent="-285750">
              <a:buFont typeface="Arial" panose="020B0604020202020204" pitchFamily="34" charset="0"/>
              <a:buChar char="•"/>
            </a:pPr>
            <a:r>
              <a:rPr lang="da-DK" dirty="0" err="1"/>
              <a:t>Current</a:t>
            </a:r>
            <a:r>
              <a:rPr lang="da-DK" dirty="0"/>
              <a:t> instrument data </a:t>
            </a:r>
            <a:r>
              <a:rPr lang="da-DK" dirty="0" err="1"/>
              <a:t>scientists</a:t>
            </a:r>
            <a:r>
              <a:rPr lang="da-DK" dirty="0"/>
              <a:t> </a:t>
            </a:r>
            <a:r>
              <a:rPr lang="da-DK" dirty="0" err="1"/>
              <a:t>working</a:t>
            </a:r>
            <a:r>
              <a:rPr lang="da-DK" dirty="0"/>
              <a:t> on milestones with team, so </a:t>
            </a:r>
            <a:r>
              <a:rPr lang="da-DK" dirty="0" err="1"/>
              <a:t>may</a:t>
            </a:r>
            <a:r>
              <a:rPr lang="da-DK" dirty="0"/>
              <a:t> </a:t>
            </a:r>
            <a:r>
              <a:rPr lang="da-DK" dirty="0" err="1"/>
              <a:t>change</a:t>
            </a:r>
            <a:endParaRPr lang="da-DK" dirty="0"/>
          </a:p>
          <a:p>
            <a:pPr marL="285750" indent="-285750">
              <a:buFont typeface="Arial" panose="020B0604020202020204" pitchFamily="34" charset="0"/>
              <a:buChar char="•"/>
            </a:pPr>
            <a:r>
              <a:rPr lang="da-DK" dirty="0"/>
              <a:t>2020 milestones </a:t>
            </a:r>
            <a:r>
              <a:rPr lang="da-DK" dirty="0" err="1"/>
              <a:t>will</a:t>
            </a:r>
            <a:r>
              <a:rPr lang="da-DK" dirty="0"/>
              <a:t> </a:t>
            </a:r>
            <a:r>
              <a:rPr lang="da-DK" dirty="0" err="1"/>
              <a:t>only</a:t>
            </a:r>
            <a:r>
              <a:rPr lang="da-DK" dirty="0"/>
              <a:t> </a:t>
            </a:r>
            <a:r>
              <a:rPr lang="da-DK" dirty="0" err="1"/>
              <a:t>be</a:t>
            </a:r>
            <a:r>
              <a:rPr lang="da-DK" dirty="0"/>
              <a:t> for  the </a:t>
            </a:r>
            <a:r>
              <a:rPr lang="da-DK" dirty="0" err="1"/>
              <a:t>essentials</a:t>
            </a:r>
            <a:endParaRPr lang="da-DK" dirty="0"/>
          </a:p>
          <a:p>
            <a:pPr marL="285750" indent="-285750">
              <a:buFont typeface="Arial" panose="020B0604020202020204" pitchFamily="34" charset="0"/>
              <a:buChar char="•"/>
            </a:pPr>
            <a:r>
              <a:rPr lang="da-DK" dirty="0" err="1"/>
              <a:t>Lack</a:t>
            </a:r>
            <a:r>
              <a:rPr lang="da-DK" dirty="0"/>
              <a:t> of instrument data </a:t>
            </a:r>
            <a:r>
              <a:rPr lang="da-DK" dirty="0" err="1"/>
              <a:t>scientist</a:t>
            </a:r>
            <a:r>
              <a:rPr lang="da-DK" dirty="0"/>
              <a:t> for </a:t>
            </a:r>
            <a:r>
              <a:rPr lang="da-DK" dirty="0" err="1"/>
              <a:t>spectroscopy</a:t>
            </a:r>
            <a:r>
              <a:rPr lang="da-DK" dirty="0"/>
              <a:t> </a:t>
            </a:r>
            <a:r>
              <a:rPr lang="da-DK" dirty="0" err="1"/>
              <a:t>may</a:t>
            </a:r>
            <a:r>
              <a:rPr lang="da-DK" dirty="0"/>
              <a:t> </a:t>
            </a:r>
            <a:r>
              <a:rPr lang="da-DK" dirty="0" err="1"/>
              <a:t>delay</a:t>
            </a:r>
            <a:r>
              <a:rPr lang="da-DK" dirty="0"/>
              <a:t> CSPEC and BIFROST milestones</a:t>
            </a:r>
          </a:p>
        </p:txBody>
      </p:sp>
    </p:spTree>
    <p:extLst>
      <p:ext uri="{BB962C8B-B14F-4D97-AF65-F5344CB8AC3E}">
        <p14:creationId xmlns:p14="http://schemas.microsoft.com/office/powerpoint/2010/main" val="167133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da-DK" dirty="0" err="1"/>
              <a:t>Since</a:t>
            </a:r>
            <a:r>
              <a:rPr lang="da-DK" dirty="0"/>
              <a:t> last STAP</a:t>
            </a:r>
            <a:endParaRPr lang="en-GB"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3</a:t>
            </a:r>
          </a:p>
        </p:txBody>
      </p:sp>
      <p:sp>
        <p:nvSpPr>
          <p:cNvPr id="7" name="TextBox 6">
            <a:extLst>
              <a:ext uri="{FF2B5EF4-FFF2-40B4-BE49-F238E27FC236}">
                <a16:creationId xmlns:a16="http://schemas.microsoft.com/office/drawing/2014/main" id="{467D02ED-ABC6-0F46-BB38-9D9D3266C249}"/>
              </a:ext>
            </a:extLst>
          </p:cNvPr>
          <p:cNvSpPr txBox="1"/>
          <p:nvPr/>
        </p:nvSpPr>
        <p:spPr>
          <a:xfrm>
            <a:off x="7669161" y="1880281"/>
            <a:ext cx="2920181" cy="954107"/>
          </a:xfrm>
          <a:prstGeom prst="rect">
            <a:avLst/>
          </a:prstGeom>
          <a:noFill/>
        </p:spPr>
        <p:txBody>
          <a:bodyPr wrap="square" rtlCol="0">
            <a:spAutoFit/>
          </a:bodyPr>
          <a:lstStyle/>
          <a:p>
            <a:pPr algn="l"/>
            <a:r>
              <a:rPr lang="sv-SE" sz="2800" dirty="0">
                <a:solidFill>
                  <a:srgbClr val="666666"/>
                </a:solidFill>
              </a:rPr>
              <a:t>Picture?</a:t>
            </a:r>
          </a:p>
          <a:p>
            <a:pPr algn="l"/>
            <a:endParaRPr lang="sv-SE" sz="2800" dirty="0">
              <a:solidFill>
                <a:srgbClr val="666666"/>
              </a:solidFill>
            </a:endParaRPr>
          </a:p>
        </p:txBody>
      </p:sp>
    </p:spTree>
    <p:extLst>
      <p:ext uri="{BB962C8B-B14F-4D97-AF65-F5344CB8AC3E}">
        <p14:creationId xmlns:p14="http://schemas.microsoft.com/office/powerpoint/2010/main" val="218072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a:xfrm>
            <a:off x="746892" y="265373"/>
            <a:ext cx="9360000" cy="657339"/>
          </a:xfrm>
        </p:spPr>
        <p:txBody>
          <a:bodyPr/>
          <a:lstStyle/>
          <a:p>
            <a:r>
              <a:rPr lang="en-GB" dirty="0">
                <a:solidFill>
                  <a:schemeClr val="tx1">
                    <a:lumMod val="75000"/>
                    <a:lumOff val="25000"/>
                  </a:schemeClr>
                </a:solidFill>
              </a:rPr>
              <a:t>Changes to Staff</a:t>
            </a:r>
            <a:br>
              <a:rPr lang="en-GB" dirty="0">
                <a:solidFill>
                  <a:schemeClr val="tx1">
                    <a:lumMod val="75000"/>
                    <a:lumOff val="25000"/>
                  </a:schemeClr>
                </a:solidFill>
              </a:rPr>
            </a:br>
            <a:endParaRPr lang="en-GB" dirty="0">
              <a:solidFill>
                <a:schemeClr val="tx1">
                  <a:lumMod val="75000"/>
                  <a:lumOff val="25000"/>
                </a:schemeClr>
              </a:solidFill>
            </a:endParaRP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14</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r>
              <a:rPr lang="sv-SE"/>
              <a:t>2020-04-27</a:t>
            </a:r>
            <a:endParaRPr lang="sv-SE" dirty="0"/>
          </a:p>
        </p:txBody>
      </p:sp>
      <p:sp>
        <p:nvSpPr>
          <p:cNvPr id="7" name="Content Placeholder 2">
            <a:extLst>
              <a:ext uri="{FF2B5EF4-FFF2-40B4-BE49-F238E27FC236}">
                <a16:creationId xmlns:a16="http://schemas.microsoft.com/office/drawing/2014/main" id="{B0806CC1-7629-B64F-9163-96BEA013EB89}"/>
              </a:ext>
            </a:extLst>
          </p:cNvPr>
          <p:cNvSpPr txBox="1">
            <a:spLocks/>
          </p:cNvSpPr>
          <p:nvPr/>
        </p:nvSpPr>
        <p:spPr>
          <a:xfrm>
            <a:off x="609600" y="922712"/>
            <a:ext cx="10972800" cy="5552558"/>
          </a:xfrm>
          <a:prstGeom prst="rect">
            <a:avLst/>
          </a:prstGeom>
        </p:spPr>
        <p:txBody>
          <a:bodyPr>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ESS</a:t>
            </a:r>
          </a:p>
          <a:p>
            <a:pPr lvl="1"/>
            <a:r>
              <a:rPr lang="da-DK" dirty="0"/>
              <a:t>Igor </a:t>
            </a:r>
            <a:r>
              <a:rPr lang="da-DK" dirty="0" err="1"/>
              <a:t>resigned</a:t>
            </a:r>
            <a:r>
              <a:rPr lang="da-DK" dirty="0"/>
              <a:t>. </a:t>
            </a:r>
            <a:r>
              <a:rPr lang="da-DK" dirty="0" err="1"/>
              <a:t>Currently</a:t>
            </a:r>
            <a:r>
              <a:rPr lang="da-DK" dirty="0"/>
              <a:t> </a:t>
            </a:r>
            <a:r>
              <a:rPr lang="da-DK" dirty="0" err="1"/>
              <a:t>recruiting</a:t>
            </a:r>
            <a:r>
              <a:rPr lang="da-DK" dirty="0"/>
              <a:t> </a:t>
            </a:r>
            <a:r>
              <a:rPr lang="da-DK" dirty="0" err="1"/>
              <a:t>replacement</a:t>
            </a:r>
            <a:endParaRPr lang="da-DK" dirty="0"/>
          </a:p>
          <a:p>
            <a:pPr lvl="1"/>
            <a:r>
              <a:rPr lang="da-DK" dirty="0"/>
              <a:t>Instrument data </a:t>
            </a:r>
            <a:r>
              <a:rPr lang="da-DK" dirty="0" err="1"/>
              <a:t>scientist</a:t>
            </a:r>
            <a:r>
              <a:rPr lang="da-DK" dirty="0"/>
              <a:t> position for </a:t>
            </a:r>
            <a:r>
              <a:rPr lang="da-DK" dirty="0" err="1"/>
              <a:t>imaging</a:t>
            </a:r>
            <a:r>
              <a:rPr lang="da-DK" dirty="0"/>
              <a:t> and </a:t>
            </a:r>
            <a:r>
              <a:rPr lang="da-DK" dirty="0" err="1"/>
              <a:t>engineering</a:t>
            </a:r>
            <a:r>
              <a:rPr lang="da-DK" dirty="0"/>
              <a:t> </a:t>
            </a:r>
            <a:r>
              <a:rPr lang="da-DK" dirty="0" err="1"/>
              <a:t>advertised</a:t>
            </a:r>
            <a:endParaRPr lang="da-DK" dirty="0"/>
          </a:p>
          <a:p>
            <a:pPr lvl="1"/>
            <a:r>
              <a:rPr lang="da-DK" dirty="0"/>
              <a:t>3 </a:t>
            </a:r>
            <a:r>
              <a:rPr lang="da-DK" dirty="0" err="1"/>
              <a:t>recruitments</a:t>
            </a:r>
            <a:r>
              <a:rPr lang="da-DK" dirty="0"/>
              <a:t> still </a:t>
            </a:r>
            <a:r>
              <a:rPr lang="da-DK" dirty="0" err="1"/>
              <a:t>pending</a:t>
            </a:r>
            <a:r>
              <a:rPr lang="da-DK" dirty="0"/>
              <a:t> </a:t>
            </a:r>
            <a:r>
              <a:rPr lang="da-DK" dirty="0" err="1"/>
              <a:t>approval</a:t>
            </a:r>
            <a:r>
              <a:rPr lang="da-DK" dirty="0"/>
              <a:t> (</a:t>
            </a:r>
            <a:r>
              <a:rPr lang="da-DK" dirty="0" err="1"/>
              <a:t>two</a:t>
            </a:r>
            <a:r>
              <a:rPr lang="da-DK" dirty="0"/>
              <a:t> instrument data </a:t>
            </a:r>
            <a:r>
              <a:rPr lang="da-DK" dirty="0" err="1"/>
              <a:t>scientists</a:t>
            </a:r>
            <a:r>
              <a:rPr lang="da-DK" dirty="0"/>
              <a:t> and </a:t>
            </a:r>
            <a:r>
              <a:rPr lang="da-DK" dirty="0" err="1"/>
              <a:t>one</a:t>
            </a:r>
            <a:r>
              <a:rPr lang="da-DK" dirty="0"/>
              <a:t> </a:t>
            </a:r>
            <a:r>
              <a:rPr lang="da-DK" dirty="0" err="1"/>
              <a:t>core</a:t>
            </a:r>
            <a:r>
              <a:rPr lang="da-DK" dirty="0"/>
              <a:t> developer)</a:t>
            </a:r>
          </a:p>
          <a:p>
            <a:pPr lvl="1"/>
            <a:endParaRPr lang="da-DK" dirty="0"/>
          </a:p>
          <a:p>
            <a:r>
              <a:rPr lang="da-DK" dirty="0"/>
              <a:t>FZJ</a:t>
            </a:r>
          </a:p>
          <a:p>
            <a:pPr lvl="1"/>
            <a:r>
              <a:rPr lang="da-DK" dirty="0"/>
              <a:t>In kind </a:t>
            </a:r>
            <a:r>
              <a:rPr lang="da-DK" dirty="0" err="1"/>
              <a:t>lead</a:t>
            </a:r>
            <a:r>
              <a:rPr lang="da-DK" dirty="0"/>
              <a:t> developer </a:t>
            </a:r>
            <a:r>
              <a:rPr lang="da-DK" dirty="0" err="1"/>
              <a:t>quit</a:t>
            </a:r>
            <a:endParaRPr lang="da-DK" dirty="0"/>
          </a:p>
          <a:p>
            <a:pPr lvl="1"/>
            <a:r>
              <a:rPr lang="da-DK" dirty="0"/>
              <a:t>Senior developer and new junior developer </a:t>
            </a:r>
            <a:r>
              <a:rPr lang="da-DK" dirty="0" err="1"/>
              <a:t>assigned</a:t>
            </a:r>
            <a:r>
              <a:rPr lang="da-DK" dirty="0"/>
              <a:t> to in kind </a:t>
            </a:r>
            <a:r>
              <a:rPr lang="da-DK" dirty="0" err="1"/>
              <a:t>contribution</a:t>
            </a:r>
            <a:r>
              <a:rPr lang="da-DK" dirty="0"/>
              <a:t> with assistance from rest of </a:t>
            </a:r>
            <a:r>
              <a:rPr lang="da-DK" dirty="0" err="1"/>
              <a:t>group</a:t>
            </a:r>
            <a:endParaRPr lang="da-DK" dirty="0"/>
          </a:p>
          <a:p>
            <a:pPr lvl="1"/>
            <a:endParaRPr lang="da-DK" dirty="0"/>
          </a:p>
          <a:p>
            <a:r>
              <a:rPr lang="da-DK" dirty="0"/>
              <a:t>PSI</a:t>
            </a:r>
          </a:p>
          <a:p>
            <a:pPr lvl="1"/>
            <a:r>
              <a:rPr lang="da-DK" dirty="0" err="1"/>
              <a:t>Chiara</a:t>
            </a:r>
            <a:r>
              <a:rPr lang="da-DK" dirty="0"/>
              <a:t> </a:t>
            </a:r>
            <a:r>
              <a:rPr lang="da-DK" dirty="0" err="1"/>
              <a:t>resigned</a:t>
            </a:r>
            <a:r>
              <a:rPr lang="da-DK" dirty="0"/>
              <a:t> (a </a:t>
            </a:r>
            <a:r>
              <a:rPr lang="da-DK" dirty="0" err="1"/>
              <a:t>few</a:t>
            </a:r>
            <a:r>
              <a:rPr lang="da-DK" dirty="0"/>
              <a:t> </a:t>
            </a:r>
            <a:r>
              <a:rPr lang="da-DK" dirty="0" err="1"/>
              <a:t>months</a:t>
            </a:r>
            <a:r>
              <a:rPr lang="da-DK" dirty="0"/>
              <a:t> </a:t>
            </a:r>
            <a:r>
              <a:rPr lang="da-DK" dirty="0" err="1"/>
              <a:t>before</a:t>
            </a:r>
            <a:r>
              <a:rPr lang="da-DK" dirty="0"/>
              <a:t> </a:t>
            </a:r>
            <a:r>
              <a:rPr lang="da-DK" dirty="0" err="1"/>
              <a:t>planned</a:t>
            </a:r>
            <a:r>
              <a:rPr lang="da-DK" dirty="0"/>
              <a:t> </a:t>
            </a:r>
            <a:r>
              <a:rPr lang="da-DK" dirty="0" err="1"/>
              <a:t>termination</a:t>
            </a:r>
            <a:r>
              <a:rPr lang="da-DK" dirty="0"/>
              <a:t>)</a:t>
            </a:r>
          </a:p>
          <a:p>
            <a:pPr lvl="1"/>
            <a:r>
              <a:rPr lang="da-DK" dirty="0"/>
              <a:t>Agreement on new post </a:t>
            </a:r>
            <a:r>
              <a:rPr lang="da-DK" dirty="0" err="1"/>
              <a:t>doc</a:t>
            </a:r>
            <a:r>
              <a:rPr lang="da-DK" dirty="0"/>
              <a:t> (50% </a:t>
            </a:r>
            <a:r>
              <a:rPr lang="da-DK" dirty="0" err="1"/>
              <a:t>until</a:t>
            </a:r>
            <a:r>
              <a:rPr lang="da-DK" dirty="0"/>
              <a:t> end of September 2021)</a:t>
            </a:r>
          </a:p>
        </p:txBody>
      </p:sp>
    </p:spTree>
    <p:extLst>
      <p:ext uri="{BB962C8B-B14F-4D97-AF65-F5344CB8AC3E}">
        <p14:creationId xmlns:p14="http://schemas.microsoft.com/office/powerpoint/2010/main" val="115263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a:xfrm>
            <a:off x="838199" y="294870"/>
            <a:ext cx="9360000" cy="657339"/>
          </a:xfrm>
        </p:spPr>
        <p:txBody>
          <a:bodyPr/>
          <a:lstStyle/>
          <a:p>
            <a:r>
              <a:rPr lang="da-DK" sz="3200" dirty="0"/>
              <a:t>Organization of DRAM for 2020 </a:t>
            </a:r>
            <a:r>
              <a:rPr lang="da-DK" sz="3200" dirty="0" err="1"/>
              <a:t>going</a:t>
            </a:r>
            <a:r>
              <a:rPr lang="da-DK" sz="3200" dirty="0"/>
              <a:t> forward (</a:t>
            </a:r>
            <a:r>
              <a:rPr lang="da-DK" sz="3200" dirty="0" err="1"/>
              <a:t>consolidation</a:t>
            </a:r>
            <a:r>
              <a:rPr lang="da-DK" sz="3200" dirty="0"/>
              <a:t> of ”</a:t>
            </a:r>
            <a:r>
              <a:rPr lang="da-DK" sz="3200" dirty="0" err="1"/>
              <a:t>reorg</a:t>
            </a:r>
            <a:r>
              <a:rPr lang="da-DK" sz="3200" dirty="0"/>
              <a:t>” in 2019)</a:t>
            </a:r>
            <a:br>
              <a:rPr lang="en-GB" sz="3200" dirty="0">
                <a:solidFill>
                  <a:schemeClr val="tx1">
                    <a:lumMod val="75000"/>
                    <a:lumOff val="25000"/>
                  </a:schemeClr>
                </a:solidFill>
              </a:rPr>
            </a:br>
            <a:endParaRPr lang="en-GB" sz="3200" dirty="0">
              <a:solidFill>
                <a:schemeClr val="tx1">
                  <a:lumMod val="75000"/>
                  <a:lumOff val="25000"/>
                </a:schemeClr>
              </a:solidFill>
            </a:endParaRP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15</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r>
              <a:rPr lang="sv-SE"/>
              <a:t>2020-04-27</a:t>
            </a:r>
            <a:endParaRPr lang="sv-SE" dirty="0"/>
          </a:p>
        </p:txBody>
      </p:sp>
      <p:graphicFrame>
        <p:nvGraphicFramePr>
          <p:cNvPr id="9" name="Content Placeholder 3">
            <a:extLst>
              <a:ext uri="{FF2B5EF4-FFF2-40B4-BE49-F238E27FC236}">
                <a16:creationId xmlns:a16="http://schemas.microsoft.com/office/drawing/2014/main" id="{ACEAF1EE-4A70-BD4B-AC07-677F66F7D93A}"/>
              </a:ext>
            </a:extLst>
          </p:cNvPr>
          <p:cNvGraphicFramePr>
            <a:graphicFrameLocks/>
          </p:cNvGraphicFramePr>
          <p:nvPr>
            <p:extLst>
              <p:ext uri="{D42A27DB-BD31-4B8C-83A1-F6EECF244321}">
                <p14:modId xmlns:p14="http://schemas.microsoft.com/office/powerpoint/2010/main" val="1580169832"/>
              </p:ext>
            </p:extLst>
          </p:nvPr>
        </p:nvGraphicFramePr>
        <p:xfrm>
          <a:off x="838199" y="1524302"/>
          <a:ext cx="10253352" cy="5138292"/>
        </p:xfrm>
        <a:graphic>
          <a:graphicData uri="http://schemas.openxmlformats.org/drawingml/2006/table">
            <a:tbl>
              <a:tblPr firstRow="1" bandRow="1">
                <a:tableStyleId>{5C22544A-7EE6-4342-B048-85BDC9FD1C3A}</a:tableStyleId>
              </a:tblPr>
              <a:tblGrid>
                <a:gridCol w="3417784">
                  <a:extLst>
                    <a:ext uri="{9D8B030D-6E8A-4147-A177-3AD203B41FA5}">
                      <a16:colId xmlns:a16="http://schemas.microsoft.com/office/drawing/2014/main" val="1986442408"/>
                    </a:ext>
                  </a:extLst>
                </a:gridCol>
                <a:gridCol w="3417784">
                  <a:extLst>
                    <a:ext uri="{9D8B030D-6E8A-4147-A177-3AD203B41FA5}">
                      <a16:colId xmlns:a16="http://schemas.microsoft.com/office/drawing/2014/main" val="184210452"/>
                    </a:ext>
                  </a:extLst>
                </a:gridCol>
                <a:gridCol w="3417784">
                  <a:extLst>
                    <a:ext uri="{9D8B030D-6E8A-4147-A177-3AD203B41FA5}">
                      <a16:colId xmlns:a16="http://schemas.microsoft.com/office/drawing/2014/main" val="3583986934"/>
                    </a:ext>
                  </a:extLst>
                </a:gridCol>
              </a:tblGrid>
              <a:tr h="582250">
                <a:tc>
                  <a:txBody>
                    <a:bodyPr/>
                    <a:lstStyle/>
                    <a:p>
                      <a:r>
                        <a:rPr lang="da-DK" sz="2400" dirty="0"/>
                        <a:t>DONKI </a:t>
                      </a:r>
                    </a:p>
                  </a:txBody>
                  <a:tcPr>
                    <a:solidFill>
                      <a:schemeClr val="accent4"/>
                    </a:solidFill>
                  </a:tcPr>
                </a:tc>
                <a:tc>
                  <a:txBody>
                    <a:bodyPr/>
                    <a:lstStyle/>
                    <a:p>
                      <a:r>
                        <a:rPr lang="da-DK" sz="2400" dirty="0"/>
                        <a:t>SCIPP</a:t>
                      </a:r>
                    </a:p>
                  </a:txBody>
                  <a:tcPr>
                    <a:solidFill>
                      <a:schemeClr val="accent5"/>
                    </a:solidFill>
                  </a:tcPr>
                </a:tc>
                <a:tc>
                  <a:txBody>
                    <a:bodyPr/>
                    <a:lstStyle/>
                    <a:p>
                      <a:r>
                        <a:rPr lang="da-DK" sz="2400" dirty="0"/>
                        <a:t>SWAT</a:t>
                      </a:r>
                    </a:p>
                  </a:txBody>
                  <a:tcPr>
                    <a:solidFill>
                      <a:schemeClr val="accent6"/>
                    </a:solidFill>
                  </a:tcPr>
                </a:tc>
                <a:extLst>
                  <a:ext uri="{0D108BD9-81ED-4DB2-BD59-A6C34878D82A}">
                    <a16:rowId xmlns:a16="http://schemas.microsoft.com/office/drawing/2014/main" val="2869268408"/>
                  </a:ext>
                </a:extLst>
              </a:tr>
              <a:tr h="1081322">
                <a:tc>
                  <a:txBody>
                    <a:bodyPr/>
                    <a:lstStyle/>
                    <a:p>
                      <a:r>
                        <a:rPr lang="da-DK" sz="2000" dirty="0"/>
                        <a:t>Integration and instrument simulations, PaNOSC </a:t>
                      </a:r>
                      <a:r>
                        <a:rPr lang="da-DK" sz="2000" dirty="0" err="1"/>
                        <a:t>tech</a:t>
                      </a:r>
                      <a:r>
                        <a:rPr lang="da-DK" sz="2000" dirty="0"/>
                        <a:t>. Interface to DMSC </a:t>
                      </a:r>
                      <a:r>
                        <a:rPr lang="da-DK" sz="2000" dirty="0" err="1"/>
                        <a:t>groups</a:t>
                      </a:r>
                      <a:endParaRPr lang="da-DK" sz="2000" dirty="0"/>
                    </a:p>
                  </a:txBody>
                  <a:tcPr>
                    <a:solidFill>
                      <a:schemeClr val="accent4">
                        <a:lumMod val="20000"/>
                        <a:lumOff val="80000"/>
                      </a:schemeClr>
                    </a:solidFill>
                  </a:tcPr>
                </a:tc>
                <a:tc>
                  <a:txBody>
                    <a:bodyPr/>
                    <a:lstStyle/>
                    <a:p>
                      <a:r>
                        <a:rPr lang="da-DK" sz="2000" dirty="0"/>
                        <a:t>Focus </a:t>
                      </a:r>
                      <a:r>
                        <a:rPr lang="da-DK" sz="2000" dirty="0" err="1"/>
                        <a:t>entirely</a:t>
                      </a:r>
                      <a:r>
                        <a:rPr lang="da-DK" sz="2000" dirty="0"/>
                        <a:t> on SCIPP </a:t>
                      </a:r>
                      <a:r>
                        <a:rPr lang="da-DK" sz="2000" dirty="0" err="1"/>
                        <a:t>development</a:t>
                      </a:r>
                      <a:endParaRPr lang="da-DK" sz="2000" dirty="0"/>
                    </a:p>
                  </a:txBody>
                  <a:tcPr>
                    <a:solidFill>
                      <a:schemeClr val="accent5">
                        <a:lumMod val="20000"/>
                        <a:lumOff val="80000"/>
                      </a:schemeClr>
                    </a:solidFill>
                  </a:tcPr>
                </a:tc>
                <a:tc>
                  <a:txBody>
                    <a:bodyPr/>
                    <a:lstStyle/>
                    <a:p>
                      <a:r>
                        <a:rPr lang="da-DK" sz="2000" strike="noStrike" dirty="0" err="1"/>
                        <a:t>EasyStuff</a:t>
                      </a:r>
                      <a:r>
                        <a:rPr lang="da-DK" sz="2000" strike="noStrike" dirty="0"/>
                        <a:t> (</a:t>
                      </a:r>
                      <a:r>
                        <a:rPr lang="da-DK" sz="2000" strike="noStrike" dirty="0" err="1"/>
                        <a:t>analysis</a:t>
                      </a:r>
                      <a:r>
                        <a:rPr lang="da-DK" sz="2000" strike="noStrike" dirty="0"/>
                        <a:t> software)</a:t>
                      </a:r>
                    </a:p>
                  </a:txBody>
                  <a:tcPr>
                    <a:solidFill>
                      <a:schemeClr val="accent6">
                        <a:lumMod val="20000"/>
                        <a:lumOff val="80000"/>
                      </a:schemeClr>
                    </a:solidFill>
                  </a:tcPr>
                </a:tc>
                <a:extLst>
                  <a:ext uri="{0D108BD9-81ED-4DB2-BD59-A6C34878D82A}">
                    <a16:rowId xmlns:a16="http://schemas.microsoft.com/office/drawing/2014/main" val="986862680"/>
                  </a:ext>
                </a:extLst>
              </a:tr>
              <a:tr h="1580393">
                <a:tc>
                  <a:txBody>
                    <a:bodyPr/>
                    <a:lstStyle/>
                    <a:p>
                      <a:pPr marL="285750" indent="-285750">
                        <a:buFont typeface="Apple Color Emoji" pitchFamily="2" charset="0"/>
                        <a:buChar char="🙂"/>
                      </a:pPr>
                      <a:r>
                        <a:rPr lang="da-DK" sz="2400" u="sng" dirty="0"/>
                        <a:t> Torben</a:t>
                      </a:r>
                      <a:endParaRPr lang="da-DK" sz="2400" dirty="0"/>
                    </a:p>
                    <a:p>
                      <a:pPr marL="285750" indent="-285750">
                        <a:buFont typeface="Apple Color Emoji" pitchFamily="2" charset="0"/>
                        <a:buChar char="🙂"/>
                      </a:pPr>
                      <a:r>
                        <a:rPr lang="da-DK" sz="2400" dirty="0"/>
                        <a:t> Peter</a:t>
                      </a:r>
                    </a:p>
                    <a:p>
                      <a:pPr marL="285750" indent="-285750">
                        <a:buFont typeface="Apple Color Emoji" pitchFamily="2" charset="0"/>
                        <a:buChar char="😜"/>
                      </a:pPr>
                      <a:r>
                        <a:rPr lang="da-DK" sz="2400" dirty="0"/>
                        <a:t> Mads</a:t>
                      </a:r>
                    </a:p>
                    <a:p>
                      <a:pPr marL="285750" indent="-285750">
                        <a:buFont typeface="Apple Color Emoji" pitchFamily="2" charset="0"/>
                        <a:buChar char="🙂"/>
                      </a:pPr>
                      <a:r>
                        <a:rPr lang="da-DK" sz="2400" dirty="0"/>
                        <a:t> Lamar (&lt; 5%)</a:t>
                      </a:r>
                    </a:p>
                  </a:txBody>
                  <a:tcPr>
                    <a:solidFill>
                      <a:schemeClr val="accent4">
                        <a:lumMod val="20000"/>
                        <a:lumOff val="80000"/>
                      </a:schemeClr>
                    </a:solidFill>
                  </a:tcPr>
                </a:tc>
                <a:tc>
                  <a:txBody>
                    <a:bodyPr/>
                    <a:lstStyle/>
                    <a:p>
                      <a:pPr marL="285750" indent="-285750">
                        <a:buFont typeface="Apple Color Emoji" pitchFamily="2" charset="0"/>
                        <a:buChar char="🙂"/>
                      </a:pPr>
                      <a:r>
                        <a:rPr lang="da-DK" sz="2400" dirty="0"/>
                        <a:t> Simon H</a:t>
                      </a:r>
                    </a:p>
                    <a:p>
                      <a:pPr marL="285750" indent="-285750">
                        <a:buFont typeface="Apple Color Emoji" pitchFamily="2" charset="0"/>
                        <a:buChar char="🙂"/>
                      </a:pPr>
                      <a:r>
                        <a:rPr lang="da-DK" sz="2400" dirty="0"/>
                        <a:t> Dan (ISIS)</a:t>
                      </a:r>
                    </a:p>
                    <a:p>
                      <a:pPr marL="285750" indent="-285750">
                        <a:buFont typeface="Apple Color Emoji" pitchFamily="2" charset="0"/>
                        <a:buChar char="😘"/>
                      </a:pPr>
                      <a:r>
                        <a:rPr lang="da-DK" sz="2400" dirty="0"/>
                        <a:t> Piotr  </a:t>
                      </a:r>
                    </a:p>
                    <a:p>
                      <a:pPr marL="285750" indent="-285750">
                        <a:buFont typeface="Apple Color Emoji" pitchFamily="2" charset="0"/>
                        <a:buChar char="😶"/>
                      </a:pPr>
                      <a:r>
                        <a:rPr lang="da-DK" sz="2400" dirty="0"/>
                        <a:t> NN C++</a:t>
                      </a:r>
                    </a:p>
                    <a:p>
                      <a:pPr marL="0" lvl="0" indent="0" algn="l">
                        <a:buFont typeface="Apple Color Emoji" pitchFamily="2" charset="0"/>
                        <a:buNone/>
                      </a:pPr>
                      <a:endParaRPr lang="da-DK" sz="2400" dirty="0"/>
                    </a:p>
                    <a:p>
                      <a:pPr marL="0" lvl="0" indent="0" algn="l">
                        <a:buFont typeface="Apple Color Emoji" pitchFamily="2" charset="0"/>
                        <a:buNone/>
                      </a:pPr>
                      <a:endParaRPr lang="da-DK" sz="2400" dirty="0"/>
                    </a:p>
                  </a:txBody>
                  <a:tcPr>
                    <a:solidFill>
                      <a:schemeClr val="accent5">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pple Color Emoji" pitchFamily="2" charset="0"/>
                        <a:buChar char="🙂"/>
                        <a:tabLst/>
                        <a:defRPr/>
                      </a:pPr>
                      <a:r>
                        <a:rPr lang="da-DK" sz="2400" dirty="0"/>
                        <a:t> Simon W</a:t>
                      </a:r>
                    </a:p>
                    <a:p>
                      <a:pPr marL="285750" indent="-285750">
                        <a:buFont typeface="Apple Color Emoji" pitchFamily="2" charset="0"/>
                        <a:buChar char="🙂"/>
                      </a:pPr>
                      <a:r>
                        <a:rPr lang="da-DK" sz="2400" dirty="0"/>
                        <a:t> Andrew</a:t>
                      </a:r>
                    </a:p>
                  </a:txBody>
                  <a:tcPr>
                    <a:solidFill>
                      <a:schemeClr val="accent6">
                        <a:lumMod val="20000"/>
                        <a:lumOff val="80000"/>
                      </a:schemeClr>
                    </a:solidFill>
                  </a:tcPr>
                </a:tc>
                <a:extLst>
                  <a:ext uri="{0D108BD9-81ED-4DB2-BD59-A6C34878D82A}">
                    <a16:rowId xmlns:a16="http://schemas.microsoft.com/office/drawing/2014/main" val="2578849234"/>
                  </a:ext>
                </a:extLst>
              </a:tr>
              <a:tr h="955639">
                <a:tc gridSpan="3">
                  <a:txBody>
                    <a:bodyPr/>
                    <a:lstStyle/>
                    <a:p>
                      <a:pPr marL="0" indent="0" algn="ctr">
                        <a:buFont typeface="Apple Color Emoji" pitchFamily="2" charset="0"/>
                        <a:buNone/>
                      </a:pPr>
                      <a:r>
                        <a:rPr lang="da-DK" sz="2400" dirty="0">
                          <a:sym typeface="Wingdings" pitchFamily="2" charset="2"/>
                        </a:rPr>
                        <a:t>           </a:t>
                      </a:r>
                    </a:p>
                    <a:p>
                      <a:pPr marL="0" indent="0" algn="ctr">
                        <a:buFont typeface="Apple Color Emoji" pitchFamily="2" charset="0"/>
                        <a:buNone/>
                      </a:pPr>
                      <a:r>
                        <a:rPr lang="da-DK" sz="2400" dirty="0">
                          <a:sym typeface="Wingdings" pitchFamily="2" charset="2"/>
                        </a:rPr>
                        <a:t>      🙂 Céline     •       🙂 </a:t>
                      </a:r>
                      <a:r>
                        <a:rPr lang="da-DK" sz="2400" dirty="0" err="1">
                          <a:sym typeface="Wingdings" pitchFamily="2" charset="2"/>
                        </a:rPr>
                        <a:t>Wojtek</a:t>
                      </a:r>
                      <a:r>
                        <a:rPr lang="da-DK" sz="2400" dirty="0">
                          <a:sym typeface="Wingdings" pitchFamily="2" charset="2"/>
                        </a:rPr>
                        <a:t>   •    😏 NN IDS</a:t>
                      </a:r>
                    </a:p>
                    <a:p>
                      <a:pPr marL="0" indent="0" algn="ctr">
                        <a:buFont typeface="Apple Color Emoji" pitchFamily="2" charset="0"/>
                        <a:buNone/>
                      </a:pPr>
                      <a:endParaRPr lang="da-DK" sz="2400" dirty="0"/>
                    </a:p>
                  </a:txBody>
                  <a:tcPr anchor="ctr">
                    <a:solidFill>
                      <a:schemeClr val="accent2">
                        <a:lumMod val="20000"/>
                        <a:lumOff val="80000"/>
                      </a:schemeClr>
                    </a:solidFill>
                  </a:tcPr>
                </a:tc>
                <a:tc hMerge="1">
                  <a:txBody>
                    <a:bodyPr/>
                    <a:lstStyle/>
                    <a:p>
                      <a:pPr marL="0" lvl="0" indent="0" algn="l">
                        <a:buFont typeface="Apple Color Emoji" pitchFamily="2" charset="0"/>
                        <a:buNone/>
                      </a:pPr>
                      <a:endParaRPr lang="da-DK" sz="2400" dirty="0"/>
                    </a:p>
                  </a:txBody>
                  <a:tcPr>
                    <a:solidFill>
                      <a:schemeClr val="accent5">
                        <a:lumMod val="20000"/>
                        <a:lumOff val="80000"/>
                      </a:schemeClr>
                    </a:solidFill>
                  </a:tcPr>
                </a:tc>
                <a:tc hMerge="1">
                  <a:txBody>
                    <a:bodyPr/>
                    <a:lstStyle/>
                    <a:p>
                      <a:pPr marL="0" indent="0">
                        <a:buFont typeface="Apple Color Emoji" pitchFamily="2" charset="0"/>
                        <a:buNone/>
                      </a:pPr>
                      <a:endParaRPr lang="da-DK" sz="2400" dirty="0"/>
                    </a:p>
                  </a:txBody>
                  <a:tcPr>
                    <a:solidFill>
                      <a:schemeClr val="accent6">
                        <a:lumMod val="20000"/>
                        <a:lumOff val="80000"/>
                      </a:schemeClr>
                    </a:solidFill>
                  </a:tcPr>
                </a:tc>
                <a:extLst>
                  <a:ext uri="{0D108BD9-81ED-4DB2-BD59-A6C34878D82A}">
                    <a16:rowId xmlns:a16="http://schemas.microsoft.com/office/drawing/2014/main" val="2715887832"/>
                  </a:ext>
                </a:extLst>
              </a:tr>
            </a:tbl>
          </a:graphicData>
        </a:graphic>
      </p:graphicFrame>
      <p:cxnSp>
        <p:nvCxnSpPr>
          <p:cNvPr id="4" name="Straight Arrow Connector 3">
            <a:extLst>
              <a:ext uri="{FF2B5EF4-FFF2-40B4-BE49-F238E27FC236}">
                <a16:creationId xmlns:a16="http://schemas.microsoft.com/office/drawing/2014/main" id="{C9B31C03-ACBC-5D4A-A125-56619FE7844A}"/>
              </a:ext>
            </a:extLst>
          </p:cNvPr>
          <p:cNvCxnSpPr/>
          <p:nvPr/>
        </p:nvCxnSpPr>
        <p:spPr>
          <a:xfrm>
            <a:off x="5527964" y="4156364"/>
            <a:ext cx="2424545" cy="0"/>
          </a:xfrm>
          <a:prstGeom prst="straightConnector1">
            <a:avLst/>
          </a:prstGeom>
          <a:ln w="57150">
            <a:solidFill>
              <a:srgbClr val="666666"/>
            </a:solidFill>
            <a:prstDash val="dash"/>
            <a:tailEnd type="triangle"/>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A8DEDE04-7504-8340-9BE3-81596269DA6C}"/>
              </a:ext>
            </a:extLst>
          </p:cNvPr>
          <p:cNvSpPr txBox="1"/>
          <p:nvPr/>
        </p:nvSpPr>
        <p:spPr>
          <a:xfrm>
            <a:off x="883919" y="5496726"/>
            <a:ext cx="1908471" cy="830997"/>
          </a:xfrm>
          <a:prstGeom prst="rect">
            <a:avLst/>
          </a:prstGeom>
          <a:noFill/>
        </p:spPr>
        <p:txBody>
          <a:bodyPr wrap="none" rtlCol="0">
            <a:spAutoFit/>
          </a:bodyPr>
          <a:lstStyle/>
          <a:p>
            <a:pPr algn="l"/>
            <a:r>
              <a:rPr lang="da-DK" sz="2400" b="1" dirty="0">
                <a:solidFill>
                  <a:schemeClr val="bg1"/>
                </a:solidFill>
              </a:rPr>
              <a:t>Instrument</a:t>
            </a:r>
          </a:p>
          <a:p>
            <a:pPr algn="l"/>
            <a:r>
              <a:rPr lang="da-DK" sz="2400" b="1" dirty="0">
                <a:solidFill>
                  <a:schemeClr val="bg1"/>
                </a:solidFill>
              </a:rPr>
              <a:t>Data </a:t>
            </a:r>
            <a:r>
              <a:rPr lang="da-DK" sz="2400" b="1" dirty="0" err="1">
                <a:solidFill>
                  <a:schemeClr val="bg1"/>
                </a:solidFill>
              </a:rPr>
              <a:t>scientist</a:t>
            </a:r>
            <a:endParaRPr lang="da-DK" sz="2400" b="1" dirty="0">
              <a:solidFill>
                <a:schemeClr val="bg1"/>
              </a:solidFill>
            </a:endParaRPr>
          </a:p>
        </p:txBody>
      </p:sp>
    </p:spTree>
    <p:extLst>
      <p:ext uri="{BB962C8B-B14F-4D97-AF65-F5344CB8AC3E}">
        <p14:creationId xmlns:p14="http://schemas.microsoft.com/office/powerpoint/2010/main" val="19003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9360000" cy="657339"/>
          </a:xfrm>
        </p:spPr>
        <p:txBody>
          <a:bodyPr/>
          <a:lstStyle/>
          <a:p>
            <a:r>
              <a:rPr lang="da-DK" dirty="0"/>
              <a:t>Imaging</a:t>
            </a:r>
            <a:br>
              <a:rPr lang="da-DK" sz="3200" dirty="0"/>
            </a:br>
            <a:endParaRPr lang="en-GB" sz="3200" dirty="0">
              <a:solidFill>
                <a:schemeClr val="tx1">
                  <a:lumMod val="75000"/>
                  <a:lumOff val="25000"/>
                </a:schemeClr>
              </a:solidFill>
            </a:endParaRP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16</a:t>
            </a:fld>
            <a:endParaRPr lang="sv-SE" dirty="0">
              <a:solidFill>
                <a:srgbClr val="CCCCCC"/>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r>
              <a:rPr lang="sv-SE"/>
              <a:t>2020-04-27</a:t>
            </a:r>
            <a:endParaRPr lang="sv-SE" dirty="0"/>
          </a:p>
        </p:txBody>
      </p:sp>
      <p:pic>
        <p:nvPicPr>
          <p:cNvPr id="13" name="Content Placeholder 12">
            <a:extLst>
              <a:ext uri="{FF2B5EF4-FFF2-40B4-BE49-F238E27FC236}">
                <a16:creationId xmlns:a16="http://schemas.microsoft.com/office/drawing/2014/main" id="{D093AA71-3837-F347-B159-940D27FB518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567" t="19801" r="22848" b="35648"/>
          <a:stretch/>
        </p:blipFill>
        <p:spPr>
          <a:xfrm>
            <a:off x="779290" y="1929746"/>
            <a:ext cx="4994275" cy="4033558"/>
          </a:xfrm>
          <a:prstGeom prst="rect">
            <a:avLst/>
          </a:prstGeom>
        </p:spPr>
      </p:pic>
      <p:sp>
        <p:nvSpPr>
          <p:cNvPr id="14" name="Rounded Rectangle 13">
            <a:extLst>
              <a:ext uri="{FF2B5EF4-FFF2-40B4-BE49-F238E27FC236}">
                <a16:creationId xmlns:a16="http://schemas.microsoft.com/office/drawing/2014/main" id="{97B86607-A6B2-5B4E-9AA2-A5094E3F13AC}"/>
              </a:ext>
            </a:extLst>
          </p:cNvPr>
          <p:cNvSpPr/>
          <p:nvPr/>
        </p:nvSpPr>
        <p:spPr>
          <a:xfrm>
            <a:off x="1195647" y="1624778"/>
            <a:ext cx="4577918" cy="3160513"/>
          </a:xfrm>
          <a:prstGeom prst="roundRect">
            <a:avLst>
              <a:gd name="adj" fmla="val 6515"/>
            </a:avLst>
          </a:prstGeom>
          <a:solidFill>
            <a:srgbClr val="439DD1">
              <a:alpha val="8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da-DK" dirty="0">
                <a:solidFill>
                  <a:schemeClr val="bg1"/>
                </a:solidFill>
              </a:rPr>
              <a:t>Overall </a:t>
            </a:r>
            <a:r>
              <a:rPr lang="da-DK" dirty="0" err="1">
                <a:solidFill>
                  <a:schemeClr val="bg1"/>
                </a:solidFill>
              </a:rPr>
              <a:t>good</a:t>
            </a:r>
            <a:r>
              <a:rPr lang="da-DK" dirty="0">
                <a:solidFill>
                  <a:schemeClr val="bg1"/>
                </a:solidFill>
              </a:rPr>
              <a:t> </a:t>
            </a:r>
            <a:r>
              <a:rPr lang="da-DK" dirty="0" err="1">
                <a:solidFill>
                  <a:schemeClr val="bg1"/>
                </a:solidFill>
              </a:rPr>
              <a:t>progress</a:t>
            </a:r>
            <a:r>
              <a:rPr lang="da-DK" dirty="0">
                <a:solidFill>
                  <a:schemeClr val="bg1"/>
                </a:solidFill>
              </a:rPr>
              <a:t> in </a:t>
            </a:r>
            <a:r>
              <a:rPr lang="da-DK" dirty="0" err="1">
                <a:solidFill>
                  <a:schemeClr val="bg1"/>
                </a:solidFill>
              </a:rPr>
              <a:t>many</a:t>
            </a:r>
            <a:r>
              <a:rPr lang="da-DK" dirty="0">
                <a:solidFill>
                  <a:schemeClr val="bg1"/>
                </a:solidFill>
              </a:rPr>
              <a:t> </a:t>
            </a:r>
            <a:r>
              <a:rPr lang="da-DK" dirty="0" err="1">
                <a:solidFill>
                  <a:schemeClr val="bg1"/>
                </a:solidFill>
              </a:rPr>
              <a:t>areas</a:t>
            </a:r>
            <a:r>
              <a:rPr lang="da-DK" dirty="0">
                <a:solidFill>
                  <a:schemeClr val="bg1"/>
                </a:solidFill>
              </a:rPr>
              <a:t>. </a:t>
            </a:r>
            <a:r>
              <a:rPr lang="da-DK" dirty="0" err="1">
                <a:solidFill>
                  <a:schemeClr val="bg1"/>
                </a:solidFill>
              </a:rPr>
              <a:t>Working</a:t>
            </a:r>
            <a:r>
              <a:rPr lang="da-DK" dirty="0">
                <a:solidFill>
                  <a:schemeClr val="bg1"/>
                </a:solidFill>
              </a:rPr>
              <a:t> on </a:t>
            </a:r>
            <a:r>
              <a:rPr lang="da-DK" dirty="0" err="1">
                <a:solidFill>
                  <a:schemeClr val="bg1"/>
                </a:solidFill>
              </a:rPr>
              <a:t>improving</a:t>
            </a:r>
            <a:r>
              <a:rPr lang="da-DK" dirty="0">
                <a:solidFill>
                  <a:schemeClr val="bg1"/>
                </a:solidFill>
              </a:rPr>
              <a:t> </a:t>
            </a:r>
            <a:r>
              <a:rPr lang="da-DK" dirty="0" err="1">
                <a:solidFill>
                  <a:schemeClr val="bg1"/>
                </a:solidFill>
              </a:rPr>
              <a:t>coordination</a:t>
            </a:r>
            <a:r>
              <a:rPr lang="da-DK" dirty="0">
                <a:solidFill>
                  <a:schemeClr val="bg1"/>
                </a:solidFill>
              </a:rPr>
              <a:t> </a:t>
            </a:r>
            <a:r>
              <a:rPr lang="da-DK" dirty="0" err="1">
                <a:solidFill>
                  <a:schemeClr val="bg1"/>
                </a:solidFill>
              </a:rPr>
              <a:t>between</a:t>
            </a:r>
            <a:r>
              <a:rPr lang="da-DK" dirty="0">
                <a:solidFill>
                  <a:schemeClr val="bg1"/>
                </a:solidFill>
              </a:rPr>
              <a:t> </a:t>
            </a:r>
            <a:r>
              <a:rPr lang="da-DK" dirty="0" err="1">
                <a:solidFill>
                  <a:schemeClr val="bg1"/>
                </a:solidFill>
              </a:rPr>
              <a:t>activities</a:t>
            </a:r>
            <a:r>
              <a:rPr lang="da-DK" dirty="0">
                <a:solidFill>
                  <a:schemeClr val="bg1"/>
                </a:solidFill>
              </a:rPr>
              <a:t> at ESS, PSI, and ISIS </a:t>
            </a:r>
            <a:r>
              <a:rPr lang="da-DK" dirty="0" err="1">
                <a:solidFill>
                  <a:schemeClr val="bg1"/>
                </a:solidFill>
              </a:rPr>
              <a:t>incl</a:t>
            </a:r>
            <a:r>
              <a:rPr lang="da-DK" dirty="0">
                <a:solidFill>
                  <a:schemeClr val="bg1"/>
                </a:solidFill>
              </a:rPr>
              <a:t>. </a:t>
            </a:r>
            <a:r>
              <a:rPr lang="da-DK" dirty="0" err="1">
                <a:solidFill>
                  <a:schemeClr val="bg1"/>
                </a:solidFill>
              </a:rPr>
              <a:t>mapping</a:t>
            </a:r>
            <a:r>
              <a:rPr lang="da-DK" dirty="0">
                <a:solidFill>
                  <a:schemeClr val="bg1"/>
                </a:solidFill>
              </a:rPr>
              <a:t> out more </a:t>
            </a:r>
            <a:r>
              <a:rPr lang="da-DK" dirty="0" err="1">
                <a:solidFill>
                  <a:schemeClr val="bg1"/>
                </a:solidFill>
              </a:rPr>
              <a:t>detailed</a:t>
            </a:r>
            <a:r>
              <a:rPr lang="da-DK" dirty="0">
                <a:solidFill>
                  <a:schemeClr val="bg1"/>
                </a:solidFill>
              </a:rPr>
              <a:t> milestones. Instrument data </a:t>
            </a:r>
            <a:r>
              <a:rPr lang="da-DK" dirty="0" err="1">
                <a:solidFill>
                  <a:schemeClr val="bg1"/>
                </a:solidFill>
              </a:rPr>
              <a:t>scientist</a:t>
            </a:r>
            <a:r>
              <a:rPr lang="da-DK" dirty="0">
                <a:solidFill>
                  <a:schemeClr val="bg1"/>
                </a:solidFill>
              </a:rPr>
              <a:t> </a:t>
            </a:r>
            <a:r>
              <a:rPr lang="da-DK" dirty="0" err="1">
                <a:solidFill>
                  <a:schemeClr val="bg1"/>
                </a:solidFill>
              </a:rPr>
              <a:t>should</a:t>
            </a:r>
            <a:r>
              <a:rPr lang="da-DK" dirty="0">
                <a:solidFill>
                  <a:schemeClr val="bg1"/>
                </a:solidFill>
              </a:rPr>
              <a:t> </a:t>
            </a:r>
            <a:r>
              <a:rPr lang="da-DK" dirty="0" err="1">
                <a:solidFill>
                  <a:schemeClr val="bg1"/>
                </a:solidFill>
              </a:rPr>
              <a:t>be</a:t>
            </a:r>
            <a:r>
              <a:rPr lang="da-DK" dirty="0">
                <a:solidFill>
                  <a:schemeClr val="bg1"/>
                </a:solidFill>
              </a:rPr>
              <a:t> instrumental for </a:t>
            </a:r>
            <a:r>
              <a:rPr lang="da-DK" dirty="0" err="1">
                <a:solidFill>
                  <a:schemeClr val="bg1"/>
                </a:solidFill>
              </a:rPr>
              <a:t>this</a:t>
            </a:r>
            <a:r>
              <a:rPr lang="da-DK" dirty="0">
                <a:solidFill>
                  <a:schemeClr val="bg1"/>
                </a:solidFill>
              </a:rPr>
              <a:t>.</a:t>
            </a:r>
          </a:p>
          <a:p>
            <a:pPr>
              <a:lnSpc>
                <a:spcPct val="150000"/>
              </a:lnSpc>
            </a:pPr>
            <a:r>
              <a:rPr lang="da-DK" dirty="0">
                <a:solidFill>
                  <a:schemeClr val="bg1"/>
                </a:solidFill>
              </a:rPr>
              <a:t>Focus </a:t>
            </a:r>
            <a:r>
              <a:rPr lang="da-DK" dirty="0" err="1">
                <a:solidFill>
                  <a:schemeClr val="bg1"/>
                </a:solidFill>
              </a:rPr>
              <a:t>area</a:t>
            </a:r>
            <a:r>
              <a:rPr lang="da-DK" dirty="0">
                <a:solidFill>
                  <a:schemeClr val="bg1"/>
                </a:solidFill>
              </a:rPr>
              <a:t> for 2020</a:t>
            </a:r>
          </a:p>
          <a:p>
            <a:pPr>
              <a:lnSpc>
                <a:spcPct val="150000"/>
              </a:lnSpc>
            </a:pPr>
            <a:endParaRPr lang="da-DK" dirty="0">
              <a:solidFill>
                <a:schemeClr val="bg1"/>
              </a:solidFill>
            </a:endParaRPr>
          </a:p>
        </p:txBody>
      </p:sp>
      <p:pic>
        <p:nvPicPr>
          <p:cNvPr id="18" name="Content Placeholder 17">
            <a:extLst>
              <a:ext uri="{FF2B5EF4-FFF2-40B4-BE49-F238E27FC236}">
                <a16:creationId xmlns:a16="http://schemas.microsoft.com/office/drawing/2014/main" id="{7C3B4CF8-D9C6-0847-A891-F00298F1C1A0}"/>
              </a:ext>
            </a:extLst>
          </p:cNvPr>
          <p:cNvPicPr>
            <a:picLocks noGrp="1" noChangeAspect="1"/>
          </p:cNvPicPr>
          <p:nvPr>
            <p:ph idx="13"/>
          </p:nvPr>
        </p:nvPicPr>
        <p:blipFill>
          <a:blip r:embed="rId4"/>
          <a:stretch>
            <a:fillRect/>
          </a:stretch>
        </p:blipFill>
        <p:spPr>
          <a:xfrm>
            <a:off x="6373813" y="1624778"/>
            <a:ext cx="4994275" cy="4643494"/>
          </a:xfrm>
        </p:spPr>
      </p:pic>
    </p:spTree>
    <p:extLst>
      <p:ext uri="{BB962C8B-B14F-4D97-AF65-F5344CB8AC3E}">
        <p14:creationId xmlns:p14="http://schemas.microsoft.com/office/powerpoint/2010/main" val="354329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616239" y="298496"/>
            <a:ext cx="9360000" cy="657339"/>
          </a:xfrm>
        </p:spPr>
        <p:txBody>
          <a:bodyPr/>
          <a:lstStyle/>
          <a:p>
            <a:r>
              <a:rPr lang="da-DK" dirty="0" err="1"/>
              <a:t>Diffraction</a:t>
            </a:r>
            <a:br>
              <a:rPr lang="da-DK" dirty="0"/>
            </a:br>
            <a:endParaRPr lang="en-GB" dirty="0">
              <a:solidFill>
                <a:schemeClr val="tx1">
                  <a:lumMod val="75000"/>
                  <a:lumOff val="25000"/>
                </a:schemeClr>
              </a:solidFill>
            </a:endParaRP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17</a:t>
            </a:fld>
            <a:endParaRPr lang="sv-SE" dirty="0">
              <a:solidFill>
                <a:srgbClr val="CCCCCC"/>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r>
              <a:rPr lang="sv-SE"/>
              <a:t>2020-04-27</a:t>
            </a:r>
            <a:endParaRPr lang="sv-SE" dirty="0"/>
          </a:p>
        </p:txBody>
      </p:sp>
      <p:pic>
        <p:nvPicPr>
          <p:cNvPr id="11" name="Content Placeholder 5">
            <a:extLst>
              <a:ext uri="{FF2B5EF4-FFF2-40B4-BE49-F238E27FC236}">
                <a16:creationId xmlns:a16="http://schemas.microsoft.com/office/drawing/2014/main" id="{36478AC8-F38E-604C-92D7-F174FA0C406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699" t="53623" r="47672"/>
          <a:stretch/>
        </p:blipFill>
        <p:spPr>
          <a:xfrm>
            <a:off x="6621751" y="2247556"/>
            <a:ext cx="4994275" cy="3952119"/>
          </a:xfrm>
          <a:prstGeom prst="rect">
            <a:avLst/>
          </a:prstGeom>
        </p:spPr>
      </p:pic>
      <p:pic>
        <p:nvPicPr>
          <p:cNvPr id="12" name="Content Placeholder 11">
            <a:extLst>
              <a:ext uri="{FF2B5EF4-FFF2-40B4-BE49-F238E27FC236}">
                <a16:creationId xmlns:a16="http://schemas.microsoft.com/office/drawing/2014/main" id="{E53C9DE4-3FB6-3341-A22A-7100C409245E}"/>
              </a:ext>
            </a:extLst>
          </p:cNvPr>
          <p:cNvPicPr>
            <a:picLocks noGrp="1" noChangeAspect="1"/>
          </p:cNvPicPr>
          <p:nvPr>
            <p:ph idx="13"/>
          </p:nvPr>
        </p:nvPicPr>
        <p:blipFill>
          <a:blip r:embed="rId4"/>
          <a:stretch>
            <a:fillRect/>
          </a:stretch>
        </p:blipFill>
        <p:spPr>
          <a:xfrm>
            <a:off x="616239" y="1413165"/>
            <a:ext cx="5590598" cy="4804784"/>
          </a:xfrm>
        </p:spPr>
      </p:pic>
      <p:sp>
        <p:nvSpPr>
          <p:cNvPr id="16" name="Rounded Rectangle 15">
            <a:extLst>
              <a:ext uri="{FF2B5EF4-FFF2-40B4-BE49-F238E27FC236}">
                <a16:creationId xmlns:a16="http://schemas.microsoft.com/office/drawing/2014/main" id="{3E211676-6313-3C43-AAC1-9CB135F5EFBD}"/>
              </a:ext>
            </a:extLst>
          </p:cNvPr>
          <p:cNvSpPr/>
          <p:nvPr/>
        </p:nvSpPr>
        <p:spPr>
          <a:xfrm>
            <a:off x="7102664" y="1596703"/>
            <a:ext cx="4375828" cy="3160513"/>
          </a:xfrm>
          <a:prstGeom prst="roundRect">
            <a:avLst>
              <a:gd name="adj" fmla="val 6515"/>
            </a:avLst>
          </a:prstGeom>
          <a:solidFill>
            <a:srgbClr val="439DD1">
              <a:alpha val="8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da-DK" dirty="0" err="1">
                <a:solidFill>
                  <a:schemeClr val="bg1"/>
                </a:solidFill>
              </a:rPr>
              <a:t>Another</a:t>
            </a:r>
            <a:r>
              <a:rPr lang="da-DK" dirty="0">
                <a:solidFill>
                  <a:schemeClr val="bg1"/>
                </a:solidFill>
              </a:rPr>
              <a:t> </a:t>
            </a:r>
            <a:r>
              <a:rPr lang="da-DK" dirty="0" err="1">
                <a:solidFill>
                  <a:schemeClr val="bg1"/>
                </a:solidFill>
              </a:rPr>
              <a:t>focus</a:t>
            </a:r>
            <a:r>
              <a:rPr lang="da-DK" dirty="0">
                <a:solidFill>
                  <a:schemeClr val="bg1"/>
                </a:solidFill>
              </a:rPr>
              <a:t> </a:t>
            </a:r>
            <a:r>
              <a:rPr lang="da-DK" dirty="0" err="1">
                <a:solidFill>
                  <a:schemeClr val="bg1"/>
                </a:solidFill>
              </a:rPr>
              <a:t>area</a:t>
            </a:r>
            <a:r>
              <a:rPr lang="da-DK" dirty="0">
                <a:solidFill>
                  <a:schemeClr val="bg1"/>
                </a:solidFill>
              </a:rPr>
              <a:t> for 2020. </a:t>
            </a:r>
            <a:r>
              <a:rPr lang="da-DK" dirty="0" err="1">
                <a:solidFill>
                  <a:schemeClr val="bg1"/>
                </a:solidFill>
              </a:rPr>
              <a:t>Started</a:t>
            </a:r>
            <a:r>
              <a:rPr lang="da-DK" dirty="0">
                <a:solidFill>
                  <a:schemeClr val="bg1"/>
                </a:solidFill>
              </a:rPr>
              <a:t> to </a:t>
            </a:r>
            <a:r>
              <a:rPr lang="da-DK" dirty="0" err="1">
                <a:solidFill>
                  <a:schemeClr val="bg1"/>
                </a:solidFill>
              </a:rPr>
              <a:t>consolidate</a:t>
            </a:r>
            <a:r>
              <a:rPr lang="da-DK" dirty="0">
                <a:solidFill>
                  <a:schemeClr val="bg1"/>
                </a:solidFill>
              </a:rPr>
              <a:t> </a:t>
            </a:r>
            <a:r>
              <a:rPr lang="da-DK" dirty="0" err="1">
                <a:solidFill>
                  <a:schemeClr val="bg1"/>
                </a:solidFill>
              </a:rPr>
              <a:t>strategy</a:t>
            </a:r>
            <a:r>
              <a:rPr lang="da-DK" dirty="0">
                <a:solidFill>
                  <a:schemeClr val="bg1"/>
                </a:solidFill>
              </a:rPr>
              <a:t> for </a:t>
            </a:r>
            <a:r>
              <a:rPr lang="da-DK" dirty="0" err="1">
                <a:solidFill>
                  <a:schemeClr val="bg1"/>
                </a:solidFill>
              </a:rPr>
              <a:t>interfacing</a:t>
            </a:r>
            <a:r>
              <a:rPr lang="da-DK" dirty="0">
                <a:solidFill>
                  <a:schemeClr val="bg1"/>
                </a:solidFill>
              </a:rPr>
              <a:t> to </a:t>
            </a:r>
            <a:r>
              <a:rPr lang="da-DK" dirty="0" err="1">
                <a:solidFill>
                  <a:schemeClr val="bg1"/>
                </a:solidFill>
              </a:rPr>
              <a:t>various</a:t>
            </a:r>
            <a:r>
              <a:rPr lang="da-DK" dirty="0">
                <a:solidFill>
                  <a:schemeClr val="bg1"/>
                </a:solidFill>
              </a:rPr>
              <a:t> </a:t>
            </a:r>
            <a:r>
              <a:rPr lang="da-DK" dirty="0" err="1">
                <a:solidFill>
                  <a:schemeClr val="bg1"/>
                </a:solidFill>
              </a:rPr>
              <a:t>libraries</a:t>
            </a:r>
            <a:r>
              <a:rPr lang="da-DK" dirty="0">
                <a:solidFill>
                  <a:schemeClr val="bg1"/>
                </a:solidFill>
              </a:rPr>
              <a:t> </a:t>
            </a:r>
            <a:r>
              <a:rPr lang="da-DK" dirty="0" err="1">
                <a:solidFill>
                  <a:schemeClr val="bg1"/>
                </a:solidFill>
              </a:rPr>
              <a:t>through</a:t>
            </a:r>
            <a:r>
              <a:rPr lang="da-DK" dirty="0">
                <a:solidFill>
                  <a:schemeClr val="bg1"/>
                </a:solidFill>
              </a:rPr>
              <a:t> </a:t>
            </a:r>
            <a:r>
              <a:rPr lang="da-DK" dirty="0" err="1">
                <a:solidFill>
                  <a:schemeClr val="bg1"/>
                </a:solidFill>
              </a:rPr>
              <a:t>easy</a:t>
            </a:r>
            <a:r>
              <a:rPr lang="da-DK" dirty="0">
                <a:solidFill>
                  <a:schemeClr val="bg1"/>
                </a:solidFill>
              </a:rPr>
              <a:t> </a:t>
            </a:r>
            <a:r>
              <a:rPr lang="da-DK" dirty="0" err="1">
                <a:solidFill>
                  <a:schemeClr val="bg1"/>
                </a:solidFill>
              </a:rPr>
              <a:t>diffraction</a:t>
            </a:r>
            <a:r>
              <a:rPr lang="da-DK" dirty="0">
                <a:solidFill>
                  <a:schemeClr val="bg1"/>
                </a:solidFill>
              </a:rPr>
              <a:t> and </a:t>
            </a:r>
            <a:r>
              <a:rPr lang="da-DK" dirty="0" err="1">
                <a:solidFill>
                  <a:schemeClr val="bg1"/>
                </a:solidFill>
              </a:rPr>
              <a:t>easyscience</a:t>
            </a:r>
            <a:r>
              <a:rPr lang="da-DK" dirty="0">
                <a:solidFill>
                  <a:schemeClr val="bg1"/>
                </a:solidFill>
              </a:rPr>
              <a:t>, </a:t>
            </a:r>
            <a:r>
              <a:rPr lang="da-DK" dirty="0" err="1">
                <a:solidFill>
                  <a:schemeClr val="bg1"/>
                </a:solidFill>
              </a:rPr>
              <a:t>which</a:t>
            </a:r>
            <a:r>
              <a:rPr lang="da-DK" dirty="0">
                <a:solidFill>
                  <a:schemeClr val="bg1"/>
                </a:solidFill>
              </a:rPr>
              <a:t> </a:t>
            </a:r>
            <a:r>
              <a:rPr lang="da-DK" dirty="0" err="1">
                <a:solidFill>
                  <a:schemeClr val="bg1"/>
                </a:solidFill>
              </a:rPr>
              <a:t>will</a:t>
            </a:r>
            <a:r>
              <a:rPr lang="da-DK" dirty="0">
                <a:solidFill>
                  <a:schemeClr val="bg1"/>
                </a:solidFill>
              </a:rPr>
              <a:t> </a:t>
            </a:r>
            <a:r>
              <a:rPr lang="da-DK" dirty="0" err="1">
                <a:solidFill>
                  <a:schemeClr val="bg1"/>
                </a:solidFill>
              </a:rPr>
              <a:t>also</a:t>
            </a:r>
            <a:r>
              <a:rPr lang="da-DK" dirty="0">
                <a:solidFill>
                  <a:schemeClr val="bg1"/>
                </a:solidFill>
              </a:rPr>
              <a:t> have an </a:t>
            </a:r>
            <a:r>
              <a:rPr lang="da-DK" dirty="0" err="1">
                <a:solidFill>
                  <a:schemeClr val="bg1"/>
                </a:solidFill>
              </a:rPr>
              <a:t>impact</a:t>
            </a:r>
            <a:r>
              <a:rPr lang="da-DK" dirty="0">
                <a:solidFill>
                  <a:schemeClr val="bg1"/>
                </a:solidFill>
              </a:rPr>
              <a:t> for </a:t>
            </a:r>
            <a:r>
              <a:rPr lang="da-DK" dirty="0" err="1">
                <a:solidFill>
                  <a:schemeClr val="bg1"/>
                </a:solidFill>
              </a:rPr>
              <a:t>spectroscopy</a:t>
            </a:r>
            <a:r>
              <a:rPr lang="da-DK" dirty="0">
                <a:solidFill>
                  <a:schemeClr val="bg1"/>
                </a:solidFill>
              </a:rPr>
              <a:t>. DREAM is </a:t>
            </a:r>
            <a:r>
              <a:rPr lang="da-DK" dirty="0" err="1">
                <a:solidFill>
                  <a:schemeClr val="bg1"/>
                </a:solidFill>
              </a:rPr>
              <a:t>used</a:t>
            </a:r>
            <a:r>
              <a:rPr lang="da-DK" dirty="0">
                <a:solidFill>
                  <a:schemeClr val="bg1"/>
                </a:solidFill>
              </a:rPr>
              <a:t> to drive </a:t>
            </a:r>
            <a:r>
              <a:rPr lang="da-DK" dirty="0" err="1">
                <a:solidFill>
                  <a:schemeClr val="bg1"/>
                </a:solidFill>
              </a:rPr>
              <a:t>scipp</a:t>
            </a:r>
            <a:r>
              <a:rPr lang="da-DK" dirty="0">
                <a:solidFill>
                  <a:schemeClr val="bg1"/>
                </a:solidFill>
              </a:rPr>
              <a:t> </a:t>
            </a:r>
            <a:r>
              <a:rPr lang="da-DK" dirty="0" err="1">
                <a:solidFill>
                  <a:schemeClr val="bg1"/>
                </a:solidFill>
              </a:rPr>
              <a:t>development</a:t>
            </a:r>
            <a:r>
              <a:rPr lang="da-DK" dirty="0">
                <a:solidFill>
                  <a:schemeClr val="bg1"/>
                </a:solidFill>
              </a:rPr>
              <a:t>. </a:t>
            </a:r>
          </a:p>
        </p:txBody>
      </p:sp>
    </p:spTree>
    <p:extLst>
      <p:ext uri="{BB962C8B-B14F-4D97-AF65-F5344CB8AC3E}">
        <p14:creationId xmlns:p14="http://schemas.microsoft.com/office/powerpoint/2010/main" val="176929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1E8B-1770-9441-90F3-5EABF1B440A0}"/>
              </a:ext>
            </a:extLst>
          </p:cNvPr>
          <p:cNvSpPr>
            <a:spLocks noGrp="1"/>
          </p:cNvSpPr>
          <p:nvPr>
            <p:ph type="title"/>
          </p:nvPr>
        </p:nvSpPr>
        <p:spPr/>
        <p:txBody>
          <a:bodyPr/>
          <a:lstStyle/>
          <a:p>
            <a:r>
              <a:rPr lang="da-DK" dirty="0" err="1"/>
              <a:t>scipp</a:t>
            </a:r>
            <a:r>
              <a:rPr lang="da-DK" dirty="0"/>
              <a:t> performance </a:t>
            </a:r>
            <a:r>
              <a:rPr lang="da-DK" dirty="0" err="1"/>
              <a:t>comparison</a:t>
            </a:r>
            <a:endParaRPr lang="da-DK" dirty="0"/>
          </a:p>
        </p:txBody>
      </p:sp>
      <p:sp>
        <p:nvSpPr>
          <p:cNvPr id="3" name="Footer Placeholder 2">
            <a:extLst>
              <a:ext uri="{FF2B5EF4-FFF2-40B4-BE49-F238E27FC236}">
                <a16:creationId xmlns:a16="http://schemas.microsoft.com/office/drawing/2014/main" id="{8521BF5A-06D4-4A42-B495-61E5117F77EC}"/>
              </a:ext>
            </a:extLst>
          </p:cNvPr>
          <p:cNvSpPr>
            <a:spLocks noGrp="1"/>
          </p:cNvSpPr>
          <p:nvPr>
            <p:ph type="ftr" sz="quarter" idx="11"/>
          </p:nvPr>
        </p:nvSpPr>
        <p:spPr/>
        <p:txBody>
          <a:bodyPr/>
          <a:lstStyle/>
          <a:p>
            <a:r>
              <a:rPr lang="sv-SE"/>
              <a:t>DRAM Updates - STAP April 2020</a:t>
            </a:r>
            <a:endParaRPr lang="sv-SE" dirty="0"/>
          </a:p>
        </p:txBody>
      </p:sp>
      <p:sp>
        <p:nvSpPr>
          <p:cNvPr id="4" name="Slide Number Placeholder 3">
            <a:extLst>
              <a:ext uri="{FF2B5EF4-FFF2-40B4-BE49-F238E27FC236}">
                <a16:creationId xmlns:a16="http://schemas.microsoft.com/office/drawing/2014/main" id="{1F291B80-5E4A-284E-96DA-1B13DC50FD83}"/>
              </a:ext>
            </a:extLst>
          </p:cNvPr>
          <p:cNvSpPr>
            <a:spLocks noGrp="1"/>
          </p:cNvSpPr>
          <p:nvPr>
            <p:ph type="sldNum" sz="quarter" idx="12"/>
          </p:nvPr>
        </p:nvSpPr>
        <p:spPr/>
        <p:txBody>
          <a:bodyPr/>
          <a:lstStyle/>
          <a:p>
            <a:fld id="{F7283078-D760-1647-8B80-66BA8B52336D}" type="slidenum">
              <a:rPr lang="sv-SE" smtClean="0"/>
              <a:t>18</a:t>
            </a:fld>
            <a:endParaRPr lang="sv-SE"/>
          </a:p>
        </p:txBody>
      </p:sp>
      <p:sp>
        <p:nvSpPr>
          <p:cNvPr id="7" name="Text Placeholder 6">
            <a:extLst>
              <a:ext uri="{FF2B5EF4-FFF2-40B4-BE49-F238E27FC236}">
                <a16:creationId xmlns:a16="http://schemas.microsoft.com/office/drawing/2014/main" id="{D570FAE0-95E9-6045-BA07-E4C4BF96AACA}"/>
              </a:ext>
            </a:extLst>
          </p:cNvPr>
          <p:cNvSpPr>
            <a:spLocks noGrp="1"/>
          </p:cNvSpPr>
          <p:nvPr>
            <p:ph type="body" sz="quarter" idx="14"/>
          </p:nvPr>
        </p:nvSpPr>
        <p:spPr/>
        <p:txBody>
          <a:bodyPr/>
          <a:lstStyle/>
          <a:p>
            <a:r>
              <a:rPr lang="da-DK" dirty="0"/>
              <a:t>For major steps in </a:t>
            </a:r>
            <a:r>
              <a:rPr lang="da-DK" dirty="0" err="1"/>
              <a:t>powder</a:t>
            </a:r>
            <a:r>
              <a:rPr lang="da-DK" dirty="0"/>
              <a:t> </a:t>
            </a:r>
            <a:r>
              <a:rPr lang="da-DK" dirty="0" err="1"/>
              <a:t>diffraction</a:t>
            </a:r>
            <a:r>
              <a:rPr lang="da-DK" dirty="0"/>
              <a:t> </a:t>
            </a:r>
            <a:r>
              <a:rPr lang="da-DK" dirty="0" err="1"/>
              <a:t>workflow</a:t>
            </a:r>
            <a:endParaRPr lang="da-DK" dirty="0"/>
          </a:p>
        </p:txBody>
      </p:sp>
      <p:pic>
        <p:nvPicPr>
          <p:cNvPr id="13" name="Content Placeholder 12">
            <a:extLst>
              <a:ext uri="{FF2B5EF4-FFF2-40B4-BE49-F238E27FC236}">
                <a16:creationId xmlns:a16="http://schemas.microsoft.com/office/drawing/2014/main" id="{E855A4DA-3874-EC43-B2BD-30C2F327DFAB}"/>
              </a:ext>
            </a:extLst>
          </p:cNvPr>
          <p:cNvPicPr>
            <a:picLocks noGrp="1" noChangeAspect="1"/>
          </p:cNvPicPr>
          <p:nvPr>
            <p:ph idx="1"/>
          </p:nvPr>
        </p:nvPicPr>
        <p:blipFill>
          <a:blip r:embed="rId2"/>
          <a:stretch>
            <a:fillRect/>
          </a:stretch>
        </p:blipFill>
        <p:spPr>
          <a:xfrm>
            <a:off x="1748617" y="1578491"/>
            <a:ext cx="7520074" cy="5001757"/>
          </a:xfrm>
        </p:spPr>
      </p:pic>
      <p:sp>
        <p:nvSpPr>
          <p:cNvPr id="8" name="Date Placeholder 7">
            <a:extLst>
              <a:ext uri="{FF2B5EF4-FFF2-40B4-BE49-F238E27FC236}">
                <a16:creationId xmlns:a16="http://schemas.microsoft.com/office/drawing/2014/main" id="{DC8425AB-20B6-5F4A-A1E1-12287D2882CD}"/>
              </a:ext>
            </a:extLst>
          </p:cNvPr>
          <p:cNvSpPr>
            <a:spLocks noGrp="1"/>
          </p:cNvSpPr>
          <p:nvPr>
            <p:ph type="dt" sz="half" idx="10"/>
          </p:nvPr>
        </p:nvSpPr>
        <p:spPr/>
        <p:txBody>
          <a:bodyPr/>
          <a:lstStyle/>
          <a:p>
            <a:r>
              <a:rPr lang="sv-SE"/>
              <a:t>2020-04-27</a:t>
            </a:r>
            <a:endParaRPr lang="sv-SE" dirty="0"/>
          </a:p>
        </p:txBody>
      </p:sp>
    </p:spTree>
    <p:extLst>
      <p:ext uri="{BB962C8B-B14F-4D97-AF65-F5344CB8AC3E}">
        <p14:creationId xmlns:p14="http://schemas.microsoft.com/office/powerpoint/2010/main" val="9003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19</a:t>
            </a:fld>
            <a:endParaRPr lang="sv-SE" dirty="0">
              <a:solidFill>
                <a:srgbClr val="CCCCCC"/>
              </a:solidFill>
            </a:endParaRPr>
          </a:p>
        </p:txBody>
      </p:sp>
      <p:sp>
        <p:nvSpPr>
          <p:cNvPr id="8" name="Platshållare för datum 3">
            <a:extLst>
              <a:ext uri="{FF2B5EF4-FFF2-40B4-BE49-F238E27FC236}">
                <a16:creationId xmlns:a16="http://schemas.microsoft.com/office/drawing/2014/main" id="{D3F734BD-2E05-A340-95EF-D9DAE90B3EEF}"/>
              </a:ext>
            </a:extLst>
          </p:cNvPr>
          <p:cNvSpPr>
            <a:spLocks noGrp="1"/>
          </p:cNvSpPr>
          <p:nvPr>
            <p:ph type="dt" sz="half" idx="10"/>
          </p:nvPr>
        </p:nvSpPr>
        <p:spPr>
          <a:xfrm>
            <a:off x="1195647" y="6475270"/>
            <a:ext cx="832658" cy="365125"/>
          </a:xfrm>
        </p:spPr>
        <p:txBody>
          <a:bodyPr/>
          <a:lstStyle/>
          <a:p>
            <a:r>
              <a:rPr lang="sv-SE"/>
              <a:t>2020-04-27</a:t>
            </a:r>
            <a:endParaRPr lang="sv-SE" dirty="0"/>
          </a:p>
        </p:txBody>
      </p:sp>
      <p:pic>
        <p:nvPicPr>
          <p:cNvPr id="7" name="Picture 6">
            <a:extLst>
              <a:ext uri="{FF2B5EF4-FFF2-40B4-BE49-F238E27FC236}">
                <a16:creationId xmlns:a16="http://schemas.microsoft.com/office/drawing/2014/main" id="{43E76D9B-7633-5145-A0C9-5DC95EAF1838}"/>
              </a:ext>
            </a:extLst>
          </p:cNvPr>
          <p:cNvPicPr>
            <a:picLocks noChangeAspect="1"/>
          </p:cNvPicPr>
          <p:nvPr/>
        </p:nvPicPr>
        <p:blipFill>
          <a:blip r:embed="rId2"/>
          <a:stretch>
            <a:fillRect/>
          </a:stretch>
        </p:blipFill>
        <p:spPr>
          <a:xfrm>
            <a:off x="300405" y="65522"/>
            <a:ext cx="10970269" cy="6774873"/>
          </a:xfrm>
          <a:prstGeom prst="rect">
            <a:avLst/>
          </a:prstGeom>
        </p:spPr>
      </p:pic>
    </p:spTree>
    <p:extLst>
      <p:ext uri="{BB962C8B-B14F-4D97-AF65-F5344CB8AC3E}">
        <p14:creationId xmlns:p14="http://schemas.microsoft.com/office/powerpoint/2010/main" val="112708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da-DK" b="1" dirty="0"/>
              <a:t>DRAM Updates - STAP April 2020</a:t>
            </a:r>
            <a:endParaRPr lang="en-GB" b="1" dirty="0"/>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Thomas holm rod</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r>
              <a:rPr lang="sv-SE" sz="1200" b="1">
                <a:solidFill>
                  <a:schemeClr val="bg1"/>
                </a:solidFill>
              </a:rPr>
              <a:t>2020-04-27</a:t>
            </a:r>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da-DK" dirty="0" err="1"/>
              <a:t>Diffraction</a:t>
            </a:r>
            <a:r>
              <a:rPr lang="da-DK" dirty="0"/>
              <a:t> (&amp; </a:t>
            </a:r>
            <a:r>
              <a:rPr lang="da-DK" dirty="0" err="1"/>
              <a:t>spectroscopy</a:t>
            </a:r>
            <a:r>
              <a:rPr lang="da-DK" dirty="0"/>
              <a:t>) </a:t>
            </a:r>
            <a:r>
              <a:rPr lang="da-DK" dirty="0" err="1"/>
              <a:t>EasyInterface</a:t>
            </a:r>
            <a:endParaRPr lang="en-GB" dirty="0">
              <a:solidFill>
                <a:schemeClr val="tx1">
                  <a:lumMod val="75000"/>
                  <a:lumOff val="25000"/>
                </a:schemeClr>
              </a:solidFill>
            </a:endParaRP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20</a:t>
            </a:fld>
            <a:endParaRPr lang="sv-SE" dirty="0">
              <a:solidFill>
                <a:srgbClr val="CCCCCC"/>
              </a:solidFill>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r>
              <a:rPr lang="sv-SE"/>
              <a:t>2020-04-27</a:t>
            </a:r>
            <a:endParaRPr lang="sv-SE" dirty="0"/>
          </a:p>
        </p:txBody>
      </p:sp>
      <p:pic>
        <p:nvPicPr>
          <p:cNvPr id="12" name="Picture 2">
            <a:extLst>
              <a:ext uri="{FF2B5EF4-FFF2-40B4-BE49-F238E27FC236}">
                <a16:creationId xmlns:a16="http://schemas.microsoft.com/office/drawing/2014/main" id="{3A3CA6CD-8FB1-B345-B42A-F709048D8CA9}"/>
              </a:ext>
            </a:extLst>
          </p:cNvPr>
          <p:cNvPicPr>
            <a:picLocks noGrp="1" noChangeAspect="1" noChangeArrowheads="1"/>
          </p:cNvPicPr>
          <p:nvPr>
            <p:ph type="tbl" sz="quarter" idx="15"/>
          </p:nvPr>
        </p:nvPicPr>
        <p:blipFill>
          <a:blip r:embed="rId2">
            <a:extLst>
              <a:ext uri="{28A0092B-C50C-407E-A947-70E740481C1C}">
                <a14:useLocalDpi xmlns:a14="http://schemas.microsoft.com/office/drawing/2010/main" val="0"/>
              </a:ext>
            </a:extLst>
          </a:blip>
          <a:srcRect/>
          <a:stretch>
            <a:fillRect/>
          </a:stretch>
        </p:blipFill>
        <p:spPr bwMode="auto">
          <a:xfrm>
            <a:off x="1103709" y="1614488"/>
            <a:ext cx="7897037" cy="44069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5C4E5C2-C689-D444-AE02-12DA9E54D83D}"/>
              </a:ext>
            </a:extLst>
          </p:cNvPr>
          <p:cNvSpPr txBox="1"/>
          <p:nvPr/>
        </p:nvSpPr>
        <p:spPr>
          <a:xfrm>
            <a:off x="10038332" y="2036997"/>
            <a:ext cx="1440160" cy="1107996"/>
          </a:xfrm>
          <a:prstGeom prst="rect">
            <a:avLst/>
          </a:prstGeom>
          <a:noFill/>
        </p:spPr>
        <p:txBody>
          <a:bodyPr wrap="square" rtlCol="0">
            <a:spAutoFit/>
          </a:bodyPr>
          <a:lstStyle/>
          <a:p>
            <a:r>
              <a:rPr lang="da-DK" sz="2200" dirty="0"/>
              <a:t>Future design </a:t>
            </a:r>
            <a:r>
              <a:rPr lang="da-DK" sz="2200" dirty="0" err="1"/>
              <a:t>concept</a:t>
            </a:r>
            <a:endParaRPr lang="da-DK" sz="2200" dirty="0"/>
          </a:p>
        </p:txBody>
      </p:sp>
    </p:spTree>
    <p:extLst>
      <p:ext uri="{BB962C8B-B14F-4D97-AF65-F5344CB8AC3E}">
        <p14:creationId xmlns:p14="http://schemas.microsoft.com/office/powerpoint/2010/main" val="73684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da-DK" dirty="0" err="1"/>
              <a:t>What</a:t>
            </a:r>
            <a:r>
              <a:rPr lang="da-DK" dirty="0"/>
              <a:t> is </a:t>
            </a:r>
            <a:r>
              <a:rPr lang="da-DK" dirty="0" err="1"/>
              <a:t>easy</a:t>
            </a:r>
            <a:r>
              <a:rPr lang="da-DK" dirty="0"/>
              <a:t>?</a:t>
            </a:r>
            <a:endParaRPr lang="en-GB" dirty="0">
              <a:solidFill>
                <a:schemeClr val="tx1">
                  <a:lumMod val="75000"/>
                  <a:lumOff val="25000"/>
                </a:schemeClr>
              </a:solidFill>
            </a:endParaRP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21</a:t>
            </a:fld>
            <a:endParaRPr lang="sv-SE" dirty="0">
              <a:solidFill>
                <a:srgbClr val="CCCCCC"/>
              </a:solidFill>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r>
              <a:rPr lang="sv-SE"/>
              <a:t>2020-04-27</a:t>
            </a:r>
            <a:endParaRPr lang="sv-SE" dirty="0"/>
          </a:p>
        </p:txBody>
      </p:sp>
      <p:sp>
        <p:nvSpPr>
          <p:cNvPr id="10" name="Content Placeholder 2">
            <a:extLst>
              <a:ext uri="{FF2B5EF4-FFF2-40B4-BE49-F238E27FC236}">
                <a16:creationId xmlns:a16="http://schemas.microsoft.com/office/drawing/2014/main" id="{F5393DB6-BD96-E044-82E1-D1EB32D57FBD}"/>
              </a:ext>
            </a:extLst>
          </p:cNvPr>
          <p:cNvSpPr>
            <a:spLocks noGrp="1"/>
          </p:cNvSpPr>
          <p:nvPr>
            <p:ph idx="1"/>
          </p:nvPr>
        </p:nvSpPr>
        <p:spPr>
          <a:xfrm>
            <a:off x="2495600" y="2217219"/>
            <a:ext cx="7385611" cy="3340967"/>
          </a:xfrm>
        </p:spPr>
        <p:txBody>
          <a:bodyPr>
            <a:normAutofit/>
          </a:bodyPr>
          <a:lstStyle/>
          <a:p>
            <a:r>
              <a:rPr lang="da-DK" sz="4000" b="1" dirty="0">
                <a:solidFill>
                  <a:srgbClr val="FF0000"/>
                </a:solidFill>
              </a:rPr>
              <a:t>E</a:t>
            </a:r>
            <a:r>
              <a:rPr lang="da-DK" sz="4000" dirty="0"/>
              <a:t>xcellent or </a:t>
            </a:r>
            <a:r>
              <a:rPr lang="da-DK" sz="4000" b="1" dirty="0">
                <a:solidFill>
                  <a:srgbClr val="FF0000"/>
                </a:solidFill>
              </a:rPr>
              <a:t>E</a:t>
            </a:r>
            <a:r>
              <a:rPr lang="da-DK" sz="4000" dirty="0"/>
              <a:t>SS or </a:t>
            </a:r>
            <a:r>
              <a:rPr lang="da-DK" sz="4000" b="1" dirty="0">
                <a:solidFill>
                  <a:srgbClr val="FF0000"/>
                </a:solidFill>
              </a:rPr>
              <a:t>E</a:t>
            </a:r>
            <a:r>
              <a:rPr lang="da-DK" sz="4000" dirty="0"/>
              <a:t>uropean</a:t>
            </a:r>
          </a:p>
          <a:p>
            <a:r>
              <a:rPr lang="da-DK" sz="4000" b="1" dirty="0">
                <a:solidFill>
                  <a:srgbClr val="FF0000"/>
                </a:solidFill>
              </a:rPr>
              <a:t>A</a:t>
            </a:r>
            <a:r>
              <a:rPr lang="da-DK" sz="4000" dirty="0"/>
              <a:t>nalysis </a:t>
            </a:r>
          </a:p>
          <a:p>
            <a:r>
              <a:rPr lang="da-DK" sz="4000" b="1" dirty="0">
                <a:solidFill>
                  <a:srgbClr val="FF0000"/>
                </a:solidFill>
              </a:rPr>
              <a:t>S</a:t>
            </a:r>
            <a:r>
              <a:rPr lang="da-DK" sz="4000" dirty="0"/>
              <a:t>oftware for</a:t>
            </a:r>
          </a:p>
          <a:p>
            <a:r>
              <a:rPr lang="da-DK" sz="4000" b="1" dirty="0" err="1">
                <a:solidFill>
                  <a:srgbClr val="FF0000"/>
                </a:solidFill>
              </a:rPr>
              <a:t>Y</a:t>
            </a:r>
            <a:r>
              <a:rPr lang="da-DK" sz="4000" dirty="0" err="1"/>
              <a:t>ou</a:t>
            </a:r>
            <a:endParaRPr lang="da-DK" sz="4000" dirty="0"/>
          </a:p>
        </p:txBody>
      </p:sp>
      <p:pic>
        <p:nvPicPr>
          <p:cNvPr id="6" name="Picture 5">
            <a:extLst>
              <a:ext uri="{FF2B5EF4-FFF2-40B4-BE49-F238E27FC236}">
                <a16:creationId xmlns:a16="http://schemas.microsoft.com/office/drawing/2014/main" id="{83621CF2-3F3D-3A4B-898B-90D4F0B54D14}"/>
              </a:ext>
            </a:extLst>
          </p:cNvPr>
          <p:cNvPicPr>
            <a:picLocks noChangeAspect="1"/>
          </p:cNvPicPr>
          <p:nvPr/>
        </p:nvPicPr>
        <p:blipFill>
          <a:blip r:embed="rId2"/>
          <a:stretch>
            <a:fillRect/>
          </a:stretch>
        </p:blipFill>
        <p:spPr>
          <a:xfrm>
            <a:off x="6628580" y="5050186"/>
            <a:ext cx="1117600" cy="508000"/>
          </a:xfrm>
          <a:prstGeom prst="rect">
            <a:avLst/>
          </a:prstGeom>
        </p:spPr>
      </p:pic>
    </p:spTree>
    <p:extLst>
      <p:ext uri="{BB962C8B-B14F-4D97-AF65-F5344CB8AC3E}">
        <p14:creationId xmlns:p14="http://schemas.microsoft.com/office/powerpoint/2010/main" val="96007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a:xfrm>
            <a:off x="746892" y="272238"/>
            <a:ext cx="9360000" cy="657339"/>
          </a:xfrm>
        </p:spPr>
        <p:txBody>
          <a:bodyPr/>
          <a:lstStyle/>
          <a:p>
            <a:r>
              <a:rPr lang="da-DK" dirty="0"/>
              <a:t>Large-</a:t>
            </a:r>
            <a:r>
              <a:rPr lang="da-DK" dirty="0" err="1"/>
              <a:t>Scale</a:t>
            </a:r>
            <a:r>
              <a:rPr lang="da-DK" dirty="0"/>
              <a:t> </a:t>
            </a:r>
            <a:r>
              <a:rPr lang="da-DK" dirty="0" err="1"/>
              <a:t>Structures</a:t>
            </a:r>
            <a:endParaRPr lang="en-GB" dirty="0">
              <a:solidFill>
                <a:schemeClr val="tx1">
                  <a:lumMod val="75000"/>
                  <a:lumOff val="25000"/>
                </a:schemeClr>
              </a:solidFill>
            </a:endParaRP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22</a:t>
            </a:fld>
            <a:endParaRPr lang="sv-SE" dirty="0">
              <a:solidFill>
                <a:srgbClr val="CCCCCC"/>
              </a:solidFill>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r>
              <a:rPr lang="sv-SE"/>
              <a:t>2020-04-27</a:t>
            </a:r>
            <a:endParaRPr lang="sv-SE" dirty="0"/>
          </a:p>
        </p:txBody>
      </p:sp>
      <p:graphicFrame>
        <p:nvGraphicFramePr>
          <p:cNvPr id="9" name="Content Placeholder 4">
            <a:extLst>
              <a:ext uri="{FF2B5EF4-FFF2-40B4-BE49-F238E27FC236}">
                <a16:creationId xmlns:a16="http://schemas.microsoft.com/office/drawing/2014/main" id="{EC8EE5A1-E0DC-FB47-BF3E-D6F86BBDD9C0}"/>
              </a:ext>
            </a:extLst>
          </p:cNvPr>
          <p:cNvGraphicFramePr>
            <a:graphicFrameLocks noGrp="1"/>
          </p:cNvGraphicFramePr>
          <p:nvPr>
            <p:ph type="tbl" sz="quarter" idx="15"/>
            <p:extLst>
              <p:ext uri="{D42A27DB-BD31-4B8C-83A1-F6EECF244321}">
                <p14:modId xmlns:p14="http://schemas.microsoft.com/office/powerpoint/2010/main" val="3420115292"/>
              </p:ext>
            </p:extLst>
          </p:nvPr>
        </p:nvGraphicFramePr>
        <p:xfrm>
          <a:off x="746892" y="1421503"/>
          <a:ext cx="7327902" cy="5054600"/>
        </p:xfrm>
        <a:graphic>
          <a:graphicData uri="http://schemas.openxmlformats.org/drawingml/2006/table">
            <a:tbl>
              <a:tblPr firstRow="1" bandRow="1">
                <a:tableStyleId>{5C22544A-7EE6-4342-B048-85BDC9FD1C3A}</a:tableStyleId>
              </a:tblPr>
              <a:tblGrid>
                <a:gridCol w="5817242">
                  <a:extLst>
                    <a:ext uri="{9D8B030D-6E8A-4147-A177-3AD203B41FA5}">
                      <a16:colId xmlns:a16="http://schemas.microsoft.com/office/drawing/2014/main" val="3446797367"/>
                    </a:ext>
                  </a:extLst>
                </a:gridCol>
                <a:gridCol w="1510660">
                  <a:extLst>
                    <a:ext uri="{9D8B030D-6E8A-4147-A177-3AD203B41FA5}">
                      <a16:colId xmlns:a16="http://schemas.microsoft.com/office/drawing/2014/main" val="844060222"/>
                    </a:ext>
                  </a:extLst>
                </a:gridCol>
              </a:tblGrid>
              <a:tr h="370840">
                <a:tc>
                  <a:txBody>
                    <a:bodyPr/>
                    <a:lstStyle/>
                    <a:p>
                      <a:r>
                        <a:rPr lang="da-DK" dirty="0"/>
                        <a:t>Activity</a:t>
                      </a:r>
                    </a:p>
                  </a:txBody>
                  <a:tcPr/>
                </a:tc>
                <a:tc>
                  <a:txBody>
                    <a:bodyPr/>
                    <a:lstStyle/>
                    <a:p>
                      <a:r>
                        <a:rPr lang="da-DK" dirty="0" err="1"/>
                        <a:t>Who</a:t>
                      </a:r>
                      <a:endParaRPr lang="da-DK" dirty="0"/>
                    </a:p>
                  </a:txBody>
                  <a:tcPr/>
                </a:tc>
                <a:extLst>
                  <a:ext uri="{0D108BD9-81ED-4DB2-BD59-A6C34878D82A}">
                    <a16:rowId xmlns:a16="http://schemas.microsoft.com/office/drawing/2014/main" val="327125034"/>
                  </a:ext>
                </a:extLst>
              </a:tr>
              <a:tr h="370840">
                <a:tc>
                  <a:txBody>
                    <a:bodyPr/>
                    <a:lstStyle/>
                    <a:p>
                      <a:pPr defTabSz="758951">
                        <a:spcBef>
                          <a:spcPts val="800"/>
                        </a:spcBef>
                        <a:defRPr sz="1660"/>
                      </a:pPr>
                      <a:r>
                        <a:rPr lang="da-DK" sz="1800" dirty="0"/>
                        <a:t>Integrated data </a:t>
                      </a:r>
                      <a:r>
                        <a:rPr lang="da-DK" sz="1800" dirty="0" err="1"/>
                        <a:t>treatment</a:t>
                      </a:r>
                      <a:r>
                        <a:rPr lang="da-DK" sz="1800" dirty="0"/>
                        <a:t> solution </a:t>
                      </a:r>
                      <a:r>
                        <a:rPr lang="da-DK" sz="1800" dirty="0" err="1"/>
                        <a:t>demonstrated</a:t>
                      </a:r>
                      <a:r>
                        <a:rPr lang="da-DK" sz="1800" dirty="0"/>
                        <a:t> for </a:t>
                      </a:r>
                      <a:r>
                        <a:rPr lang="da-DK" sz="1800" dirty="0" err="1"/>
                        <a:t>LoKI</a:t>
                      </a:r>
                      <a:r>
                        <a:rPr lang="da-DK" sz="1800" dirty="0"/>
                        <a:t> in 2029. </a:t>
                      </a:r>
                      <a:r>
                        <a:rPr lang="da-DK" sz="1800" dirty="0" err="1"/>
                        <a:t>Two</a:t>
                      </a:r>
                      <a:r>
                        <a:rPr lang="da-DK" sz="1800" dirty="0"/>
                        <a:t> </a:t>
                      </a:r>
                      <a:r>
                        <a:rPr lang="da-DK" sz="1800" dirty="0" err="1"/>
                        <a:t>reports</a:t>
                      </a:r>
                      <a:r>
                        <a:rPr lang="da-DK" sz="1800" dirty="0"/>
                        <a:t> </a:t>
                      </a:r>
                      <a:r>
                        <a:rPr lang="sv-SE" sz="1800" dirty="0"/>
                        <a:t>ESS-1979130 &amp; </a:t>
                      </a:r>
                      <a:r>
                        <a:rPr lang="en-US" sz="1800" dirty="0"/>
                        <a:t>ESS-1999810</a:t>
                      </a:r>
                      <a:endParaRPr lang="da-DK" sz="1800" dirty="0"/>
                    </a:p>
                  </a:txBody>
                  <a:tcPr/>
                </a:tc>
                <a:tc>
                  <a:txBody>
                    <a:bodyPr/>
                    <a:lstStyle/>
                    <a:p>
                      <a:r>
                        <a:rPr lang="da-DK" dirty="0"/>
                        <a:t>ISIS/ESS</a:t>
                      </a:r>
                    </a:p>
                  </a:txBody>
                  <a:tcPr/>
                </a:tc>
                <a:extLst>
                  <a:ext uri="{0D108BD9-81ED-4DB2-BD59-A6C34878D82A}">
                    <a16:rowId xmlns:a16="http://schemas.microsoft.com/office/drawing/2014/main" val="3968336693"/>
                  </a:ext>
                </a:extLst>
              </a:tr>
              <a:tr h="370840">
                <a:tc>
                  <a:txBody>
                    <a:bodyPr/>
                    <a:lstStyle/>
                    <a:p>
                      <a:r>
                        <a:rPr lang="da-DK" sz="1800" dirty="0" err="1"/>
                        <a:t>Working</a:t>
                      </a:r>
                      <a:r>
                        <a:rPr lang="da-DK" sz="1800" dirty="0"/>
                        <a:t> on </a:t>
                      </a:r>
                      <a:r>
                        <a:rPr lang="da-DK" sz="1800" dirty="0" err="1"/>
                        <a:t>appropiate</a:t>
                      </a:r>
                      <a:r>
                        <a:rPr lang="da-DK" sz="1800" dirty="0"/>
                        <a:t> </a:t>
                      </a:r>
                      <a:r>
                        <a:rPr lang="da-DK" sz="1800" dirty="0" err="1"/>
                        <a:t>ToF</a:t>
                      </a:r>
                      <a:r>
                        <a:rPr lang="da-DK" sz="1800" dirty="0"/>
                        <a:t> resolution </a:t>
                      </a:r>
                      <a:r>
                        <a:rPr lang="da-DK" sz="1800" dirty="0" err="1"/>
                        <a:t>functions</a:t>
                      </a:r>
                      <a:r>
                        <a:rPr lang="da-DK" sz="1800" dirty="0"/>
                        <a:t> with instrument team</a:t>
                      </a:r>
                    </a:p>
                  </a:txBody>
                  <a:tcPr/>
                </a:tc>
                <a:tc>
                  <a:txBody>
                    <a:bodyPr/>
                    <a:lstStyle/>
                    <a:p>
                      <a:r>
                        <a:rPr lang="da-DK" dirty="0"/>
                        <a:t>ISIS/ESS</a:t>
                      </a:r>
                    </a:p>
                  </a:txBody>
                  <a:tcPr/>
                </a:tc>
                <a:extLst>
                  <a:ext uri="{0D108BD9-81ED-4DB2-BD59-A6C34878D82A}">
                    <a16:rowId xmlns:a16="http://schemas.microsoft.com/office/drawing/2014/main" val="498759974"/>
                  </a:ext>
                </a:extLst>
              </a:tr>
              <a:tr h="370840">
                <a:tc>
                  <a:txBody>
                    <a:bodyPr/>
                    <a:lstStyle/>
                    <a:p>
                      <a:r>
                        <a:rPr lang="da-DK" sz="1800" dirty="0" err="1"/>
                        <a:t>Started</a:t>
                      </a:r>
                      <a:r>
                        <a:rPr lang="da-DK" sz="1800" dirty="0"/>
                        <a:t> to </a:t>
                      </a:r>
                      <a:r>
                        <a:rPr lang="da-DK" sz="1800" dirty="0" err="1"/>
                        <a:t>develop</a:t>
                      </a:r>
                      <a:r>
                        <a:rPr lang="da-DK" sz="1800" dirty="0"/>
                        <a:t> SANS </a:t>
                      </a:r>
                      <a:r>
                        <a:rPr lang="da-DK" sz="1800" dirty="0" err="1"/>
                        <a:t>workflow</a:t>
                      </a:r>
                      <a:r>
                        <a:rPr lang="da-DK" sz="1800" dirty="0"/>
                        <a:t> in </a:t>
                      </a:r>
                      <a:r>
                        <a:rPr lang="da-DK" sz="1800" dirty="0" err="1"/>
                        <a:t>scipp</a:t>
                      </a:r>
                      <a:endParaRPr lang="da-DK" sz="1800" dirty="0"/>
                    </a:p>
                  </a:txBody>
                  <a:tcPr/>
                </a:tc>
                <a:tc>
                  <a:txBody>
                    <a:bodyPr/>
                    <a:lstStyle/>
                    <a:p>
                      <a:endParaRPr lang="da-DK" dirty="0"/>
                    </a:p>
                  </a:txBody>
                  <a:tcPr/>
                </a:tc>
                <a:extLst>
                  <a:ext uri="{0D108BD9-81ED-4DB2-BD59-A6C34878D82A}">
                    <a16:rowId xmlns:a16="http://schemas.microsoft.com/office/drawing/2014/main" val="3828667022"/>
                  </a:ext>
                </a:extLst>
              </a:tr>
              <a:tr h="370840">
                <a:tc>
                  <a:txBody>
                    <a:bodyPr/>
                    <a:lstStyle/>
                    <a:p>
                      <a:r>
                        <a:rPr lang="da-DK" dirty="0" err="1"/>
                        <a:t>Submitted</a:t>
                      </a:r>
                      <a:r>
                        <a:rPr lang="da-DK" dirty="0"/>
                        <a:t> </a:t>
                      </a:r>
                      <a:r>
                        <a:rPr lang="da-DK" dirty="0" err="1"/>
                        <a:t>proposal</a:t>
                      </a:r>
                      <a:r>
                        <a:rPr lang="da-DK" dirty="0"/>
                        <a:t> to Chan </a:t>
                      </a:r>
                      <a:r>
                        <a:rPr lang="da-DK" dirty="0" err="1"/>
                        <a:t>Zuckerberg</a:t>
                      </a:r>
                      <a:r>
                        <a:rPr lang="da-DK" dirty="0"/>
                        <a:t> </a:t>
                      </a:r>
                      <a:r>
                        <a:rPr lang="da-DK" dirty="0" err="1"/>
                        <a:t>Initiative</a:t>
                      </a:r>
                      <a:r>
                        <a:rPr lang="da-DK" dirty="0"/>
                        <a:t> for </a:t>
                      </a:r>
                      <a:r>
                        <a:rPr lang="da-DK" dirty="0" err="1"/>
                        <a:t>supporting</a:t>
                      </a:r>
                      <a:r>
                        <a:rPr lang="da-DK" dirty="0"/>
                        <a:t> </a:t>
                      </a:r>
                      <a:r>
                        <a:rPr lang="da-DK" dirty="0" err="1"/>
                        <a:t>life</a:t>
                      </a:r>
                      <a:r>
                        <a:rPr lang="da-DK" dirty="0"/>
                        <a:t> science with </a:t>
                      </a:r>
                      <a:r>
                        <a:rPr lang="da-DK" dirty="0" err="1"/>
                        <a:t>SasView</a:t>
                      </a:r>
                      <a:endParaRPr lang="da-DK" dirty="0"/>
                    </a:p>
                  </a:txBody>
                  <a:tcPr/>
                </a:tc>
                <a:tc>
                  <a:txBody>
                    <a:bodyPr/>
                    <a:lstStyle/>
                    <a:p>
                      <a:r>
                        <a:rPr lang="da-DK" dirty="0"/>
                        <a:t>ESS</a:t>
                      </a:r>
                    </a:p>
                  </a:txBody>
                  <a:tcPr/>
                </a:tc>
                <a:extLst>
                  <a:ext uri="{0D108BD9-81ED-4DB2-BD59-A6C34878D82A}">
                    <a16:rowId xmlns:a16="http://schemas.microsoft.com/office/drawing/2014/main" val="1115834163"/>
                  </a:ext>
                </a:extLst>
              </a:tr>
              <a:tr h="370840">
                <a:tc>
                  <a:txBody>
                    <a:bodyPr/>
                    <a:lstStyle/>
                    <a:p>
                      <a:r>
                        <a:rPr lang="da-DK" dirty="0" err="1"/>
                        <a:t>SasView</a:t>
                      </a:r>
                      <a:r>
                        <a:rPr lang="da-DK" dirty="0"/>
                        <a:t> 5.0.1 </a:t>
                      </a:r>
                      <a:r>
                        <a:rPr lang="da-DK" dirty="0" err="1"/>
                        <a:t>released</a:t>
                      </a:r>
                      <a:r>
                        <a:rPr lang="da-DK" dirty="0"/>
                        <a:t> and 5.0.2 </a:t>
                      </a:r>
                      <a:r>
                        <a:rPr lang="da-DK" dirty="0" err="1"/>
                        <a:t>release</a:t>
                      </a:r>
                      <a:r>
                        <a:rPr lang="da-DK" dirty="0"/>
                        <a:t> </a:t>
                      </a:r>
                      <a:r>
                        <a:rPr lang="da-DK" dirty="0" err="1"/>
                        <a:t>candidate</a:t>
                      </a:r>
                      <a:r>
                        <a:rPr lang="da-DK" dirty="0"/>
                        <a:t> </a:t>
                      </a:r>
                      <a:r>
                        <a:rPr lang="da-DK" dirty="0" err="1"/>
                        <a:t>ready</a:t>
                      </a:r>
                      <a:endParaRPr lang="da-DK" dirty="0"/>
                    </a:p>
                  </a:txBody>
                  <a:tcPr/>
                </a:tc>
                <a:tc>
                  <a:txBody>
                    <a:bodyPr/>
                    <a:lstStyle/>
                    <a:p>
                      <a:r>
                        <a:rPr lang="da-DK" dirty="0"/>
                        <a:t>ESS + </a:t>
                      </a:r>
                    </a:p>
                  </a:txBody>
                  <a:tcPr/>
                </a:tc>
                <a:extLst>
                  <a:ext uri="{0D108BD9-81ED-4DB2-BD59-A6C34878D82A}">
                    <a16:rowId xmlns:a16="http://schemas.microsoft.com/office/drawing/2014/main" val="61685637"/>
                  </a:ext>
                </a:extLst>
              </a:tr>
              <a:tr h="370840">
                <a:tc>
                  <a:txBody>
                    <a:bodyPr/>
                    <a:lstStyle/>
                    <a:p>
                      <a:r>
                        <a:rPr lang="da-DK" dirty="0" err="1"/>
                        <a:t>Wojtek</a:t>
                      </a:r>
                      <a:r>
                        <a:rPr lang="da-DK" dirty="0"/>
                        <a:t> </a:t>
                      </a:r>
                      <a:r>
                        <a:rPr lang="da-DK" dirty="0" err="1"/>
                        <a:t>acting</a:t>
                      </a:r>
                      <a:r>
                        <a:rPr lang="da-DK" dirty="0"/>
                        <a:t> instrument data </a:t>
                      </a:r>
                      <a:r>
                        <a:rPr lang="da-DK" dirty="0" err="1"/>
                        <a:t>scientist</a:t>
                      </a:r>
                      <a:r>
                        <a:rPr lang="da-DK" dirty="0"/>
                        <a:t> (50%)</a:t>
                      </a:r>
                    </a:p>
                  </a:txBody>
                  <a:tcPr/>
                </a:tc>
                <a:tc>
                  <a:txBody>
                    <a:bodyPr/>
                    <a:lstStyle/>
                    <a:p>
                      <a:r>
                        <a:rPr lang="da-DK" dirty="0"/>
                        <a:t>ESS</a:t>
                      </a:r>
                    </a:p>
                  </a:txBody>
                  <a:tcPr/>
                </a:tc>
                <a:extLst>
                  <a:ext uri="{0D108BD9-81ED-4DB2-BD59-A6C34878D82A}">
                    <a16:rowId xmlns:a16="http://schemas.microsoft.com/office/drawing/2014/main" val="2834948139"/>
                  </a:ext>
                </a:extLst>
              </a:tr>
              <a:tr h="370840">
                <a:tc>
                  <a:txBody>
                    <a:bodyPr/>
                    <a:lstStyle/>
                    <a:p>
                      <a:r>
                        <a:rPr lang="da-DK" sz="1800" dirty="0" err="1"/>
                        <a:t>Staff</a:t>
                      </a:r>
                      <a:r>
                        <a:rPr lang="da-DK" sz="1800" dirty="0"/>
                        <a:t> </a:t>
                      </a:r>
                      <a:r>
                        <a:rPr lang="da-DK" sz="1800" dirty="0" err="1"/>
                        <a:t>shortage</a:t>
                      </a:r>
                      <a:r>
                        <a:rPr lang="da-DK" sz="1800" dirty="0"/>
                        <a:t> at FSJ </a:t>
                      </a:r>
                      <a:r>
                        <a:rPr lang="da-DK" sz="1800" dirty="0" err="1"/>
                        <a:t>resolved</a:t>
                      </a:r>
                      <a:endParaRPr lang="da-DK" sz="1800" dirty="0"/>
                    </a:p>
                  </a:txBody>
                  <a:tcPr/>
                </a:tc>
                <a:tc>
                  <a:txBody>
                    <a:bodyPr/>
                    <a:lstStyle/>
                    <a:p>
                      <a:r>
                        <a:rPr lang="da-DK" dirty="0"/>
                        <a:t>FZJ</a:t>
                      </a:r>
                    </a:p>
                  </a:txBody>
                  <a:tcPr/>
                </a:tc>
                <a:extLst>
                  <a:ext uri="{0D108BD9-81ED-4DB2-BD59-A6C34878D82A}">
                    <a16:rowId xmlns:a16="http://schemas.microsoft.com/office/drawing/2014/main" val="390544583"/>
                  </a:ext>
                </a:extLst>
              </a:tr>
              <a:tr h="370840">
                <a:tc>
                  <a:txBody>
                    <a:bodyPr/>
                    <a:lstStyle/>
                    <a:p>
                      <a:r>
                        <a:rPr lang="da-DK" sz="1800" dirty="0"/>
                        <a:t>New GUI design for </a:t>
                      </a:r>
                      <a:r>
                        <a:rPr lang="da-DK" sz="1800" dirty="0" err="1"/>
                        <a:t>reflectomerty</a:t>
                      </a:r>
                      <a:r>
                        <a:rPr lang="da-DK" sz="1800" dirty="0"/>
                        <a:t> separate from </a:t>
                      </a:r>
                      <a:r>
                        <a:rPr lang="da-DK" sz="1800" dirty="0" err="1"/>
                        <a:t>BornAgain</a:t>
                      </a:r>
                      <a:r>
                        <a:rPr lang="da-DK" sz="1800" dirty="0"/>
                        <a:t> and </a:t>
                      </a:r>
                      <a:r>
                        <a:rPr lang="da-DK" sz="1800" dirty="0" err="1"/>
                        <a:t>inspired</a:t>
                      </a:r>
                      <a:r>
                        <a:rPr lang="da-DK" sz="1800" dirty="0"/>
                        <a:t> by </a:t>
                      </a:r>
                      <a:r>
                        <a:rPr lang="da-DK" sz="1800" dirty="0" err="1"/>
                        <a:t>EasyDiffraction</a:t>
                      </a:r>
                      <a:endParaRPr lang="da-DK" sz="1800" dirty="0"/>
                    </a:p>
                  </a:txBody>
                  <a:tcPr/>
                </a:tc>
                <a:tc>
                  <a:txBody>
                    <a:bodyPr/>
                    <a:lstStyle/>
                    <a:p>
                      <a:r>
                        <a:rPr lang="da-DK" dirty="0"/>
                        <a:t>FZJ/ESS</a:t>
                      </a:r>
                    </a:p>
                  </a:txBody>
                  <a:tcPr/>
                </a:tc>
                <a:extLst>
                  <a:ext uri="{0D108BD9-81ED-4DB2-BD59-A6C34878D82A}">
                    <a16:rowId xmlns:a16="http://schemas.microsoft.com/office/drawing/2014/main" val="29068889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t>Good </a:t>
                      </a:r>
                      <a:r>
                        <a:rPr lang="da-DK" sz="1800" dirty="0" err="1"/>
                        <a:t>progress</a:t>
                      </a:r>
                      <a:r>
                        <a:rPr lang="da-DK" sz="1800" dirty="0"/>
                        <a:t> on </a:t>
                      </a:r>
                      <a:r>
                        <a:rPr lang="da-DK" sz="1800" dirty="0" err="1"/>
                        <a:t>reflectometry</a:t>
                      </a:r>
                      <a:r>
                        <a:rPr lang="da-DK" sz="1800" dirty="0"/>
                        <a:t> </a:t>
                      </a:r>
                      <a:r>
                        <a:rPr lang="da-DK" sz="1800" dirty="0" err="1"/>
                        <a:t>algorithms</a:t>
                      </a:r>
                      <a:r>
                        <a:rPr lang="da-DK" sz="1800" dirty="0"/>
                        <a:t> (</a:t>
                      </a:r>
                      <a:r>
                        <a:rPr lang="da-DK" sz="1800" dirty="0" err="1"/>
                        <a:t>e.g</a:t>
                      </a:r>
                      <a:r>
                        <a:rPr lang="da-DK" sz="1800" dirty="0"/>
                        <a:t>. </a:t>
                      </a:r>
                      <a:r>
                        <a:rPr lang="da-DK" sz="1800" dirty="0" err="1"/>
                        <a:t>roughness</a:t>
                      </a:r>
                      <a:r>
                        <a:rPr lang="da-DK" sz="1800" dirty="0"/>
                        <a:t>, </a:t>
                      </a:r>
                      <a:r>
                        <a:rPr lang="da-DK" sz="1800" dirty="0" err="1"/>
                        <a:t>polarization</a:t>
                      </a:r>
                      <a:r>
                        <a:rPr lang="da-DK" sz="1800" dirty="0"/>
                        <a:t>, </a:t>
                      </a:r>
                      <a:r>
                        <a:rPr lang="da-DK" sz="1800" dirty="0" err="1"/>
                        <a:t>etc</a:t>
                      </a:r>
                      <a:r>
                        <a:rPr lang="da-DK" sz="1800" dirty="0"/>
                        <a:t>)</a:t>
                      </a:r>
                    </a:p>
                  </a:txBody>
                  <a:tcPr/>
                </a:tc>
                <a:tc>
                  <a:txBody>
                    <a:bodyPr/>
                    <a:lstStyle/>
                    <a:p>
                      <a:r>
                        <a:rPr lang="da-DK" dirty="0"/>
                        <a:t>FZJ</a:t>
                      </a:r>
                    </a:p>
                  </a:txBody>
                  <a:tcPr/>
                </a:tc>
                <a:extLst>
                  <a:ext uri="{0D108BD9-81ED-4DB2-BD59-A6C34878D82A}">
                    <a16:rowId xmlns:a16="http://schemas.microsoft.com/office/drawing/2014/main" val="1325294080"/>
                  </a:ext>
                </a:extLst>
              </a:tr>
            </a:tbl>
          </a:graphicData>
        </a:graphic>
      </p:graphicFrame>
      <p:sp>
        <p:nvSpPr>
          <p:cNvPr id="11" name="Rounded Rectangle 10">
            <a:extLst>
              <a:ext uri="{FF2B5EF4-FFF2-40B4-BE49-F238E27FC236}">
                <a16:creationId xmlns:a16="http://schemas.microsoft.com/office/drawing/2014/main" id="{61DB5F99-0223-8845-9294-F3F631965390}"/>
              </a:ext>
            </a:extLst>
          </p:cNvPr>
          <p:cNvSpPr/>
          <p:nvPr/>
        </p:nvSpPr>
        <p:spPr>
          <a:xfrm>
            <a:off x="8389652" y="2402855"/>
            <a:ext cx="3705366" cy="3090229"/>
          </a:xfrm>
          <a:prstGeom prst="roundRect">
            <a:avLst>
              <a:gd name="adj" fmla="val 6515"/>
            </a:avLst>
          </a:prstGeom>
          <a:solidFill>
            <a:srgbClr val="439DD1">
              <a:alpha val="8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da-DK" dirty="0" err="1">
                <a:solidFill>
                  <a:schemeClr val="bg1"/>
                </a:solidFill>
              </a:rPr>
              <a:t>Consolidation</a:t>
            </a:r>
            <a:r>
              <a:rPr lang="da-DK" dirty="0">
                <a:solidFill>
                  <a:schemeClr val="bg1"/>
                </a:solidFill>
              </a:rPr>
              <a:t> of SANS </a:t>
            </a:r>
            <a:r>
              <a:rPr lang="da-DK" dirty="0" err="1">
                <a:solidFill>
                  <a:schemeClr val="bg1"/>
                </a:solidFill>
              </a:rPr>
              <a:t>work</a:t>
            </a:r>
            <a:r>
              <a:rPr lang="da-DK" dirty="0">
                <a:solidFill>
                  <a:schemeClr val="bg1"/>
                </a:solidFill>
              </a:rPr>
              <a:t> (</a:t>
            </a:r>
            <a:r>
              <a:rPr lang="da-DK" dirty="0" err="1">
                <a:solidFill>
                  <a:schemeClr val="bg1"/>
                </a:solidFill>
              </a:rPr>
              <a:t>e.g</a:t>
            </a:r>
            <a:r>
              <a:rPr lang="da-DK" dirty="0">
                <a:solidFill>
                  <a:schemeClr val="bg1"/>
                </a:solidFill>
              </a:rPr>
              <a:t>. </a:t>
            </a:r>
            <a:r>
              <a:rPr lang="da-DK" dirty="0" err="1">
                <a:solidFill>
                  <a:schemeClr val="bg1"/>
                </a:solidFill>
              </a:rPr>
              <a:t>conversion</a:t>
            </a:r>
            <a:r>
              <a:rPr lang="da-DK" dirty="0">
                <a:solidFill>
                  <a:schemeClr val="bg1"/>
                </a:solidFill>
              </a:rPr>
              <a:t> to </a:t>
            </a:r>
            <a:r>
              <a:rPr lang="da-DK" dirty="0" err="1">
                <a:solidFill>
                  <a:schemeClr val="bg1"/>
                </a:solidFill>
              </a:rPr>
              <a:t>scipp</a:t>
            </a:r>
            <a:r>
              <a:rPr lang="da-DK" dirty="0">
                <a:solidFill>
                  <a:schemeClr val="bg1"/>
                </a:solidFill>
              </a:rPr>
              <a:t> and </a:t>
            </a:r>
            <a:r>
              <a:rPr lang="da-DK" dirty="0" err="1">
                <a:solidFill>
                  <a:schemeClr val="bg1"/>
                </a:solidFill>
              </a:rPr>
              <a:t>improved</a:t>
            </a:r>
            <a:r>
              <a:rPr lang="da-DK" dirty="0">
                <a:solidFill>
                  <a:schemeClr val="bg1"/>
                </a:solidFill>
              </a:rPr>
              <a:t> resolution </a:t>
            </a:r>
            <a:r>
              <a:rPr lang="da-DK" dirty="0" err="1">
                <a:solidFill>
                  <a:schemeClr val="bg1"/>
                </a:solidFill>
              </a:rPr>
              <a:t>functions</a:t>
            </a:r>
            <a:r>
              <a:rPr lang="da-DK" dirty="0">
                <a:solidFill>
                  <a:schemeClr val="bg1"/>
                </a:solidFill>
              </a:rPr>
              <a:t>). FZJ </a:t>
            </a:r>
            <a:r>
              <a:rPr lang="da-DK" dirty="0" err="1">
                <a:solidFill>
                  <a:schemeClr val="bg1"/>
                </a:solidFill>
              </a:rPr>
              <a:t>decided</a:t>
            </a:r>
            <a:r>
              <a:rPr lang="da-DK" dirty="0">
                <a:solidFill>
                  <a:schemeClr val="bg1"/>
                </a:solidFill>
              </a:rPr>
              <a:t> to </a:t>
            </a:r>
            <a:r>
              <a:rPr lang="da-DK" dirty="0" err="1">
                <a:solidFill>
                  <a:schemeClr val="bg1"/>
                </a:solidFill>
              </a:rPr>
              <a:t>develop</a:t>
            </a:r>
            <a:r>
              <a:rPr lang="da-DK" dirty="0">
                <a:solidFill>
                  <a:schemeClr val="bg1"/>
                </a:solidFill>
              </a:rPr>
              <a:t> new GUI for </a:t>
            </a:r>
            <a:r>
              <a:rPr lang="da-DK" dirty="0" err="1">
                <a:solidFill>
                  <a:schemeClr val="bg1"/>
                </a:solidFill>
              </a:rPr>
              <a:t>reflectometry</a:t>
            </a:r>
            <a:r>
              <a:rPr lang="da-DK" dirty="0">
                <a:solidFill>
                  <a:schemeClr val="bg1"/>
                </a:solidFill>
              </a:rPr>
              <a:t> independent of </a:t>
            </a:r>
            <a:r>
              <a:rPr lang="da-DK" dirty="0" err="1">
                <a:solidFill>
                  <a:schemeClr val="bg1"/>
                </a:solidFill>
              </a:rPr>
              <a:t>BornAgain</a:t>
            </a:r>
            <a:r>
              <a:rPr lang="da-DK" dirty="0">
                <a:solidFill>
                  <a:schemeClr val="bg1"/>
                </a:solidFill>
              </a:rPr>
              <a:t> and shows </a:t>
            </a:r>
            <a:r>
              <a:rPr lang="da-DK" dirty="0" err="1">
                <a:solidFill>
                  <a:schemeClr val="bg1"/>
                </a:solidFill>
              </a:rPr>
              <a:t>good</a:t>
            </a:r>
            <a:r>
              <a:rPr lang="da-DK" dirty="0">
                <a:solidFill>
                  <a:schemeClr val="bg1"/>
                </a:solidFill>
              </a:rPr>
              <a:t> </a:t>
            </a:r>
            <a:r>
              <a:rPr lang="da-DK" dirty="0" err="1">
                <a:solidFill>
                  <a:schemeClr val="bg1"/>
                </a:solidFill>
              </a:rPr>
              <a:t>progress</a:t>
            </a:r>
            <a:r>
              <a:rPr lang="da-DK" dirty="0">
                <a:solidFill>
                  <a:schemeClr val="bg1"/>
                </a:solidFill>
              </a:rPr>
              <a:t>. </a:t>
            </a:r>
          </a:p>
        </p:txBody>
      </p:sp>
    </p:spTree>
    <p:extLst>
      <p:ext uri="{BB962C8B-B14F-4D97-AF65-F5344CB8AC3E}">
        <p14:creationId xmlns:p14="http://schemas.microsoft.com/office/powerpoint/2010/main" val="400447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920804-BF1A-A149-A8ED-E98777FF2DB6}"/>
              </a:ext>
            </a:extLst>
          </p:cNvPr>
          <p:cNvSpPr>
            <a:spLocks noGrp="1"/>
          </p:cNvSpPr>
          <p:nvPr>
            <p:ph type="title"/>
          </p:nvPr>
        </p:nvSpPr>
        <p:spPr/>
        <p:txBody>
          <a:bodyPr/>
          <a:lstStyle/>
          <a:p>
            <a:r>
              <a:rPr lang="da-DK" dirty="0" err="1"/>
              <a:t>Early</a:t>
            </a:r>
            <a:r>
              <a:rPr lang="da-DK" dirty="0"/>
              <a:t> </a:t>
            </a:r>
            <a:r>
              <a:rPr lang="da-DK" dirty="0" err="1"/>
              <a:t>draft</a:t>
            </a:r>
            <a:r>
              <a:rPr lang="da-DK" dirty="0"/>
              <a:t> for </a:t>
            </a:r>
            <a:r>
              <a:rPr lang="da-DK" dirty="0" err="1"/>
              <a:t>reflectometry</a:t>
            </a:r>
            <a:r>
              <a:rPr lang="da-DK" dirty="0"/>
              <a:t> GUI</a:t>
            </a:r>
          </a:p>
        </p:txBody>
      </p:sp>
      <p:sp>
        <p:nvSpPr>
          <p:cNvPr id="3" name="Footer Placeholder 2">
            <a:extLst>
              <a:ext uri="{FF2B5EF4-FFF2-40B4-BE49-F238E27FC236}">
                <a16:creationId xmlns:a16="http://schemas.microsoft.com/office/drawing/2014/main" id="{80AAB78E-0720-014E-A45E-67836BD2AD0B}"/>
              </a:ext>
            </a:extLst>
          </p:cNvPr>
          <p:cNvSpPr>
            <a:spLocks noGrp="1"/>
          </p:cNvSpPr>
          <p:nvPr>
            <p:ph type="ftr" sz="quarter" idx="11"/>
          </p:nvPr>
        </p:nvSpPr>
        <p:spPr/>
        <p:txBody>
          <a:bodyPr/>
          <a:lstStyle/>
          <a:p>
            <a:r>
              <a:rPr lang="sv-SE"/>
              <a:t>DRAM Updates - STAP April 2020</a:t>
            </a:r>
            <a:endParaRPr lang="sv-SE" dirty="0"/>
          </a:p>
        </p:txBody>
      </p:sp>
      <p:sp>
        <p:nvSpPr>
          <p:cNvPr id="4" name="Slide Number Placeholder 3">
            <a:extLst>
              <a:ext uri="{FF2B5EF4-FFF2-40B4-BE49-F238E27FC236}">
                <a16:creationId xmlns:a16="http://schemas.microsoft.com/office/drawing/2014/main" id="{C2B75011-C871-3346-B440-59614F9CAD0C}"/>
              </a:ext>
            </a:extLst>
          </p:cNvPr>
          <p:cNvSpPr>
            <a:spLocks noGrp="1"/>
          </p:cNvSpPr>
          <p:nvPr>
            <p:ph type="sldNum" sz="quarter" idx="12"/>
          </p:nvPr>
        </p:nvSpPr>
        <p:spPr/>
        <p:txBody>
          <a:bodyPr/>
          <a:lstStyle/>
          <a:p>
            <a:fld id="{F7283078-D760-1647-8B80-66BA8B52336D}" type="slidenum">
              <a:rPr lang="sv-SE" smtClean="0"/>
              <a:t>23</a:t>
            </a:fld>
            <a:endParaRPr lang="sv-SE"/>
          </a:p>
        </p:txBody>
      </p:sp>
      <p:sp>
        <p:nvSpPr>
          <p:cNvPr id="10" name="Text Placeholder 9">
            <a:extLst>
              <a:ext uri="{FF2B5EF4-FFF2-40B4-BE49-F238E27FC236}">
                <a16:creationId xmlns:a16="http://schemas.microsoft.com/office/drawing/2014/main" id="{A6B8BD30-DF2D-CE45-8545-0DBD68807B41}"/>
              </a:ext>
            </a:extLst>
          </p:cNvPr>
          <p:cNvSpPr>
            <a:spLocks noGrp="1"/>
          </p:cNvSpPr>
          <p:nvPr>
            <p:ph type="body" sz="quarter" idx="14"/>
          </p:nvPr>
        </p:nvSpPr>
        <p:spPr/>
        <p:txBody>
          <a:bodyPr/>
          <a:lstStyle/>
          <a:p>
            <a:r>
              <a:rPr lang="da-DK" dirty="0" err="1"/>
              <a:t>Addresses</a:t>
            </a:r>
            <a:r>
              <a:rPr lang="da-DK" dirty="0"/>
              <a:t> </a:t>
            </a:r>
            <a:r>
              <a:rPr lang="da-DK" dirty="0" err="1"/>
              <a:t>requirements</a:t>
            </a:r>
            <a:r>
              <a:rPr lang="da-DK" dirty="0"/>
              <a:t> and inspiration from </a:t>
            </a:r>
            <a:r>
              <a:rPr lang="da-DK" dirty="0" err="1"/>
              <a:t>easydiffraction</a:t>
            </a:r>
            <a:endParaRPr lang="da-DK" dirty="0"/>
          </a:p>
        </p:txBody>
      </p:sp>
      <p:pic>
        <p:nvPicPr>
          <p:cNvPr id="12" name="Content Placeholder 11">
            <a:extLst>
              <a:ext uri="{FF2B5EF4-FFF2-40B4-BE49-F238E27FC236}">
                <a16:creationId xmlns:a16="http://schemas.microsoft.com/office/drawing/2014/main" id="{A2449F15-1F5D-7247-B685-0030E1D3F8F9}"/>
              </a:ext>
            </a:extLst>
          </p:cNvPr>
          <p:cNvPicPr>
            <a:picLocks noGrp="1" noChangeAspect="1"/>
          </p:cNvPicPr>
          <p:nvPr>
            <p:ph idx="1"/>
          </p:nvPr>
        </p:nvPicPr>
        <p:blipFill>
          <a:blip r:embed="rId2"/>
          <a:stretch>
            <a:fillRect/>
          </a:stretch>
        </p:blipFill>
        <p:spPr>
          <a:xfrm>
            <a:off x="1691380" y="1446416"/>
            <a:ext cx="8184658" cy="4768850"/>
          </a:xfrm>
        </p:spPr>
      </p:pic>
      <p:sp>
        <p:nvSpPr>
          <p:cNvPr id="7" name="Date Placeholder 6">
            <a:extLst>
              <a:ext uri="{FF2B5EF4-FFF2-40B4-BE49-F238E27FC236}">
                <a16:creationId xmlns:a16="http://schemas.microsoft.com/office/drawing/2014/main" id="{0C32A090-F6F2-744C-867F-D3FCAEE23613}"/>
              </a:ext>
            </a:extLst>
          </p:cNvPr>
          <p:cNvSpPr>
            <a:spLocks noGrp="1"/>
          </p:cNvSpPr>
          <p:nvPr>
            <p:ph type="dt" sz="half" idx="10"/>
          </p:nvPr>
        </p:nvSpPr>
        <p:spPr/>
        <p:txBody>
          <a:bodyPr/>
          <a:lstStyle/>
          <a:p>
            <a:r>
              <a:rPr lang="sv-SE"/>
              <a:t>2020-04-27</a:t>
            </a:r>
            <a:endParaRPr lang="sv-SE" dirty="0"/>
          </a:p>
        </p:txBody>
      </p:sp>
    </p:spTree>
    <p:extLst>
      <p:ext uri="{BB962C8B-B14F-4D97-AF65-F5344CB8AC3E}">
        <p14:creationId xmlns:p14="http://schemas.microsoft.com/office/powerpoint/2010/main" val="126326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a:xfrm>
            <a:off x="602031" y="314795"/>
            <a:ext cx="9360000" cy="657339"/>
          </a:xfrm>
        </p:spPr>
        <p:txBody>
          <a:bodyPr/>
          <a:lstStyle/>
          <a:p>
            <a:r>
              <a:rPr lang="da-DK" dirty="0" err="1"/>
              <a:t>Spectroscopy</a:t>
            </a:r>
            <a:endParaRPr lang="en-GB" dirty="0">
              <a:solidFill>
                <a:schemeClr val="tx1">
                  <a:lumMod val="75000"/>
                  <a:lumOff val="25000"/>
                </a:schemeClr>
              </a:solidFill>
            </a:endParaRP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24</a:t>
            </a:fld>
            <a:endParaRPr lang="sv-SE" dirty="0">
              <a:solidFill>
                <a:srgbClr val="CCCCCC"/>
              </a:solidFill>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r>
              <a:rPr lang="sv-SE"/>
              <a:t>2020-04-27</a:t>
            </a:r>
            <a:endParaRPr lang="sv-SE" dirty="0"/>
          </a:p>
        </p:txBody>
      </p:sp>
      <p:graphicFrame>
        <p:nvGraphicFramePr>
          <p:cNvPr id="10" name="Content Placeholder 4">
            <a:extLst>
              <a:ext uri="{FF2B5EF4-FFF2-40B4-BE49-F238E27FC236}">
                <a16:creationId xmlns:a16="http://schemas.microsoft.com/office/drawing/2014/main" id="{88C80DEB-70F6-8148-B028-D73718201976}"/>
              </a:ext>
            </a:extLst>
          </p:cNvPr>
          <p:cNvGraphicFramePr>
            <a:graphicFrameLocks noGrp="1"/>
          </p:cNvGraphicFramePr>
          <p:nvPr>
            <p:ph type="tbl" sz="quarter" idx="15"/>
            <p:extLst>
              <p:ext uri="{D42A27DB-BD31-4B8C-83A1-F6EECF244321}">
                <p14:modId xmlns:p14="http://schemas.microsoft.com/office/powerpoint/2010/main" val="2948632862"/>
              </p:ext>
            </p:extLst>
          </p:nvPr>
        </p:nvGraphicFramePr>
        <p:xfrm>
          <a:off x="602031" y="1357161"/>
          <a:ext cx="7222874" cy="4558729"/>
        </p:xfrm>
        <a:graphic>
          <a:graphicData uri="http://schemas.openxmlformats.org/drawingml/2006/table">
            <a:tbl>
              <a:tblPr firstRow="1" bandRow="1">
                <a:tableStyleId>{5C22544A-7EE6-4342-B048-85BDC9FD1C3A}</a:tableStyleId>
              </a:tblPr>
              <a:tblGrid>
                <a:gridCol w="5417711">
                  <a:extLst>
                    <a:ext uri="{9D8B030D-6E8A-4147-A177-3AD203B41FA5}">
                      <a16:colId xmlns:a16="http://schemas.microsoft.com/office/drawing/2014/main" val="3446797367"/>
                    </a:ext>
                  </a:extLst>
                </a:gridCol>
                <a:gridCol w="1805163">
                  <a:extLst>
                    <a:ext uri="{9D8B030D-6E8A-4147-A177-3AD203B41FA5}">
                      <a16:colId xmlns:a16="http://schemas.microsoft.com/office/drawing/2014/main" val="844060222"/>
                    </a:ext>
                  </a:extLst>
                </a:gridCol>
              </a:tblGrid>
              <a:tr h="414430">
                <a:tc>
                  <a:txBody>
                    <a:bodyPr/>
                    <a:lstStyle/>
                    <a:p>
                      <a:r>
                        <a:rPr lang="da-DK" dirty="0"/>
                        <a:t>Activity</a:t>
                      </a:r>
                    </a:p>
                  </a:txBody>
                  <a:tcPr/>
                </a:tc>
                <a:tc>
                  <a:txBody>
                    <a:bodyPr/>
                    <a:lstStyle/>
                    <a:p>
                      <a:r>
                        <a:rPr lang="da-DK" dirty="0" err="1"/>
                        <a:t>Who</a:t>
                      </a:r>
                      <a:endParaRPr lang="da-DK" dirty="0"/>
                    </a:p>
                  </a:txBody>
                  <a:tcPr/>
                </a:tc>
                <a:extLst>
                  <a:ext uri="{0D108BD9-81ED-4DB2-BD59-A6C34878D82A}">
                    <a16:rowId xmlns:a16="http://schemas.microsoft.com/office/drawing/2014/main" val="327125034"/>
                  </a:ext>
                </a:extLst>
              </a:tr>
              <a:tr h="725252">
                <a:tc>
                  <a:txBody>
                    <a:bodyPr/>
                    <a:lstStyle/>
                    <a:p>
                      <a:pPr defTabSz="758951">
                        <a:spcBef>
                          <a:spcPts val="800"/>
                        </a:spcBef>
                        <a:defRPr sz="1660"/>
                      </a:pPr>
                      <a:r>
                        <a:rPr lang="da-DK" sz="1800" dirty="0" err="1"/>
                        <a:t>Continues</a:t>
                      </a:r>
                      <a:r>
                        <a:rPr lang="da-DK" sz="1800" dirty="0"/>
                        <a:t> to </a:t>
                      </a:r>
                      <a:r>
                        <a:rPr lang="da-DK" sz="1800" dirty="0" err="1"/>
                        <a:t>collaborate</a:t>
                      </a:r>
                      <a:r>
                        <a:rPr lang="da-DK" sz="1800" dirty="0"/>
                        <a:t> with PACE </a:t>
                      </a:r>
                      <a:r>
                        <a:rPr lang="da-DK" sz="1800" dirty="0" err="1"/>
                        <a:t>project</a:t>
                      </a:r>
                      <a:r>
                        <a:rPr lang="da-DK" sz="1800" dirty="0"/>
                        <a:t>. ESS’ major </a:t>
                      </a:r>
                      <a:r>
                        <a:rPr lang="da-DK" sz="1800" dirty="0" err="1"/>
                        <a:t>deliverable</a:t>
                      </a:r>
                      <a:r>
                        <a:rPr lang="da-DK" sz="1800" dirty="0"/>
                        <a:t> </a:t>
                      </a:r>
                      <a:r>
                        <a:rPr lang="da-DK" sz="1800" dirty="0" err="1"/>
                        <a:t>will</a:t>
                      </a:r>
                      <a:r>
                        <a:rPr lang="da-DK" sz="1800" dirty="0"/>
                        <a:t> </a:t>
                      </a:r>
                      <a:r>
                        <a:rPr lang="da-DK" sz="1800" dirty="0" err="1"/>
                        <a:t>be</a:t>
                      </a:r>
                      <a:r>
                        <a:rPr lang="da-DK" sz="1800" dirty="0"/>
                        <a:t> a </a:t>
                      </a:r>
                      <a:r>
                        <a:rPr lang="da-DK" sz="1800" dirty="0" err="1"/>
                        <a:t>Python</a:t>
                      </a:r>
                      <a:r>
                        <a:rPr lang="da-DK" sz="1800" dirty="0"/>
                        <a:t> </a:t>
                      </a:r>
                      <a:r>
                        <a:rPr lang="da-DK" sz="1800" dirty="0" err="1"/>
                        <a:t>SpinW</a:t>
                      </a:r>
                      <a:r>
                        <a:rPr lang="da-DK" sz="1800" dirty="0"/>
                        <a:t> </a:t>
                      </a:r>
                      <a:r>
                        <a:rPr lang="da-DK" sz="1800" dirty="0" err="1"/>
                        <a:t>integrated</a:t>
                      </a:r>
                      <a:r>
                        <a:rPr lang="da-DK" sz="1800" dirty="0"/>
                        <a:t> with PACE</a:t>
                      </a:r>
                    </a:p>
                  </a:txBody>
                  <a:tcPr/>
                </a:tc>
                <a:tc>
                  <a:txBody>
                    <a:bodyPr/>
                    <a:lstStyle/>
                    <a:p>
                      <a:r>
                        <a:rPr lang="da-DK" dirty="0"/>
                        <a:t>ISIS/ESS</a:t>
                      </a:r>
                    </a:p>
                  </a:txBody>
                  <a:tcPr/>
                </a:tc>
                <a:extLst>
                  <a:ext uri="{0D108BD9-81ED-4DB2-BD59-A6C34878D82A}">
                    <a16:rowId xmlns:a16="http://schemas.microsoft.com/office/drawing/2014/main" val="3968336693"/>
                  </a:ext>
                </a:extLst>
              </a:tr>
              <a:tr h="414430">
                <a:tc>
                  <a:txBody>
                    <a:bodyPr/>
                    <a:lstStyle/>
                    <a:p>
                      <a:pPr defTabSz="758951">
                        <a:spcBef>
                          <a:spcPts val="800"/>
                        </a:spcBef>
                        <a:defRPr sz="1660"/>
                      </a:pPr>
                      <a:r>
                        <a:rPr lang="da-DK" sz="1800" dirty="0"/>
                        <a:t>QENS GUI under </a:t>
                      </a:r>
                      <a:r>
                        <a:rPr lang="da-DK" sz="1800" dirty="0" err="1"/>
                        <a:t>development</a:t>
                      </a:r>
                      <a:r>
                        <a:rPr lang="da-DK" sz="1800" dirty="0"/>
                        <a:t> at ISIS</a:t>
                      </a:r>
                    </a:p>
                  </a:txBody>
                  <a:tcPr/>
                </a:tc>
                <a:tc>
                  <a:txBody>
                    <a:bodyPr/>
                    <a:lstStyle/>
                    <a:p>
                      <a:r>
                        <a:rPr lang="da-DK" dirty="0"/>
                        <a:t>ISIS</a:t>
                      </a:r>
                    </a:p>
                  </a:txBody>
                  <a:tcPr/>
                </a:tc>
                <a:extLst>
                  <a:ext uri="{0D108BD9-81ED-4DB2-BD59-A6C34878D82A}">
                    <a16:rowId xmlns:a16="http://schemas.microsoft.com/office/drawing/2014/main" val="4177606647"/>
                  </a:ext>
                </a:extLst>
              </a:tr>
              <a:tr h="414430">
                <a:tc>
                  <a:txBody>
                    <a:bodyPr/>
                    <a:lstStyle/>
                    <a:p>
                      <a:r>
                        <a:rPr lang="da-DK" sz="1800" dirty="0" err="1"/>
                        <a:t>Started</a:t>
                      </a:r>
                      <a:r>
                        <a:rPr lang="da-DK" sz="1800" dirty="0"/>
                        <a:t> to </a:t>
                      </a:r>
                      <a:r>
                        <a:rPr lang="da-DK" sz="1800" dirty="0" err="1"/>
                        <a:t>introduce</a:t>
                      </a:r>
                      <a:r>
                        <a:rPr lang="da-DK" sz="1800" dirty="0"/>
                        <a:t> QENS model </a:t>
                      </a:r>
                      <a:r>
                        <a:rPr lang="da-DK" sz="1800" dirty="0" err="1"/>
                        <a:t>library</a:t>
                      </a:r>
                      <a:r>
                        <a:rPr lang="da-DK" sz="1800" dirty="0"/>
                        <a:t> to CSPEC team</a:t>
                      </a:r>
                    </a:p>
                  </a:txBody>
                  <a:tcPr/>
                </a:tc>
                <a:tc>
                  <a:txBody>
                    <a:bodyPr/>
                    <a:lstStyle/>
                    <a:p>
                      <a:r>
                        <a:rPr lang="da-DK" dirty="0"/>
                        <a:t>ESS</a:t>
                      </a:r>
                    </a:p>
                  </a:txBody>
                  <a:tcPr/>
                </a:tc>
                <a:extLst>
                  <a:ext uri="{0D108BD9-81ED-4DB2-BD59-A6C34878D82A}">
                    <a16:rowId xmlns:a16="http://schemas.microsoft.com/office/drawing/2014/main" val="498759974"/>
                  </a:ext>
                </a:extLst>
              </a:tr>
              <a:tr h="1036075">
                <a:tc>
                  <a:txBody>
                    <a:bodyPr/>
                    <a:lstStyle/>
                    <a:p>
                      <a:r>
                        <a:rPr lang="da-DK" sz="1800" dirty="0" err="1"/>
                        <a:t>Started</a:t>
                      </a:r>
                      <a:r>
                        <a:rPr lang="da-DK" sz="1800" dirty="0"/>
                        <a:t> </a:t>
                      </a:r>
                      <a:r>
                        <a:rPr lang="da-DK" sz="1800" dirty="0" err="1"/>
                        <a:t>work</a:t>
                      </a:r>
                      <a:r>
                        <a:rPr lang="da-DK" sz="1800" dirty="0"/>
                        <a:t> on </a:t>
                      </a:r>
                      <a:r>
                        <a:rPr lang="da-DK" sz="1800" dirty="0" err="1"/>
                        <a:t>Python</a:t>
                      </a:r>
                      <a:r>
                        <a:rPr lang="da-DK" sz="1800" dirty="0"/>
                        <a:t> interface for </a:t>
                      </a:r>
                      <a:r>
                        <a:rPr lang="da-DK" sz="1800" dirty="0" err="1"/>
                        <a:t>spectroscopy</a:t>
                      </a:r>
                      <a:r>
                        <a:rPr lang="da-DK" sz="1800" dirty="0"/>
                        <a:t> in </a:t>
                      </a:r>
                      <a:r>
                        <a:rPr lang="da-DK" sz="1800" dirty="0" err="1"/>
                        <a:t>conjunction</a:t>
                      </a:r>
                      <a:r>
                        <a:rPr lang="da-DK" sz="1800" dirty="0"/>
                        <a:t> with </a:t>
                      </a:r>
                      <a:r>
                        <a:rPr lang="da-DK" sz="1800" dirty="0" err="1"/>
                        <a:t>work</a:t>
                      </a:r>
                      <a:r>
                        <a:rPr lang="da-DK" sz="1800" dirty="0"/>
                        <a:t> on </a:t>
                      </a:r>
                      <a:r>
                        <a:rPr lang="da-DK" sz="1800" dirty="0" err="1"/>
                        <a:t>Python</a:t>
                      </a:r>
                      <a:r>
                        <a:rPr lang="da-DK" sz="1800" dirty="0"/>
                        <a:t> interface for </a:t>
                      </a:r>
                      <a:r>
                        <a:rPr lang="da-DK" sz="1800" dirty="0" err="1"/>
                        <a:t>diffraction</a:t>
                      </a:r>
                      <a:endParaRPr lang="da-DK" sz="1800" dirty="0"/>
                    </a:p>
                  </a:txBody>
                  <a:tcPr/>
                </a:tc>
                <a:tc>
                  <a:txBody>
                    <a:bodyPr/>
                    <a:lstStyle/>
                    <a:p>
                      <a:r>
                        <a:rPr lang="da-DK" dirty="0"/>
                        <a:t>ESS</a:t>
                      </a:r>
                    </a:p>
                  </a:txBody>
                  <a:tcPr/>
                </a:tc>
                <a:extLst>
                  <a:ext uri="{0D108BD9-81ED-4DB2-BD59-A6C34878D82A}">
                    <a16:rowId xmlns:a16="http://schemas.microsoft.com/office/drawing/2014/main" val="3828667022"/>
                  </a:ext>
                </a:extLst>
              </a:tr>
              <a:tr h="414430">
                <a:tc>
                  <a:txBody>
                    <a:bodyPr/>
                    <a:lstStyle/>
                    <a:p>
                      <a:r>
                        <a:rPr lang="da-DK" dirty="0" err="1"/>
                        <a:t>Organizing</a:t>
                      </a:r>
                      <a:r>
                        <a:rPr lang="da-DK" dirty="0"/>
                        <a:t> MDANSE </a:t>
                      </a:r>
                      <a:r>
                        <a:rPr lang="da-DK" dirty="0" err="1"/>
                        <a:t>school</a:t>
                      </a:r>
                      <a:r>
                        <a:rPr lang="da-DK" dirty="0"/>
                        <a:t> </a:t>
                      </a:r>
                    </a:p>
                  </a:txBody>
                  <a:tcPr/>
                </a:tc>
                <a:tc>
                  <a:txBody>
                    <a:bodyPr/>
                    <a:lstStyle/>
                    <a:p>
                      <a:r>
                        <a:rPr lang="da-DK" dirty="0"/>
                        <a:t>ILL/ISIS/ESS/DTU</a:t>
                      </a:r>
                    </a:p>
                  </a:txBody>
                  <a:tcPr/>
                </a:tc>
                <a:extLst>
                  <a:ext uri="{0D108BD9-81ED-4DB2-BD59-A6C34878D82A}">
                    <a16:rowId xmlns:a16="http://schemas.microsoft.com/office/drawing/2014/main" val="1115834163"/>
                  </a:ext>
                </a:extLst>
              </a:tr>
              <a:tr h="414430">
                <a:tc>
                  <a:txBody>
                    <a:bodyPr/>
                    <a:lstStyle/>
                    <a:p>
                      <a:r>
                        <a:rPr lang="da-DK" dirty="0"/>
                        <a:t>DK </a:t>
                      </a:r>
                      <a:r>
                        <a:rPr lang="da-DK" dirty="0" err="1"/>
                        <a:t>lighthouse</a:t>
                      </a:r>
                      <a:r>
                        <a:rPr lang="da-DK" dirty="0"/>
                        <a:t> for </a:t>
                      </a:r>
                      <a:r>
                        <a:rPr lang="da-DK" dirty="0" err="1"/>
                        <a:t>magnetism</a:t>
                      </a:r>
                      <a:r>
                        <a:rPr lang="da-DK" dirty="0"/>
                        <a:t> </a:t>
                      </a:r>
                      <a:r>
                        <a:rPr lang="da-DK" dirty="0" err="1"/>
                        <a:t>structures</a:t>
                      </a:r>
                      <a:r>
                        <a:rPr lang="da-DK" dirty="0"/>
                        <a:t> </a:t>
                      </a:r>
                      <a:r>
                        <a:rPr lang="da-DK" dirty="0" err="1"/>
                        <a:t>funded</a:t>
                      </a:r>
                      <a:endParaRPr lang="da-DK" dirty="0"/>
                    </a:p>
                  </a:txBody>
                  <a:tcPr/>
                </a:tc>
                <a:tc>
                  <a:txBody>
                    <a:bodyPr/>
                    <a:lstStyle/>
                    <a:p>
                      <a:endParaRPr lang="da-DK" dirty="0"/>
                    </a:p>
                  </a:txBody>
                  <a:tcPr/>
                </a:tc>
                <a:extLst>
                  <a:ext uri="{0D108BD9-81ED-4DB2-BD59-A6C34878D82A}">
                    <a16:rowId xmlns:a16="http://schemas.microsoft.com/office/drawing/2014/main" val="61685637"/>
                  </a:ext>
                </a:extLst>
              </a:tr>
              <a:tr h="725252">
                <a:tc>
                  <a:txBody>
                    <a:bodyPr/>
                    <a:lstStyle/>
                    <a:p>
                      <a:r>
                        <a:rPr lang="da-DK" dirty="0"/>
                        <a:t>MDMC for </a:t>
                      </a:r>
                      <a:r>
                        <a:rPr lang="da-DK" dirty="0" err="1"/>
                        <a:t>fitting</a:t>
                      </a:r>
                      <a:r>
                        <a:rPr lang="da-DK" dirty="0"/>
                        <a:t> potentials to QENS data </a:t>
                      </a:r>
                      <a:r>
                        <a:rPr lang="da-DK" dirty="0" err="1"/>
                        <a:t>continues</a:t>
                      </a:r>
                      <a:r>
                        <a:rPr lang="da-DK" dirty="0"/>
                        <a:t> at ISIS</a:t>
                      </a:r>
                    </a:p>
                  </a:txBody>
                  <a:tcPr/>
                </a:tc>
                <a:tc>
                  <a:txBody>
                    <a:bodyPr/>
                    <a:lstStyle/>
                    <a:p>
                      <a:r>
                        <a:rPr lang="da-DK" dirty="0"/>
                        <a:t>ISIS/</a:t>
                      </a:r>
                      <a:r>
                        <a:rPr lang="da-DK" dirty="0" err="1"/>
                        <a:t>Chalmers</a:t>
                      </a:r>
                      <a:r>
                        <a:rPr lang="da-DK" dirty="0"/>
                        <a:t>/</a:t>
                      </a:r>
                    </a:p>
                    <a:p>
                      <a:r>
                        <a:rPr lang="da-DK" dirty="0"/>
                        <a:t>UCPH/ESS</a:t>
                      </a:r>
                    </a:p>
                  </a:txBody>
                  <a:tcPr/>
                </a:tc>
                <a:extLst>
                  <a:ext uri="{0D108BD9-81ED-4DB2-BD59-A6C34878D82A}">
                    <a16:rowId xmlns:a16="http://schemas.microsoft.com/office/drawing/2014/main" val="2570248761"/>
                  </a:ext>
                </a:extLst>
              </a:tr>
            </a:tbl>
          </a:graphicData>
        </a:graphic>
      </p:graphicFrame>
      <p:sp>
        <p:nvSpPr>
          <p:cNvPr id="12" name="Rounded Rectangle 11">
            <a:extLst>
              <a:ext uri="{FF2B5EF4-FFF2-40B4-BE49-F238E27FC236}">
                <a16:creationId xmlns:a16="http://schemas.microsoft.com/office/drawing/2014/main" id="{41F0663B-1201-2A41-8AA9-067C542F458B}"/>
              </a:ext>
            </a:extLst>
          </p:cNvPr>
          <p:cNvSpPr/>
          <p:nvPr/>
        </p:nvSpPr>
        <p:spPr>
          <a:xfrm>
            <a:off x="7937502" y="1580493"/>
            <a:ext cx="4032448" cy="3576699"/>
          </a:xfrm>
          <a:prstGeom prst="roundRect">
            <a:avLst>
              <a:gd name="adj" fmla="val 6515"/>
            </a:avLst>
          </a:prstGeom>
          <a:solidFill>
            <a:srgbClr val="439DD1">
              <a:alpha val="8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da-DK" dirty="0">
                <a:solidFill>
                  <a:schemeClr val="bg1"/>
                </a:solidFill>
              </a:rPr>
              <a:t>Has not </a:t>
            </a:r>
            <a:r>
              <a:rPr lang="da-DK" dirty="0" err="1">
                <a:solidFill>
                  <a:schemeClr val="bg1"/>
                </a:solidFill>
              </a:rPr>
              <a:t>been</a:t>
            </a:r>
            <a:r>
              <a:rPr lang="da-DK" dirty="0">
                <a:solidFill>
                  <a:schemeClr val="bg1"/>
                </a:solidFill>
              </a:rPr>
              <a:t> </a:t>
            </a:r>
            <a:r>
              <a:rPr lang="da-DK" dirty="0" err="1">
                <a:solidFill>
                  <a:schemeClr val="bg1"/>
                </a:solidFill>
              </a:rPr>
              <a:t>highly</a:t>
            </a:r>
            <a:r>
              <a:rPr lang="da-DK" dirty="0">
                <a:solidFill>
                  <a:schemeClr val="bg1"/>
                </a:solidFill>
              </a:rPr>
              <a:t> </a:t>
            </a:r>
            <a:r>
              <a:rPr lang="da-DK" dirty="0" err="1">
                <a:solidFill>
                  <a:schemeClr val="bg1"/>
                </a:solidFill>
              </a:rPr>
              <a:t>prioritized</a:t>
            </a:r>
            <a:r>
              <a:rPr lang="da-DK" dirty="0">
                <a:solidFill>
                  <a:schemeClr val="bg1"/>
                </a:solidFill>
              </a:rPr>
              <a:t>. </a:t>
            </a:r>
            <a:r>
              <a:rPr lang="da-DK" dirty="0" err="1">
                <a:solidFill>
                  <a:schemeClr val="bg1"/>
                </a:solidFill>
              </a:rPr>
              <a:t>Rely</a:t>
            </a:r>
            <a:r>
              <a:rPr lang="da-DK" dirty="0">
                <a:solidFill>
                  <a:schemeClr val="bg1"/>
                </a:solidFill>
              </a:rPr>
              <a:t> </a:t>
            </a:r>
            <a:r>
              <a:rPr lang="da-DK" dirty="0" err="1">
                <a:solidFill>
                  <a:schemeClr val="bg1"/>
                </a:solidFill>
              </a:rPr>
              <a:t>heavily</a:t>
            </a:r>
            <a:r>
              <a:rPr lang="da-DK" dirty="0">
                <a:solidFill>
                  <a:schemeClr val="bg1"/>
                </a:solidFill>
              </a:rPr>
              <a:t> on </a:t>
            </a:r>
            <a:r>
              <a:rPr lang="da-DK" dirty="0" err="1">
                <a:solidFill>
                  <a:schemeClr val="bg1"/>
                </a:solidFill>
              </a:rPr>
              <a:t>development</a:t>
            </a:r>
            <a:r>
              <a:rPr lang="da-DK" dirty="0">
                <a:solidFill>
                  <a:schemeClr val="bg1"/>
                </a:solidFill>
              </a:rPr>
              <a:t> at ISIS (QENS GUI in </a:t>
            </a:r>
            <a:r>
              <a:rPr lang="da-DK" dirty="0" err="1">
                <a:solidFill>
                  <a:schemeClr val="bg1"/>
                </a:solidFill>
              </a:rPr>
              <a:t>Mantid</a:t>
            </a:r>
            <a:r>
              <a:rPr lang="da-DK" dirty="0">
                <a:solidFill>
                  <a:schemeClr val="bg1"/>
                </a:solidFill>
              </a:rPr>
              <a:t>, PACE, </a:t>
            </a:r>
            <a:r>
              <a:rPr lang="da-DK" dirty="0" err="1">
                <a:solidFill>
                  <a:schemeClr val="bg1"/>
                </a:solidFill>
              </a:rPr>
              <a:t>AbINS</a:t>
            </a:r>
            <a:r>
              <a:rPr lang="da-DK" dirty="0">
                <a:solidFill>
                  <a:schemeClr val="bg1"/>
                </a:solidFill>
              </a:rPr>
              <a:t>) and </a:t>
            </a:r>
            <a:r>
              <a:rPr lang="da-DK" dirty="0" err="1">
                <a:solidFill>
                  <a:schemeClr val="bg1"/>
                </a:solidFill>
              </a:rPr>
              <a:t>now</a:t>
            </a:r>
            <a:r>
              <a:rPr lang="da-DK" dirty="0">
                <a:solidFill>
                  <a:schemeClr val="bg1"/>
                </a:solidFill>
              </a:rPr>
              <a:t> </a:t>
            </a:r>
            <a:r>
              <a:rPr lang="da-DK" dirty="0" err="1">
                <a:solidFill>
                  <a:schemeClr val="bg1"/>
                </a:solidFill>
              </a:rPr>
              <a:t>also</a:t>
            </a:r>
            <a:r>
              <a:rPr lang="da-DK" dirty="0">
                <a:solidFill>
                  <a:schemeClr val="bg1"/>
                </a:solidFill>
              </a:rPr>
              <a:t> </a:t>
            </a:r>
            <a:r>
              <a:rPr lang="da-DK" dirty="0" err="1">
                <a:solidFill>
                  <a:schemeClr val="bg1"/>
                </a:solidFill>
              </a:rPr>
              <a:t>funding</a:t>
            </a:r>
            <a:r>
              <a:rPr lang="da-DK" dirty="0">
                <a:solidFill>
                  <a:schemeClr val="bg1"/>
                </a:solidFill>
              </a:rPr>
              <a:t> for </a:t>
            </a:r>
            <a:r>
              <a:rPr lang="da-DK" dirty="0" err="1">
                <a:solidFill>
                  <a:schemeClr val="bg1"/>
                </a:solidFill>
              </a:rPr>
              <a:t>SpinW</a:t>
            </a:r>
            <a:r>
              <a:rPr lang="da-DK" dirty="0">
                <a:solidFill>
                  <a:schemeClr val="bg1"/>
                </a:solidFill>
              </a:rPr>
              <a:t> </a:t>
            </a:r>
            <a:r>
              <a:rPr lang="da-DK" dirty="0" err="1">
                <a:solidFill>
                  <a:schemeClr val="bg1"/>
                </a:solidFill>
              </a:rPr>
              <a:t>core</a:t>
            </a:r>
            <a:r>
              <a:rPr lang="da-DK" dirty="0">
                <a:solidFill>
                  <a:schemeClr val="bg1"/>
                </a:solidFill>
              </a:rPr>
              <a:t> </a:t>
            </a:r>
            <a:r>
              <a:rPr lang="da-DK" dirty="0" err="1">
                <a:solidFill>
                  <a:schemeClr val="bg1"/>
                </a:solidFill>
              </a:rPr>
              <a:t>development</a:t>
            </a:r>
            <a:r>
              <a:rPr lang="da-DK" dirty="0">
                <a:solidFill>
                  <a:schemeClr val="bg1"/>
                </a:solidFill>
              </a:rPr>
              <a:t>. ESS </a:t>
            </a:r>
            <a:r>
              <a:rPr lang="da-DK" dirty="0" err="1">
                <a:solidFill>
                  <a:schemeClr val="bg1"/>
                </a:solidFill>
              </a:rPr>
              <a:t>contributes</a:t>
            </a:r>
            <a:r>
              <a:rPr lang="da-DK" dirty="0">
                <a:solidFill>
                  <a:schemeClr val="bg1"/>
                </a:solidFill>
              </a:rPr>
              <a:t> QENS model </a:t>
            </a:r>
            <a:r>
              <a:rPr lang="da-DK" dirty="0" err="1">
                <a:solidFill>
                  <a:schemeClr val="bg1"/>
                </a:solidFill>
              </a:rPr>
              <a:t>library</a:t>
            </a:r>
            <a:r>
              <a:rPr lang="da-DK" dirty="0">
                <a:solidFill>
                  <a:schemeClr val="bg1"/>
                </a:solidFill>
              </a:rPr>
              <a:t> and </a:t>
            </a:r>
            <a:r>
              <a:rPr lang="da-DK" dirty="0" err="1">
                <a:solidFill>
                  <a:schemeClr val="bg1"/>
                </a:solidFill>
              </a:rPr>
              <a:t>SpinW</a:t>
            </a:r>
            <a:r>
              <a:rPr lang="da-DK" dirty="0">
                <a:solidFill>
                  <a:schemeClr val="bg1"/>
                </a:solidFill>
              </a:rPr>
              <a:t> in </a:t>
            </a:r>
            <a:r>
              <a:rPr lang="da-DK" dirty="0" err="1">
                <a:solidFill>
                  <a:schemeClr val="bg1"/>
                </a:solidFill>
              </a:rPr>
              <a:t>return</a:t>
            </a:r>
            <a:r>
              <a:rPr lang="da-DK" dirty="0">
                <a:solidFill>
                  <a:schemeClr val="bg1"/>
                </a:solidFill>
              </a:rPr>
              <a:t>. DK </a:t>
            </a:r>
            <a:r>
              <a:rPr lang="da-DK" dirty="0" err="1">
                <a:solidFill>
                  <a:schemeClr val="bg1"/>
                </a:solidFill>
              </a:rPr>
              <a:t>lighthouse</a:t>
            </a:r>
            <a:r>
              <a:rPr lang="da-DK" dirty="0">
                <a:solidFill>
                  <a:schemeClr val="bg1"/>
                </a:solidFill>
              </a:rPr>
              <a:t> for </a:t>
            </a:r>
            <a:r>
              <a:rPr lang="da-DK" dirty="0" err="1">
                <a:solidFill>
                  <a:schemeClr val="bg1"/>
                </a:solidFill>
              </a:rPr>
              <a:t>magnetism</a:t>
            </a:r>
            <a:r>
              <a:rPr lang="da-DK" dirty="0">
                <a:solidFill>
                  <a:schemeClr val="bg1"/>
                </a:solidFill>
              </a:rPr>
              <a:t> </a:t>
            </a:r>
            <a:r>
              <a:rPr lang="da-DK" dirty="0" err="1">
                <a:solidFill>
                  <a:schemeClr val="bg1"/>
                </a:solidFill>
              </a:rPr>
              <a:t>funded</a:t>
            </a:r>
            <a:r>
              <a:rPr lang="da-DK" dirty="0">
                <a:solidFill>
                  <a:schemeClr val="bg1"/>
                </a:solidFill>
              </a:rPr>
              <a:t>. </a:t>
            </a:r>
          </a:p>
        </p:txBody>
      </p:sp>
    </p:spTree>
    <p:extLst>
      <p:ext uri="{BB962C8B-B14F-4D97-AF65-F5344CB8AC3E}">
        <p14:creationId xmlns:p14="http://schemas.microsoft.com/office/powerpoint/2010/main" val="398985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C21A-C417-114C-9C0A-B502FF396A28}"/>
              </a:ext>
            </a:extLst>
          </p:cNvPr>
          <p:cNvSpPr>
            <a:spLocks noGrp="1"/>
          </p:cNvSpPr>
          <p:nvPr>
            <p:ph type="title"/>
          </p:nvPr>
        </p:nvSpPr>
        <p:spPr/>
        <p:txBody>
          <a:bodyPr/>
          <a:lstStyle/>
          <a:p>
            <a:r>
              <a:rPr lang="sv-SE" dirty="0" err="1"/>
              <a:t>Questions</a:t>
            </a:r>
            <a:r>
              <a:rPr lang="sv-SE" dirty="0"/>
              <a:t>?</a:t>
            </a:r>
          </a:p>
        </p:txBody>
      </p:sp>
      <p:sp>
        <p:nvSpPr>
          <p:cNvPr id="4" name="Slide Number Placeholder 3">
            <a:extLst>
              <a:ext uri="{FF2B5EF4-FFF2-40B4-BE49-F238E27FC236}">
                <a16:creationId xmlns:a16="http://schemas.microsoft.com/office/drawing/2014/main" id="{612DEFE8-8719-1E47-A29C-92A487498AC0}"/>
              </a:ext>
            </a:extLst>
          </p:cNvPr>
          <p:cNvSpPr>
            <a:spLocks noGrp="1"/>
          </p:cNvSpPr>
          <p:nvPr>
            <p:ph type="sldNum" sz="quarter" idx="12"/>
          </p:nvPr>
        </p:nvSpPr>
        <p:spPr/>
        <p:txBody>
          <a:bodyPr/>
          <a:lstStyle/>
          <a:p>
            <a:fld id="{551115BC-487E-4422-894C-CB7CD3E79223}" type="slidenum">
              <a:rPr lang="en-GB" noProof="0" smtClean="0"/>
              <a:t>25</a:t>
            </a:fld>
            <a:endParaRPr lang="en-GB" noProof="0"/>
          </a:p>
        </p:txBody>
      </p:sp>
      <p:pic>
        <p:nvPicPr>
          <p:cNvPr id="3074" name="Picture 2" descr="Oresund Bridge">
            <a:extLst>
              <a:ext uri="{FF2B5EF4-FFF2-40B4-BE49-F238E27FC236}">
                <a16:creationId xmlns:a16="http://schemas.microsoft.com/office/drawing/2014/main" id="{2B010F76-CBD2-9840-8EEA-918455DD4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790"/>
            <a:ext cx="12225127" cy="6472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61A4E82-117B-C543-B2EF-598675200124}"/>
              </a:ext>
            </a:extLst>
          </p:cNvPr>
          <p:cNvSpPr/>
          <p:nvPr/>
        </p:nvSpPr>
        <p:spPr>
          <a:xfrm>
            <a:off x="0" y="6165304"/>
            <a:ext cx="12225126" cy="692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Box 2">
            <a:extLst>
              <a:ext uri="{FF2B5EF4-FFF2-40B4-BE49-F238E27FC236}">
                <a16:creationId xmlns:a16="http://schemas.microsoft.com/office/drawing/2014/main" id="{1F4D8C9B-E6DE-8D4F-AA62-9685A8CB2457}"/>
              </a:ext>
            </a:extLst>
          </p:cNvPr>
          <p:cNvSpPr txBox="1"/>
          <p:nvPr/>
        </p:nvSpPr>
        <p:spPr>
          <a:xfrm>
            <a:off x="4793611" y="274638"/>
            <a:ext cx="2637902" cy="646331"/>
          </a:xfrm>
          <a:prstGeom prst="rect">
            <a:avLst/>
          </a:prstGeom>
          <a:noFill/>
        </p:spPr>
        <p:txBody>
          <a:bodyPr wrap="none" rtlCol="0">
            <a:spAutoFit/>
          </a:bodyPr>
          <a:lstStyle/>
          <a:p>
            <a:r>
              <a:rPr lang="da-DK" sz="3600" b="1" dirty="0">
                <a:solidFill>
                  <a:schemeClr val="bg1"/>
                </a:solidFill>
              </a:rPr>
              <a:t>QUESTIONS?</a:t>
            </a:r>
          </a:p>
        </p:txBody>
      </p:sp>
    </p:spTree>
    <p:extLst>
      <p:ext uri="{BB962C8B-B14F-4D97-AF65-F5344CB8AC3E}">
        <p14:creationId xmlns:p14="http://schemas.microsoft.com/office/powerpoint/2010/main" val="3090657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Thank you!</a:t>
            </a:r>
          </a:p>
        </p:txBody>
      </p:sp>
      <p:sp>
        <p:nvSpPr>
          <p:cNvPr id="3" name="Date Placeholder 2">
            <a:extLst>
              <a:ext uri="{FF2B5EF4-FFF2-40B4-BE49-F238E27FC236}">
                <a16:creationId xmlns:a16="http://schemas.microsoft.com/office/drawing/2014/main" id="{E325AD39-A42A-5541-8193-3C6A29F11781}"/>
              </a:ext>
            </a:extLst>
          </p:cNvPr>
          <p:cNvSpPr>
            <a:spLocks noGrp="1"/>
          </p:cNvSpPr>
          <p:nvPr>
            <p:ph type="dt" sz="half" idx="10"/>
          </p:nvPr>
        </p:nvSpPr>
        <p:spPr/>
        <p:txBody>
          <a:bodyPr/>
          <a:lstStyle/>
          <a:p>
            <a:r>
              <a:rPr lang="sv-SE"/>
              <a:t>2020-04-27</a:t>
            </a:r>
            <a:endParaRPr lang="sv-SE" dirty="0"/>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094400" y="294870"/>
            <a:ext cx="9360000" cy="657339"/>
          </a:xfrm>
        </p:spPr>
        <p:txBody>
          <a:bodyPr/>
          <a:lstStyle/>
          <a:p>
            <a:r>
              <a:rPr lang="en-GB" dirty="0">
                <a:solidFill>
                  <a:schemeClr val="tx1">
                    <a:lumMod val="75000"/>
                    <a:lumOff val="25000"/>
                  </a:schemeClr>
                </a:solidFill>
              </a:rPr>
              <a:t>In Brief</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3</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marL="72000" indent="-72000">
              <a:spcBef>
                <a:spcPts val="600"/>
              </a:spcBef>
              <a:spcAft>
                <a:spcPts val="600"/>
              </a:spcAft>
            </a:pPr>
            <a:r>
              <a:rPr lang="sv-SE" sz="1800" b="1" dirty="0"/>
              <a:t>Staff</a:t>
            </a:r>
          </a:p>
          <a:p>
            <a:pPr marL="142875" lvl="1" indent="0">
              <a:spcAft>
                <a:spcPts val="600"/>
              </a:spcAft>
              <a:buNone/>
            </a:pPr>
            <a:r>
              <a:rPr lang="sv-SE" sz="1800" dirty="0" err="1"/>
              <a:t>Two</a:t>
            </a:r>
            <a:r>
              <a:rPr lang="sv-SE" sz="1800" dirty="0"/>
              <a:t> </a:t>
            </a:r>
            <a:r>
              <a:rPr lang="sv-SE" sz="1800" dirty="0" err="1"/>
              <a:t>recruitments</a:t>
            </a:r>
            <a:r>
              <a:rPr lang="sv-SE" sz="1800" dirty="0"/>
              <a:t> </a:t>
            </a:r>
            <a:r>
              <a:rPr lang="sv-SE" sz="1800" dirty="0" err="1"/>
              <a:t>out</a:t>
            </a:r>
            <a:r>
              <a:rPr lang="sv-SE" sz="1800" dirty="0"/>
              <a:t>:</a:t>
            </a:r>
          </a:p>
          <a:p>
            <a:pPr lvl="2">
              <a:spcAft>
                <a:spcPts val="600"/>
              </a:spcAft>
            </a:pPr>
            <a:r>
              <a:rPr lang="sv-SE" dirty="0" err="1"/>
              <a:t>Replacement</a:t>
            </a:r>
            <a:r>
              <a:rPr lang="sv-SE" dirty="0"/>
              <a:t> for </a:t>
            </a:r>
            <a:r>
              <a:rPr lang="sv-SE" dirty="0" err="1"/>
              <a:t>resignee</a:t>
            </a:r>
            <a:endParaRPr lang="sv-SE" dirty="0"/>
          </a:p>
          <a:p>
            <a:pPr lvl="2">
              <a:spcAft>
                <a:spcPts val="600"/>
              </a:spcAft>
            </a:pPr>
            <a:r>
              <a:rPr lang="sv-SE" dirty="0"/>
              <a:t>Instrument data scientist for </a:t>
            </a:r>
            <a:r>
              <a:rPr lang="sv-SE" dirty="0" err="1"/>
              <a:t>imaging</a:t>
            </a:r>
            <a:r>
              <a:rPr lang="sv-SE" dirty="0"/>
              <a:t>  &amp; </a:t>
            </a:r>
            <a:r>
              <a:rPr lang="sv-SE" dirty="0" err="1"/>
              <a:t>engineering</a:t>
            </a:r>
            <a:r>
              <a:rPr lang="sv-SE" dirty="0"/>
              <a:t> </a:t>
            </a:r>
            <a:r>
              <a:rPr lang="sv-SE" dirty="0" err="1"/>
              <a:t>diffraction</a:t>
            </a:r>
            <a:r>
              <a:rPr lang="sv-SE" dirty="0"/>
              <a:t>			</a:t>
            </a:r>
          </a:p>
          <a:p>
            <a:pPr marL="72000" indent="-72000">
              <a:spcBef>
                <a:spcPts val="600"/>
              </a:spcBef>
              <a:spcAft>
                <a:spcPts val="600"/>
              </a:spcAft>
            </a:pPr>
            <a:r>
              <a:rPr lang="sv-SE" sz="1800" b="1" dirty="0" err="1"/>
              <a:t>Current</a:t>
            </a:r>
            <a:r>
              <a:rPr lang="sv-SE" sz="1800" b="1" dirty="0"/>
              <a:t> in house </a:t>
            </a:r>
            <a:r>
              <a:rPr lang="sv-SE" sz="1800" b="1" dirty="0" err="1"/>
              <a:t>dev</a:t>
            </a:r>
            <a:r>
              <a:rPr lang="sv-SE" sz="1800" b="1" dirty="0"/>
              <a:t> </a:t>
            </a:r>
            <a:r>
              <a:rPr lang="sv-SE" sz="1800" b="1" dirty="0" err="1"/>
              <a:t>projects</a:t>
            </a:r>
            <a:endParaRPr lang="sv-SE" sz="1800" b="1" dirty="0"/>
          </a:p>
          <a:p>
            <a:pPr lvl="1">
              <a:spcAft>
                <a:spcPts val="600"/>
              </a:spcAft>
            </a:pPr>
            <a:r>
              <a:rPr lang="sv-SE" sz="1800" dirty="0"/>
              <a:t>DREAM &amp; ODIN software ready for operation </a:t>
            </a:r>
          </a:p>
          <a:p>
            <a:pPr lvl="1">
              <a:spcAft>
                <a:spcPts val="600"/>
              </a:spcAft>
            </a:pPr>
            <a:r>
              <a:rPr lang="sv-SE" sz="1800" dirty="0" err="1"/>
              <a:t>Scipp</a:t>
            </a:r>
            <a:endParaRPr lang="sv-SE" sz="1800" dirty="0"/>
          </a:p>
          <a:p>
            <a:pPr lvl="1">
              <a:spcAft>
                <a:spcPts val="600"/>
              </a:spcAft>
            </a:pPr>
            <a:r>
              <a:rPr lang="sv-SE" sz="1800" dirty="0" err="1"/>
              <a:t>easyscience</a:t>
            </a:r>
            <a:endParaRPr lang="sv-SE" sz="1800" dirty="0"/>
          </a:p>
          <a:p>
            <a:pPr lvl="1"/>
            <a:endParaRPr lang="en-US" dirty="0"/>
          </a:p>
        </p:txBody>
      </p:sp>
      <p:sp>
        <p:nvSpPr>
          <p:cNvPr id="7" name="Platshållare för innehåll 6">
            <a:extLst>
              <a:ext uri="{FF2B5EF4-FFF2-40B4-BE49-F238E27FC236}">
                <a16:creationId xmlns:a16="http://schemas.microsoft.com/office/drawing/2014/main" id="{62013AAD-DCA8-43EE-A6AD-BC89849E6BFF}"/>
              </a:ext>
            </a:extLst>
          </p:cNvPr>
          <p:cNvSpPr>
            <a:spLocks noGrp="1"/>
          </p:cNvSpPr>
          <p:nvPr>
            <p:ph idx="13"/>
          </p:nvPr>
        </p:nvSpPr>
        <p:spPr/>
        <p:txBody>
          <a:bodyPr/>
          <a:lstStyle/>
          <a:p>
            <a:pPr>
              <a:spcAft>
                <a:spcPts val="600"/>
              </a:spcAft>
            </a:pPr>
            <a:r>
              <a:rPr lang="sv-SE" b="1" dirty="0"/>
              <a:t>Instrument data scientists</a:t>
            </a:r>
            <a:endParaRPr lang="sv-SE" dirty="0"/>
          </a:p>
          <a:p>
            <a:pPr lvl="1">
              <a:spcAft>
                <a:spcPts val="600"/>
              </a:spcAft>
            </a:pPr>
            <a:r>
              <a:rPr lang="sv-SE" sz="1800" dirty="0" err="1"/>
              <a:t>One</a:t>
            </a:r>
            <a:r>
              <a:rPr lang="sv-SE" sz="1800" dirty="0"/>
              <a:t> </a:t>
            </a:r>
            <a:r>
              <a:rPr lang="sv-SE" sz="1800" dirty="0" err="1"/>
              <a:t>recruitment</a:t>
            </a:r>
            <a:r>
              <a:rPr lang="sv-SE" sz="1800" dirty="0"/>
              <a:t> </a:t>
            </a:r>
            <a:r>
              <a:rPr lang="sv-SE" sz="1800" dirty="0" err="1"/>
              <a:t>out</a:t>
            </a:r>
            <a:r>
              <a:rPr lang="sv-SE" sz="1800" dirty="0"/>
              <a:t> for </a:t>
            </a:r>
            <a:r>
              <a:rPr lang="sv-SE" sz="1800" dirty="0" err="1"/>
              <a:t>img</a:t>
            </a:r>
            <a:r>
              <a:rPr lang="sv-SE" sz="1800" dirty="0"/>
              <a:t> &amp; eng. </a:t>
            </a:r>
          </a:p>
          <a:p>
            <a:pPr lvl="1">
              <a:spcAft>
                <a:spcPts val="600"/>
              </a:spcAft>
            </a:pPr>
            <a:r>
              <a:rPr lang="sv-SE" sz="1800" dirty="0" err="1"/>
              <a:t>Use</a:t>
            </a:r>
            <a:r>
              <a:rPr lang="sv-SE" sz="1800" dirty="0"/>
              <a:t> in house </a:t>
            </a:r>
            <a:r>
              <a:rPr lang="sv-SE" sz="1800" dirty="0" err="1"/>
              <a:t>staff</a:t>
            </a:r>
            <a:r>
              <a:rPr lang="sv-SE" sz="1800" dirty="0"/>
              <a:t> for LSS and </a:t>
            </a:r>
            <a:r>
              <a:rPr lang="sv-SE" sz="1800" dirty="0" err="1"/>
              <a:t>diffraction</a:t>
            </a:r>
            <a:endParaRPr lang="sv-SE" sz="1800" dirty="0"/>
          </a:p>
          <a:p>
            <a:pPr>
              <a:spcAft>
                <a:spcPts val="300"/>
              </a:spcAft>
            </a:pPr>
            <a:r>
              <a:rPr lang="sv-SE" sz="1800" b="1" dirty="0" err="1"/>
              <a:t>Training</a:t>
            </a:r>
            <a:endParaRPr lang="sv-SE" sz="1800" b="1" dirty="0"/>
          </a:p>
          <a:p>
            <a:pPr lvl="1">
              <a:spcAft>
                <a:spcPts val="300"/>
              </a:spcAft>
            </a:pPr>
            <a:r>
              <a:rPr lang="sv-SE" sz="1800" dirty="0" err="1"/>
              <a:t>Started</a:t>
            </a:r>
            <a:r>
              <a:rPr lang="sv-SE" sz="1800" dirty="0"/>
              <a:t> to </a:t>
            </a:r>
            <a:r>
              <a:rPr lang="sv-SE" sz="1800" dirty="0" err="1"/>
              <a:t>provide</a:t>
            </a:r>
            <a:r>
              <a:rPr lang="sv-SE" sz="1800" dirty="0"/>
              <a:t> </a:t>
            </a:r>
            <a:r>
              <a:rPr lang="sv-SE" sz="1800" dirty="0" err="1"/>
              <a:t>python</a:t>
            </a:r>
            <a:r>
              <a:rPr lang="sv-SE" sz="1800" dirty="0"/>
              <a:t> </a:t>
            </a:r>
            <a:r>
              <a:rPr lang="sv-SE" sz="1800" dirty="0" err="1"/>
              <a:t>training</a:t>
            </a:r>
            <a:r>
              <a:rPr lang="sv-SE" sz="1800" dirty="0"/>
              <a:t> for </a:t>
            </a:r>
            <a:r>
              <a:rPr lang="sv-SE" sz="1800" dirty="0" err="1"/>
              <a:t>staff</a:t>
            </a:r>
            <a:r>
              <a:rPr lang="sv-SE" sz="1800" dirty="0"/>
              <a:t> </a:t>
            </a:r>
            <a:r>
              <a:rPr lang="sv-SE" sz="1800" dirty="0" err="1"/>
              <a:t>with</a:t>
            </a:r>
            <a:r>
              <a:rPr lang="sv-SE" sz="1800" dirty="0"/>
              <a:t> </a:t>
            </a:r>
            <a:r>
              <a:rPr lang="sv-SE" sz="1800" dirty="0" err="1"/>
              <a:t>Jupyter</a:t>
            </a:r>
            <a:r>
              <a:rPr lang="sv-SE" sz="1800" dirty="0"/>
              <a:t> notebook UIs </a:t>
            </a:r>
            <a:endParaRPr lang="sv-SE" sz="1800" b="1" dirty="0"/>
          </a:p>
          <a:p>
            <a:pPr>
              <a:spcAft>
                <a:spcPts val="600"/>
              </a:spcAft>
            </a:pPr>
            <a:r>
              <a:rPr lang="sv-SE" sz="1800" b="1" dirty="0" err="1"/>
              <a:t>External</a:t>
            </a:r>
            <a:r>
              <a:rPr lang="sv-SE" sz="1800" b="1" dirty="0"/>
              <a:t> </a:t>
            </a:r>
            <a:r>
              <a:rPr lang="sv-SE" sz="1800" b="1" dirty="0" err="1"/>
              <a:t>funding</a:t>
            </a:r>
            <a:endParaRPr lang="sv-SE" sz="1800" dirty="0"/>
          </a:p>
          <a:p>
            <a:pPr lvl="1">
              <a:spcAft>
                <a:spcPts val="300"/>
              </a:spcAft>
            </a:pPr>
            <a:r>
              <a:rPr lang="sv-SE" sz="1800" dirty="0"/>
              <a:t>Got </a:t>
            </a:r>
            <a:r>
              <a:rPr lang="sv-SE" sz="1800" dirty="0" err="1"/>
              <a:t>additional</a:t>
            </a:r>
            <a:r>
              <a:rPr lang="sv-SE" sz="1800" dirty="0"/>
              <a:t> </a:t>
            </a:r>
            <a:r>
              <a:rPr lang="sv-SE" sz="1800" dirty="0" err="1"/>
              <a:t>funding</a:t>
            </a:r>
            <a:r>
              <a:rPr lang="sv-SE" sz="1800" dirty="0"/>
              <a:t> to </a:t>
            </a:r>
            <a:r>
              <a:rPr lang="sv-SE" sz="1800" dirty="0" err="1"/>
              <a:t>work</a:t>
            </a:r>
            <a:r>
              <a:rPr lang="sv-SE" sz="1800" dirty="0"/>
              <a:t> on cluster expansion </a:t>
            </a:r>
            <a:r>
              <a:rPr lang="sv-SE" sz="1800" dirty="0" err="1"/>
              <a:t>code</a:t>
            </a:r>
            <a:r>
              <a:rPr lang="sv-SE" sz="1800" dirty="0"/>
              <a:t> </a:t>
            </a:r>
            <a:r>
              <a:rPr lang="sv-SE" sz="1800" dirty="0" err="1"/>
              <a:t>icet</a:t>
            </a:r>
            <a:r>
              <a:rPr lang="sv-SE" sz="1800" dirty="0"/>
              <a:t> </a:t>
            </a:r>
            <a:r>
              <a:rPr lang="sv-SE" sz="1800" dirty="0" err="1"/>
              <a:t>with</a:t>
            </a:r>
            <a:r>
              <a:rPr lang="sv-SE" sz="1800" dirty="0"/>
              <a:t> Chalmers</a:t>
            </a:r>
          </a:p>
          <a:p>
            <a:pPr lvl="1">
              <a:spcAft>
                <a:spcPts val="300"/>
              </a:spcAft>
            </a:pPr>
            <a:r>
              <a:rPr lang="sv-SE" sz="1800" dirty="0" err="1"/>
              <a:t>Funding</a:t>
            </a:r>
            <a:r>
              <a:rPr lang="sv-SE" sz="1800" dirty="0"/>
              <a:t> from ALC to </a:t>
            </a:r>
            <a:r>
              <a:rPr lang="sv-SE" sz="1800" dirty="0" err="1"/>
              <a:t>work</a:t>
            </a:r>
            <a:r>
              <a:rPr lang="sv-SE" sz="1800" dirty="0"/>
              <a:t> on </a:t>
            </a:r>
            <a:r>
              <a:rPr lang="sv-SE" sz="1800" dirty="0" err="1"/>
              <a:t>SpinW</a:t>
            </a:r>
            <a:r>
              <a:rPr lang="sv-SE" sz="1800" dirty="0"/>
              <a:t> </a:t>
            </a:r>
            <a:r>
              <a:rPr lang="sv-SE" sz="1800" dirty="0" err="1"/>
              <a:t>core</a:t>
            </a:r>
            <a:endParaRPr lang="sv-SE" sz="1800" dirty="0"/>
          </a:p>
          <a:p>
            <a:pPr lvl="1">
              <a:spcAft>
                <a:spcPts val="300"/>
              </a:spcAft>
            </a:pPr>
            <a:r>
              <a:rPr lang="sv-SE" sz="1800" dirty="0" err="1"/>
              <a:t>Applied</a:t>
            </a:r>
            <a:r>
              <a:rPr lang="sv-SE" sz="1800" dirty="0"/>
              <a:t> for </a:t>
            </a:r>
            <a:r>
              <a:rPr lang="sv-SE" sz="1800" dirty="0" err="1"/>
              <a:t>funding</a:t>
            </a:r>
            <a:r>
              <a:rPr lang="sv-SE" sz="1800" dirty="0"/>
              <a:t> from Chan </a:t>
            </a:r>
            <a:r>
              <a:rPr lang="sv-SE" sz="1800" dirty="0" err="1"/>
              <a:t>Zuckerberg</a:t>
            </a:r>
            <a:r>
              <a:rPr lang="sv-SE" sz="1800" dirty="0"/>
              <a:t> </a:t>
            </a:r>
            <a:r>
              <a:rPr lang="sv-SE" sz="1800" dirty="0" err="1"/>
              <a:t>Initiative</a:t>
            </a:r>
            <a:r>
              <a:rPr lang="sv-SE" sz="1800" dirty="0"/>
              <a:t> to support </a:t>
            </a:r>
            <a:r>
              <a:rPr lang="sv-SE" sz="1800" dirty="0" err="1"/>
              <a:t>SasView</a:t>
            </a:r>
            <a:r>
              <a:rPr lang="sv-SE" sz="1800" dirty="0"/>
              <a:t> for </a:t>
            </a:r>
            <a:r>
              <a:rPr lang="sv-SE" sz="1800" dirty="0" err="1"/>
              <a:t>life</a:t>
            </a:r>
            <a:r>
              <a:rPr lang="sv-SE" sz="1800" dirty="0"/>
              <a:t> science</a:t>
            </a:r>
          </a:p>
          <a:p>
            <a:endParaRPr lang="en-GB" dirty="0">
              <a:solidFill>
                <a:schemeClr val="tx1">
                  <a:lumMod val="75000"/>
                  <a:lumOff val="25000"/>
                </a:schemeClr>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r>
              <a:rPr lang="sv-SE"/>
              <a:t>2020-04-27</a:t>
            </a:r>
            <a:endParaRPr lang="sv-SE" dirty="0"/>
          </a:p>
        </p:txBody>
      </p:sp>
    </p:spTree>
    <p:extLst>
      <p:ext uri="{BB962C8B-B14F-4D97-AF65-F5344CB8AC3E}">
        <p14:creationId xmlns:p14="http://schemas.microsoft.com/office/powerpoint/2010/main" val="154820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a:xfrm>
            <a:off x="762671" y="265471"/>
            <a:ext cx="9701038" cy="657241"/>
          </a:xfrm>
        </p:spPr>
        <p:txBody>
          <a:bodyPr/>
          <a:lstStyle/>
          <a:p>
            <a:r>
              <a:rPr lang="en-GB" dirty="0">
                <a:solidFill>
                  <a:schemeClr val="tx1">
                    <a:lumMod val="75000"/>
                    <a:lumOff val="25000"/>
                  </a:schemeClr>
                </a:solidFill>
              </a:rPr>
              <a:t>Software Overview</a:t>
            </a:r>
            <a:br>
              <a:rPr lang="en-GB" dirty="0">
                <a:solidFill>
                  <a:schemeClr val="tx1">
                    <a:lumMod val="75000"/>
                    <a:lumOff val="25000"/>
                  </a:schemeClr>
                </a:solidFill>
              </a:rPr>
            </a:br>
            <a:endParaRPr lang="en-GB" dirty="0">
              <a:solidFill>
                <a:schemeClr val="tx1">
                  <a:lumMod val="75000"/>
                  <a:lumOff val="25000"/>
                </a:schemeClr>
              </a:solidFill>
            </a:endParaRP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4</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r>
              <a:rPr lang="sv-SE"/>
              <a:t>2020-04-27</a:t>
            </a:r>
            <a:endParaRPr lang="sv-SE" dirty="0"/>
          </a:p>
        </p:txBody>
      </p:sp>
      <p:pic>
        <p:nvPicPr>
          <p:cNvPr id="4" name="Picture 3">
            <a:extLst>
              <a:ext uri="{FF2B5EF4-FFF2-40B4-BE49-F238E27FC236}">
                <a16:creationId xmlns:a16="http://schemas.microsoft.com/office/drawing/2014/main" id="{70F43589-C4E9-084A-A82C-FF62100D5262}"/>
              </a:ext>
            </a:extLst>
          </p:cNvPr>
          <p:cNvPicPr>
            <a:picLocks noChangeAspect="1"/>
          </p:cNvPicPr>
          <p:nvPr/>
        </p:nvPicPr>
        <p:blipFill>
          <a:blip r:embed="rId3"/>
          <a:stretch>
            <a:fillRect/>
          </a:stretch>
        </p:blipFill>
        <p:spPr>
          <a:xfrm>
            <a:off x="721106" y="922712"/>
            <a:ext cx="10042076" cy="5715937"/>
          </a:xfrm>
          <a:prstGeom prst="rect">
            <a:avLst/>
          </a:prstGeom>
        </p:spPr>
      </p:pic>
    </p:spTree>
    <p:extLst>
      <p:ext uri="{BB962C8B-B14F-4D97-AF65-F5344CB8AC3E}">
        <p14:creationId xmlns:p14="http://schemas.microsoft.com/office/powerpoint/2010/main" val="307147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7E75-FC35-A149-ADE6-0084BD058640}"/>
              </a:ext>
            </a:extLst>
          </p:cNvPr>
          <p:cNvSpPr>
            <a:spLocks noGrp="1"/>
          </p:cNvSpPr>
          <p:nvPr>
            <p:ph type="title"/>
          </p:nvPr>
        </p:nvSpPr>
        <p:spPr/>
        <p:txBody>
          <a:bodyPr/>
          <a:lstStyle/>
          <a:p>
            <a:r>
              <a:rPr lang="da-DK" dirty="0" err="1"/>
              <a:t>Some</a:t>
            </a:r>
            <a:r>
              <a:rPr lang="da-DK" dirty="0"/>
              <a:t> remarks</a:t>
            </a:r>
          </a:p>
        </p:txBody>
      </p:sp>
      <p:sp>
        <p:nvSpPr>
          <p:cNvPr id="4" name="Footer Placeholder 3">
            <a:extLst>
              <a:ext uri="{FF2B5EF4-FFF2-40B4-BE49-F238E27FC236}">
                <a16:creationId xmlns:a16="http://schemas.microsoft.com/office/drawing/2014/main" id="{71CB9B8E-07D0-A342-8693-9C4CA097C2B8}"/>
              </a:ext>
            </a:extLst>
          </p:cNvPr>
          <p:cNvSpPr>
            <a:spLocks noGrp="1"/>
          </p:cNvSpPr>
          <p:nvPr>
            <p:ph type="ftr" sz="quarter" idx="11"/>
          </p:nvPr>
        </p:nvSpPr>
        <p:spPr/>
        <p:txBody>
          <a:bodyPr/>
          <a:lstStyle/>
          <a:p>
            <a:r>
              <a:rPr lang="sv-SE"/>
              <a:t>DRAM Updates - STAP April 2020</a:t>
            </a:r>
          </a:p>
        </p:txBody>
      </p:sp>
      <p:sp>
        <p:nvSpPr>
          <p:cNvPr id="5" name="Slide Number Placeholder 4">
            <a:extLst>
              <a:ext uri="{FF2B5EF4-FFF2-40B4-BE49-F238E27FC236}">
                <a16:creationId xmlns:a16="http://schemas.microsoft.com/office/drawing/2014/main" id="{657B9773-B8C2-7B47-8C6D-D02D7D3B4FC3}"/>
              </a:ext>
            </a:extLst>
          </p:cNvPr>
          <p:cNvSpPr>
            <a:spLocks noGrp="1"/>
          </p:cNvSpPr>
          <p:nvPr>
            <p:ph type="sldNum" sz="quarter" idx="12"/>
          </p:nvPr>
        </p:nvSpPr>
        <p:spPr/>
        <p:txBody>
          <a:bodyPr/>
          <a:lstStyle/>
          <a:p>
            <a:fld id="{F7283078-D760-1647-8B80-66BA8B52336D}" type="slidenum">
              <a:rPr lang="sv-SE" smtClean="0"/>
              <a:t>5</a:t>
            </a:fld>
            <a:endParaRPr lang="sv-SE"/>
          </a:p>
        </p:txBody>
      </p:sp>
      <p:sp>
        <p:nvSpPr>
          <p:cNvPr id="10" name="Text Placeholder 9">
            <a:extLst>
              <a:ext uri="{FF2B5EF4-FFF2-40B4-BE49-F238E27FC236}">
                <a16:creationId xmlns:a16="http://schemas.microsoft.com/office/drawing/2014/main" id="{E78BEA22-D561-EE42-82B1-A062A1698089}"/>
              </a:ext>
            </a:extLst>
          </p:cNvPr>
          <p:cNvSpPr>
            <a:spLocks noGrp="1"/>
          </p:cNvSpPr>
          <p:nvPr>
            <p:ph type="body" sz="quarter" idx="14"/>
          </p:nvPr>
        </p:nvSpPr>
        <p:spPr/>
        <p:txBody>
          <a:bodyPr/>
          <a:lstStyle/>
          <a:p>
            <a:r>
              <a:rPr lang="da-DK" dirty="0"/>
              <a:t>To </a:t>
            </a:r>
            <a:r>
              <a:rPr lang="da-DK" dirty="0" err="1"/>
              <a:t>previous</a:t>
            </a:r>
            <a:r>
              <a:rPr lang="da-DK" dirty="0"/>
              <a:t> slide</a:t>
            </a:r>
          </a:p>
        </p:txBody>
      </p:sp>
      <p:sp>
        <p:nvSpPr>
          <p:cNvPr id="9" name="Content Placeholder 8">
            <a:extLst>
              <a:ext uri="{FF2B5EF4-FFF2-40B4-BE49-F238E27FC236}">
                <a16:creationId xmlns:a16="http://schemas.microsoft.com/office/drawing/2014/main" id="{F27FC7B0-22C0-3B4B-B65E-1BEBDAFF63FD}"/>
              </a:ext>
            </a:extLst>
          </p:cNvPr>
          <p:cNvSpPr>
            <a:spLocks noGrp="1"/>
          </p:cNvSpPr>
          <p:nvPr>
            <p:ph idx="1"/>
          </p:nvPr>
        </p:nvSpPr>
        <p:spPr>
          <a:xfrm>
            <a:off x="1094400" y="1562399"/>
            <a:ext cx="9365782" cy="5157055"/>
          </a:xfrm>
        </p:spPr>
        <p:txBody>
          <a:bodyPr/>
          <a:lstStyle/>
          <a:p>
            <a:pPr>
              <a:lnSpc>
                <a:spcPct val="150000"/>
              </a:lnSpc>
              <a:buFont typeface="Arial" panose="020B0604020202020204" pitchFamily="34" charset="0"/>
              <a:buChar char="•"/>
            </a:pPr>
            <a:r>
              <a:rPr lang="da-DK" sz="1800" dirty="0"/>
              <a:t> </a:t>
            </a:r>
            <a:r>
              <a:rPr lang="da-DK" sz="1800" dirty="0" err="1"/>
              <a:t>Crucial</a:t>
            </a:r>
            <a:r>
              <a:rPr lang="da-DK" sz="1800" dirty="0"/>
              <a:t> </a:t>
            </a:r>
            <a:r>
              <a:rPr lang="da-DK" sz="1800" dirty="0" err="1"/>
              <a:t>that</a:t>
            </a:r>
            <a:r>
              <a:rPr lang="da-DK" sz="1800" dirty="0"/>
              <a:t> partners </a:t>
            </a:r>
            <a:r>
              <a:rPr lang="da-DK" sz="1800" dirty="0" err="1"/>
              <a:t>can</a:t>
            </a:r>
            <a:r>
              <a:rPr lang="da-DK" sz="1800" dirty="0"/>
              <a:t> and </a:t>
            </a:r>
            <a:r>
              <a:rPr lang="da-DK" sz="1800" dirty="0" err="1"/>
              <a:t>will</a:t>
            </a:r>
            <a:r>
              <a:rPr lang="da-DK" sz="1800" dirty="0"/>
              <a:t> </a:t>
            </a:r>
            <a:r>
              <a:rPr lang="da-DK" sz="1800" dirty="0" err="1"/>
              <a:t>continue</a:t>
            </a:r>
            <a:r>
              <a:rPr lang="da-DK" sz="1800" dirty="0"/>
              <a:t> to </a:t>
            </a:r>
            <a:r>
              <a:rPr lang="da-DK" sz="1800" dirty="0" err="1"/>
              <a:t>maintain</a:t>
            </a:r>
            <a:r>
              <a:rPr lang="da-DK" sz="1800" dirty="0"/>
              <a:t> software (</a:t>
            </a:r>
            <a:r>
              <a:rPr lang="da-DK" sz="1800" dirty="0" err="1"/>
              <a:t>e.g</a:t>
            </a:r>
            <a:r>
              <a:rPr lang="da-DK" sz="1800" dirty="0"/>
              <a:t>. FZJ for </a:t>
            </a:r>
            <a:r>
              <a:rPr lang="da-DK" sz="1800" dirty="0" err="1"/>
              <a:t>refl</a:t>
            </a:r>
            <a:r>
              <a:rPr lang="da-DK" sz="1800" dirty="0"/>
              <a:t>)</a:t>
            </a:r>
          </a:p>
          <a:p>
            <a:pPr>
              <a:lnSpc>
                <a:spcPct val="150000"/>
              </a:lnSpc>
              <a:buFont typeface="Arial" panose="020B0604020202020204" pitchFamily="34" charset="0"/>
              <a:buChar char="•"/>
            </a:pPr>
            <a:r>
              <a:rPr lang="da-DK" sz="1800" dirty="0"/>
              <a:t> </a:t>
            </a:r>
            <a:r>
              <a:rPr lang="da-DK" sz="1800" dirty="0" err="1"/>
              <a:t>Important</a:t>
            </a:r>
            <a:r>
              <a:rPr lang="da-DK" sz="1800" dirty="0"/>
              <a:t> </a:t>
            </a:r>
            <a:r>
              <a:rPr lang="da-DK" sz="1800" dirty="0" err="1"/>
              <a:t>that</a:t>
            </a:r>
            <a:r>
              <a:rPr lang="da-DK" sz="1800" dirty="0"/>
              <a:t> software </a:t>
            </a:r>
            <a:r>
              <a:rPr lang="da-DK" sz="1800" dirty="0" err="1"/>
              <a:t>remains</a:t>
            </a:r>
            <a:r>
              <a:rPr lang="da-DK" sz="1800" dirty="0"/>
              <a:t> </a:t>
            </a:r>
            <a:r>
              <a:rPr lang="da-DK" sz="1800" dirty="0" err="1"/>
              <a:t>maintainable</a:t>
            </a:r>
            <a:endParaRPr lang="da-DK" sz="1800" dirty="0"/>
          </a:p>
          <a:p>
            <a:pPr>
              <a:lnSpc>
                <a:spcPct val="150000"/>
              </a:lnSpc>
              <a:buFont typeface="Arial" panose="020B0604020202020204" pitchFamily="34" charset="0"/>
              <a:buChar char="•"/>
            </a:pPr>
            <a:r>
              <a:rPr lang="da-DK" sz="1800" dirty="0"/>
              <a:t> </a:t>
            </a:r>
            <a:r>
              <a:rPr lang="da-DK" sz="1800" dirty="0" err="1"/>
              <a:t>Important</a:t>
            </a:r>
            <a:r>
              <a:rPr lang="da-DK" sz="1800" dirty="0"/>
              <a:t> to </a:t>
            </a:r>
            <a:r>
              <a:rPr lang="da-DK" sz="1800" dirty="0" err="1"/>
              <a:t>avoid</a:t>
            </a:r>
            <a:r>
              <a:rPr lang="da-DK" sz="1800" dirty="0"/>
              <a:t> pollution of software suite with </a:t>
            </a:r>
            <a:r>
              <a:rPr lang="da-DK" sz="1800" dirty="0" err="1"/>
              <a:t>many</a:t>
            </a:r>
            <a:r>
              <a:rPr lang="da-DK" sz="1800" dirty="0"/>
              <a:t> </a:t>
            </a:r>
            <a:r>
              <a:rPr lang="da-DK" sz="1800" dirty="0" err="1"/>
              <a:t>different</a:t>
            </a:r>
            <a:r>
              <a:rPr lang="da-DK" sz="1800" dirty="0"/>
              <a:t> </a:t>
            </a:r>
            <a:r>
              <a:rPr lang="da-DK" sz="1800" dirty="0" err="1"/>
              <a:t>technologies</a:t>
            </a:r>
            <a:endParaRPr lang="da-DK" sz="1800" dirty="0"/>
          </a:p>
          <a:p>
            <a:pPr lvl="1">
              <a:buFont typeface="System Font Regular"/>
              <a:buChar char="-"/>
            </a:pPr>
            <a:r>
              <a:rPr lang="da-DK" sz="1800" dirty="0"/>
              <a:t>… </a:t>
            </a:r>
            <a:r>
              <a:rPr lang="da-DK" sz="1800" dirty="0" err="1"/>
              <a:t>while</a:t>
            </a:r>
            <a:r>
              <a:rPr lang="da-DK" sz="1800" dirty="0"/>
              <a:t> </a:t>
            </a:r>
            <a:r>
              <a:rPr lang="da-DK" sz="1800" dirty="0" err="1"/>
              <a:t>allowing</a:t>
            </a:r>
            <a:r>
              <a:rPr lang="da-DK" sz="1800" dirty="0"/>
              <a:t> for evolution </a:t>
            </a:r>
          </a:p>
          <a:p>
            <a:pPr lvl="1">
              <a:buFont typeface="Arial" panose="020B0604020202020204" pitchFamily="34" charset="0"/>
              <a:buChar char="•"/>
            </a:pPr>
            <a:r>
              <a:rPr lang="da-DK" sz="1800" dirty="0"/>
              <a:t>ESS software: </a:t>
            </a:r>
            <a:r>
              <a:rPr lang="da-DK" sz="1800" dirty="0" err="1"/>
              <a:t>easydiffraction</a:t>
            </a:r>
            <a:r>
              <a:rPr lang="da-DK" sz="1800" dirty="0"/>
              <a:t>, </a:t>
            </a:r>
            <a:r>
              <a:rPr lang="da-DK" sz="1800" dirty="0" err="1"/>
              <a:t>scipp</a:t>
            </a:r>
            <a:r>
              <a:rPr lang="da-DK" sz="1800" dirty="0"/>
              <a:t>, </a:t>
            </a:r>
            <a:r>
              <a:rPr lang="da-DK" sz="1800" dirty="0" err="1"/>
              <a:t>SasView</a:t>
            </a:r>
            <a:r>
              <a:rPr lang="da-DK" sz="1800" dirty="0"/>
              <a:t>, </a:t>
            </a:r>
            <a:r>
              <a:rPr lang="da-DK" sz="1800" dirty="0" err="1"/>
              <a:t>SpinW</a:t>
            </a:r>
            <a:endParaRPr lang="da-DK" sz="1800" dirty="0"/>
          </a:p>
          <a:p>
            <a:pPr>
              <a:lnSpc>
                <a:spcPct val="150000"/>
              </a:lnSpc>
              <a:buFont typeface="Arial" panose="020B0604020202020204" pitchFamily="34" charset="0"/>
              <a:buChar char="•"/>
            </a:pPr>
            <a:r>
              <a:rPr lang="da-DK" sz="1800" dirty="0"/>
              <a:t> Main </a:t>
            </a:r>
            <a:r>
              <a:rPr lang="da-DK" sz="1800" dirty="0" err="1"/>
              <a:t>activity</a:t>
            </a:r>
            <a:r>
              <a:rPr lang="da-DK" sz="1800" dirty="0"/>
              <a:t> last </a:t>
            </a:r>
            <a:r>
              <a:rPr lang="da-DK" sz="1800" dirty="0" err="1"/>
              <a:t>six</a:t>
            </a:r>
            <a:r>
              <a:rPr lang="da-DK" sz="1800" dirty="0"/>
              <a:t> </a:t>
            </a:r>
            <a:r>
              <a:rPr lang="da-DK" sz="1800" dirty="0" err="1"/>
              <a:t>months</a:t>
            </a:r>
            <a:r>
              <a:rPr lang="da-DK" sz="1800" dirty="0"/>
              <a:t> have </a:t>
            </a:r>
            <a:r>
              <a:rPr lang="da-DK" sz="1800" dirty="0" err="1"/>
              <a:t>been</a:t>
            </a:r>
            <a:r>
              <a:rPr lang="da-DK" sz="1800" dirty="0"/>
              <a:t> </a:t>
            </a:r>
            <a:r>
              <a:rPr lang="da-DK" sz="1800" dirty="0" err="1"/>
              <a:t>scipp</a:t>
            </a:r>
            <a:r>
              <a:rPr lang="da-DK" sz="1800" dirty="0"/>
              <a:t> and </a:t>
            </a:r>
            <a:r>
              <a:rPr lang="da-DK" sz="1800" dirty="0" err="1"/>
              <a:t>easydiffration</a:t>
            </a:r>
            <a:r>
              <a:rPr lang="da-DK" sz="1800" dirty="0"/>
              <a:t> (</a:t>
            </a:r>
            <a:r>
              <a:rPr lang="da-DK" sz="1800" dirty="0" err="1"/>
              <a:t>besides</a:t>
            </a:r>
            <a:r>
              <a:rPr lang="da-DK" sz="1800" dirty="0"/>
              <a:t> integration)</a:t>
            </a:r>
          </a:p>
          <a:p>
            <a:pPr lvl="1">
              <a:buFont typeface="System Font Regular"/>
              <a:buChar char="-"/>
            </a:pPr>
            <a:r>
              <a:rPr lang="da-DK" sz="1800" dirty="0" err="1"/>
              <a:t>Easy</a:t>
            </a:r>
            <a:r>
              <a:rPr lang="da-DK" sz="1800" dirty="0"/>
              <a:t> to </a:t>
            </a:r>
            <a:r>
              <a:rPr lang="da-DK" sz="1800" dirty="0" err="1"/>
              <a:t>install</a:t>
            </a:r>
            <a:r>
              <a:rPr lang="da-DK" sz="1800" dirty="0"/>
              <a:t> (but versions &lt; 1.0)</a:t>
            </a:r>
          </a:p>
          <a:p>
            <a:pPr lvl="1">
              <a:buFont typeface="System Font Regular"/>
              <a:buChar char="-"/>
            </a:pPr>
            <a:r>
              <a:rPr lang="da-DK" sz="1800" dirty="0"/>
              <a:t>CI up </a:t>
            </a:r>
            <a:r>
              <a:rPr lang="da-DK" sz="1800" dirty="0" err="1"/>
              <a:t>running</a:t>
            </a:r>
            <a:r>
              <a:rPr lang="da-DK" sz="1800" dirty="0"/>
              <a:t> and </a:t>
            </a:r>
            <a:r>
              <a:rPr lang="da-DK" sz="1800" dirty="0" err="1"/>
              <a:t>documentation</a:t>
            </a:r>
            <a:r>
              <a:rPr lang="da-DK" sz="1800" dirty="0"/>
              <a:t> </a:t>
            </a:r>
            <a:r>
              <a:rPr lang="da-DK" sz="1800" dirty="0" err="1"/>
              <a:t>available</a:t>
            </a:r>
            <a:r>
              <a:rPr lang="da-DK" sz="1800" dirty="0"/>
              <a:t> from the </a:t>
            </a:r>
            <a:r>
              <a:rPr lang="da-DK" sz="1800" dirty="0" err="1"/>
              <a:t>very</a:t>
            </a:r>
            <a:r>
              <a:rPr lang="da-DK" sz="1800" dirty="0"/>
              <a:t> </a:t>
            </a:r>
            <a:r>
              <a:rPr lang="da-DK" sz="1800" dirty="0" err="1"/>
              <a:t>beginning</a:t>
            </a:r>
            <a:endParaRPr lang="da-DK" sz="1800" dirty="0"/>
          </a:p>
          <a:p>
            <a:pPr lvl="1">
              <a:buFont typeface="System Font Regular"/>
              <a:buChar char="-"/>
            </a:pPr>
            <a:r>
              <a:rPr lang="da-DK" sz="1800" dirty="0" err="1"/>
              <a:t>Lessons</a:t>
            </a:r>
            <a:r>
              <a:rPr lang="da-DK" sz="1800" dirty="0"/>
              <a:t> </a:t>
            </a:r>
            <a:r>
              <a:rPr lang="da-DK" sz="1800" dirty="0" err="1"/>
              <a:t>learned</a:t>
            </a:r>
            <a:r>
              <a:rPr lang="da-DK" sz="1800" dirty="0"/>
              <a:t> for UX </a:t>
            </a:r>
            <a:r>
              <a:rPr lang="da-DK" sz="1800" dirty="0" err="1"/>
              <a:t>reflected</a:t>
            </a:r>
            <a:r>
              <a:rPr lang="da-DK" sz="1800" dirty="0"/>
              <a:t> in GUI for </a:t>
            </a:r>
            <a:r>
              <a:rPr lang="da-DK" sz="1800" dirty="0" err="1"/>
              <a:t>easydiffraction</a:t>
            </a:r>
            <a:endParaRPr lang="da-DK" sz="1800" dirty="0"/>
          </a:p>
          <a:p>
            <a:pPr lvl="1">
              <a:buFont typeface="System Font Regular"/>
              <a:buChar char="-"/>
            </a:pPr>
            <a:r>
              <a:rPr lang="da-DK" sz="1800" dirty="0" err="1"/>
              <a:t>Crucial</a:t>
            </a:r>
            <a:r>
              <a:rPr lang="da-DK" sz="1800" dirty="0"/>
              <a:t> </a:t>
            </a:r>
            <a:r>
              <a:rPr lang="da-DK" sz="1800" dirty="0" err="1"/>
              <a:t>that</a:t>
            </a:r>
            <a:r>
              <a:rPr lang="da-DK" sz="1800" dirty="0"/>
              <a:t> </a:t>
            </a:r>
            <a:r>
              <a:rPr lang="da-DK" sz="1800" dirty="0" err="1"/>
              <a:t>other</a:t>
            </a:r>
            <a:r>
              <a:rPr lang="da-DK" sz="1800" dirty="0"/>
              <a:t> </a:t>
            </a:r>
            <a:r>
              <a:rPr lang="da-DK" sz="1800" dirty="0" err="1"/>
              <a:t>facilities</a:t>
            </a:r>
            <a:r>
              <a:rPr lang="da-DK" sz="1800" dirty="0"/>
              <a:t> </a:t>
            </a:r>
            <a:r>
              <a:rPr lang="da-DK" sz="1800" dirty="0" err="1"/>
              <a:t>maintain</a:t>
            </a:r>
            <a:r>
              <a:rPr lang="da-DK" sz="1800" dirty="0"/>
              <a:t> </a:t>
            </a:r>
            <a:r>
              <a:rPr lang="da-DK" sz="1800" dirty="0" err="1"/>
              <a:t>other</a:t>
            </a:r>
            <a:r>
              <a:rPr lang="da-DK" sz="1800" dirty="0"/>
              <a:t> software</a:t>
            </a:r>
          </a:p>
          <a:p>
            <a:pPr lvl="1">
              <a:buFont typeface="System Font Regular"/>
              <a:buChar char="-"/>
            </a:pPr>
            <a:r>
              <a:rPr lang="da-DK" sz="1800" dirty="0" err="1"/>
              <a:t>Once</a:t>
            </a:r>
            <a:r>
              <a:rPr lang="da-DK" sz="1800" dirty="0"/>
              <a:t> </a:t>
            </a:r>
            <a:r>
              <a:rPr lang="da-DK" sz="1800" dirty="0" err="1"/>
              <a:t>we</a:t>
            </a:r>
            <a:r>
              <a:rPr lang="da-DK" sz="1800" dirty="0"/>
              <a:t> have more to show </a:t>
            </a:r>
            <a:r>
              <a:rPr lang="da-DK" sz="1800" dirty="0" err="1"/>
              <a:t>apply</a:t>
            </a:r>
            <a:r>
              <a:rPr lang="da-DK" sz="1800" dirty="0"/>
              <a:t> for </a:t>
            </a:r>
            <a:r>
              <a:rPr lang="da-DK" sz="1800" dirty="0" err="1"/>
              <a:t>funding</a:t>
            </a:r>
            <a:r>
              <a:rPr lang="da-DK" sz="1800" dirty="0"/>
              <a:t>, </a:t>
            </a:r>
            <a:r>
              <a:rPr lang="da-DK" sz="1800" dirty="0" err="1"/>
              <a:t>e.g</a:t>
            </a:r>
            <a:r>
              <a:rPr lang="da-DK" sz="1800" dirty="0"/>
              <a:t>. from CZI or NNF</a:t>
            </a:r>
          </a:p>
          <a:p>
            <a:pPr>
              <a:lnSpc>
                <a:spcPct val="150000"/>
              </a:lnSpc>
            </a:pPr>
            <a:endParaRPr lang="da-DK" sz="1800" dirty="0"/>
          </a:p>
        </p:txBody>
      </p:sp>
      <p:sp>
        <p:nvSpPr>
          <p:cNvPr id="3" name="Date Placeholder 2">
            <a:extLst>
              <a:ext uri="{FF2B5EF4-FFF2-40B4-BE49-F238E27FC236}">
                <a16:creationId xmlns:a16="http://schemas.microsoft.com/office/drawing/2014/main" id="{6112ED86-8DF3-D747-80B0-B7F1FB52540C}"/>
              </a:ext>
            </a:extLst>
          </p:cNvPr>
          <p:cNvSpPr>
            <a:spLocks noGrp="1"/>
          </p:cNvSpPr>
          <p:nvPr>
            <p:ph type="dt" sz="half" idx="10"/>
          </p:nvPr>
        </p:nvSpPr>
        <p:spPr/>
        <p:txBody>
          <a:bodyPr/>
          <a:lstStyle/>
          <a:p>
            <a:r>
              <a:rPr lang="sv-SE" dirty="0"/>
              <a:t>2020-04-27</a:t>
            </a:r>
          </a:p>
        </p:txBody>
      </p:sp>
    </p:spTree>
    <p:extLst>
      <p:ext uri="{BB962C8B-B14F-4D97-AF65-F5344CB8AC3E}">
        <p14:creationId xmlns:p14="http://schemas.microsoft.com/office/powerpoint/2010/main" val="1681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9360000" cy="657339"/>
          </a:xfrm>
        </p:spPr>
        <p:txBody>
          <a:bodyPr/>
          <a:lstStyle/>
          <a:p>
            <a:r>
              <a:rPr lang="da-DK" sz="3200" dirty="0"/>
              <a:t>How </a:t>
            </a:r>
            <a:r>
              <a:rPr lang="da-DK" sz="3200" dirty="0" err="1"/>
              <a:t>we</a:t>
            </a:r>
            <a:r>
              <a:rPr lang="da-DK" sz="3200" dirty="0"/>
              <a:t> </a:t>
            </a:r>
            <a:r>
              <a:rPr lang="da-DK" sz="3200" dirty="0" err="1"/>
              <a:t>develop</a:t>
            </a:r>
            <a:r>
              <a:rPr lang="da-DK" sz="3200" dirty="0"/>
              <a:t> data </a:t>
            </a:r>
            <a:r>
              <a:rPr lang="da-DK" sz="3200" dirty="0" err="1"/>
              <a:t>reduction</a:t>
            </a:r>
            <a:r>
              <a:rPr lang="da-DK" sz="3200" dirty="0"/>
              <a:t> for </a:t>
            </a:r>
            <a:r>
              <a:rPr lang="da-DK" sz="3200" dirty="0" err="1"/>
              <a:t>specific</a:t>
            </a:r>
            <a:r>
              <a:rPr lang="da-DK" sz="3200" dirty="0"/>
              <a:t> instruments</a:t>
            </a:r>
            <a:endParaRPr lang="en-GB" sz="3200" dirty="0">
              <a:solidFill>
                <a:schemeClr val="tx1">
                  <a:lumMod val="75000"/>
                  <a:lumOff val="25000"/>
                </a:schemeClr>
              </a:solidFill>
            </a:endParaRP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103709" y="1814607"/>
            <a:ext cx="4876909" cy="3947480"/>
          </a:xfrm>
        </p:spPr>
        <p:txBody>
          <a:bodyPr/>
          <a:lstStyle/>
          <a:p>
            <a:pPr>
              <a:lnSpc>
                <a:spcPct val="120000"/>
              </a:lnSpc>
              <a:spcBef>
                <a:spcPts val="600"/>
              </a:spcBef>
              <a:spcAft>
                <a:spcPts val="1500"/>
              </a:spcAft>
            </a:pPr>
            <a:r>
              <a:rPr lang="da-DK" sz="1800" dirty="0" err="1"/>
              <a:t>Realistic</a:t>
            </a:r>
            <a:r>
              <a:rPr lang="da-DK" sz="1800" dirty="0"/>
              <a:t> </a:t>
            </a:r>
            <a:r>
              <a:rPr lang="da-DK" sz="1800" dirty="0" err="1"/>
              <a:t>beam</a:t>
            </a:r>
            <a:r>
              <a:rPr lang="da-DK" sz="1800" dirty="0"/>
              <a:t> profile and chopper </a:t>
            </a:r>
            <a:r>
              <a:rPr lang="da-DK" sz="1800" dirty="0" err="1"/>
              <a:t>cascade</a:t>
            </a:r>
            <a:r>
              <a:rPr lang="da-DK" sz="1800" dirty="0"/>
              <a:t> + ESS timing system</a:t>
            </a:r>
          </a:p>
          <a:p>
            <a:pPr>
              <a:lnSpc>
                <a:spcPct val="120000"/>
              </a:lnSpc>
              <a:spcAft>
                <a:spcPts val="1500"/>
              </a:spcAft>
            </a:pPr>
            <a:r>
              <a:rPr lang="da-DK" sz="1800" b="1" dirty="0"/>
              <a:t>Integration and ”All-Up” </a:t>
            </a:r>
            <a:r>
              <a:rPr lang="da-DK" sz="1800" b="1" dirty="0" err="1"/>
              <a:t>testing</a:t>
            </a:r>
            <a:r>
              <a:rPr lang="da-DK" sz="1800" b="1" dirty="0"/>
              <a:t> of end-to-end software </a:t>
            </a:r>
            <a:r>
              <a:rPr lang="da-DK" sz="1800" b="1" dirty="0" err="1"/>
              <a:t>stack</a:t>
            </a:r>
            <a:r>
              <a:rPr lang="da-DK" sz="1800" dirty="0"/>
              <a:t>. i.e. </a:t>
            </a:r>
            <a:r>
              <a:rPr lang="da-DK" sz="1800" dirty="0" err="1"/>
              <a:t>operated</a:t>
            </a:r>
            <a:r>
              <a:rPr lang="da-DK" sz="1800" dirty="0"/>
              <a:t> as real </a:t>
            </a:r>
            <a:r>
              <a:rPr lang="da-DK" sz="1800" dirty="0" err="1"/>
              <a:t>beamline</a:t>
            </a:r>
            <a:endParaRPr lang="da-DK" sz="1800" dirty="0"/>
          </a:p>
          <a:p>
            <a:pPr>
              <a:lnSpc>
                <a:spcPct val="120000"/>
              </a:lnSpc>
              <a:spcAft>
                <a:spcPts val="1500"/>
              </a:spcAft>
            </a:pPr>
            <a:r>
              <a:rPr lang="da-DK" sz="1800" dirty="0"/>
              <a:t>WFM and real-</a:t>
            </a:r>
            <a:r>
              <a:rPr lang="da-DK" sz="1800" dirty="0" err="1"/>
              <a:t>world</a:t>
            </a:r>
            <a:r>
              <a:rPr lang="da-DK" sz="1800" dirty="0"/>
              <a:t> </a:t>
            </a:r>
            <a:r>
              <a:rPr lang="da-DK" sz="1800" dirty="0" err="1"/>
              <a:t>stitching</a:t>
            </a:r>
            <a:r>
              <a:rPr lang="da-DK" sz="1800" dirty="0"/>
              <a:t> modes for data</a:t>
            </a:r>
          </a:p>
          <a:p>
            <a:pPr>
              <a:lnSpc>
                <a:spcPct val="120000"/>
              </a:lnSpc>
              <a:spcAft>
                <a:spcPts val="1500"/>
              </a:spcAft>
            </a:pPr>
            <a:r>
              <a:rPr lang="da-DK" sz="1800" dirty="0"/>
              <a:t>Real </a:t>
            </a:r>
            <a:r>
              <a:rPr lang="da-DK" sz="1800" dirty="0" err="1"/>
              <a:t>experiments</a:t>
            </a:r>
            <a:r>
              <a:rPr lang="da-DK" sz="1800" dirty="0"/>
              <a:t> </a:t>
            </a:r>
            <a:r>
              <a:rPr lang="da-DK" sz="1800" dirty="0" err="1"/>
              <a:t>covering</a:t>
            </a:r>
            <a:r>
              <a:rPr lang="da-DK" sz="1800" dirty="0"/>
              <a:t> </a:t>
            </a:r>
            <a:r>
              <a:rPr lang="da-DK" sz="1800" dirty="0" err="1"/>
              <a:t>variety</a:t>
            </a:r>
            <a:r>
              <a:rPr lang="da-DK" sz="1800" dirty="0"/>
              <a:t> of </a:t>
            </a:r>
            <a:r>
              <a:rPr lang="da-DK" sz="1800" dirty="0" err="1"/>
              <a:t>techniques</a:t>
            </a:r>
            <a:r>
              <a:rPr lang="da-DK" sz="1800" dirty="0"/>
              <a:t>, Imaging, SANS, </a:t>
            </a:r>
            <a:r>
              <a:rPr lang="da-DK" sz="1800" dirty="0" err="1"/>
              <a:t>Reflectometry</a:t>
            </a:r>
            <a:r>
              <a:rPr lang="da-DK" sz="1800" dirty="0"/>
              <a:t>, </a:t>
            </a:r>
            <a:r>
              <a:rPr lang="da-DK" sz="1800" dirty="0" err="1"/>
              <a:t>Diffraction</a:t>
            </a:r>
            <a:r>
              <a:rPr lang="da-DK" sz="1800" dirty="0"/>
              <a:t> …</a:t>
            </a:r>
          </a:p>
          <a:p>
            <a:pPr>
              <a:lnSpc>
                <a:spcPct val="120000"/>
              </a:lnSpc>
              <a:spcAft>
                <a:spcPts val="1500"/>
              </a:spcAft>
            </a:pPr>
            <a:r>
              <a:rPr lang="da-DK" sz="1800" dirty="0"/>
              <a:t>Live mode operation </a:t>
            </a:r>
            <a:r>
              <a:rPr lang="da-DK" sz="1800" dirty="0" err="1"/>
              <a:t>testing</a:t>
            </a:r>
            <a:endParaRPr lang="da-DK" sz="1800" dirty="0"/>
          </a:p>
          <a:p>
            <a:pPr marL="142875" lvl="1" indent="0">
              <a:buNone/>
            </a:pPr>
            <a:endParaRPr lang="en-US" dirty="0"/>
          </a:p>
        </p:txBody>
      </p:sp>
      <p:sp>
        <p:nvSpPr>
          <p:cNvPr id="7" name="Platshållare för innehåll 6">
            <a:extLst>
              <a:ext uri="{FF2B5EF4-FFF2-40B4-BE49-F238E27FC236}">
                <a16:creationId xmlns:a16="http://schemas.microsoft.com/office/drawing/2014/main" id="{62013AAD-DCA8-43EE-A6AD-BC89849E6BFF}"/>
              </a:ext>
            </a:extLst>
          </p:cNvPr>
          <p:cNvSpPr>
            <a:spLocks noGrp="1"/>
          </p:cNvSpPr>
          <p:nvPr>
            <p:ph idx="13"/>
          </p:nvPr>
        </p:nvSpPr>
        <p:spPr>
          <a:xfrm>
            <a:off x="6373692" y="1800414"/>
            <a:ext cx="4391290" cy="3871966"/>
          </a:xfrm>
        </p:spPr>
        <p:txBody>
          <a:bodyPr/>
          <a:lstStyle/>
          <a:p>
            <a:pPr marL="0" indent="0">
              <a:lnSpc>
                <a:spcPct val="120000"/>
              </a:lnSpc>
              <a:spcBef>
                <a:spcPts val="0"/>
              </a:spcBef>
              <a:spcAft>
                <a:spcPts val="1500"/>
              </a:spcAft>
              <a:buNone/>
            </a:pPr>
            <a:r>
              <a:rPr lang="da-DK" sz="1800" dirty="0"/>
              <a:t>Work with data and </a:t>
            </a:r>
            <a:r>
              <a:rPr lang="da-DK" sz="1800" dirty="0" err="1"/>
              <a:t>work</a:t>
            </a:r>
            <a:r>
              <a:rPr lang="da-DK" sz="1800" dirty="0"/>
              <a:t> flows from </a:t>
            </a:r>
            <a:r>
              <a:rPr lang="da-DK" sz="1800" dirty="0" err="1"/>
              <a:t>existing</a:t>
            </a:r>
            <a:r>
              <a:rPr lang="da-DK" sz="1800" dirty="0"/>
              <a:t>         </a:t>
            </a:r>
            <a:r>
              <a:rPr lang="da-DK" sz="1800" dirty="0" err="1"/>
              <a:t>similar</a:t>
            </a:r>
            <a:r>
              <a:rPr lang="da-DK" sz="1800" dirty="0"/>
              <a:t> instruments, </a:t>
            </a:r>
            <a:r>
              <a:rPr lang="da-DK" sz="1800" dirty="0" err="1"/>
              <a:t>e.g</a:t>
            </a:r>
            <a:r>
              <a:rPr lang="da-DK" sz="1800" dirty="0"/>
              <a:t>. SANS2D for LOKI, POWGEN &amp; WISH for DREAM &amp; MAGIC</a:t>
            </a:r>
          </a:p>
          <a:p>
            <a:pPr marL="0" indent="0">
              <a:lnSpc>
                <a:spcPct val="120000"/>
              </a:lnSpc>
              <a:spcBef>
                <a:spcPts val="0"/>
              </a:spcBef>
              <a:spcAft>
                <a:spcPts val="1500"/>
              </a:spcAft>
              <a:buNone/>
            </a:pPr>
            <a:r>
              <a:rPr lang="da-DK" sz="1800" dirty="0" err="1"/>
              <a:t>Scale</a:t>
            </a:r>
            <a:r>
              <a:rPr lang="da-DK" sz="1800" dirty="0"/>
              <a:t> to </a:t>
            </a:r>
            <a:r>
              <a:rPr lang="da-DK" sz="1800" dirty="0" err="1"/>
              <a:t>increased</a:t>
            </a:r>
            <a:r>
              <a:rPr lang="da-DK" sz="1800" dirty="0"/>
              <a:t> </a:t>
            </a:r>
            <a:r>
              <a:rPr lang="da-DK" sz="1800" dirty="0" err="1"/>
              <a:t>flux</a:t>
            </a:r>
            <a:r>
              <a:rPr lang="da-DK" sz="1800" dirty="0"/>
              <a:t> for </a:t>
            </a:r>
            <a:r>
              <a:rPr lang="da-DK" sz="1800" dirty="0" err="1"/>
              <a:t>testing</a:t>
            </a:r>
            <a:r>
              <a:rPr lang="da-DK" sz="1800" dirty="0"/>
              <a:t> live </a:t>
            </a:r>
            <a:r>
              <a:rPr lang="da-DK" sz="1800" dirty="0" err="1"/>
              <a:t>reduction</a:t>
            </a:r>
            <a:endParaRPr lang="da-DK" sz="1800" dirty="0"/>
          </a:p>
          <a:p>
            <a:pPr marL="0" indent="0">
              <a:lnSpc>
                <a:spcPct val="120000"/>
              </a:lnSpc>
              <a:spcBef>
                <a:spcPts val="0"/>
              </a:spcBef>
              <a:spcAft>
                <a:spcPts val="1500"/>
              </a:spcAft>
              <a:buNone/>
            </a:pPr>
            <a:r>
              <a:rPr lang="da-DK" sz="1800" dirty="0" err="1"/>
              <a:t>Use</a:t>
            </a:r>
            <a:r>
              <a:rPr lang="da-DK" sz="1800" dirty="0"/>
              <a:t> </a:t>
            </a:r>
            <a:r>
              <a:rPr lang="da-DK" sz="1800" dirty="0" err="1"/>
              <a:t>McStas</a:t>
            </a:r>
            <a:r>
              <a:rPr lang="da-DK" sz="1800" dirty="0"/>
              <a:t> simulations </a:t>
            </a:r>
            <a:r>
              <a:rPr lang="da-DK" sz="1800" dirty="0" err="1"/>
              <a:t>using</a:t>
            </a:r>
            <a:r>
              <a:rPr lang="da-DK" sz="1800" dirty="0"/>
              <a:t> models </a:t>
            </a:r>
            <a:r>
              <a:rPr lang="da-DK" sz="1800" dirty="0" err="1"/>
              <a:t>mimicking</a:t>
            </a:r>
            <a:r>
              <a:rPr lang="da-DK" sz="1800" dirty="0"/>
              <a:t> future instruments</a:t>
            </a:r>
          </a:p>
          <a:p>
            <a:pPr lvl="1">
              <a:lnSpc>
                <a:spcPct val="120000"/>
              </a:lnSpc>
              <a:spcBef>
                <a:spcPts val="0"/>
              </a:spcBef>
              <a:spcAft>
                <a:spcPts val="1500"/>
              </a:spcAft>
            </a:pPr>
            <a:r>
              <a:rPr lang="da-DK" sz="1800" dirty="0"/>
              <a:t>GEANT4 for </a:t>
            </a:r>
            <a:r>
              <a:rPr lang="da-DK" sz="1800" dirty="0" err="1"/>
              <a:t>detectors</a:t>
            </a:r>
            <a:endParaRPr lang="da-DK" sz="1800" dirty="0"/>
          </a:p>
          <a:p>
            <a:pPr lvl="1">
              <a:lnSpc>
                <a:spcPct val="120000"/>
              </a:lnSpc>
              <a:spcBef>
                <a:spcPts val="0"/>
              </a:spcBef>
              <a:spcAft>
                <a:spcPts val="1500"/>
              </a:spcAft>
            </a:pPr>
            <a:r>
              <a:rPr lang="da-DK" sz="1800" dirty="0" err="1"/>
              <a:t>Want</a:t>
            </a:r>
            <a:r>
              <a:rPr lang="da-DK" sz="1800" dirty="0"/>
              <a:t> to </a:t>
            </a:r>
            <a:r>
              <a:rPr lang="da-DK" sz="1800" dirty="0" err="1"/>
              <a:t>include</a:t>
            </a:r>
            <a:r>
              <a:rPr lang="da-DK" sz="1800" dirty="0"/>
              <a:t> sample </a:t>
            </a:r>
            <a:r>
              <a:rPr lang="da-DK" sz="1800" dirty="0" err="1"/>
              <a:t>environments</a:t>
            </a:r>
            <a:endParaRPr lang="en-GB" sz="1800" dirty="0">
              <a:solidFill>
                <a:schemeClr val="tx1">
                  <a:lumMod val="75000"/>
                  <a:lumOff val="25000"/>
                </a:schemeClr>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r>
              <a:rPr lang="sv-SE"/>
              <a:t>2020-04-27</a:t>
            </a:r>
            <a:endParaRPr lang="sv-SE" dirty="0"/>
          </a:p>
        </p:txBody>
      </p:sp>
      <p:sp>
        <p:nvSpPr>
          <p:cNvPr id="3" name="TextBox 2">
            <a:extLst>
              <a:ext uri="{FF2B5EF4-FFF2-40B4-BE49-F238E27FC236}">
                <a16:creationId xmlns:a16="http://schemas.microsoft.com/office/drawing/2014/main" id="{542CCB69-6031-C247-A358-666A23B522DC}"/>
              </a:ext>
            </a:extLst>
          </p:cNvPr>
          <p:cNvSpPr txBox="1"/>
          <p:nvPr/>
        </p:nvSpPr>
        <p:spPr>
          <a:xfrm>
            <a:off x="1103709" y="1507412"/>
            <a:ext cx="5057018" cy="646331"/>
          </a:xfrm>
          <a:prstGeom prst="rect">
            <a:avLst/>
          </a:prstGeom>
          <a:noFill/>
        </p:spPr>
        <p:txBody>
          <a:bodyPr wrap="square" rtlCol="0">
            <a:spAutoFit/>
          </a:bodyPr>
          <a:lstStyle/>
          <a:p>
            <a:r>
              <a:rPr lang="da-DK" b="1" dirty="0"/>
              <a:t>ESS Test </a:t>
            </a:r>
            <a:r>
              <a:rPr lang="da-DK" b="1" dirty="0" err="1"/>
              <a:t>Beamline</a:t>
            </a:r>
            <a:r>
              <a:rPr lang="da-DK" b="1" dirty="0"/>
              <a:t> V20 has </a:t>
            </a:r>
            <a:r>
              <a:rPr lang="da-DK" b="1" dirty="0" err="1"/>
              <a:t>been</a:t>
            </a:r>
            <a:r>
              <a:rPr lang="da-DK" b="1" dirty="0"/>
              <a:t> major </a:t>
            </a:r>
            <a:r>
              <a:rPr lang="da-DK" b="1" dirty="0" err="1"/>
              <a:t>focus</a:t>
            </a:r>
            <a:endParaRPr lang="da-DK" b="1" dirty="0"/>
          </a:p>
          <a:p>
            <a:pPr algn="l"/>
            <a:endParaRPr lang="sv-SE" dirty="0">
              <a:solidFill>
                <a:srgbClr val="666666"/>
              </a:solidFill>
            </a:endParaRPr>
          </a:p>
        </p:txBody>
      </p:sp>
      <p:sp>
        <p:nvSpPr>
          <p:cNvPr id="8" name="TextBox 7">
            <a:extLst>
              <a:ext uri="{FF2B5EF4-FFF2-40B4-BE49-F238E27FC236}">
                <a16:creationId xmlns:a16="http://schemas.microsoft.com/office/drawing/2014/main" id="{E10F2EF1-C177-DC49-90D7-2D54098E8079}"/>
              </a:ext>
            </a:extLst>
          </p:cNvPr>
          <p:cNvSpPr txBox="1"/>
          <p:nvPr/>
        </p:nvSpPr>
        <p:spPr>
          <a:xfrm>
            <a:off x="6373692" y="1507412"/>
            <a:ext cx="4391290" cy="646331"/>
          </a:xfrm>
          <a:prstGeom prst="rect">
            <a:avLst/>
          </a:prstGeom>
          <a:noFill/>
        </p:spPr>
        <p:txBody>
          <a:bodyPr wrap="square" rtlCol="0">
            <a:spAutoFit/>
          </a:bodyPr>
          <a:lstStyle/>
          <a:p>
            <a:r>
              <a:rPr lang="da-DK" b="1" dirty="0" err="1"/>
              <a:t>Other</a:t>
            </a:r>
            <a:r>
              <a:rPr lang="da-DK" b="1" dirty="0"/>
              <a:t> instruments and </a:t>
            </a:r>
            <a:r>
              <a:rPr lang="da-DK" b="1" dirty="0" err="1"/>
              <a:t>McStas</a:t>
            </a:r>
            <a:endParaRPr lang="da-DK" sz="1600" dirty="0"/>
          </a:p>
          <a:p>
            <a:pPr algn="l"/>
            <a:endParaRPr lang="sv-SE" dirty="0">
              <a:solidFill>
                <a:srgbClr val="666666"/>
              </a:solidFill>
            </a:endParaRPr>
          </a:p>
        </p:txBody>
      </p:sp>
      <p:sp>
        <p:nvSpPr>
          <p:cNvPr id="11" name="Rounded Rectangle 10">
            <a:extLst>
              <a:ext uri="{FF2B5EF4-FFF2-40B4-BE49-F238E27FC236}">
                <a16:creationId xmlns:a16="http://schemas.microsoft.com/office/drawing/2014/main" id="{04E80A91-868F-5C43-8E17-1F41F9F3C7F8}"/>
              </a:ext>
            </a:extLst>
          </p:cNvPr>
          <p:cNvSpPr/>
          <p:nvPr/>
        </p:nvSpPr>
        <p:spPr>
          <a:xfrm>
            <a:off x="688181" y="5855643"/>
            <a:ext cx="10584873" cy="959389"/>
          </a:xfrm>
          <a:prstGeom prst="round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rPr>
              <a:t>We need to avoid being over precise at this point to make best use of our limited resources and rather ensure that the systems developed can accurately meet long term objectives and handle high-risk aspects of data reduction requirements (enable rapid application development for instrument data scientists)</a:t>
            </a:r>
          </a:p>
        </p:txBody>
      </p:sp>
    </p:spTree>
    <p:extLst>
      <p:ext uri="{BB962C8B-B14F-4D97-AF65-F5344CB8AC3E}">
        <p14:creationId xmlns:p14="http://schemas.microsoft.com/office/powerpoint/2010/main" val="153977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a:xfrm>
            <a:off x="543228" y="364279"/>
            <a:ext cx="9360000" cy="657339"/>
          </a:xfrm>
        </p:spPr>
        <p:txBody>
          <a:bodyPr/>
          <a:lstStyle/>
          <a:p>
            <a:r>
              <a:rPr lang="da-DK" dirty="0"/>
              <a:t>Instrument Data </a:t>
            </a:r>
            <a:r>
              <a:rPr lang="da-DK" dirty="0" err="1"/>
              <a:t>Scientists</a:t>
            </a:r>
            <a:br>
              <a:rPr lang="en-GB" dirty="0">
                <a:solidFill>
                  <a:schemeClr val="tx1">
                    <a:lumMod val="75000"/>
                    <a:lumOff val="25000"/>
                  </a:schemeClr>
                </a:solidFill>
              </a:rPr>
            </a:br>
            <a:br>
              <a:rPr lang="en-GB" dirty="0">
                <a:solidFill>
                  <a:schemeClr val="tx1">
                    <a:lumMod val="75000"/>
                    <a:lumOff val="25000"/>
                  </a:schemeClr>
                </a:solidFill>
              </a:rPr>
            </a:br>
            <a:endParaRPr lang="en-GB" dirty="0">
              <a:solidFill>
                <a:schemeClr val="tx1">
                  <a:lumMod val="75000"/>
                  <a:lumOff val="25000"/>
                </a:schemeClr>
              </a:solidFill>
            </a:endParaRP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a:t>DRAM Updates - STAP April 2020</a:t>
            </a:r>
            <a:endParaRPr lang="en-GB" dirty="0"/>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7</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r>
              <a:rPr lang="sv-SE"/>
              <a:t>2020-04-27</a:t>
            </a:r>
            <a:endParaRPr lang="sv-SE" dirty="0"/>
          </a:p>
        </p:txBody>
      </p:sp>
      <p:pic>
        <p:nvPicPr>
          <p:cNvPr id="2" name="Picture 1">
            <a:extLst>
              <a:ext uri="{FF2B5EF4-FFF2-40B4-BE49-F238E27FC236}">
                <a16:creationId xmlns:a16="http://schemas.microsoft.com/office/drawing/2014/main" id="{76E914BB-1AF8-924D-AF8F-2FFFA6073F6C}"/>
              </a:ext>
            </a:extLst>
          </p:cNvPr>
          <p:cNvPicPr>
            <a:picLocks noChangeAspect="1"/>
          </p:cNvPicPr>
          <p:nvPr/>
        </p:nvPicPr>
        <p:blipFill>
          <a:blip r:embed="rId3"/>
          <a:stretch>
            <a:fillRect/>
          </a:stretch>
        </p:blipFill>
        <p:spPr>
          <a:xfrm>
            <a:off x="543228" y="1021618"/>
            <a:ext cx="11010900" cy="2247900"/>
          </a:xfrm>
          <a:prstGeom prst="rect">
            <a:avLst/>
          </a:prstGeom>
        </p:spPr>
      </p:pic>
      <p:sp>
        <p:nvSpPr>
          <p:cNvPr id="9" name="TextBox 8">
            <a:extLst>
              <a:ext uri="{FF2B5EF4-FFF2-40B4-BE49-F238E27FC236}">
                <a16:creationId xmlns:a16="http://schemas.microsoft.com/office/drawing/2014/main" id="{1C239ADA-6438-5841-8F5F-A6340DA175F1}"/>
              </a:ext>
            </a:extLst>
          </p:cNvPr>
          <p:cNvSpPr txBox="1"/>
          <p:nvPr/>
        </p:nvSpPr>
        <p:spPr>
          <a:xfrm>
            <a:off x="603617" y="4077072"/>
            <a:ext cx="3244543" cy="646331"/>
          </a:xfrm>
          <a:prstGeom prst="rect">
            <a:avLst/>
          </a:prstGeom>
          <a:noFill/>
        </p:spPr>
        <p:txBody>
          <a:bodyPr wrap="none" rtlCol="0">
            <a:spAutoFit/>
          </a:bodyPr>
          <a:lstStyle/>
          <a:p>
            <a:r>
              <a:rPr lang="da-DK" dirty="0"/>
              <a:t>Job </a:t>
            </a:r>
            <a:r>
              <a:rPr lang="da-DK" dirty="0" err="1"/>
              <a:t>description</a:t>
            </a:r>
            <a:r>
              <a:rPr lang="da-DK" dirty="0"/>
              <a:t> in job ad, </a:t>
            </a:r>
            <a:r>
              <a:rPr lang="da-DK" dirty="0" err="1"/>
              <a:t>see</a:t>
            </a:r>
            <a:r>
              <a:rPr lang="da-DK" dirty="0"/>
              <a:t>:</a:t>
            </a:r>
          </a:p>
          <a:p>
            <a:r>
              <a:rPr lang="da-DK" dirty="0">
                <a:hlinkClick r:id="rId4"/>
              </a:rPr>
              <a:t>https://ess.eu/careers/vacancies</a:t>
            </a:r>
            <a:endParaRPr lang="da-DK" dirty="0"/>
          </a:p>
        </p:txBody>
      </p:sp>
      <p:sp>
        <p:nvSpPr>
          <p:cNvPr id="7" name="Rectangle 6">
            <a:extLst>
              <a:ext uri="{FF2B5EF4-FFF2-40B4-BE49-F238E27FC236}">
                <a16:creationId xmlns:a16="http://schemas.microsoft.com/office/drawing/2014/main" id="{EA3C9493-16ED-B445-B2FC-312FF92725B1}"/>
              </a:ext>
            </a:extLst>
          </p:cNvPr>
          <p:cNvSpPr/>
          <p:nvPr/>
        </p:nvSpPr>
        <p:spPr>
          <a:xfrm>
            <a:off x="5112327" y="3441233"/>
            <a:ext cx="6096000" cy="2862322"/>
          </a:xfrm>
          <a:prstGeom prst="rect">
            <a:avLst/>
          </a:prstGeom>
        </p:spPr>
        <p:txBody>
          <a:bodyPr>
            <a:spAutoFit/>
          </a:bodyPr>
          <a:lstStyle/>
          <a:p>
            <a:r>
              <a:rPr lang="da-DK" b="1" dirty="0" err="1"/>
              <a:t>Role</a:t>
            </a:r>
            <a:r>
              <a:rPr lang="da-DK" b="1" dirty="0"/>
              <a:t>:</a:t>
            </a:r>
          </a:p>
          <a:p>
            <a:endParaRPr lang="da-DK" b="1" dirty="0"/>
          </a:p>
          <a:p>
            <a:pPr marL="285750" indent="-285750">
              <a:buFont typeface="Arial" panose="020B0604020202020204" pitchFamily="34" charset="0"/>
              <a:buChar char="•"/>
            </a:pPr>
            <a:r>
              <a:rPr lang="da-DK" dirty="0"/>
              <a:t>Bridge the </a:t>
            </a:r>
            <a:r>
              <a:rPr lang="da-DK" dirty="0" err="1"/>
              <a:t>gap</a:t>
            </a:r>
            <a:r>
              <a:rPr lang="da-DK" dirty="0"/>
              <a:t> </a:t>
            </a:r>
            <a:r>
              <a:rPr lang="da-DK" dirty="0" err="1"/>
              <a:t>between</a:t>
            </a:r>
            <a:r>
              <a:rPr lang="da-DK" dirty="0"/>
              <a:t> science teams and developers</a:t>
            </a:r>
          </a:p>
          <a:p>
            <a:pPr marL="285750" indent="-285750">
              <a:buFont typeface="Arial" panose="020B0604020202020204" pitchFamily="34" charset="0"/>
              <a:buChar char="•"/>
            </a:pPr>
            <a:r>
              <a:rPr lang="da-DK" dirty="0" err="1"/>
              <a:t>Elicit</a:t>
            </a:r>
            <a:r>
              <a:rPr lang="da-DK" dirty="0"/>
              <a:t> and </a:t>
            </a:r>
            <a:r>
              <a:rPr lang="da-DK" dirty="0" err="1"/>
              <a:t>take</a:t>
            </a:r>
            <a:r>
              <a:rPr lang="da-DK" dirty="0"/>
              <a:t> </a:t>
            </a:r>
            <a:r>
              <a:rPr lang="da-DK" dirty="0" err="1"/>
              <a:t>ownership</a:t>
            </a:r>
            <a:r>
              <a:rPr lang="da-DK" dirty="0"/>
              <a:t> of </a:t>
            </a:r>
            <a:r>
              <a:rPr lang="da-DK" dirty="0" err="1"/>
              <a:t>requirements</a:t>
            </a:r>
            <a:endParaRPr lang="da-DK" dirty="0"/>
          </a:p>
          <a:p>
            <a:pPr marL="285750" indent="-285750">
              <a:buFont typeface="Arial" panose="020B0604020202020204" pitchFamily="34" charset="0"/>
              <a:buChar char="•"/>
            </a:pPr>
            <a:r>
              <a:rPr lang="da-DK" dirty="0"/>
              <a:t>Make decisions (in </a:t>
            </a:r>
            <a:r>
              <a:rPr lang="da-DK" dirty="0" err="1"/>
              <a:t>collaboration</a:t>
            </a:r>
            <a:r>
              <a:rPr lang="da-DK" dirty="0"/>
              <a:t>) </a:t>
            </a:r>
            <a:r>
              <a:rPr lang="da-DK" dirty="0" err="1"/>
              <a:t>about</a:t>
            </a:r>
            <a:r>
              <a:rPr lang="da-DK" dirty="0"/>
              <a:t> </a:t>
            </a:r>
            <a:r>
              <a:rPr lang="da-DK" dirty="0" err="1"/>
              <a:t>priorities</a:t>
            </a:r>
            <a:endParaRPr lang="da-DK" dirty="0"/>
          </a:p>
          <a:p>
            <a:pPr marL="285750" indent="-285750">
              <a:buFont typeface="Arial" panose="020B0604020202020204" pitchFamily="34" charset="0"/>
              <a:buChar char="•"/>
            </a:pPr>
            <a:r>
              <a:rPr lang="da-DK" dirty="0"/>
              <a:t>Project / </a:t>
            </a:r>
            <a:r>
              <a:rPr lang="da-DK" dirty="0" err="1"/>
              <a:t>product</a:t>
            </a:r>
            <a:r>
              <a:rPr lang="da-DK" dirty="0"/>
              <a:t> </a:t>
            </a:r>
            <a:r>
              <a:rPr lang="da-DK" dirty="0" err="1"/>
              <a:t>manage</a:t>
            </a:r>
            <a:r>
              <a:rPr lang="da-DK" dirty="0"/>
              <a:t> DMSC </a:t>
            </a:r>
            <a:r>
              <a:rPr lang="da-DK" dirty="0" err="1"/>
              <a:t>deliverables</a:t>
            </a:r>
            <a:endParaRPr lang="da-DK" dirty="0"/>
          </a:p>
          <a:p>
            <a:pPr marL="285750" indent="-285750">
              <a:buFont typeface="Arial" panose="020B0604020202020204" pitchFamily="34" charset="0"/>
              <a:buChar char="•"/>
            </a:pPr>
            <a:r>
              <a:rPr lang="da-DK" dirty="0" err="1"/>
              <a:t>Contribute</a:t>
            </a:r>
            <a:r>
              <a:rPr lang="da-DK" dirty="0"/>
              <a:t> to software </a:t>
            </a:r>
            <a:r>
              <a:rPr lang="da-DK" dirty="0" err="1"/>
              <a:t>development</a:t>
            </a:r>
            <a:endParaRPr lang="da-DK" dirty="0"/>
          </a:p>
          <a:p>
            <a:pPr marL="285750" indent="-285750">
              <a:buFont typeface="Arial" panose="020B0604020202020204" pitchFamily="34" charset="0"/>
              <a:buChar char="•"/>
            </a:pPr>
            <a:r>
              <a:rPr lang="da-DK" dirty="0" err="1"/>
              <a:t>Assist</a:t>
            </a:r>
            <a:r>
              <a:rPr lang="da-DK" dirty="0"/>
              <a:t> </a:t>
            </a:r>
            <a:r>
              <a:rPr lang="da-DK" dirty="0" err="1"/>
              <a:t>users</a:t>
            </a:r>
            <a:r>
              <a:rPr lang="da-DK" dirty="0"/>
              <a:t> </a:t>
            </a:r>
          </a:p>
          <a:p>
            <a:pPr marL="285750" indent="-285750">
              <a:buFont typeface="Arial" panose="020B0604020202020204" pitchFamily="34" charset="0"/>
              <a:buChar char="•"/>
            </a:pPr>
            <a:r>
              <a:rPr lang="da-DK" dirty="0"/>
              <a:t>Push and </a:t>
            </a:r>
            <a:r>
              <a:rPr lang="da-DK" dirty="0" err="1"/>
              <a:t>develop</a:t>
            </a:r>
            <a:r>
              <a:rPr lang="da-DK" dirty="0"/>
              <a:t> domain</a:t>
            </a:r>
          </a:p>
          <a:p>
            <a:pPr marL="285750" indent="-285750">
              <a:buFont typeface="Arial" panose="020B0604020202020204" pitchFamily="34" charset="0"/>
              <a:buChar char="•"/>
            </a:pPr>
            <a:r>
              <a:rPr lang="da-DK" dirty="0"/>
              <a:t>Perform </a:t>
            </a:r>
            <a:r>
              <a:rPr lang="da-DK" dirty="0" err="1"/>
              <a:t>own</a:t>
            </a:r>
            <a:r>
              <a:rPr lang="da-DK" dirty="0"/>
              <a:t> research</a:t>
            </a:r>
            <a:endParaRPr lang="sv-SE" dirty="0"/>
          </a:p>
        </p:txBody>
      </p:sp>
    </p:spTree>
    <p:extLst>
      <p:ext uri="{BB962C8B-B14F-4D97-AF65-F5344CB8AC3E}">
        <p14:creationId xmlns:p14="http://schemas.microsoft.com/office/powerpoint/2010/main" val="260119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dirty="0"/>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da-DK" dirty="0"/>
              <a:t>Milestones and timeline</a:t>
            </a:r>
            <a:endParaRPr lang="en-GB"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a:t>2</a:t>
            </a:r>
          </a:p>
        </p:txBody>
      </p:sp>
      <p:sp>
        <p:nvSpPr>
          <p:cNvPr id="2" name="TextBox 1">
            <a:extLst>
              <a:ext uri="{FF2B5EF4-FFF2-40B4-BE49-F238E27FC236}">
                <a16:creationId xmlns:a16="http://schemas.microsoft.com/office/drawing/2014/main" id="{0E7447BB-E8D7-7446-AFA1-683B5BC9AC07}"/>
              </a:ext>
            </a:extLst>
          </p:cNvPr>
          <p:cNvSpPr txBox="1"/>
          <p:nvPr/>
        </p:nvSpPr>
        <p:spPr>
          <a:xfrm>
            <a:off x="7669161" y="1880281"/>
            <a:ext cx="2920181" cy="954107"/>
          </a:xfrm>
          <a:prstGeom prst="rect">
            <a:avLst/>
          </a:prstGeom>
          <a:noFill/>
        </p:spPr>
        <p:txBody>
          <a:bodyPr wrap="square" rtlCol="0">
            <a:spAutoFit/>
          </a:bodyPr>
          <a:lstStyle/>
          <a:p>
            <a:pPr algn="l"/>
            <a:r>
              <a:rPr lang="sv-SE" sz="2800" dirty="0">
                <a:solidFill>
                  <a:srgbClr val="666666"/>
                </a:solidFill>
              </a:rPr>
              <a:t>Picture?</a:t>
            </a:r>
          </a:p>
          <a:p>
            <a:pPr algn="l"/>
            <a:endParaRPr lang="sv-SE" sz="2800" dirty="0">
              <a:solidFill>
                <a:srgbClr val="666666"/>
              </a:solidFill>
            </a:endParaRPr>
          </a:p>
        </p:txBody>
      </p:sp>
    </p:spTree>
    <p:extLst>
      <p:ext uri="{BB962C8B-B14F-4D97-AF65-F5344CB8AC3E}">
        <p14:creationId xmlns:p14="http://schemas.microsoft.com/office/powerpoint/2010/main" val="2700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a:xfrm>
            <a:off x="6086933" y="550894"/>
            <a:ext cx="4620395" cy="628977"/>
          </a:xfrm>
        </p:spPr>
        <p:txBody>
          <a:bodyPr/>
          <a:lstStyle/>
          <a:p>
            <a:r>
              <a:rPr lang="da-DK" sz="3200" dirty="0"/>
              <a:t>LOKI Live Data Processing</a:t>
            </a:r>
            <a:br>
              <a:rPr lang="da-DK" sz="2800" dirty="0"/>
            </a:br>
            <a:endParaRPr lang="en-GB" sz="2800" dirty="0">
              <a:solidFill>
                <a:schemeClr val="tx1">
                  <a:lumMod val="75000"/>
                  <a:lumOff val="25000"/>
                </a:schemeClr>
              </a:solidFill>
            </a:endParaRPr>
          </a:p>
        </p:txBody>
      </p:sp>
      <p:sp>
        <p:nvSpPr>
          <p:cNvPr id="5" name="Platshållare för sidfot 4">
            <a:extLst>
              <a:ext uri="{FF2B5EF4-FFF2-40B4-BE49-F238E27FC236}">
                <a16:creationId xmlns:a16="http://schemas.microsoft.com/office/drawing/2014/main" id="{5CF2C8D0-2448-45AB-9FE2-D6C1EBCEBC5B}"/>
              </a:ext>
            </a:extLst>
          </p:cNvPr>
          <p:cNvSpPr>
            <a:spLocks noGrp="1"/>
          </p:cNvSpPr>
          <p:nvPr>
            <p:ph type="ftr" sz="quarter" idx="11"/>
          </p:nvPr>
        </p:nvSpPr>
        <p:spPr/>
        <p:txBody>
          <a:bodyPr/>
          <a:lstStyle/>
          <a:p>
            <a:r>
              <a:rPr lang="en-GB"/>
              <a:t>DRAM Updates - STAP April 2020</a:t>
            </a:r>
            <a:endParaRPr lang="en-GB" dirty="0"/>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9</a:t>
            </a:fld>
            <a:endParaRPr lang="sv-SE" dirty="0">
              <a:solidFill>
                <a:srgbClr val="CCCCCC"/>
              </a:solidFill>
            </a:endParaRPr>
          </a:p>
        </p:txBody>
      </p:sp>
      <p:sp>
        <p:nvSpPr>
          <p:cNvPr id="9" name="Platshållare för datum 3">
            <a:extLst>
              <a:ext uri="{FF2B5EF4-FFF2-40B4-BE49-F238E27FC236}">
                <a16:creationId xmlns:a16="http://schemas.microsoft.com/office/drawing/2014/main" id="{EC41C35A-EE84-D947-9DE3-983A77690536}"/>
              </a:ext>
            </a:extLst>
          </p:cNvPr>
          <p:cNvSpPr>
            <a:spLocks noGrp="1"/>
          </p:cNvSpPr>
          <p:nvPr>
            <p:ph type="dt" sz="half" idx="10"/>
          </p:nvPr>
        </p:nvSpPr>
        <p:spPr>
          <a:xfrm>
            <a:off x="1195647" y="6475270"/>
            <a:ext cx="832658" cy="365125"/>
          </a:xfrm>
        </p:spPr>
        <p:txBody>
          <a:bodyPr/>
          <a:lstStyle/>
          <a:p>
            <a:r>
              <a:rPr lang="sv-SE"/>
              <a:t>2020-04-27</a:t>
            </a:r>
            <a:endParaRPr lang="sv-SE" dirty="0"/>
          </a:p>
        </p:txBody>
      </p:sp>
      <p:pic>
        <p:nvPicPr>
          <p:cNvPr id="10" name="Picture 9">
            <a:extLst>
              <a:ext uri="{FF2B5EF4-FFF2-40B4-BE49-F238E27FC236}">
                <a16:creationId xmlns:a16="http://schemas.microsoft.com/office/drawing/2014/main" id="{013E7803-DAB4-D843-AE90-4D7A903C4A41}"/>
              </a:ext>
            </a:extLst>
          </p:cNvPr>
          <p:cNvPicPr>
            <a:picLocks noChangeAspect="1"/>
          </p:cNvPicPr>
          <p:nvPr/>
        </p:nvPicPr>
        <p:blipFill>
          <a:blip r:embed="rId2"/>
          <a:stretch>
            <a:fillRect/>
          </a:stretch>
        </p:blipFill>
        <p:spPr>
          <a:xfrm>
            <a:off x="240909" y="0"/>
            <a:ext cx="5846026" cy="4287188"/>
          </a:xfrm>
          <a:prstGeom prst="rect">
            <a:avLst/>
          </a:prstGeom>
        </p:spPr>
      </p:pic>
      <p:pic>
        <p:nvPicPr>
          <p:cNvPr id="11" name="Content Placeholder 10">
            <a:extLst>
              <a:ext uri="{FF2B5EF4-FFF2-40B4-BE49-F238E27FC236}">
                <a16:creationId xmlns:a16="http://schemas.microsoft.com/office/drawing/2014/main" id="{E6268D8A-438D-E04B-A015-D465664F0C30}"/>
              </a:ext>
            </a:extLst>
          </p:cNvPr>
          <p:cNvPicPr>
            <a:picLocks noGrp="1" noChangeAspect="1"/>
          </p:cNvPicPr>
          <p:nvPr>
            <p:ph idx="1"/>
          </p:nvPr>
        </p:nvPicPr>
        <p:blipFill>
          <a:blip r:embed="rId3"/>
          <a:stretch>
            <a:fillRect/>
          </a:stretch>
        </p:blipFill>
        <p:spPr>
          <a:xfrm>
            <a:off x="6086934" y="1759126"/>
            <a:ext cx="6105066" cy="4898706"/>
          </a:xfrm>
          <a:prstGeom prst="rect">
            <a:avLst/>
          </a:prstGeom>
        </p:spPr>
      </p:pic>
      <p:pic>
        <p:nvPicPr>
          <p:cNvPr id="12" name="Picture 11">
            <a:extLst>
              <a:ext uri="{FF2B5EF4-FFF2-40B4-BE49-F238E27FC236}">
                <a16:creationId xmlns:a16="http://schemas.microsoft.com/office/drawing/2014/main" id="{D8169734-A9C6-C149-99EF-E9B9F8EC145B}"/>
              </a:ext>
            </a:extLst>
          </p:cNvPr>
          <p:cNvPicPr>
            <a:picLocks noChangeAspect="1"/>
          </p:cNvPicPr>
          <p:nvPr/>
        </p:nvPicPr>
        <p:blipFill>
          <a:blip r:embed="rId4"/>
          <a:stretch>
            <a:fillRect/>
          </a:stretch>
        </p:blipFill>
        <p:spPr>
          <a:xfrm>
            <a:off x="931776" y="4308106"/>
            <a:ext cx="2700832" cy="2278998"/>
          </a:xfrm>
          <a:prstGeom prst="rect">
            <a:avLst/>
          </a:prstGeom>
        </p:spPr>
      </p:pic>
      <p:sp>
        <p:nvSpPr>
          <p:cNvPr id="13" name="TextBox 12">
            <a:extLst>
              <a:ext uri="{FF2B5EF4-FFF2-40B4-BE49-F238E27FC236}">
                <a16:creationId xmlns:a16="http://schemas.microsoft.com/office/drawing/2014/main" id="{085755F8-7086-4E47-B0DF-B355AE19FBC8}"/>
              </a:ext>
            </a:extLst>
          </p:cNvPr>
          <p:cNvSpPr txBox="1"/>
          <p:nvPr/>
        </p:nvSpPr>
        <p:spPr>
          <a:xfrm>
            <a:off x="4005823" y="5115216"/>
            <a:ext cx="2016223" cy="1200329"/>
          </a:xfrm>
          <a:prstGeom prst="rect">
            <a:avLst/>
          </a:prstGeom>
          <a:solidFill>
            <a:schemeClr val="bg1"/>
          </a:solidFill>
        </p:spPr>
        <p:txBody>
          <a:bodyPr wrap="square" rtlCol="0">
            <a:spAutoFit/>
          </a:bodyPr>
          <a:lstStyle/>
          <a:p>
            <a:pPr algn="ctr"/>
            <a:endParaRPr lang="en-GB" dirty="0"/>
          </a:p>
          <a:p>
            <a:pPr algn="ctr"/>
            <a:r>
              <a:rPr lang="en-GB" dirty="0" err="1"/>
              <a:t>nano</a:t>
            </a:r>
            <a:r>
              <a:rPr lang="en-GB" dirty="0"/>
              <a:t> spheres radius 25 </a:t>
            </a:r>
            <a:r>
              <a:rPr lang="en-GB" dirty="0" err="1"/>
              <a:t>Å</a:t>
            </a:r>
            <a:endParaRPr lang="en-GB" dirty="0"/>
          </a:p>
          <a:p>
            <a:pPr algn="ctr"/>
            <a:endParaRPr lang="en-GB" dirty="0"/>
          </a:p>
        </p:txBody>
      </p:sp>
    </p:spTree>
    <p:extLst>
      <p:ext uri="{BB962C8B-B14F-4D97-AF65-F5344CB8AC3E}">
        <p14:creationId xmlns:p14="http://schemas.microsoft.com/office/powerpoint/2010/main" val="15742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4223</TotalTime>
  <Words>1535</Words>
  <Application>Microsoft Macintosh PowerPoint</Application>
  <PresentationFormat>Widescreen</PresentationFormat>
  <Paragraphs>273</Paragraphs>
  <Slides>26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Apple Color Emoji</vt:lpstr>
      <vt:lpstr>Arial</vt:lpstr>
      <vt:lpstr>Calibri</vt:lpstr>
      <vt:lpstr>Segoe UI</vt:lpstr>
      <vt:lpstr>Segoe UI Light</vt:lpstr>
      <vt:lpstr>Segoe UI Semibold</vt:lpstr>
      <vt:lpstr>System Font Regular</vt:lpstr>
      <vt:lpstr>Wingdings</vt:lpstr>
      <vt:lpstr>Office-tema</vt:lpstr>
      <vt:lpstr>PowerPoint Presentation</vt:lpstr>
      <vt:lpstr>DRAM Updates - STAP April 2020</vt:lpstr>
      <vt:lpstr>In Brief</vt:lpstr>
      <vt:lpstr>Software Overview </vt:lpstr>
      <vt:lpstr>Some remarks</vt:lpstr>
      <vt:lpstr>How we develop data reduction for specific instruments</vt:lpstr>
      <vt:lpstr>Instrument Data Scientists  </vt:lpstr>
      <vt:lpstr>PowerPoint Presentation</vt:lpstr>
      <vt:lpstr>LOKI Live Data Processing </vt:lpstr>
      <vt:lpstr>Data Processing Software Ready for Operation of LoKI </vt:lpstr>
      <vt:lpstr>DRAM Timeline and milestones (2020 and beyond)                                                     - Version: Sept. 2019</vt:lpstr>
      <vt:lpstr>DRAM Timeline and milestones (2020 and beyond)                                                     - Version: April 2020</vt:lpstr>
      <vt:lpstr>PowerPoint Presentation</vt:lpstr>
      <vt:lpstr>Changes to Staff </vt:lpstr>
      <vt:lpstr>Organization of DRAM for 2020 going forward (consolidation of ”reorg” in 2019) </vt:lpstr>
      <vt:lpstr>Imaging </vt:lpstr>
      <vt:lpstr>Diffraction </vt:lpstr>
      <vt:lpstr>scipp performance comparison</vt:lpstr>
      <vt:lpstr>PowerPoint Presentation</vt:lpstr>
      <vt:lpstr>Diffraction (&amp; spectroscopy) EasyInterface</vt:lpstr>
      <vt:lpstr>What is easy?</vt:lpstr>
      <vt:lpstr>Large-Scale Structures</vt:lpstr>
      <vt:lpstr>Early draft for reflectometry GUI</vt:lpstr>
      <vt:lpstr>Spectroscopy</vt:lpstr>
      <vt:lpstr>Questions?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THR</cp:lastModifiedBy>
  <cp:revision>124</cp:revision>
  <cp:lastPrinted>2019-03-08T10:27:30Z</cp:lastPrinted>
  <dcterms:created xsi:type="dcterms:W3CDTF">2020-04-24T12:25:30Z</dcterms:created>
  <dcterms:modified xsi:type="dcterms:W3CDTF">2020-04-27T10:53:00Z</dcterms:modified>
</cp:coreProperties>
</file>