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993" r:id="rId2"/>
    <p:sldId id="491" r:id="rId3"/>
    <p:sldId id="999" r:id="rId4"/>
    <p:sldId id="303" r:id="rId5"/>
    <p:sldId id="527" r:id="rId6"/>
    <p:sldId id="986" r:id="rId7"/>
    <p:sldId id="987" r:id="rId8"/>
    <p:sldId id="989" r:id="rId9"/>
    <p:sldId id="990" r:id="rId10"/>
    <p:sldId id="992" r:id="rId11"/>
    <p:sldId id="985" r:id="rId12"/>
    <p:sldId id="1002" r:id="rId13"/>
    <p:sldId id="337" r:id="rId14"/>
    <p:sldId id="521" r:id="rId15"/>
    <p:sldId id="525" r:id="rId16"/>
    <p:sldId id="522" r:id="rId17"/>
    <p:sldId id="506" r:id="rId18"/>
    <p:sldId id="524" r:id="rId19"/>
    <p:sldId id="523" r:id="rId20"/>
    <p:sldId id="1014" r:id="rId21"/>
    <p:sldId id="1012" r:id="rId22"/>
    <p:sldId id="514" r:id="rId23"/>
    <p:sldId id="1025" r:id="rId24"/>
    <p:sldId id="1330" r:id="rId25"/>
    <p:sldId id="1331" r:id="rId26"/>
    <p:sldId id="1026" r:id="rId27"/>
    <p:sldId id="515" r:id="rId28"/>
    <p:sldId id="297" r:id="rId29"/>
    <p:sldId id="510" r:id="rId30"/>
    <p:sldId id="355" r:id="rId3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4489"/>
    <a:srgbClr val="39A1DD"/>
    <a:srgbClr val="1E9FDB"/>
    <a:srgbClr val="B2343A"/>
    <a:srgbClr val="D9D9D9"/>
    <a:srgbClr val="BFBFBF"/>
    <a:srgbClr val="76D6FF"/>
    <a:srgbClr val="0094CA"/>
    <a:srgbClr val="13A1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4" autoAdjust="0"/>
    <p:restoredTop sz="95055" autoAdjust="0"/>
  </p:normalViewPr>
  <p:slideViewPr>
    <p:cSldViewPr>
      <p:cViewPr varScale="1">
        <p:scale>
          <a:sx n="116" d="100"/>
          <a:sy n="116" d="100"/>
        </p:scale>
        <p:origin x="536" y="184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-181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Agreed / Endorsed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</c:v>
                </c:pt>
                <c:pt idx="4">
                  <c:v>End of 2018</c:v>
                </c:pt>
                <c:pt idx="5">
                  <c:v>Sep 2018</c:v>
                </c:pt>
                <c:pt idx="6">
                  <c:v>End of 2019</c:v>
                </c:pt>
                <c:pt idx="7">
                  <c:v>End of 2020 (estimate)</c:v>
                </c:pt>
              </c:strCache>
            </c:strRef>
          </c:cat>
          <c:val>
            <c:numRef>
              <c:f>Sheet1!$B$2:$B$9</c:f>
              <c:numCache>
                <c:formatCode>0.00</c:formatCode>
                <c:ptCount val="8"/>
                <c:pt idx="0">
                  <c:v>0.19</c:v>
                </c:pt>
                <c:pt idx="1">
                  <c:v>128.5</c:v>
                </c:pt>
                <c:pt idx="2">
                  <c:v>254.7</c:v>
                </c:pt>
                <c:pt idx="3" formatCode="General">
                  <c:v>319</c:v>
                </c:pt>
                <c:pt idx="4">
                  <c:v>334.1</c:v>
                </c:pt>
                <c:pt idx="5">
                  <c:v>417</c:v>
                </c:pt>
                <c:pt idx="6">
                  <c:v>453</c:v>
                </c:pt>
                <c:pt idx="7">
                  <c:v>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7-7143-9B79-BF12262C6D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Planned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</c:v>
                </c:pt>
                <c:pt idx="4">
                  <c:v>End of 2018</c:v>
                </c:pt>
                <c:pt idx="5">
                  <c:v>Sep 2018</c:v>
                </c:pt>
                <c:pt idx="6">
                  <c:v>End of 2019</c:v>
                </c:pt>
                <c:pt idx="7">
                  <c:v>End of 2020 (estimate)</c:v>
                </c:pt>
              </c:strCache>
            </c:strRef>
          </c:cat>
          <c:val>
            <c:numRef>
              <c:f>Sheet1!$C$2:$C$9</c:f>
              <c:numCache>
                <c:formatCode>0.00</c:formatCode>
                <c:ptCount val="8"/>
                <c:pt idx="0">
                  <c:v>272.58999999999997</c:v>
                </c:pt>
                <c:pt idx="1">
                  <c:v>207.15</c:v>
                </c:pt>
                <c:pt idx="2" formatCode="General">
                  <c:v>258.49</c:v>
                </c:pt>
                <c:pt idx="3" formatCode="General">
                  <c:v>215.34</c:v>
                </c:pt>
                <c:pt idx="4">
                  <c:v>210</c:v>
                </c:pt>
                <c:pt idx="5">
                  <c:v>115</c:v>
                </c:pt>
                <c:pt idx="6">
                  <c:v>64.14</c:v>
                </c:pt>
                <c:pt idx="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F7-7143-9B79-BF12262C6D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Potential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</c:v>
                </c:pt>
                <c:pt idx="4">
                  <c:v>End of 2018</c:v>
                </c:pt>
                <c:pt idx="5">
                  <c:v>Sep 2018</c:v>
                </c:pt>
                <c:pt idx="6">
                  <c:v>End of 2019</c:v>
                </c:pt>
                <c:pt idx="7">
                  <c:v>End of 2020 (estimate)</c:v>
                </c:pt>
              </c:strCache>
            </c:strRef>
          </c:cat>
          <c:val>
            <c:numRef>
              <c:f>Sheet1!$D$2:$D$9</c:f>
              <c:numCache>
                <c:formatCode>0.00</c:formatCode>
                <c:ptCount val="8"/>
                <c:pt idx="0">
                  <c:v>335.78</c:v>
                </c:pt>
                <c:pt idx="1">
                  <c:v>313.19</c:v>
                </c:pt>
                <c:pt idx="2" formatCode="General">
                  <c:v>110.54</c:v>
                </c:pt>
                <c:pt idx="3" formatCode="General">
                  <c:v>25</c:v>
                </c:pt>
                <c:pt idx="4">
                  <c:v>10</c:v>
                </c:pt>
                <c:pt idx="5">
                  <c:v>8</c:v>
                </c:pt>
                <c:pt idx="6" formatCode="General">
                  <c:v>14.81</c:v>
                </c:pt>
                <c:pt idx="7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F7-7143-9B79-BF12262C6D1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Collaborations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</c:v>
                </c:pt>
                <c:pt idx="4">
                  <c:v>End of 2018</c:v>
                </c:pt>
                <c:pt idx="5">
                  <c:v>Sep 2018</c:v>
                </c:pt>
                <c:pt idx="6">
                  <c:v>End of 2019</c:v>
                </c:pt>
                <c:pt idx="7">
                  <c:v>End of 2020 (estimate)</c:v>
                </c:pt>
              </c:strCache>
            </c:strRef>
          </c:cat>
          <c:val>
            <c:numRef>
              <c:f>Sheet1!$E$2:$E$9</c:f>
              <c:numCache>
                <c:formatCode>0.00</c:formatCode>
                <c:ptCount val="8"/>
                <c:pt idx="0">
                  <c:v>9.4</c:v>
                </c:pt>
                <c:pt idx="1">
                  <c:v>16.7</c:v>
                </c:pt>
                <c:pt idx="2">
                  <c:v>17.09</c:v>
                </c:pt>
                <c:pt idx="3">
                  <c:v>22</c:v>
                </c:pt>
                <c:pt idx="4">
                  <c:v>19.8</c:v>
                </c:pt>
                <c:pt idx="5">
                  <c:v>28</c:v>
                </c:pt>
                <c:pt idx="6" formatCode="General">
                  <c:v>28.4</c:v>
                </c:pt>
                <c:pt idx="7" formatCode="General">
                  <c:v>28.4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F7-7143-9B79-BF12262C6D1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Direct Contracts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End of 2014</c:v>
                </c:pt>
                <c:pt idx="1">
                  <c:v>End of 2015</c:v>
                </c:pt>
                <c:pt idx="2">
                  <c:v>End of 2016</c:v>
                </c:pt>
                <c:pt idx="3">
                  <c:v>End of 2017</c:v>
                </c:pt>
                <c:pt idx="4">
                  <c:v>End of 2018</c:v>
                </c:pt>
                <c:pt idx="5">
                  <c:v>Sep 2018</c:v>
                </c:pt>
                <c:pt idx="6">
                  <c:v>End of 2019</c:v>
                </c:pt>
                <c:pt idx="7">
                  <c:v>End of 2020 (estimate)</c:v>
                </c:pt>
              </c:strCache>
            </c:strRef>
          </c:cat>
          <c:val>
            <c:numRef>
              <c:f>Sheet1!$F$2:$F$9</c:f>
              <c:numCache>
                <c:formatCode>0.00</c:formatCode>
                <c:ptCount val="8"/>
                <c:pt idx="0">
                  <c:v>0</c:v>
                </c:pt>
                <c:pt idx="1">
                  <c:v>5.7</c:v>
                </c:pt>
                <c:pt idx="2">
                  <c:v>15.7</c:v>
                </c:pt>
                <c:pt idx="3">
                  <c:v>20</c:v>
                </c:pt>
                <c:pt idx="4">
                  <c:v>21.36</c:v>
                </c:pt>
                <c:pt idx="5">
                  <c:v>13</c:v>
                </c:pt>
                <c:pt idx="6" formatCode="General">
                  <c:v>14.23</c:v>
                </c:pt>
                <c:pt idx="7" formatCode="General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F7-7143-9B79-BF12262C6D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949668464"/>
        <c:axId val="951699040"/>
      </c:barChart>
      <c:catAx>
        <c:axId val="94966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951699040"/>
        <c:crosses val="autoZero"/>
        <c:auto val="1"/>
        <c:lblAlgn val="ctr"/>
        <c:lblOffset val="100"/>
        <c:noMultiLvlLbl val="0"/>
      </c:catAx>
      <c:valAx>
        <c:axId val="95169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94966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F64992-8141-5A41-BE79-4B1B5469AE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81FB9-888F-194C-883A-0596C7A03E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F97CA-137A-314C-B14E-91A466966E89}" type="datetimeFigureOut">
              <a:rPr lang="en-US" smtClean="0"/>
              <a:t>1/28/20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0B832-5645-E243-85EB-0BD729D605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9E0DC-532D-524C-A76C-89A5677252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30BEC-5704-BE47-AAF2-4F36FF184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14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2020-01-28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2789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5710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298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632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5687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risk with this plan and we need to revisit it</a:t>
            </a:r>
          </a:p>
          <a:p>
            <a:r>
              <a:rPr lang="en-US" dirty="0"/>
              <a:t>2 of the 3 choices for first science has the last area access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3953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484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984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867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487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6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18676" y="6309320"/>
            <a:ext cx="517848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2A2B75-F19A-FC42-9B8A-F138A418BA6A}"/>
              </a:ext>
            </a:extLst>
          </p:cNvPr>
          <p:cNvSpPr txBox="1"/>
          <p:nvPr userDrawn="1"/>
        </p:nvSpPr>
        <p:spPr>
          <a:xfrm>
            <a:off x="398033" y="27969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sv-SE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25722D-A85C-AD4C-A35A-0A8411414FC4}"/>
              </a:ext>
            </a:extLst>
          </p:cNvPr>
          <p:cNvSpPr txBox="1"/>
          <p:nvPr userDrawn="1"/>
        </p:nvSpPr>
        <p:spPr>
          <a:xfrm>
            <a:off x="748145" y="27313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56E1D-5F7F-6E41-908E-71260D295946}"/>
              </a:ext>
            </a:extLst>
          </p:cNvPr>
          <p:cNvSpPr txBox="1"/>
          <p:nvPr userDrawn="1"/>
        </p:nvSpPr>
        <p:spPr>
          <a:xfrm>
            <a:off x="1465118" y="27016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573C7F-9800-7445-97CC-E395B40DAE01}"/>
              </a:ext>
            </a:extLst>
          </p:cNvPr>
          <p:cNvSpPr txBox="1"/>
          <p:nvPr userDrawn="1"/>
        </p:nvSpPr>
        <p:spPr>
          <a:xfrm>
            <a:off x="1955409" y="-84406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11585-805A-0445-A75B-5A619A958F35}"/>
              </a:ext>
            </a:extLst>
          </p:cNvPr>
          <p:cNvSpPr txBox="1"/>
          <p:nvPr userDrawn="1"/>
        </p:nvSpPr>
        <p:spPr>
          <a:xfrm>
            <a:off x="2205318" y="24204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092659-37EC-B845-8C38-859D74CF03CE}"/>
              </a:ext>
            </a:extLst>
          </p:cNvPr>
          <p:cNvSpPr txBox="1"/>
          <p:nvPr userDrawn="1"/>
        </p:nvSpPr>
        <p:spPr>
          <a:xfrm>
            <a:off x="1949824" y="26894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64552" y="6290249"/>
            <a:ext cx="517848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6D8DBD-E354-1B4B-A8D6-1FD9E4D00E7B}"/>
              </a:ext>
            </a:extLst>
          </p:cNvPr>
          <p:cNvSpPr txBox="1"/>
          <p:nvPr userDrawn="1"/>
        </p:nvSpPr>
        <p:spPr>
          <a:xfrm>
            <a:off x="108863" y="96887"/>
            <a:ext cx="3682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Workshop – Quality for In-Kind @ CEA/IPNO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36560" y="6448251"/>
            <a:ext cx="44584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CE91F9-63DC-2848-8819-68A9A3B522E5}"/>
              </a:ext>
            </a:extLst>
          </p:cNvPr>
          <p:cNvSpPr txBox="1"/>
          <p:nvPr userDrawn="1"/>
        </p:nvSpPr>
        <p:spPr>
          <a:xfrm>
            <a:off x="108863" y="96887"/>
            <a:ext cx="3970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Workshop – Quality for In-Kind @ CEA/IPNO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36562" y="6309320"/>
            <a:ext cx="44584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15F1D5-5778-FE4F-BFA5-0446AFFF100A}"/>
              </a:ext>
            </a:extLst>
          </p:cNvPr>
          <p:cNvSpPr txBox="1"/>
          <p:nvPr userDrawn="1"/>
        </p:nvSpPr>
        <p:spPr>
          <a:xfrm>
            <a:off x="108863" y="96887"/>
            <a:ext cx="3682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Workshop – Quality for In-Kind @ CEA/IPNO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84223" y="6309320"/>
            <a:ext cx="517848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C2C74C-E332-0946-ABD5-2A18F53C2AC3}"/>
              </a:ext>
            </a:extLst>
          </p:cNvPr>
          <p:cNvSpPr txBox="1"/>
          <p:nvPr userDrawn="1"/>
        </p:nvSpPr>
        <p:spPr>
          <a:xfrm>
            <a:off x="108863" y="96887"/>
            <a:ext cx="3826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Workshop – Quality for In-Kind @ CEA/IPNO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4CF4E-96BE-2F4E-A44F-380CD6AFE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5F60B5-10CD-7542-ACD7-A8EEFAD27BC1}"/>
              </a:ext>
            </a:extLst>
          </p:cNvPr>
          <p:cNvSpPr txBox="1"/>
          <p:nvPr userDrawn="1"/>
        </p:nvSpPr>
        <p:spPr>
          <a:xfrm>
            <a:off x="108863" y="96887"/>
            <a:ext cx="3610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Workshop – Quality for In-Kind @ CEA/IPNO</a:t>
            </a:r>
          </a:p>
        </p:txBody>
      </p:sp>
    </p:spTree>
    <p:extLst>
      <p:ext uri="{BB962C8B-B14F-4D97-AF65-F5344CB8AC3E}">
        <p14:creationId xmlns:p14="http://schemas.microsoft.com/office/powerpoint/2010/main" val="308982568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251" y="319530"/>
            <a:ext cx="1810863" cy="877222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6560" y="6356351"/>
            <a:ext cx="44584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683702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 dirty="0"/>
              <a:t>Klicka här för att ändra format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8568" y="6356353"/>
            <a:ext cx="373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6031A-0E58-CF4B-BEFC-438608DA22BE}"/>
              </a:ext>
            </a:extLst>
          </p:cNvPr>
          <p:cNvSpPr txBox="1"/>
          <p:nvPr userDrawn="1"/>
        </p:nvSpPr>
        <p:spPr>
          <a:xfrm>
            <a:off x="108863" y="96887"/>
            <a:ext cx="3538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Workshop – Quality for In-Kind @ CEA/IPNO</a:t>
            </a:r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  <p:sldLayoutId id="2147483671" r:id="rId7"/>
  </p:sldLayoutIdLst>
  <p:transition spd="slow">
    <p:fade/>
  </p:transition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4000" dirty="0"/>
              <a:t>Short Review </a:t>
            </a:r>
            <a:r>
              <a:rPr lang="sv-SE" sz="4000" dirty="0" err="1"/>
              <a:t>of</a:t>
            </a:r>
            <a:r>
              <a:rPr lang="sv-SE" sz="4000" dirty="0"/>
              <a:t> ESS Project Status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933056"/>
            <a:ext cx="6512768" cy="1512168"/>
          </a:xfrm>
        </p:spPr>
        <p:txBody>
          <a:bodyPr>
            <a:noAutofit/>
          </a:bodyPr>
          <a:lstStyle/>
          <a:p>
            <a:pPr defTabSz="315314"/>
            <a:r>
              <a:rPr lang="en-GB" sz="2400" b="1" dirty="0">
                <a:solidFill>
                  <a:srgbClr val="FFFFFF"/>
                </a:solidFill>
              </a:rPr>
              <a:t> Workshop – Quality for In-Kind@ CEA/IPNO</a:t>
            </a:r>
          </a:p>
          <a:p>
            <a:pPr defTabSz="315314"/>
            <a:r>
              <a:rPr lang="en-GB" sz="2000" dirty="0">
                <a:solidFill>
                  <a:srgbClr val="FFFFFF"/>
                </a:solidFill>
              </a:rPr>
              <a:t>Mauro Zambelli</a:t>
            </a:r>
          </a:p>
          <a:p>
            <a:pPr defTabSz="315314"/>
            <a:r>
              <a:rPr lang="en-GB" sz="16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800" b="1" dirty="0" err="1">
                <a:solidFill>
                  <a:srgbClr val="FFFFFF"/>
                </a:solidFill>
              </a:rPr>
              <a:t>Orly</a:t>
            </a:r>
            <a:r>
              <a:rPr lang="en-GB" sz="1800" b="1" dirty="0">
                <a:solidFill>
                  <a:srgbClr val="FFFFFF"/>
                </a:solidFill>
              </a:rPr>
              <a:t>, 27</a:t>
            </a:r>
            <a:r>
              <a:rPr lang="en-GB" sz="1800" b="1" baseline="30000" dirty="0">
                <a:solidFill>
                  <a:srgbClr val="FFFFFF"/>
                </a:solidFill>
              </a:rPr>
              <a:t>th</a:t>
            </a:r>
            <a:r>
              <a:rPr lang="en-GB" sz="1800" b="1" dirty="0">
                <a:solidFill>
                  <a:srgbClr val="FFFFFF"/>
                </a:solidFill>
              </a:rPr>
              <a:t> January 2020</a:t>
            </a:r>
          </a:p>
        </p:txBody>
      </p:sp>
    </p:spTree>
    <p:extLst>
      <p:ext uri="{BB962C8B-B14F-4D97-AF65-F5344CB8AC3E}">
        <p14:creationId xmlns:p14="http://schemas.microsoft.com/office/powerpoint/2010/main" val="211040030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EC3AD7-2DDB-6A4D-8612-323D0835402E}"/>
              </a:ext>
            </a:extLst>
          </p:cNvPr>
          <p:cNvSpPr/>
          <p:nvPr/>
        </p:nvSpPr>
        <p:spPr>
          <a:xfrm>
            <a:off x="1199456" y="6232392"/>
            <a:ext cx="1296144" cy="586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C947E2-6326-0A46-8137-C8C28F7D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59C666-AA1C-F74E-BE54-A103F2832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Inauguration of the E01 </a:t>
            </a:r>
            <a:r>
              <a:rPr lang="en-GB" dirty="0" err="1"/>
              <a:t>Experimetal</a:t>
            </a:r>
            <a:r>
              <a:rPr lang="en-GB" dirty="0"/>
              <a:t> Hall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544D15-DA8A-C047-AA63-52E327C4B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September 9</a:t>
            </a:r>
            <a:r>
              <a:rPr lang="en-GB" baseline="30000" dirty="0"/>
              <a:t>th</a:t>
            </a:r>
            <a:r>
              <a:rPr lang="en-GB" dirty="0"/>
              <a:t>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02FEB-CDE9-9149-B2A1-9D8ABF355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30" y="1268760"/>
            <a:ext cx="852161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6736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8158B2-9613-C740-949A-C663AA62AB11}"/>
              </a:ext>
            </a:extLst>
          </p:cNvPr>
          <p:cNvSpPr/>
          <p:nvPr/>
        </p:nvSpPr>
        <p:spPr>
          <a:xfrm>
            <a:off x="1199456" y="6232392"/>
            <a:ext cx="1296144" cy="586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5EDA57-9C00-A346-A473-1334FA5A16E6}"/>
              </a:ext>
            </a:extLst>
          </p:cNvPr>
          <p:cNvSpPr/>
          <p:nvPr/>
        </p:nvSpPr>
        <p:spPr>
          <a:xfrm>
            <a:off x="208841" y="126443"/>
            <a:ext cx="2160240" cy="386564"/>
          </a:xfrm>
          <a:prstGeom prst="rect">
            <a:avLst/>
          </a:prstGeom>
          <a:solidFill>
            <a:srgbClr val="39A1DD"/>
          </a:solidFill>
          <a:ln>
            <a:solidFill>
              <a:srgbClr val="39A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E810CD-0D7C-6B48-8EA9-36FD7BB10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0662"/>
            <a:ext cx="9518848" cy="562074"/>
          </a:xfrm>
        </p:spPr>
        <p:txBody>
          <a:bodyPr/>
          <a:lstStyle/>
          <a:p>
            <a:r>
              <a:rPr lang="en-US" b="0" dirty="0"/>
              <a:t>First eight instruments planned to be ready for commissioning by end of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873E9-15CD-C746-8EBA-47EACD25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CF72827-A4F4-3C4E-92D1-51D4FCF06C28}"/>
              </a:ext>
            </a:extLst>
          </p:cNvPr>
          <p:cNvGrpSpPr/>
          <p:nvPr/>
        </p:nvGrpSpPr>
        <p:grpSpPr>
          <a:xfrm>
            <a:off x="2279576" y="1488008"/>
            <a:ext cx="8168317" cy="5613400"/>
            <a:chOff x="2279576" y="1114133"/>
            <a:chExt cx="8168317" cy="5613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C86F59-767E-E143-8717-284E42455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9576" y="1114133"/>
              <a:ext cx="7658100" cy="56134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BC48274-2E6D-244D-9AB7-C051B1A9B3DB}"/>
                </a:ext>
              </a:extLst>
            </p:cNvPr>
            <p:cNvCxnSpPr>
              <a:cxnSpLocks/>
            </p:cNvCxnSpPr>
            <p:nvPr/>
          </p:nvCxnSpPr>
          <p:spPr>
            <a:xfrm>
              <a:off x="2659181" y="3069790"/>
              <a:ext cx="708899" cy="27666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1515674-2900-3E4C-908C-07EC0ADF064D}"/>
                </a:ext>
              </a:extLst>
            </p:cNvPr>
            <p:cNvCxnSpPr>
              <a:cxnSpLocks/>
            </p:cNvCxnSpPr>
            <p:nvPr/>
          </p:nvCxnSpPr>
          <p:spPr>
            <a:xfrm>
              <a:off x="8616280" y="2819767"/>
              <a:ext cx="1831613" cy="45517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A02F3AA-C032-3145-BB8F-6D807C2A28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8284" y="5387126"/>
              <a:ext cx="1607516" cy="63623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0F28A7-E937-5247-9C72-5660C71C1C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35660" y="2231388"/>
              <a:ext cx="670756" cy="96266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5E57BBE-E4F9-304D-B6C9-8295F131F413}"/>
                </a:ext>
              </a:extLst>
            </p:cNvPr>
            <p:cNvCxnSpPr>
              <a:cxnSpLocks/>
            </p:cNvCxnSpPr>
            <p:nvPr/>
          </p:nvCxnSpPr>
          <p:spPr>
            <a:xfrm>
              <a:off x="5807968" y="4855325"/>
              <a:ext cx="1039924" cy="6819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EBB200B-7352-1A41-959F-5FFF408E8B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20136" y="1578149"/>
              <a:ext cx="1560207" cy="37102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C4D011B-429D-4446-AC01-9DAE3089D3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66720" y="1940093"/>
              <a:ext cx="1608974" cy="22929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3964C0-7BC8-8E4A-A018-B850311B67E8}"/>
                </a:ext>
              </a:extLst>
            </p:cNvPr>
            <p:cNvCxnSpPr>
              <a:cxnSpLocks/>
            </p:cNvCxnSpPr>
            <p:nvPr/>
          </p:nvCxnSpPr>
          <p:spPr>
            <a:xfrm>
              <a:off x="8040216" y="2298229"/>
              <a:ext cx="1680254" cy="8458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CEE3247-79DD-6F4A-B230-64E80EF2FFD5}"/>
              </a:ext>
            </a:extLst>
          </p:cNvPr>
          <p:cNvSpPr txBox="1"/>
          <p:nvPr/>
        </p:nvSpPr>
        <p:spPr>
          <a:xfrm>
            <a:off x="1940546" y="6232392"/>
            <a:ext cx="792088" cy="3296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dirty="0"/>
              <a:t>ESTIA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7F22EE2-2308-C047-A072-1862471BFBC5}"/>
              </a:ext>
            </a:extLst>
          </p:cNvPr>
          <p:cNvSpPr txBox="1"/>
          <p:nvPr/>
        </p:nvSpPr>
        <p:spPr>
          <a:xfrm>
            <a:off x="7034686" y="5133187"/>
            <a:ext cx="792088" cy="3296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dirty="0"/>
              <a:t>LOKI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D34399A-DA7E-954A-B235-3A7C2FE5C66F}"/>
              </a:ext>
            </a:extLst>
          </p:cNvPr>
          <p:cNvSpPr txBox="1"/>
          <p:nvPr/>
        </p:nvSpPr>
        <p:spPr>
          <a:xfrm>
            <a:off x="1598905" y="3156345"/>
            <a:ext cx="1060276" cy="3690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DREAM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1B608E-7263-3943-9A45-A4A45A3B9778}"/>
              </a:ext>
            </a:extLst>
          </p:cNvPr>
          <p:cNvSpPr txBox="1"/>
          <p:nvPr/>
        </p:nvSpPr>
        <p:spPr>
          <a:xfrm>
            <a:off x="2350353" y="2247138"/>
            <a:ext cx="792088" cy="3296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ODIN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49334CF-9126-A140-907A-55F676BF2A34}"/>
              </a:ext>
            </a:extLst>
          </p:cNvPr>
          <p:cNvSpPr txBox="1"/>
          <p:nvPr/>
        </p:nvSpPr>
        <p:spPr>
          <a:xfrm>
            <a:off x="8928382" y="1672989"/>
            <a:ext cx="792088" cy="3296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dirty="0"/>
              <a:t>BEER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84E67B3-37F0-7A4D-90A1-889C09436D86}"/>
              </a:ext>
            </a:extLst>
          </p:cNvPr>
          <p:cNvSpPr txBox="1"/>
          <p:nvPr/>
        </p:nvSpPr>
        <p:spPr>
          <a:xfrm>
            <a:off x="9312600" y="2079386"/>
            <a:ext cx="1447437" cy="35264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dirty="0"/>
              <a:t>C-SPEC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25B46D-B49D-444F-A699-FBCDEA9DEB5D}"/>
              </a:ext>
            </a:extLst>
          </p:cNvPr>
          <p:cNvSpPr txBox="1"/>
          <p:nvPr/>
        </p:nvSpPr>
        <p:spPr>
          <a:xfrm>
            <a:off x="9786460" y="2560929"/>
            <a:ext cx="1322866" cy="37785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dirty="0"/>
              <a:t>BIFROST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E262F51-76AE-7045-A0D8-A2159ED2D14B}"/>
              </a:ext>
            </a:extLst>
          </p:cNvPr>
          <p:cNvSpPr txBox="1"/>
          <p:nvPr/>
        </p:nvSpPr>
        <p:spPr>
          <a:xfrm>
            <a:off x="10475168" y="3471093"/>
            <a:ext cx="1022081" cy="35545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dirty="0"/>
              <a:t>MAGIC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6A36F-E136-6843-975A-0DC6619D92E1}"/>
              </a:ext>
            </a:extLst>
          </p:cNvPr>
          <p:cNvSpPr txBox="1"/>
          <p:nvPr/>
        </p:nvSpPr>
        <p:spPr>
          <a:xfrm>
            <a:off x="8763365" y="4109349"/>
            <a:ext cx="1512168" cy="81325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Aug 2019 Access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82506C-B0B9-994A-A8F3-04322B6A8254}"/>
              </a:ext>
            </a:extLst>
          </p:cNvPr>
          <p:cNvSpPr txBox="1"/>
          <p:nvPr/>
        </p:nvSpPr>
        <p:spPr>
          <a:xfrm>
            <a:off x="6169142" y="5584080"/>
            <a:ext cx="1512168" cy="883091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Jan 2021 Access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6A6521-E2FD-8543-9CFA-EB1A02C8C84B}"/>
              </a:ext>
            </a:extLst>
          </p:cNvPr>
          <p:cNvSpPr txBox="1"/>
          <p:nvPr/>
        </p:nvSpPr>
        <p:spPr>
          <a:xfrm>
            <a:off x="1457215" y="4062205"/>
            <a:ext cx="1578445" cy="860394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Jun 2021 Access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EE04DE9-D95D-F04D-B36A-308D7CF9ED8D}"/>
              </a:ext>
            </a:extLst>
          </p:cNvPr>
          <p:cNvSpPr/>
          <p:nvPr/>
        </p:nvSpPr>
        <p:spPr>
          <a:xfrm>
            <a:off x="2279576" y="2218699"/>
            <a:ext cx="933643" cy="3865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76D85ED-1694-434A-96AC-BBC80B622362}"/>
              </a:ext>
            </a:extLst>
          </p:cNvPr>
          <p:cNvSpPr/>
          <p:nvPr/>
        </p:nvSpPr>
        <p:spPr>
          <a:xfrm>
            <a:off x="6847892" y="5125559"/>
            <a:ext cx="976300" cy="3335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03587FD-922C-9248-97C2-FA20A0F12BA1}"/>
              </a:ext>
            </a:extLst>
          </p:cNvPr>
          <p:cNvSpPr/>
          <p:nvPr/>
        </p:nvSpPr>
        <p:spPr>
          <a:xfrm>
            <a:off x="1531006" y="3173789"/>
            <a:ext cx="1196075" cy="3341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E7178C8-1C9D-CB41-9C16-EC531636F73B}"/>
              </a:ext>
            </a:extLst>
          </p:cNvPr>
          <p:cNvSpPr/>
          <p:nvPr/>
        </p:nvSpPr>
        <p:spPr>
          <a:xfrm>
            <a:off x="8631966" y="5542609"/>
            <a:ext cx="1088504" cy="32968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B321BD-F6E9-1A46-BEAC-B0DAA0A48FA5}"/>
              </a:ext>
            </a:extLst>
          </p:cNvPr>
          <p:cNvSpPr txBox="1"/>
          <p:nvPr/>
        </p:nvSpPr>
        <p:spPr>
          <a:xfrm>
            <a:off x="9826769" y="5361210"/>
            <a:ext cx="1744107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Preferred first</a:t>
            </a:r>
          </a:p>
          <a:p>
            <a:pPr algn="l"/>
            <a:r>
              <a:rPr lang="en-US" sz="2000" dirty="0"/>
              <a:t>three instruments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9EB12D-3ED1-5848-90CD-63CA8FCF568C}"/>
              </a:ext>
            </a:extLst>
          </p:cNvPr>
          <p:cNvSpPr txBox="1"/>
          <p:nvPr/>
        </p:nvSpPr>
        <p:spPr>
          <a:xfrm>
            <a:off x="4683885" y="1772816"/>
            <a:ext cx="1512168" cy="81325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May 2021 Access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3E5ADCA-916D-E940-AE37-A9A244E9F80A}"/>
              </a:ext>
            </a:extLst>
          </p:cNvPr>
          <p:cNvSpPr/>
          <p:nvPr/>
        </p:nvSpPr>
        <p:spPr>
          <a:xfrm>
            <a:off x="4511824" y="2938779"/>
            <a:ext cx="3103417" cy="2822221"/>
          </a:xfrm>
          <a:prstGeom prst="arc">
            <a:avLst>
              <a:gd name="adj1" fmla="val 16584708"/>
              <a:gd name="adj2" fmla="val 21227762"/>
            </a:avLst>
          </a:prstGeom>
          <a:ln w="412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A23D75-8FAC-8B48-8E1B-64BFB35277E2}"/>
              </a:ext>
            </a:extLst>
          </p:cNvPr>
          <p:cNvCxnSpPr/>
          <p:nvPr/>
        </p:nvCxnSpPr>
        <p:spPr>
          <a:xfrm flipV="1">
            <a:off x="6152207" y="4109349"/>
            <a:ext cx="1463034" cy="41360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D18EF18-0707-824E-9C42-2DE21023FB04}"/>
              </a:ext>
            </a:extLst>
          </p:cNvPr>
          <p:cNvCxnSpPr>
            <a:cxnSpLocks/>
          </p:cNvCxnSpPr>
          <p:nvPr/>
        </p:nvCxnSpPr>
        <p:spPr>
          <a:xfrm flipH="1" flipV="1">
            <a:off x="5953051" y="3298819"/>
            <a:ext cx="199156" cy="122413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CF2F0BC-F313-8F45-A449-E8E6595EA2DD}"/>
              </a:ext>
            </a:extLst>
          </p:cNvPr>
          <p:cNvCxnSpPr>
            <a:cxnSpLocks/>
          </p:cNvCxnSpPr>
          <p:nvPr/>
        </p:nvCxnSpPr>
        <p:spPr>
          <a:xfrm flipV="1">
            <a:off x="5953051" y="2938779"/>
            <a:ext cx="199156" cy="25486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32C6D4-8DB6-2B42-B023-FE0E7603FC90}"/>
              </a:ext>
            </a:extLst>
          </p:cNvPr>
          <p:cNvCxnSpPr>
            <a:cxnSpLocks/>
          </p:cNvCxnSpPr>
          <p:nvPr/>
        </p:nvCxnSpPr>
        <p:spPr>
          <a:xfrm>
            <a:off x="5775728" y="2432032"/>
            <a:ext cx="1000966" cy="1126590"/>
          </a:xfrm>
          <a:prstGeom prst="straightConnector1">
            <a:avLst/>
          </a:prstGeom>
          <a:ln w="25400">
            <a:solidFill>
              <a:srgbClr val="FF0000"/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A1E8E483-8B72-B041-B4D4-C5D74097A82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714" y="1059978"/>
          <a:ext cx="6588732" cy="7068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904084050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14911775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29504464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58476831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17705089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 dirty="0">
                          <a:effectLst/>
                        </a:rPr>
                        <a:t>Diffractometers</a:t>
                      </a: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 dirty="0">
                          <a:effectLst/>
                        </a:rPr>
                        <a:t>Spectrometers</a:t>
                      </a: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 dirty="0">
                          <a:effectLst/>
                        </a:rPr>
                        <a:t>Reflectometers</a:t>
                      </a: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 dirty="0">
                          <a:effectLst/>
                        </a:rPr>
                        <a:t>SANS</a:t>
                      </a: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 dirty="0">
                          <a:effectLst/>
                        </a:rPr>
                        <a:t>Engineering &amp; Imaging</a:t>
                      </a: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7353630"/>
                  </a:ext>
                </a:extLst>
              </a:tr>
              <a:tr h="2376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DREAM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BIFROST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ESTIA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LOKI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BEER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5852920"/>
                  </a:ext>
                </a:extLst>
              </a:tr>
              <a:tr h="2463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C-SPEC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ODIN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3157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1575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38" grpId="0" animBg="1"/>
      <p:bldP spid="25" grpId="0" animBg="1"/>
      <p:bldP spid="44" grpId="0" animBg="1"/>
      <p:bldP spid="45" grpId="0" animBg="1"/>
      <p:bldP spid="46" grpId="0" animBg="1"/>
      <p:bldP spid="26" grpId="0"/>
      <p:bldP spid="30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2E84-6C9F-4745-BC49-E22E3583C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424" y="2348880"/>
            <a:ext cx="10363200" cy="1470025"/>
          </a:xfrm>
        </p:spPr>
        <p:txBody>
          <a:bodyPr>
            <a:normAutofit/>
          </a:bodyPr>
          <a:lstStyle/>
          <a:p>
            <a:r>
              <a:rPr lang="sv-SE" sz="4400" dirty="0"/>
              <a:t>The IK Environment @ ESS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233943947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5121275"/>
          </a:xfrm>
        </p:spPr>
        <p:txBody>
          <a:bodyPr>
            <a:normAutofit/>
          </a:bodyPr>
          <a:lstStyle/>
          <a:p>
            <a:pPr marL="0" lvl="1" indent="0">
              <a:spcBef>
                <a:spcPts val="1176"/>
              </a:spcBef>
              <a:buClr>
                <a:srgbClr val="0094CA"/>
              </a:buClr>
              <a:buNone/>
            </a:pPr>
            <a:r>
              <a:rPr lang="en-GB" sz="4000" dirty="0"/>
              <a:t>IK Management @ ESS is rapidly moving from the Contractual phase to the Implementation phase, starting to look forward to the Operation phase</a:t>
            </a:r>
            <a:endParaRPr lang="en-GB" sz="4400" dirty="0"/>
          </a:p>
          <a:p>
            <a:pPr marL="454025" lvl="2" indent="-401638">
              <a:spcBef>
                <a:spcPts val="1200"/>
              </a:spcBef>
              <a:buClr>
                <a:srgbClr val="0094CA"/>
              </a:buClr>
              <a:buSzPct val="120000"/>
            </a:pPr>
            <a:r>
              <a:rPr lang="en-GB" sz="3200" dirty="0"/>
              <a:t>This requires a progressively different approach to the relationship both with the IK Partners and with the relevant Functions inside ESS</a:t>
            </a:r>
          </a:p>
          <a:p>
            <a:pPr marL="454025" lvl="2" indent="-401638">
              <a:spcBef>
                <a:spcPts val="1200"/>
              </a:spcBef>
              <a:buClr>
                <a:srgbClr val="0094CA"/>
              </a:buClr>
              <a:buSzPct val="120000"/>
            </a:pPr>
            <a:r>
              <a:rPr lang="en-GB" sz="3200" dirty="0"/>
              <a:t>Complex issues are now coming into play: logistics, VAT on delivery and installation, quality documentation, CE marking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0BB832-68A5-C143-B43A-A48A9C21A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260648"/>
            <a:ext cx="8942784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New challenges for IK management</a:t>
            </a:r>
          </a:p>
        </p:txBody>
      </p:sp>
    </p:spTree>
    <p:extLst>
      <p:ext uri="{BB962C8B-B14F-4D97-AF65-F5344CB8AC3E}">
        <p14:creationId xmlns:p14="http://schemas.microsoft.com/office/powerpoint/2010/main" val="422467757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116632"/>
            <a:ext cx="8942784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ESS – IK Provider relationship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804646"/>
          </a:xfrm>
        </p:spPr>
        <p:txBody>
          <a:bodyPr>
            <a:normAutofit/>
          </a:bodyPr>
          <a:lstStyle/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4000" dirty="0"/>
              <a:t>The operative relationship between ESS and the IK Provider is essentially (and usefully) focused on the scientific/technical channel (WP Leader)</a:t>
            </a:r>
          </a:p>
          <a:p>
            <a:pPr marL="941388" lvl="2" indent="-476250">
              <a:spcBef>
                <a:spcPts val="1176"/>
              </a:spcBef>
              <a:buClr>
                <a:srgbClr val="0094CA"/>
              </a:buClr>
            </a:pPr>
            <a:r>
              <a:rPr lang="en-GB" sz="3600" dirty="0"/>
              <a:t>However, IK is a far more complex process, which requires a “multi-channel” communication and comprehensive interaction between ESS and the </a:t>
            </a:r>
            <a:br>
              <a:rPr lang="en-GB" sz="3600" dirty="0"/>
            </a:br>
            <a:r>
              <a:rPr lang="en-GB" sz="3600" dirty="0"/>
              <a:t>IK Partners / IK Provider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0484123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A43EF5-60EC-5C4B-B626-030D6B5D3C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IK Contribution Agreements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Technical Annexes and TA amendments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Relationship with Ministries and Funding Agencies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Administrative issues </a:t>
            </a:r>
            <a:br>
              <a:rPr lang="en-GB" sz="3600" dirty="0"/>
            </a:br>
            <a:r>
              <a:rPr lang="en-GB" sz="3600" dirty="0"/>
              <a:t>(i.e. Call-Offs payments)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VAT issues (particularly on delivery and installation)</a:t>
            </a:r>
          </a:p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552A6-9213-1849-8E0D-021302B913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Technical specifications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Project schedule 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Logistics (transport, delivery)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Quality Control and quality documentation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CE marking / DOI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Installation and commissioning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8ADAA-7BF8-4046-9E4E-CD25618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18D6B1-A08F-EF4C-A8E2-995DEA81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8680"/>
            <a:ext cx="9518848" cy="562074"/>
          </a:xfrm>
        </p:spPr>
        <p:txBody>
          <a:bodyPr/>
          <a:lstStyle/>
          <a:p>
            <a:r>
              <a:rPr lang="en-GB" dirty="0"/>
              <a:t>Multi-channel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07573142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260648"/>
            <a:ext cx="8942784" cy="99898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ESS – IK Provider relationship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804646"/>
          </a:xfrm>
        </p:spPr>
        <p:txBody>
          <a:bodyPr>
            <a:normAutofit/>
          </a:bodyPr>
          <a:lstStyle/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4000" dirty="0"/>
              <a:t>The IK Partners and the relevant sub-contractors must be supported by ESS in order to accomplish their contracts on spec, on time and on budget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4000" dirty="0"/>
              <a:t>ESS must be assured by the IK Partner about its capability to deliver equipment and services according to the specifications and to the schedule agreed</a:t>
            </a:r>
            <a:endParaRPr lang="en-GB" sz="36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9967248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332656"/>
            <a:ext cx="8942784" cy="92697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ESS – Organizational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27298"/>
            <a:ext cx="10972800" cy="4804646"/>
          </a:xfrm>
        </p:spPr>
        <p:txBody>
          <a:bodyPr>
            <a:normAutofit lnSpcReduction="10000"/>
          </a:bodyPr>
          <a:lstStyle/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In order to increase the effectiveness of the </a:t>
            </a:r>
            <a:br>
              <a:rPr lang="en-GB" sz="3600" dirty="0"/>
            </a:br>
            <a:r>
              <a:rPr lang="en-GB" sz="3600" dirty="0"/>
              <a:t>co-operation between ESS and the IK Partners,  improvement in the internal organization for </a:t>
            </a:r>
            <a:br>
              <a:rPr lang="en-GB" sz="3600" dirty="0"/>
            </a:br>
            <a:r>
              <a:rPr lang="en-GB" sz="3600" dirty="0"/>
              <a:t>IK management are currently under way</a:t>
            </a:r>
          </a:p>
          <a:p>
            <a:pPr marL="571500" lvl="1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600" dirty="0"/>
              <a:t>In particular the two following concepts have been introduced:</a:t>
            </a:r>
          </a:p>
          <a:p>
            <a:pPr marL="871537" lvl="2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300" b="1" dirty="0"/>
              <a:t>IN-KIND FRAMEWORK MANAGEMENT</a:t>
            </a:r>
          </a:p>
          <a:p>
            <a:pPr marL="871537" lvl="2" indent="-571500">
              <a:spcBef>
                <a:spcPts val="11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300" b="1" dirty="0"/>
              <a:t>IN-KIND SUPPLY CHAIN MANAGEMENT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4840991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724CD7-BA42-5844-B030-6CFE3160E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BA4A86-9F80-304C-B0C6-85C4BE34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32" y="404664"/>
            <a:ext cx="9518848" cy="562074"/>
          </a:xfrm>
        </p:spPr>
        <p:txBody>
          <a:bodyPr/>
          <a:lstStyle/>
          <a:p>
            <a:r>
              <a:rPr lang="en-GB" dirty="0"/>
              <a:t>IK Framework vs. IK Supply Chain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74E56D-EA87-1545-B624-741C2AAEFC4A}"/>
              </a:ext>
            </a:extLst>
          </p:cNvPr>
          <p:cNvGrpSpPr/>
          <p:nvPr/>
        </p:nvGrpSpPr>
        <p:grpSpPr>
          <a:xfrm>
            <a:off x="1703512" y="1700808"/>
            <a:ext cx="8856984" cy="4791074"/>
            <a:chOff x="1631504" y="1857504"/>
            <a:chExt cx="8856984" cy="479107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C98BD0-CF53-F14D-A2ED-9AFC5F56B9EB}"/>
                </a:ext>
              </a:extLst>
            </p:cNvPr>
            <p:cNvSpPr/>
            <p:nvPr/>
          </p:nvSpPr>
          <p:spPr>
            <a:xfrm>
              <a:off x="1631504" y="1857504"/>
              <a:ext cx="8856984" cy="4791074"/>
            </a:xfrm>
            <a:prstGeom prst="ellipse">
              <a:avLst/>
            </a:prstGeom>
            <a:solidFill>
              <a:srgbClr val="12A0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F090331-0D68-8246-8CA6-12C5D0B34FE0}"/>
                </a:ext>
              </a:extLst>
            </p:cNvPr>
            <p:cNvSpPr/>
            <p:nvPr/>
          </p:nvSpPr>
          <p:spPr>
            <a:xfrm>
              <a:off x="2276560" y="3310016"/>
              <a:ext cx="2382728" cy="1368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rgbClr val="FFC000"/>
                  </a:solidFill>
                </a:rPr>
                <a:t>ESS</a:t>
              </a:r>
              <a:br>
                <a:rPr lang="en-GB" sz="3200" dirty="0">
                  <a:solidFill>
                    <a:srgbClr val="FFC000"/>
                  </a:solidFill>
                </a:rPr>
              </a:br>
              <a:r>
                <a:rPr lang="en-GB" sz="3200" dirty="0">
                  <a:solidFill>
                    <a:srgbClr val="FFC000"/>
                  </a:solidFill>
                </a:rPr>
                <a:t>Project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27AA749-5F45-E44A-A46E-3E05AB17AE7C}"/>
                </a:ext>
              </a:extLst>
            </p:cNvPr>
            <p:cNvSpPr/>
            <p:nvPr/>
          </p:nvSpPr>
          <p:spPr>
            <a:xfrm>
              <a:off x="7032104" y="4240361"/>
              <a:ext cx="2382728" cy="136815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rgbClr val="FFFF00"/>
                  </a:solidFill>
                </a:rPr>
                <a:t>IK</a:t>
              </a:r>
            </a:p>
            <a:p>
              <a:pPr algn="ctr"/>
              <a:r>
                <a:rPr lang="en-GB" sz="3200" dirty="0">
                  <a:solidFill>
                    <a:srgbClr val="FFFF00"/>
                  </a:solidFill>
                </a:rPr>
                <a:t>Partner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B84144-FDA8-5E4E-B022-4ABA0E6DF8B4}"/>
                </a:ext>
              </a:extLst>
            </p:cNvPr>
            <p:cNvSpPr txBox="1"/>
            <p:nvPr/>
          </p:nvSpPr>
          <p:spPr>
            <a:xfrm>
              <a:off x="4441540" y="2020832"/>
              <a:ext cx="3236912" cy="792088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ctr"/>
              <a:r>
                <a:rPr lang="en-GB" sz="2800" b="1" dirty="0">
                  <a:solidFill>
                    <a:schemeClr val="bg1"/>
                  </a:solidFill>
                </a:rPr>
                <a:t>European Spallation</a:t>
              </a:r>
            </a:p>
            <a:p>
              <a:pPr algn="ctr"/>
              <a:r>
                <a:rPr lang="en-GB" sz="2800" b="1" dirty="0">
                  <a:solidFill>
                    <a:schemeClr val="bg1"/>
                  </a:solidFill>
                </a:rPr>
                <a:t>Source ERIC</a:t>
              </a: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5CBAB646-8005-2F48-A0BA-3B596C9D9561}"/>
                </a:ext>
              </a:extLst>
            </p:cNvPr>
            <p:cNvSpPr/>
            <p:nvPr/>
          </p:nvSpPr>
          <p:spPr>
            <a:xfrm rot="673819">
              <a:off x="4572390" y="4446458"/>
              <a:ext cx="2259952" cy="10981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C000"/>
                  </a:solidFill>
                </a:rPr>
                <a:t>ESS Requirements</a:t>
              </a:r>
            </a:p>
          </p:txBody>
        </p:sp>
        <p:sp>
          <p:nvSpPr>
            <p:cNvPr id="15" name="Left Arrow 14">
              <a:extLst>
                <a:ext uri="{FF2B5EF4-FFF2-40B4-BE49-F238E27FC236}">
                  <a16:creationId xmlns:a16="http://schemas.microsoft.com/office/drawing/2014/main" id="{75F378DC-51D3-4541-BCB6-453FA38FB22C}"/>
                </a:ext>
              </a:extLst>
            </p:cNvPr>
            <p:cNvSpPr/>
            <p:nvPr/>
          </p:nvSpPr>
          <p:spPr>
            <a:xfrm rot="676228">
              <a:off x="4748770" y="3392473"/>
              <a:ext cx="2285655" cy="1141220"/>
            </a:xfrm>
            <a:prstGeom prst="leftArrow">
              <a:avLst/>
            </a:prstGeom>
            <a:solidFill>
              <a:srgbClr val="95B3D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FF00"/>
                  </a:solidFill>
                </a:rPr>
                <a:t>Partner’s Issues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9F867C-BB69-F747-96A4-511603474E18}"/>
                </a:ext>
              </a:extLst>
            </p:cNvPr>
            <p:cNvSpPr txBox="1"/>
            <p:nvPr/>
          </p:nvSpPr>
          <p:spPr>
            <a:xfrm>
              <a:off x="6240016" y="3060897"/>
              <a:ext cx="3378285" cy="662368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ctr"/>
              <a:r>
                <a:rPr lang="en-GB" sz="4000" b="1" dirty="0">
                  <a:solidFill>
                    <a:srgbClr val="FFFF00"/>
                  </a:solidFill>
                </a:rPr>
                <a:t>IKFR </a:t>
              </a:r>
              <a:r>
                <a:rPr lang="en-GB" sz="2800" b="1" dirty="0">
                  <a:solidFill>
                    <a:srgbClr val="FFFF00"/>
                  </a:solidFill>
                </a:rPr>
                <a:t>(Support)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9DC1E6-4A80-9C44-B9E2-E42A0D281146}"/>
                </a:ext>
              </a:extLst>
            </p:cNvPr>
            <p:cNvSpPr txBox="1"/>
            <p:nvPr/>
          </p:nvSpPr>
          <p:spPr>
            <a:xfrm>
              <a:off x="3341734" y="5207797"/>
              <a:ext cx="2416391" cy="662368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ctr"/>
              <a:r>
                <a:rPr lang="en-GB" sz="4000" b="1" dirty="0">
                  <a:solidFill>
                    <a:srgbClr val="FFC000"/>
                  </a:solidFill>
                </a:rPr>
                <a:t>IKSC </a:t>
              </a:r>
              <a:r>
                <a:rPr lang="en-GB" sz="2800" b="1" dirty="0">
                  <a:solidFill>
                    <a:srgbClr val="FFC000"/>
                  </a:solidFill>
                </a:rPr>
                <a:t>(Control)</a:t>
              </a:r>
              <a:endParaRPr lang="en-GB" sz="4000" b="1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831195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116632"/>
            <a:ext cx="8942784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ESS – Organizational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447" y="1529795"/>
            <a:ext cx="10468831" cy="5191683"/>
          </a:xfrm>
        </p:spPr>
        <p:txBody>
          <a:bodyPr>
            <a:noAutofit/>
          </a:bodyPr>
          <a:lstStyle/>
          <a:p>
            <a:pPr marL="571500" lvl="1" indent="-571500">
              <a:spcBef>
                <a:spcPts val="5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200" dirty="0"/>
              <a:t>IN-KIND FRAMEWORK MANAGEMENT</a:t>
            </a:r>
          </a:p>
          <a:p>
            <a:pPr marL="871537" lvl="2" indent="-571500">
              <a:spcBef>
                <a:spcPts val="5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200" dirty="0"/>
              <a:t>General and organizational issues:</a:t>
            </a:r>
            <a:br>
              <a:rPr lang="en-GB" sz="3200" dirty="0"/>
            </a:br>
            <a:r>
              <a:rPr lang="en-GB" sz="3200" dirty="0"/>
              <a:t>contracts, amendments, legal issues, liabilities, warranties, VAT, quality, contacts with Funding Agencies, Ministries, National Bodies</a:t>
            </a:r>
          </a:p>
          <a:p>
            <a:pPr marL="871537" lvl="2" indent="-571500">
              <a:spcBef>
                <a:spcPts val="5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200" dirty="0"/>
              <a:t>Responsibility: Strategy Directorate</a:t>
            </a:r>
          </a:p>
          <a:p>
            <a:pPr marL="571500" lvl="1" indent="-571500">
              <a:spcBef>
                <a:spcPts val="5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200" dirty="0"/>
              <a:t>IN-KIND SUPPLY CHAIN MANAGEMENT</a:t>
            </a:r>
          </a:p>
          <a:p>
            <a:pPr marL="871537" lvl="2" indent="-571500">
              <a:spcBef>
                <a:spcPts val="5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200" dirty="0"/>
              <a:t>Schedule and budget control</a:t>
            </a:r>
          </a:p>
          <a:p>
            <a:pPr marL="871537" lvl="2" indent="-571500">
              <a:spcBef>
                <a:spcPts val="576"/>
              </a:spcBef>
              <a:buClr>
                <a:srgbClr val="0094CA"/>
              </a:buClr>
              <a:buFont typeface="Wingdings" pitchFamily="2" charset="2"/>
              <a:buChar char="Ø"/>
            </a:pPr>
            <a:r>
              <a:rPr lang="en-GB" sz="3200" dirty="0"/>
              <a:t>Responsibility: Project Directorate</a:t>
            </a:r>
          </a:p>
          <a:p>
            <a:pPr marL="342900" lvl="1" indent="-342900">
              <a:spcBef>
                <a:spcPts val="576"/>
              </a:spcBef>
              <a:buFont typeface="Arial" panose="020B0604020202020204" pitchFamily="34" charset="0"/>
              <a:buChar char="•"/>
            </a:pP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9237095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2E84-6C9F-4745-BC49-E22E3583C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424" y="2348880"/>
            <a:ext cx="10363200" cy="1470025"/>
          </a:xfrm>
        </p:spPr>
        <p:txBody>
          <a:bodyPr>
            <a:normAutofit/>
          </a:bodyPr>
          <a:lstStyle/>
          <a:p>
            <a:r>
              <a:rPr lang="sv-SE" sz="4400" dirty="0"/>
              <a:t>Status </a:t>
            </a:r>
            <a:r>
              <a:rPr lang="sv-SE" sz="4400" dirty="0" err="1"/>
              <a:t>of</a:t>
            </a:r>
            <a:r>
              <a:rPr lang="sv-SE" sz="4400" dirty="0"/>
              <a:t> the ESS Project</a:t>
            </a:r>
            <a:br>
              <a:rPr lang="sv-SE" sz="3600" dirty="0"/>
            </a:br>
            <a:r>
              <a:rPr lang="sv-SE" sz="3600" dirty="0"/>
              <a:t>Construction, </a:t>
            </a:r>
            <a:r>
              <a:rPr lang="sv-SE" sz="3600" dirty="0" err="1"/>
              <a:t>towards</a:t>
            </a:r>
            <a:r>
              <a:rPr lang="sv-SE" sz="3600" dirty="0"/>
              <a:t> Operations &amp; </a:t>
            </a:r>
            <a:r>
              <a:rPr lang="sv-SE" sz="3600" dirty="0" err="1"/>
              <a:t>First</a:t>
            </a:r>
            <a:r>
              <a:rPr lang="sv-SE" sz="3600" dirty="0"/>
              <a:t> Science</a:t>
            </a:r>
          </a:p>
        </p:txBody>
      </p:sp>
    </p:spTree>
    <p:extLst>
      <p:ext uri="{BB962C8B-B14F-4D97-AF65-F5344CB8AC3E}">
        <p14:creationId xmlns:p14="http://schemas.microsoft.com/office/powerpoint/2010/main" val="136058303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F5EF81-259B-6646-95D8-315C38A2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73B59B-7829-C448-A9B8-11DDD15F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548680"/>
            <a:ext cx="9518848" cy="562074"/>
          </a:xfrm>
        </p:spPr>
        <p:txBody>
          <a:bodyPr/>
          <a:lstStyle/>
          <a:p>
            <a:r>
              <a:rPr lang="en-GB" dirty="0"/>
              <a:t>Top Management Structure @ 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5DD12-683D-5C48-9D52-C3BB9937602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556792"/>
            <a:ext cx="974075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800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0EC6715-D716-9948-BA65-08CABA193377}"/>
              </a:ext>
            </a:extLst>
          </p:cNvPr>
          <p:cNvSpPr/>
          <p:nvPr/>
        </p:nvSpPr>
        <p:spPr>
          <a:xfrm>
            <a:off x="911424" y="1484784"/>
            <a:ext cx="10297144" cy="5256584"/>
          </a:xfrm>
          <a:prstGeom prst="roundRect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0A159-A289-5C40-83A5-CA2166AC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038" y="481052"/>
            <a:ext cx="9518848" cy="562074"/>
          </a:xfrm>
        </p:spPr>
        <p:txBody>
          <a:bodyPr/>
          <a:lstStyle/>
          <a:p>
            <a:r>
              <a:rPr lang="sv-SE" dirty="0"/>
              <a:t>ESS In-Kind System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3B9FEC-F9FC-3941-B743-4BC8B85EEFA3}"/>
              </a:ext>
            </a:extLst>
          </p:cNvPr>
          <p:cNvGrpSpPr/>
          <p:nvPr/>
        </p:nvGrpSpPr>
        <p:grpSpPr>
          <a:xfrm>
            <a:off x="2102722" y="1949231"/>
            <a:ext cx="7881710" cy="4576113"/>
            <a:chOff x="2102722" y="1949231"/>
            <a:chExt cx="7881710" cy="457611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9F2A304-F8A9-4443-BC86-5D4BD1E93875}"/>
                </a:ext>
              </a:extLst>
            </p:cNvPr>
            <p:cNvSpPr/>
            <p:nvPr/>
          </p:nvSpPr>
          <p:spPr>
            <a:xfrm>
              <a:off x="2102722" y="1949231"/>
              <a:ext cx="7881710" cy="4576113"/>
            </a:xfrm>
            <a:prstGeom prst="ellipse">
              <a:avLst/>
            </a:prstGeom>
            <a:gradFill flip="none" rotWithShape="1">
              <a:gsLst>
                <a:gs pos="55000">
                  <a:srgbClr val="ADD3DD"/>
                </a:gs>
                <a:gs pos="0">
                  <a:schemeClr val="bg1"/>
                </a:gs>
                <a:gs pos="100000">
                  <a:srgbClr val="12A0DD"/>
                </a:gs>
              </a:gsLst>
              <a:path path="rect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013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3B8FCF-F53B-AE4E-A438-817A8BA16DC9}"/>
                </a:ext>
              </a:extLst>
            </p:cNvPr>
            <p:cNvSpPr txBox="1"/>
            <p:nvPr/>
          </p:nvSpPr>
          <p:spPr>
            <a:xfrm>
              <a:off x="4882031" y="5790507"/>
              <a:ext cx="2355927" cy="64633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sv-SE" sz="1800" b="1" dirty="0">
                  <a:solidFill>
                    <a:schemeClr val="bg1"/>
                  </a:solidFill>
                </a:rPr>
                <a:t>In-Kind FRAMEWORK </a:t>
              </a:r>
            </a:p>
            <a:p>
              <a:pPr algn="ctr"/>
              <a:r>
                <a:rPr lang="sv-SE" sz="1800" b="1" dirty="0">
                  <a:solidFill>
                    <a:schemeClr val="bg1"/>
                  </a:solidFill>
                </a:rPr>
                <a:t>Management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372D713-00D9-C946-ABFA-1BD32EF30E5A}"/>
              </a:ext>
            </a:extLst>
          </p:cNvPr>
          <p:cNvGrpSpPr/>
          <p:nvPr/>
        </p:nvGrpSpPr>
        <p:grpSpPr>
          <a:xfrm>
            <a:off x="2783632" y="2356450"/>
            <a:ext cx="6482768" cy="3434057"/>
            <a:chOff x="2783632" y="2356450"/>
            <a:chExt cx="6482768" cy="343405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721F84E-12BE-9548-B512-0A0A91F0AB25}"/>
                </a:ext>
              </a:extLst>
            </p:cNvPr>
            <p:cNvSpPr/>
            <p:nvPr/>
          </p:nvSpPr>
          <p:spPr>
            <a:xfrm>
              <a:off x="2783632" y="2356450"/>
              <a:ext cx="6482768" cy="3434057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1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1">
                    <a:lumMod val="40000"/>
                    <a:lumOff val="6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F7CF3E-7F0B-2943-83C6-1B2D5CDB2291}"/>
                </a:ext>
              </a:extLst>
            </p:cNvPr>
            <p:cNvSpPr txBox="1"/>
            <p:nvPr/>
          </p:nvSpPr>
          <p:spPr>
            <a:xfrm flipH="1">
              <a:off x="4805461" y="5091372"/>
              <a:ext cx="2476231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In-Kind </a:t>
              </a:r>
              <a:r>
                <a:rPr lang="en-US" b="1" dirty="0">
                  <a:solidFill>
                    <a:schemeClr val="bg1"/>
                  </a:solidFill>
                </a:rPr>
                <a:t>SUPPLY CHAIN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Management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4E12599-8788-8447-A59B-7D623ADCC10E}"/>
              </a:ext>
            </a:extLst>
          </p:cNvPr>
          <p:cNvGrpSpPr/>
          <p:nvPr/>
        </p:nvGrpSpPr>
        <p:grpSpPr>
          <a:xfrm>
            <a:off x="3287688" y="2700135"/>
            <a:ext cx="5544616" cy="2340764"/>
            <a:chOff x="3287688" y="2700135"/>
            <a:chExt cx="5544616" cy="234076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16E3959-9A1F-9A4A-BD57-A85FA813644E}"/>
                </a:ext>
              </a:extLst>
            </p:cNvPr>
            <p:cNvSpPr/>
            <p:nvPr/>
          </p:nvSpPr>
          <p:spPr>
            <a:xfrm>
              <a:off x="3287688" y="2700135"/>
              <a:ext cx="5544616" cy="234076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778F67-4E2A-7847-A61D-01B34DD6342C}"/>
                </a:ext>
              </a:extLst>
            </p:cNvPr>
            <p:cNvSpPr txBox="1"/>
            <p:nvPr/>
          </p:nvSpPr>
          <p:spPr>
            <a:xfrm flipH="1">
              <a:off x="4821879" y="4320839"/>
              <a:ext cx="2476231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In-Kind TECHNICAL</a:t>
              </a:r>
              <a:br>
                <a:rPr lang="en-US" b="1" dirty="0">
                  <a:solidFill>
                    <a:schemeClr val="bg1"/>
                  </a:solidFill>
                </a:rPr>
              </a:br>
              <a:r>
                <a:rPr lang="en-US" b="1" dirty="0">
                  <a:solidFill>
                    <a:schemeClr val="bg1"/>
                  </a:solidFill>
                </a:rPr>
                <a:t>Management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35DBDDC-D7A0-7B45-95E0-B0F6FEF4C89F}"/>
              </a:ext>
            </a:extLst>
          </p:cNvPr>
          <p:cNvGrpSpPr/>
          <p:nvPr/>
        </p:nvGrpSpPr>
        <p:grpSpPr>
          <a:xfrm>
            <a:off x="3570195" y="3138421"/>
            <a:ext cx="4979798" cy="1256016"/>
            <a:chOff x="3570195" y="3138421"/>
            <a:chExt cx="4979798" cy="125601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6E4F50B-297F-1043-A1AA-64B3F0B000B7}"/>
                </a:ext>
              </a:extLst>
            </p:cNvPr>
            <p:cNvSpPr/>
            <p:nvPr/>
          </p:nvSpPr>
          <p:spPr>
            <a:xfrm>
              <a:off x="3570195" y="3138421"/>
              <a:ext cx="2262473" cy="125601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ESS Work Package</a:t>
              </a:r>
              <a:br>
                <a:rPr lang="en-US" sz="2000" b="1" dirty="0"/>
              </a:br>
              <a:r>
                <a:rPr lang="en-US" sz="2000" b="1" dirty="0"/>
                <a:t>Leader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333E63C-4006-F94B-A575-A5D2444194B8}"/>
                </a:ext>
              </a:extLst>
            </p:cNvPr>
            <p:cNvSpPr/>
            <p:nvPr/>
          </p:nvSpPr>
          <p:spPr>
            <a:xfrm>
              <a:off x="6287520" y="3138421"/>
              <a:ext cx="2262473" cy="1256016"/>
            </a:xfrm>
            <a:prstGeom prst="ellipse">
              <a:avLst/>
            </a:prstGeom>
            <a:solidFill>
              <a:srgbClr val="0A7AA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In-Kind</a:t>
              </a:r>
            </a:p>
            <a:p>
              <a:pPr algn="ctr"/>
              <a:r>
                <a:rPr lang="en-US" sz="2400" b="1" dirty="0"/>
                <a:t>Partner</a:t>
              </a:r>
              <a:endParaRPr lang="en-US" sz="1800" b="1" dirty="0"/>
            </a:p>
          </p:txBody>
        </p:sp>
        <p:sp>
          <p:nvSpPr>
            <p:cNvPr id="34" name="Left-Right Arrow 33">
              <a:extLst>
                <a:ext uri="{FF2B5EF4-FFF2-40B4-BE49-F238E27FC236}">
                  <a16:creationId xmlns:a16="http://schemas.microsoft.com/office/drawing/2014/main" id="{B9294BC9-F869-7642-A5BC-5E47A8EA694C}"/>
                </a:ext>
              </a:extLst>
            </p:cNvPr>
            <p:cNvSpPr/>
            <p:nvPr/>
          </p:nvSpPr>
          <p:spPr>
            <a:xfrm>
              <a:off x="5562638" y="3507020"/>
              <a:ext cx="994913" cy="518818"/>
            </a:xfrm>
            <a:prstGeom prst="leftRight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C0E8463D-3B24-9E49-904F-6B607A1E88ED}"/>
              </a:ext>
            </a:extLst>
          </p:cNvPr>
          <p:cNvSpPr/>
          <p:nvPr/>
        </p:nvSpPr>
        <p:spPr>
          <a:xfrm>
            <a:off x="1918329" y="3873712"/>
            <a:ext cx="1673991" cy="67809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IK</a:t>
            </a:r>
          </a:p>
          <a:p>
            <a:pPr algn="ctr"/>
            <a:r>
              <a:rPr lang="en-US" b="1" dirty="0"/>
              <a:t>ACCSYS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7D2487-C535-2246-977C-A398E0944A15}"/>
              </a:ext>
            </a:extLst>
          </p:cNvPr>
          <p:cNvSpPr/>
          <p:nvPr/>
        </p:nvSpPr>
        <p:spPr>
          <a:xfrm>
            <a:off x="8549993" y="3873712"/>
            <a:ext cx="1745402" cy="67809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IK</a:t>
            </a:r>
          </a:p>
          <a:p>
            <a:pPr algn="ctr"/>
            <a:r>
              <a:rPr lang="en-US" b="1" dirty="0"/>
              <a:t>ICS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2BD09F-5B19-494A-9E46-BB5FE05ECA52}"/>
              </a:ext>
            </a:extLst>
          </p:cNvPr>
          <p:cNvSpPr/>
          <p:nvPr/>
        </p:nvSpPr>
        <p:spPr>
          <a:xfrm>
            <a:off x="7443398" y="4645628"/>
            <a:ext cx="1790351" cy="67809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IK</a:t>
            </a:r>
          </a:p>
          <a:p>
            <a:pPr algn="ctr"/>
            <a:r>
              <a:rPr lang="en-US" b="1" dirty="0"/>
              <a:t>NSS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0BA4CD-21BC-7748-BE32-72D72ED8531E}"/>
              </a:ext>
            </a:extLst>
          </p:cNvPr>
          <p:cNvSpPr/>
          <p:nvPr/>
        </p:nvSpPr>
        <p:spPr>
          <a:xfrm>
            <a:off x="2886243" y="4597576"/>
            <a:ext cx="1720517" cy="67809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IK</a:t>
            </a:r>
          </a:p>
          <a:p>
            <a:pPr algn="ctr"/>
            <a:r>
              <a:rPr lang="en-US" b="1" dirty="0"/>
              <a:t>TARGET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D62F36-8773-1741-9B6A-AA302AE4A003}"/>
              </a:ext>
            </a:extLst>
          </p:cNvPr>
          <p:cNvGrpSpPr/>
          <p:nvPr/>
        </p:nvGrpSpPr>
        <p:grpSpPr>
          <a:xfrm>
            <a:off x="4187786" y="1621613"/>
            <a:ext cx="3744416" cy="1181105"/>
            <a:chOff x="4359809" y="1739939"/>
            <a:chExt cx="3744416" cy="118110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8B1EFFB-0D8B-574E-ABB8-C8CC960AA0F2}"/>
                </a:ext>
              </a:extLst>
            </p:cNvPr>
            <p:cNvSpPr/>
            <p:nvPr/>
          </p:nvSpPr>
          <p:spPr>
            <a:xfrm>
              <a:off x="4359809" y="2048594"/>
              <a:ext cx="3744416" cy="872450"/>
            </a:xfrm>
            <a:prstGeom prst="ellipse">
              <a:avLst/>
            </a:prstGeom>
            <a:solidFill>
              <a:srgbClr val="856AC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BrightnESS</a:t>
              </a:r>
              <a:r>
                <a:rPr lang="en-US" sz="2000" b="1" baseline="30000" dirty="0"/>
                <a:t>2</a:t>
              </a:r>
              <a:r>
                <a:rPr lang="en-US" sz="2000" b="1" dirty="0"/>
                <a:t>  WP3</a:t>
              </a:r>
              <a:endParaRPr lang="en-US" sz="2000" b="1" baseline="300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F5390D1-7AE5-3940-8CC2-924CE94920D3}"/>
                </a:ext>
              </a:extLst>
            </p:cNvPr>
            <p:cNvSpPr/>
            <p:nvPr/>
          </p:nvSpPr>
          <p:spPr>
            <a:xfrm>
              <a:off x="4504529" y="2003238"/>
              <a:ext cx="583916" cy="421241"/>
            </a:xfrm>
            <a:prstGeom prst="ellipse">
              <a:avLst/>
            </a:prstGeom>
            <a:solidFill>
              <a:srgbClr val="8199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FC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7D40293-559C-034B-8B0D-A89EF61F1242}"/>
                </a:ext>
              </a:extLst>
            </p:cNvPr>
            <p:cNvSpPr/>
            <p:nvPr/>
          </p:nvSpPr>
          <p:spPr>
            <a:xfrm>
              <a:off x="5933277" y="1739939"/>
              <a:ext cx="583916" cy="421241"/>
            </a:xfrm>
            <a:prstGeom prst="ellipse">
              <a:avLst/>
            </a:prstGeom>
            <a:solidFill>
              <a:srgbClr val="8199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FC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A26ACB6-B6F7-2B40-AA38-9A3A7D8E01A3}"/>
                </a:ext>
              </a:extLst>
            </p:cNvPr>
            <p:cNvSpPr/>
            <p:nvPr/>
          </p:nvSpPr>
          <p:spPr>
            <a:xfrm>
              <a:off x="6643227" y="1827844"/>
              <a:ext cx="583916" cy="421241"/>
            </a:xfrm>
            <a:prstGeom prst="ellipse">
              <a:avLst/>
            </a:prstGeom>
            <a:solidFill>
              <a:srgbClr val="8199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FC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9910558-B11F-8A44-8A89-282E6C893D60}"/>
                </a:ext>
              </a:extLst>
            </p:cNvPr>
            <p:cNvSpPr/>
            <p:nvPr/>
          </p:nvSpPr>
          <p:spPr>
            <a:xfrm>
              <a:off x="7298018" y="2007696"/>
              <a:ext cx="583916" cy="421241"/>
            </a:xfrm>
            <a:prstGeom prst="ellipse">
              <a:avLst/>
            </a:prstGeom>
            <a:solidFill>
              <a:srgbClr val="8199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FC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9B033DC-42DA-984B-A348-459CB4864887}"/>
                </a:ext>
              </a:extLst>
            </p:cNvPr>
            <p:cNvSpPr/>
            <p:nvPr/>
          </p:nvSpPr>
          <p:spPr>
            <a:xfrm>
              <a:off x="5195895" y="1813822"/>
              <a:ext cx="583916" cy="421241"/>
            </a:xfrm>
            <a:prstGeom prst="ellipse">
              <a:avLst/>
            </a:prstGeom>
            <a:solidFill>
              <a:srgbClr val="8199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0339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5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2E84-6C9F-4745-BC49-E22E3583C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424" y="2348880"/>
            <a:ext cx="10363200" cy="1470025"/>
          </a:xfrm>
        </p:spPr>
        <p:txBody>
          <a:bodyPr>
            <a:normAutofit/>
          </a:bodyPr>
          <a:lstStyle/>
          <a:p>
            <a:r>
              <a:rPr lang="sv-SE" sz="4400" dirty="0"/>
              <a:t>In-Kind </a:t>
            </a:r>
            <a:r>
              <a:rPr lang="sv-SE" sz="4400" dirty="0" err="1"/>
              <a:t>Contributions</a:t>
            </a:r>
            <a:r>
              <a:rPr lang="sv-SE" sz="4400" dirty="0"/>
              <a:t> @ ESS</a:t>
            </a:r>
            <a:br>
              <a:rPr lang="sv-SE" sz="3600" dirty="0"/>
            </a:br>
            <a:r>
              <a:rPr lang="sv-SE" sz="3600" dirty="0" err="1"/>
              <a:t>Results</a:t>
            </a:r>
            <a:r>
              <a:rPr lang="sv-SE" sz="3600" dirty="0"/>
              <a:t>, </a:t>
            </a:r>
            <a:r>
              <a:rPr lang="sv-SE" sz="3600" dirty="0" err="1"/>
              <a:t>Facts</a:t>
            </a:r>
            <a:r>
              <a:rPr lang="sv-SE" sz="3600" dirty="0"/>
              <a:t> &amp; </a:t>
            </a:r>
            <a:r>
              <a:rPr lang="sv-SE" sz="3600" dirty="0" err="1"/>
              <a:t>Figures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106740470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0A159-A289-5C40-83A5-CA2166AC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346646"/>
            <a:ext cx="8208912" cy="562074"/>
          </a:xfrm>
        </p:spPr>
        <p:txBody>
          <a:bodyPr/>
          <a:lstStyle/>
          <a:p>
            <a:r>
              <a:rPr lang="sv-SE" dirty="0"/>
              <a:t>IK Status at present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BD980-39A5-204B-B545-A6C41D35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FE55A3-7A9F-484F-87C8-5235D347D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19536" y="797780"/>
            <a:ext cx="8208912" cy="590550"/>
          </a:xfrm>
        </p:spPr>
        <p:txBody>
          <a:bodyPr/>
          <a:lstStyle/>
          <a:p>
            <a:r>
              <a:rPr lang="sv-SE" dirty="0" err="1"/>
              <a:t>Key</a:t>
            </a:r>
            <a:r>
              <a:rPr lang="sv-SE" dirty="0"/>
              <a:t> Points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BB769B-231B-A346-9FC5-9723CA924FB0}"/>
              </a:ext>
            </a:extLst>
          </p:cNvPr>
          <p:cNvSpPr txBox="1"/>
          <p:nvPr/>
        </p:nvSpPr>
        <p:spPr>
          <a:xfrm>
            <a:off x="1132358" y="15902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F8756A-916D-3148-8C33-60ECE27DB03A}"/>
              </a:ext>
            </a:extLst>
          </p:cNvPr>
          <p:cNvSpPr txBox="1"/>
          <p:nvPr/>
        </p:nvSpPr>
        <p:spPr>
          <a:xfrm>
            <a:off x="1137029" y="303036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2017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E0ADD2-6969-6F4A-BE35-5405FA0DB274}"/>
              </a:ext>
            </a:extLst>
          </p:cNvPr>
          <p:cNvGrpSpPr/>
          <p:nvPr/>
        </p:nvGrpSpPr>
        <p:grpSpPr>
          <a:xfrm>
            <a:off x="839417" y="1510175"/>
            <a:ext cx="10441158" cy="1874838"/>
            <a:chOff x="839417" y="1510175"/>
            <a:chExt cx="10441158" cy="1874838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A3782F33-D8CA-E944-B7F3-E29B0EA12940}"/>
                </a:ext>
              </a:extLst>
            </p:cNvPr>
            <p:cNvSpPr txBox="1">
              <a:spLocks/>
            </p:cNvSpPr>
            <p:nvPr/>
          </p:nvSpPr>
          <p:spPr>
            <a:xfrm>
              <a:off x="1562664" y="1510175"/>
              <a:ext cx="9717911" cy="1805728"/>
            </a:xfrm>
            <a:prstGeom prst="rect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txBody>
            <a:bodyPr vert="horz" lIns="90000" tIns="45720" rIns="91440" bIns="45720" rtlCol="0">
              <a:normAutofit/>
            </a:bodyPr>
            <a:lstStyle>
              <a:lvl1pPr marL="342900" indent="-34290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1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35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94CA"/>
                </a:buClr>
              </a:pPr>
              <a:r>
                <a:rPr lang="en-US" sz="2400" dirty="0"/>
                <a:t>308 M€ (106 TAs) approved by Council (including 29 accredited).</a:t>
              </a:r>
            </a:p>
            <a:p>
              <a:pPr>
                <a:buClr>
                  <a:srgbClr val="0094CA"/>
                </a:buClr>
              </a:pPr>
              <a:r>
                <a:rPr lang="en-US" sz="2400" dirty="0"/>
                <a:t>145 M € (41 TAs) endorsed by IKRC.</a:t>
              </a:r>
            </a:p>
            <a:p>
              <a:pPr>
                <a:buClr>
                  <a:srgbClr val="0094CA"/>
                </a:buClr>
              </a:pPr>
              <a:r>
                <a:rPr lang="en-US" sz="2400" dirty="0"/>
                <a:t>Almost all IK for Accelerator, ICS and Target </a:t>
              </a:r>
              <a:br>
                <a:rPr lang="en-US" sz="2400" dirty="0"/>
              </a:br>
              <a:r>
                <a:rPr lang="en-US" sz="2400" dirty="0"/>
                <a:t>is approved by Council or endorsed by IKRC.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BD2D0A6-903C-9C46-A6BA-C7E831A507A4}"/>
                </a:ext>
              </a:extLst>
            </p:cNvPr>
            <p:cNvGrpSpPr/>
            <p:nvPr/>
          </p:nvGrpSpPr>
          <p:grpSpPr>
            <a:xfrm>
              <a:off x="839417" y="1517680"/>
              <a:ext cx="646331" cy="1867333"/>
              <a:chOff x="241940" y="1517680"/>
              <a:chExt cx="646331" cy="1867333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3136A58-EE52-084C-BD8B-85B46BE26A82}"/>
                  </a:ext>
                </a:extLst>
              </p:cNvPr>
              <p:cNvSpPr/>
              <p:nvPr/>
            </p:nvSpPr>
            <p:spPr>
              <a:xfrm>
                <a:off x="241940" y="1517680"/>
                <a:ext cx="646331" cy="176664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C15FB3-E13E-2748-A036-1E3B89E52CB4}"/>
                  </a:ext>
                </a:extLst>
              </p:cNvPr>
              <p:cNvSpPr txBox="1"/>
              <p:nvPr/>
            </p:nvSpPr>
            <p:spPr>
              <a:xfrm>
                <a:off x="307254" y="1579285"/>
                <a:ext cx="553998" cy="180572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2400" b="1" dirty="0"/>
                  <a:t>To date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B09FA3-CC6A-4040-9E68-60BB5EBB4AC5}"/>
              </a:ext>
            </a:extLst>
          </p:cNvPr>
          <p:cNvGrpSpPr/>
          <p:nvPr/>
        </p:nvGrpSpPr>
        <p:grpSpPr>
          <a:xfrm>
            <a:off x="839418" y="3384363"/>
            <a:ext cx="10441157" cy="1875324"/>
            <a:chOff x="839418" y="3384363"/>
            <a:chExt cx="10441157" cy="1875324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DB9C0847-5404-4D40-9FAF-D8DCF2F6404D}"/>
                </a:ext>
              </a:extLst>
            </p:cNvPr>
            <p:cNvSpPr txBox="1">
              <a:spLocks/>
            </p:cNvSpPr>
            <p:nvPr/>
          </p:nvSpPr>
          <p:spPr>
            <a:xfrm>
              <a:off x="1578081" y="3385013"/>
              <a:ext cx="9702494" cy="1842929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94CA"/>
                </a:buClr>
              </a:pPr>
              <a:r>
                <a:rPr lang="en-US" sz="2400" dirty="0"/>
                <a:t>62 M€ to be agreed for NSS – mostly Instruments </a:t>
              </a:r>
              <a:br>
                <a:rPr lang="en-US" sz="2400" dirty="0"/>
              </a:br>
              <a:r>
                <a:rPr lang="en-US" sz="2400" dirty="0"/>
                <a:t>(Sample Environment + Neutron Technologies)</a:t>
              </a:r>
            </a:p>
            <a:p>
              <a:pPr>
                <a:buClr>
                  <a:srgbClr val="0094CA"/>
                </a:buClr>
              </a:pPr>
              <a:r>
                <a:rPr lang="en-US" sz="2400" dirty="0">
                  <a:solidFill>
                    <a:srgbClr val="FF0000"/>
                  </a:solidFill>
                </a:rPr>
                <a:t>4 remaining IKCAs, HGZ (DE), ESS Bilbao (ES), CNR (IT), STFC (UK).</a:t>
              </a:r>
            </a:p>
            <a:p>
              <a:pPr>
                <a:buClr>
                  <a:srgbClr val="0094CA"/>
                </a:buClr>
              </a:pPr>
              <a:r>
                <a:rPr lang="en-US" sz="2400" dirty="0">
                  <a:solidFill>
                    <a:srgbClr val="FF0000"/>
                  </a:solidFill>
                </a:rPr>
                <a:t>Following 15</a:t>
              </a:r>
              <a:r>
                <a:rPr lang="en-US" sz="2400" baseline="30000" dirty="0">
                  <a:solidFill>
                    <a:srgbClr val="FF0000"/>
                  </a:solidFill>
                </a:rPr>
                <a:t>th</a:t>
              </a:r>
              <a:r>
                <a:rPr lang="en-US" sz="2400" dirty="0">
                  <a:solidFill>
                    <a:srgbClr val="FF0000"/>
                  </a:solidFill>
                </a:rPr>
                <a:t> Council approval of IK Principles, next step is to establish Procedures for IK Contributions during Operations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655434C-8E97-0D4E-AFF4-4E8145A4AC26}"/>
                </a:ext>
              </a:extLst>
            </p:cNvPr>
            <p:cNvGrpSpPr/>
            <p:nvPr/>
          </p:nvGrpSpPr>
          <p:grpSpPr>
            <a:xfrm>
              <a:off x="839418" y="3384363"/>
              <a:ext cx="646330" cy="1875324"/>
              <a:chOff x="241940" y="3384363"/>
              <a:chExt cx="646331" cy="187532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8E3EE71-A4EF-7C48-A391-500D5004791E}"/>
                  </a:ext>
                </a:extLst>
              </p:cNvPr>
              <p:cNvSpPr/>
              <p:nvPr/>
            </p:nvSpPr>
            <p:spPr>
              <a:xfrm>
                <a:off x="241940" y="3384363"/>
                <a:ext cx="646331" cy="182889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DB9055-397F-AC49-ADA4-815201C18B3F}"/>
                  </a:ext>
                </a:extLst>
              </p:cNvPr>
              <p:cNvSpPr txBox="1"/>
              <p:nvPr/>
            </p:nvSpPr>
            <p:spPr>
              <a:xfrm>
                <a:off x="334273" y="3453959"/>
                <a:ext cx="553998" cy="180572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2400" b="1" dirty="0"/>
                  <a:t>Ongoing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DA50A3-0539-5E4D-AAAF-0E9CBAB427E1}"/>
              </a:ext>
            </a:extLst>
          </p:cNvPr>
          <p:cNvGrpSpPr/>
          <p:nvPr/>
        </p:nvGrpSpPr>
        <p:grpSpPr>
          <a:xfrm>
            <a:off x="839416" y="5282206"/>
            <a:ext cx="10441159" cy="1453349"/>
            <a:chOff x="839416" y="5282206"/>
            <a:chExt cx="10441159" cy="1453349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C7F35137-E908-3449-A369-544AE195FE52}"/>
                </a:ext>
              </a:extLst>
            </p:cNvPr>
            <p:cNvSpPr txBox="1">
              <a:spLocks/>
            </p:cNvSpPr>
            <p:nvPr/>
          </p:nvSpPr>
          <p:spPr>
            <a:xfrm>
              <a:off x="1578081" y="5295395"/>
              <a:ext cx="9702494" cy="1440160"/>
            </a:xfrm>
            <a:prstGeom prst="rect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94CA"/>
                </a:buClr>
              </a:pPr>
              <a:r>
                <a:rPr lang="en-US" sz="2400" dirty="0"/>
                <a:t>550 M€ estimated IK.</a:t>
              </a:r>
            </a:p>
            <a:p>
              <a:pPr>
                <a:buClr>
                  <a:srgbClr val="0094CA"/>
                </a:buClr>
              </a:pPr>
              <a:r>
                <a:rPr lang="en-US" sz="2400" dirty="0"/>
                <a:t>Additional c. 28 M€ in collaborations (SE/DK) and c. 14 M€ in direct contracts placed with German Institutes.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4AC76F6-234F-5D42-90F2-98DA69203D7F}"/>
                </a:ext>
              </a:extLst>
            </p:cNvPr>
            <p:cNvGrpSpPr/>
            <p:nvPr/>
          </p:nvGrpSpPr>
          <p:grpSpPr>
            <a:xfrm>
              <a:off x="839416" y="5282206"/>
              <a:ext cx="738665" cy="1453349"/>
              <a:chOff x="241939" y="5282206"/>
              <a:chExt cx="738665" cy="145334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452A01A-FEC9-2446-8377-D5FB17D35139}"/>
                  </a:ext>
                </a:extLst>
              </p:cNvPr>
              <p:cNvSpPr/>
              <p:nvPr/>
            </p:nvSpPr>
            <p:spPr>
              <a:xfrm>
                <a:off x="241939" y="5282206"/>
                <a:ext cx="646331" cy="145334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D54DB1-731F-C74B-8B0F-44DF5E67462E}"/>
                  </a:ext>
                </a:extLst>
              </p:cNvPr>
              <p:cNvSpPr txBox="1"/>
              <p:nvPr/>
            </p:nvSpPr>
            <p:spPr>
              <a:xfrm>
                <a:off x="241940" y="5328634"/>
                <a:ext cx="738664" cy="1373681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b="1" dirty="0"/>
                  <a:t>End of ESS Construction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B324EA9-0530-5943-B378-DCD757E0D63C}"/>
              </a:ext>
            </a:extLst>
          </p:cNvPr>
          <p:cNvSpPr txBox="1"/>
          <p:nvPr/>
        </p:nvSpPr>
        <p:spPr>
          <a:xfrm>
            <a:off x="742122" y="26504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A06883-30FE-3147-ABB8-66A172F54A44}"/>
              </a:ext>
            </a:extLst>
          </p:cNvPr>
          <p:cNvSpPr txBox="1"/>
          <p:nvPr/>
        </p:nvSpPr>
        <p:spPr>
          <a:xfrm>
            <a:off x="569843" y="2385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8AA18-2427-4743-A55E-F9981D6CAAC0}"/>
              </a:ext>
            </a:extLst>
          </p:cNvPr>
          <p:cNvSpPr txBox="1"/>
          <p:nvPr/>
        </p:nvSpPr>
        <p:spPr>
          <a:xfrm>
            <a:off x="437322" y="26504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7834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73" y="522350"/>
            <a:ext cx="9518848" cy="562074"/>
          </a:xfrm>
        </p:spPr>
        <p:txBody>
          <a:bodyPr/>
          <a:lstStyle/>
          <a:p>
            <a:r>
              <a:rPr lang="en-GB" dirty="0"/>
              <a:t>Status of Specific IKCAs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BBC888E-BE94-CE48-9F2C-160FFD0FF9F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5360" y="1505909"/>
          <a:ext cx="11161240" cy="4357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2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2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682142511"/>
                    </a:ext>
                  </a:extLst>
                </a:gridCol>
                <a:gridCol w="13321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4161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Institute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Country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Forecast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Estimated Total IK Value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FZJ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Germany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600" b="1" i="0" dirty="0" err="1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Jülich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Contribution Agreement approved at Council #14 in Dec 2018. Jointly signed agreements with TUM and FZJ. Agreement with HZG is finalized but awaiting agreement on the BEER Instrument TA.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i="0" dirty="0" err="1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Qtr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2 2020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49.8 M€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TUM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0" i="0" dirty="0"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0" i="0" dirty="0"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15.3 M€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HZG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0" i="0" dirty="0"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0" i="0" dirty="0"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8.0 </a:t>
                      </a:r>
                      <a:r>
                        <a:rPr lang="en-US" sz="1600" b="1" i="0" baseline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M€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0795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CNR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Tri-lateral agreement with INFN and CNR is finalized, pending signature process. Tri-party structure selected for VAT reasons. Agreement ready for presentation at IKRC.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err="1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Qtr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1 2020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14.9</a:t>
                      </a:r>
                      <a:r>
                        <a:rPr lang="en-US" sz="1600" b="1" i="0" baseline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M€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5921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ESS Bilbao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Spain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ESS Bilbao reviewing IKCA. Involvement of the State Attorney.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-Procure-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ments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not affected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45.0 </a:t>
                      </a:r>
                      <a:r>
                        <a:rPr lang="en-US" sz="1600" b="1" i="0" baseline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M€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652872"/>
                  </a:ext>
                </a:extLst>
              </a:tr>
              <a:tr h="859032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STFC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kern="1200" dirty="0">
                          <a:solidFill>
                            <a:schemeClr val="tx1"/>
                          </a:solidFill>
                          <a:latin typeface="Calibri Light" charset="0"/>
                          <a:ea typeface="+mn-ea"/>
                          <a:cs typeface="Calibri Light" charset="0"/>
                        </a:rPr>
                        <a:t>IKCA with UKRI finalized </a:t>
                      </a:r>
                      <a:r>
                        <a:rPr lang="en-US" sz="1600" b="1" i="0" kern="1200">
                          <a:solidFill>
                            <a:schemeClr val="tx1"/>
                          </a:solidFill>
                          <a:latin typeface="Calibri Light" charset="0"/>
                          <a:ea typeface="+mn-ea"/>
                          <a:cs typeface="Calibri Light" charset="0"/>
                        </a:rPr>
                        <a:t>and agreed. </a:t>
                      </a:r>
                      <a:r>
                        <a:rPr lang="en-US" sz="1600" b="1" i="0" kern="1200" dirty="0">
                          <a:solidFill>
                            <a:schemeClr val="tx1"/>
                          </a:solidFill>
                          <a:latin typeface="Calibri Light" charset="0"/>
                          <a:ea typeface="+mn-ea"/>
                          <a:cs typeface="Calibri Light" charset="0"/>
                        </a:rPr>
                        <a:t>Expected to be signed shortly. Agreement ready for presentation at IKCA. </a:t>
                      </a:r>
                      <a:endParaRPr lang="en-US" sz="1600" b="1" i="0" kern="1200" dirty="0">
                        <a:solidFill>
                          <a:schemeClr val="tx1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-Procure-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ments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not affected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111.8 M€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336475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D470EF19-CCC6-4247-BE48-429664D696D6}"/>
              </a:ext>
            </a:extLst>
          </p:cNvPr>
          <p:cNvGrpSpPr/>
          <p:nvPr/>
        </p:nvGrpSpPr>
        <p:grpSpPr>
          <a:xfrm>
            <a:off x="2423592" y="2348880"/>
            <a:ext cx="337493" cy="2940770"/>
            <a:chOff x="2066492" y="3659659"/>
            <a:chExt cx="337493" cy="29407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150AA3-01D4-CC42-BCFC-19305E1CD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92" y="3659659"/>
              <a:ext cx="331549" cy="19892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53BB8-4CAE-BB40-9BE4-0A495A6FD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458" y="4740327"/>
              <a:ext cx="319583" cy="2132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99DF9D-2C67-F645-B83F-5E7C673ABB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03" b="16726"/>
            <a:stretch/>
          </p:blipFill>
          <p:spPr>
            <a:xfrm>
              <a:off x="2066492" y="6380482"/>
              <a:ext cx="337493" cy="21994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58E66C-8C55-0A4F-BCC1-AE2D2A4D6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92" y="5524163"/>
              <a:ext cx="334095" cy="1989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35094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0A159-A289-5C40-83A5-CA2166AC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60" y="346646"/>
            <a:ext cx="7992888" cy="562074"/>
          </a:xfrm>
        </p:spPr>
        <p:txBody>
          <a:bodyPr/>
          <a:lstStyle/>
          <a:p>
            <a:r>
              <a:rPr lang="sv-SE" dirty="0"/>
              <a:t>IK Status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13540209-62DD-744A-969A-A4FEE633560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99456" y="1556792"/>
          <a:ext cx="9699678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Worksheet" r:id="rId3" imgW="7924800" imgH="4178300" progId="Excel.Sheet.12">
                  <p:embed/>
                </p:oleObj>
              </mc:Choice>
              <mc:Fallback>
                <p:oleObj name="Worksheet" r:id="rId3" imgW="7924800" imgH="4178300" progId="Excel.Sheet.12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13540209-62DD-744A-969A-A4FEE63356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9456" y="1556792"/>
                        <a:ext cx="9699678" cy="511256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932094A-9480-DE48-BA37-0509DA82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35560" y="797780"/>
            <a:ext cx="7992888" cy="590550"/>
          </a:xfrm>
        </p:spPr>
        <p:txBody>
          <a:bodyPr/>
          <a:lstStyle/>
          <a:p>
            <a:r>
              <a:rPr lang="sv-SE" dirty="0"/>
              <a:t>Status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Agreements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596250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FE55A3-7A9F-484F-87C8-5235D347D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1464" y="608308"/>
            <a:ext cx="8856984" cy="590550"/>
          </a:xfrm>
        </p:spPr>
        <p:txBody>
          <a:bodyPr/>
          <a:lstStyle/>
          <a:p>
            <a:r>
              <a:rPr lang="sv-SE" sz="3600" dirty="0" err="1"/>
              <a:t>Yearly</a:t>
            </a:r>
            <a:r>
              <a:rPr lang="sv-SE" sz="3600" dirty="0"/>
              <a:t> progress </a:t>
            </a:r>
            <a:r>
              <a:rPr lang="sv-SE" sz="3600" dirty="0" err="1"/>
              <a:t>of</a:t>
            </a:r>
            <a:r>
              <a:rPr lang="sv-SE" sz="3600" dirty="0"/>
              <a:t> In-Kind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31458A-0DBB-3749-94F2-E3B8EF06C1C7}"/>
              </a:ext>
            </a:extLst>
          </p:cNvPr>
          <p:cNvSpPr/>
          <p:nvPr/>
        </p:nvSpPr>
        <p:spPr>
          <a:xfrm>
            <a:off x="10895856" y="1762261"/>
            <a:ext cx="1296144" cy="51307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4D29C33-8983-DB44-AB1B-582D4ED18CE6}"/>
              </a:ext>
            </a:extLst>
          </p:cNvPr>
          <p:cNvGraphicFramePr/>
          <p:nvPr>
            <p:extLst/>
          </p:nvPr>
        </p:nvGraphicFramePr>
        <p:xfrm>
          <a:off x="1963757" y="1762261"/>
          <a:ext cx="7973347" cy="4784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0172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2E84-6C9F-4745-BC49-E22E3583C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424" y="2348880"/>
            <a:ext cx="10363200" cy="1470025"/>
          </a:xfrm>
        </p:spPr>
        <p:txBody>
          <a:bodyPr>
            <a:normAutofit/>
          </a:bodyPr>
          <a:lstStyle/>
          <a:p>
            <a:r>
              <a:rPr lang="sv-SE" sz="4400" dirty="0"/>
              <a:t>In-Kind </a:t>
            </a:r>
            <a:r>
              <a:rPr lang="sv-SE" sz="4400" dirty="0" err="1"/>
              <a:t>Contributions</a:t>
            </a:r>
            <a:r>
              <a:rPr lang="sv-SE" sz="4400" dirty="0"/>
              <a:t> @ ESS</a:t>
            </a:r>
            <a:br>
              <a:rPr lang="sv-SE" sz="3600" dirty="0"/>
            </a:br>
            <a:r>
              <a:rPr lang="sv-SE" sz="3600" dirty="0" err="1"/>
              <a:t>Conclusions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141316583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404664"/>
            <a:ext cx="9145016" cy="720080"/>
          </a:xfrm>
        </p:spPr>
        <p:txBody>
          <a:bodyPr vert="horz" lIns="85699" tIns="42850" rIns="85699" bIns="42850" rtlCol="0" anchor="ctr">
            <a:normAutofit/>
          </a:bodyPr>
          <a:lstStyle/>
          <a:p>
            <a:pPr marL="360363" indent="-360363"/>
            <a:r>
              <a:rPr lang="en-GB" sz="3200" b="1" dirty="0"/>
              <a:t>Conclusions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28</a:t>
            </a:fld>
            <a:endParaRPr lang="sv-S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57DBA2-5B34-6A42-BE54-ACA02EC2D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700808"/>
            <a:ext cx="4392488" cy="4392488"/>
          </a:xfrm>
        </p:spPr>
        <p:txBody>
          <a:bodyPr>
            <a:normAutofit/>
          </a:bodyPr>
          <a:lstStyle/>
          <a:p>
            <a:pPr marL="454025" indent="-454025">
              <a:buClr>
                <a:srgbClr val="0094CA"/>
              </a:buClr>
              <a:buFont typeface="Wingdings" pitchFamily="2" charset="2"/>
              <a:buChar char="ü"/>
            </a:pPr>
            <a:r>
              <a:rPr lang="en-US" sz="3200" dirty="0"/>
              <a:t>New management for and special focus to IK </a:t>
            </a:r>
          </a:p>
          <a:p>
            <a:pPr marL="454025" indent="-454025">
              <a:buClr>
                <a:srgbClr val="0094CA"/>
              </a:buClr>
              <a:buFont typeface="Wingdings" pitchFamily="2" charset="2"/>
              <a:buChar char="ü"/>
            </a:pPr>
            <a:r>
              <a:rPr lang="en-US" sz="3200" dirty="0"/>
              <a:t>Alignment of IK to implementation</a:t>
            </a:r>
          </a:p>
          <a:p>
            <a:pPr marL="454025" indent="-454025">
              <a:buClr>
                <a:srgbClr val="0094CA"/>
              </a:buClr>
              <a:buFont typeface="Wingdings" pitchFamily="2" charset="2"/>
              <a:buChar char="ü"/>
            </a:pPr>
            <a:r>
              <a:rPr lang="en-US" sz="3200" dirty="0"/>
              <a:t>IK during Operations being established</a:t>
            </a:r>
          </a:p>
          <a:p>
            <a:pPr marL="454025" indent="-454025">
              <a:buClr>
                <a:srgbClr val="0094CA"/>
              </a:buClr>
              <a:buFont typeface="Wingdings" pitchFamily="2" charset="2"/>
              <a:buChar char="ü"/>
            </a:pPr>
            <a:r>
              <a:rPr lang="en-US" sz="3200" dirty="0"/>
              <a:t>Specific issues to be solved (VAT, etc.)</a:t>
            </a:r>
          </a:p>
          <a:p>
            <a:pPr>
              <a:buClr>
                <a:srgbClr val="0094CA"/>
              </a:buClr>
              <a:buFont typeface="Wingdings" pitchFamily="2" charset="2"/>
              <a:buChar char="ü"/>
            </a:pPr>
            <a:endParaRPr lang="en-US" sz="3200" dirty="0"/>
          </a:p>
          <a:p>
            <a:pPr>
              <a:buClr>
                <a:srgbClr val="0094CA"/>
              </a:buClr>
              <a:buFont typeface="Wingdings" pitchFamily="2" charset="2"/>
              <a:buChar char="ü"/>
            </a:pPr>
            <a:endParaRPr lang="en-US" sz="3200" dirty="0"/>
          </a:p>
          <a:p>
            <a:pPr>
              <a:buFont typeface="Wingdings" pitchFamily="2" charset="2"/>
              <a:buChar char="ü"/>
            </a:pPr>
            <a:endParaRPr lang="en-US" sz="3200" dirty="0"/>
          </a:p>
          <a:p>
            <a:pPr>
              <a:buFont typeface="Wingdings" pitchFamily="2" charset="2"/>
              <a:buChar char="ü"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ü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728C0C-D69E-264F-86E8-03808FB42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1540735"/>
            <a:ext cx="6638528" cy="455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80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234139-F7CA-0A45-BB44-3709F35D3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7" y="1573086"/>
            <a:ext cx="10706100" cy="495225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16" y="260648"/>
            <a:ext cx="9086800" cy="99898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The commitment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7F511-EF48-1141-A15E-FCDAC84C99DC}"/>
              </a:ext>
            </a:extLst>
          </p:cNvPr>
          <p:cNvSpPr/>
          <p:nvPr/>
        </p:nvSpPr>
        <p:spPr>
          <a:xfrm>
            <a:off x="1741383" y="1836877"/>
            <a:ext cx="82038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ESS In-Kind System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7DB64F-8BC1-114E-A5A3-50A46DF18794}"/>
              </a:ext>
            </a:extLst>
          </p:cNvPr>
          <p:cNvSpPr/>
          <p:nvPr/>
        </p:nvSpPr>
        <p:spPr>
          <a:xfrm>
            <a:off x="1619074" y="3226558"/>
            <a:ext cx="8448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</a:t>
            </a: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 fully committed to achieve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AD6D6F-5B8F-D542-9A01-C99854302F0F}"/>
              </a:ext>
            </a:extLst>
          </p:cNvPr>
          <p:cNvSpPr/>
          <p:nvPr/>
        </p:nvSpPr>
        <p:spPr>
          <a:xfrm>
            <a:off x="1052957" y="4216130"/>
            <a:ext cx="95807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FIRST SCIENCE in 2023</a:t>
            </a:r>
          </a:p>
        </p:txBody>
      </p:sp>
    </p:spTree>
    <p:extLst>
      <p:ext uri="{BB962C8B-B14F-4D97-AF65-F5344CB8AC3E}">
        <p14:creationId xmlns:p14="http://schemas.microsoft.com/office/powerpoint/2010/main" val="2313786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C7EBBD-AAA9-C340-AD2E-D25188BFF0AD}"/>
              </a:ext>
            </a:extLst>
          </p:cNvPr>
          <p:cNvSpPr/>
          <p:nvPr/>
        </p:nvSpPr>
        <p:spPr>
          <a:xfrm>
            <a:off x="1199456" y="6232392"/>
            <a:ext cx="8712968" cy="586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140632-FC25-094D-8322-E25BFD3B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8BB068-E6F9-F349-887D-1EE050F8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08" y="548680"/>
            <a:ext cx="9518848" cy="562074"/>
          </a:xfrm>
        </p:spPr>
        <p:txBody>
          <a:bodyPr/>
          <a:lstStyle/>
          <a:p>
            <a:r>
              <a:rPr lang="en-GB" dirty="0"/>
              <a:t>ESS is a “true” green-field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453BC1-9A2C-464F-86C6-00AFD04D5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1560860"/>
            <a:ext cx="7272808" cy="5166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873C3-9B04-A144-9138-3CDB9A7BA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1556792"/>
            <a:ext cx="7272808" cy="51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21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432" y="3501008"/>
            <a:ext cx="7128792" cy="720080"/>
          </a:xfrm>
        </p:spPr>
        <p:txBody>
          <a:bodyPr>
            <a:normAutofit/>
          </a:bodyPr>
          <a:lstStyle/>
          <a:p>
            <a:pPr algn="l" defTabSz="315314">
              <a:spcBef>
                <a:spcPts val="0"/>
              </a:spcBef>
              <a:spcAft>
                <a:spcPts val="1200"/>
              </a:spcAft>
            </a:pPr>
            <a:r>
              <a:rPr lang="en-GB" sz="4000" dirty="0">
                <a:solidFill>
                  <a:srgbClr val="FFFFFF"/>
                </a:solidFill>
              </a:rPr>
              <a:t>Thank you!</a:t>
            </a:r>
            <a:endParaRPr lang="sv-SE" sz="2800" i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4646BE-C013-4C49-9D62-0CC4622ECC3A}"/>
              </a:ext>
            </a:extLst>
          </p:cNvPr>
          <p:cNvSpPr txBox="1">
            <a:spLocks/>
          </p:cNvSpPr>
          <p:nvPr/>
        </p:nvSpPr>
        <p:spPr>
          <a:xfrm>
            <a:off x="983432" y="4293094"/>
            <a:ext cx="4320480" cy="1440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15314">
              <a:spcBef>
                <a:spcPts val="0"/>
              </a:spcBef>
              <a:spcAft>
                <a:spcPts val="1200"/>
              </a:spcAft>
            </a:pPr>
            <a:r>
              <a:rPr lang="en-GB" sz="2400" i="1" dirty="0" err="1">
                <a:solidFill>
                  <a:srgbClr val="FFFFFF"/>
                </a:solidFill>
              </a:rPr>
              <a:t>Mauro.Zambelli@esss.se</a:t>
            </a:r>
            <a:endParaRPr lang="sv-SE" sz="2400" i="1" dirty="0"/>
          </a:p>
        </p:txBody>
      </p:sp>
    </p:spTree>
    <p:extLst>
      <p:ext uri="{BB962C8B-B14F-4D97-AF65-F5344CB8AC3E}">
        <p14:creationId xmlns:p14="http://schemas.microsoft.com/office/powerpoint/2010/main" val="18094927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85" dirty="0"/>
              <a:t>Journey to deliver the world’s leading facility for research using neutrons</a:t>
            </a: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32" y="-255174"/>
            <a:ext cx="12200020" cy="79283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356351"/>
            <a:ext cx="2133600" cy="365125"/>
          </a:xfrm>
        </p:spPr>
        <p:txBody>
          <a:bodyPr/>
          <a:lstStyle/>
          <a:p>
            <a:pPr>
              <a:defRPr/>
            </a:pPr>
            <a:fld id="{551115BC-487E-4422-894C-CB7CD3E79223}" type="slidenum">
              <a:rPr lang="sv-SE" sz="12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</a:t>
            </a:fld>
            <a:endParaRPr lang="sv-SE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9129789" y="2327060"/>
            <a:ext cx="0" cy="351948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0" idx="2"/>
          </p:cNvCxnSpPr>
          <p:nvPr/>
        </p:nvCxnSpPr>
        <p:spPr bwMode="auto">
          <a:xfrm>
            <a:off x="4997420" y="3709020"/>
            <a:ext cx="450507" cy="540863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 bwMode="auto">
          <a:xfrm>
            <a:off x="3646096" y="4650216"/>
            <a:ext cx="0" cy="182772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33"/>
          <p:cNvSpPr txBox="1">
            <a:spLocks noChangeArrowheads="1"/>
          </p:cNvSpPr>
          <p:nvPr/>
        </p:nvSpPr>
        <p:spPr bwMode="auto">
          <a:xfrm>
            <a:off x="4420039" y="3076859"/>
            <a:ext cx="1642352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2014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Construction Starts on Green Field Site</a:t>
            </a:r>
          </a:p>
        </p:txBody>
      </p:sp>
      <p:sp>
        <p:nvSpPr>
          <p:cNvPr id="11" name="TextBox 36"/>
          <p:cNvSpPr txBox="1">
            <a:spLocks noChangeArrowheads="1"/>
          </p:cNvSpPr>
          <p:nvPr/>
        </p:nvSpPr>
        <p:spPr bwMode="auto">
          <a:xfrm>
            <a:off x="2497308" y="3918232"/>
            <a:ext cx="1455424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2009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Decision to Site ESS in Lund</a:t>
            </a:r>
          </a:p>
        </p:txBody>
      </p: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2273828" y="2390502"/>
            <a:ext cx="7649277" cy="3131287"/>
            <a:chOff x="509589" y="2248787"/>
            <a:chExt cx="8219561" cy="3425738"/>
          </a:xfrm>
        </p:grpSpPr>
        <p:grpSp>
          <p:nvGrpSpPr>
            <p:cNvPr id="13" name="Group 72"/>
            <p:cNvGrpSpPr>
              <a:grpSpLocks/>
            </p:cNvGrpSpPr>
            <p:nvPr/>
          </p:nvGrpSpPr>
          <p:grpSpPr bwMode="auto">
            <a:xfrm>
              <a:off x="7576067" y="2569291"/>
              <a:ext cx="608554" cy="270369"/>
              <a:chOff x="1665943" y="4915251"/>
              <a:chExt cx="608554" cy="270369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 flipH="1">
                <a:off x="1664967" y="505085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2115796" y="505085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/>
              <p:cNvSpPr/>
              <p:nvPr/>
            </p:nvSpPr>
            <p:spPr>
              <a:xfrm>
                <a:off x="1834822" y="4915342"/>
                <a:ext cx="269862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flipV="1">
              <a:off x="8167201" y="2248787"/>
              <a:ext cx="561949" cy="461061"/>
            </a:xfrm>
            <a:prstGeom prst="straightConnector1">
              <a:avLst/>
            </a:prstGeom>
            <a:ln w="57150" cmpd="sng">
              <a:solidFill>
                <a:srgbClr val="0094CA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986157" y="2696628"/>
              <a:ext cx="606397" cy="484195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60"/>
            <p:cNvGrpSpPr>
              <a:grpSpLocks/>
            </p:cNvGrpSpPr>
            <p:nvPr/>
          </p:nvGrpSpPr>
          <p:grpSpPr bwMode="auto">
            <a:xfrm>
              <a:off x="6394219" y="3039642"/>
              <a:ext cx="608554" cy="270369"/>
              <a:chOff x="1665943" y="4915251"/>
              <a:chExt cx="608554" cy="270369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H="1">
                <a:off x="1665770" y="5051475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2115012" y="5051475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1834037" y="4915966"/>
                <a:ext cx="271450" cy="269364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 flipH="1">
              <a:off x="5808287" y="3169256"/>
              <a:ext cx="606397" cy="484195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56"/>
            <p:cNvGrpSpPr>
              <a:grpSpLocks/>
            </p:cNvGrpSpPr>
            <p:nvPr/>
          </p:nvGrpSpPr>
          <p:grpSpPr bwMode="auto">
            <a:xfrm>
              <a:off x="5217882" y="3517943"/>
              <a:ext cx="608554" cy="270369"/>
              <a:chOff x="1665943" y="4915251"/>
              <a:chExt cx="608554" cy="270369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H="1">
                <a:off x="1665825" y="5050759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2115066" y="5050759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1834092" y="4915250"/>
                <a:ext cx="271449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19" name="Straight Connector 18"/>
            <p:cNvCxnSpPr>
              <a:endCxn id="38" idx="6"/>
            </p:cNvCxnSpPr>
            <p:nvPr/>
          </p:nvCxnSpPr>
          <p:spPr>
            <a:xfrm flipH="1">
              <a:off x="4035440" y="3646741"/>
              <a:ext cx="1200292" cy="746351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 bwMode="auto">
            <a:xfrm>
              <a:off x="3765578" y="4257582"/>
              <a:ext cx="269862" cy="271019"/>
            </a:xfrm>
            <a:prstGeom prst="ellipse">
              <a:avLst/>
            </a:prstGeom>
            <a:noFill/>
            <a:ln w="57150" cmpd="sng">
              <a:solidFill>
                <a:srgbClr val="0094C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49496">
                <a:defRPr/>
              </a:pPr>
              <a:endParaRPr lang="en-US" sz="1477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3452547" y="4432109"/>
              <a:ext cx="313032" cy="173207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44"/>
            <p:cNvGrpSpPr>
              <a:grpSpLocks/>
            </p:cNvGrpSpPr>
            <p:nvPr/>
          </p:nvGrpSpPr>
          <p:grpSpPr bwMode="auto">
            <a:xfrm>
              <a:off x="2858379" y="4465147"/>
              <a:ext cx="608554" cy="270369"/>
              <a:chOff x="1665943" y="4915251"/>
              <a:chExt cx="608554" cy="270369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H="1">
                <a:off x="1666414" y="5050463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2115655" y="5050463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1834681" y="4914954"/>
                <a:ext cx="271449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 flipH="1">
              <a:off x="2274677" y="4592096"/>
              <a:ext cx="606397" cy="484196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43"/>
            <p:cNvGrpSpPr>
              <a:grpSpLocks/>
            </p:cNvGrpSpPr>
            <p:nvPr/>
          </p:nvGrpSpPr>
          <p:grpSpPr bwMode="auto">
            <a:xfrm>
              <a:off x="1682729" y="4932036"/>
              <a:ext cx="608554" cy="270369"/>
              <a:chOff x="1665943" y="4915251"/>
              <a:chExt cx="608554" cy="270369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H="1">
                <a:off x="1665781" y="5051244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2115023" y="5051244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1834048" y="4915735"/>
                <a:ext cx="271450" cy="269366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 flipH="1">
              <a:off x="1099982" y="5061419"/>
              <a:ext cx="606397" cy="484196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64"/>
            <p:cNvGrpSpPr>
              <a:grpSpLocks/>
            </p:cNvGrpSpPr>
            <p:nvPr/>
          </p:nvGrpSpPr>
          <p:grpSpPr bwMode="auto">
            <a:xfrm>
              <a:off x="509589" y="5404156"/>
              <a:ext cx="608554" cy="270369"/>
              <a:chOff x="1665943" y="4915251"/>
              <a:chExt cx="608554" cy="270369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H="1">
                <a:off x="1665814" y="505010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2115055" y="505010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1834081" y="4914591"/>
                <a:ext cx="271449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48" name="TextBox 32"/>
          <p:cNvSpPr txBox="1">
            <a:spLocks noChangeArrowheads="1"/>
          </p:cNvSpPr>
          <p:nvPr/>
        </p:nvSpPr>
        <p:spPr bwMode="auto">
          <a:xfrm>
            <a:off x="8661926" y="1594468"/>
            <a:ext cx="1466523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2025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ESS Construction Phase Complete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 bwMode="auto">
          <a:xfrm>
            <a:off x="2558811" y="5521778"/>
            <a:ext cx="0" cy="151050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35"/>
          <p:cNvSpPr txBox="1">
            <a:spLocks noChangeArrowheads="1"/>
          </p:cNvSpPr>
          <p:nvPr/>
        </p:nvSpPr>
        <p:spPr bwMode="auto">
          <a:xfrm>
            <a:off x="1991544" y="5679288"/>
            <a:ext cx="1940360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2003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European Design of ESS Completed</a:t>
            </a:r>
          </a:p>
        </p:txBody>
      </p:sp>
      <p:cxnSp>
        <p:nvCxnSpPr>
          <p:cNvPr id="51" name="Straight Connector 50"/>
          <p:cNvCxnSpPr>
            <a:cxnSpLocks/>
          </p:cNvCxnSpPr>
          <p:nvPr/>
        </p:nvCxnSpPr>
        <p:spPr bwMode="auto">
          <a:xfrm>
            <a:off x="4751107" y="4663836"/>
            <a:ext cx="0" cy="297569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34"/>
          <p:cNvSpPr txBox="1">
            <a:spLocks noChangeArrowheads="1"/>
          </p:cNvSpPr>
          <p:nvPr/>
        </p:nvSpPr>
        <p:spPr bwMode="auto">
          <a:xfrm>
            <a:off x="4205753" y="4964171"/>
            <a:ext cx="1747906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2012</a:t>
            </a:r>
          </a:p>
          <a:p>
            <a:pPr defTabSz="949496">
              <a:defRPr/>
            </a:pPr>
            <a:r>
              <a:rPr lang="en-US" sz="1108" b="1" dirty="0">
                <a:solidFill>
                  <a:prstClr val="black"/>
                </a:solidFill>
                <a:latin typeface="Calibri"/>
                <a:cs typeface="Calibri"/>
              </a:rPr>
              <a:t>ESS Design Update Phase Complete</a:t>
            </a:r>
          </a:p>
        </p:txBody>
      </p:sp>
      <p:cxnSp>
        <p:nvCxnSpPr>
          <p:cNvPr id="53" name="Straight Connector 52"/>
          <p:cNvCxnSpPr>
            <a:cxnSpLocks/>
          </p:cNvCxnSpPr>
          <p:nvPr/>
        </p:nvCxnSpPr>
        <p:spPr bwMode="auto">
          <a:xfrm>
            <a:off x="6937493" y="3808867"/>
            <a:ext cx="0" cy="711447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31"/>
          <p:cNvSpPr txBox="1">
            <a:spLocks noChangeArrowheads="1"/>
          </p:cNvSpPr>
          <p:nvPr/>
        </p:nvSpPr>
        <p:spPr bwMode="auto">
          <a:xfrm>
            <a:off x="6490752" y="4520908"/>
            <a:ext cx="1625322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2019</a:t>
            </a:r>
          </a:p>
          <a:p>
            <a:pPr defTabSz="949496">
              <a:defRPr/>
            </a:pPr>
            <a:r>
              <a:rPr lang="en-US" sz="1108" b="1" dirty="0">
                <a:solidFill>
                  <a:prstClr val="black"/>
                </a:solidFill>
                <a:latin typeface="Calibri"/>
                <a:cs typeface="Calibri"/>
              </a:rPr>
              <a:t>Start of Initial Operations Phase</a:t>
            </a:r>
          </a:p>
        </p:txBody>
      </p:sp>
      <p:cxnSp>
        <p:nvCxnSpPr>
          <p:cNvPr id="55" name="Straight Connector 54"/>
          <p:cNvCxnSpPr>
            <a:cxnSpLocks/>
          </p:cNvCxnSpPr>
          <p:nvPr/>
        </p:nvCxnSpPr>
        <p:spPr bwMode="auto">
          <a:xfrm>
            <a:off x="8036597" y="3366287"/>
            <a:ext cx="0" cy="244702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22"/>
          <p:cNvSpPr txBox="1">
            <a:spLocks noChangeArrowheads="1"/>
          </p:cNvSpPr>
          <p:nvPr/>
        </p:nvSpPr>
        <p:spPr bwMode="auto">
          <a:xfrm>
            <a:off x="7750162" y="3610619"/>
            <a:ext cx="1578202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2023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ESS Starts</a:t>
            </a:r>
          </a:p>
          <a:p>
            <a:pPr defTabSz="949496">
              <a:defRPr/>
            </a:pPr>
            <a:r>
              <a:rPr lang="en-US" sz="1108" b="1" dirty="0">
                <a:solidFill>
                  <a:srgbClr val="000000"/>
                </a:solidFill>
                <a:latin typeface="Calibri"/>
                <a:cs typeface="Calibri"/>
              </a:rPr>
              <a:t>User Program</a:t>
            </a:r>
          </a:p>
        </p:txBody>
      </p:sp>
      <p:pic>
        <p:nvPicPr>
          <p:cNvPr id="58" name="Bildobjekt 5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984" y="274638"/>
            <a:ext cx="1370480" cy="733206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DBE649-F6D9-4741-AE4D-9A374349757A}"/>
              </a:ext>
            </a:extLst>
          </p:cNvPr>
          <p:cNvCxnSpPr>
            <a:cxnSpLocks/>
          </p:cNvCxnSpPr>
          <p:nvPr/>
        </p:nvCxnSpPr>
        <p:spPr bwMode="auto">
          <a:xfrm>
            <a:off x="7236514" y="2240793"/>
            <a:ext cx="6789" cy="1310178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31">
            <a:extLst>
              <a:ext uri="{FF2B5EF4-FFF2-40B4-BE49-F238E27FC236}">
                <a16:creationId xmlns:a16="http://schemas.microsoft.com/office/drawing/2014/main" id="{FE458146-651F-3C46-BD5F-EC5EC91B2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2982" y="1785831"/>
            <a:ext cx="1100641" cy="461665"/>
          </a:xfrm>
          <a:prstGeom prst="rect">
            <a:avLst/>
          </a:prstGeom>
          <a:solidFill>
            <a:srgbClr val="FFC000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2019</a:t>
            </a:r>
          </a:p>
          <a:p>
            <a:pPr defTabSz="949496">
              <a:defRPr/>
            </a:pPr>
            <a:r>
              <a:rPr lang="en-US" sz="1108" b="1" dirty="0">
                <a:solidFill>
                  <a:prstClr val="black"/>
                </a:solidFill>
                <a:latin typeface="Calibri"/>
                <a:cs typeface="Calibri"/>
              </a:rPr>
              <a:t>TODAY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03FEA-6F92-6341-96D9-FA362DD9E34D}"/>
              </a:ext>
            </a:extLst>
          </p:cNvPr>
          <p:cNvSpPr txBox="1"/>
          <p:nvPr/>
        </p:nvSpPr>
        <p:spPr>
          <a:xfrm>
            <a:off x="629695" y="156376"/>
            <a:ext cx="4248472" cy="7523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endParaRPr lang="sv-SE" sz="2000" b="1" dirty="0">
              <a:solidFill>
                <a:srgbClr val="FFFFFF"/>
              </a:solidFill>
            </a:endParaRPr>
          </a:p>
        </p:txBody>
      </p:sp>
      <p:sp>
        <p:nvSpPr>
          <p:cNvPr id="60" name="TextBox 33">
            <a:extLst>
              <a:ext uri="{FF2B5EF4-FFF2-40B4-BE49-F238E27FC236}">
                <a16:creationId xmlns:a16="http://schemas.microsoft.com/office/drawing/2014/main" id="{94DF8403-CAA3-1447-8666-C2DF38D6B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13" y="264064"/>
            <a:ext cx="5349377" cy="76944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endParaRPr lang="sv-SE" sz="1000" b="1" dirty="0"/>
          </a:p>
          <a:p>
            <a:pPr algn="ctr"/>
            <a:r>
              <a:rPr lang="sv-SE" sz="2400" b="1" dirty="0"/>
              <a:t>Construction </a:t>
            </a:r>
            <a:r>
              <a:rPr lang="sv-SE" sz="2400" b="1" dirty="0" err="1"/>
              <a:t>project</a:t>
            </a:r>
            <a:r>
              <a:rPr lang="sv-SE" sz="2400" b="1" dirty="0"/>
              <a:t> is 62% </a:t>
            </a:r>
            <a:r>
              <a:rPr lang="sv-SE" sz="2400" b="1" dirty="0" err="1"/>
              <a:t>complete</a:t>
            </a:r>
            <a:endParaRPr lang="sv-SE" sz="2400" b="1" dirty="0"/>
          </a:p>
          <a:p>
            <a:pPr algn="ctr"/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27895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EE611C58-6C4E-6B45-9AD5-580250A16730}"/>
              </a:ext>
            </a:extLst>
          </p:cNvPr>
          <p:cNvSpPr/>
          <p:nvPr/>
        </p:nvSpPr>
        <p:spPr>
          <a:xfrm>
            <a:off x="1199456" y="6232392"/>
            <a:ext cx="8712968" cy="586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9452349-BE78-2645-BE38-EB94324A8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20" y="582886"/>
            <a:ext cx="8856984" cy="562074"/>
          </a:xfrm>
        </p:spPr>
        <p:txBody>
          <a:bodyPr/>
          <a:lstStyle/>
          <a:p>
            <a:r>
              <a:rPr lang="sv-SE" sz="3200" dirty="0"/>
              <a:t>A </a:t>
            </a:r>
            <a:r>
              <a:rPr lang="sv-SE" sz="3200" dirty="0" err="1"/>
              <a:t>reminder</a:t>
            </a:r>
            <a:r>
              <a:rPr lang="sv-SE" sz="3200" dirty="0"/>
              <a:t> </a:t>
            </a:r>
            <a:r>
              <a:rPr lang="sv-SE" sz="3200" dirty="0" err="1"/>
              <a:t>of</a:t>
            </a:r>
            <a:r>
              <a:rPr lang="sv-SE" sz="3200" dirty="0"/>
              <a:t> the ESS </a:t>
            </a:r>
            <a:r>
              <a:rPr lang="sv-SE" sz="3200" dirty="0" err="1"/>
              <a:t>Critical</a:t>
            </a:r>
            <a:r>
              <a:rPr lang="sv-SE" sz="3200" dirty="0"/>
              <a:t> </a:t>
            </a:r>
            <a:r>
              <a:rPr lang="sv-SE" sz="3200" dirty="0" err="1"/>
              <a:t>Path</a:t>
            </a:r>
            <a:endParaRPr lang="sv-SE" sz="32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701E555-75BD-4E4E-B109-278FF445EDBC}"/>
              </a:ext>
            </a:extLst>
          </p:cNvPr>
          <p:cNvCxnSpPr>
            <a:cxnSpLocks/>
          </p:cNvCxnSpPr>
          <p:nvPr/>
        </p:nvCxnSpPr>
        <p:spPr>
          <a:xfrm>
            <a:off x="5121424" y="4588071"/>
            <a:ext cx="0" cy="14104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61E5FE56-AAD1-D641-91D4-A71B8AFB1794}"/>
              </a:ext>
            </a:extLst>
          </p:cNvPr>
          <p:cNvSpPr/>
          <p:nvPr/>
        </p:nvSpPr>
        <p:spPr>
          <a:xfrm>
            <a:off x="335360" y="2808181"/>
            <a:ext cx="4176464" cy="44968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Accelerator + ICS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AFC1CC6-BDC1-B64C-AE98-4BC3434258DC}"/>
              </a:ext>
            </a:extLst>
          </p:cNvPr>
          <p:cNvSpPr/>
          <p:nvPr/>
        </p:nvSpPr>
        <p:spPr>
          <a:xfrm>
            <a:off x="334634" y="4162422"/>
            <a:ext cx="4786790" cy="393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CF + Target + NSS (Bunker+TBL) + ICS</a:t>
            </a: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FF5DEB9C-C5E8-D143-82F8-4D70CFAFD283}"/>
              </a:ext>
            </a:extLst>
          </p:cNvPr>
          <p:cNvSpPr/>
          <p:nvPr/>
        </p:nvSpPr>
        <p:spPr>
          <a:xfrm rot="5400000">
            <a:off x="4734406" y="3346403"/>
            <a:ext cx="346924" cy="6480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AABCB37-465E-B04F-96C1-1FC0D34F6084}"/>
              </a:ext>
            </a:extLst>
          </p:cNvPr>
          <p:cNvGrpSpPr/>
          <p:nvPr/>
        </p:nvGrpSpPr>
        <p:grpSpPr>
          <a:xfrm>
            <a:off x="335360" y="1447800"/>
            <a:ext cx="8496944" cy="256222"/>
            <a:chOff x="3947204" y="1484784"/>
            <a:chExt cx="6313428" cy="3600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9C479A7-1EFA-994F-87A5-430C5BDB2B1E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2018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0B2BC62-6184-2B4D-ABFC-B80126134F63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2019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CBA5B0A-84D3-B84E-A894-672D9F52F933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2020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DE0CE03-5CAE-E14D-9050-167071EA8845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CE621A3-05D2-1749-9E0B-BAFDB5F431A8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2022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40C24C4-69F5-2449-B780-8D8556520598}"/>
                </a:ext>
              </a:extLst>
            </p:cNvPr>
            <p:cNvSpPr/>
            <p:nvPr/>
          </p:nvSpPr>
          <p:spPr>
            <a:xfrm>
              <a:off x="78843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2023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08C2FA5-E792-9241-AD35-0D524553F141}"/>
                </a:ext>
              </a:extLst>
            </p:cNvPr>
            <p:cNvSpPr/>
            <p:nvPr/>
          </p:nvSpPr>
          <p:spPr>
            <a:xfrm>
              <a:off x="86764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2024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07049C2-FF41-2A45-BEC0-D23520008ED2}"/>
                </a:ext>
              </a:extLst>
            </p:cNvPr>
            <p:cNvSpPr/>
            <p:nvPr/>
          </p:nvSpPr>
          <p:spPr>
            <a:xfrm>
              <a:off x="946854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2"/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2025</a:t>
              </a:r>
            </a:p>
          </p:txBody>
        </p:sp>
      </p:grpSp>
      <p:sp>
        <p:nvSpPr>
          <p:cNvPr id="54" name="Diamond 53">
            <a:extLst>
              <a:ext uri="{FF2B5EF4-FFF2-40B4-BE49-F238E27FC236}">
                <a16:creationId xmlns:a16="http://schemas.microsoft.com/office/drawing/2014/main" id="{83B4792E-6347-0249-80FF-1C701FA30AFE}"/>
              </a:ext>
            </a:extLst>
          </p:cNvPr>
          <p:cNvSpPr/>
          <p:nvPr/>
        </p:nvSpPr>
        <p:spPr>
          <a:xfrm>
            <a:off x="3935335" y="3147633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1D699E5-CC7E-E048-9463-CE338C6F4E08}"/>
              </a:ext>
            </a:extLst>
          </p:cNvPr>
          <p:cNvSpPr txBox="1"/>
          <p:nvPr/>
        </p:nvSpPr>
        <p:spPr>
          <a:xfrm>
            <a:off x="2360199" y="3212977"/>
            <a:ext cx="171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Beam on Dump</a:t>
            </a:r>
          </a:p>
          <a:p>
            <a:pPr algn="ctr"/>
            <a:r>
              <a:rPr lang="en-GB" dirty="0"/>
              <a:t>(570 MeV)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A5B192-FC44-9148-A698-5106B564C677}"/>
              </a:ext>
            </a:extLst>
          </p:cNvPr>
          <p:cNvSpPr txBox="1"/>
          <p:nvPr/>
        </p:nvSpPr>
        <p:spPr>
          <a:xfrm>
            <a:off x="3474564" y="3770778"/>
            <a:ext cx="489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Accelerator Schedule Float</a:t>
            </a:r>
          </a:p>
        </p:txBody>
      </p:sp>
      <p:sp>
        <p:nvSpPr>
          <p:cNvPr id="57" name="Diamond 56">
            <a:extLst>
              <a:ext uri="{FF2B5EF4-FFF2-40B4-BE49-F238E27FC236}">
                <a16:creationId xmlns:a16="http://schemas.microsoft.com/office/drawing/2014/main" id="{0E05A852-38DD-6F48-AFE0-B4F10918C734}"/>
              </a:ext>
            </a:extLst>
          </p:cNvPr>
          <p:cNvSpPr/>
          <p:nvPr/>
        </p:nvSpPr>
        <p:spPr>
          <a:xfrm>
            <a:off x="4172366" y="3156105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9F7D79-1A16-D84A-BD8A-D75E2AEEF6BE}"/>
              </a:ext>
            </a:extLst>
          </p:cNvPr>
          <p:cNvSpPr txBox="1"/>
          <p:nvPr/>
        </p:nvSpPr>
        <p:spPr>
          <a:xfrm>
            <a:off x="4583832" y="3220418"/>
            <a:ext cx="126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Accel RBOT</a:t>
            </a:r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1DA01AA5-6720-4746-92CE-DA3C00A9B5BB}"/>
              </a:ext>
            </a:extLst>
          </p:cNvPr>
          <p:cNvSpPr/>
          <p:nvPr/>
        </p:nvSpPr>
        <p:spPr>
          <a:xfrm>
            <a:off x="1009156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FF4927E3-BA92-B54D-87AB-FD6A216B550D}"/>
              </a:ext>
            </a:extLst>
          </p:cNvPr>
          <p:cNvSpPr/>
          <p:nvPr/>
        </p:nvSpPr>
        <p:spPr>
          <a:xfrm>
            <a:off x="2593331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1" name="Diamond 60">
            <a:extLst>
              <a:ext uri="{FF2B5EF4-FFF2-40B4-BE49-F238E27FC236}">
                <a16:creationId xmlns:a16="http://schemas.microsoft.com/office/drawing/2014/main" id="{27184D14-C698-8B43-893C-966733910514}"/>
              </a:ext>
            </a:extLst>
          </p:cNvPr>
          <p:cNvSpPr/>
          <p:nvPr/>
        </p:nvSpPr>
        <p:spPr>
          <a:xfrm>
            <a:off x="3241403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03063D4-80BF-9946-B1A9-7ED25757BB62}"/>
              </a:ext>
            </a:extLst>
          </p:cNvPr>
          <p:cNvSpPr txBox="1"/>
          <p:nvPr/>
        </p:nvSpPr>
        <p:spPr>
          <a:xfrm>
            <a:off x="140596" y="1844824"/>
            <a:ext cx="3507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Warm LINAC Commissioning Steps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AEA6322-96AC-8549-B49D-FD5D2DF231B9}"/>
              </a:ext>
            </a:extLst>
          </p:cNvPr>
          <p:cNvSpPr txBox="1"/>
          <p:nvPr/>
        </p:nvSpPr>
        <p:spPr>
          <a:xfrm>
            <a:off x="4439816" y="1671191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BOT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D22A4E-5204-2A46-8A7D-6FAF264F2538}"/>
              </a:ext>
            </a:extLst>
          </p:cNvPr>
          <p:cNvSpPr txBox="1"/>
          <p:nvPr/>
        </p:nvSpPr>
        <p:spPr>
          <a:xfrm>
            <a:off x="6678108" y="1650928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SOUP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F0F40CD-D6D8-F043-A5E8-096BBC162DDE}"/>
              </a:ext>
            </a:extLst>
          </p:cNvPr>
          <p:cNvSpPr txBox="1"/>
          <p:nvPr/>
        </p:nvSpPr>
        <p:spPr>
          <a:xfrm>
            <a:off x="8070290" y="1640069"/>
            <a:ext cx="701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EOC</a:t>
            </a:r>
          </a:p>
        </p:txBody>
      </p:sp>
      <p:sp>
        <p:nvSpPr>
          <p:cNvPr id="66" name="4-Point Star 65">
            <a:extLst>
              <a:ext uri="{FF2B5EF4-FFF2-40B4-BE49-F238E27FC236}">
                <a16:creationId xmlns:a16="http://schemas.microsoft.com/office/drawing/2014/main" id="{866F31F5-174B-C845-9BBA-042F82AA52A9}"/>
              </a:ext>
            </a:extLst>
          </p:cNvPr>
          <p:cNvSpPr/>
          <p:nvPr/>
        </p:nvSpPr>
        <p:spPr>
          <a:xfrm>
            <a:off x="4917826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4-Point Star 66">
            <a:extLst>
              <a:ext uri="{FF2B5EF4-FFF2-40B4-BE49-F238E27FC236}">
                <a16:creationId xmlns:a16="http://schemas.microsoft.com/office/drawing/2014/main" id="{06AB92D7-FAD2-E44A-9281-9E5BC2FAC2A6}"/>
              </a:ext>
            </a:extLst>
          </p:cNvPr>
          <p:cNvSpPr/>
          <p:nvPr/>
        </p:nvSpPr>
        <p:spPr>
          <a:xfrm>
            <a:off x="8573724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76D5D9E6-455F-7441-B1F8-1413B156377F}"/>
              </a:ext>
            </a:extLst>
          </p:cNvPr>
          <p:cNvSpPr/>
          <p:nvPr/>
        </p:nvSpPr>
        <p:spPr>
          <a:xfrm>
            <a:off x="2233291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" name="Diamond 68">
            <a:extLst>
              <a:ext uri="{FF2B5EF4-FFF2-40B4-BE49-F238E27FC236}">
                <a16:creationId xmlns:a16="http://schemas.microsoft.com/office/drawing/2014/main" id="{B5459A3B-D417-3C43-8F7E-CB925E5E7169}"/>
              </a:ext>
            </a:extLst>
          </p:cNvPr>
          <p:cNvSpPr/>
          <p:nvPr/>
        </p:nvSpPr>
        <p:spPr>
          <a:xfrm>
            <a:off x="4753572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1C6D01F-9C5A-5D40-BF52-46A323D91385}"/>
              </a:ext>
            </a:extLst>
          </p:cNvPr>
          <p:cNvSpPr txBox="1"/>
          <p:nvPr/>
        </p:nvSpPr>
        <p:spPr>
          <a:xfrm>
            <a:off x="191344" y="4562836"/>
            <a:ext cx="212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Access for Monolith Installation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C87642B-7A1A-EC40-BB3D-65F4150B5A6C}"/>
              </a:ext>
            </a:extLst>
          </p:cNvPr>
          <p:cNvSpPr txBox="1"/>
          <p:nvPr/>
        </p:nvSpPr>
        <p:spPr>
          <a:xfrm>
            <a:off x="3287689" y="4582869"/>
            <a:ext cx="1436819" cy="38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Target RBOT</a:t>
            </a:r>
          </a:p>
        </p:txBody>
      </p:sp>
      <p:sp>
        <p:nvSpPr>
          <p:cNvPr id="72" name="Diamond 71">
            <a:extLst>
              <a:ext uri="{FF2B5EF4-FFF2-40B4-BE49-F238E27FC236}">
                <a16:creationId xmlns:a16="http://schemas.microsoft.com/office/drawing/2014/main" id="{64451F90-2B55-124F-8677-A20C347E5408}"/>
              </a:ext>
            </a:extLst>
          </p:cNvPr>
          <p:cNvSpPr/>
          <p:nvPr/>
        </p:nvSpPr>
        <p:spPr>
          <a:xfrm>
            <a:off x="5015880" y="489692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27FCCA3-5898-0247-B88E-28E2037470FD}"/>
              </a:ext>
            </a:extLst>
          </p:cNvPr>
          <p:cNvSpPr txBox="1"/>
          <p:nvPr/>
        </p:nvSpPr>
        <p:spPr>
          <a:xfrm>
            <a:off x="2999656" y="5013176"/>
            <a:ext cx="211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Bunker &amp; TBL RBOT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B7DFA9-3B18-E74F-B2CC-7C9303F7BF37}"/>
              </a:ext>
            </a:extLst>
          </p:cNvPr>
          <p:cNvSpPr/>
          <p:nvPr/>
        </p:nvSpPr>
        <p:spPr>
          <a:xfrm>
            <a:off x="345398" y="5504832"/>
            <a:ext cx="8509827" cy="4242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NSS Instruments + ICS</a:t>
            </a:r>
          </a:p>
        </p:txBody>
      </p:sp>
      <p:sp>
        <p:nvSpPr>
          <p:cNvPr id="75" name="Diamond 74">
            <a:extLst>
              <a:ext uri="{FF2B5EF4-FFF2-40B4-BE49-F238E27FC236}">
                <a16:creationId xmlns:a16="http://schemas.microsoft.com/office/drawing/2014/main" id="{FABBCEE9-92F6-A947-B27B-358B9C27CE7F}"/>
              </a:ext>
            </a:extLst>
          </p:cNvPr>
          <p:cNvSpPr/>
          <p:nvPr/>
        </p:nvSpPr>
        <p:spPr>
          <a:xfrm>
            <a:off x="5087888" y="5849665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0F9B33C-B09F-4047-AF37-AF6DC5C00F84}"/>
              </a:ext>
            </a:extLst>
          </p:cNvPr>
          <p:cNvSpPr txBox="1"/>
          <p:nvPr/>
        </p:nvSpPr>
        <p:spPr>
          <a:xfrm>
            <a:off x="3796251" y="6239054"/>
            <a:ext cx="273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Start beam commissioning for 1st Instruments</a:t>
            </a:r>
          </a:p>
        </p:txBody>
      </p:sp>
      <p:sp>
        <p:nvSpPr>
          <p:cNvPr id="77" name="Diamond 76">
            <a:extLst>
              <a:ext uri="{FF2B5EF4-FFF2-40B4-BE49-F238E27FC236}">
                <a16:creationId xmlns:a16="http://schemas.microsoft.com/office/drawing/2014/main" id="{046C24A3-D910-D843-A2E0-5856E634E5DE}"/>
              </a:ext>
            </a:extLst>
          </p:cNvPr>
          <p:cNvSpPr/>
          <p:nvPr/>
        </p:nvSpPr>
        <p:spPr>
          <a:xfrm>
            <a:off x="8760074" y="510835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8" name="Diamond 77">
            <a:extLst>
              <a:ext uri="{FF2B5EF4-FFF2-40B4-BE49-F238E27FC236}">
                <a16:creationId xmlns:a16="http://schemas.microsoft.com/office/drawing/2014/main" id="{CD1C1642-CCC1-8548-BA00-83450B008C9A}"/>
              </a:ext>
            </a:extLst>
          </p:cNvPr>
          <p:cNvSpPr/>
          <p:nvPr/>
        </p:nvSpPr>
        <p:spPr>
          <a:xfrm>
            <a:off x="6536685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8D9622F-1EA1-7E47-AF01-AD5DEF6B5B2C}"/>
              </a:ext>
            </a:extLst>
          </p:cNvPr>
          <p:cNvSpPr txBox="1"/>
          <p:nvPr/>
        </p:nvSpPr>
        <p:spPr>
          <a:xfrm>
            <a:off x="5665530" y="4922694"/>
            <a:ext cx="320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15</a:t>
            </a:r>
            <a:r>
              <a:rPr lang="en-GB" baseline="30000" dirty="0"/>
              <a:t>th</a:t>
            </a:r>
            <a:r>
              <a:rPr lang="en-GB" dirty="0"/>
              <a:t> Instrument Complete (Ready for hot commissioning)</a:t>
            </a:r>
          </a:p>
        </p:txBody>
      </p:sp>
      <p:sp>
        <p:nvSpPr>
          <p:cNvPr id="80" name="Diamond 79">
            <a:extLst>
              <a:ext uri="{FF2B5EF4-FFF2-40B4-BE49-F238E27FC236}">
                <a16:creationId xmlns:a16="http://schemas.microsoft.com/office/drawing/2014/main" id="{86374DDF-5677-364A-9188-8A13135FA79C}"/>
              </a:ext>
            </a:extLst>
          </p:cNvPr>
          <p:cNvSpPr/>
          <p:nvPr/>
        </p:nvSpPr>
        <p:spPr>
          <a:xfrm>
            <a:off x="1897852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" name="Diamond 80">
            <a:extLst>
              <a:ext uri="{FF2B5EF4-FFF2-40B4-BE49-F238E27FC236}">
                <a16:creationId xmlns:a16="http://schemas.microsoft.com/office/drawing/2014/main" id="{9E8C3799-1EC4-9B42-B24B-2630F9463101}"/>
              </a:ext>
            </a:extLst>
          </p:cNvPr>
          <p:cNvSpPr/>
          <p:nvPr/>
        </p:nvSpPr>
        <p:spPr>
          <a:xfrm>
            <a:off x="4177507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2" name="Diamond 81">
            <a:extLst>
              <a:ext uri="{FF2B5EF4-FFF2-40B4-BE49-F238E27FC236}">
                <a16:creationId xmlns:a16="http://schemas.microsoft.com/office/drawing/2014/main" id="{9CF905E3-646A-204D-90E7-9ACE5A185A4A}"/>
              </a:ext>
            </a:extLst>
          </p:cNvPr>
          <p:cNvSpPr/>
          <p:nvPr/>
        </p:nvSpPr>
        <p:spPr>
          <a:xfrm>
            <a:off x="3457427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0952D9-B121-FD42-B1E5-A61102469AA4}"/>
              </a:ext>
            </a:extLst>
          </p:cNvPr>
          <p:cNvSpPr txBox="1"/>
          <p:nvPr/>
        </p:nvSpPr>
        <p:spPr>
          <a:xfrm>
            <a:off x="1287278" y="6165305"/>
            <a:ext cx="23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Instrument Hall Access for Start of Installation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4E6A7C1-1DBE-4548-9191-E75C7DAAB43A}"/>
              </a:ext>
            </a:extLst>
          </p:cNvPr>
          <p:cNvCxnSpPr>
            <a:cxnSpLocks/>
          </p:cNvCxnSpPr>
          <p:nvPr/>
        </p:nvCxnSpPr>
        <p:spPr>
          <a:xfrm flipH="1" flipV="1">
            <a:off x="2093185" y="6121619"/>
            <a:ext cx="387267" cy="7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21960EE-9CCD-B344-87D2-6AEE3A51AFB8}"/>
              </a:ext>
            </a:extLst>
          </p:cNvPr>
          <p:cNvCxnSpPr>
            <a:cxnSpLocks/>
          </p:cNvCxnSpPr>
          <p:nvPr/>
        </p:nvCxnSpPr>
        <p:spPr>
          <a:xfrm flipV="1">
            <a:off x="2480452" y="5949280"/>
            <a:ext cx="879244" cy="251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0B776AC-B4C5-5041-A802-D91BDC42B7FD}"/>
              </a:ext>
            </a:extLst>
          </p:cNvPr>
          <p:cNvCxnSpPr>
            <a:cxnSpLocks/>
          </p:cNvCxnSpPr>
          <p:nvPr/>
        </p:nvCxnSpPr>
        <p:spPr>
          <a:xfrm flipV="1">
            <a:off x="2424552" y="6083497"/>
            <a:ext cx="1655224" cy="117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D23821D5-4102-4F4F-B3D6-9DE9A51B5BF5}"/>
              </a:ext>
            </a:extLst>
          </p:cNvPr>
          <p:cNvSpPr/>
          <p:nvPr/>
        </p:nvSpPr>
        <p:spPr>
          <a:xfrm>
            <a:off x="4511824" y="2808183"/>
            <a:ext cx="685798" cy="429049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Hi -Beta Install</a:t>
            </a:r>
          </a:p>
        </p:txBody>
      </p:sp>
      <p:sp>
        <p:nvSpPr>
          <p:cNvPr id="88" name="Right Brace 87">
            <a:extLst>
              <a:ext uri="{FF2B5EF4-FFF2-40B4-BE49-F238E27FC236}">
                <a16:creationId xmlns:a16="http://schemas.microsoft.com/office/drawing/2014/main" id="{AD259A85-AC0B-2D44-A3F0-9F8FC1067F9F}"/>
              </a:ext>
            </a:extLst>
          </p:cNvPr>
          <p:cNvSpPr/>
          <p:nvPr/>
        </p:nvSpPr>
        <p:spPr>
          <a:xfrm rot="5400000" flipH="1">
            <a:off x="2032625" y="1104090"/>
            <a:ext cx="402311" cy="24598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Diamond 88">
            <a:extLst>
              <a:ext uri="{FF2B5EF4-FFF2-40B4-BE49-F238E27FC236}">
                <a16:creationId xmlns:a16="http://schemas.microsoft.com/office/drawing/2014/main" id="{F919A3ED-73A5-D04A-A7F9-E61A8DBC1301}"/>
              </a:ext>
            </a:extLst>
          </p:cNvPr>
          <p:cNvSpPr/>
          <p:nvPr/>
        </p:nvSpPr>
        <p:spPr>
          <a:xfrm>
            <a:off x="4897587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D83AAE4-9CF4-2245-A506-43FBB21C2934}"/>
              </a:ext>
            </a:extLst>
          </p:cNvPr>
          <p:cNvSpPr txBox="1"/>
          <p:nvPr/>
        </p:nvSpPr>
        <p:spPr>
          <a:xfrm>
            <a:off x="3275740" y="2132857"/>
            <a:ext cx="195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0.8 GeV Capability Installed</a:t>
            </a:r>
          </a:p>
        </p:txBody>
      </p:sp>
      <p:sp>
        <p:nvSpPr>
          <p:cNvPr id="91" name="4-Point Star 90">
            <a:extLst>
              <a:ext uri="{FF2B5EF4-FFF2-40B4-BE49-F238E27FC236}">
                <a16:creationId xmlns:a16="http://schemas.microsoft.com/office/drawing/2014/main" id="{4884812F-FD69-B042-A472-D5807541F9C9}"/>
              </a:ext>
            </a:extLst>
          </p:cNvPr>
          <p:cNvSpPr/>
          <p:nvPr/>
        </p:nvSpPr>
        <p:spPr>
          <a:xfrm>
            <a:off x="6384032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E0ECA0C-D6DF-B146-97CB-D872518FC0B2}"/>
              </a:ext>
            </a:extLst>
          </p:cNvPr>
          <p:cNvSpPr txBox="1"/>
          <p:nvPr/>
        </p:nvSpPr>
        <p:spPr>
          <a:xfrm>
            <a:off x="8985725" y="5480312"/>
            <a:ext cx="3131167" cy="1323439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BOT - Beam on Target</a:t>
            </a:r>
          </a:p>
          <a:p>
            <a:r>
              <a:rPr lang="en-US" sz="1600" dirty="0"/>
              <a:t>RBOT - Ready for Beam on Target</a:t>
            </a:r>
          </a:p>
          <a:p>
            <a:r>
              <a:rPr lang="en-US" sz="1600" dirty="0"/>
              <a:t>FS - First Science</a:t>
            </a:r>
          </a:p>
          <a:p>
            <a:r>
              <a:rPr lang="en-US" sz="1600" dirty="0"/>
              <a:t>SOUP - Start of User Programme</a:t>
            </a:r>
          </a:p>
          <a:p>
            <a:r>
              <a:rPr lang="en-US" sz="1600" dirty="0"/>
              <a:t>EOC - End of Construction project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AC4E9AD-6E8C-AD4B-9475-2F73E457647F}"/>
              </a:ext>
            </a:extLst>
          </p:cNvPr>
          <p:cNvCxnSpPr/>
          <p:nvPr/>
        </p:nvCxnSpPr>
        <p:spPr>
          <a:xfrm flipV="1">
            <a:off x="345398" y="4550061"/>
            <a:ext cx="4742490" cy="328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FE8B7DE5-7AC8-5F41-BACC-E67970162161}"/>
              </a:ext>
            </a:extLst>
          </p:cNvPr>
          <p:cNvSpPr txBox="1"/>
          <p:nvPr/>
        </p:nvSpPr>
        <p:spPr>
          <a:xfrm>
            <a:off x="11188931" y="635092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97" name="4-Point Star 96">
            <a:extLst>
              <a:ext uri="{FF2B5EF4-FFF2-40B4-BE49-F238E27FC236}">
                <a16:creationId xmlns:a16="http://schemas.microsoft.com/office/drawing/2014/main" id="{A95868E0-5F7B-2F43-9550-F7190BCBE667}"/>
              </a:ext>
            </a:extLst>
          </p:cNvPr>
          <p:cNvSpPr/>
          <p:nvPr/>
        </p:nvSpPr>
        <p:spPr>
          <a:xfrm>
            <a:off x="5657908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4CC5BBC-A429-3442-93FA-D02DFC9B29BA}"/>
              </a:ext>
            </a:extLst>
          </p:cNvPr>
          <p:cNvSpPr txBox="1"/>
          <p:nvPr/>
        </p:nvSpPr>
        <p:spPr>
          <a:xfrm>
            <a:off x="5401768" y="1670709"/>
            <a:ext cx="467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FS</a:t>
            </a:r>
          </a:p>
        </p:txBody>
      </p:sp>
      <p:sp>
        <p:nvSpPr>
          <p:cNvPr id="99" name="Diamond 98">
            <a:extLst>
              <a:ext uri="{FF2B5EF4-FFF2-40B4-BE49-F238E27FC236}">
                <a16:creationId xmlns:a16="http://schemas.microsoft.com/office/drawing/2014/main" id="{A4CCBB52-CE21-1244-9B70-5615D75DEB08}"/>
              </a:ext>
            </a:extLst>
          </p:cNvPr>
          <p:cNvSpPr/>
          <p:nvPr/>
        </p:nvSpPr>
        <p:spPr>
          <a:xfrm>
            <a:off x="5807968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71DEC8FC-8B95-E543-9381-832D5916430D}"/>
              </a:ext>
            </a:extLst>
          </p:cNvPr>
          <p:cNvCxnSpPr>
            <a:cxnSpLocks/>
          </p:cNvCxnSpPr>
          <p:nvPr/>
        </p:nvCxnSpPr>
        <p:spPr>
          <a:xfrm>
            <a:off x="5161272" y="5949280"/>
            <a:ext cx="369395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Diamond 100">
            <a:extLst>
              <a:ext uri="{FF2B5EF4-FFF2-40B4-BE49-F238E27FC236}">
                <a16:creationId xmlns:a16="http://schemas.microsoft.com/office/drawing/2014/main" id="{7F690C45-2541-2F4B-BE49-79FD47AB885B}"/>
              </a:ext>
            </a:extLst>
          </p:cNvPr>
          <p:cNvSpPr/>
          <p:nvPr/>
        </p:nvSpPr>
        <p:spPr>
          <a:xfrm>
            <a:off x="5387932" y="4566513"/>
            <a:ext cx="171317" cy="356181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A2E696A-806E-B846-966F-6CAC9A44C76D}"/>
              </a:ext>
            </a:extLst>
          </p:cNvPr>
          <p:cNvCxnSpPr/>
          <p:nvPr/>
        </p:nvCxnSpPr>
        <p:spPr>
          <a:xfrm>
            <a:off x="4943873" y="4746565"/>
            <a:ext cx="432047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Diamond 102">
            <a:extLst>
              <a:ext uri="{FF2B5EF4-FFF2-40B4-BE49-F238E27FC236}">
                <a16:creationId xmlns:a16="http://schemas.microsoft.com/office/drawing/2014/main" id="{7CC2BCF4-BFA1-6A4C-932F-4FDEB18DD975}"/>
              </a:ext>
            </a:extLst>
          </p:cNvPr>
          <p:cNvSpPr/>
          <p:nvPr/>
        </p:nvSpPr>
        <p:spPr>
          <a:xfrm>
            <a:off x="5303912" y="4896922"/>
            <a:ext cx="192001" cy="393008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95C65F7-9B94-B34A-8741-B200456BDE6C}"/>
              </a:ext>
            </a:extLst>
          </p:cNvPr>
          <p:cNvCxnSpPr>
            <a:cxnSpLocks/>
          </p:cNvCxnSpPr>
          <p:nvPr/>
        </p:nvCxnSpPr>
        <p:spPr>
          <a:xfrm>
            <a:off x="5159896" y="5093426"/>
            <a:ext cx="171409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Diamond 104">
            <a:extLst>
              <a:ext uri="{FF2B5EF4-FFF2-40B4-BE49-F238E27FC236}">
                <a16:creationId xmlns:a16="http://schemas.microsoft.com/office/drawing/2014/main" id="{D3F6ED5C-1C9F-E041-9800-6AB9DADBBA1B}"/>
              </a:ext>
            </a:extLst>
          </p:cNvPr>
          <p:cNvSpPr/>
          <p:nvPr/>
        </p:nvSpPr>
        <p:spPr>
          <a:xfrm>
            <a:off x="4468995" y="3144253"/>
            <a:ext cx="192001" cy="393008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algn="ctr" defTabSz="913842"/>
            <a:endParaRPr lang="en-GB" dirty="0">
              <a:solidFill>
                <a:schemeClr val="tx1"/>
              </a:solidFill>
              <a:latin typeface="Calibri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3E82A744-8E8C-3E4E-8F3B-757A973D7EBD}"/>
              </a:ext>
            </a:extLst>
          </p:cNvPr>
          <p:cNvCxnSpPr>
            <a:cxnSpLocks/>
            <a:endCxn id="105" idx="1"/>
          </p:cNvCxnSpPr>
          <p:nvPr/>
        </p:nvCxnSpPr>
        <p:spPr>
          <a:xfrm>
            <a:off x="4297586" y="3340757"/>
            <a:ext cx="171409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B1F9ED8D-0D13-D744-9808-CEF4D93A473D}"/>
              </a:ext>
            </a:extLst>
          </p:cNvPr>
          <p:cNvSpPr txBox="1"/>
          <p:nvPr/>
        </p:nvSpPr>
        <p:spPr>
          <a:xfrm>
            <a:off x="8985725" y="2601485"/>
            <a:ext cx="3158947" cy="212365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ESS is focused on delivering First Science with three instruments by the end of 2023</a:t>
            </a:r>
          </a:p>
          <a:p>
            <a:pPr>
              <a:defRPr/>
            </a:pPr>
            <a:endParaRPr lang="en-US" sz="2000" dirty="0">
              <a:solidFill>
                <a:prstClr val="white"/>
              </a:solidFill>
              <a:latin typeface="Calibri"/>
            </a:endParaRP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Calibri"/>
              </a:rPr>
              <a:t>Schedule date (no float) is </a:t>
            </a:r>
            <a:br>
              <a:rPr lang="en-US" sz="1600" dirty="0">
                <a:solidFill>
                  <a:prstClr val="white"/>
                </a:solidFill>
                <a:latin typeface="Calibri"/>
              </a:rPr>
            </a:br>
            <a:r>
              <a:rPr lang="en-US" sz="1600" dirty="0">
                <a:solidFill>
                  <a:prstClr val="white"/>
                </a:solidFill>
                <a:latin typeface="Calibri"/>
              </a:rPr>
              <a:t>March 2023</a:t>
            </a:r>
          </a:p>
        </p:txBody>
      </p:sp>
    </p:spTree>
    <p:extLst>
      <p:ext uri="{BB962C8B-B14F-4D97-AF65-F5344CB8AC3E}">
        <p14:creationId xmlns:p14="http://schemas.microsoft.com/office/powerpoint/2010/main" val="148086564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BED2-B583-F04A-90DD-7F2BAB50D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20" y="372726"/>
            <a:ext cx="9518848" cy="562074"/>
          </a:xfrm>
        </p:spPr>
        <p:txBody>
          <a:bodyPr/>
          <a:lstStyle/>
          <a:p>
            <a:r>
              <a:rPr lang="en-US" dirty="0"/>
              <a:t>ESS Highlights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DD2C-1A8B-3C44-BB6E-72A1653B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220" y="1508444"/>
            <a:ext cx="10991180" cy="4800875"/>
          </a:xfrm>
        </p:spPr>
        <p:txBody>
          <a:bodyPr/>
          <a:lstStyle/>
          <a:p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748C-AB94-674D-8F3D-8CC3BF2B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607E33-3EEB-D24D-A7F3-5A1B03F029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Conventional</a:t>
            </a:r>
            <a:r>
              <a:rPr lang="sv-SE" dirty="0"/>
              <a:t> </a:t>
            </a:r>
            <a:r>
              <a:rPr lang="sv-SE" dirty="0" err="1"/>
              <a:t>facilities</a:t>
            </a:r>
            <a:r>
              <a:rPr lang="sv-SE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51EA7-2A89-3C47-9FD2-1F441041A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94" y="1728021"/>
            <a:ext cx="9049066" cy="47620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5C42D5-939B-9D4B-AE7F-A865C92C0411}"/>
              </a:ext>
            </a:extLst>
          </p:cNvPr>
          <p:cNvSpPr/>
          <p:nvPr/>
        </p:nvSpPr>
        <p:spPr>
          <a:xfrm>
            <a:off x="176796" y="1393598"/>
            <a:ext cx="2923598" cy="516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sv-SE" sz="2600" dirty="0"/>
              <a:t>Civil </a:t>
            </a:r>
            <a:r>
              <a:rPr lang="sv-SE" sz="2600" dirty="0" err="1"/>
              <a:t>construction</a:t>
            </a:r>
            <a:r>
              <a:rPr lang="sv-SE" sz="2600" dirty="0"/>
              <a:t> </a:t>
            </a:r>
            <a:r>
              <a:rPr lang="sv-SE" sz="2600" dirty="0" err="1"/>
              <a:t>remains</a:t>
            </a:r>
            <a:r>
              <a:rPr lang="sv-SE" sz="2600" dirty="0"/>
              <a:t> on </a:t>
            </a:r>
            <a:br>
              <a:rPr lang="sv-SE" sz="2600" dirty="0"/>
            </a:br>
            <a:r>
              <a:rPr lang="sv-SE" sz="2600" dirty="0"/>
              <a:t>or </a:t>
            </a:r>
            <a:r>
              <a:rPr lang="sv-SE" sz="2600" dirty="0" err="1"/>
              <a:t>ahead</a:t>
            </a:r>
            <a:r>
              <a:rPr lang="sv-SE" sz="2600" dirty="0"/>
              <a:t> </a:t>
            </a:r>
            <a:br>
              <a:rPr lang="sv-SE" sz="2600" dirty="0"/>
            </a:br>
            <a:r>
              <a:rPr lang="sv-SE" sz="2600" dirty="0" err="1"/>
              <a:t>of</a:t>
            </a:r>
            <a:r>
              <a:rPr lang="sv-SE" sz="2600" dirty="0"/>
              <a:t> </a:t>
            </a:r>
            <a:r>
              <a:rPr lang="sv-SE" sz="2600" dirty="0" err="1"/>
              <a:t>schedule</a:t>
            </a:r>
            <a:endParaRPr lang="sv-SE" sz="2600" dirty="0"/>
          </a:p>
          <a:p>
            <a:pPr marL="342900" indent="-342900" defTabSz="6858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sv-SE" sz="2600" dirty="0" err="1"/>
              <a:t>Steelwork</a:t>
            </a:r>
            <a:r>
              <a:rPr lang="sv-SE" sz="2600" dirty="0"/>
              <a:t> </a:t>
            </a:r>
            <a:r>
              <a:rPr lang="sv-SE" sz="2600" dirty="0" err="1"/>
              <a:t>erection</a:t>
            </a:r>
            <a:r>
              <a:rPr lang="sv-SE" sz="2600" dirty="0"/>
              <a:t> </a:t>
            </a:r>
            <a:br>
              <a:rPr lang="sv-SE" sz="2600" dirty="0"/>
            </a:br>
            <a:r>
              <a:rPr lang="sv-SE" sz="2600" dirty="0"/>
              <a:t>for </a:t>
            </a:r>
            <a:r>
              <a:rPr lang="sv-SE" sz="2600" dirty="0" err="1"/>
              <a:t>target</a:t>
            </a:r>
            <a:r>
              <a:rPr lang="sv-SE" sz="2600" dirty="0"/>
              <a:t> </a:t>
            </a:r>
            <a:r>
              <a:rPr lang="sv-SE" sz="2600" dirty="0" err="1"/>
              <a:t>building</a:t>
            </a:r>
            <a:r>
              <a:rPr lang="sv-SE" sz="2600" dirty="0"/>
              <a:t> </a:t>
            </a:r>
            <a:br>
              <a:rPr lang="sv-SE" sz="2600" dirty="0"/>
            </a:br>
            <a:r>
              <a:rPr lang="sv-SE" sz="2600" dirty="0" err="1"/>
              <a:t>high-bay</a:t>
            </a:r>
            <a:r>
              <a:rPr lang="sv-SE" sz="2600" dirty="0"/>
              <a:t> and experimental halls </a:t>
            </a:r>
            <a:r>
              <a:rPr lang="sv-SE" sz="2600" dirty="0" err="1"/>
              <a:t>now</a:t>
            </a:r>
            <a:r>
              <a:rPr lang="sv-SE" sz="2600" dirty="0"/>
              <a:t> </a:t>
            </a:r>
            <a:r>
              <a:rPr lang="sv-SE" sz="2600" dirty="0" err="1"/>
              <a:t>underway</a:t>
            </a:r>
            <a:endParaRPr lang="sv-SE" sz="2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B1F31-8F32-B44A-8110-75F23D6CCBFC}"/>
              </a:ext>
            </a:extLst>
          </p:cNvPr>
          <p:cNvSpPr txBox="1"/>
          <p:nvPr/>
        </p:nvSpPr>
        <p:spPr>
          <a:xfrm>
            <a:off x="-188259" y="289111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0725729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BED2-B583-F04A-90DD-7F2BAB50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ESS </a:t>
            </a:r>
            <a:r>
              <a:rPr lang="sv-SE" dirty="0" err="1"/>
              <a:t>highlights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DD2C-1A8B-3C44-BB6E-72A1653B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18186"/>
            <a:ext cx="4280644" cy="4800875"/>
          </a:xfrm>
        </p:spPr>
        <p:txBody>
          <a:bodyPr/>
          <a:lstStyle/>
          <a:p>
            <a:r>
              <a:rPr lang="sv-SE" sz="2800" dirty="0"/>
              <a:t>Accelerator installation </a:t>
            </a:r>
            <a:r>
              <a:rPr lang="sv-SE" sz="2800" dirty="0" err="1"/>
              <a:t>proceeding</a:t>
            </a:r>
            <a:endParaRPr lang="sv-SE" sz="2800" dirty="0"/>
          </a:p>
          <a:p>
            <a:pPr lvl="1"/>
            <a:r>
              <a:rPr lang="sv-SE" sz="2400" dirty="0"/>
              <a:t>Ion source and LEBT </a:t>
            </a:r>
            <a:r>
              <a:rPr lang="sv-SE" sz="2400" dirty="0" err="1"/>
              <a:t>commissioned</a:t>
            </a:r>
            <a:endParaRPr lang="sv-SE" sz="2400" dirty="0"/>
          </a:p>
          <a:p>
            <a:pPr lvl="1"/>
            <a:r>
              <a:rPr lang="sv-SE" sz="2400" dirty="0"/>
              <a:t>MEBT </a:t>
            </a:r>
            <a:r>
              <a:rPr lang="sv-SE" sz="2400" dirty="0" err="1"/>
              <a:t>installed</a:t>
            </a:r>
            <a:endParaRPr lang="sv-SE" sz="2400" dirty="0"/>
          </a:p>
          <a:p>
            <a:pPr lvl="1"/>
            <a:r>
              <a:rPr lang="sv-SE" sz="2400" dirty="0"/>
              <a:t>DTL </a:t>
            </a:r>
            <a:r>
              <a:rPr lang="sv-SE" sz="2400" dirty="0" err="1"/>
              <a:t>received</a:t>
            </a:r>
            <a:r>
              <a:rPr lang="sv-SE" sz="2400" dirty="0"/>
              <a:t> and </a:t>
            </a:r>
            <a:r>
              <a:rPr lang="sv-SE" sz="2400" dirty="0" err="1"/>
              <a:t>being</a:t>
            </a:r>
            <a:r>
              <a:rPr lang="sv-SE" sz="2400" dirty="0"/>
              <a:t> </a:t>
            </a:r>
            <a:r>
              <a:rPr lang="sv-SE" sz="2400" dirty="0" err="1"/>
              <a:t>integrated</a:t>
            </a:r>
            <a:endParaRPr lang="sv-SE" sz="2400" dirty="0"/>
          </a:p>
          <a:p>
            <a:pPr lvl="1"/>
            <a:r>
              <a:rPr lang="sv-SE" sz="2400" dirty="0"/>
              <a:t>RFQ on site</a:t>
            </a:r>
          </a:p>
          <a:p>
            <a:r>
              <a:rPr lang="sv-SE" sz="2400" dirty="0" err="1"/>
              <a:t>Cryo</a:t>
            </a:r>
            <a:r>
              <a:rPr lang="sv-SE" sz="2400" dirty="0"/>
              <a:t>-test </a:t>
            </a:r>
            <a:r>
              <a:rPr lang="sv-SE" sz="2400" dirty="0" err="1"/>
              <a:t>stand</a:t>
            </a:r>
            <a:r>
              <a:rPr lang="sv-SE" sz="2400" dirty="0"/>
              <a:t> </a:t>
            </a:r>
            <a:r>
              <a:rPr lang="sv-SE" sz="2400" dirty="0" err="1"/>
              <a:t>permit</a:t>
            </a:r>
            <a:r>
              <a:rPr lang="sv-SE" sz="2400" dirty="0"/>
              <a:t> </a:t>
            </a:r>
            <a:r>
              <a:rPr lang="sv-SE" sz="2400" dirty="0" err="1"/>
              <a:t>received</a:t>
            </a: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748C-AB94-674D-8F3D-8CC3BF2B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7A229-E00A-D947-8338-64CA71CE7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Accelerator</a:t>
            </a:r>
          </a:p>
        </p:txBody>
      </p:sp>
      <p:pic>
        <p:nvPicPr>
          <p:cNvPr id="2050" name="Picture 2" descr="https://europeanspallationsource.se/sites/default/files/styles/large/public/images/media/2019-08/G01%20MEBT-2-3_Internal%20Use%20Only.jpg?itok=PkNdo2L1">
            <a:extLst>
              <a:ext uri="{FF2B5EF4-FFF2-40B4-BE49-F238E27FC236}">
                <a16:creationId xmlns:a16="http://schemas.microsoft.com/office/drawing/2014/main" id="{C8CE320E-44DF-CC45-8EE1-5114BE923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5840" y="1561479"/>
            <a:ext cx="7358603" cy="485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4416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3510E8-D6EA-AC45-A307-E8B45C580587}"/>
              </a:ext>
            </a:extLst>
          </p:cNvPr>
          <p:cNvSpPr/>
          <p:nvPr/>
        </p:nvSpPr>
        <p:spPr>
          <a:xfrm>
            <a:off x="1199456" y="6232392"/>
            <a:ext cx="3269754" cy="586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E8BED2-B583-F04A-90DD-7F2BAB50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ESS </a:t>
            </a:r>
            <a:r>
              <a:rPr lang="sv-SE" dirty="0" err="1"/>
              <a:t>highlights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DD2C-1A8B-3C44-BB6E-72A1653B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637764"/>
            <a:ext cx="3705341" cy="5088908"/>
          </a:xfrm>
        </p:spPr>
        <p:txBody>
          <a:bodyPr/>
          <a:lstStyle/>
          <a:p>
            <a:r>
              <a:rPr lang="sv-SE" sz="2800" dirty="0"/>
              <a:t>Target installation </a:t>
            </a:r>
            <a:r>
              <a:rPr lang="sv-SE" sz="2800" dirty="0" err="1"/>
              <a:t>proceeding</a:t>
            </a:r>
            <a:endParaRPr lang="sv-SE" sz="2800" dirty="0"/>
          </a:p>
          <a:p>
            <a:pPr lvl="1"/>
            <a:r>
              <a:rPr lang="sv-SE" sz="2400" dirty="0" err="1"/>
              <a:t>High</a:t>
            </a:r>
            <a:r>
              <a:rPr lang="sv-SE" sz="2400" dirty="0"/>
              <a:t> </a:t>
            </a:r>
            <a:r>
              <a:rPr lang="sv-SE" sz="2400" dirty="0" err="1"/>
              <a:t>bay</a:t>
            </a:r>
            <a:r>
              <a:rPr lang="sv-SE" sz="2400" dirty="0"/>
              <a:t> </a:t>
            </a:r>
            <a:r>
              <a:rPr lang="sv-SE" sz="2400" dirty="0" err="1"/>
              <a:t>steelwork</a:t>
            </a:r>
            <a:endParaRPr lang="sv-SE" sz="2400" dirty="0"/>
          </a:p>
          <a:p>
            <a:pPr lvl="1"/>
            <a:r>
              <a:rPr lang="sv-SE" sz="2400" dirty="0" err="1"/>
              <a:t>Monolith</a:t>
            </a:r>
            <a:r>
              <a:rPr lang="sv-SE" sz="2400" dirty="0"/>
              <a:t> </a:t>
            </a:r>
            <a:r>
              <a:rPr lang="sv-SE" sz="2400" dirty="0" err="1"/>
              <a:t>shielding</a:t>
            </a:r>
            <a:endParaRPr lang="sv-SE" sz="2400" dirty="0"/>
          </a:p>
          <a:p>
            <a:r>
              <a:rPr lang="en-GB" sz="2800" dirty="0"/>
              <a:t>Major components in manufacturing</a:t>
            </a:r>
          </a:p>
          <a:p>
            <a:r>
              <a:rPr lang="en-GB" sz="2800" dirty="0"/>
              <a:t>Monolith vessel on track for delivery by end 2019</a:t>
            </a:r>
          </a:p>
          <a:p>
            <a:endParaRPr lang="en-GB" sz="3200" i="1" dirty="0"/>
          </a:p>
          <a:p>
            <a:pPr marL="0" indent="0">
              <a:buNone/>
            </a:pPr>
            <a:endParaRPr lang="sv-SE" sz="24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748C-AB94-674D-8F3D-8CC3BF2B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7A229-E00A-D947-8338-64CA71CE7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Target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F500C-DE38-E84D-8591-29220CCD12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256" y="3458056"/>
            <a:ext cx="3672408" cy="3253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838F4D-45DC-9944-9BC8-BD0D9F092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70" y="1571343"/>
            <a:ext cx="4010513" cy="5155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74646A-AA60-BA4E-9CC8-3E7A19DE4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568175"/>
            <a:ext cx="3649138" cy="175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1640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BED2-B583-F04A-90DD-7F2BAB50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ESS </a:t>
            </a:r>
            <a:r>
              <a:rPr lang="sv-SE" dirty="0" err="1"/>
              <a:t>highlights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DD2C-1A8B-3C44-BB6E-72A1653B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665682"/>
            <a:ext cx="5432771" cy="4800875"/>
          </a:xfrm>
        </p:spPr>
        <p:txBody>
          <a:bodyPr/>
          <a:lstStyle/>
          <a:p>
            <a:r>
              <a:rPr lang="sv-SE" sz="2400" dirty="0"/>
              <a:t>Bunker is in </a:t>
            </a:r>
            <a:r>
              <a:rPr lang="sv-SE" sz="2400" dirty="0" err="1"/>
              <a:t>manufacturing</a:t>
            </a:r>
            <a:endParaRPr lang="sv-SE" sz="2400" dirty="0"/>
          </a:p>
          <a:p>
            <a:r>
              <a:rPr lang="sv-SE" sz="2400" dirty="0"/>
              <a:t>Instruments design </a:t>
            </a:r>
            <a:r>
              <a:rPr lang="sv-SE" sz="2400" dirty="0" err="1"/>
              <a:t>phase</a:t>
            </a:r>
            <a:r>
              <a:rPr lang="sv-SE" sz="2400" dirty="0"/>
              <a:t> </a:t>
            </a:r>
            <a:r>
              <a:rPr lang="sv-SE" sz="2400" dirty="0" err="1"/>
              <a:t>complete</a:t>
            </a:r>
            <a:r>
              <a:rPr lang="sv-SE" sz="2400" dirty="0"/>
              <a:t> – </a:t>
            </a:r>
            <a:r>
              <a:rPr lang="sv-SE" sz="2400" dirty="0" err="1"/>
              <a:t>moving</a:t>
            </a:r>
            <a:r>
              <a:rPr lang="sv-SE" sz="2400" dirty="0"/>
              <a:t> </a:t>
            </a:r>
            <a:r>
              <a:rPr lang="sv-SE" sz="2400" dirty="0" err="1"/>
              <a:t>into</a:t>
            </a:r>
            <a:r>
              <a:rPr lang="sv-SE" sz="2400" dirty="0"/>
              <a:t> </a:t>
            </a:r>
            <a:r>
              <a:rPr lang="sv-SE" sz="2400" dirty="0" err="1"/>
              <a:t>construction</a:t>
            </a:r>
            <a:endParaRPr lang="sv-SE" sz="2400" dirty="0"/>
          </a:p>
          <a:p>
            <a:r>
              <a:rPr lang="en-US" sz="2400" dirty="0"/>
              <a:t>“First 3” instruments endorsed by IKRC</a:t>
            </a:r>
          </a:p>
          <a:p>
            <a:r>
              <a:rPr lang="en-US" sz="2400" dirty="0"/>
              <a:t>Common shielding, chopper and beam monitor designs developed to save time and money</a:t>
            </a:r>
            <a:endParaRPr lang="sv-SE" sz="2400" dirty="0"/>
          </a:p>
          <a:p>
            <a:r>
              <a:rPr lang="en-US" sz="2400" dirty="0"/>
              <a:t>Schedule mitigations implemented to reduce impact of port blocks on first science by modifying bunker installation sequence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748C-AB94-674D-8F3D-8CC3BF2B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7A229-E00A-D947-8338-64CA71CE7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Instruments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715623-CD6B-404F-A8B0-8B958C529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1" y="1700808"/>
            <a:ext cx="6022437" cy="451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023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E9B9166D-3D04-D74A-9E51-274D5F9AE5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14023</TotalTime>
  <Words>1093</Words>
  <Application>Microsoft Macintosh PowerPoint</Application>
  <PresentationFormat>Widescreen</PresentationFormat>
  <Paragraphs>282</Paragraphs>
  <Slides>30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ＭＳ Ｐゴシック</vt:lpstr>
      <vt:lpstr>Arial</vt:lpstr>
      <vt:lpstr>Calibri</vt:lpstr>
      <vt:lpstr>Calibri Light</vt:lpstr>
      <vt:lpstr>Wingdings</vt:lpstr>
      <vt:lpstr>Office-tema</vt:lpstr>
      <vt:lpstr>Worksheet</vt:lpstr>
      <vt:lpstr>Short Review of ESS Project Status</vt:lpstr>
      <vt:lpstr>Status of the ESS Project Construction, towards Operations &amp; First Science</vt:lpstr>
      <vt:lpstr>ESS is a “true” green-field Project</vt:lpstr>
      <vt:lpstr>Journey to deliver the world’s leading facility for research using neutrons</vt:lpstr>
      <vt:lpstr>A reminder of the ESS Critical Path</vt:lpstr>
      <vt:lpstr>ESS Highlights</vt:lpstr>
      <vt:lpstr>ESS highlights</vt:lpstr>
      <vt:lpstr>ESS highlights</vt:lpstr>
      <vt:lpstr>ESS highlights</vt:lpstr>
      <vt:lpstr>Inauguration of the E01 Experimetal Hall</vt:lpstr>
      <vt:lpstr>First eight instruments planned to be ready for commissioning by end of 2022</vt:lpstr>
      <vt:lpstr>The IK Environment @ ESS</vt:lpstr>
      <vt:lpstr>New challenges for IK management</vt:lpstr>
      <vt:lpstr>ESS – IK Provider relationship</vt:lpstr>
      <vt:lpstr>Multi-channel communication</vt:lpstr>
      <vt:lpstr>ESS – IK Provider relationship</vt:lpstr>
      <vt:lpstr>ESS – Organizational issues</vt:lpstr>
      <vt:lpstr>IK Framework vs. IK Supply Chain </vt:lpstr>
      <vt:lpstr>ESS – Organizational issues</vt:lpstr>
      <vt:lpstr>Top Management Structure @ ESS</vt:lpstr>
      <vt:lpstr>ESS In-Kind System</vt:lpstr>
      <vt:lpstr>In-Kind Contributions @ ESS Results, Facts &amp; Figures</vt:lpstr>
      <vt:lpstr>IK Status at present</vt:lpstr>
      <vt:lpstr>Status of Specific IKCAs </vt:lpstr>
      <vt:lpstr>IK Status</vt:lpstr>
      <vt:lpstr>PowerPoint Presentation</vt:lpstr>
      <vt:lpstr>In-Kind Contributions @ ESS Conclusions</vt:lpstr>
      <vt:lpstr>Conclusions</vt:lpstr>
      <vt:lpstr>The commitment</vt:lpstr>
      <vt:lpstr>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Spallation Source  </dc:title>
  <dc:creator>martin.sjostrand@esss.se</dc:creator>
  <cp:lastModifiedBy>Microsoft Office User</cp:lastModifiedBy>
  <cp:revision>174</cp:revision>
  <cp:lastPrinted>2020-01-28T09:05:05Z</cp:lastPrinted>
  <dcterms:created xsi:type="dcterms:W3CDTF">2018-10-29T15:52:13Z</dcterms:created>
  <dcterms:modified xsi:type="dcterms:W3CDTF">2020-01-28T09:05:07Z</dcterms:modified>
</cp:coreProperties>
</file>