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6">
  <p:sldMasterIdLst>
    <p:sldMasterId id="2147483648" r:id="rId1"/>
    <p:sldMasterId id="2147483662" r:id="rId2"/>
  </p:sldMasterIdLst>
  <p:notesMasterIdLst>
    <p:notesMasterId r:id="rId33"/>
  </p:notesMasterIdLst>
  <p:handoutMasterIdLst>
    <p:handoutMasterId r:id="rId34"/>
  </p:handoutMasterIdLst>
  <p:sldIdLst>
    <p:sldId id="409" r:id="rId3"/>
    <p:sldId id="506" r:id="rId4"/>
    <p:sldId id="507" r:id="rId5"/>
    <p:sldId id="505" r:id="rId6"/>
    <p:sldId id="508" r:id="rId7"/>
    <p:sldId id="509" r:id="rId8"/>
    <p:sldId id="510" r:id="rId9"/>
    <p:sldId id="511" r:id="rId10"/>
    <p:sldId id="512" r:id="rId11"/>
    <p:sldId id="513" r:id="rId12"/>
    <p:sldId id="514" r:id="rId13"/>
    <p:sldId id="515" r:id="rId14"/>
    <p:sldId id="516" r:id="rId15"/>
    <p:sldId id="517" r:id="rId16"/>
    <p:sldId id="518" r:id="rId17"/>
    <p:sldId id="519" r:id="rId18"/>
    <p:sldId id="520" r:id="rId19"/>
    <p:sldId id="521" r:id="rId20"/>
    <p:sldId id="522" r:id="rId21"/>
    <p:sldId id="523" r:id="rId22"/>
    <p:sldId id="524" r:id="rId23"/>
    <p:sldId id="525" r:id="rId24"/>
    <p:sldId id="526" r:id="rId25"/>
    <p:sldId id="527" r:id="rId26"/>
    <p:sldId id="528" r:id="rId27"/>
    <p:sldId id="529" r:id="rId28"/>
    <p:sldId id="530" r:id="rId29"/>
    <p:sldId id="531" r:id="rId30"/>
    <p:sldId id="532" r:id="rId31"/>
    <p:sldId id="533" r:id="rId32"/>
  </p:sldIdLst>
  <p:sldSz cx="9144000" cy="6858000" type="screen4x3"/>
  <p:notesSz cx="6794500" cy="99314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2">
          <p15:clr>
            <a:srgbClr val="A4A3A4"/>
          </p15:clr>
        </p15:guide>
        <p15:guide id="2" orient="horz" pos="908">
          <p15:clr>
            <a:srgbClr val="A4A3A4"/>
          </p15:clr>
        </p15:guide>
        <p15:guide id="3" pos="498">
          <p15:clr>
            <a:srgbClr val="A4A3A4"/>
          </p15:clr>
        </p15:guide>
        <p15:guide id="4" orient="horz" pos="9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  <a:srgbClr val="FFFCE7"/>
    <a:srgbClr val="CCFFCC"/>
    <a:srgbClr val="FFFFE7"/>
    <a:srgbClr val="75FFB3"/>
    <a:srgbClr val="FFA3A3"/>
    <a:srgbClr val="FF7D00"/>
    <a:srgbClr val="00E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4" autoAdjust="0"/>
    <p:restoredTop sz="88496" autoAdjust="0"/>
  </p:normalViewPr>
  <p:slideViewPr>
    <p:cSldViewPr snapToGrid="0">
      <p:cViewPr varScale="1">
        <p:scale>
          <a:sx n="163" d="100"/>
          <a:sy n="163" d="100"/>
        </p:scale>
        <p:origin x="1656" y="150"/>
      </p:cViewPr>
      <p:guideLst>
        <p:guide orient="horz" pos="1232"/>
        <p:guide orient="horz" pos="908"/>
        <p:guide pos="498"/>
        <p:guide orient="horz" pos="9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3732" y="-10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3AE58-0CB7-2B49-BC2B-99543F812727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0A657-9475-004C-BDED-BB6C61EC94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41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41830-0E87-9D46-A15F-C0C0B780FA23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0035E-6164-C447-BCFF-46EC70F740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9421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8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/>
              <a:t>1/28/2020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258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/>
              <a:t>1/28/2020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410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/>
              <a:t>1/28/2020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/>
              <a:t>1/28/2020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3458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/>
              <a:t>1/28/2020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23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/>
              <a:t>1/28/2020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1753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AB57-D982-994E-9485-837203842E23}" type="datetime1">
              <a:rPr lang="en-US" smtClean="0"/>
              <a:t>1/28/2020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4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809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33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37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108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338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865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061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050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34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661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7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8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9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/>
              <a:t>1/28/2020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/>
              <a:t>1/28/2020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1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/>
              <a:t>1/28/2020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/>
              <a:t>1/28/2020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9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/>
              <a:t>1/28/2020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3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fld id="{8F5C681F-1FB5-764D-BC0F-BB7944416E1E}" type="datetime1">
              <a:rPr lang="en-US" smtClean="0"/>
              <a:pPr/>
              <a:t>1/28/2020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2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5" r:id="rId3"/>
    <p:sldLayoutId id="2147483676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5678A-D05F-FD42-9890-CCECCD9C8C54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0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S_frugal_P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27" y="-1"/>
            <a:ext cx="9152927" cy="6866930"/>
          </a:xfrm>
          <a:prstGeom prst="rect">
            <a:avLst/>
          </a:prstGeom>
        </p:spPr>
      </p:pic>
      <p:pic>
        <p:nvPicPr>
          <p:cNvPr id="5" name="Picture 4" descr="ESS_outline_logo_whi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556" y="273844"/>
            <a:ext cx="2817887" cy="16833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56440" y="4091811"/>
            <a:ext cx="6840989" cy="948311"/>
          </a:xfrm>
          <a:prstGeom prst="rect">
            <a:avLst/>
          </a:prstGeom>
          <a:noFill/>
        </p:spPr>
        <p:txBody>
          <a:bodyPr wrap="square" lIns="85699" tIns="42850" rIns="85699" bIns="42850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An Introduction to fundamental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ISO Standards for Technical DWGs</a:t>
            </a:r>
            <a:endParaRPr lang="sv-SE" sz="2400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88207" y="6148118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29.01.2020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30" y="5871119"/>
            <a:ext cx="2963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Beniamino </a:t>
            </a:r>
            <a:r>
              <a:rPr lang="en-US" dirty="0" smtClean="0">
                <a:solidFill>
                  <a:schemeClr val="bg1"/>
                </a:solidFill>
              </a:rPr>
              <a:t>Gentile – EIS </a:t>
            </a:r>
            <a:r>
              <a:rPr lang="en-US" dirty="0" err="1" smtClean="0">
                <a:solidFill>
                  <a:schemeClr val="bg1"/>
                </a:solidFill>
              </a:rPr>
              <a:t>Dept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Design Engineer</a:t>
            </a:r>
          </a:p>
        </p:txBody>
      </p:sp>
    </p:spTree>
    <p:extLst>
      <p:ext uri="{BB962C8B-B14F-4D97-AF65-F5344CB8AC3E}">
        <p14:creationId xmlns:p14="http://schemas.microsoft.com/office/powerpoint/2010/main" val="350852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128-24</a:t>
            </a:r>
            <a:r>
              <a:rPr lang="en-US" sz="2400" dirty="0" smtClean="0"/>
              <a:t>: </a:t>
            </a:r>
            <a:r>
              <a:rPr lang="en-US" dirty="0"/>
              <a:t>Lines on </a:t>
            </a:r>
            <a:r>
              <a:rPr lang="en-US" dirty="0" smtClean="0"/>
              <a:t>Mechanical </a:t>
            </a:r>
            <a:r>
              <a:rPr lang="en-US" dirty="0"/>
              <a:t>E</a:t>
            </a:r>
            <a:r>
              <a:rPr lang="en-US" dirty="0" smtClean="0"/>
              <a:t>ngineering DWG’s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2114550" y="1600200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DWGs Vs Orthogonal Projection Vs </a:t>
            </a:r>
            <a:r>
              <a:rPr lang="en-US" dirty="0"/>
              <a:t>Fake </a:t>
            </a:r>
            <a:r>
              <a:rPr lang="en-US" dirty="0" smtClean="0"/>
              <a:t>Edges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2232441"/>
            <a:ext cx="5676900" cy="412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128-24</a:t>
            </a:r>
            <a:r>
              <a:rPr lang="en-US" sz="2400" dirty="0" smtClean="0"/>
              <a:t>: </a:t>
            </a:r>
            <a:r>
              <a:rPr lang="en-US" dirty="0"/>
              <a:t>Lines on </a:t>
            </a:r>
            <a:r>
              <a:rPr lang="en-US" dirty="0" smtClean="0"/>
              <a:t>Mechanical </a:t>
            </a:r>
            <a:r>
              <a:rPr lang="en-US" dirty="0"/>
              <a:t>E</a:t>
            </a:r>
            <a:r>
              <a:rPr lang="en-US" dirty="0" smtClean="0"/>
              <a:t>ngineering DWG’s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2114550" y="1600200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DWGs Vs Orthogonal Projection Vs </a:t>
            </a:r>
            <a:r>
              <a:rPr lang="en-US" dirty="0"/>
              <a:t>Fake </a:t>
            </a:r>
            <a:r>
              <a:rPr lang="en-US" dirty="0" smtClean="0"/>
              <a:t>Edges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3" y="1969532"/>
            <a:ext cx="7343775" cy="42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128-30: </a:t>
            </a:r>
            <a:r>
              <a:rPr lang="en-US" dirty="0"/>
              <a:t>Basic </a:t>
            </a:r>
            <a:r>
              <a:rPr lang="en-US" dirty="0" smtClean="0"/>
              <a:t>Conventions for 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4639"/>
            <a:ext cx="9144000" cy="1948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419341">
            <a:off x="3431425" y="4685615"/>
            <a:ext cx="1816370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</a:rPr>
              <a:t>Good Sense!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128-30: </a:t>
            </a:r>
            <a:r>
              <a:rPr lang="en-US" dirty="0"/>
              <a:t>Basic </a:t>
            </a:r>
            <a:r>
              <a:rPr lang="en-US" dirty="0" smtClean="0"/>
              <a:t>Conventions for 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5" y="1441531"/>
            <a:ext cx="3830201" cy="5416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36" y="1441531"/>
            <a:ext cx="3830201" cy="5416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852741">
            <a:off x="6894145" y="2895560"/>
            <a:ext cx="226831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If a SW delivers a feature .. it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</a:t>
            </a:r>
            <a:r>
              <a:rPr lang="en-US" sz="1400" dirty="0" smtClean="0">
                <a:solidFill>
                  <a:srgbClr val="FF0000"/>
                </a:solidFill>
              </a:rPr>
              <a:t>oes not mean you need it!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0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128-30: </a:t>
            </a:r>
            <a:r>
              <a:rPr lang="en-US" dirty="0"/>
              <a:t>Basic </a:t>
            </a:r>
            <a:r>
              <a:rPr lang="en-US" dirty="0" smtClean="0"/>
              <a:t>Conventions </a:t>
            </a:r>
            <a:r>
              <a:rPr lang="en-US" dirty="0"/>
              <a:t>for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441531"/>
            <a:ext cx="7381987" cy="52211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180880">
            <a:off x="5365553" y="3538694"/>
            <a:ext cx="2468881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..which DWG is going to get the</a:t>
            </a:r>
          </a:p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best offer during a tender?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0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128-34: </a:t>
            </a:r>
            <a:r>
              <a:rPr lang="en-US" sz="2400" dirty="0"/>
              <a:t>Views on </a:t>
            </a:r>
            <a:r>
              <a:rPr lang="en-US" sz="2400" dirty="0" smtClean="0"/>
              <a:t>Mechanical </a:t>
            </a:r>
            <a:r>
              <a:rPr lang="en-US" sz="2400" dirty="0"/>
              <a:t>E</a:t>
            </a:r>
            <a:r>
              <a:rPr lang="en-US" sz="2400" dirty="0" smtClean="0"/>
              <a:t>ngineering DWGs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3268639" y="1441531"/>
            <a:ext cx="265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Slight Inclines &amp;/or Curves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94" y="1810863"/>
            <a:ext cx="2295766" cy="46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128-40: </a:t>
            </a:r>
            <a:r>
              <a:rPr lang="en-US" sz="2400" dirty="0"/>
              <a:t>Basic C</a:t>
            </a:r>
            <a:r>
              <a:rPr lang="en-US" sz="2400" dirty="0" smtClean="0"/>
              <a:t>onventions for Cuts &amp; Sections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11" y="1441531"/>
            <a:ext cx="3649354" cy="527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9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128-44: </a:t>
            </a:r>
            <a:r>
              <a:rPr lang="en-US" dirty="0"/>
              <a:t>Sections on </a:t>
            </a:r>
            <a:r>
              <a:rPr lang="en-US" dirty="0" smtClean="0"/>
              <a:t>Mechanical</a:t>
            </a:r>
            <a:r>
              <a:rPr lang="en-US" dirty="0"/>
              <a:t> E</a:t>
            </a:r>
            <a:r>
              <a:rPr lang="en-US" dirty="0" smtClean="0"/>
              <a:t>ngineering DWG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55" y="1445920"/>
            <a:ext cx="6279108" cy="54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128-44: </a:t>
            </a:r>
            <a:r>
              <a:rPr lang="en-US" dirty="0"/>
              <a:t>Sections on </a:t>
            </a:r>
            <a:r>
              <a:rPr lang="en-US" dirty="0" smtClean="0"/>
              <a:t>Mechanical</a:t>
            </a:r>
            <a:r>
              <a:rPr lang="en-US" dirty="0"/>
              <a:t> E</a:t>
            </a:r>
            <a:r>
              <a:rPr lang="en-US" dirty="0" smtClean="0"/>
              <a:t>ngineering DWG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3" y="2386226"/>
            <a:ext cx="3886200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89" y="2006576"/>
            <a:ext cx="39243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128-44: </a:t>
            </a:r>
            <a:r>
              <a:rPr lang="en-US" dirty="0"/>
              <a:t>Sections on </a:t>
            </a:r>
            <a:r>
              <a:rPr lang="en-US" dirty="0" smtClean="0"/>
              <a:t>Mechanical</a:t>
            </a:r>
            <a:r>
              <a:rPr lang="en-US" dirty="0"/>
              <a:t> E</a:t>
            </a:r>
            <a:r>
              <a:rPr lang="en-US" dirty="0" smtClean="0"/>
              <a:t>ngineering DWG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54" y="3613039"/>
            <a:ext cx="3562066" cy="2975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531"/>
            <a:ext cx="4407877" cy="286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1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-61659" y="3314165"/>
            <a:ext cx="92056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“</a:t>
            </a:r>
            <a:r>
              <a:rPr lang="en-US" sz="1600" dirty="0" smtClean="0"/>
              <a:t>(…) </a:t>
            </a:r>
            <a:r>
              <a:rPr lang="en-US" sz="2000" dirty="0" smtClean="0"/>
              <a:t>we need to present &amp; communicate in a professional &amp; coherent way, as ONE ESS”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200" dirty="0" smtClean="0"/>
              <a:t>J. </a:t>
            </a:r>
            <a:r>
              <a:rPr lang="en-US" sz="1200" dirty="0" err="1" smtClean="0"/>
              <a:t>Womersley</a:t>
            </a:r>
            <a:endParaRPr lang="en-US" sz="1200" dirty="0" smtClean="0"/>
          </a:p>
          <a:p>
            <a:pPr algn="ctr"/>
            <a:r>
              <a:rPr lang="en-US" sz="1200" dirty="0" smtClean="0"/>
              <a:t>Director General, ESS</a:t>
            </a:r>
          </a:p>
          <a:p>
            <a:pPr algn="ctr"/>
            <a:r>
              <a:rPr lang="en-US" sz="1200" dirty="0" smtClean="0"/>
              <a:t>Lund, 18 December ‘19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377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128-44: </a:t>
            </a:r>
            <a:r>
              <a:rPr lang="en-US" dirty="0"/>
              <a:t>Sections on </a:t>
            </a:r>
            <a:r>
              <a:rPr lang="en-US" dirty="0" smtClean="0"/>
              <a:t>Mechanical</a:t>
            </a:r>
            <a:r>
              <a:rPr lang="en-US" dirty="0"/>
              <a:t> E</a:t>
            </a:r>
            <a:r>
              <a:rPr lang="en-US" dirty="0" smtClean="0"/>
              <a:t>ngineering DWG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14" y="1441530"/>
            <a:ext cx="2955013" cy="541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9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128-50</a:t>
            </a:r>
            <a:r>
              <a:rPr lang="en-US" sz="2400" dirty="0" smtClean="0"/>
              <a:t>: </a:t>
            </a:r>
            <a:r>
              <a:rPr lang="en-US" sz="2400" dirty="0"/>
              <a:t>Basic </a:t>
            </a:r>
            <a:r>
              <a:rPr lang="en-US" sz="2400" dirty="0" smtClean="0"/>
              <a:t>Conventions for</a:t>
            </a:r>
            <a:r>
              <a:rPr lang="en-US" sz="2400" dirty="0"/>
              <a:t> </a:t>
            </a:r>
            <a:r>
              <a:rPr lang="en-US" sz="2400" dirty="0" smtClean="0"/>
              <a:t>representing Areas </a:t>
            </a:r>
            <a:r>
              <a:rPr lang="en-US" sz="2400" dirty="0"/>
              <a:t>on </a:t>
            </a:r>
            <a:r>
              <a:rPr lang="en-US" sz="2400" dirty="0" smtClean="0"/>
              <a:t>Cuts &amp; Sections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54" y="2358902"/>
            <a:ext cx="41148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128-71</a:t>
            </a:r>
            <a:r>
              <a:rPr lang="en-US" sz="2400" dirty="0" smtClean="0"/>
              <a:t>: </a:t>
            </a:r>
            <a:r>
              <a:rPr lang="en-US" sz="2400" dirty="0"/>
              <a:t>Simplified representation for M</a:t>
            </a:r>
            <a:r>
              <a:rPr lang="en-US" sz="2400" dirty="0" smtClean="0"/>
              <a:t>echanical Engineering DWG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9" y="1488747"/>
            <a:ext cx="3160549" cy="2525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92" y="3764311"/>
            <a:ext cx="5287108" cy="2592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117375">
            <a:off x="503501" y="5117123"/>
            <a:ext cx="252632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Less is Better than More!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Case </a:t>
            </a:r>
            <a:r>
              <a:rPr lang="en-US" dirty="0" smtClean="0"/>
              <a:t>Study:</a:t>
            </a:r>
            <a:br>
              <a:rPr lang="en-US" dirty="0" smtClean="0"/>
            </a:br>
            <a:r>
              <a:rPr lang="en-US" dirty="0" smtClean="0"/>
              <a:t>NBOA MOCK UP</a:t>
            </a:r>
            <a:br>
              <a:rPr lang="en-US" dirty="0" smtClean="0"/>
            </a:br>
            <a:r>
              <a:rPr lang="en-US" dirty="0" smtClean="0"/>
              <a:t>Manufacturing &amp; Technical Review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7" y="2187338"/>
            <a:ext cx="8405446" cy="36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Case </a:t>
            </a:r>
            <a:r>
              <a:rPr lang="en-US" dirty="0" smtClean="0"/>
              <a:t>Study:</a:t>
            </a:r>
            <a:br>
              <a:rPr lang="en-US" dirty="0" smtClean="0"/>
            </a:br>
            <a:r>
              <a:rPr lang="en-US" dirty="0" smtClean="0"/>
              <a:t>NBOA MOCK UP</a:t>
            </a:r>
            <a:br>
              <a:rPr lang="en-US" dirty="0" smtClean="0"/>
            </a:br>
            <a:r>
              <a:rPr lang="en-US" dirty="0" smtClean="0"/>
              <a:t>Manufacturing &amp; Technical Review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38" y="1441531"/>
            <a:ext cx="7381987" cy="522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Case </a:t>
            </a:r>
            <a:r>
              <a:rPr lang="en-US" dirty="0" smtClean="0"/>
              <a:t>Study:</a:t>
            </a:r>
            <a:br>
              <a:rPr lang="en-US" dirty="0" smtClean="0"/>
            </a:br>
            <a:r>
              <a:rPr lang="en-US" dirty="0" smtClean="0"/>
              <a:t>NBOA MOCK UP</a:t>
            </a:r>
            <a:br>
              <a:rPr lang="en-US" dirty="0" smtClean="0"/>
            </a:br>
            <a:r>
              <a:rPr lang="en-US" dirty="0" smtClean="0"/>
              <a:t>Manufacturing &amp; Technical Review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8" y="1441531"/>
            <a:ext cx="7379677" cy="5219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20354" y="1805354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1169" y="266113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7123" y="5501573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3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Case </a:t>
            </a:r>
            <a:r>
              <a:rPr lang="en-US" dirty="0" smtClean="0"/>
              <a:t>Study:</a:t>
            </a:r>
            <a:br>
              <a:rPr lang="en-US" dirty="0" smtClean="0"/>
            </a:br>
            <a:r>
              <a:rPr lang="en-US" dirty="0" smtClean="0"/>
              <a:t>NBOA MOCK UP</a:t>
            </a:r>
            <a:br>
              <a:rPr lang="en-US" dirty="0" smtClean="0"/>
            </a:br>
            <a:r>
              <a:rPr lang="en-US" dirty="0" smtClean="0"/>
              <a:t>Manufacturing &amp; Technical Review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38" y="1441531"/>
            <a:ext cx="7385538" cy="52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3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Case </a:t>
            </a:r>
            <a:r>
              <a:rPr lang="en-US" dirty="0" smtClean="0"/>
              <a:t>Study:</a:t>
            </a:r>
            <a:br>
              <a:rPr lang="en-US" dirty="0" smtClean="0"/>
            </a:br>
            <a:r>
              <a:rPr lang="en-US" dirty="0" smtClean="0"/>
              <a:t>NBOA MOCK UP</a:t>
            </a:r>
            <a:br>
              <a:rPr lang="en-US" dirty="0" smtClean="0"/>
            </a:br>
            <a:r>
              <a:rPr lang="en-US" dirty="0" smtClean="0"/>
              <a:t>Manufacturing &amp; Technical Review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" y="1441531"/>
            <a:ext cx="7381987" cy="522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Case </a:t>
            </a:r>
            <a:r>
              <a:rPr lang="en-US" dirty="0" smtClean="0"/>
              <a:t>Study:</a:t>
            </a:r>
            <a:br>
              <a:rPr lang="en-US" dirty="0" smtClean="0"/>
            </a:br>
            <a:r>
              <a:rPr lang="en-US" dirty="0" smtClean="0"/>
              <a:t>NBOA MOCK UP</a:t>
            </a:r>
            <a:br>
              <a:rPr lang="en-US" dirty="0" smtClean="0"/>
            </a:br>
            <a:r>
              <a:rPr lang="en-US" dirty="0" smtClean="0"/>
              <a:t>Manufacturing &amp; Technical Review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48" y="1441531"/>
            <a:ext cx="4153242" cy="541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</a:t>
            </a:r>
            <a:br>
              <a:rPr lang="en-US" dirty="0" smtClean="0"/>
            </a:br>
            <a:r>
              <a:rPr lang="en-US" dirty="0" smtClean="0"/>
              <a:t>why a </a:t>
            </a:r>
            <a:r>
              <a:rPr lang="en-US" b="1" dirty="0" smtClean="0"/>
              <a:t>Guideline</a:t>
            </a:r>
            <a:r>
              <a:rPr lang="en-US" dirty="0" smtClean="0"/>
              <a:t> for ESS Designer?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578913" y="2467707"/>
            <a:ext cx="82895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1-ESS designers should act like ONE, no matter which department she/he belongs to</a:t>
            </a:r>
          </a:p>
          <a:p>
            <a:r>
              <a:rPr lang="en-US" dirty="0" smtClean="0"/>
              <a:t>(same font according to sheet format, same nomenclature for </a:t>
            </a:r>
            <a:r>
              <a:rPr lang="en-US" dirty="0" err="1" smtClean="0"/>
              <a:t>Assy</a:t>
            </a:r>
            <a:r>
              <a:rPr lang="en-US" dirty="0" smtClean="0"/>
              <a:t>/Part description, same ISO’s list to refer to, </a:t>
            </a:r>
            <a:r>
              <a:rPr lang="en-US" u="sng" dirty="0" smtClean="0">
                <a:solidFill>
                  <a:srgbClr val="00B050"/>
                </a:solidFill>
              </a:rPr>
              <a:t>same CAD </a:t>
            </a:r>
            <a:r>
              <a:rPr lang="en-US" u="sng" dirty="0" smtClean="0">
                <a:solidFill>
                  <a:srgbClr val="00B050"/>
                </a:solidFill>
              </a:rPr>
              <a:t>generation,</a:t>
            </a:r>
            <a:r>
              <a:rPr lang="en-US" u="sng" dirty="0" smtClean="0">
                <a:solidFill>
                  <a:srgbClr val="00B050"/>
                </a:solidFill>
              </a:rPr>
              <a:t> dress-up make-up </a:t>
            </a:r>
            <a:r>
              <a:rPr lang="en-US" u="sng" dirty="0" smtClean="0">
                <a:solidFill>
                  <a:srgbClr val="00B050"/>
                </a:solidFill>
              </a:rPr>
              <a:t>settings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r>
              <a:rPr lang="en-US" dirty="0" smtClean="0"/>
              <a:t>);</a:t>
            </a:r>
          </a:p>
          <a:p>
            <a:endParaRPr lang="en-US" dirty="0" smtClean="0"/>
          </a:p>
          <a:p>
            <a:r>
              <a:rPr lang="en-US" dirty="0" smtClean="0"/>
              <a:t>2-ABC of technical DWG </a:t>
            </a:r>
            <a:r>
              <a:rPr lang="en-US" dirty="0" smtClean="0"/>
              <a:t>with </a:t>
            </a:r>
            <a:r>
              <a:rPr lang="en-US" u="sng" dirty="0" smtClean="0">
                <a:solidFill>
                  <a:srgbClr val="00B050"/>
                </a:solidFill>
              </a:rPr>
              <a:t>0 </a:t>
            </a:r>
            <a:r>
              <a:rPr lang="en-US" u="sng" dirty="0" smtClean="0">
                <a:solidFill>
                  <a:srgbClr val="00B050"/>
                </a:solidFill>
              </a:rPr>
              <a:t>engineering content</a:t>
            </a:r>
            <a:r>
              <a:rPr lang="en-US" dirty="0" smtClean="0"/>
              <a:t>: </a:t>
            </a:r>
            <a:r>
              <a:rPr lang="en-US" dirty="0" smtClean="0"/>
              <a:t>just a </a:t>
            </a:r>
            <a:r>
              <a:rPr lang="en-US" dirty="0" smtClean="0"/>
              <a:t>list of definition to avoid ambiguity between </a:t>
            </a:r>
            <a:r>
              <a:rPr lang="en-US" dirty="0" smtClean="0"/>
              <a:t>ESS</a:t>
            </a:r>
            <a:r>
              <a:rPr lang="en-US" dirty="0" smtClean="0"/>
              <a:t> </a:t>
            </a:r>
            <a:r>
              <a:rPr lang="en-US" dirty="0" smtClean="0"/>
              <a:t>(‘my book says I am right!) &amp; </a:t>
            </a:r>
            <a:r>
              <a:rPr lang="en-US" dirty="0" smtClean="0"/>
              <a:t>suppliers;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3-ESS Guideline is useful tool but:</a:t>
            </a:r>
          </a:p>
          <a:p>
            <a:r>
              <a:rPr lang="en-US" dirty="0" smtClean="0"/>
              <a:t>Tolerance </a:t>
            </a:r>
            <a:r>
              <a:rPr lang="en-US" dirty="0" smtClean="0"/>
              <a:t>is CONSEQUENCE not CAUSE of manufacturing processes</a:t>
            </a:r>
          </a:p>
          <a:p>
            <a:r>
              <a:rPr lang="en-US" dirty="0" smtClean="0"/>
              <a:t>(</a:t>
            </a:r>
            <a:r>
              <a:rPr lang="en-US" u="sng" dirty="0">
                <a:solidFill>
                  <a:srgbClr val="00B050"/>
                </a:solidFill>
              </a:rPr>
              <a:t>A</a:t>
            </a:r>
            <a:r>
              <a:rPr lang="en-US" u="sng" dirty="0" smtClean="0">
                <a:solidFill>
                  <a:srgbClr val="00B050"/>
                </a:solidFill>
              </a:rPr>
              <a:t>dded </a:t>
            </a:r>
            <a:r>
              <a:rPr lang="en-US" u="sng" dirty="0">
                <a:solidFill>
                  <a:srgbClr val="00B050"/>
                </a:solidFill>
              </a:rPr>
              <a:t>V</a:t>
            </a:r>
            <a:r>
              <a:rPr lang="en-US" u="sng" dirty="0" smtClean="0">
                <a:solidFill>
                  <a:srgbClr val="00B050"/>
                </a:solidFill>
              </a:rPr>
              <a:t>alue </a:t>
            </a:r>
            <a:r>
              <a:rPr lang="en-US" u="sng" dirty="0" smtClean="0">
                <a:solidFill>
                  <a:srgbClr val="00B050"/>
                </a:solidFill>
              </a:rPr>
              <a:t>of </a:t>
            </a:r>
            <a:r>
              <a:rPr lang="en-US" u="sng" dirty="0" smtClean="0">
                <a:solidFill>
                  <a:srgbClr val="00B050"/>
                </a:solidFill>
              </a:rPr>
              <a:t>Designer</a:t>
            </a:r>
            <a:r>
              <a:rPr lang="en-US" dirty="0" smtClean="0"/>
              <a:t>: choosing of main views, choosing of </a:t>
            </a:r>
            <a:r>
              <a:rPr lang="en-US" dirty="0" err="1" smtClean="0"/>
              <a:t>mfg</a:t>
            </a:r>
            <a:r>
              <a:rPr lang="en-US" dirty="0" smtClean="0"/>
              <a:t> processes =&gt; applying of </a:t>
            </a:r>
            <a:r>
              <a:rPr lang="en-US" dirty="0" smtClean="0"/>
              <a:t>tolerances</a:t>
            </a:r>
            <a:r>
              <a:rPr lang="en-US" dirty="0" smtClean="0"/>
              <a:t>, CAD main generation setting</a:t>
            </a:r>
            <a:r>
              <a:rPr lang="en-US" dirty="0" smtClean="0"/>
              <a:t>);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162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</a:t>
            </a:r>
            <a:r>
              <a:rPr lang="en-US" dirty="0" err="1"/>
              <a:t>Contect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3612626" y="1871591"/>
            <a:ext cx="1481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Introduction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411607" y="2866414"/>
            <a:ext cx="207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ISO’s presentation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331360" y="3830459"/>
            <a:ext cx="2249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Real Life Case Study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703160" y="4768361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Conclusions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789403" y="5706264"/>
            <a:ext cx="123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</a:t>
            </a:r>
            <a:r>
              <a:rPr lang="en-US" sz="2000" dirty="0" smtClean="0"/>
              <a:t>uestions</a:t>
            </a:r>
            <a:endParaRPr lang="en-US" sz="2000" dirty="0"/>
          </a:p>
        </p:txBody>
      </p:sp>
      <p:sp>
        <p:nvSpPr>
          <p:cNvPr id="9" name="Down Arrow 8"/>
          <p:cNvSpPr/>
          <p:nvPr/>
        </p:nvSpPr>
        <p:spPr>
          <a:xfrm>
            <a:off x="4111023" y="2271701"/>
            <a:ext cx="484632" cy="5978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111023" y="3235746"/>
            <a:ext cx="484632" cy="5978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4111023" y="4158732"/>
            <a:ext cx="484632" cy="5978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111023" y="5123040"/>
            <a:ext cx="484632" cy="5978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2995246" y="3464169"/>
            <a:ext cx="240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Thanks for Your Attention &amp; Patience!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Part vs </a:t>
            </a:r>
            <a:r>
              <a:rPr lang="en-US" dirty="0" err="1" smtClean="0"/>
              <a:t>Assy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671203" y="1953902"/>
            <a:ext cx="3833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Part DWG</a:t>
            </a:r>
          </a:p>
          <a:p>
            <a:pPr algn="ctr"/>
            <a:r>
              <a:rPr lang="en-US" dirty="0" smtClean="0"/>
              <a:t>Graphic </a:t>
            </a:r>
            <a:r>
              <a:rPr lang="en-US" dirty="0"/>
              <a:t>representation of part, its shape &amp; </a:t>
            </a:r>
            <a:r>
              <a:rPr lang="en-US" dirty="0" smtClean="0"/>
              <a:t>dimensions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4504649" y="2173251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83057" y="1399905"/>
            <a:ext cx="25151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treatment</a:t>
            </a:r>
          </a:p>
          <a:p>
            <a:r>
              <a:rPr lang="en-US" dirty="0" smtClean="0"/>
              <a:t>Coating treatment</a:t>
            </a:r>
          </a:p>
          <a:p>
            <a:r>
              <a:rPr lang="en-US" dirty="0" smtClean="0"/>
              <a:t>Priority sequences</a:t>
            </a:r>
          </a:p>
          <a:p>
            <a:r>
              <a:rPr lang="en-US" dirty="0" smtClean="0"/>
              <a:t>MFG processes</a:t>
            </a:r>
          </a:p>
          <a:p>
            <a:r>
              <a:rPr lang="en-US" dirty="0" smtClean="0"/>
              <a:t>Surface roughness</a:t>
            </a:r>
          </a:p>
          <a:p>
            <a:r>
              <a:rPr lang="en-US" dirty="0" smtClean="0"/>
              <a:t>Dimensions precision</a:t>
            </a:r>
          </a:p>
          <a:p>
            <a:r>
              <a:rPr lang="en-US" dirty="0" smtClean="0"/>
              <a:t>Quality check procedure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7381" y="4181985"/>
            <a:ext cx="113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Assy</a:t>
            </a:r>
            <a:r>
              <a:rPr lang="en-US" u="sng" dirty="0" smtClean="0"/>
              <a:t> DWG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66283" y="3489488"/>
            <a:ext cx="61777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Study DWG</a:t>
            </a:r>
            <a:r>
              <a:rPr lang="en-US" dirty="0" smtClean="0"/>
              <a:t>: delivering/showing all technical</a:t>
            </a:r>
          </a:p>
          <a:p>
            <a:r>
              <a:rPr lang="en-US" dirty="0"/>
              <a:t>s</a:t>
            </a:r>
            <a:r>
              <a:rPr lang="en-US" dirty="0" smtClean="0"/>
              <a:t>olution implemented to fulfill technical specifications;</a:t>
            </a:r>
            <a:endParaRPr lang="en-US" dirty="0"/>
          </a:p>
          <a:p>
            <a:r>
              <a:rPr lang="en-US" u="sng" dirty="0" smtClean="0"/>
              <a:t>Assembly DWG</a:t>
            </a:r>
            <a:r>
              <a:rPr lang="en-US" dirty="0" smtClean="0"/>
              <a:t>: delivering/showing identification &amp;</a:t>
            </a:r>
          </a:p>
          <a:p>
            <a:r>
              <a:rPr lang="en-US" dirty="0" smtClean="0"/>
              <a:t>mutual positioning of all sub-assembly organs &amp; parts of device;</a:t>
            </a:r>
          </a:p>
          <a:p>
            <a:r>
              <a:rPr lang="en-US" u="sng" dirty="0" smtClean="0"/>
              <a:t>Installation DWG</a:t>
            </a:r>
            <a:r>
              <a:rPr lang="en-US" dirty="0" smtClean="0"/>
              <a:t>: delivering/showing instruction &amp; procedures</a:t>
            </a:r>
          </a:p>
          <a:p>
            <a:r>
              <a:rPr lang="en-US" dirty="0" smtClean="0"/>
              <a:t>to install the device on site;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987875" y="412433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64615" y="6370667"/>
            <a:ext cx="315637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Language of Technical Drawings</a:t>
            </a:r>
            <a:endParaRPr lang="en-US" dirty="0"/>
          </a:p>
        </p:txBody>
      </p:sp>
      <p:sp>
        <p:nvSpPr>
          <p:cNvPr id="15" name="Left-Right-Up Arrow 14"/>
          <p:cNvSpPr/>
          <p:nvPr/>
        </p:nvSpPr>
        <p:spPr>
          <a:xfrm rot="10800000">
            <a:off x="4417708" y="5597604"/>
            <a:ext cx="450193" cy="451004"/>
          </a:xfrm>
          <a:prstGeom prst="leftRigh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1203" y="5394405"/>
            <a:ext cx="3808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Setting properly DWG to share &amp; transmit information </a:t>
            </a:r>
            <a:r>
              <a:rPr lang="en-US" dirty="0" smtClean="0">
                <a:solidFill>
                  <a:srgbClr val="00B050"/>
                </a:solidFill>
              </a:rPr>
              <a:t>univocally</a:t>
            </a:r>
            <a:r>
              <a:rPr lang="en-US" dirty="0" smtClean="0"/>
              <a:t>, without any </a:t>
            </a:r>
            <a:r>
              <a:rPr lang="en-US" dirty="0" smtClean="0">
                <a:solidFill>
                  <a:srgbClr val="00B050"/>
                </a:solidFill>
              </a:rPr>
              <a:t>ambiguity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5944" y="5402278"/>
            <a:ext cx="3092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Adequate</a:t>
            </a:r>
            <a:r>
              <a:rPr lang="en-US" dirty="0" smtClean="0"/>
              <a:t> interpretation of any</a:t>
            </a:r>
          </a:p>
          <a:p>
            <a:pPr algn="ctr"/>
            <a:r>
              <a:rPr lang="en-US" dirty="0" smtClean="0"/>
              <a:t>technical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128: Technical DWGs – General Principles of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322385" y="2092569"/>
            <a:ext cx="82647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 </a:t>
            </a:r>
            <a:r>
              <a:rPr lang="en-US" dirty="0" smtClean="0"/>
              <a:t>128-1: Introduction &amp; Index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ISO 128-15</a:t>
            </a:r>
            <a:r>
              <a:rPr lang="en-US" dirty="0" smtClean="0"/>
              <a:t>: Presentation of </a:t>
            </a:r>
            <a:r>
              <a:rPr lang="en-US" dirty="0" err="1" smtClean="0"/>
              <a:t>ShipBuilding</a:t>
            </a:r>
            <a:r>
              <a:rPr lang="en-US" dirty="0" smtClean="0"/>
              <a:t> DWGs</a:t>
            </a:r>
          </a:p>
          <a:p>
            <a:r>
              <a:rPr lang="en-US" dirty="0" smtClean="0"/>
              <a:t>ISO 128-20: Basic Conventions for Lines</a:t>
            </a:r>
          </a:p>
          <a:p>
            <a:r>
              <a:rPr lang="en-US" dirty="0"/>
              <a:t>ISO </a:t>
            </a:r>
            <a:r>
              <a:rPr lang="en-US" dirty="0" smtClean="0"/>
              <a:t>128-21: </a:t>
            </a:r>
            <a:r>
              <a:rPr lang="en-US" dirty="0"/>
              <a:t>Preparation of </a:t>
            </a:r>
            <a:r>
              <a:rPr lang="en-US" dirty="0" smtClean="0"/>
              <a:t>lines by </a:t>
            </a:r>
            <a:r>
              <a:rPr lang="en-US" dirty="0"/>
              <a:t>CAD-systems</a:t>
            </a:r>
            <a:endParaRPr lang="en-US" dirty="0" smtClean="0"/>
          </a:p>
          <a:p>
            <a:r>
              <a:rPr lang="en-US" dirty="0"/>
              <a:t>ISO 128-22: Basic Conventions &amp; </a:t>
            </a:r>
            <a:r>
              <a:rPr lang="en-US" dirty="0" smtClean="0"/>
              <a:t>Application for </a:t>
            </a:r>
            <a:r>
              <a:rPr lang="en-US" dirty="0"/>
              <a:t>Leaders &amp; Reference Line Lines</a:t>
            </a:r>
            <a:endParaRPr lang="en-US" dirty="0" smtClean="0"/>
          </a:p>
          <a:p>
            <a:r>
              <a:rPr lang="en-US" dirty="0"/>
              <a:t>ISO 128-23: Lines on Constructions DWGs</a:t>
            </a:r>
            <a:endParaRPr lang="en-US" dirty="0" smtClean="0"/>
          </a:p>
          <a:p>
            <a:r>
              <a:rPr lang="en-US" dirty="0"/>
              <a:t>ISO 128-24: Lines on </a:t>
            </a:r>
            <a:r>
              <a:rPr lang="en-US" dirty="0" smtClean="0"/>
              <a:t>mechanical engineering </a:t>
            </a:r>
            <a:r>
              <a:rPr lang="en-US" dirty="0"/>
              <a:t>DWGs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ISO </a:t>
            </a:r>
            <a:r>
              <a:rPr lang="en-US" dirty="0" smtClean="0">
                <a:solidFill>
                  <a:srgbClr val="FF0000"/>
                </a:solidFill>
              </a:rPr>
              <a:t>128-25</a:t>
            </a:r>
            <a:r>
              <a:rPr lang="en-US" dirty="0"/>
              <a:t>: Lines on </a:t>
            </a:r>
            <a:r>
              <a:rPr lang="en-US" dirty="0" err="1"/>
              <a:t>ShipBuilding</a:t>
            </a:r>
            <a:r>
              <a:rPr lang="en-US" dirty="0"/>
              <a:t> DWGs</a:t>
            </a:r>
            <a:endParaRPr lang="en-US" dirty="0" smtClean="0"/>
          </a:p>
          <a:p>
            <a:r>
              <a:rPr lang="en-US" dirty="0"/>
              <a:t>ISO 128-30: Basic Conventions for </a:t>
            </a:r>
            <a:r>
              <a:rPr lang="en-US" dirty="0" smtClean="0"/>
              <a:t>View</a:t>
            </a:r>
          </a:p>
          <a:p>
            <a:r>
              <a:rPr lang="en-US" dirty="0"/>
              <a:t>ISO 128-34: Views on </a:t>
            </a:r>
            <a:r>
              <a:rPr lang="en-US" dirty="0" smtClean="0"/>
              <a:t>mechanical engineering </a:t>
            </a:r>
            <a:r>
              <a:rPr lang="en-US" dirty="0"/>
              <a:t>DWGs</a:t>
            </a:r>
            <a:endParaRPr lang="en-US" dirty="0" smtClean="0"/>
          </a:p>
          <a:p>
            <a:r>
              <a:rPr lang="en-US" dirty="0"/>
              <a:t>ISO 128-40: Basic Convention for Cuts &amp; Sections</a:t>
            </a:r>
            <a:endParaRPr lang="en-US" dirty="0" smtClean="0"/>
          </a:p>
          <a:p>
            <a:r>
              <a:rPr lang="en-US" dirty="0"/>
              <a:t>ISO 128-44: Sections on mechanical DWGs</a:t>
            </a:r>
            <a:endParaRPr lang="en-US" dirty="0" smtClean="0"/>
          </a:p>
          <a:p>
            <a:r>
              <a:rPr lang="en-US" dirty="0"/>
              <a:t>ISO 128-50: Basic </a:t>
            </a:r>
            <a:r>
              <a:rPr lang="en-US" dirty="0" smtClean="0"/>
              <a:t>Conventions </a:t>
            </a:r>
            <a:r>
              <a:rPr lang="en-US" dirty="0"/>
              <a:t>for R</a:t>
            </a:r>
            <a:r>
              <a:rPr lang="en-US" dirty="0" smtClean="0"/>
              <a:t>epresenting Areas </a:t>
            </a:r>
            <a:r>
              <a:rPr lang="en-US" dirty="0"/>
              <a:t>on </a:t>
            </a:r>
            <a:r>
              <a:rPr lang="en-US" dirty="0" smtClean="0"/>
              <a:t>Cuts </a:t>
            </a:r>
            <a:r>
              <a:rPr lang="en-US" dirty="0"/>
              <a:t>&amp; </a:t>
            </a:r>
            <a:r>
              <a:rPr lang="en-US" dirty="0" smtClean="0"/>
              <a:t>Sections</a:t>
            </a:r>
          </a:p>
          <a:p>
            <a:r>
              <a:rPr lang="en-US" dirty="0"/>
              <a:t>ISO 128-71: Simplified drawing method </a:t>
            </a:r>
            <a:r>
              <a:rPr lang="en-US" dirty="0" smtClean="0"/>
              <a:t>for mechanical </a:t>
            </a:r>
            <a:r>
              <a:rPr lang="en-US" dirty="0"/>
              <a:t>drawings</a:t>
            </a:r>
          </a:p>
        </p:txBody>
      </p:sp>
    </p:spTree>
    <p:extLst>
      <p:ext uri="{BB962C8B-B14F-4D97-AF65-F5344CB8AC3E}">
        <p14:creationId xmlns:p14="http://schemas.microsoft.com/office/powerpoint/2010/main" val="346562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128-20</a:t>
            </a:r>
            <a:r>
              <a:rPr lang="en-US" dirty="0"/>
              <a:t>: Basic Conventions for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64" y="1534013"/>
            <a:ext cx="4350775" cy="518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128-20</a:t>
            </a:r>
            <a:r>
              <a:rPr lang="en-US" dirty="0"/>
              <a:t>: Basic Conventions for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7" y="1441531"/>
            <a:ext cx="7298538" cy="5162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1365" y="3223319"/>
            <a:ext cx="2056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ISO View=Exploded View!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128-20</a:t>
            </a:r>
            <a:r>
              <a:rPr lang="en-US" dirty="0"/>
              <a:t>: Basic Conventions for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6" y="1441532"/>
            <a:ext cx="7332783" cy="518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ISO’s Presentation</a:t>
            </a:r>
            <a:br>
              <a:rPr lang="en-US" dirty="0" smtClean="0"/>
            </a:br>
            <a:r>
              <a:rPr lang="en-US" dirty="0" smtClean="0"/>
              <a:t>ISO 128-22</a:t>
            </a:r>
            <a:r>
              <a:rPr lang="en-US" sz="2400" dirty="0" smtClean="0"/>
              <a:t>: </a:t>
            </a:r>
            <a:r>
              <a:rPr lang="en-US" sz="2400" dirty="0"/>
              <a:t>Basic C</a:t>
            </a:r>
            <a:r>
              <a:rPr lang="en-US" sz="2400" dirty="0" smtClean="0"/>
              <a:t>onventions &amp; </a:t>
            </a:r>
            <a:r>
              <a:rPr lang="en-US" sz="2400" dirty="0"/>
              <a:t>A</a:t>
            </a:r>
            <a:r>
              <a:rPr lang="en-US" sz="2400" dirty="0" smtClean="0"/>
              <a:t>pplications </a:t>
            </a:r>
            <a:r>
              <a:rPr lang="en-US" sz="2400" dirty="0"/>
              <a:t>for L</a:t>
            </a:r>
            <a:r>
              <a:rPr lang="en-US" sz="2400" dirty="0" smtClean="0"/>
              <a:t>eader Lines </a:t>
            </a:r>
            <a:r>
              <a:rPr lang="en-US" sz="2400" dirty="0"/>
              <a:t>and R</a:t>
            </a:r>
            <a:r>
              <a:rPr lang="en-US" sz="2400" dirty="0" smtClean="0"/>
              <a:t>eference Lines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42" y="1701047"/>
            <a:ext cx="1411247" cy="4477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42" y="2221523"/>
            <a:ext cx="5804522" cy="361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5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hod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fewfewfewfewfe</Template>
  <TotalTime>519</TotalTime>
  <Words>791</Words>
  <Application>Microsoft Office PowerPoint</Application>
  <PresentationFormat>On-screen Show (4:3)</PresentationFormat>
  <Paragraphs>129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Lucida Grande</vt:lpstr>
      <vt:lpstr>Wingdings</vt:lpstr>
      <vt:lpstr>Methods Template</vt:lpstr>
      <vt:lpstr>Anpassad formgivning</vt:lpstr>
      <vt:lpstr>PowerPoint Presentation</vt:lpstr>
      <vt:lpstr>Abstract</vt:lpstr>
      <vt:lpstr>Table of Contect</vt:lpstr>
      <vt:lpstr>Introduction: Part vs Assy</vt:lpstr>
      <vt:lpstr>ISO’s Presentation ISO 128: Technical DWGs – General Principles of Presentation</vt:lpstr>
      <vt:lpstr>ISO’s Presentation ISO 128-20: Basic Conventions for Lines</vt:lpstr>
      <vt:lpstr>ISO’s Presentation ISO 128-20: Basic Conventions for Lines</vt:lpstr>
      <vt:lpstr>ISO’s Presentation ISO 128-20: Basic Conventions for Lines</vt:lpstr>
      <vt:lpstr>ISO’s Presentation ISO 128-22: Basic Conventions &amp; Applications for Leader Lines and Reference Lines</vt:lpstr>
      <vt:lpstr>ISO’s Presentation ISO 128-24: Lines on Mechanical Engineering DWG’s</vt:lpstr>
      <vt:lpstr>ISO’s Presentation ISO 128-24: Lines on Mechanical Engineering DWG’s</vt:lpstr>
      <vt:lpstr>ISO’s Presentation ISO 128-30: Basic Conventions for Views</vt:lpstr>
      <vt:lpstr>ISO’s Presentation ISO 128-30: Basic Conventions for Views</vt:lpstr>
      <vt:lpstr>ISO’s Presentation ISO 128-30: Basic Conventions for Views</vt:lpstr>
      <vt:lpstr>ISO’s Presentation ISO 128-34: Views on Mechanical Engineering DWGs</vt:lpstr>
      <vt:lpstr>ISO’s Presentation ISO 128-40: Basic Conventions for Cuts &amp; Sections</vt:lpstr>
      <vt:lpstr>ISO’s Presentation ISO 128-44: Sections on Mechanical Engineering DWG</vt:lpstr>
      <vt:lpstr>ISO’s Presentation ISO 128-44: Sections on Mechanical Engineering DWG</vt:lpstr>
      <vt:lpstr>ISO’s Presentation ISO 128-44: Sections on Mechanical Engineering DWG</vt:lpstr>
      <vt:lpstr>ISO’s Presentation ISO 128-44: Sections on Mechanical Engineering DWG</vt:lpstr>
      <vt:lpstr>ISO’s Presentation ISO 128-50: Basic Conventions for representing Areas on Cuts &amp; Sections</vt:lpstr>
      <vt:lpstr>ISO’s Presentation ISO 128-71: Simplified representation for Mechanical Engineering DWG</vt:lpstr>
      <vt:lpstr>Real Life Case Study: NBOA MOCK UP Manufacturing &amp; Technical Review</vt:lpstr>
      <vt:lpstr>Real Life Case Study: NBOA MOCK UP Manufacturing &amp; Technical Review</vt:lpstr>
      <vt:lpstr>Real Life Case Study: NBOA MOCK UP Manufacturing &amp; Technical Review</vt:lpstr>
      <vt:lpstr>Real Life Case Study: NBOA MOCK UP Manufacturing &amp; Technical Review</vt:lpstr>
      <vt:lpstr>Real Life Case Study: NBOA MOCK UP Manufacturing &amp; Technical Review</vt:lpstr>
      <vt:lpstr>Real Life Case Study: NBOA MOCK UP Manufacturing &amp; Technical Review</vt:lpstr>
      <vt:lpstr>Conclusion: why a Guideline for ESS Designer?</vt:lpstr>
      <vt:lpstr>Questions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Beniamino Gentile</dc:creator>
  <cp:lastModifiedBy>Beniamino Gentile</cp:lastModifiedBy>
  <cp:revision>120</cp:revision>
  <cp:lastPrinted>2016-09-12T13:46:05Z</cp:lastPrinted>
  <dcterms:created xsi:type="dcterms:W3CDTF">2020-01-24T09:04:59Z</dcterms:created>
  <dcterms:modified xsi:type="dcterms:W3CDTF">2020-01-28T14:10:18Z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XAccess Type">
    <vt:lpwstr>Inherited</vt:lpwstr>
  </property>
  <property fmtid="{D5CDD505-2E9C-101B-9397-08002B2CF9AE}" pid="3" name="MXActiveVersion">
    <vt:lpwstr>5</vt:lpwstr>
  </property>
  <property fmtid="{D5CDD505-2E9C-101B-9397-08002B2CF9AE}" pid="4" name="MXActual_state_Obsolete">
    <vt:lpwstr>N/A</vt:lpwstr>
  </property>
  <property fmtid="{D5CDD505-2E9C-101B-9397-08002B2CF9AE}" pid="5" name="MXActual_state_Preliminary">
    <vt:lpwstr>Jan 22, 2015</vt:lpwstr>
  </property>
  <property fmtid="{D5CDD505-2E9C-101B-9397-08002B2CF9AE}" pid="6" name="MXActual_state_Release">
    <vt:lpwstr>N/A</vt:lpwstr>
  </property>
  <property fmtid="{D5CDD505-2E9C-101B-9397-08002B2CF9AE}" pid="7" name="MXApprover">
    <vt:lpwstr/>
  </property>
  <property fmtid="{D5CDD505-2E9C-101B-9397-08002B2CF9AE}" pid="8" name="MXAuthor">
    <vt:lpwstr>Affelin, Christoffer</vt:lpwstr>
  </property>
  <property fmtid="{D5CDD505-2E9C-101B-9397-08002B2CF9AE}" pid="9" name="MXCheckin Reason">
    <vt:lpwstr/>
  </property>
  <property fmtid="{D5CDD505-2E9C-101B-9397-08002B2CF9AE}" pid="10" name="MXclau">
    <vt:lpwstr>False</vt:lpwstr>
  </property>
  <property fmtid="{D5CDD505-2E9C-101B-9397-08002B2CF9AE}" pid="11" name="MXConfidentiality">
    <vt:lpwstr>Internal</vt:lpwstr>
  </property>
  <property fmtid="{D5CDD505-2E9C-101B-9397-08002B2CF9AE}" pid="12" name="MXCurrent">
    <vt:lpwstr>Preliminary</vt:lpwstr>
  </property>
  <property fmtid="{D5CDD505-2E9C-101B-9397-08002B2CF9AE}" pid="13" name="MXCurrent.Localized">
    <vt:lpwstr>Preliminary</vt:lpwstr>
  </property>
  <property fmtid="{D5CDD505-2E9C-101B-9397-08002B2CF9AE}" pid="14" name="MXDescription">
    <vt:lpwstr>Document containg presentations from CAD Meetings</vt:lpwstr>
  </property>
  <property fmtid="{D5CDD505-2E9C-101B-9397-08002B2CF9AE}" pid="15" name="MXDesignated User">
    <vt:lpwstr>Unassigned</vt:lpwstr>
  </property>
  <property fmtid="{D5CDD505-2E9C-101B-9397-08002B2CF9AE}" pid="16" name="MXdmg_GeneratedFrom">
    <vt:lpwstr/>
  </property>
  <property fmtid="{D5CDD505-2E9C-101B-9397-08002B2CF9AE}" pid="17" name="MXdmg_Language">
    <vt:lpwstr>en</vt:lpwstr>
  </property>
  <property fmtid="{D5CDD505-2E9C-101B-9397-08002B2CF9AE}" pid="18" name="MXdmg_LastSourceFileCheckin">
    <vt:lpwstr>Dec 3, 2015</vt:lpwstr>
  </property>
  <property fmtid="{D5CDD505-2E9C-101B-9397-08002B2CF9AE}" pid="19" name="MXEmail">
    <vt:lpwstr>Christoffer.Affelin@esss.se</vt:lpwstr>
  </property>
  <property fmtid="{D5CDD505-2E9C-101B-9397-08002B2CF9AE}" pid="20" name="MXFirstName">
    <vt:lpwstr>Christoffer</vt:lpwstr>
  </property>
  <property fmtid="{D5CDD505-2E9C-101B-9397-08002B2CF9AE}" pid="21" name="MXIs Version Object">
    <vt:lpwstr>False</vt:lpwstr>
  </property>
  <property fmtid="{D5CDD505-2E9C-101B-9397-08002B2CF9AE}" pid="22" name="MXLanguage">
    <vt:lpwstr>English</vt:lpwstr>
  </property>
  <property fmtid="{D5CDD505-2E9C-101B-9397-08002B2CF9AE}" pid="23" name="MXLastName">
    <vt:lpwstr>Affelin</vt:lpwstr>
  </property>
  <property fmtid="{D5CDD505-2E9C-101B-9397-08002B2CF9AE}" pid="24" name="MXLatestVersion">
    <vt:lpwstr>5</vt:lpwstr>
  </property>
  <property fmtid="{D5CDD505-2E9C-101B-9397-08002B2CF9AE}" pid="25" name="MXLegacy Id">
    <vt:lpwstr/>
  </property>
  <property fmtid="{D5CDD505-2E9C-101B-9397-08002B2CF9AE}" pid="26" name="MXLink">
    <vt:lpwstr/>
  </property>
  <property fmtid="{D5CDD505-2E9C-101B-9397-08002B2CF9AE}" pid="27" name="MXMiddleName">
    <vt:lpwstr>Unknown</vt:lpwstr>
  </property>
  <property fmtid="{D5CDD505-2E9C-101B-9397-08002B2CF9AE}" pid="28" name="MXMove Files To Version">
    <vt:lpwstr>False</vt:lpwstr>
  </property>
  <property fmtid="{D5CDD505-2E9C-101B-9397-08002B2CF9AE}" pid="29" name="MXName">
    <vt:lpwstr>ESS-0023797</vt:lpwstr>
  </property>
  <property fmtid="{D5CDD505-2E9C-101B-9397-08002B2CF9AE}" pid="30" name="MXOriginator">
    <vt:lpwstr>christofferaffelin</vt:lpwstr>
  </property>
  <property fmtid="{D5CDD505-2E9C-101B-9397-08002B2CF9AE}" pid="31" name="MXPhase">
    <vt:lpwstr/>
  </property>
  <property fmtid="{D5CDD505-2E9C-101B-9397-08002B2CF9AE}" pid="32" name="MXPolicy">
    <vt:lpwstr>Open Document</vt:lpwstr>
  </property>
  <property fmtid="{D5CDD505-2E9C-101B-9397-08002B2CF9AE}" pid="33" name="MXPolicy.Localized">
    <vt:lpwstr>Open Document</vt:lpwstr>
  </property>
  <property fmtid="{D5CDD505-2E9C-101B-9397-08002B2CF9AE}" pid="34" name="MXPrinted Date">
    <vt:lpwstr>Jan 22, 2015</vt:lpwstr>
  </property>
  <property fmtid="{D5CDD505-2E9C-101B-9397-08002B2CF9AE}" pid="35" name="MXPrinted Version">
    <vt:lpwstr>(5)</vt:lpwstr>
  </property>
  <property fmtid="{D5CDD505-2E9C-101B-9397-08002B2CF9AE}" pid="36" name="MXReference">
    <vt:lpwstr/>
  </property>
  <property fmtid="{D5CDD505-2E9C-101B-9397-08002B2CF9AE}" pid="37" name="MXRevision">
    <vt:lpwstr>1</vt:lpwstr>
  </property>
  <property fmtid="{D5CDD505-2E9C-101B-9397-08002B2CF9AE}" pid="38" name="MXSignatures_state_Obsolete">
    <vt:lpwstr/>
  </property>
  <property fmtid="{D5CDD505-2E9C-101B-9397-08002B2CF9AE}" pid="39" name="MXSignatures_state_Preliminary">
    <vt:lpwstr/>
  </property>
  <property fmtid="{D5CDD505-2E9C-101B-9397-08002B2CF9AE}" pid="40" name="MXSignatures_state_Release">
    <vt:lpwstr/>
  </property>
  <property fmtid="{D5CDD505-2E9C-101B-9397-08002B2CF9AE}" pid="41" name="MXSubmitter">
    <vt:lpwstr>Affelin, Christoffer</vt:lpwstr>
  </property>
  <property fmtid="{D5CDD505-2E9C-101B-9397-08002B2CF9AE}" pid="42" name="MXSuspend Versioning">
    <vt:lpwstr>False</vt:lpwstr>
  </property>
  <property fmtid="{D5CDD505-2E9C-101B-9397-08002B2CF9AE}" pid="43" name="MXTitle">
    <vt:lpwstr>CAD Meetings</vt:lpwstr>
  </property>
  <property fmtid="{D5CDD505-2E9C-101B-9397-08002B2CF9AE}" pid="44" name="MXTVADummy1">
    <vt:lpwstr/>
  </property>
  <property fmtid="{D5CDD505-2E9C-101B-9397-08002B2CF9AE}" pid="45" name="MXTVADummy2">
    <vt:lpwstr/>
  </property>
  <property fmtid="{D5CDD505-2E9C-101B-9397-08002B2CF9AE}" pid="46" name="MXTVADummy3">
    <vt:lpwstr/>
  </property>
  <property fmtid="{D5CDD505-2E9C-101B-9397-08002B2CF9AE}" pid="47" name="MXType">
    <vt:lpwstr>dmg_Presentation</vt:lpwstr>
  </property>
  <property fmtid="{D5CDD505-2E9C-101B-9397-08002B2CF9AE}" pid="48" name="MXType.Localized">
    <vt:lpwstr>Presentation</vt:lpwstr>
  </property>
  <property fmtid="{D5CDD505-2E9C-101B-9397-08002B2CF9AE}" pid="49" name="MXUser">
    <vt:lpwstr>christofferaffelin</vt:lpwstr>
  </property>
  <property fmtid="{D5CDD505-2E9C-101B-9397-08002B2CF9AE}" pid="50" name="MXVersion">
    <vt:lpwstr>5</vt:lpwstr>
  </property>
</Properties>
</file>