
<file path=[Content_Types].xml><?xml version="1.0" encoding="utf-8"?>
<Types xmlns="http://schemas.openxmlformats.org/package/2006/content-types">
  <Override PartName="/_rels/.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_rels/presentation.xml.rels" ContentType="application/vnd.openxmlformats-package.relationships+xml"/>
  <Override PartName="/ppt/media/image11.png" ContentType="image/png"/>
  <Override PartName="/ppt/media/image8.jpeg" ContentType="image/jpeg"/>
  <Override PartName="/ppt/media/image1.png" ContentType="image/png"/>
  <Override PartName="/ppt/media/image2.jpeg" ContentType="image/jpeg"/>
  <Override PartName="/ppt/media/image3.png" ContentType="image/png"/>
  <Override PartName="/ppt/media/image4.png" ContentType="image/png"/>
  <Override PartName="/ppt/media/image5.png" ContentType="image/png"/>
  <Override PartName="/ppt/media/image6.png" ContentType="image/png"/>
  <Override PartName="/ppt/media/image7.jpeg" ContentType="image/jpeg"/>
  <Override PartName="/ppt/media/image10.png" ContentType="image/png"/>
  <Override PartName="/ppt/media/image9.png" ContentType="image/pn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8" name="PlaceHolder 5"/>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40" name="PlaceHolder 7"/>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7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72" name="PlaceHolder 5"/>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7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7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77" name="PlaceHolder 5"/>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7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79" name="PlaceHolder 7"/>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Bildobjekt 8" descr=""/>
          <p:cNvPicPr/>
          <p:nvPr/>
        </p:nvPicPr>
        <p:blipFill>
          <a:blip r:embed="rId2"/>
          <a:stretch/>
        </p:blipFill>
        <p:spPr>
          <a:xfrm>
            <a:off x="7983360" y="6375960"/>
            <a:ext cx="929520" cy="286560"/>
          </a:xfrm>
          <a:prstGeom prst="rect">
            <a:avLst/>
          </a:prstGeom>
          <a:ln>
            <a:noFill/>
          </a:ln>
        </p:spPr>
      </p:pic>
      <p:pic>
        <p:nvPicPr>
          <p:cNvPr id="1" name="Bildobjekt 8" descr=""/>
          <p:cNvPicPr/>
          <p:nvPr/>
        </p:nvPicPr>
        <p:blipFill>
          <a:blip r:embed="rId3"/>
          <a:stretch/>
        </p:blipFill>
        <p:spPr>
          <a:xfrm>
            <a:off x="1080" y="0"/>
            <a:ext cx="9147240" cy="6861240"/>
          </a:xfrm>
          <a:prstGeom prst="rect">
            <a:avLst/>
          </a:prstGeom>
          <a:ln>
            <a:noFill/>
          </a:ln>
        </p:spPr>
      </p:pic>
      <p:pic>
        <p:nvPicPr>
          <p:cNvPr id="2" name="Bildobjekt 9" descr=""/>
          <p:cNvPicPr/>
          <p:nvPr/>
        </p:nvPicPr>
        <p:blipFill>
          <a:blip r:embed="rId4"/>
          <a:stretch/>
        </p:blipFill>
        <p:spPr>
          <a:xfrm>
            <a:off x="7985520" y="6375600"/>
            <a:ext cx="927720" cy="285840"/>
          </a:xfrm>
          <a:prstGeom prst="rect">
            <a:avLst/>
          </a:prstGeom>
          <a:ln>
            <a:noFill/>
          </a:ln>
        </p:spPr>
      </p:pic>
      <p:sp>
        <p:nvSpPr>
          <p:cNvPr id="3" name="PlaceHolder 1"/>
          <p:cNvSpPr>
            <a:spLocks noGrp="1"/>
          </p:cNvSpPr>
          <p:nvPr>
            <p:ph type="title"/>
          </p:nvPr>
        </p:nvSpPr>
        <p:spPr>
          <a:xfrm>
            <a:off x="457200" y="273600"/>
            <a:ext cx="8229240" cy="1144800"/>
          </a:xfrm>
          <a:prstGeom prst="rect">
            <a:avLst/>
          </a:prstGeom>
        </p:spPr>
        <p:txBody>
          <a:bodyPr lIns="0" rIns="0" tIns="0" bIns="0" anchor="ctr"/>
          <a:p>
            <a:pPr algn="ctr"/>
            <a:r>
              <a:rPr b="0" lang="en-GB" sz="4400" spc="-1" strike="noStrike">
                <a:solidFill>
                  <a:srgbClr val="000000"/>
                </a:solidFill>
                <a:uFill>
                  <a:solidFill>
                    <a:srgbClr val="ffffff"/>
                  </a:solidFill>
                </a:uFill>
                <a:latin typeface="Arial"/>
              </a:rPr>
              <a:t>Click to edit the title text </a:t>
            </a:r>
            <a:r>
              <a:rPr b="0" lang="en-GB" sz="4400" spc="-1" strike="noStrike">
                <a:solidFill>
                  <a:srgbClr val="000000"/>
                </a:solidFill>
                <a:uFill>
                  <a:solidFill>
                    <a:srgbClr val="ffffff"/>
                  </a:solidFill>
                </a:uFill>
                <a:latin typeface="Arial"/>
              </a:rPr>
              <a:t>format</a:t>
            </a:r>
            <a:endParaRPr b="0" lang="en-GB" sz="4400" spc="-1" strike="noStrike">
              <a:solidFill>
                <a:srgbClr val="000000"/>
              </a:solidFill>
              <a:uFill>
                <a:solidFill>
                  <a:srgbClr val="ffffff"/>
                </a:solidFill>
              </a:uFill>
              <a:latin typeface="Arial"/>
            </a:endParaRPr>
          </a:p>
        </p:txBody>
      </p:sp>
      <p:sp>
        <p:nvSpPr>
          <p:cNvPr id="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Click to edit the outline text format</a:t>
            </a:r>
            <a:endParaRPr b="0" lang="en-GB"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uFill>
                  <a:solidFill>
                    <a:srgbClr val="ffffff"/>
                  </a:solidFill>
                </a:uFill>
                <a:latin typeface="Arial"/>
              </a:rPr>
              <a:t>Second Outline Level</a:t>
            </a:r>
            <a:endParaRPr b="0" lang="en-GB"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uFill>
                  <a:solidFill>
                    <a:srgbClr val="ffffff"/>
                  </a:solidFill>
                </a:uFill>
                <a:latin typeface="Arial"/>
              </a:rPr>
              <a:t>Third Outline Level</a:t>
            </a:r>
            <a:endParaRPr b="0" lang="en-GB"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uFill>
                  <a:solidFill>
                    <a:srgbClr val="ffffff"/>
                  </a:solidFill>
                </a:uFill>
                <a:latin typeface="Arial"/>
              </a:rPr>
              <a:t>Fourth Outline Level</a:t>
            </a:r>
            <a:endParaRPr b="0" lang="en-GB"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uFill>
                  <a:solidFill>
                    <a:srgbClr val="ffffff"/>
                  </a:solidFill>
                </a:uFill>
                <a:latin typeface="Arial"/>
              </a:rPr>
              <a:t>Fifth Outline Level</a:t>
            </a:r>
            <a:endParaRPr b="0" lang="en-GB"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uFill>
                  <a:solidFill>
                    <a:srgbClr val="ffffff"/>
                  </a:solidFill>
                </a:uFill>
                <a:latin typeface="Arial"/>
              </a:rPr>
              <a:t>Sixth Outline Level</a:t>
            </a:r>
            <a:endParaRPr b="0" lang="en-GB"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uFill>
                  <a:solidFill>
                    <a:srgbClr val="ffffff"/>
                  </a:solidFill>
                </a:uFill>
                <a:latin typeface="Arial"/>
              </a:rPr>
              <a:t>Seventh Outline Level</a:t>
            </a:r>
            <a:endParaRPr b="0" lang="en-GB"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Bildobjekt 8" descr=""/>
          <p:cNvPicPr/>
          <p:nvPr/>
        </p:nvPicPr>
        <p:blipFill>
          <a:blip r:embed="rId2"/>
          <a:stretch/>
        </p:blipFill>
        <p:spPr>
          <a:xfrm>
            <a:off x="7983360" y="6375960"/>
            <a:ext cx="929520" cy="286560"/>
          </a:xfrm>
          <a:prstGeom prst="rect">
            <a:avLst/>
          </a:prstGeom>
          <a:ln>
            <a:noFill/>
          </a:ln>
        </p:spPr>
      </p:pic>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r>
              <a:rPr b="0" lang="en-GB" sz="4400" spc="-1" strike="noStrike">
                <a:solidFill>
                  <a:srgbClr val="000000"/>
                </a:solidFill>
                <a:uFill>
                  <a:solidFill>
                    <a:srgbClr val="ffffff"/>
                  </a:solidFill>
                </a:uFill>
                <a:latin typeface="Arial"/>
              </a:rPr>
              <a:t>Clic</a:t>
            </a:r>
            <a:r>
              <a:rPr b="0" lang="en-GB" sz="4400" spc="-1" strike="noStrike">
                <a:solidFill>
                  <a:srgbClr val="000000"/>
                </a:solidFill>
                <a:uFill>
                  <a:solidFill>
                    <a:srgbClr val="ffffff"/>
                  </a:solidFill>
                </a:uFill>
                <a:latin typeface="Arial"/>
              </a:rPr>
              <a:t>k to </a:t>
            </a:r>
            <a:r>
              <a:rPr b="0" lang="en-GB" sz="4400" spc="-1" strike="noStrike">
                <a:solidFill>
                  <a:srgbClr val="000000"/>
                </a:solidFill>
                <a:uFill>
                  <a:solidFill>
                    <a:srgbClr val="ffffff"/>
                  </a:solidFill>
                </a:uFill>
                <a:latin typeface="Arial"/>
              </a:rPr>
              <a:t>edit </a:t>
            </a:r>
            <a:r>
              <a:rPr b="0" lang="en-GB" sz="4400" spc="-1" strike="noStrike">
                <a:solidFill>
                  <a:srgbClr val="000000"/>
                </a:solidFill>
                <a:uFill>
                  <a:solidFill>
                    <a:srgbClr val="ffffff"/>
                  </a:solidFill>
                </a:uFill>
                <a:latin typeface="Arial"/>
              </a:rPr>
              <a:t>the </a:t>
            </a:r>
            <a:r>
              <a:rPr b="0" lang="en-GB" sz="4400" spc="-1" strike="noStrike">
                <a:solidFill>
                  <a:srgbClr val="000000"/>
                </a:solidFill>
                <a:uFill>
                  <a:solidFill>
                    <a:srgbClr val="ffffff"/>
                  </a:solidFill>
                </a:uFill>
                <a:latin typeface="Arial"/>
              </a:rPr>
              <a:t>title </a:t>
            </a:r>
            <a:r>
              <a:rPr b="0" lang="en-GB" sz="4400" spc="-1" strike="noStrike">
                <a:solidFill>
                  <a:srgbClr val="000000"/>
                </a:solidFill>
                <a:uFill>
                  <a:solidFill>
                    <a:srgbClr val="ffffff"/>
                  </a:solidFill>
                </a:uFill>
                <a:latin typeface="Arial"/>
              </a:rPr>
              <a:t>text </a:t>
            </a:r>
            <a:r>
              <a:rPr b="0" lang="en-GB" sz="4400" spc="-1" strike="noStrike">
                <a:solidFill>
                  <a:srgbClr val="000000"/>
                </a:solidFill>
                <a:uFill>
                  <a:solidFill>
                    <a:srgbClr val="ffffff"/>
                  </a:solidFill>
                </a:uFill>
                <a:latin typeface="Arial"/>
              </a:rPr>
              <a:t>for</a:t>
            </a:r>
            <a:r>
              <a:rPr b="0" lang="en-GB" sz="4400" spc="-1" strike="noStrike">
                <a:solidFill>
                  <a:srgbClr val="000000"/>
                </a:solidFill>
                <a:uFill>
                  <a:solidFill>
                    <a:srgbClr val="ffffff"/>
                  </a:solidFill>
                </a:uFill>
                <a:latin typeface="Arial"/>
              </a:rPr>
              <a:t>mat</a:t>
            </a:r>
            <a:endParaRPr b="0" lang="en-GB"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uFill>
                  <a:solidFill>
                    <a:srgbClr val="ffffff"/>
                  </a:solidFill>
                </a:uFill>
                <a:latin typeface="Arial"/>
              </a:rPr>
              <a:t>Click to edit the outline text format</a:t>
            </a:r>
            <a:endParaRPr b="0" lang="en-GB"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uFill>
                  <a:solidFill>
                    <a:srgbClr val="ffffff"/>
                  </a:solidFill>
                </a:uFill>
                <a:latin typeface="Arial"/>
              </a:rPr>
              <a:t>Second Outline Level</a:t>
            </a:r>
            <a:endParaRPr b="0" lang="en-GB"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uFill>
                  <a:solidFill>
                    <a:srgbClr val="ffffff"/>
                  </a:solidFill>
                </a:uFill>
                <a:latin typeface="Arial"/>
              </a:rPr>
              <a:t>Third Outline Level</a:t>
            </a:r>
            <a:endParaRPr b="0" lang="en-GB"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uFill>
                  <a:solidFill>
                    <a:srgbClr val="ffffff"/>
                  </a:solidFill>
                </a:uFill>
                <a:latin typeface="Arial"/>
              </a:rPr>
              <a:t>Fourth Outline Level</a:t>
            </a:r>
            <a:endParaRPr b="0" lang="en-GB"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uFill>
                  <a:solidFill>
                    <a:srgbClr val="ffffff"/>
                  </a:solidFill>
                </a:uFill>
                <a:latin typeface="Arial"/>
              </a:rPr>
              <a:t>Fifth Outline Level</a:t>
            </a:r>
            <a:endParaRPr b="0" lang="en-GB"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uFill>
                  <a:solidFill>
                    <a:srgbClr val="ffffff"/>
                  </a:solidFill>
                </a:uFill>
                <a:latin typeface="Arial"/>
              </a:rPr>
              <a:t>Sixth Outline Level</a:t>
            </a:r>
            <a:endParaRPr b="0" lang="en-GB"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uFill>
                  <a:solidFill>
                    <a:srgbClr val="ffffff"/>
                  </a:solidFill>
                </a:uFill>
                <a:latin typeface="Arial"/>
              </a:rPr>
              <a:t>Seventh Outline Level</a:t>
            </a:r>
            <a:endParaRPr b="0" lang="en-GB"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720000" y="4446360"/>
            <a:ext cx="7775280" cy="1467000"/>
          </a:xfrm>
          <a:prstGeom prst="rect">
            <a:avLst/>
          </a:prstGeom>
          <a:noFill/>
          <a:ln>
            <a:noFill/>
          </a:ln>
        </p:spPr>
        <p:style>
          <a:lnRef idx="0"/>
          <a:fillRef idx="0"/>
          <a:effectRef idx="0"/>
          <a:fontRef idx="minor"/>
        </p:style>
        <p:txBody>
          <a:bodyPr lIns="90000" rIns="90000" tIns="45000" bIns="45000" anchor="b"/>
          <a:p>
            <a:pPr algn="ctr">
              <a:lnSpc>
                <a:spcPct val="100000"/>
              </a:lnSpc>
            </a:pPr>
            <a:r>
              <a:rPr b="1" lang="en-GB" sz="3600" spc="-1" strike="noStrike">
                <a:solidFill>
                  <a:srgbClr val="ffffff"/>
                </a:solidFill>
                <a:uFill>
                  <a:solidFill>
                    <a:srgbClr val="ffffff"/>
                  </a:solidFill>
                </a:uFill>
                <a:latin typeface="Calibri"/>
                <a:ea typeface="DejaVu Sans"/>
              </a:rPr>
              <a:t>MAX IV War Stories</a:t>
            </a:r>
            <a:endParaRPr b="0" lang="en-GB" sz="3600" spc="-1" strike="noStrike">
              <a:solidFill>
                <a:srgbClr val="000000"/>
              </a:solidFill>
              <a:uFill>
                <a:solidFill>
                  <a:srgbClr val="ffffff"/>
                </a:solidFill>
              </a:uFill>
              <a:latin typeface="Arial"/>
            </a:endParaRPr>
          </a:p>
          <a:p>
            <a:pPr algn="ctr">
              <a:lnSpc>
                <a:spcPct val="100000"/>
              </a:lnSpc>
            </a:pPr>
            <a:r>
              <a:rPr b="1" i="1" lang="en-GB" sz="3600" spc="-1" strike="noStrike">
                <a:solidFill>
                  <a:srgbClr val="ffffff"/>
                </a:solidFill>
                <a:uFill>
                  <a:solidFill>
                    <a:srgbClr val="ffffff"/>
                  </a:solidFill>
                </a:uFill>
                <a:latin typeface="Calibri"/>
                <a:ea typeface="DejaVu Sans"/>
              </a:rPr>
              <a:t>or</a:t>
            </a:r>
            <a:endParaRPr b="0" lang="en-GB" sz="3600" spc="-1" strike="noStrike">
              <a:solidFill>
                <a:srgbClr val="000000"/>
              </a:solidFill>
              <a:uFill>
                <a:solidFill>
                  <a:srgbClr val="ffffff"/>
                </a:solidFill>
              </a:uFill>
              <a:latin typeface="Arial"/>
            </a:endParaRPr>
          </a:p>
          <a:p>
            <a:pPr algn="ctr">
              <a:lnSpc>
                <a:spcPct val="100000"/>
              </a:lnSpc>
            </a:pPr>
            <a:endParaRPr b="0" lang="en-GB" sz="3600" spc="-1" strike="noStrike">
              <a:solidFill>
                <a:srgbClr val="000000"/>
              </a:solidFill>
              <a:uFill>
                <a:solidFill>
                  <a:srgbClr val="ffffff"/>
                </a:solidFill>
              </a:uFill>
              <a:latin typeface="Arial"/>
            </a:endParaRPr>
          </a:p>
          <a:p>
            <a:pPr algn="ctr">
              <a:lnSpc>
                <a:spcPct val="100000"/>
              </a:lnSpc>
            </a:pPr>
            <a:r>
              <a:rPr b="1" lang="en-GB" sz="3600" spc="-1" strike="noStrike">
                <a:solidFill>
                  <a:srgbClr val="ffffff"/>
                </a:solidFill>
                <a:uFill>
                  <a:solidFill>
                    <a:srgbClr val="ffffff"/>
                  </a:solidFill>
                </a:uFill>
                <a:latin typeface="Calibri"/>
                <a:ea typeface="DejaVu Sans"/>
              </a:rPr>
              <a:t>Experiences from the commissioning of MAX IV beamlines</a:t>
            </a:r>
            <a:endParaRPr b="0" lang="en-GB" sz="3600" spc="-1" strike="noStrike">
              <a:solidFill>
                <a:srgbClr val="000000"/>
              </a:solidFill>
              <a:uFill>
                <a:solidFill>
                  <a:srgbClr val="ffffff"/>
                </a:solidFill>
              </a:uFill>
              <a:latin typeface="Arial"/>
            </a:endParaRPr>
          </a:p>
          <a:p>
            <a:pPr algn="ctr">
              <a:lnSpc>
                <a:spcPct val="100000"/>
              </a:lnSpc>
            </a:pPr>
            <a:r>
              <a:rPr b="1" lang="en-GB" sz="1800" spc="-1" strike="noStrike">
                <a:solidFill>
                  <a:srgbClr val="ffffff"/>
                </a:solidFill>
                <a:uFill>
                  <a:solidFill>
                    <a:srgbClr val="ffffff"/>
                  </a:solidFill>
                </a:uFill>
                <a:latin typeface="Calibri"/>
                <a:ea typeface="DejaVu Sans"/>
              </a:rPr>
              <a:t>Paul Bell (KITs)</a:t>
            </a:r>
            <a:endParaRPr b="0" lang="en-GB" sz="1800" spc="-1" strike="noStrike">
              <a:solidFill>
                <a:srgbClr val="000000"/>
              </a:solidFill>
              <a:uFill>
                <a:solidFill>
                  <a:srgbClr val="ffffff"/>
                </a:solidFill>
              </a:uFill>
              <a:latin typeface="Arial"/>
            </a:endParaRPr>
          </a:p>
          <a:p>
            <a:pPr algn="ctr">
              <a:lnSpc>
                <a:spcPct val="100000"/>
              </a:lnSpc>
            </a:pPr>
            <a:r>
              <a:rPr b="1" lang="en-GB" sz="1800" spc="-1" strike="noStrike">
                <a:solidFill>
                  <a:srgbClr val="ffffff"/>
                </a:solidFill>
                <a:uFill>
                  <a:solidFill>
                    <a:srgbClr val="ffffff"/>
                  </a:solidFill>
                </a:uFill>
                <a:latin typeface="Calibri"/>
                <a:ea typeface="DejaVu Sans"/>
              </a:rPr>
              <a:t>JACC II Tuesday March 10</a:t>
            </a:r>
            <a:r>
              <a:rPr b="1" lang="en-GB" sz="1800" spc="-1" strike="noStrike" baseline="101000">
                <a:solidFill>
                  <a:srgbClr val="ffffff"/>
                </a:solidFill>
                <a:uFill>
                  <a:solidFill>
                    <a:srgbClr val="ffffff"/>
                  </a:solidFill>
                </a:uFill>
                <a:latin typeface="Calibri"/>
                <a:ea typeface="DejaVu Sans"/>
              </a:rPr>
              <a:t>th</a:t>
            </a:r>
            <a:r>
              <a:rPr b="1" lang="en-GB" sz="1800" spc="-1" strike="noStrike">
                <a:solidFill>
                  <a:srgbClr val="ffffff"/>
                </a:solidFill>
                <a:uFill>
                  <a:solidFill>
                    <a:srgbClr val="ffffff"/>
                  </a:solidFill>
                </a:uFill>
                <a:latin typeface="Calibri"/>
                <a:ea typeface="DejaVu Sans"/>
              </a:rPr>
              <a:t> 2020</a:t>
            </a:r>
            <a:endParaRPr b="0" lang="en-GB"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323640" y="808200"/>
            <a:ext cx="5076000" cy="322344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1" lang="en-GB" sz="2000" spc="-1" strike="noStrike">
                <a:solidFill>
                  <a:srgbClr val="4c4c4c"/>
                </a:solidFill>
                <a:uFill>
                  <a:solidFill>
                    <a:srgbClr val="ffffff"/>
                  </a:solidFill>
                </a:uFill>
                <a:latin typeface="Calibri"/>
                <a:ea typeface="DejaVu Sans"/>
              </a:rPr>
              <a:t>Simple digital pulse processor</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a:t>
            </a:r>
            <a:r>
              <a:rPr b="0" lang="en-GB" sz="2000" spc="-1" strike="noStrike">
                <a:solidFill>
                  <a:srgbClr val="4c4c4c"/>
                </a:solidFill>
                <a:uFill>
                  <a:solidFill>
                    <a:srgbClr val="ffffff"/>
                  </a:solidFill>
                </a:uFill>
                <a:latin typeface="Calibri"/>
                <a:ea typeface="DejaVu Sans"/>
              </a:rPr>
              <a:t>It has an ethernet connection, it must be easy to integrate”</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a:t>
            </a:r>
            <a:r>
              <a:rPr b="0" lang="en-GB" sz="2000" spc="-1" strike="noStrike">
                <a:solidFill>
                  <a:srgbClr val="4c4c4c"/>
                </a:solidFill>
                <a:uFill>
                  <a:solidFill>
                    <a:srgbClr val="ffffff"/>
                  </a:solidFill>
                </a:uFill>
                <a:latin typeface="Calibri"/>
                <a:ea typeface="DejaVu Sans"/>
              </a:rPr>
              <a:t>There’s even an existing Tango device”</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Reality:</a:t>
            </a:r>
            <a:endParaRPr b="0" lang="en-GB" sz="2000" spc="-1" strike="noStrike">
              <a:solidFill>
                <a:srgbClr val="000000"/>
              </a:solidFill>
              <a:uFill>
                <a:solidFill>
                  <a:srgbClr val="ffffff"/>
                </a:solidFill>
              </a:uFill>
              <a:latin typeface="Arial"/>
            </a:endParaRPr>
          </a:p>
          <a:p>
            <a:pPr lvl="2" marL="648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Existing Tango device hard to compile in linux due to external dependencies and Windows env.</a:t>
            </a:r>
            <a:endParaRPr b="0" lang="en-GB" sz="2000" spc="-1" strike="noStrike">
              <a:solidFill>
                <a:srgbClr val="000000"/>
              </a:solidFill>
              <a:uFill>
                <a:solidFill>
                  <a:srgbClr val="ffffff"/>
                </a:solidFill>
              </a:uFill>
              <a:latin typeface="Arial"/>
            </a:endParaRPr>
          </a:p>
          <a:p>
            <a:pPr lvl="2" marL="648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UDP communication unreliable, so scans continually interrupted by lost packets; huge development effort to improve robustness</a:t>
            </a:r>
            <a:endParaRPr b="0" lang="en-GB" sz="2000" spc="-1" strike="noStrike">
              <a:solidFill>
                <a:srgbClr val="000000"/>
              </a:solidFill>
              <a:uFill>
                <a:solidFill>
                  <a:srgbClr val="ffffff"/>
                </a:solidFill>
              </a:uFill>
              <a:latin typeface="Arial"/>
            </a:endParaRPr>
          </a:p>
        </p:txBody>
      </p:sp>
      <p:sp>
        <p:nvSpPr>
          <p:cNvPr id="187" name="CustomShape 2"/>
          <p:cNvSpPr/>
          <p:nvPr/>
        </p:nvSpPr>
        <p:spPr>
          <a:xfrm>
            <a:off x="683640" y="104760"/>
            <a:ext cx="8100000" cy="82908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NanoMAX – a bad detector experience 2 </a:t>
            </a:r>
            <a:endParaRPr b="0" lang="en-GB" sz="3600" spc="-1" strike="noStrike">
              <a:solidFill>
                <a:srgbClr val="000000"/>
              </a:solidFill>
              <a:uFill>
                <a:solidFill>
                  <a:srgbClr val="ffffff"/>
                </a:solidFill>
              </a:uFill>
              <a:latin typeface="Arial"/>
            </a:endParaRPr>
          </a:p>
        </p:txBody>
      </p:sp>
      <p:pic>
        <p:nvPicPr>
          <p:cNvPr id="188" name="" descr=""/>
          <p:cNvPicPr/>
          <p:nvPr/>
        </p:nvPicPr>
        <p:blipFill>
          <a:blip r:embed="rId1"/>
          <a:stretch/>
        </p:blipFill>
        <p:spPr>
          <a:xfrm>
            <a:off x="5328000" y="1512000"/>
            <a:ext cx="3332880" cy="2104200"/>
          </a:xfrm>
          <a:prstGeom prst="rect">
            <a:avLst/>
          </a:prstGeom>
          <a:ln>
            <a:noFill/>
          </a:ln>
        </p:spPr>
      </p:pic>
      <p:sp>
        <p:nvSpPr>
          <p:cNvPr id="189" name="CustomShape 3"/>
          <p:cNvSpPr/>
          <p:nvPr/>
        </p:nvSpPr>
        <p:spPr>
          <a:xfrm>
            <a:off x="432000" y="4140000"/>
            <a:ext cx="8135640" cy="1835640"/>
          </a:xfrm>
          <a:prstGeom prst="rect">
            <a:avLst/>
          </a:prstGeom>
          <a:noFill/>
          <a:ln>
            <a:noFill/>
          </a:ln>
        </p:spPr>
        <p:style>
          <a:lnRef idx="0"/>
          <a:fillRef idx="0"/>
          <a:effectRef idx="0"/>
          <a:fontRef idx="minor"/>
        </p:style>
        <p:txBody>
          <a:bodyPr lIns="90000" rIns="90000" tIns="45000" bIns="45000">
            <a:normAutofit/>
          </a:bodyPr>
          <a:p>
            <a:pPr marL="216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Believing what a manual claims is no substitute for actual experience. </a:t>
            </a:r>
            <a:endParaRPr b="0" lang="en-GB" sz="2000" spc="-1" strike="noStrike">
              <a:solidFill>
                <a:srgbClr val="000000"/>
              </a:solidFill>
              <a:uFill>
                <a:solidFill>
                  <a:srgbClr val="ffffff"/>
                </a:solidFill>
              </a:uFill>
              <a:latin typeface="Arial"/>
            </a:endParaRPr>
          </a:p>
          <a:p>
            <a:pPr lvl="1" marL="432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Can be better to have something that covers 90% of the requirements with proven reliability that 100% of requirements with unknown reliability, especially when requirements not certain</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Saying something can be controlled remotely might mean its satisfactory for an undergraduate lab application reading once per minute lab but not for our demands.</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Note – company were very helpful in supporting us to get it working!</a:t>
            </a:r>
            <a:endParaRPr b="0" lang="en-GB" sz="20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0" name="Picture 178" descr=""/>
          <p:cNvPicPr/>
          <p:nvPr/>
        </p:nvPicPr>
        <p:blipFill>
          <a:blip r:embed="rId1"/>
          <a:stretch/>
        </p:blipFill>
        <p:spPr>
          <a:xfrm>
            <a:off x="5038920" y="3312000"/>
            <a:ext cx="3878280" cy="2908080"/>
          </a:xfrm>
          <a:prstGeom prst="rect">
            <a:avLst/>
          </a:prstGeom>
          <a:ln>
            <a:noFill/>
          </a:ln>
        </p:spPr>
      </p:pic>
      <p:sp>
        <p:nvSpPr>
          <p:cNvPr id="191" name="CustomShape 1"/>
          <p:cNvSpPr/>
          <p:nvPr/>
        </p:nvSpPr>
        <p:spPr>
          <a:xfrm>
            <a:off x="395640" y="916200"/>
            <a:ext cx="4641840" cy="491328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We need dedicated detector support! </a:t>
            </a:r>
            <a:endParaRPr b="0" lang="en-GB" sz="20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Test thoroughly on arrival</a:t>
            </a:r>
            <a:endParaRPr b="0" lang="en-GB" sz="20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One person to liaise with company for support if needed</a:t>
            </a:r>
            <a:endParaRPr b="0" lang="en-GB" sz="2000" spc="-1" strike="noStrike">
              <a:solidFill>
                <a:srgbClr val="000000"/>
              </a:solidFill>
              <a:uFill>
                <a:solidFill>
                  <a:srgbClr val="ffffff"/>
                </a:solidFill>
              </a:uFill>
              <a:latin typeface="Arial"/>
            </a:endParaRPr>
          </a:p>
          <a:p>
            <a:pPr>
              <a:lnSpc>
                <a:spcPct val="100000"/>
              </a:lnSpc>
              <a:spcBef>
                <a:spcPts val="1001"/>
              </a:spcBef>
            </a:pPr>
            <a:endParaRPr b="0" lang="en-GB" sz="20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1" lang="en-GB" sz="2000" spc="-1" strike="noStrike">
                <a:solidFill>
                  <a:srgbClr val="4c4c4c"/>
                </a:solidFill>
                <a:uFill>
                  <a:solidFill>
                    <a:srgbClr val="ffffff"/>
                  </a:solidFill>
                </a:uFill>
                <a:latin typeface="Calibri"/>
                <a:ea typeface="DejaVu Sans"/>
              </a:rPr>
              <a:t>For new detectors:</a:t>
            </a:r>
            <a:endParaRPr b="0" lang="en-GB" sz="20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Define a SAT with the scientists</a:t>
            </a:r>
            <a:endParaRPr b="0" lang="en-GB" sz="20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Allow dedicated testing time</a:t>
            </a:r>
            <a:endParaRPr b="0" lang="en-GB" sz="20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Document test protocol</a:t>
            </a:r>
            <a:endParaRPr b="0" lang="en-GB" sz="20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Not promised to users until robust</a:t>
            </a:r>
            <a:endParaRPr b="0" lang="en-GB" sz="2000" spc="-1" strike="noStrike">
              <a:solidFill>
                <a:srgbClr val="000000"/>
              </a:solidFill>
              <a:uFill>
                <a:solidFill>
                  <a:srgbClr val="ffffff"/>
                </a:solidFill>
              </a:uFill>
              <a:latin typeface="Arial"/>
            </a:endParaRPr>
          </a:p>
        </p:txBody>
      </p:sp>
      <p:sp>
        <p:nvSpPr>
          <p:cNvPr id="192" name="CustomShape 2"/>
          <p:cNvSpPr/>
          <p:nvPr/>
        </p:nvSpPr>
        <p:spPr>
          <a:xfrm>
            <a:off x="683640" y="104760"/>
            <a:ext cx="7590240" cy="82908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NanoMAX – a lesson learnt</a:t>
            </a:r>
            <a:endParaRPr b="0" lang="en-GB" sz="3600" spc="-1" strike="noStrike">
              <a:solidFill>
                <a:srgbClr val="000000"/>
              </a:solidFill>
              <a:uFill>
                <a:solidFill>
                  <a:srgbClr val="ffffff"/>
                </a:solidFill>
              </a:uFill>
              <a:latin typeface="Arial"/>
            </a:endParaRPr>
          </a:p>
        </p:txBody>
      </p:sp>
      <p:pic>
        <p:nvPicPr>
          <p:cNvPr id="193" name="Picture 181" descr=""/>
          <p:cNvPicPr/>
          <p:nvPr/>
        </p:nvPicPr>
        <p:blipFill>
          <a:blip r:embed="rId2"/>
          <a:srcRect l="44024" t="7935" r="27624" b="20664"/>
          <a:stretch/>
        </p:blipFill>
        <p:spPr>
          <a:xfrm rot="20796600">
            <a:off x="6590160" y="1300320"/>
            <a:ext cx="1898280" cy="2689920"/>
          </a:xfrm>
          <a:prstGeom prst="rect">
            <a:avLst/>
          </a:prstGeom>
          <a:ln>
            <a:noFill/>
          </a:ln>
        </p:spPr>
      </p:pic>
      <p:sp>
        <p:nvSpPr>
          <p:cNvPr id="194" name="CustomShape 3"/>
          <p:cNvSpPr/>
          <p:nvPr/>
        </p:nvSpPr>
        <p:spPr>
          <a:xfrm rot="20796000">
            <a:off x="6996600" y="2289600"/>
            <a:ext cx="1174320" cy="686880"/>
          </a:xfrm>
          <a:prstGeom prst="rect">
            <a:avLst/>
          </a:prstGeom>
          <a:noFill/>
          <a:ln>
            <a:noFill/>
          </a:ln>
        </p:spPr>
        <p:style>
          <a:lnRef idx="0"/>
          <a:fillRef idx="0"/>
          <a:effectRef idx="0"/>
          <a:fontRef idx="minor"/>
        </p:style>
        <p:txBody>
          <a:bodyPr lIns="90000" rIns="90000" tIns="45000" bIns="45000"/>
          <a:p>
            <a:pPr>
              <a:lnSpc>
                <a:spcPct val="100000"/>
              </a:lnSpc>
            </a:pPr>
            <a:r>
              <a:rPr b="0" lang="en-GB" sz="4000" spc="-1" strike="noStrike">
                <a:solidFill>
                  <a:srgbClr val="cc0000"/>
                </a:solidFill>
                <a:uFill>
                  <a:solidFill>
                    <a:srgbClr val="ffffff"/>
                  </a:solidFill>
                </a:uFill>
                <a:latin typeface="Arial"/>
                <a:ea typeface="DejaVu Sans"/>
              </a:rPr>
              <a:t>SAT</a:t>
            </a:r>
            <a:endParaRPr b="0" lang="en-GB" sz="40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687240" y="396000"/>
            <a:ext cx="7590240" cy="78012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BioMAX</a:t>
            </a:r>
            <a:endParaRPr b="0" lang="en-GB" sz="3600" spc="-1" strike="noStrike">
              <a:solidFill>
                <a:srgbClr val="000000"/>
              </a:solidFill>
              <a:uFill>
                <a:solidFill>
                  <a:srgbClr val="ffffff"/>
                </a:solidFill>
              </a:uFill>
              <a:latin typeface="Arial"/>
            </a:endParaRPr>
          </a:p>
        </p:txBody>
      </p:sp>
      <p:sp>
        <p:nvSpPr>
          <p:cNvPr id="196" name="CustomShape 2"/>
          <p:cNvSpPr/>
          <p:nvPr/>
        </p:nvSpPr>
        <p:spPr>
          <a:xfrm>
            <a:off x="576000" y="988200"/>
            <a:ext cx="8063640" cy="491328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One of the first beamlines to enter commissioning &amp; receive users (with NanoMAX)</a:t>
            </a:r>
            <a:endParaRPr b="0" lang="en-GB" sz="2000" spc="-1" strike="noStrike">
              <a:solidFill>
                <a:srgbClr val="000000"/>
              </a:solidFill>
              <a:uFill>
                <a:solidFill>
                  <a:srgbClr val="ffffff"/>
                </a:solidFill>
              </a:uFill>
              <a:latin typeface="Arial"/>
            </a:endParaRPr>
          </a:p>
          <a:p>
            <a:pPr>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Typical MX beamline: high throughput, highly automated…</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SzPct val="45000"/>
              <a:buFont typeface="Wingdings" charset="2"/>
              <a:buChar char=""/>
            </a:pPr>
            <a:r>
              <a:rPr b="0" lang="en-GB" sz="2000" spc="-1" strike="noStrike">
                <a:solidFill>
                  <a:srgbClr val="4c4c4c"/>
                </a:solidFill>
                <a:uFill>
                  <a:solidFill>
                    <a:srgbClr val="ffffff"/>
                  </a:solidFill>
                </a:uFill>
                <a:latin typeface="Calibri"/>
                <a:ea typeface="DejaVu Sans"/>
              </a:rPr>
              <a:t>Main challenges are the integration and synchronization of equipment</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SzPct val="45000"/>
              <a:buFont typeface="Wingdings" charset="2"/>
              <a:buChar char=""/>
            </a:pPr>
            <a:r>
              <a:rPr b="0" lang="en-GB" sz="2000" spc="-1" strike="noStrike">
                <a:solidFill>
                  <a:srgbClr val="4c4c4c"/>
                </a:solidFill>
                <a:uFill>
                  <a:solidFill>
                    <a:srgbClr val="ffffff"/>
                  </a:solidFill>
                </a:uFill>
                <a:latin typeface="Calibri"/>
                <a:ea typeface="DejaVu Sans"/>
              </a:rPr>
              <a:t>complex scanning is done by the diffractometer, a black box</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SzPct val="45000"/>
              <a:buFont typeface="Wingdings" charset="2"/>
              <a:buChar char=""/>
            </a:pPr>
            <a:r>
              <a:rPr b="0" lang="en-GB" sz="2000" spc="-1" strike="noStrike">
                <a:solidFill>
                  <a:srgbClr val="4c4c4c"/>
                </a:solidFill>
                <a:uFill>
                  <a:solidFill>
                    <a:srgbClr val="ffffff"/>
                  </a:solidFill>
                </a:uFill>
                <a:latin typeface="Calibri"/>
                <a:ea typeface="DejaVu Sans"/>
              </a:rPr>
              <a:t>→ </a:t>
            </a:r>
            <a:r>
              <a:rPr b="0" lang="en-GB" sz="2000" spc="-1" strike="noStrike">
                <a:solidFill>
                  <a:srgbClr val="4c4c4c"/>
                </a:solidFill>
                <a:uFill>
                  <a:solidFill>
                    <a:srgbClr val="ffffff"/>
                  </a:solidFill>
                </a:uFill>
                <a:latin typeface="Calibri"/>
                <a:ea typeface="DejaVu Sans"/>
              </a:rPr>
              <a:t>Less dependant on Sardana than Nanomax for both low level control and UI, since MxCUBE web app is the core application, the only tool seen by users </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SzPct val="45000"/>
              <a:buFont typeface="Wingdings" charset="2"/>
              <a:buChar char=""/>
            </a:pPr>
            <a:r>
              <a:rPr b="0" lang="en-GB" sz="2000" spc="-1" strike="noStrike">
                <a:solidFill>
                  <a:srgbClr val="4c4c4c"/>
                </a:solidFill>
                <a:uFill>
                  <a:solidFill>
                    <a:srgbClr val="ffffff"/>
                  </a:solidFill>
                </a:uFill>
                <a:latin typeface="Calibri"/>
                <a:ea typeface="DejaVu Sans"/>
              </a:rPr>
              <a:t>Different to other MAX IV beamlines, but have support of wider MxCUBE community</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SzPct val="45000"/>
              <a:buFont typeface="Wingdings" charset="2"/>
              <a:buChar char=""/>
            </a:pPr>
            <a:r>
              <a:rPr b="0" lang="en-GB" sz="2000" spc="-1" strike="noStrike">
                <a:solidFill>
                  <a:srgbClr val="4c4c4c"/>
                </a:solidFill>
                <a:uFill>
                  <a:solidFill>
                    <a:srgbClr val="ffffff"/>
                  </a:solidFill>
                </a:uFill>
                <a:latin typeface="Calibri"/>
                <a:ea typeface="DejaVu Sans"/>
              </a:rPr>
              <a:t>Dedicated beamline resource on general controls and MxCUBE development ~3 FTE during installation, embedded in KITS team  (not anymore)</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SzPct val="45000"/>
              <a:buFont typeface="Wingdings" charset="2"/>
              <a:buChar char=""/>
            </a:pPr>
            <a:r>
              <a:rPr b="0" lang="en-GB" sz="2000" spc="-1" strike="noStrike">
                <a:solidFill>
                  <a:srgbClr val="4c4c4c"/>
                </a:solidFill>
                <a:uFill>
                  <a:solidFill>
                    <a:srgbClr val="ffffff"/>
                  </a:solidFill>
                </a:uFill>
                <a:latin typeface="Calibri"/>
                <a:ea typeface="DejaVu Sans"/>
              </a:rPr>
              <a:t>User operation since spring 2017</a:t>
            </a:r>
            <a:endParaRPr b="0" lang="en-GB" sz="2000" spc="-1" strike="noStrike">
              <a:solidFill>
                <a:srgbClr val="000000"/>
              </a:solidFill>
              <a:uFill>
                <a:solidFill>
                  <a:srgbClr val="ffffff"/>
                </a:solidFill>
              </a:uFill>
              <a:latin typeface="Arial"/>
            </a:endParaRPr>
          </a:p>
          <a:p>
            <a:pPr>
              <a:lnSpc>
                <a:spcPct val="100000"/>
              </a:lnSpc>
              <a:spcBef>
                <a:spcPts val="1001"/>
              </a:spcBef>
            </a:pPr>
            <a:endParaRPr b="0" lang="en-GB" sz="20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687240" y="396000"/>
            <a:ext cx="7590240" cy="78012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BioMAX - MxCUBE experience</a:t>
            </a:r>
            <a:endParaRPr b="0" lang="en-GB" sz="3600" spc="-1" strike="noStrike">
              <a:solidFill>
                <a:srgbClr val="000000"/>
              </a:solidFill>
              <a:uFill>
                <a:solidFill>
                  <a:srgbClr val="ffffff"/>
                </a:solidFill>
              </a:uFill>
              <a:latin typeface="Arial"/>
            </a:endParaRPr>
          </a:p>
        </p:txBody>
      </p:sp>
      <p:sp>
        <p:nvSpPr>
          <p:cNvPr id="198" name="CustomShape 2"/>
          <p:cNvSpPr/>
          <p:nvPr/>
        </p:nvSpPr>
        <p:spPr>
          <a:xfrm>
            <a:off x="612000" y="1204200"/>
            <a:ext cx="7991640" cy="491328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Web app developed from scratch:  started Sep. 2015, first experiment in June 2016 (commissioning)</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2000" spc="-1" strike="noStrike">
                <a:solidFill>
                  <a:srgbClr val="000000"/>
                </a:solidFill>
                <a:uFill>
                  <a:solidFill>
                    <a:srgbClr val="ffffff"/>
                  </a:solidFill>
                </a:uFill>
                <a:latin typeface="Calibri"/>
                <a:ea typeface="DejaVu Sans"/>
              </a:rPr>
              <a:t>Part of a </a:t>
            </a:r>
            <a:r>
              <a:rPr b="0" lang="en-GB" sz="2000" spc="-1" strike="noStrike">
                <a:solidFill>
                  <a:srgbClr val="4c4c4c"/>
                </a:solidFill>
                <a:uFill>
                  <a:solidFill>
                    <a:srgbClr val="ffffff"/>
                  </a:solidFill>
                </a:uFill>
                <a:latin typeface="Calibri"/>
                <a:ea typeface="DejaVu Sans"/>
              </a:rPr>
              <a:t>collaboration</a:t>
            </a:r>
            <a:r>
              <a:rPr b="0" lang="en-GB" sz="2000" spc="-1" strike="noStrike">
                <a:solidFill>
                  <a:srgbClr val="000000"/>
                </a:solidFill>
                <a:uFill>
                  <a:solidFill>
                    <a:srgbClr val="ffffff"/>
                  </a:solidFill>
                </a:uFill>
                <a:latin typeface="Calibri"/>
                <a:ea typeface="DejaVu Sans"/>
              </a:rPr>
              <a:t> where milestones and a master plan was agreed</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000000"/>
                </a:solidFill>
                <a:uFill>
                  <a:solidFill>
                    <a:srgbClr val="ffffff"/>
                  </a:solidFill>
                </a:uFill>
                <a:latin typeface="Calibri"/>
                <a:ea typeface="DejaVu Sans"/>
              </a:rPr>
              <a:t>Not all milestones were met, but software was delivered in time for users and matched to actual beamline capabilities</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2000" spc="-1" strike="noStrike">
                <a:solidFill>
                  <a:srgbClr val="000000"/>
                </a:solidFill>
                <a:uFill>
                  <a:solidFill>
                    <a:srgbClr val="ffffff"/>
                  </a:solidFill>
                </a:uFill>
                <a:latin typeface="Calibri"/>
                <a:ea typeface="DejaVu Sans"/>
              </a:rPr>
              <a:t>But:</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000000"/>
                </a:solidFill>
                <a:uFill>
                  <a:solidFill>
                    <a:srgbClr val="ffffff"/>
                  </a:solidFill>
                </a:uFill>
                <a:latin typeface="Calibri"/>
                <a:ea typeface="DejaVu Sans"/>
              </a:rPr>
              <a:t>CI and unit testing not in place from the beginning (and little today)</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000000"/>
                </a:solidFill>
                <a:uFill>
                  <a:solidFill>
                    <a:srgbClr val="ffffff"/>
                  </a:solidFill>
                </a:uFill>
                <a:latin typeface="Calibri"/>
                <a:ea typeface="DejaVu Sans"/>
              </a:rPr>
              <a:t>Unstable situations suffered by users MxCUBE and/or underlying communication, authentication…), the app was not displaying useful message to the user…</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000000"/>
                </a:solidFill>
                <a:uFill>
                  <a:solidFill>
                    <a:srgbClr val="ffffff"/>
                  </a:solidFill>
                </a:uFill>
                <a:latin typeface="Calibri"/>
                <a:ea typeface="DejaVu Sans"/>
              </a:rPr>
              <a:t>Staff not fully engaged in testing until not long ago</a:t>
            </a:r>
            <a:endParaRPr b="0" lang="en-GB" sz="2000" spc="-1" strike="noStrike">
              <a:solidFill>
                <a:srgbClr val="000000"/>
              </a:solidFill>
              <a:uFill>
                <a:solidFill>
                  <a:srgbClr val="ffffff"/>
                </a:solidFill>
              </a:uFill>
              <a:latin typeface="Arial"/>
            </a:endParaRPr>
          </a:p>
          <a:p>
            <a:pPr>
              <a:lnSpc>
                <a:spcPct val="100000"/>
              </a:lnSpc>
              <a:spcBef>
                <a:spcPts val="1001"/>
              </a:spcBef>
            </a:pPr>
            <a:endParaRPr b="0" lang="en-GB" sz="20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687240" y="396000"/>
            <a:ext cx="7590240" cy="78012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BioMAX – Equipment Integration</a:t>
            </a:r>
            <a:endParaRPr b="0" lang="en-GB" sz="3600" spc="-1" strike="noStrike">
              <a:solidFill>
                <a:srgbClr val="000000"/>
              </a:solidFill>
              <a:uFill>
                <a:solidFill>
                  <a:srgbClr val="ffffff"/>
                </a:solidFill>
              </a:uFill>
              <a:latin typeface="Arial"/>
            </a:endParaRPr>
          </a:p>
        </p:txBody>
      </p:sp>
      <p:sp>
        <p:nvSpPr>
          <p:cNvPr id="200" name="CustomShape 2"/>
          <p:cNvSpPr/>
          <p:nvPr/>
        </p:nvSpPr>
        <p:spPr>
          <a:xfrm>
            <a:off x="719640" y="1204200"/>
            <a:ext cx="8323560" cy="491328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1" lang="en-GB" sz="2000" spc="-1" strike="noStrike">
                <a:solidFill>
                  <a:srgbClr val="4c4c4c"/>
                </a:solidFill>
                <a:uFill>
                  <a:solidFill>
                    <a:srgbClr val="ffffff"/>
                  </a:solidFill>
                </a:uFill>
                <a:latin typeface="Calibri"/>
                <a:ea typeface="DejaVu Sans"/>
              </a:rPr>
              <a:t>MD3 diffractometer and robot</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Initial user operation without robot!</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Tango devices working from early stages, followed by additions after equipment testing and usage</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Many issues with the synchronization between them (h/w signal, internal waits for signals needed fine tuning, vendor bugs…)</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MxCUBE had also bugs and missing functionality in regards to these systems</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1" lang="en-GB" sz="2000" spc="-1" strike="noStrike">
                <a:solidFill>
                  <a:srgbClr val="4c4c4c"/>
                </a:solidFill>
                <a:uFill>
                  <a:solidFill>
                    <a:srgbClr val="ffffff"/>
                  </a:solidFill>
                </a:uFill>
                <a:latin typeface="Calibri"/>
                <a:ea typeface="DejaVu Sans"/>
              </a:rPr>
              <a:t>Eiger detector </a:t>
            </a:r>
            <a:r>
              <a:rPr b="0" lang="en-GB" sz="2000" spc="-1" strike="noStrike">
                <a:solidFill>
                  <a:srgbClr val="4c4c4c"/>
                </a:solidFill>
                <a:uFill>
                  <a:solidFill>
                    <a:srgbClr val="ffffff"/>
                  </a:solidFill>
                </a:uFill>
                <a:latin typeface="Calibri"/>
                <a:ea typeface="DejaVu Sans"/>
              </a:rPr>
              <a:t>(16 megapixel photon counting detector, few GB/s data rate – not for Lima control.)</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Had some bugs that needed workaround in MAX IV systems, some of those still there</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New Tango device for control and DAQ (file writing) -&gt; bad idea, we are moving away from this now</a:t>
            </a:r>
            <a:endParaRPr b="0" lang="en-GB" sz="2000" spc="-1" strike="noStrike">
              <a:solidFill>
                <a:srgbClr val="000000"/>
              </a:solidFill>
              <a:uFill>
                <a:solidFill>
                  <a:srgbClr val="ffffff"/>
                </a:solidFill>
              </a:uFill>
              <a:latin typeface="Arial"/>
            </a:endParaRPr>
          </a:p>
          <a:p>
            <a:pPr lvl="2" marL="11685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Running in one dedicated h/w server at the beamline (no other alternative in 2016)</a:t>
            </a:r>
            <a:endParaRPr b="0" lang="en-GB" sz="2000" spc="-1" strike="noStrike">
              <a:solidFill>
                <a:srgbClr val="000000"/>
              </a:solidFill>
              <a:uFill>
                <a:solidFill>
                  <a:srgbClr val="ffffff"/>
                </a:solidFill>
              </a:uFill>
              <a:latin typeface="Arial"/>
            </a:endParaRPr>
          </a:p>
          <a:p>
            <a:pPr lvl="5" marL="1296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A failure here compromises the operation</a:t>
            </a:r>
            <a:endParaRPr b="0" lang="en-GB" sz="2000" spc="-1" strike="noStrike">
              <a:solidFill>
                <a:srgbClr val="000000"/>
              </a:solidFill>
              <a:uFill>
                <a:solidFill>
                  <a:srgbClr val="ffffff"/>
                </a:solidFill>
              </a:uFill>
              <a:latin typeface="Arial"/>
            </a:endParaRPr>
          </a:p>
          <a:p>
            <a:pPr lvl="5" marL="1296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Want to move data operations to DAQ cluster (already happening in other beamlines, was no DAQ cluster in 2015)</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Equipment is not very communicative if the detector head goes off (not a common issue any more)</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1" lang="en-GB" sz="2000" spc="-1" strike="noStrike">
                <a:solidFill>
                  <a:srgbClr val="4c4c4c"/>
                </a:solidFill>
                <a:uFill>
                  <a:solidFill>
                    <a:srgbClr val="ffffff"/>
                  </a:solidFill>
                </a:uFill>
                <a:latin typeface="Calibri"/>
                <a:ea typeface="DejaVu Sans"/>
              </a:rPr>
              <a:t>Remote Operation</a:t>
            </a:r>
            <a:r>
              <a:rPr b="0" lang="en-GB" sz="2000" spc="-1" strike="noStrike">
                <a:solidFill>
                  <a:srgbClr val="4c4c4c"/>
                </a:solidFill>
                <a:uFill>
                  <a:solidFill>
                    <a:srgbClr val="ffffff"/>
                  </a:solidFill>
                </a:uFill>
                <a:latin typeface="Calibri"/>
                <a:ea typeface="DejaVu Sans"/>
              </a:rPr>
              <a:t> - introduced recently, main issues:</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Safety (safety key mechanisms for exp hutch motors and robot)</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Internal procedures like sample delivery, etc.</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Few additions in controls for improved usability</a:t>
            </a:r>
            <a:endParaRPr b="0" lang="en-GB" sz="20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687240" y="396000"/>
            <a:ext cx="7590240" cy="78012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BioMAX – Final Thoughts</a:t>
            </a:r>
            <a:endParaRPr b="0" lang="en-GB" sz="3600" spc="-1" strike="noStrike">
              <a:solidFill>
                <a:srgbClr val="000000"/>
              </a:solidFill>
              <a:uFill>
                <a:solidFill>
                  <a:srgbClr val="ffffff"/>
                </a:solidFill>
              </a:uFill>
              <a:latin typeface="Arial"/>
            </a:endParaRPr>
          </a:p>
        </p:txBody>
      </p:sp>
      <p:sp>
        <p:nvSpPr>
          <p:cNvPr id="202" name="CustomShape 2"/>
          <p:cNvSpPr/>
          <p:nvPr/>
        </p:nvSpPr>
        <p:spPr>
          <a:xfrm>
            <a:off x="683640" y="988200"/>
            <a:ext cx="8172000" cy="491328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Beamline is continuously evolving and in high use:</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Very little time for testing new developments in controls &amp; MxCUBE</a:t>
            </a:r>
            <a:endParaRPr b="0" lang="en-GB" sz="2000" spc="-1" strike="noStrike">
              <a:solidFill>
                <a:srgbClr val="000000"/>
              </a:solidFill>
              <a:uFill>
                <a:solidFill>
                  <a:srgbClr val="ffffff"/>
                </a:solidFill>
              </a:uFill>
              <a:latin typeface="Arial"/>
            </a:endParaRPr>
          </a:p>
          <a:p>
            <a:pPr lvl="1" marL="7113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Still some last minute requests from scientists/users</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Highly affected by changes in infrastructure or MAX IV systems, issue solving easily eats a big chunk of users’ beamtime</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The Sardana development was not given enough importance in the beginning, later staff started asking for new virtual motors, macros. This should have been planned from the beginning, the main focus was MxCUBE</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During last year some of the beamline staff started developing more and more</a:t>
            </a:r>
            <a:endParaRPr b="0" lang="en-GB" sz="20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2000" spc="-1" strike="noStrike">
                <a:solidFill>
                  <a:srgbClr val="4c4c4c"/>
                </a:solidFill>
                <a:uFill>
                  <a:solidFill>
                    <a:srgbClr val="ffffff"/>
                  </a:solidFill>
                </a:uFill>
                <a:latin typeface="Calibri"/>
                <a:ea typeface="DejaVu Sans"/>
              </a:rPr>
              <a:t>When staff report issues, it is very difficult to get priorities from (all is super mega critical for user operation)</a:t>
            </a:r>
            <a:endParaRPr b="0" lang="en-GB" sz="20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687240" y="396000"/>
            <a:ext cx="7590240" cy="78012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FinESTbeAMS</a:t>
            </a:r>
            <a:endParaRPr b="0" lang="en-GB" sz="3600" spc="-1" strike="noStrike">
              <a:solidFill>
                <a:srgbClr val="000000"/>
              </a:solidFill>
              <a:uFill>
                <a:solidFill>
                  <a:srgbClr val="ffffff"/>
                </a:solidFill>
              </a:uFill>
              <a:latin typeface="Arial"/>
            </a:endParaRPr>
          </a:p>
        </p:txBody>
      </p:sp>
      <p:sp>
        <p:nvSpPr>
          <p:cNvPr id="204" name="CustomShape 2"/>
          <p:cNvSpPr/>
          <p:nvPr/>
        </p:nvSpPr>
        <p:spPr>
          <a:xfrm>
            <a:off x="323640" y="1492200"/>
            <a:ext cx="8459280" cy="4913280"/>
          </a:xfrm>
          <a:prstGeom prst="rect">
            <a:avLst/>
          </a:prstGeom>
          <a:noFill/>
          <a:ln>
            <a:noFill/>
          </a:ln>
        </p:spPr>
        <p:style>
          <a:lnRef idx="0"/>
          <a:fillRef idx="0"/>
          <a:effectRef idx="0"/>
          <a:fontRef idx="minor"/>
        </p:style>
        <p:txBody>
          <a:bodyPr lIns="90000" rIns="90000" tIns="45000" bIns="45000">
            <a:normAutofit/>
          </a:bodyPr>
          <a:p>
            <a:pPr marL="432000" indent="-321480">
              <a:lnSpc>
                <a:spcPct val="100000"/>
              </a:lnSpc>
              <a:spcBef>
                <a:spcPts val="1001"/>
              </a:spcBef>
              <a:buClr>
                <a:srgbClr val="000000"/>
              </a:buClr>
              <a:buSzPct val="45000"/>
              <a:buFont typeface="Symbol"/>
              <a:buChar char=""/>
            </a:pPr>
            <a:r>
              <a:rPr b="0" lang="en-GB" sz="2000" spc="-1" strike="noStrike">
                <a:solidFill>
                  <a:srgbClr val="4c4c4c"/>
                </a:solidFill>
                <a:uFill>
                  <a:solidFill>
                    <a:srgbClr val="ffffff"/>
                  </a:solidFill>
                </a:uFill>
                <a:latin typeface="Calibri"/>
                <a:ea typeface="DejaVu Sans"/>
              </a:rPr>
              <a:t>Funded by an Estonian and Finnish consortium, supported by the EU through the European Regional Development Fund and the Academy of Finland</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Symbol"/>
              <a:buChar char=""/>
            </a:pPr>
            <a:r>
              <a:rPr b="0" lang="en-GB" sz="2000" spc="-1" strike="noStrike">
                <a:solidFill>
                  <a:srgbClr val="4c4c4c"/>
                </a:solidFill>
                <a:uFill>
                  <a:solidFill>
                    <a:srgbClr val="ffffff"/>
                  </a:solidFill>
                </a:uFill>
                <a:latin typeface="Calibri"/>
                <a:ea typeface="DejaVu Sans"/>
              </a:rPr>
              <a:t>Staff also funded from outside</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Symbol"/>
              <a:buChar char=""/>
            </a:pPr>
            <a:r>
              <a:rPr b="0" lang="en-GB" sz="2000" spc="-1" strike="noStrike">
                <a:solidFill>
                  <a:srgbClr val="4c4c4c"/>
                </a:solidFill>
                <a:uFill>
                  <a:solidFill>
                    <a:srgbClr val="ffffff"/>
                  </a:solidFill>
                </a:uFill>
                <a:latin typeface="Calibri"/>
                <a:ea typeface="DejaVu Sans"/>
              </a:rPr>
              <a:t>Attempt to keep to MAX IV standards for hardware and software</a:t>
            </a:r>
            <a:endParaRPr b="0" lang="en-GB" sz="2000" spc="-1" strike="noStrike">
              <a:solidFill>
                <a:srgbClr val="000000"/>
              </a:solidFill>
              <a:uFill>
                <a:solidFill>
                  <a:srgbClr val="ffffff"/>
                </a:solidFill>
              </a:uFill>
              <a:latin typeface="Arial"/>
            </a:endParaRPr>
          </a:p>
          <a:p>
            <a:pPr lvl="1" marL="432000" indent="-214920">
              <a:lnSpc>
                <a:spcPct val="100000"/>
              </a:lnSpc>
              <a:spcBef>
                <a:spcPts val="1001"/>
              </a:spcBef>
              <a:buClr>
                <a:srgbClr val="000000"/>
              </a:buClr>
              <a:buSzPct val="45000"/>
              <a:buFont typeface="Symbol"/>
              <a:buChar char=""/>
            </a:pPr>
            <a:r>
              <a:rPr b="0" lang="en-GB" sz="2000" spc="-1" strike="noStrike">
                <a:solidFill>
                  <a:srgbClr val="4c4c4c"/>
                </a:solidFill>
                <a:uFill>
                  <a:solidFill>
                    <a:srgbClr val="ffffff"/>
                  </a:solidFill>
                </a:uFill>
                <a:latin typeface="Calibri"/>
                <a:ea typeface="DejaVu Sans"/>
              </a:rPr>
              <a:t>Controls engineer placed in KITs group and fully integrated to team, though worked mainly on FinEST tasks</a:t>
            </a:r>
            <a:endParaRPr b="0" lang="en-GB" sz="2000" spc="-1" strike="noStrike">
              <a:solidFill>
                <a:srgbClr val="000000"/>
              </a:solidFill>
              <a:uFill>
                <a:solidFill>
                  <a:srgbClr val="ffffff"/>
                </a:solidFill>
              </a:uFill>
              <a:latin typeface="Arial"/>
            </a:endParaRPr>
          </a:p>
          <a:p>
            <a:pPr lvl="1" marL="432000" indent="-214920">
              <a:lnSpc>
                <a:spcPct val="100000"/>
              </a:lnSpc>
              <a:spcBef>
                <a:spcPts val="1001"/>
              </a:spcBef>
              <a:buClr>
                <a:srgbClr val="000000"/>
              </a:buClr>
              <a:buSzPct val="45000"/>
              <a:buFont typeface="Symbol"/>
              <a:buChar char=""/>
            </a:pPr>
            <a:r>
              <a:rPr b="0" lang="en-GB" sz="2000" spc="-1" strike="noStrike">
                <a:solidFill>
                  <a:srgbClr val="4c4c4c"/>
                </a:solidFill>
                <a:uFill>
                  <a:solidFill>
                    <a:srgbClr val="ffffff"/>
                  </a:solidFill>
                </a:uFill>
                <a:latin typeface="Calibri"/>
                <a:ea typeface="DejaVu Sans"/>
              </a:rPr>
              <a:t>Knowledge share, keep to standards for new developments</a:t>
            </a:r>
            <a:endParaRPr b="0" lang="en-GB" sz="2000" spc="-1" strike="noStrike">
              <a:solidFill>
                <a:srgbClr val="000000"/>
              </a:solidFill>
              <a:uFill>
                <a:solidFill>
                  <a:srgbClr val="ffffff"/>
                </a:solidFill>
              </a:uFill>
              <a:latin typeface="Arial"/>
            </a:endParaRPr>
          </a:p>
          <a:p>
            <a:pPr lvl="1" marL="432000" indent="-214920">
              <a:lnSpc>
                <a:spcPct val="100000"/>
              </a:lnSpc>
              <a:spcBef>
                <a:spcPts val="1001"/>
              </a:spcBef>
              <a:buClr>
                <a:srgbClr val="000000"/>
              </a:buClr>
              <a:buSzPct val="45000"/>
              <a:buFont typeface="Symbol"/>
              <a:buChar char=""/>
            </a:pPr>
            <a:r>
              <a:rPr b="0" lang="en-GB" sz="2000" spc="-1" strike="noStrike">
                <a:solidFill>
                  <a:srgbClr val="4c4c4c"/>
                </a:solidFill>
                <a:uFill>
                  <a:solidFill>
                    <a:srgbClr val="ffffff"/>
                  </a:solidFill>
                </a:uFill>
                <a:latin typeface="Calibri"/>
                <a:ea typeface="DejaVu Sans"/>
              </a:rPr>
              <a:t>Lots of non-standard legacy equipment – retain for use on day 1, programme to adapt and replace with MAX IV standard. e.g. old physical IOCs replaced, custom code replaced by Tango devices... </a:t>
            </a:r>
            <a:endParaRPr b="0" lang="en-GB" sz="20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687240" y="396000"/>
            <a:ext cx="7590240" cy="78012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FinESTbeAMS</a:t>
            </a:r>
            <a:endParaRPr b="0" lang="en-GB" sz="3600" spc="-1" strike="noStrike">
              <a:solidFill>
                <a:srgbClr val="000000"/>
              </a:solidFill>
              <a:uFill>
                <a:solidFill>
                  <a:srgbClr val="ffffff"/>
                </a:solidFill>
              </a:uFill>
              <a:latin typeface="Arial"/>
            </a:endParaRPr>
          </a:p>
        </p:txBody>
      </p:sp>
      <p:sp>
        <p:nvSpPr>
          <p:cNvPr id="206" name="CustomShape 2"/>
          <p:cNvSpPr/>
          <p:nvPr/>
        </p:nvSpPr>
        <p:spPr>
          <a:xfrm>
            <a:off x="323640" y="1492200"/>
            <a:ext cx="8459280" cy="4913280"/>
          </a:xfrm>
          <a:prstGeom prst="rect">
            <a:avLst/>
          </a:prstGeom>
          <a:noFill/>
          <a:ln>
            <a:noFill/>
          </a:ln>
        </p:spPr>
        <p:style>
          <a:lnRef idx="0"/>
          <a:fillRef idx="0"/>
          <a:effectRef idx="0"/>
          <a:fontRef idx="minor"/>
        </p:style>
        <p:txBody>
          <a:bodyPr lIns="90000" rIns="90000" tIns="45000" bIns="45000">
            <a:normAutofit/>
          </a:bodyPr>
          <a:p>
            <a:pPr marL="432000" indent="-321480">
              <a:lnSpc>
                <a:spcPct val="100000"/>
              </a:lnSpc>
              <a:spcBef>
                <a:spcPts val="1001"/>
              </a:spcBef>
              <a:buClr>
                <a:srgbClr val="000000"/>
              </a:buClr>
              <a:buSzPct val="45000"/>
              <a:buFont typeface="Symbol"/>
              <a:buChar char=""/>
            </a:pPr>
            <a:r>
              <a:rPr b="0" lang="en-GB" sz="2000" spc="-1" strike="noStrike">
                <a:solidFill>
                  <a:srgbClr val="4c4c4c"/>
                </a:solidFill>
                <a:uFill>
                  <a:solidFill>
                    <a:srgbClr val="ffffff"/>
                  </a:solidFill>
                </a:uFill>
                <a:latin typeface="Calibri"/>
                <a:ea typeface="DejaVu Sans"/>
              </a:rPr>
              <a:t>Once development phase over KITS support it like any other beamline (hence vital it adheres to standards)</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Symbol"/>
              <a:buChar char=""/>
            </a:pPr>
            <a:r>
              <a:rPr b="0" lang="en-GB" sz="2000" spc="-1" strike="noStrike">
                <a:solidFill>
                  <a:srgbClr val="4c4c4c"/>
                </a:solidFill>
                <a:uFill>
                  <a:solidFill>
                    <a:srgbClr val="ffffff"/>
                  </a:solidFill>
                </a:uFill>
                <a:latin typeface="Calibri"/>
                <a:ea typeface="DejaVu Sans"/>
              </a:rPr>
              <a:t>Communication important from early phase (before construction began)  so that Finnish-Estonian colleagues knew what to expect from us and v.v</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Symbol"/>
              <a:buChar char=""/>
            </a:pPr>
            <a:r>
              <a:rPr b="0" lang="en-GB" sz="2000" spc="-1" strike="noStrike">
                <a:solidFill>
                  <a:srgbClr val="4c4c4c"/>
                </a:solidFill>
                <a:uFill>
                  <a:solidFill>
                    <a:srgbClr val="ffffff"/>
                  </a:solidFill>
                </a:uFill>
                <a:latin typeface="Calibri"/>
                <a:ea typeface="DejaVu Sans"/>
              </a:rPr>
              <a:t>Outcome</a:t>
            </a:r>
            <a:endParaRPr b="0" lang="en-GB" sz="2000" spc="-1" strike="noStrike">
              <a:solidFill>
                <a:srgbClr val="000000"/>
              </a:solidFill>
              <a:uFill>
                <a:solidFill>
                  <a:srgbClr val="ffffff"/>
                </a:solidFill>
              </a:uFill>
              <a:latin typeface="Arial"/>
            </a:endParaRPr>
          </a:p>
          <a:p>
            <a:pPr lvl="2" marL="648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Dedicated/ring fenced resources is a good way to get things done quickly!</a:t>
            </a:r>
            <a:endParaRPr b="0" lang="en-GB" sz="2000" spc="-1" strike="noStrike">
              <a:solidFill>
                <a:srgbClr val="000000"/>
              </a:solidFill>
              <a:uFill>
                <a:solidFill>
                  <a:srgbClr val="ffffff"/>
                </a:solidFill>
              </a:uFill>
              <a:latin typeface="Arial"/>
            </a:endParaRPr>
          </a:p>
          <a:p>
            <a:pPr lvl="2" marL="648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Embedding those resources in KITS team did result in standards being applied and knowledge shared</a:t>
            </a:r>
            <a:endParaRPr b="0" lang="en-GB" sz="2000" spc="-1" strike="noStrike">
              <a:solidFill>
                <a:srgbClr val="000000"/>
              </a:solidFill>
              <a:uFill>
                <a:solidFill>
                  <a:srgbClr val="ffffff"/>
                </a:solidFill>
              </a:uFill>
              <a:latin typeface="Arial"/>
            </a:endParaRPr>
          </a:p>
          <a:p>
            <a:pPr lvl="2" marL="648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Successful initial operation, parts of DAQ still running legacy system with minimal integration, but this will be reimplemented.</a:t>
            </a:r>
            <a:endParaRPr b="0" lang="en-GB" sz="20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687240" y="396000"/>
            <a:ext cx="7589880" cy="77976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FemtoMAX</a:t>
            </a:r>
            <a:endParaRPr b="0" lang="en-GB" sz="3600" spc="-1" strike="noStrike">
              <a:solidFill>
                <a:srgbClr val="000000"/>
              </a:solidFill>
              <a:uFill>
                <a:solidFill>
                  <a:srgbClr val="ffffff"/>
                </a:solidFill>
              </a:uFill>
              <a:latin typeface="Arial"/>
            </a:endParaRPr>
          </a:p>
        </p:txBody>
      </p:sp>
      <p:sp>
        <p:nvSpPr>
          <p:cNvPr id="208" name="CustomShape 2"/>
          <p:cNvSpPr/>
          <p:nvPr/>
        </p:nvSpPr>
        <p:spPr>
          <a:xfrm>
            <a:off x="720000" y="1276200"/>
            <a:ext cx="8249760" cy="520344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r>
              <a:rPr b="0" lang="en-GB" sz="2000" spc="-1" strike="noStrike">
                <a:solidFill>
                  <a:srgbClr val="000000"/>
                </a:solidFill>
                <a:uFill>
                  <a:solidFill>
                    <a:srgbClr val="ffffff"/>
                  </a:solidFill>
                </a:uFill>
                <a:latin typeface="Arial"/>
                <a:ea typeface="DejaVu Sans"/>
              </a:rPr>
              <a:t>A random story:</a:t>
            </a:r>
            <a:endParaRPr b="0" lang="en-GB" sz="2000" spc="-1" strike="noStrike">
              <a:solidFill>
                <a:srgbClr val="000000"/>
              </a:solidFill>
              <a:uFill>
                <a:solidFill>
                  <a:srgbClr val="ffffff"/>
                </a:solidFill>
              </a:uFill>
              <a:latin typeface="Arial"/>
            </a:endParaRPr>
          </a:p>
          <a:p>
            <a:pPr>
              <a:lnSpc>
                <a:spcPct val="100000"/>
              </a:lnSpc>
              <a:spcBef>
                <a:spcPts val="1001"/>
              </a:spcBef>
            </a:pPr>
            <a:r>
              <a:rPr b="0" lang="en-GB" sz="2000" spc="-1" strike="noStrike">
                <a:solidFill>
                  <a:srgbClr val="000000"/>
                </a:solidFill>
                <a:uFill>
                  <a:solidFill>
                    <a:srgbClr val="ffffff"/>
                  </a:solidFill>
                </a:uFill>
                <a:latin typeface="Arial"/>
                <a:ea typeface="DejaVu Sans"/>
              </a:rPr>
              <a:t>- Started with a fake deadline: “beamline should be ready for commissioning in 2014” </a:t>
            </a:r>
            <a:endParaRPr b="0" lang="en-GB" sz="2000" spc="-1" strike="noStrike">
              <a:solidFill>
                <a:srgbClr val="000000"/>
              </a:solidFill>
              <a:uFill>
                <a:solidFill>
                  <a:srgbClr val="ffffff"/>
                </a:solidFill>
              </a:uFill>
              <a:latin typeface="Arial"/>
            </a:endParaRPr>
          </a:p>
          <a:p>
            <a:pPr>
              <a:lnSpc>
                <a:spcPct val="100000"/>
              </a:lnSpc>
              <a:spcBef>
                <a:spcPts val="1001"/>
              </a:spcBef>
            </a:pPr>
            <a:r>
              <a:rPr b="0" lang="en-GB" sz="2000" spc="-1" strike="noStrike">
                <a:solidFill>
                  <a:srgbClr val="000000"/>
                </a:solidFill>
                <a:uFill>
                  <a:solidFill>
                    <a:srgbClr val="ffffff"/>
                  </a:solidFill>
                </a:uFill>
                <a:latin typeface="Arial"/>
                <a:ea typeface="DejaVu Sans"/>
              </a:rPr>
              <a:t>  </a:t>
            </a:r>
            <a:r>
              <a:rPr b="0" lang="en-GB" sz="2000" spc="-1" strike="noStrike">
                <a:solidFill>
                  <a:srgbClr val="000000"/>
                </a:solidFill>
                <a:uFill>
                  <a:solidFill>
                    <a:srgbClr val="ffffff"/>
                  </a:solidFill>
                </a:uFill>
                <a:latin typeface="Arial"/>
                <a:ea typeface="DejaVu Sans"/>
              </a:rPr>
              <a:t>(before the linac that serves it)</a:t>
            </a:r>
            <a:endParaRPr b="0" lang="en-GB" sz="2000" spc="-1" strike="noStrike">
              <a:solidFill>
                <a:srgbClr val="000000"/>
              </a:solidFill>
              <a:uFill>
                <a:solidFill>
                  <a:srgbClr val="ffffff"/>
                </a:solidFill>
              </a:uFill>
              <a:latin typeface="Arial"/>
            </a:endParaRPr>
          </a:p>
          <a:p>
            <a:pPr>
              <a:lnSpc>
                <a:spcPct val="100000"/>
              </a:lnSpc>
              <a:spcBef>
                <a:spcPts val="1001"/>
              </a:spcBef>
            </a:pPr>
            <a:r>
              <a:rPr b="0" lang="en-GB" sz="2000" spc="-1" strike="noStrike">
                <a:solidFill>
                  <a:srgbClr val="000000"/>
                </a:solidFill>
                <a:uFill>
                  <a:solidFill>
                    <a:srgbClr val="ffffff"/>
                  </a:solidFill>
                </a:uFill>
                <a:latin typeface="Arial"/>
                <a:ea typeface="DejaVu Sans"/>
              </a:rPr>
              <a:t>- Good high level specification but devil is in the details:</a:t>
            </a:r>
            <a:endParaRPr b="0" lang="en-GB" sz="2000" spc="-1" strike="noStrike">
              <a:solidFill>
                <a:srgbClr val="000000"/>
              </a:solidFill>
              <a:uFill>
                <a:solidFill>
                  <a:srgbClr val="ffffff"/>
                </a:solidFill>
              </a:uFill>
              <a:latin typeface="Arial"/>
            </a:endParaRPr>
          </a:p>
          <a:p>
            <a:pPr lvl="1" marL="800280" indent="-342360">
              <a:lnSpc>
                <a:spcPct val="100000"/>
              </a:lnSpc>
              <a:spcBef>
                <a:spcPts val="1001"/>
              </a:spcBef>
              <a:buClr>
                <a:srgbClr val="000000"/>
              </a:buClr>
              <a:buFont typeface="Arial"/>
              <a:buChar char="•"/>
            </a:pPr>
            <a:r>
              <a:rPr b="0" lang="en-GB" sz="2000" spc="-1" strike="noStrike">
                <a:solidFill>
                  <a:srgbClr val="000000"/>
                </a:solidFill>
                <a:uFill>
                  <a:solidFill>
                    <a:srgbClr val="ffffff"/>
                  </a:solidFill>
                </a:uFill>
                <a:latin typeface="Arial"/>
                <a:ea typeface="Arial"/>
              </a:rPr>
              <a:t>Bad specification of the DAQ system:</a:t>
            </a:r>
            <a:endParaRPr b="0" lang="en-GB" sz="2000" spc="-1" strike="noStrike">
              <a:solidFill>
                <a:srgbClr val="000000"/>
              </a:solidFill>
              <a:uFill>
                <a:solidFill>
                  <a:srgbClr val="ffffff"/>
                </a:solidFill>
              </a:uFill>
              <a:latin typeface="Arial"/>
            </a:endParaRPr>
          </a:p>
          <a:p>
            <a:pPr lvl="3" marL="864000" indent="-215640">
              <a:lnSpc>
                <a:spcPct val="100000"/>
              </a:lnSpc>
              <a:spcBef>
                <a:spcPts val="1001"/>
              </a:spcBef>
              <a:buClr>
                <a:srgbClr val="000000"/>
              </a:buClr>
              <a:buSzPct val="45000"/>
              <a:buFont typeface="Wingdings" charset="2"/>
              <a:buChar char=""/>
            </a:pPr>
            <a:r>
              <a:rPr b="0" lang="en-GB" sz="2000" spc="-1" strike="noStrike">
                <a:solidFill>
                  <a:srgbClr val="000000"/>
                </a:solidFill>
                <a:uFill>
                  <a:solidFill>
                    <a:srgbClr val="ffffff"/>
                  </a:solidFill>
                </a:uFill>
                <a:latin typeface="Arial"/>
                <a:ea typeface="Arial"/>
              </a:rPr>
              <a:t>2013: no scanning, only event based</a:t>
            </a:r>
            <a:r>
              <a:rPr b="0" lang="en-GB" sz="2000" spc="-1" strike="noStrike">
                <a:solidFill>
                  <a:srgbClr val="000000"/>
                </a:solidFill>
                <a:uFill>
                  <a:solidFill>
                    <a:srgbClr val="ffffff"/>
                  </a:solidFill>
                </a:uFill>
                <a:latin typeface="Arial"/>
                <a:ea typeface="Arial"/>
              </a:rPr>
              <a:t>	</a:t>
            </a:r>
            <a:endParaRPr b="0" lang="en-GB" sz="2000" spc="-1" strike="noStrike">
              <a:solidFill>
                <a:srgbClr val="000000"/>
              </a:solidFill>
              <a:uFill>
                <a:solidFill>
                  <a:srgbClr val="ffffff"/>
                </a:solidFill>
              </a:uFill>
              <a:latin typeface="Arial"/>
            </a:endParaRPr>
          </a:p>
          <a:p>
            <a:pPr lvl="3" marL="864000" indent="-215640">
              <a:lnSpc>
                <a:spcPct val="100000"/>
              </a:lnSpc>
              <a:spcBef>
                <a:spcPts val="1001"/>
              </a:spcBef>
              <a:buClr>
                <a:srgbClr val="000000"/>
              </a:buClr>
              <a:buSzPct val="45000"/>
              <a:buFont typeface="Wingdings" charset="2"/>
              <a:buChar char=""/>
            </a:pPr>
            <a:r>
              <a:rPr b="0" lang="en-GB" sz="2000" spc="-1" strike="noStrike">
                <a:solidFill>
                  <a:srgbClr val="000000"/>
                </a:solidFill>
                <a:uFill>
                  <a:solidFill>
                    <a:srgbClr val="ffffff"/>
                  </a:solidFill>
                </a:uFill>
                <a:latin typeface="Arial"/>
                <a:ea typeface="Arial"/>
              </a:rPr>
              <a:t>→ </a:t>
            </a:r>
            <a:r>
              <a:rPr b="0" lang="en-GB" sz="2000" spc="-1" strike="noStrike">
                <a:solidFill>
                  <a:srgbClr val="000000"/>
                </a:solidFill>
                <a:uFill>
                  <a:solidFill>
                    <a:srgbClr val="ffffff"/>
                  </a:solidFill>
                </a:uFill>
                <a:latin typeface="Arial"/>
                <a:ea typeface="Arial"/>
              </a:rPr>
              <a:t>2019: Mix of scanning + event based</a:t>
            </a:r>
            <a:endParaRPr b="0" lang="en-GB" sz="2000" spc="-1" strike="noStrike">
              <a:solidFill>
                <a:srgbClr val="000000"/>
              </a:solidFill>
              <a:uFill>
                <a:solidFill>
                  <a:srgbClr val="ffffff"/>
                </a:solidFill>
              </a:uFill>
              <a:latin typeface="Arial"/>
            </a:endParaRPr>
          </a:p>
          <a:p>
            <a:pPr lvl="3" marL="864000" indent="-215640">
              <a:lnSpc>
                <a:spcPct val="100000"/>
              </a:lnSpc>
              <a:spcBef>
                <a:spcPts val="1001"/>
              </a:spcBef>
              <a:buClr>
                <a:srgbClr val="000000"/>
              </a:buClr>
              <a:buSzPct val="45000"/>
              <a:buFont typeface="Wingdings" charset="2"/>
              <a:buChar char=""/>
            </a:pPr>
            <a:r>
              <a:rPr b="0" lang="en-GB" sz="2000" spc="-1" strike="noStrike">
                <a:solidFill>
                  <a:srgbClr val="000000"/>
                </a:solidFill>
                <a:uFill>
                  <a:solidFill>
                    <a:srgbClr val="ffffff"/>
                  </a:solidFill>
                </a:uFill>
                <a:latin typeface="Arial"/>
                <a:ea typeface="DejaVu Sans"/>
              </a:rPr>
              <a:t>2013: “we will record all data”</a:t>
            </a:r>
            <a:endParaRPr b="0" lang="en-GB" sz="2000" spc="-1" strike="noStrike">
              <a:solidFill>
                <a:srgbClr val="000000"/>
              </a:solidFill>
              <a:uFill>
                <a:solidFill>
                  <a:srgbClr val="ffffff"/>
                </a:solidFill>
              </a:uFill>
              <a:latin typeface="Arial"/>
            </a:endParaRPr>
          </a:p>
          <a:p>
            <a:pPr lvl="3" marL="864000" indent="-215640">
              <a:lnSpc>
                <a:spcPct val="100000"/>
              </a:lnSpc>
              <a:spcBef>
                <a:spcPts val="1001"/>
              </a:spcBef>
              <a:buClr>
                <a:srgbClr val="000000"/>
              </a:buClr>
              <a:buSzPct val="45000"/>
              <a:buFont typeface="Wingdings" charset="2"/>
              <a:buChar char=""/>
            </a:pPr>
            <a:r>
              <a:rPr b="0" lang="en-GB" sz="2000" spc="-1" strike="noStrike">
                <a:solidFill>
                  <a:srgbClr val="000000"/>
                </a:solidFill>
                <a:uFill>
                  <a:solidFill>
                    <a:srgbClr val="ffffff"/>
                  </a:solidFill>
                </a:uFill>
                <a:latin typeface="Arial"/>
                <a:ea typeface="DejaVu Sans"/>
              </a:rPr>
              <a:t>→ </a:t>
            </a:r>
            <a:r>
              <a:rPr b="0" lang="en-GB" sz="2000" spc="-1" strike="noStrike">
                <a:solidFill>
                  <a:srgbClr val="000000"/>
                </a:solidFill>
                <a:uFill>
                  <a:solidFill>
                    <a:srgbClr val="ffffff"/>
                  </a:solidFill>
                </a:uFill>
                <a:latin typeface="Arial"/>
                <a:ea typeface="DejaVu Sans"/>
              </a:rPr>
              <a:t>2019: We have too much data, can we filter some out?</a:t>
            </a:r>
            <a:endParaRPr b="0" lang="en-GB" sz="2000" spc="-1" strike="noStrike">
              <a:solidFill>
                <a:srgbClr val="000000"/>
              </a:solidFill>
              <a:uFill>
                <a:solidFill>
                  <a:srgbClr val="ffffff"/>
                </a:solidFill>
              </a:uFill>
              <a:latin typeface="Arial"/>
            </a:endParaRPr>
          </a:p>
          <a:p>
            <a:pPr lvl="1" marL="800280" indent="-342360">
              <a:lnSpc>
                <a:spcPct val="100000"/>
              </a:lnSpc>
              <a:spcBef>
                <a:spcPts val="1001"/>
              </a:spcBef>
              <a:buClr>
                <a:srgbClr val="000000"/>
              </a:buClr>
              <a:buFont typeface="Arial"/>
              <a:buChar char="•"/>
            </a:pPr>
            <a:r>
              <a:rPr b="0" lang="en-GB" sz="2000" spc="-1" strike="noStrike">
                <a:solidFill>
                  <a:srgbClr val="000000"/>
                </a:solidFill>
                <a:uFill>
                  <a:solidFill>
                    <a:srgbClr val="ffffff"/>
                  </a:solidFill>
                </a:uFill>
                <a:latin typeface="Arial"/>
                <a:ea typeface="DejaVu Sans"/>
              </a:rPr>
              <a:t>Non standard hardware chosen by beamline: not reliable, not suitable</a:t>
            </a:r>
            <a:endParaRPr b="0" lang="en-GB" sz="2000" spc="-1" strike="noStrike">
              <a:solidFill>
                <a:srgbClr val="000000"/>
              </a:solidFill>
              <a:uFill>
                <a:solidFill>
                  <a:srgbClr val="ffffff"/>
                </a:solidFill>
              </a:uFill>
              <a:latin typeface="Arial"/>
            </a:endParaRPr>
          </a:p>
          <a:p>
            <a:pPr lvl="1" marL="800280" indent="-342360">
              <a:lnSpc>
                <a:spcPct val="100000"/>
              </a:lnSpc>
              <a:spcBef>
                <a:spcPts val="1001"/>
              </a:spcBef>
              <a:buClr>
                <a:srgbClr val="000000"/>
              </a:buClr>
              <a:buFont typeface="Arial"/>
              <a:buChar char="•"/>
            </a:pPr>
            <a:r>
              <a:rPr b="0" lang="en-GB" sz="2000" spc="-1" strike="noStrike">
                <a:solidFill>
                  <a:srgbClr val="000000"/>
                </a:solidFill>
                <a:uFill>
                  <a:solidFill>
                    <a:srgbClr val="ffffff"/>
                  </a:solidFill>
                </a:uFill>
                <a:latin typeface="Arial"/>
                <a:ea typeface="DejaVu Sans"/>
              </a:rPr>
              <a:t>Last minute integration: Pilatus detector delivery on Friday, users on Monday</a:t>
            </a:r>
            <a:endParaRPr b="0" lang="en-GB" sz="2000" spc="-1" strike="noStrike">
              <a:solidFill>
                <a:srgbClr val="000000"/>
              </a:solidFill>
              <a:uFill>
                <a:solidFill>
                  <a:srgbClr val="ffffff"/>
                </a:solidFill>
              </a:uFill>
              <a:latin typeface="Arial"/>
            </a:endParaRPr>
          </a:p>
          <a:p>
            <a:pPr>
              <a:lnSpc>
                <a:spcPct val="100000"/>
              </a:lnSpc>
              <a:spcBef>
                <a:spcPts val="1001"/>
              </a:spcBef>
            </a:pPr>
            <a:r>
              <a:rPr b="0" lang="en-GB" sz="2000" spc="-1" strike="noStrike">
                <a:solidFill>
                  <a:srgbClr val="000000"/>
                </a:solidFill>
                <a:uFill>
                  <a:solidFill>
                    <a:srgbClr val="ffffff"/>
                  </a:solidFill>
                </a:uFill>
                <a:latin typeface="Arial"/>
                <a:ea typeface="DejaVu Sans"/>
              </a:rPr>
              <a:t>- No extra resource allocated although foreseen as complex project.</a:t>
            </a:r>
            <a:endParaRPr b="0" lang="en-GB" sz="2000" spc="-1" strike="noStrike">
              <a:solidFill>
                <a:srgbClr val="000000"/>
              </a:solidFill>
              <a:uFill>
                <a:solidFill>
                  <a:srgbClr val="ffffff"/>
                </a:solidFill>
              </a:uFill>
              <a:latin typeface="Arial"/>
            </a:endParaRPr>
          </a:p>
          <a:p>
            <a:pPr lvl="1" marL="800280" indent="-342360">
              <a:lnSpc>
                <a:spcPct val="100000"/>
              </a:lnSpc>
              <a:spcBef>
                <a:spcPts val="1001"/>
              </a:spcBef>
              <a:buClr>
                <a:srgbClr val="000000"/>
              </a:buClr>
              <a:buFont typeface="Arial"/>
              <a:buChar char="•"/>
            </a:pPr>
            <a:r>
              <a:rPr b="0" lang="en-GB" sz="2000" spc="-1" strike="noStrike">
                <a:solidFill>
                  <a:srgbClr val="000000"/>
                </a:solidFill>
                <a:uFill>
                  <a:solidFill>
                    <a:srgbClr val="ffffff"/>
                  </a:solidFill>
                </a:uFill>
                <a:latin typeface="Arial"/>
                <a:ea typeface="DejaVu Sans"/>
              </a:rPr>
              <a:t>Although a lot of budget but keep buying equipment to integrate</a:t>
            </a:r>
            <a:endParaRPr b="0" lang="en-GB" sz="2000" spc="-1" strike="noStrike">
              <a:solidFill>
                <a:srgbClr val="000000"/>
              </a:solidFill>
              <a:uFill>
                <a:solidFill>
                  <a:srgbClr val="ffffff"/>
                </a:solidFill>
              </a:uFill>
              <a:latin typeface="Arial"/>
            </a:endParaRPr>
          </a:p>
          <a:p>
            <a:pPr>
              <a:lnSpc>
                <a:spcPct val="100000"/>
              </a:lnSpc>
              <a:spcBef>
                <a:spcPts val="1001"/>
              </a:spcBef>
            </a:pPr>
            <a:r>
              <a:rPr b="0" lang="en-GB" sz="2000" spc="-1" strike="noStrike">
                <a:solidFill>
                  <a:srgbClr val="000000"/>
                </a:solidFill>
                <a:uFill>
                  <a:solidFill>
                    <a:srgbClr val="ffffff"/>
                  </a:solidFill>
                </a:uFill>
                <a:latin typeface="Arial"/>
                <a:ea typeface="DejaVu Sans"/>
              </a:rPr>
              <a:t>- No priority until 2019</a:t>
            </a:r>
            <a:endParaRPr b="0" lang="en-GB" sz="20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687240" y="396000"/>
            <a:ext cx="7589880" cy="77976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FemtoMAX</a:t>
            </a:r>
            <a:endParaRPr b="0" lang="en-GB" sz="3600" spc="-1" strike="noStrike">
              <a:solidFill>
                <a:srgbClr val="000000"/>
              </a:solidFill>
              <a:uFill>
                <a:solidFill>
                  <a:srgbClr val="ffffff"/>
                </a:solidFill>
              </a:uFill>
              <a:latin typeface="Arial"/>
            </a:endParaRPr>
          </a:p>
        </p:txBody>
      </p:sp>
      <p:sp>
        <p:nvSpPr>
          <p:cNvPr id="210" name="CustomShape 2"/>
          <p:cNvSpPr/>
          <p:nvPr/>
        </p:nvSpPr>
        <p:spPr>
          <a:xfrm>
            <a:off x="720000" y="1492200"/>
            <a:ext cx="7991640" cy="491292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r>
              <a:rPr b="0" lang="en-GB" sz="2000" spc="-1" strike="noStrike">
                <a:solidFill>
                  <a:srgbClr val="000000"/>
                </a:solidFill>
                <a:uFill>
                  <a:solidFill>
                    <a:srgbClr val="ffffff"/>
                  </a:solidFill>
                </a:uFill>
                <a:latin typeface="Arial"/>
                <a:ea typeface="DejaVu Sans"/>
              </a:rPr>
              <a:t>Another random story:</a:t>
            </a:r>
            <a:endParaRPr b="0" lang="en-GB" sz="2000" spc="-1" strike="noStrike">
              <a:solidFill>
                <a:srgbClr val="000000"/>
              </a:solidFill>
              <a:uFill>
                <a:solidFill>
                  <a:srgbClr val="ffffff"/>
                </a:solidFill>
              </a:uFill>
              <a:latin typeface="Arial"/>
            </a:endParaRPr>
          </a:p>
          <a:p>
            <a:pPr>
              <a:lnSpc>
                <a:spcPct val="100000"/>
              </a:lnSpc>
              <a:spcBef>
                <a:spcPts val="1001"/>
              </a:spcBef>
            </a:pPr>
            <a:r>
              <a:rPr b="0" lang="en-GB" sz="2000" spc="-1" strike="noStrike">
                <a:solidFill>
                  <a:srgbClr val="000000"/>
                </a:solidFill>
                <a:uFill>
                  <a:solidFill>
                    <a:srgbClr val="ffffff"/>
                  </a:solidFill>
                </a:uFill>
                <a:latin typeface="Arial"/>
                <a:ea typeface="DejaVu Sans"/>
              </a:rPr>
              <a:t>- Want a user-friendly beamline</a:t>
            </a:r>
            <a:endParaRPr b="0" lang="en-GB" sz="2000" spc="-1" strike="noStrike">
              <a:solidFill>
                <a:srgbClr val="000000"/>
              </a:solidFill>
              <a:uFill>
                <a:solidFill>
                  <a:srgbClr val="ffffff"/>
                </a:solidFill>
              </a:uFill>
              <a:latin typeface="Arial"/>
            </a:endParaRPr>
          </a:p>
          <a:p>
            <a:pPr>
              <a:lnSpc>
                <a:spcPct val="100000"/>
              </a:lnSpc>
              <a:spcBef>
                <a:spcPts val="1001"/>
              </a:spcBef>
            </a:pPr>
            <a:r>
              <a:rPr b="0" lang="en-GB" sz="2000" spc="-1" strike="noStrike">
                <a:solidFill>
                  <a:srgbClr val="000000"/>
                </a:solidFill>
                <a:uFill>
                  <a:solidFill>
                    <a:srgbClr val="ffffff"/>
                  </a:solidFill>
                </a:uFill>
                <a:latin typeface="Arial"/>
                <a:ea typeface="DejaVu Sans"/>
              </a:rPr>
              <a:t>	</a:t>
            </a:r>
            <a:r>
              <a:rPr b="0" lang="en-GB" sz="2000" spc="-1" strike="noStrike">
                <a:solidFill>
                  <a:srgbClr val="000000"/>
                </a:solidFill>
                <a:uFill>
                  <a:solidFill>
                    <a:srgbClr val="ffffff"/>
                  </a:solidFill>
                </a:uFill>
                <a:latin typeface="Arial"/>
                <a:ea typeface="DejaVu Sans"/>
              </a:rPr>
              <a:t>- automate everything since the beamline staff cannot fill the gap.</a:t>
            </a:r>
            <a:endParaRPr b="0" lang="en-GB" sz="2000" spc="-1" strike="noStrike">
              <a:solidFill>
                <a:srgbClr val="000000"/>
              </a:solidFill>
              <a:uFill>
                <a:solidFill>
                  <a:srgbClr val="ffffff"/>
                </a:solidFill>
              </a:uFill>
              <a:latin typeface="Arial"/>
            </a:endParaRPr>
          </a:p>
          <a:p>
            <a:pPr>
              <a:lnSpc>
                <a:spcPct val="100000"/>
              </a:lnSpc>
              <a:spcBef>
                <a:spcPts val="1001"/>
              </a:spcBef>
            </a:pPr>
            <a:r>
              <a:rPr b="0" lang="en-GB" sz="2000" spc="-1" strike="noStrike">
                <a:solidFill>
                  <a:srgbClr val="000000"/>
                </a:solidFill>
                <a:uFill>
                  <a:solidFill>
                    <a:srgbClr val="ffffff"/>
                  </a:solidFill>
                </a:uFill>
                <a:latin typeface="Arial"/>
                <a:ea typeface="DejaVu Sans"/>
              </a:rPr>
              <a:t>- Keep being in expert user commissioning. Blaming the control system for being ready (joke)</a:t>
            </a:r>
            <a:endParaRPr b="0" lang="en-GB" sz="20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755640" y="176760"/>
            <a:ext cx="7590240" cy="114012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Basic parameters</a:t>
            </a:r>
            <a:endParaRPr b="0" lang="en-GB" sz="3600" spc="-1" strike="noStrike">
              <a:solidFill>
                <a:srgbClr val="000000"/>
              </a:solidFill>
              <a:uFill>
                <a:solidFill>
                  <a:srgbClr val="ffffff"/>
                </a:solidFill>
              </a:uFill>
              <a:latin typeface="Arial"/>
            </a:endParaRPr>
          </a:p>
        </p:txBody>
      </p:sp>
      <p:sp>
        <p:nvSpPr>
          <p:cNvPr id="82" name="CustomShape 2"/>
          <p:cNvSpPr/>
          <p:nvPr/>
        </p:nvSpPr>
        <p:spPr>
          <a:xfrm>
            <a:off x="755640" y="1600200"/>
            <a:ext cx="7665840" cy="4013280"/>
          </a:xfrm>
          <a:prstGeom prst="rect">
            <a:avLst/>
          </a:prstGeom>
          <a:noFill/>
          <a:ln>
            <a:noFill/>
          </a:ln>
        </p:spPr>
        <p:style>
          <a:lnRef idx="0"/>
          <a:fillRef idx="0"/>
          <a:effectRef idx="0"/>
          <a:fontRef idx="minor"/>
        </p:style>
        <p:txBody>
          <a:bodyPr lIns="90000" rIns="90000" tIns="45000" bIns="45000">
            <a:normAutofit/>
          </a:bodyPr>
          <a:p>
            <a:pPr marL="254160" indent="-251280">
              <a:lnSpc>
                <a:spcPct val="100000"/>
              </a:lnSpc>
              <a:spcBef>
                <a:spcPts val="1001"/>
              </a:spcBef>
              <a:buClr>
                <a:srgbClr val="4c4c4c"/>
              </a:buClr>
              <a:buFont typeface="Arial"/>
              <a:buChar char="●"/>
            </a:pPr>
            <a:r>
              <a:rPr b="1" lang="en-GB" sz="2200" spc="-1" strike="noStrike">
                <a:solidFill>
                  <a:srgbClr val="4c4c4c"/>
                </a:solidFill>
                <a:uFill>
                  <a:solidFill>
                    <a:srgbClr val="ffffff"/>
                  </a:solidFill>
                </a:uFill>
                <a:latin typeface="Calibri"/>
                <a:ea typeface="DejaVu Sans"/>
              </a:rPr>
              <a:t>Linac, 1.5GeV and 3GeV accelerators</a:t>
            </a:r>
            <a:endParaRPr b="0" lang="en-GB" sz="22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1" lang="en-GB" sz="2200" spc="-1" strike="noStrike">
                <a:solidFill>
                  <a:srgbClr val="4c4c4c"/>
                </a:solidFill>
                <a:uFill>
                  <a:solidFill>
                    <a:srgbClr val="ffffff"/>
                  </a:solidFill>
                </a:uFill>
                <a:latin typeface="Calibri"/>
                <a:ea typeface="DejaVu Sans"/>
              </a:rPr>
              <a:t>16 funded beamlines </a:t>
            </a:r>
            <a:endParaRPr b="0" lang="en-GB" sz="22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1" lang="en-GB" sz="2200" spc="-1" strike="noStrike">
                <a:solidFill>
                  <a:srgbClr val="4c4c4c"/>
                </a:solidFill>
                <a:uFill>
                  <a:solidFill>
                    <a:srgbClr val="ffffff"/>
                  </a:solidFill>
                </a:uFill>
                <a:latin typeface="Calibri"/>
                <a:ea typeface="DejaVu Sans"/>
              </a:rPr>
              <a:t>Approx 10 controls software engineers</a:t>
            </a:r>
            <a:endParaRPr b="0" lang="en-GB" sz="2200" spc="-1" strike="noStrike">
              <a:solidFill>
                <a:srgbClr val="000000"/>
              </a:solidFill>
              <a:uFill>
                <a:solidFill>
                  <a:srgbClr val="ffffff"/>
                </a:solidFill>
              </a:uFill>
              <a:latin typeface="Arial"/>
            </a:endParaRPr>
          </a:p>
          <a:p>
            <a:pPr lvl="1" marL="432000" indent="-215280">
              <a:lnSpc>
                <a:spcPct val="100000"/>
              </a:lnSpc>
              <a:spcBef>
                <a:spcPts val="1001"/>
              </a:spcBef>
              <a:buClr>
                <a:srgbClr val="000000"/>
              </a:buClr>
              <a:buSzPct val="45000"/>
              <a:buFont typeface="Wingdings" charset="2"/>
              <a:buChar char=""/>
            </a:pPr>
            <a:r>
              <a:rPr b="1" lang="en-GB" sz="2200" spc="-1" strike="noStrike">
                <a:solidFill>
                  <a:srgbClr val="4c4c4c"/>
                </a:solidFill>
                <a:uFill>
                  <a:solidFill>
                    <a:srgbClr val="ffffff"/>
                  </a:solidFill>
                </a:uFill>
                <a:latin typeface="Calibri"/>
                <a:ea typeface="DejaVu Sans"/>
              </a:rPr>
              <a:t>=&gt; approx 2 “activities” per person</a:t>
            </a:r>
            <a:endParaRPr b="0" lang="en-GB" sz="22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1" lang="en-GB" sz="2200" spc="-1" strike="noStrike">
                <a:solidFill>
                  <a:srgbClr val="4c4c4c"/>
                </a:solidFill>
                <a:uFill>
                  <a:solidFill>
                    <a:srgbClr val="ffffff"/>
                  </a:solidFill>
                </a:uFill>
                <a:latin typeface="Calibri"/>
                <a:ea typeface="DejaVu Sans"/>
              </a:rPr>
              <a:t>Until 2014 focus was mainly the accelerator control system, since 2015 it has been commissioning of beamlines, more recently a move from (slow) controls into (fast) DAQ for the beamline endstations.</a:t>
            </a:r>
            <a:endParaRPr b="0" lang="en-GB" sz="22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687240" y="216000"/>
            <a:ext cx="7589880" cy="77976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Conclusions: Classic theme</a:t>
            </a:r>
            <a:endParaRPr b="0" lang="en-GB" sz="3600" spc="-1" strike="noStrike">
              <a:solidFill>
                <a:srgbClr val="000000"/>
              </a:solidFill>
              <a:uFill>
                <a:solidFill>
                  <a:srgbClr val="ffffff"/>
                </a:solidFill>
              </a:uFill>
              <a:latin typeface="Arial"/>
            </a:endParaRPr>
          </a:p>
        </p:txBody>
      </p:sp>
      <p:sp>
        <p:nvSpPr>
          <p:cNvPr id="212" name="CustomShape 2"/>
          <p:cNvSpPr/>
          <p:nvPr/>
        </p:nvSpPr>
        <p:spPr>
          <a:xfrm>
            <a:off x="323640" y="1492200"/>
            <a:ext cx="8386560" cy="491292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Not involving controls group in early stages causes problems later</a:t>
            </a:r>
            <a:endParaRPr b="0" lang="en-GB" sz="2000" spc="-1" strike="noStrike">
              <a:solidFill>
                <a:srgbClr val="000000"/>
              </a:solidFill>
              <a:uFill>
                <a:solidFill>
                  <a:srgbClr val="ffffff"/>
                </a:solidFill>
              </a:uFill>
              <a:latin typeface="Arial"/>
            </a:endParaRPr>
          </a:p>
          <a:p>
            <a:pPr lvl="2" marL="648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Buying hardware without considering its integration – false economy if it  generates a huge development effort, in worse case impossible</a:t>
            </a:r>
            <a:endParaRPr b="0" lang="en-GB" sz="2000" spc="-1" strike="noStrike">
              <a:solidFill>
                <a:srgbClr val="000000"/>
              </a:solidFill>
              <a:uFill>
                <a:solidFill>
                  <a:srgbClr val="ffffff"/>
                </a:solidFill>
              </a:uFill>
              <a:latin typeface="Arial"/>
            </a:endParaRPr>
          </a:p>
          <a:p>
            <a:pPr lvl="2" marL="648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Buying hardware that is unknown instead of using proven solutions can be risky – cannot believe what manuals say, proven performance and prior experience is worth a lot</a:t>
            </a:r>
            <a:endParaRPr b="0" lang="en-GB" sz="2000" spc="-1" strike="noStrike">
              <a:solidFill>
                <a:srgbClr val="000000"/>
              </a:solidFill>
              <a:uFill>
                <a:solidFill>
                  <a:srgbClr val="ffffff"/>
                </a:solidFill>
              </a:uFill>
              <a:latin typeface="Arial"/>
            </a:endParaRPr>
          </a:p>
          <a:p>
            <a:pPr lvl="2" marL="648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KITs must plan resources, no headroom for last minute big requests</a:t>
            </a:r>
            <a:endParaRPr b="0" lang="en-GB" sz="20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687240" y="216000"/>
            <a:ext cx="8096400" cy="77976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Conclusions: relying on existing software</a:t>
            </a:r>
            <a:endParaRPr b="0" lang="en-GB" sz="3600" spc="-1" strike="noStrike">
              <a:solidFill>
                <a:srgbClr val="000000"/>
              </a:solidFill>
              <a:uFill>
                <a:solidFill>
                  <a:srgbClr val="ffffff"/>
                </a:solidFill>
              </a:uFill>
              <a:latin typeface="Arial"/>
            </a:endParaRPr>
          </a:p>
        </p:txBody>
      </p:sp>
      <p:sp>
        <p:nvSpPr>
          <p:cNvPr id="214" name="CustomShape 2"/>
          <p:cNvSpPr/>
          <p:nvPr/>
        </p:nvSpPr>
        <p:spPr>
          <a:xfrm>
            <a:off x="323640" y="808200"/>
            <a:ext cx="8532000" cy="527544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Notably: </a:t>
            </a:r>
            <a:r>
              <a:rPr b="1" lang="en-GB" sz="2000" spc="-1" strike="noStrike">
                <a:solidFill>
                  <a:srgbClr val="4c4c4c"/>
                </a:solidFill>
                <a:uFill>
                  <a:solidFill>
                    <a:srgbClr val="ffffff"/>
                  </a:solidFill>
                </a:uFill>
                <a:latin typeface="Calibri"/>
                <a:ea typeface="DejaVu Sans"/>
              </a:rPr>
              <a:t>Lima</a:t>
            </a:r>
            <a:r>
              <a:rPr b="0" lang="en-GB" sz="2000" spc="-1" strike="noStrike">
                <a:solidFill>
                  <a:srgbClr val="4c4c4c"/>
                </a:solidFill>
                <a:uFill>
                  <a:solidFill>
                    <a:srgbClr val="ffffff"/>
                  </a:solidFill>
                </a:uFill>
                <a:latin typeface="Calibri"/>
                <a:ea typeface="DejaVu Sans"/>
              </a:rPr>
              <a:t> for detector control/acquisition, </a:t>
            </a:r>
            <a:r>
              <a:rPr b="1" lang="en-GB" sz="2000" spc="-1" strike="noStrike">
                <a:solidFill>
                  <a:srgbClr val="4c4c4c"/>
                </a:solidFill>
                <a:uFill>
                  <a:solidFill>
                    <a:srgbClr val="ffffff"/>
                  </a:solidFill>
                </a:uFill>
                <a:latin typeface="Calibri"/>
                <a:ea typeface="DejaVu Sans"/>
              </a:rPr>
              <a:t>Sardana</a:t>
            </a:r>
            <a:r>
              <a:rPr b="0" lang="en-GB" sz="2000" spc="-1" strike="noStrike">
                <a:solidFill>
                  <a:srgbClr val="4c4c4c"/>
                </a:solidFill>
                <a:uFill>
                  <a:solidFill>
                    <a:srgbClr val="ffffff"/>
                  </a:solidFill>
                </a:uFill>
                <a:latin typeface="Calibri"/>
                <a:ea typeface="DejaVu Sans"/>
              </a:rPr>
              <a:t> for orchestration of motion/triggering and DAQ</a:t>
            </a:r>
            <a:endParaRPr b="0" lang="en-GB" sz="20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One size fits all approach, can be very smooth and allow you to get started without knowing the details, might not cover all use cases in natural way to frustration of users</a:t>
            </a:r>
            <a:endParaRPr b="0" lang="en-GB" sz="20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If it goes wrong fixing it can be hard exactly because you do not have a deep understanding (code itself very complex, many layers of inheritance, etc)</a:t>
            </a:r>
            <a:endParaRPr b="0" lang="en-GB" sz="20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Can hide interesting physics problem “how does my detector perform” below layers of IT problems “why can’t I compile this plugin”, where there is more value addressing the first point. Value negated if too much time spent on the second type of issue.</a:t>
            </a:r>
            <a:endParaRPr b="0" lang="en-GB" sz="20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Can mask underlying problems with e.g. detectors &amp; triggers. Need expertise to decipher error messages and understand failure modes. Was unwise of us to assume we could get by without investing in deeper understanding from the outset.</a:t>
            </a:r>
            <a:endParaRPr b="0" lang="en-GB" sz="20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i="1" lang="en-GB" sz="2000" spc="-1" strike="noStrike">
                <a:solidFill>
                  <a:srgbClr val="4c4c4c"/>
                </a:solidFill>
                <a:uFill>
                  <a:solidFill>
                    <a:srgbClr val="ffffff"/>
                  </a:solidFill>
                </a:uFill>
                <a:latin typeface="Calibri"/>
                <a:ea typeface="DejaVu Sans"/>
              </a:rPr>
              <a:t>In best case can be up and running on day 1 with minimal investment, but must gain expertise for inevitable trouble shooting and eventually will encounter use cases that are not provided for.</a:t>
            </a:r>
            <a:endParaRPr b="0" lang="en-GB" sz="20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My feeling: embarrassing to be unable to explain behaviour of something I have provided</a:t>
            </a:r>
            <a:endParaRPr b="0" lang="en-GB" sz="2000" spc="-1" strike="noStrike">
              <a:solidFill>
                <a:srgbClr val="000000"/>
              </a:solidFill>
              <a:uFill>
                <a:solidFill>
                  <a:srgbClr val="ffffff"/>
                </a:solidFill>
              </a:uFill>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687240" y="216000"/>
            <a:ext cx="7589880" cy="77976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Conclusions – testing and delivery</a:t>
            </a:r>
            <a:endParaRPr b="0" lang="en-GB" sz="3600" spc="-1" strike="noStrike">
              <a:solidFill>
                <a:srgbClr val="000000"/>
              </a:solidFill>
              <a:uFill>
                <a:solidFill>
                  <a:srgbClr val="ffffff"/>
                </a:solidFill>
              </a:uFill>
              <a:latin typeface="Arial"/>
            </a:endParaRPr>
          </a:p>
        </p:txBody>
      </p:sp>
      <p:sp>
        <p:nvSpPr>
          <p:cNvPr id="216" name="CustomShape 2"/>
          <p:cNvSpPr/>
          <p:nvPr/>
        </p:nvSpPr>
        <p:spPr>
          <a:xfrm>
            <a:off x="323640" y="1492200"/>
            <a:ext cx="8386560" cy="491292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Controls people cannot do realistic tests alone, need input of scientists</a:t>
            </a:r>
            <a:endParaRPr b="0" lang="en-GB" sz="2000" spc="-1" strike="noStrike">
              <a:solidFill>
                <a:srgbClr val="000000"/>
              </a:solidFill>
              <a:uFill>
                <a:solidFill>
                  <a:srgbClr val="ffffff"/>
                </a:solidFill>
              </a:uFill>
              <a:latin typeface="Arial"/>
            </a:endParaRPr>
          </a:p>
          <a:p>
            <a:pPr lvl="2" marL="648000" indent="-21564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(however many unit tests you have, field tests are irreplaceable)</a:t>
            </a:r>
            <a:endParaRPr b="0" lang="en-GB" sz="20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Must start early, not develop up to last minute</a:t>
            </a:r>
            <a:endParaRPr b="0" lang="en-GB" sz="20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Dedicated testing time must be forced into the scientists’ planning</a:t>
            </a:r>
            <a:endParaRPr b="0" lang="en-GB" sz="2000" spc="-1" strike="noStrike">
              <a:solidFill>
                <a:srgbClr val="000000"/>
              </a:solidFill>
              <a:uFill>
                <a:solidFill>
                  <a:srgbClr val="ffffff"/>
                </a:solidFill>
              </a:uFill>
              <a:latin typeface="Arial"/>
            </a:endParaRPr>
          </a:p>
          <a:p>
            <a:pPr marL="432000" indent="-32112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Big pieces of equipment need dedicated tests, whole ensemble must have system tests with realistic conditions.</a:t>
            </a:r>
            <a:endParaRPr b="0" lang="en-GB" sz="20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360000" y="248760"/>
            <a:ext cx="8423640" cy="577800"/>
          </a:xfrm>
          <a:prstGeom prst="rect">
            <a:avLst/>
          </a:prstGeom>
          <a:noFill/>
          <a:ln>
            <a:noFill/>
          </a:ln>
        </p:spPr>
        <p:style>
          <a:lnRef idx="0"/>
          <a:fillRef idx="0"/>
          <a:effectRef idx="0"/>
          <a:fontRef idx="minor"/>
        </p:style>
        <p:txBody>
          <a:bodyPr lIns="90000" rIns="90000" tIns="45000" bIns="45000" anchor="b"/>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r>
              <a:rPr b="1" lang="en-GB" sz="3600" spc="-1" strike="noStrike">
                <a:solidFill>
                  <a:srgbClr val="97bf0d"/>
                </a:solidFill>
                <a:uFill>
                  <a:solidFill>
                    <a:srgbClr val="ffffff"/>
                  </a:solidFill>
                </a:uFill>
                <a:latin typeface="Calibri"/>
                <a:ea typeface="DejaVu Sans"/>
              </a:rPr>
              <a:t>Very Approximate Commissioning Timeline</a:t>
            </a:r>
            <a:endParaRPr b="0" lang="en-GB" sz="3600" spc="-1" strike="noStrike">
              <a:solidFill>
                <a:srgbClr val="000000"/>
              </a:solidFill>
              <a:uFill>
                <a:solidFill>
                  <a:srgbClr val="ffffff"/>
                </a:solidFill>
              </a:uFill>
              <a:latin typeface="Arial"/>
            </a:endParaRPr>
          </a:p>
        </p:txBody>
      </p:sp>
      <p:sp>
        <p:nvSpPr>
          <p:cNvPr id="84" name="CustomShape 2"/>
          <p:cNvSpPr/>
          <p:nvPr/>
        </p:nvSpPr>
        <p:spPr>
          <a:xfrm>
            <a:off x="648000" y="2232000"/>
            <a:ext cx="1150560" cy="738000"/>
          </a:xfrm>
          <a:prstGeom prst="rect">
            <a:avLst/>
          </a:prstGeom>
          <a:no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2015</a:t>
            </a:r>
            <a:endParaRPr b="0" lang="en-GB" sz="1800" spc="-1" strike="noStrike">
              <a:solidFill>
                <a:srgbClr val="000000"/>
              </a:solidFill>
              <a:uFill>
                <a:solidFill>
                  <a:srgbClr val="ffffff"/>
                </a:solidFill>
              </a:uFill>
              <a:latin typeface="Arial"/>
            </a:endParaRPr>
          </a:p>
        </p:txBody>
      </p:sp>
      <p:sp>
        <p:nvSpPr>
          <p:cNvPr id="85" name="CustomShape 3"/>
          <p:cNvSpPr/>
          <p:nvPr/>
        </p:nvSpPr>
        <p:spPr>
          <a:xfrm>
            <a:off x="648000" y="3125880"/>
            <a:ext cx="1150560" cy="738000"/>
          </a:xfrm>
          <a:prstGeom prst="rect">
            <a:avLst/>
          </a:prstGeom>
          <a:no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2016</a:t>
            </a:r>
            <a:endParaRPr b="0" lang="en-GB" sz="1800" spc="-1" strike="noStrike">
              <a:solidFill>
                <a:srgbClr val="000000"/>
              </a:solidFill>
              <a:uFill>
                <a:solidFill>
                  <a:srgbClr val="ffffff"/>
                </a:solidFill>
              </a:uFill>
              <a:latin typeface="Arial"/>
            </a:endParaRPr>
          </a:p>
        </p:txBody>
      </p:sp>
      <p:sp>
        <p:nvSpPr>
          <p:cNvPr id="86" name="CustomShape 4"/>
          <p:cNvSpPr/>
          <p:nvPr/>
        </p:nvSpPr>
        <p:spPr>
          <a:xfrm>
            <a:off x="648000" y="4019760"/>
            <a:ext cx="1150560" cy="738000"/>
          </a:xfrm>
          <a:prstGeom prst="rect">
            <a:avLst/>
          </a:prstGeom>
          <a:no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2017</a:t>
            </a:r>
            <a:endParaRPr b="0" lang="en-GB" sz="1800" spc="-1" strike="noStrike">
              <a:solidFill>
                <a:srgbClr val="000000"/>
              </a:solidFill>
              <a:uFill>
                <a:solidFill>
                  <a:srgbClr val="ffffff"/>
                </a:solidFill>
              </a:uFill>
              <a:latin typeface="Arial"/>
            </a:endParaRPr>
          </a:p>
        </p:txBody>
      </p:sp>
      <p:sp>
        <p:nvSpPr>
          <p:cNvPr id="87" name="CustomShape 5"/>
          <p:cNvSpPr/>
          <p:nvPr/>
        </p:nvSpPr>
        <p:spPr>
          <a:xfrm>
            <a:off x="648000" y="4882680"/>
            <a:ext cx="1150560" cy="738000"/>
          </a:xfrm>
          <a:prstGeom prst="rect">
            <a:avLst/>
          </a:prstGeom>
          <a:no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2018</a:t>
            </a:r>
            <a:endParaRPr b="0" lang="en-GB" sz="1800" spc="-1" strike="noStrike">
              <a:solidFill>
                <a:srgbClr val="000000"/>
              </a:solidFill>
              <a:uFill>
                <a:solidFill>
                  <a:srgbClr val="ffffff"/>
                </a:solidFill>
              </a:uFill>
              <a:latin typeface="Arial"/>
            </a:endParaRPr>
          </a:p>
        </p:txBody>
      </p:sp>
      <p:sp>
        <p:nvSpPr>
          <p:cNvPr id="88" name="CustomShape 6"/>
          <p:cNvSpPr/>
          <p:nvPr/>
        </p:nvSpPr>
        <p:spPr>
          <a:xfrm>
            <a:off x="648000" y="5776560"/>
            <a:ext cx="1150560" cy="738000"/>
          </a:xfrm>
          <a:prstGeom prst="rect">
            <a:avLst/>
          </a:prstGeom>
          <a:no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2019</a:t>
            </a:r>
            <a:endParaRPr b="0" lang="en-GB" sz="1800" spc="-1" strike="noStrike">
              <a:solidFill>
                <a:srgbClr val="000000"/>
              </a:solidFill>
              <a:uFill>
                <a:solidFill>
                  <a:srgbClr val="ffffff"/>
                </a:solidFill>
              </a:uFill>
              <a:latin typeface="Arial"/>
            </a:endParaRPr>
          </a:p>
        </p:txBody>
      </p:sp>
      <p:sp>
        <p:nvSpPr>
          <p:cNvPr id="89" name="CustomShape 7"/>
          <p:cNvSpPr/>
          <p:nvPr/>
        </p:nvSpPr>
        <p:spPr>
          <a:xfrm rot="16183800">
            <a:off x="1766160" y="1445040"/>
            <a:ext cx="121860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NanoMAX</a:t>
            </a:r>
            <a:endParaRPr b="0" lang="en-GB" sz="1700" spc="-1" strike="noStrike">
              <a:solidFill>
                <a:srgbClr val="000000"/>
              </a:solidFill>
              <a:uFill>
                <a:solidFill>
                  <a:srgbClr val="ffffff"/>
                </a:solidFill>
              </a:uFill>
              <a:latin typeface="Arial"/>
            </a:endParaRPr>
          </a:p>
        </p:txBody>
      </p:sp>
      <p:sp>
        <p:nvSpPr>
          <p:cNvPr id="90" name="CustomShape 8"/>
          <p:cNvSpPr/>
          <p:nvPr/>
        </p:nvSpPr>
        <p:spPr>
          <a:xfrm rot="16183800">
            <a:off x="2379600" y="1550880"/>
            <a:ext cx="100368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BioMAX</a:t>
            </a:r>
            <a:endParaRPr b="0" lang="en-GB" sz="1700" spc="-1" strike="noStrike">
              <a:solidFill>
                <a:srgbClr val="000000"/>
              </a:solidFill>
              <a:uFill>
                <a:solidFill>
                  <a:srgbClr val="ffffff"/>
                </a:solidFill>
              </a:uFill>
              <a:latin typeface="Arial"/>
            </a:endParaRPr>
          </a:p>
        </p:txBody>
      </p:sp>
      <p:sp>
        <p:nvSpPr>
          <p:cNvPr id="91" name="CustomShape 9"/>
          <p:cNvSpPr/>
          <p:nvPr/>
        </p:nvSpPr>
        <p:spPr>
          <a:xfrm rot="16183800">
            <a:off x="2993040" y="1589760"/>
            <a:ext cx="92916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HIPPIE</a:t>
            </a:r>
            <a:endParaRPr b="0" lang="en-GB" sz="1700" spc="-1" strike="noStrike">
              <a:solidFill>
                <a:srgbClr val="000000"/>
              </a:solidFill>
              <a:uFill>
                <a:solidFill>
                  <a:srgbClr val="ffffff"/>
                </a:solidFill>
              </a:uFill>
              <a:latin typeface="Arial"/>
            </a:endParaRPr>
          </a:p>
        </p:txBody>
      </p:sp>
      <p:sp>
        <p:nvSpPr>
          <p:cNvPr id="92" name="CustomShape 10"/>
          <p:cNvSpPr/>
          <p:nvPr/>
        </p:nvSpPr>
        <p:spPr>
          <a:xfrm rot="16183800">
            <a:off x="3579120" y="1635480"/>
            <a:ext cx="83772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Balder</a:t>
            </a:r>
            <a:endParaRPr b="0" lang="en-GB" sz="1700" spc="-1" strike="noStrike">
              <a:solidFill>
                <a:srgbClr val="000000"/>
              </a:solidFill>
              <a:uFill>
                <a:solidFill>
                  <a:srgbClr val="ffffff"/>
                </a:solidFill>
              </a:uFill>
              <a:latin typeface="Arial"/>
            </a:endParaRPr>
          </a:p>
        </p:txBody>
      </p:sp>
      <p:sp>
        <p:nvSpPr>
          <p:cNvPr id="93" name="CustomShape 11"/>
          <p:cNvSpPr/>
          <p:nvPr/>
        </p:nvSpPr>
        <p:spPr>
          <a:xfrm rot="16183800">
            <a:off x="4066920" y="1583640"/>
            <a:ext cx="94140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FinEST</a:t>
            </a:r>
            <a:endParaRPr b="0" lang="en-GB" sz="1700" spc="-1" strike="noStrike">
              <a:solidFill>
                <a:srgbClr val="000000"/>
              </a:solidFill>
              <a:uFill>
                <a:solidFill>
                  <a:srgbClr val="ffffff"/>
                </a:solidFill>
              </a:uFill>
              <a:latin typeface="Arial"/>
            </a:endParaRPr>
          </a:p>
        </p:txBody>
      </p:sp>
      <p:sp>
        <p:nvSpPr>
          <p:cNvPr id="94" name="CustomShape 12"/>
          <p:cNvSpPr/>
          <p:nvPr/>
        </p:nvSpPr>
        <p:spPr>
          <a:xfrm rot="16183800">
            <a:off x="4578840" y="1518840"/>
            <a:ext cx="106776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FlexPES</a:t>
            </a:r>
            <a:endParaRPr b="0" lang="en-GB" sz="1700" spc="-1" strike="noStrike">
              <a:solidFill>
                <a:srgbClr val="000000"/>
              </a:solidFill>
              <a:uFill>
                <a:solidFill>
                  <a:srgbClr val="ffffff"/>
                </a:solidFill>
              </a:uFill>
              <a:latin typeface="Arial"/>
            </a:endParaRPr>
          </a:p>
        </p:txBody>
      </p:sp>
      <p:sp>
        <p:nvSpPr>
          <p:cNvPr id="95" name="CustomShape 13"/>
          <p:cNvSpPr/>
          <p:nvPr/>
        </p:nvSpPr>
        <p:spPr>
          <a:xfrm rot="16183800">
            <a:off x="5121000" y="1557720"/>
            <a:ext cx="99000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Species</a:t>
            </a:r>
            <a:endParaRPr b="0" lang="en-GB" sz="1700" spc="-1" strike="noStrike">
              <a:solidFill>
                <a:srgbClr val="000000"/>
              </a:solidFill>
              <a:uFill>
                <a:solidFill>
                  <a:srgbClr val="ffffff"/>
                </a:solidFill>
              </a:uFill>
              <a:latin typeface="Arial"/>
            </a:endParaRPr>
          </a:p>
        </p:txBody>
      </p:sp>
      <p:sp>
        <p:nvSpPr>
          <p:cNvPr id="96" name="CustomShape 14"/>
          <p:cNvSpPr/>
          <p:nvPr/>
        </p:nvSpPr>
        <p:spPr>
          <a:xfrm rot="16183800">
            <a:off x="5775120" y="1635480"/>
            <a:ext cx="83772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DejaVu Sans"/>
              </a:rPr>
              <a:t>Bloch</a:t>
            </a:r>
            <a:endParaRPr b="0" lang="en-GB" sz="1800" spc="-1" strike="noStrike">
              <a:solidFill>
                <a:srgbClr val="000000"/>
              </a:solidFill>
              <a:uFill>
                <a:solidFill>
                  <a:srgbClr val="ffffff"/>
                </a:solidFill>
              </a:uFill>
              <a:latin typeface="Arial"/>
            </a:endParaRPr>
          </a:p>
        </p:txBody>
      </p:sp>
      <p:sp>
        <p:nvSpPr>
          <p:cNvPr id="97" name="CustomShape 15"/>
          <p:cNvSpPr/>
          <p:nvPr/>
        </p:nvSpPr>
        <p:spPr>
          <a:xfrm rot="16183800">
            <a:off x="6293520" y="1615680"/>
            <a:ext cx="87732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Veritas</a:t>
            </a:r>
            <a:endParaRPr b="0" lang="en-GB" sz="1700" spc="-1" strike="noStrike">
              <a:solidFill>
                <a:srgbClr val="000000"/>
              </a:solidFill>
              <a:uFill>
                <a:solidFill>
                  <a:srgbClr val="ffffff"/>
                </a:solidFill>
              </a:uFill>
              <a:latin typeface="Arial"/>
            </a:endParaRPr>
          </a:p>
        </p:txBody>
      </p:sp>
      <p:sp>
        <p:nvSpPr>
          <p:cNvPr id="98" name="CustomShape 16"/>
          <p:cNvSpPr/>
          <p:nvPr/>
        </p:nvSpPr>
        <p:spPr>
          <a:xfrm rot="16183800">
            <a:off x="6607800" y="1425240"/>
            <a:ext cx="125820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MaxPEEM</a:t>
            </a:r>
            <a:endParaRPr b="0" lang="en-GB" sz="1700" spc="-1" strike="noStrike">
              <a:solidFill>
                <a:srgbClr val="000000"/>
              </a:solidFill>
              <a:uFill>
                <a:solidFill>
                  <a:srgbClr val="ffffff"/>
                </a:solidFill>
              </a:uFill>
              <a:latin typeface="Arial"/>
            </a:endParaRPr>
          </a:p>
        </p:txBody>
      </p:sp>
      <p:sp>
        <p:nvSpPr>
          <p:cNvPr id="99" name="CustomShape 17"/>
          <p:cNvSpPr/>
          <p:nvPr/>
        </p:nvSpPr>
        <p:spPr>
          <a:xfrm rot="16183800">
            <a:off x="7235640" y="1512720"/>
            <a:ext cx="108000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CoSAXS</a:t>
            </a:r>
            <a:endParaRPr b="0" lang="en-GB" sz="1700" spc="-1" strike="noStrike">
              <a:solidFill>
                <a:srgbClr val="000000"/>
              </a:solidFill>
              <a:uFill>
                <a:solidFill>
                  <a:srgbClr val="ffffff"/>
                </a:solidFill>
              </a:uFill>
              <a:latin typeface="Arial"/>
            </a:endParaRPr>
          </a:p>
        </p:txBody>
      </p:sp>
      <p:sp>
        <p:nvSpPr>
          <p:cNvPr id="100" name="CustomShape 18"/>
          <p:cNvSpPr/>
          <p:nvPr/>
        </p:nvSpPr>
        <p:spPr>
          <a:xfrm rot="16183800">
            <a:off x="7653960" y="1393200"/>
            <a:ext cx="132228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FemtoMAX</a:t>
            </a:r>
            <a:endParaRPr b="0" lang="en-GB" sz="1700" spc="-1" strike="noStrike">
              <a:solidFill>
                <a:srgbClr val="000000"/>
              </a:solidFill>
              <a:uFill>
                <a:solidFill>
                  <a:srgbClr val="ffffff"/>
                </a:solidFill>
              </a:uFill>
              <a:latin typeface="Arial"/>
            </a:endParaRPr>
          </a:p>
        </p:txBody>
      </p:sp>
      <p:sp>
        <p:nvSpPr>
          <p:cNvPr id="101" name="CustomShape 19"/>
          <p:cNvSpPr/>
          <p:nvPr/>
        </p:nvSpPr>
        <p:spPr>
          <a:xfrm>
            <a:off x="2124000" y="2232000"/>
            <a:ext cx="489960" cy="2086560"/>
          </a:xfrm>
          <a:prstGeom prst="rect">
            <a:avLst/>
          </a:prstGeom>
          <a:solidFill>
            <a:srgbClr val="cc0000"/>
          </a:solidFill>
          <a:ln>
            <a:solidFill>
              <a:srgbClr val="3465a4"/>
            </a:solidFill>
          </a:ln>
        </p:spPr>
        <p:style>
          <a:lnRef idx="0"/>
          <a:fillRef idx="0"/>
          <a:effectRef idx="0"/>
          <a:fontRef idx="minor"/>
        </p:style>
      </p:sp>
      <p:sp>
        <p:nvSpPr>
          <p:cNvPr id="102" name="CustomShape 20"/>
          <p:cNvSpPr/>
          <p:nvPr/>
        </p:nvSpPr>
        <p:spPr>
          <a:xfrm>
            <a:off x="2124000" y="4320000"/>
            <a:ext cx="489960" cy="2163600"/>
          </a:xfrm>
          <a:prstGeom prst="rect">
            <a:avLst/>
          </a:prstGeom>
          <a:solidFill>
            <a:srgbClr val="40cc00"/>
          </a:solidFill>
          <a:ln>
            <a:solidFill>
              <a:srgbClr val="3465a4"/>
            </a:solidFill>
          </a:ln>
        </p:spPr>
        <p:style>
          <a:lnRef idx="0"/>
          <a:fillRef idx="0"/>
          <a:effectRef idx="0"/>
          <a:fontRef idx="minor"/>
        </p:style>
      </p:sp>
      <p:sp>
        <p:nvSpPr>
          <p:cNvPr id="103" name="CustomShape 21"/>
          <p:cNvSpPr/>
          <p:nvPr/>
        </p:nvSpPr>
        <p:spPr>
          <a:xfrm>
            <a:off x="2664000" y="2232000"/>
            <a:ext cx="489960" cy="2086560"/>
          </a:xfrm>
          <a:prstGeom prst="rect">
            <a:avLst/>
          </a:prstGeom>
          <a:solidFill>
            <a:srgbClr val="cc0000"/>
          </a:solidFill>
          <a:ln>
            <a:solidFill>
              <a:srgbClr val="3465a4"/>
            </a:solidFill>
          </a:ln>
        </p:spPr>
        <p:style>
          <a:lnRef idx="0"/>
          <a:fillRef idx="0"/>
          <a:effectRef idx="0"/>
          <a:fontRef idx="minor"/>
        </p:style>
      </p:sp>
      <p:sp>
        <p:nvSpPr>
          <p:cNvPr id="104" name="CustomShape 22"/>
          <p:cNvSpPr/>
          <p:nvPr/>
        </p:nvSpPr>
        <p:spPr>
          <a:xfrm>
            <a:off x="3204000" y="3960000"/>
            <a:ext cx="489960" cy="1006560"/>
          </a:xfrm>
          <a:prstGeom prst="rect">
            <a:avLst/>
          </a:prstGeom>
          <a:solidFill>
            <a:srgbClr val="cc0000"/>
          </a:solidFill>
          <a:ln>
            <a:solidFill>
              <a:srgbClr val="3465a4"/>
            </a:solidFill>
          </a:ln>
        </p:spPr>
        <p:style>
          <a:lnRef idx="0"/>
          <a:fillRef idx="0"/>
          <a:effectRef idx="0"/>
          <a:fontRef idx="minor"/>
        </p:style>
      </p:sp>
      <p:sp>
        <p:nvSpPr>
          <p:cNvPr id="105" name="CustomShape 23"/>
          <p:cNvSpPr/>
          <p:nvPr/>
        </p:nvSpPr>
        <p:spPr>
          <a:xfrm>
            <a:off x="3744000" y="3960000"/>
            <a:ext cx="489960" cy="1798560"/>
          </a:xfrm>
          <a:prstGeom prst="rect">
            <a:avLst/>
          </a:prstGeom>
          <a:solidFill>
            <a:srgbClr val="cc0000"/>
          </a:solidFill>
          <a:ln>
            <a:solidFill>
              <a:srgbClr val="3465a4"/>
            </a:solidFill>
          </a:ln>
        </p:spPr>
        <p:style>
          <a:lnRef idx="0"/>
          <a:fillRef idx="0"/>
          <a:effectRef idx="0"/>
          <a:fontRef idx="minor"/>
        </p:style>
      </p:sp>
      <p:sp>
        <p:nvSpPr>
          <p:cNvPr id="106" name="CustomShape 24"/>
          <p:cNvSpPr/>
          <p:nvPr/>
        </p:nvSpPr>
        <p:spPr>
          <a:xfrm>
            <a:off x="4284000" y="4824000"/>
            <a:ext cx="489960" cy="934560"/>
          </a:xfrm>
          <a:prstGeom prst="rect">
            <a:avLst/>
          </a:prstGeom>
          <a:solidFill>
            <a:srgbClr val="cc0000"/>
          </a:solidFill>
          <a:ln>
            <a:solidFill>
              <a:srgbClr val="3465a4"/>
            </a:solidFill>
          </a:ln>
        </p:spPr>
        <p:style>
          <a:lnRef idx="0"/>
          <a:fillRef idx="0"/>
          <a:effectRef idx="0"/>
          <a:fontRef idx="minor"/>
        </p:style>
      </p:sp>
      <p:sp>
        <p:nvSpPr>
          <p:cNvPr id="107" name="CustomShape 25"/>
          <p:cNvSpPr/>
          <p:nvPr/>
        </p:nvSpPr>
        <p:spPr>
          <a:xfrm>
            <a:off x="4824000" y="5688000"/>
            <a:ext cx="489960" cy="790560"/>
          </a:xfrm>
          <a:prstGeom prst="rect">
            <a:avLst/>
          </a:prstGeom>
          <a:solidFill>
            <a:srgbClr val="cc0000"/>
          </a:solidFill>
          <a:ln>
            <a:solidFill>
              <a:srgbClr val="3465a4"/>
            </a:solidFill>
          </a:ln>
        </p:spPr>
        <p:style>
          <a:lnRef idx="0"/>
          <a:fillRef idx="0"/>
          <a:effectRef idx="0"/>
          <a:fontRef idx="minor"/>
        </p:style>
      </p:sp>
      <p:sp>
        <p:nvSpPr>
          <p:cNvPr id="108" name="CustomShape 26"/>
          <p:cNvSpPr/>
          <p:nvPr/>
        </p:nvSpPr>
        <p:spPr>
          <a:xfrm>
            <a:off x="5340600" y="5688000"/>
            <a:ext cx="489960" cy="790560"/>
          </a:xfrm>
          <a:prstGeom prst="rect">
            <a:avLst/>
          </a:prstGeom>
          <a:solidFill>
            <a:srgbClr val="cc0000"/>
          </a:solidFill>
          <a:ln>
            <a:solidFill>
              <a:srgbClr val="3465a4"/>
            </a:solidFill>
          </a:ln>
        </p:spPr>
        <p:style>
          <a:lnRef idx="0"/>
          <a:fillRef idx="0"/>
          <a:effectRef idx="0"/>
          <a:fontRef idx="minor"/>
        </p:style>
      </p:sp>
      <p:sp>
        <p:nvSpPr>
          <p:cNvPr id="109" name="CustomShape 27"/>
          <p:cNvSpPr/>
          <p:nvPr/>
        </p:nvSpPr>
        <p:spPr>
          <a:xfrm>
            <a:off x="5904000" y="5472000"/>
            <a:ext cx="489960" cy="790560"/>
          </a:xfrm>
          <a:prstGeom prst="rect">
            <a:avLst/>
          </a:prstGeom>
          <a:solidFill>
            <a:srgbClr val="cc0000"/>
          </a:solidFill>
          <a:ln>
            <a:solidFill>
              <a:srgbClr val="3465a4"/>
            </a:solidFill>
          </a:ln>
        </p:spPr>
        <p:style>
          <a:lnRef idx="0"/>
          <a:fillRef idx="0"/>
          <a:effectRef idx="0"/>
          <a:fontRef idx="minor"/>
        </p:style>
      </p:sp>
      <p:sp>
        <p:nvSpPr>
          <p:cNvPr id="110" name="CustomShape 28"/>
          <p:cNvSpPr/>
          <p:nvPr/>
        </p:nvSpPr>
        <p:spPr>
          <a:xfrm>
            <a:off x="6444000" y="5688000"/>
            <a:ext cx="489960" cy="790560"/>
          </a:xfrm>
          <a:prstGeom prst="rect">
            <a:avLst/>
          </a:prstGeom>
          <a:solidFill>
            <a:srgbClr val="cc0000"/>
          </a:solidFill>
          <a:ln>
            <a:solidFill>
              <a:srgbClr val="3465a4"/>
            </a:solidFill>
          </a:ln>
        </p:spPr>
        <p:style>
          <a:lnRef idx="0"/>
          <a:fillRef idx="0"/>
          <a:effectRef idx="0"/>
          <a:fontRef idx="minor"/>
        </p:style>
      </p:sp>
      <p:sp>
        <p:nvSpPr>
          <p:cNvPr id="111" name="CustomShape 29"/>
          <p:cNvSpPr/>
          <p:nvPr/>
        </p:nvSpPr>
        <p:spPr>
          <a:xfrm>
            <a:off x="6984000" y="5472000"/>
            <a:ext cx="489960" cy="790560"/>
          </a:xfrm>
          <a:prstGeom prst="rect">
            <a:avLst/>
          </a:prstGeom>
          <a:solidFill>
            <a:srgbClr val="cc0000"/>
          </a:solidFill>
          <a:ln>
            <a:solidFill>
              <a:srgbClr val="3465a4"/>
            </a:solidFill>
          </a:ln>
        </p:spPr>
        <p:style>
          <a:lnRef idx="0"/>
          <a:fillRef idx="0"/>
          <a:effectRef idx="0"/>
          <a:fontRef idx="minor"/>
        </p:style>
      </p:sp>
      <p:sp>
        <p:nvSpPr>
          <p:cNvPr id="112" name="CustomShape 30"/>
          <p:cNvSpPr/>
          <p:nvPr/>
        </p:nvSpPr>
        <p:spPr>
          <a:xfrm>
            <a:off x="7524000" y="6408000"/>
            <a:ext cx="489960" cy="70560"/>
          </a:xfrm>
          <a:prstGeom prst="rect">
            <a:avLst/>
          </a:prstGeom>
          <a:solidFill>
            <a:srgbClr val="cc0000"/>
          </a:solidFill>
          <a:ln>
            <a:solidFill>
              <a:srgbClr val="3465a4"/>
            </a:solidFill>
          </a:ln>
        </p:spPr>
        <p:style>
          <a:lnRef idx="0"/>
          <a:fillRef idx="0"/>
          <a:effectRef idx="0"/>
          <a:fontRef idx="minor"/>
        </p:style>
      </p:sp>
      <p:sp>
        <p:nvSpPr>
          <p:cNvPr id="113" name="CustomShape 31"/>
          <p:cNvSpPr/>
          <p:nvPr/>
        </p:nvSpPr>
        <p:spPr>
          <a:xfrm>
            <a:off x="8064000" y="2232000"/>
            <a:ext cx="489960" cy="4246560"/>
          </a:xfrm>
          <a:prstGeom prst="rect">
            <a:avLst/>
          </a:prstGeom>
          <a:solidFill>
            <a:srgbClr val="cc0000"/>
          </a:solidFill>
          <a:ln>
            <a:solidFill>
              <a:srgbClr val="3465a4"/>
            </a:solidFill>
          </a:ln>
        </p:spPr>
        <p:style>
          <a:lnRef idx="0"/>
          <a:fillRef idx="0"/>
          <a:effectRef idx="0"/>
          <a:fontRef idx="minor"/>
        </p:style>
      </p:sp>
      <p:sp>
        <p:nvSpPr>
          <p:cNvPr id="114" name="CustomShape 32"/>
          <p:cNvSpPr/>
          <p:nvPr/>
        </p:nvSpPr>
        <p:spPr>
          <a:xfrm>
            <a:off x="2664000" y="4320000"/>
            <a:ext cx="489960" cy="2163600"/>
          </a:xfrm>
          <a:prstGeom prst="rect">
            <a:avLst/>
          </a:prstGeom>
          <a:solidFill>
            <a:srgbClr val="40cc00"/>
          </a:solidFill>
          <a:ln>
            <a:solidFill>
              <a:srgbClr val="3465a4"/>
            </a:solidFill>
          </a:ln>
        </p:spPr>
        <p:style>
          <a:lnRef idx="0"/>
          <a:fillRef idx="0"/>
          <a:effectRef idx="0"/>
          <a:fontRef idx="minor"/>
        </p:style>
      </p:sp>
      <p:sp>
        <p:nvSpPr>
          <p:cNvPr id="115" name="CustomShape 33"/>
          <p:cNvSpPr/>
          <p:nvPr/>
        </p:nvSpPr>
        <p:spPr>
          <a:xfrm>
            <a:off x="3204000" y="4968000"/>
            <a:ext cx="489960" cy="1515600"/>
          </a:xfrm>
          <a:prstGeom prst="rect">
            <a:avLst/>
          </a:prstGeom>
          <a:solidFill>
            <a:srgbClr val="40cc00"/>
          </a:solidFill>
          <a:ln>
            <a:solidFill>
              <a:srgbClr val="3465a4"/>
            </a:solidFill>
          </a:ln>
        </p:spPr>
        <p:style>
          <a:lnRef idx="0"/>
          <a:fillRef idx="0"/>
          <a:effectRef idx="0"/>
          <a:fontRef idx="minor"/>
        </p:style>
      </p:sp>
      <p:sp>
        <p:nvSpPr>
          <p:cNvPr id="116" name="CustomShape 34"/>
          <p:cNvSpPr/>
          <p:nvPr/>
        </p:nvSpPr>
        <p:spPr>
          <a:xfrm>
            <a:off x="3744000" y="5760000"/>
            <a:ext cx="489960" cy="723600"/>
          </a:xfrm>
          <a:prstGeom prst="rect">
            <a:avLst/>
          </a:prstGeom>
          <a:solidFill>
            <a:srgbClr val="40cc00"/>
          </a:solidFill>
          <a:ln>
            <a:solidFill>
              <a:srgbClr val="3465a4"/>
            </a:solidFill>
          </a:ln>
        </p:spPr>
        <p:style>
          <a:lnRef idx="0"/>
          <a:fillRef idx="0"/>
          <a:effectRef idx="0"/>
          <a:fontRef idx="minor"/>
        </p:style>
      </p:sp>
      <p:sp>
        <p:nvSpPr>
          <p:cNvPr id="117" name="CustomShape 35"/>
          <p:cNvSpPr/>
          <p:nvPr/>
        </p:nvSpPr>
        <p:spPr>
          <a:xfrm>
            <a:off x="4284000" y="5760000"/>
            <a:ext cx="489960" cy="723600"/>
          </a:xfrm>
          <a:prstGeom prst="rect">
            <a:avLst/>
          </a:prstGeom>
          <a:solidFill>
            <a:srgbClr val="40cc00"/>
          </a:solidFill>
          <a:ln>
            <a:solidFill>
              <a:srgbClr val="3465a4"/>
            </a:solidFill>
          </a:ln>
        </p:spPr>
        <p:style>
          <a:lnRef idx="0"/>
          <a:fillRef idx="0"/>
          <a:effectRef idx="0"/>
          <a:fontRef idx="minor"/>
        </p:style>
      </p:sp>
      <p:sp>
        <p:nvSpPr>
          <p:cNvPr id="118" name="CustomShape 36"/>
          <p:cNvSpPr/>
          <p:nvPr/>
        </p:nvSpPr>
        <p:spPr>
          <a:xfrm>
            <a:off x="5904000" y="6264000"/>
            <a:ext cx="489960" cy="219600"/>
          </a:xfrm>
          <a:prstGeom prst="rect">
            <a:avLst/>
          </a:prstGeom>
          <a:solidFill>
            <a:srgbClr val="40cc00"/>
          </a:solidFill>
          <a:ln>
            <a:solidFill>
              <a:srgbClr val="3465a4"/>
            </a:solidFill>
          </a:ln>
        </p:spPr>
        <p:style>
          <a:lnRef idx="0"/>
          <a:fillRef idx="0"/>
          <a:effectRef idx="0"/>
          <a:fontRef idx="minor"/>
        </p:style>
      </p:sp>
      <p:sp>
        <p:nvSpPr>
          <p:cNvPr id="119" name="CustomShape 37"/>
          <p:cNvSpPr/>
          <p:nvPr/>
        </p:nvSpPr>
        <p:spPr>
          <a:xfrm>
            <a:off x="6984000" y="6264000"/>
            <a:ext cx="489960" cy="219600"/>
          </a:xfrm>
          <a:prstGeom prst="rect">
            <a:avLst/>
          </a:prstGeom>
          <a:solidFill>
            <a:srgbClr val="40cc00"/>
          </a:solidFill>
          <a:ln>
            <a:solidFill>
              <a:srgbClr val="3465a4"/>
            </a:solidFill>
          </a:ln>
        </p:spPr>
        <p:style>
          <a:lnRef idx="0"/>
          <a:fillRef idx="0"/>
          <a:effectRef idx="0"/>
          <a:fontRef idx="minor"/>
        </p:style>
      </p:sp>
      <p:sp>
        <p:nvSpPr>
          <p:cNvPr id="120" name="CustomShape 38"/>
          <p:cNvSpPr/>
          <p:nvPr/>
        </p:nvSpPr>
        <p:spPr>
          <a:xfrm>
            <a:off x="648000" y="1800000"/>
            <a:ext cx="1151640" cy="287640"/>
          </a:xfrm>
          <a:custGeom>
            <a:avLst/>
            <a:gdLst/>
            <a:ahLst/>
            <a:rect l="l" t="t" r="r" b="b"/>
            <a:pathLst>
              <a:path w="3202" h="802">
                <a:moveTo>
                  <a:pt x="1600" y="801"/>
                </a:moveTo>
                <a:lnTo>
                  <a:pt x="3201" y="0"/>
                </a:lnTo>
                <a:lnTo>
                  <a:pt x="0" y="0"/>
                </a:lnTo>
                <a:lnTo>
                  <a:pt x="1600" y="801"/>
                </a:lnTo>
              </a:path>
            </a:pathLst>
          </a:custGeom>
          <a:solidFill>
            <a:srgbClr val="729fcf"/>
          </a:solidFill>
          <a:ln>
            <a:solidFill>
              <a:srgbClr val="3465a4"/>
            </a:solidFill>
          </a:ln>
        </p:spPr>
        <p:style>
          <a:lnRef idx="0"/>
          <a:fillRef idx="0"/>
          <a:effectRef idx="0"/>
          <a:fontRef idx="minor"/>
        </p:style>
      </p:sp>
      <p:sp>
        <p:nvSpPr>
          <p:cNvPr id="121" name="CustomShape 39"/>
          <p:cNvSpPr/>
          <p:nvPr/>
        </p:nvSpPr>
        <p:spPr>
          <a:xfrm rot="33600">
            <a:off x="6862680" y="2796120"/>
            <a:ext cx="1322280" cy="342000"/>
          </a:xfrm>
          <a:prstGeom prst="rect">
            <a:avLst/>
          </a:prstGeom>
          <a:noFill/>
          <a:ln>
            <a:noFill/>
          </a:ln>
        </p:spPr>
        <p:style>
          <a:lnRef idx="0"/>
          <a:fillRef idx="0"/>
          <a:effectRef idx="0"/>
          <a:fontRef idx="minor"/>
        </p:style>
      </p:sp>
      <p:sp>
        <p:nvSpPr>
          <p:cNvPr id="122" name="CustomShape 40"/>
          <p:cNvSpPr/>
          <p:nvPr/>
        </p:nvSpPr>
        <p:spPr>
          <a:xfrm>
            <a:off x="5040000" y="2609640"/>
            <a:ext cx="1799640" cy="414000"/>
          </a:xfrm>
          <a:prstGeom prst="rect">
            <a:avLst/>
          </a:prstGeom>
          <a:solidFill>
            <a:srgbClr val="cc0000"/>
          </a:solid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Commissioning</a:t>
            </a:r>
            <a:endParaRPr b="0" lang="en-GB" sz="1800" spc="-1" strike="noStrike">
              <a:solidFill>
                <a:srgbClr val="000000"/>
              </a:solidFill>
              <a:uFill>
                <a:solidFill>
                  <a:srgbClr val="ffffff"/>
                </a:solidFill>
              </a:uFill>
              <a:latin typeface="Arial"/>
            </a:endParaRPr>
          </a:p>
        </p:txBody>
      </p:sp>
      <p:sp>
        <p:nvSpPr>
          <p:cNvPr id="123" name="CustomShape 41"/>
          <p:cNvSpPr/>
          <p:nvPr/>
        </p:nvSpPr>
        <p:spPr>
          <a:xfrm>
            <a:off x="5040000" y="3113640"/>
            <a:ext cx="1799640" cy="414000"/>
          </a:xfrm>
          <a:prstGeom prst="rect">
            <a:avLst/>
          </a:prstGeom>
          <a:solidFill>
            <a:srgbClr val="40cc00"/>
          </a:solid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Operation</a:t>
            </a:r>
            <a:endParaRPr b="0" lang="en-GB"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648000" y="2232000"/>
            <a:ext cx="1150560" cy="738000"/>
          </a:xfrm>
          <a:prstGeom prst="rect">
            <a:avLst/>
          </a:prstGeom>
          <a:no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2015</a:t>
            </a:r>
            <a:endParaRPr b="0" lang="en-GB" sz="1800" spc="-1" strike="noStrike">
              <a:solidFill>
                <a:srgbClr val="000000"/>
              </a:solidFill>
              <a:uFill>
                <a:solidFill>
                  <a:srgbClr val="ffffff"/>
                </a:solidFill>
              </a:uFill>
              <a:latin typeface="Arial"/>
            </a:endParaRPr>
          </a:p>
        </p:txBody>
      </p:sp>
      <p:sp>
        <p:nvSpPr>
          <p:cNvPr id="125" name="CustomShape 2"/>
          <p:cNvSpPr/>
          <p:nvPr/>
        </p:nvSpPr>
        <p:spPr>
          <a:xfrm>
            <a:off x="648000" y="3125880"/>
            <a:ext cx="1150560" cy="738000"/>
          </a:xfrm>
          <a:prstGeom prst="rect">
            <a:avLst/>
          </a:prstGeom>
          <a:no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2016</a:t>
            </a:r>
            <a:endParaRPr b="0" lang="en-GB" sz="1800" spc="-1" strike="noStrike">
              <a:solidFill>
                <a:srgbClr val="000000"/>
              </a:solidFill>
              <a:uFill>
                <a:solidFill>
                  <a:srgbClr val="ffffff"/>
                </a:solidFill>
              </a:uFill>
              <a:latin typeface="Arial"/>
            </a:endParaRPr>
          </a:p>
        </p:txBody>
      </p:sp>
      <p:sp>
        <p:nvSpPr>
          <p:cNvPr id="126" name="CustomShape 3"/>
          <p:cNvSpPr/>
          <p:nvPr/>
        </p:nvSpPr>
        <p:spPr>
          <a:xfrm>
            <a:off x="648000" y="4019760"/>
            <a:ext cx="1150560" cy="738000"/>
          </a:xfrm>
          <a:prstGeom prst="rect">
            <a:avLst/>
          </a:prstGeom>
          <a:no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2017</a:t>
            </a:r>
            <a:endParaRPr b="0" lang="en-GB" sz="1800" spc="-1" strike="noStrike">
              <a:solidFill>
                <a:srgbClr val="000000"/>
              </a:solidFill>
              <a:uFill>
                <a:solidFill>
                  <a:srgbClr val="ffffff"/>
                </a:solidFill>
              </a:uFill>
              <a:latin typeface="Arial"/>
            </a:endParaRPr>
          </a:p>
        </p:txBody>
      </p:sp>
      <p:sp>
        <p:nvSpPr>
          <p:cNvPr id="127" name="CustomShape 4"/>
          <p:cNvSpPr/>
          <p:nvPr/>
        </p:nvSpPr>
        <p:spPr>
          <a:xfrm>
            <a:off x="648000" y="4882680"/>
            <a:ext cx="1150560" cy="738000"/>
          </a:xfrm>
          <a:prstGeom prst="rect">
            <a:avLst/>
          </a:prstGeom>
          <a:no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2018</a:t>
            </a:r>
            <a:endParaRPr b="0" lang="en-GB" sz="1800" spc="-1" strike="noStrike">
              <a:solidFill>
                <a:srgbClr val="000000"/>
              </a:solidFill>
              <a:uFill>
                <a:solidFill>
                  <a:srgbClr val="ffffff"/>
                </a:solidFill>
              </a:uFill>
              <a:latin typeface="Arial"/>
            </a:endParaRPr>
          </a:p>
        </p:txBody>
      </p:sp>
      <p:sp>
        <p:nvSpPr>
          <p:cNvPr id="128" name="CustomShape 5"/>
          <p:cNvSpPr/>
          <p:nvPr/>
        </p:nvSpPr>
        <p:spPr>
          <a:xfrm>
            <a:off x="648000" y="5776560"/>
            <a:ext cx="1150560" cy="738000"/>
          </a:xfrm>
          <a:prstGeom prst="rect">
            <a:avLst/>
          </a:prstGeom>
          <a:noFill/>
          <a:ln>
            <a:solidFill>
              <a:srgbClr val="3465a4"/>
            </a:solidFill>
          </a:ln>
        </p:spPr>
        <p:style>
          <a:lnRef idx="0"/>
          <a:fillRef idx="0"/>
          <a:effectRef idx="0"/>
          <a:fontRef idx="minor"/>
        </p:style>
        <p:txBody>
          <a:bodyPr wrap="none" lIns="90000" rIns="90000" tIns="45000" bIns="45000" anchor="ctr"/>
          <a:p>
            <a:pPr algn="ctr">
              <a:lnSpc>
                <a:spcPct val="100000"/>
              </a:lnSpc>
            </a:pPr>
            <a:r>
              <a:rPr b="0" lang="en-GB" sz="1800" spc="-1" strike="noStrike">
                <a:solidFill>
                  <a:srgbClr val="000000"/>
                </a:solidFill>
                <a:uFill>
                  <a:solidFill>
                    <a:srgbClr val="ffffff"/>
                  </a:solidFill>
                </a:uFill>
                <a:latin typeface="Arial"/>
                <a:ea typeface="DejaVu Sans"/>
              </a:rPr>
              <a:t>2019</a:t>
            </a:r>
            <a:endParaRPr b="0" lang="en-GB" sz="1800" spc="-1" strike="noStrike">
              <a:solidFill>
                <a:srgbClr val="000000"/>
              </a:solidFill>
              <a:uFill>
                <a:solidFill>
                  <a:srgbClr val="ffffff"/>
                </a:solidFill>
              </a:uFill>
              <a:latin typeface="Arial"/>
            </a:endParaRPr>
          </a:p>
        </p:txBody>
      </p:sp>
      <p:sp>
        <p:nvSpPr>
          <p:cNvPr id="129" name="CustomShape 6"/>
          <p:cNvSpPr/>
          <p:nvPr/>
        </p:nvSpPr>
        <p:spPr>
          <a:xfrm>
            <a:off x="2124000" y="2232000"/>
            <a:ext cx="489960" cy="2086560"/>
          </a:xfrm>
          <a:prstGeom prst="rect">
            <a:avLst/>
          </a:prstGeom>
          <a:solidFill>
            <a:srgbClr val="cc0000"/>
          </a:solidFill>
          <a:ln>
            <a:solidFill>
              <a:srgbClr val="3465a4"/>
            </a:solidFill>
          </a:ln>
        </p:spPr>
        <p:style>
          <a:lnRef idx="0"/>
          <a:fillRef idx="0"/>
          <a:effectRef idx="0"/>
          <a:fontRef idx="minor"/>
        </p:style>
      </p:sp>
      <p:sp>
        <p:nvSpPr>
          <p:cNvPr id="130" name="CustomShape 7"/>
          <p:cNvSpPr/>
          <p:nvPr/>
        </p:nvSpPr>
        <p:spPr>
          <a:xfrm>
            <a:off x="2124000" y="4320000"/>
            <a:ext cx="489960" cy="2163600"/>
          </a:xfrm>
          <a:prstGeom prst="rect">
            <a:avLst/>
          </a:prstGeom>
          <a:solidFill>
            <a:srgbClr val="40cc00"/>
          </a:solidFill>
          <a:ln>
            <a:solidFill>
              <a:srgbClr val="3465a4"/>
            </a:solidFill>
          </a:ln>
        </p:spPr>
        <p:style>
          <a:lnRef idx="0"/>
          <a:fillRef idx="0"/>
          <a:effectRef idx="0"/>
          <a:fontRef idx="minor"/>
        </p:style>
      </p:sp>
      <p:sp>
        <p:nvSpPr>
          <p:cNvPr id="131" name="CustomShape 8"/>
          <p:cNvSpPr/>
          <p:nvPr/>
        </p:nvSpPr>
        <p:spPr>
          <a:xfrm>
            <a:off x="2664000" y="2232000"/>
            <a:ext cx="489960" cy="2086560"/>
          </a:xfrm>
          <a:prstGeom prst="rect">
            <a:avLst/>
          </a:prstGeom>
          <a:solidFill>
            <a:srgbClr val="cc0000"/>
          </a:solidFill>
          <a:ln>
            <a:solidFill>
              <a:srgbClr val="3465a4"/>
            </a:solidFill>
          </a:ln>
        </p:spPr>
        <p:style>
          <a:lnRef idx="0"/>
          <a:fillRef idx="0"/>
          <a:effectRef idx="0"/>
          <a:fontRef idx="minor"/>
        </p:style>
      </p:sp>
      <p:sp>
        <p:nvSpPr>
          <p:cNvPr id="132" name="CustomShape 9"/>
          <p:cNvSpPr/>
          <p:nvPr/>
        </p:nvSpPr>
        <p:spPr>
          <a:xfrm>
            <a:off x="3204000" y="3960000"/>
            <a:ext cx="489960" cy="1006560"/>
          </a:xfrm>
          <a:prstGeom prst="rect">
            <a:avLst/>
          </a:prstGeom>
          <a:solidFill>
            <a:srgbClr val="cc0000"/>
          </a:solidFill>
          <a:ln>
            <a:solidFill>
              <a:srgbClr val="3465a4"/>
            </a:solidFill>
          </a:ln>
        </p:spPr>
        <p:style>
          <a:lnRef idx="0"/>
          <a:fillRef idx="0"/>
          <a:effectRef idx="0"/>
          <a:fontRef idx="minor"/>
        </p:style>
      </p:sp>
      <p:sp>
        <p:nvSpPr>
          <p:cNvPr id="133" name="CustomShape 10"/>
          <p:cNvSpPr/>
          <p:nvPr/>
        </p:nvSpPr>
        <p:spPr>
          <a:xfrm>
            <a:off x="3744000" y="3960000"/>
            <a:ext cx="489960" cy="1798560"/>
          </a:xfrm>
          <a:prstGeom prst="rect">
            <a:avLst/>
          </a:prstGeom>
          <a:solidFill>
            <a:srgbClr val="cc0000"/>
          </a:solidFill>
          <a:ln>
            <a:solidFill>
              <a:srgbClr val="3465a4"/>
            </a:solidFill>
          </a:ln>
        </p:spPr>
        <p:style>
          <a:lnRef idx="0"/>
          <a:fillRef idx="0"/>
          <a:effectRef idx="0"/>
          <a:fontRef idx="minor"/>
        </p:style>
      </p:sp>
      <p:sp>
        <p:nvSpPr>
          <p:cNvPr id="134" name="CustomShape 11"/>
          <p:cNvSpPr/>
          <p:nvPr/>
        </p:nvSpPr>
        <p:spPr>
          <a:xfrm>
            <a:off x="4284000" y="4824000"/>
            <a:ext cx="489960" cy="934560"/>
          </a:xfrm>
          <a:prstGeom prst="rect">
            <a:avLst/>
          </a:prstGeom>
          <a:solidFill>
            <a:srgbClr val="cc0000"/>
          </a:solidFill>
          <a:ln>
            <a:solidFill>
              <a:srgbClr val="3465a4"/>
            </a:solidFill>
          </a:ln>
        </p:spPr>
        <p:style>
          <a:lnRef idx="0"/>
          <a:fillRef idx="0"/>
          <a:effectRef idx="0"/>
          <a:fontRef idx="minor"/>
        </p:style>
      </p:sp>
      <p:sp>
        <p:nvSpPr>
          <p:cNvPr id="135" name="CustomShape 12"/>
          <p:cNvSpPr/>
          <p:nvPr/>
        </p:nvSpPr>
        <p:spPr>
          <a:xfrm>
            <a:off x="4824000" y="5688000"/>
            <a:ext cx="489960" cy="790560"/>
          </a:xfrm>
          <a:prstGeom prst="rect">
            <a:avLst/>
          </a:prstGeom>
          <a:solidFill>
            <a:srgbClr val="cc0000"/>
          </a:solidFill>
          <a:ln>
            <a:solidFill>
              <a:srgbClr val="3465a4"/>
            </a:solidFill>
          </a:ln>
        </p:spPr>
        <p:style>
          <a:lnRef idx="0"/>
          <a:fillRef idx="0"/>
          <a:effectRef idx="0"/>
          <a:fontRef idx="minor"/>
        </p:style>
      </p:sp>
      <p:sp>
        <p:nvSpPr>
          <p:cNvPr id="136" name="CustomShape 13"/>
          <p:cNvSpPr/>
          <p:nvPr/>
        </p:nvSpPr>
        <p:spPr>
          <a:xfrm>
            <a:off x="5340600" y="5688000"/>
            <a:ext cx="489960" cy="790560"/>
          </a:xfrm>
          <a:prstGeom prst="rect">
            <a:avLst/>
          </a:prstGeom>
          <a:solidFill>
            <a:srgbClr val="cc0000"/>
          </a:solidFill>
          <a:ln>
            <a:solidFill>
              <a:srgbClr val="3465a4"/>
            </a:solidFill>
          </a:ln>
        </p:spPr>
        <p:style>
          <a:lnRef idx="0"/>
          <a:fillRef idx="0"/>
          <a:effectRef idx="0"/>
          <a:fontRef idx="minor"/>
        </p:style>
      </p:sp>
      <p:sp>
        <p:nvSpPr>
          <p:cNvPr id="137" name="CustomShape 14"/>
          <p:cNvSpPr/>
          <p:nvPr/>
        </p:nvSpPr>
        <p:spPr>
          <a:xfrm>
            <a:off x="5904000" y="5472000"/>
            <a:ext cx="489960" cy="790560"/>
          </a:xfrm>
          <a:prstGeom prst="rect">
            <a:avLst/>
          </a:prstGeom>
          <a:solidFill>
            <a:srgbClr val="cc0000"/>
          </a:solidFill>
          <a:ln>
            <a:solidFill>
              <a:srgbClr val="3465a4"/>
            </a:solidFill>
          </a:ln>
        </p:spPr>
        <p:style>
          <a:lnRef idx="0"/>
          <a:fillRef idx="0"/>
          <a:effectRef idx="0"/>
          <a:fontRef idx="minor"/>
        </p:style>
      </p:sp>
      <p:sp>
        <p:nvSpPr>
          <p:cNvPr id="138" name="CustomShape 15"/>
          <p:cNvSpPr/>
          <p:nvPr/>
        </p:nvSpPr>
        <p:spPr>
          <a:xfrm>
            <a:off x="6444000" y="5688000"/>
            <a:ext cx="489960" cy="790560"/>
          </a:xfrm>
          <a:prstGeom prst="rect">
            <a:avLst/>
          </a:prstGeom>
          <a:solidFill>
            <a:srgbClr val="cc0000"/>
          </a:solidFill>
          <a:ln>
            <a:solidFill>
              <a:srgbClr val="3465a4"/>
            </a:solidFill>
          </a:ln>
        </p:spPr>
        <p:style>
          <a:lnRef idx="0"/>
          <a:fillRef idx="0"/>
          <a:effectRef idx="0"/>
          <a:fontRef idx="minor"/>
        </p:style>
      </p:sp>
      <p:sp>
        <p:nvSpPr>
          <p:cNvPr id="139" name="CustomShape 16"/>
          <p:cNvSpPr/>
          <p:nvPr/>
        </p:nvSpPr>
        <p:spPr>
          <a:xfrm>
            <a:off x="6984000" y="5472000"/>
            <a:ext cx="489960" cy="790560"/>
          </a:xfrm>
          <a:prstGeom prst="rect">
            <a:avLst/>
          </a:prstGeom>
          <a:solidFill>
            <a:srgbClr val="cc0000"/>
          </a:solidFill>
          <a:ln>
            <a:solidFill>
              <a:srgbClr val="3465a4"/>
            </a:solidFill>
          </a:ln>
        </p:spPr>
        <p:style>
          <a:lnRef idx="0"/>
          <a:fillRef idx="0"/>
          <a:effectRef idx="0"/>
          <a:fontRef idx="minor"/>
        </p:style>
      </p:sp>
      <p:sp>
        <p:nvSpPr>
          <p:cNvPr id="140" name="CustomShape 17"/>
          <p:cNvSpPr/>
          <p:nvPr/>
        </p:nvSpPr>
        <p:spPr>
          <a:xfrm>
            <a:off x="7524000" y="6408000"/>
            <a:ext cx="489960" cy="70560"/>
          </a:xfrm>
          <a:prstGeom prst="rect">
            <a:avLst/>
          </a:prstGeom>
          <a:solidFill>
            <a:srgbClr val="cc0000"/>
          </a:solidFill>
          <a:ln>
            <a:solidFill>
              <a:srgbClr val="3465a4"/>
            </a:solidFill>
          </a:ln>
        </p:spPr>
        <p:style>
          <a:lnRef idx="0"/>
          <a:fillRef idx="0"/>
          <a:effectRef idx="0"/>
          <a:fontRef idx="minor"/>
        </p:style>
      </p:sp>
      <p:sp>
        <p:nvSpPr>
          <p:cNvPr id="141" name="CustomShape 18"/>
          <p:cNvSpPr/>
          <p:nvPr/>
        </p:nvSpPr>
        <p:spPr>
          <a:xfrm>
            <a:off x="8064000" y="2232000"/>
            <a:ext cx="489960" cy="4246560"/>
          </a:xfrm>
          <a:prstGeom prst="rect">
            <a:avLst/>
          </a:prstGeom>
          <a:solidFill>
            <a:srgbClr val="cc0000"/>
          </a:solidFill>
          <a:ln>
            <a:solidFill>
              <a:srgbClr val="3465a4"/>
            </a:solidFill>
          </a:ln>
        </p:spPr>
        <p:style>
          <a:lnRef idx="0"/>
          <a:fillRef idx="0"/>
          <a:effectRef idx="0"/>
          <a:fontRef idx="minor"/>
        </p:style>
      </p:sp>
      <p:sp>
        <p:nvSpPr>
          <p:cNvPr id="142" name="CustomShape 19"/>
          <p:cNvSpPr/>
          <p:nvPr/>
        </p:nvSpPr>
        <p:spPr>
          <a:xfrm>
            <a:off x="2664000" y="4320000"/>
            <a:ext cx="489960" cy="2163600"/>
          </a:xfrm>
          <a:prstGeom prst="rect">
            <a:avLst/>
          </a:prstGeom>
          <a:solidFill>
            <a:srgbClr val="40cc00"/>
          </a:solidFill>
          <a:ln>
            <a:solidFill>
              <a:srgbClr val="3465a4"/>
            </a:solidFill>
          </a:ln>
        </p:spPr>
        <p:style>
          <a:lnRef idx="0"/>
          <a:fillRef idx="0"/>
          <a:effectRef idx="0"/>
          <a:fontRef idx="minor"/>
        </p:style>
      </p:sp>
      <p:sp>
        <p:nvSpPr>
          <p:cNvPr id="143" name="CustomShape 20"/>
          <p:cNvSpPr/>
          <p:nvPr/>
        </p:nvSpPr>
        <p:spPr>
          <a:xfrm>
            <a:off x="3204000" y="4968000"/>
            <a:ext cx="489960" cy="1515600"/>
          </a:xfrm>
          <a:prstGeom prst="rect">
            <a:avLst/>
          </a:prstGeom>
          <a:solidFill>
            <a:srgbClr val="40cc00"/>
          </a:solidFill>
          <a:ln>
            <a:solidFill>
              <a:srgbClr val="3465a4"/>
            </a:solidFill>
          </a:ln>
        </p:spPr>
        <p:style>
          <a:lnRef idx="0"/>
          <a:fillRef idx="0"/>
          <a:effectRef idx="0"/>
          <a:fontRef idx="minor"/>
        </p:style>
      </p:sp>
      <p:sp>
        <p:nvSpPr>
          <p:cNvPr id="144" name="CustomShape 21"/>
          <p:cNvSpPr/>
          <p:nvPr/>
        </p:nvSpPr>
        <p:spPr>
          <a:xfrm>
            <a:off x="3744000" y="5760000"/>
            <a:ext cx="489960" cy="723600"/>
          </a:xfrm>
          <a:prstGeom prst="rect">
            <a:avLst/>
          </a:prstGeom>
          <a:solidFill>
            <a:srgbClr val="40cc00"/>
          </a:solidFill>
          <a:ln>
            <a:solidFill>
              <a:srgbClr val="3465a4"/>
            </a:solidFill>
          </a:ln>
        </p:spPr>
        <p:style>
          <a:lnRef idx="0"/>
          <a:fillRef idx="0"/>
          <a:effectRef idx="0"/>
          <a:fontRef idx="minor"/>
        </p:style>
      </p:sp>
      <p:sp>
        <p:nvSpPr>
          <p:cNvPr id="145" name="CustomShape 22"/>
          <p:cNvSpPr/>
          <p:nvPr/>
        </p:nvSpPr>
        <p:spPr>
          <a:xfrm>
            <a:off x="4284000" y="5760000"/>
            <a:ext cx="489960" cy="723600"/>
          </a:xfrm>
          <a:prstGeom prst="rect">
            <a:avLst/>
          </a:prstGeom>
          <a:solidFill>
            <a:srgbClr val="40cc00"/>
          </a:solidFill>
          <a:ln>
            <a:solidFill>
              <a:srgbClr val="3465a4"/>
            </a:solidFill>
          </a:ln>
        </p:spPr>
        <p:style>
          <a:lnRef idx="0"/>
          <a:fillRef idx="0"/>
          <a:effectRef idx="0"/>
          <a:fontRef idx="minor"/>
        </p:style>
      </p:sp>
      <p:sp>
        <p:nvSpPr>
          <p:cNvPr id="146" name="CustomShape 23"/>
          <p:cNvSpPr/>
          <p:nvPr/>
        </p:nvSpPr>
        <p:spPr>
          <a:xfrm>
            <a:off x="5904000" y="6264000"/>
            <a:ext cx="489960" cy="219600"/>
          </a:xfrm>
          <a:prstGeom prst="rect">
            <a:avLst/>
          </a:prstGeom>
          <a:solidFill>
            <a:srgbClr val="40cc00"/>
          </a:solidFill>
          <a:ln>
            <a:solidFill>
              <a:srgbClr val="3465a4"/>
            </a:solidFill>
          </a:ln>
        </p:spPr>
        <p:style>
          <a:lnRef idx="0"/>
          <a:fillRef idx="0"/>
          <a:effectRef idx="0"/>
          <a:fontRef idx="minor"/>
        </p:style>
      </p:sp>
      <p:sp>
        <p:nvSpPr>
          <p:cNvPr id="147" name="CustomShape 24"/>
          <p:cNvSpPr/>
          <p:nvPr/>
        </p:nvSpPr>
        <p:spPr>
          <a:xfrm>
            <a:off x="6984000" y="6264000"/>
            <a:ext cx="489960" cy="219600"/>
          </a:xfrm>
          <a:prstGeom prst="rect">
            <a:avLst/>
          </a:prstGeom>
          <a:solidFill>
            <a:srgbClr val="40cc00"/>
          </a:solidFill>
          <a:ln>
            <a:solidFill>
              <a:srgbClr val="3465a4"/>
            </a:solidFill>
          </a:ln>
        </p:spPr>
        <p:style>
          <a:lnRef idx="0"/>
          <a:fillRef idx="0"/>
          <a:effectRef idx="0"/>
          <a:fontRef idx="minor"/>
        </p:style>
      </p:sp>
      <p:sp>
        <p:nvSpPr>
          <p:cNvPr id="148" name="CustomShape 25"/>
          <p:cNvSpPr/>
          <p:nvPr/>
        </p:nvSpPr>
        <p:spPr>
          <a:xfrm>
            <a:off x="4392000" y="2664000"/>
            <a:ext cx="3525840" cy="1607400"/>
          </a:xfrm>
          <a:prstGeom prst="rect">
            <a:avLst/>
          </a:prstGeom>
          <a:noFill/>
          <a:ln>
            <a:noFill/>
          </a:ln>
        </p:spPr>
        <p:style>
          <a:lnRef idx="0"/>
          <a:fillRef idx="0"/>
          <a:effectRef idx="0"/>
          <a:fontRef idx="minor"/>
        </p:style>
        <p:txBody>
          <a:bodyPr lIns="90000" rIns="90000" tIns="45000" bIns="45000"/>
          <a:p>
            <a:pPr>
              <a:lnSpc>
                <a:spcPct val="100000"/>
              </a:lnSpc>
            </a:pPr>
            <a:r>
              <a:rPr b="1" lang="en-GB" sz="1800" spc="-1" strike="noStrike">
                <a:solidFill>
                  <a:srgbClr val="000000"/>
                </a:solidFill>
                <a:uFill>
                  <a:solidFill>
                    <a:srgbClr val="ffffff"/>
                  </a:solidFill>
                </a:uFill>
                <a:latin typeface="Arial"/>
                <a:ea typeface="DejaVu Sans"/>
              </a:rPr>
              <a:t>As of December 2019</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- 7 beamlines in user operation</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- 5 in commissioning</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“lucky” not everything in parallel</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(KITS one of many constraints)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49" name="CustomShape 26"/>
          <p:cNvSpPr/>
          <p:nvPr/>
        </p:nvSpPr>
        <p:spPr>
          <a:xfrm>
            <a:off x="360000" y="248760"/>
            <a:ext cx="8423640" cy="577800"/>
          </a:xfrm>
          <a:prstGeom prst="rect">
            <a:avLst/>
          </a:prstGeom>
          <a:noFill/>
          <a:ln>
            <a:noFill/>
          </a:ln>
        </p:spPr>
        <p:style>
          <a:lnRef idx="0"/>
          <a:fillRef idx="0"/>
          <a:effectRef idx="0"/>
          <a:fontRef idx="minor"/>
        </p:style>
        <p:txBody>
          <a:bodyPr lIns="90000" rIns="90000" tIns="45000" bIns="45000" anchor="b"/>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r>
              <a:rPr b="1" lang="en-GB" sz="3600" spc="-1" strike="noStrike">
                <a:solidFill>
                  <a:srgbClr val="97bf0d"/>
                </a:solidFill>
                <a:uFill>
                  <a:solidFill>
                    <a:srgbClr val="ffffff"/>
                  </a:solidFill>
                </a:uFill>
                <a:latin typeface="Calibri"/>
                <a:ea typeface="DejaVu Sans"/>
              </a:rPr>
              <a:t>Very Approximate Commissioning Timeline</a:t>
            </a:r>
            <a:endParaRPr b="0" lang="en-GB" sz="3600" spc="-1" strike="noStrike">
              <a:solidFill>
                <a:srgbClr val="000000"/>
              </a:solidFill>
              <a:uFill>
                <a:solidFill>
                  <a:srgbClr val="ffffff"/>
                </a:solidFill>
              </a:uFill>
              <a:latin typeface="Arial"/>
            </a:endParaRPr>
          </a:p>
        </p:txBody>
      </p:sp>
      <p:sp>
        <p:nvSpPr>
          <p:cNvPr id="150" name="CustomShape 27"/>
          <p:cNvSpPr/>
          <p:nvPr/>
        </p:nvSpPr>
        <p:spPr>
          <a:xfrm>
            <a:off x="648360" y="1800000"/>
            <a:ext cx="1151640" cy="287640"/>
          </a:xfrm>
          <a:custGeom>
            <a:avLst/>
            <a:gdLst/>
            <a:ahLst/>
            <a:rect l="l" t="t" r="r" b="b"/>
            <a:pathLst>
              <a:path w="3202" h="802">
                <a:moveTo>
                  <a:pt x="1600" y="801"/>
                </a:moveTo>
                <a:lnTo>
                  <a:pt x="3201" y="0"/>
                </a:lnTo>
                <a:lnTo>
                  <a:pt x="0" y="0"/>
                </a:lnTo>
                <a:lnTo>
                  <a:pt x="1600" y="801"/>
                </a:lnTo>
              </a:path>
            </a:pathLst>
          </a:custGeom>
          <a:solidFill>
            <a:srgbClr val="729fcf"/>
          </a:solidFill>
          <a:ln>
            <a:solidFill>
              <a:srgbClr val="3465a4"/>
            </a:solidFill>
          </a:ln>
        </p:spPr>
        <p:style>
          <a:lnRef idx="0"/>
          <a:fillRef idx="0"/>
          <a:effectRef idx="0"/>
          <a:fontRef idx="minor"/>
        </p:style>
      </p:sp>
      <p:sp>
        <p:nvSpPr>
          <p:cNvPr id="151" name="CustomShape 28"/>
          <p:cNvSpPr/>
          <p:nvPr/>
        </p:nvSpPr>
        <p:spPr>
          <a:xfrm rot="16183800">
            <a:off x="1766160" y="1445040"/>
            <a:ext cx="121860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NanoMAX</a:t>
            </a:r>
            <a:endParaRPr b="0" lang="en-GB" sz="1700" spc="-1" strike="noStrike">
              <a:solidFill>
                <a:srgbClr val="000000"/>
              </a:solidFill>
              <a:uFill>
                <a:solidFill>
                  <a:srgbClr val="ffffff"/>
                </a:solidFill>
              </a:uFill>
              <a:latin typeface="Arial"/>
            </a:endParaRPr>
          </a:p>
        </p:txBody>
      </p:sp>
      <p:sp>
        <p:nvSpPr>
          <p:cNvPr id="152" name="CustomShape 29"/>
          <p:cNvSpPr/>
          <p:nvPr/>
        </p:nvSpPr>
        <p:spPr>
          <a:xfrm rot="16183800">
            <a:off x="2379600" y="1550880"/>
            <a:ext cx="100368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BioMAX</a:t>
            </a:r>
            <a:endParaRPr b="0" lang="en-GB" sz="1700" spc="-1" strike="noStrike">
              <a:solidFill>
                <a:srgbClr val="000000"/>
              </a:solidFill>
              <a:uFill>
                <a:solidFill>
                  <a:srgbClr val="ffffff"/>
                </a:solidFill>
              </a:uFill>
              <a:latin typeface="Arial"/>
            </a:endParaRPr>
          </a:p>
        </p:txBody>
      </p:sp>
      <p:sp>
        <p:nvSpPr>
          <p:cNvPr id="153" name="CustomShape 30"/>
          <p:cNvSpPr/>
          <p:nvPr/>
        </p:nvSpPr>
        <p:spPr>
          <a:xfrm rot="16183800">
            <a:off x="2993040" y="1589760"/>
            <a:ext cx="92916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HIPPIE</a:t>
            </a:r>
            <a:endParaRPr b="0" lang="en-GB" sz="1700" spc="-1" strike="noStrike">
              <a:solidFill>
                <a:srgbClr val="000000"/>
              </a:solidFill>
              <a:uFill>
                <a:solidFill>
                  <a:srgbClr val="ffffff"/>
                </a:solidFill>
              </a:uFill>
              <a:latin typeface="Arial"/>
            </a:endParaRPr>
          </a:p>
        </p:txBody>
      </p:sp>
      <p:sp>
        <p:nvSpPr>
          <p:cNvPr id="154" name="CustomShape 31"/>
          <p:cNvSpPr/>
          <p:nvPr/>
        </p:nvSpPr>
        <p:spPr>
          <a:xfrm rot="16183800">
            <a:off x="3579120" y="1635480"/>
            <a:ext cx="83772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Balder</a:t>
            </a:r>
            <a:endParaRPr b="0" lang="en-GB" sz="1700" spc="-1" strike="noStrike">
              <a:solidFill>
                <a:srgbClr val="000000"/>
              </a:solidFill>
              <a:uFill>
                <a:solidFill>
                  <a:srgbClr val="ffffff"/>
                </a:solidFill>
              </a:uFill>
              <a:latin typeface="Arial"/>
            </a:endParaRPr>
          </a:p>
        </p:txBody>
      </p:sp>
      <p:sp>
        <p:nvSpPr>
          <p:cNvPr id="155" name="CustomShape 32"/>
          <p:cNvSpPr/>
          <p:nvPr/>
        </p:nvSpPr>
        <p:spPr>
          <a:xfrm rot="16183800">
            <a:off x="4066920" y="1583640"/>
            <a:ext cx="94140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FinEST</a:t>
            </a:r>
            <a:endParaRPr b="0" lang="en-GB" sz="1700" spc="-1" strike="noStrike">
              <a:solidFill>
                <a:srgbClr val="000000"/>
              </a:solidFill>
              <a:uFill>
                <a:solidFill>
                  <a:srgbClr val="ffffff"/>
                </a:solidFill>
              </a:uFill>
              <a:latin typeface="Arial"/>
            </a:endParaRPr>
          </a:p>
        </p:txBody>
      </p:sp>
      <p:sp>
        <p:nvSpPr>
          <p:cNvPr id="156" name="CustomShape 33"/>
          <p:cNvSpPr/>
          <p:nvPr/>
        </p:nvSpPr>
        <p:spPr>
          <a:xfrm rot="16183800">
            <a:off x="4578840" y="1518840"/>
            <a:ext cx="106776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FlexPES</a:t>
            </a:r>
            <a:endParaRPr b="0" lang="en-GB" sz="1700" spc="-1" strike="noStrike">
              <a:solidFill>
                <a:srgbClr val="000000"/>
              </a:solidFill>
              <a:uFill>
                <a:solidFill>
                  <a:srgbClr val="ffffff"/>
                </a:solidFill>
              </a:uFill>
              <a:latin typeface="Arial"/>
            </a:endParaRPr>
          </a:p>
        </p:txBody>
      </p:sp>
      <p:sp>
        <p:nvSpPr>
          <p:cNvPr id="157" name="CustomShape 34"/>
          <p:cNvSpPr/>
          <p:nvPr/>
        </p:nvSpPr>
        <p:spPr>
          <a:xfrm rot="16183800">
            <a:off x="5121000" y="1557720"/>
            <a:ext cx="99000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Species</a:t>
            </a:r>
            <a:endParaRPr b="0" lang="en-GB" sz="1700" spc="-1" strike="noStrike">
              <a:solidFill>
                <a:srgbClr val="000000"/>
              </a:solidFill>
              <a:uFill>
                <a:solidFill>
                  <a:srgbClr val="ffffff"/>
                </a:solidFill>
              </a:uFill>
              <a:latin typeface="Arial"/>
            </a:endParaRPr>
          </a:p>
        </p:txBody>
      </p:sp>
      <p:sp>
        <p:nvSpPr>
          <p:cNvPr id="158" name="CustomShape 35"/>
          <p:cNvSpPr/>
          <p:nvPr/>
        </p:nvSpPr>
        <p:spPr>
          <a:xfrm rot="16183800">
            <a:off x="5775120" y="1635480"/>
            <a:ext cx="83772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800" spc="-1" strike="noStrike">
                <a:solidFill>
                  <a:srgbClr val="000000"/>
                </a:solidFill>
                <a:uFill>
                  <a:solidFill>
                    <a:srgbClr val="ffffff"/>
                  </a:solidFill>
                </a:uFill>
                <a:latin typeface="Arial"/>
                <a:ea typeface="DejaVu Sans"/>
              </a:rPr>
              <a:t>Bloch</a:t>
            </a:r>
            <a:endParaRPr b="0" lang="en-GB" sz="1800" spc="-1" strike="noStrike">
              <a:solidFill>
                <a:srgbClr val="000000"/>
              </a:solidFill>
              <a:uFill>
                <a:solidFill>
                  <a:srgbClr val="ffffff"/>
                </a:solidFill>
              </a:uFill>
              <a:latin typeface="Arial"/>
            </a:endParaRPr>
          </a:p>
        </p:txBody>
      </p:sp>
      <p:sp>
        <p:nvSpPr>
          <p:cNvPr id="159" name="CustomShape 36"/>
          <p:cNvSpPr/>
          <p:nvPr/>
        </p:nvSpPr>
        <p:spPr>
          <a:xfrm rot="16183800">
            <a:off x="6293520" y="1615680"/>
            <a:ext cx="87732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Veritas</a:t>
            </a:r>
            <a:endParaRPr b="0" lang="en-GB" sz="1700" spc="-1" strike="noStrike">
              <a:solidFill>
                <a:srgbClr val="000000"/>
              </a:solidFill>
              <a:uFill>
                <a:solidFill>
                  <a:srgbClr val="ffffff"/>
                </a:solidFill>
              </a:uFill>
              <a:latin typeface="Arial"/>
            </a:endParaRPr>
          </a:p>
        </p:txBody>
      </p:sp>
      <p:sp>
        <p:nvSpPr>
          <p:cNvPr id="160" name="CustomShape 37"/>
          <p:cNvSpPr/>
          <p:nvPr/>
        </p:nvSpPr>
        <p:spPr>
          <a:xfrm rot="16183800">
            <a:off x="6607800" y="1425240"/>
            <a:ext cx="125820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MaxPEEM</a:t>
            </a:r>
            <a:endParaRPr b="0" lang="en-GB" sz="1700" spc="-1" strike="noStrike">
              <a:solidFill>
                <a:srgbClr val="000000"/>
              </a:solidFill>
              <a:uFill>
                <a:solidFill>
                  <a:srgbClr val="ffffff"/>
                </a:solidFill>
              </a:uFill>
              <a:latin typeface="Arial"/>
            </a:endParaRPr>
          </a:p>
        </p:txBody>
      </p:sp>
      <p:sp>
        <p:nvSpPr>
          <p:cNvPr id="161" name="CustomShape 38"/>
          <p:cNvSpPr/>
          <p:nvPr/>
        </p:nvSpPr>
        <p:spPr>
          <a:xfrm rot="16183800">
            <a:off x="7235640" y="1512720"/>
            <a:ext cx="108000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CoSAXS</a:t>
            </a:r>
            <a:endParaRPr b="0" lang="en-GB" sz="1700" spc="-1" strike="noStrike">
              <a:solidFill>
                <a:srgbClr val="000000"/>
              </a:solidFill>
              <a:uFill>
                <a:solidFill>
                  <a:srgbClr val="ffffff"/>
                </a:solidFill>
              </a:uFill>
              <a:latin typeface="Arial"/>
            </a:endParaRPr>
          </a:p>
        </p:txBody>
      </p:sp>
      <p:sp>
        <p:nvSpPr>
          <p:cNvPr id="162" name="CustomShape 39"/>
          <p:cNvSpPr/>
          <p:nvPr/>
        </p:nvSpPr>
        <p:spPr>
          <a:xfrm rot="16183800">
            <a:off x="7653960" y="1393200"/>
            <a:ext cx="1322280" cy="342000"/>
          </a:xfrm>
          <a:prstGeom prst="rect">
            <a:avLst/>
          </a:prstGeom>
          <a:noFill/>
          <a:ln>
            <a:noFill/>
          </a:ln>
        </p:spPr>
        <p:style>
          <a:lnRef idx="0"/>
          <a:fillRef idx="0"/>
          <a:effectRef idx="0"/>
          <a:fontRef idx="minor"/>
        </p:style>
        <p:txBody>
          <a:bodyPr lIns="90000" rIns="90000" tIns="45000" bIns="45000"/>
          <a:p>
            <a:pPr>
              <a:lnSpc>
                <a:spcPct val="100000"/>
              </a:lnSpc>
            </a:pPr>
            <a:r>
              <a:rPr b="0" lang="en-GB" sz="1700" spc="-1" strike="noStrike">
                <a:solidFill>
                  <a:srgbClr val="000000"/>
                </a:solidFill>
                <a:uFill>
                  <a:solidFill>
                    <a:srgbClr val="ffffff"/>
                  </a:solidFill>
                </a:uFill>
                <a:latin typeface="Arial"/>
                <a:ea typeface="DejaVu Sans"/>
              </a:rPr>
              <a:t>FemtoMAX</a:t>
            </a:r>
            <a:endParaRPr b="0" lang="en-GB" sz="17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683640" y="284760"/>
            <a:ext cx="7590240" cy="82908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KITS timeline</a:t>
            </a:r>
            <a:endParaRPr b="0" lang="en-GB" sz="3600" spc="-1" strike="noStrike">
              <a:solidFill>
                <a:srgbClr val="000000"/>
              </a:solidFill>
              <a:uFill>
                <a:solidFill>
                  <a:srgbClr val="ffffff"/>
                </a:solidFill>
              </a:uFill>
              <a:latin typeface="Arial"/>
            </a:endParaRPr>
          </a:p>
        </p:txBody>
      </p:sp>
      <p:sp>
        <p:nvSpPr>
          <p:cNvPr id="164" name="CustomShape 2"/>
          <p:cNvSpPr/>
          <p:nvPr/>
        </p:nvSpPr>
        <p:spPr>
          <a:xfrm rot="16213800">
            <a:off x="4282560" y="719280"/>
            <a:ext cx="489960" cy="2086560"/>
          </a:xfrm>
          <a:prstGeom prst="rect">
            <a:avLst/>
          </a:prstGeom>
          <a:solidFill>
            <a:srgbClr val="cc0000"/>
          </a:solidFill>
          <a:ln>
            <a:solidFill>
              <a:srgbClr val="3465a4"/>
            </a:solidFill>
          </a:ln>
        </p:spPr>
        <p:style>
          <a:lnRef idx="0"/>
          <a:fillRef idx="0"/>
          <a:effectRef idx="0"/>
          <a:fontRef idx="minor"/>
        </p:style>
      </p:sp>
      <p:sp>
        <p:nvSpPr>
          <p:cNvPr id="165" name="CustomShape 3"/>
          <p:cNvSpPr/>
          <p:nvPr/>
        </p:nvSpPr>
        <p:spPr>
          <a:xfrm rot="16213800">
            <a:off x="2192760" y="719280"/>
            <a:ext cx="489960" cy="2086560"/>
          </a:xfrm>
          <a:prstGeom prst="rect">
            <a:avLst/>
          </a:prstGeom>
          <a:noFill/>
          <a:ln>
            <a:solidFill>
              <a:srgbClr val="3465a4"/>
            </a:solidFill>
          </a:ln>
        </p:spPr>
        <p:style>
          <a:lnRef idx="0"/>
          <a:fillRef idx="0"/>
          <a:effectRef idx="0"/>
          <a:fontRef idx="minor"/>
        </p:style>
      </p:sp>
      <p:sp>
        <p:nvSpPr>
          <p:cNvPr id="166" name="Line 4"/>
          <p:cNvSpPr/>
          <p:nvPr/>
        </p:nvSpPr>
        <p:spPr>
          <a:xfrm flipV="1">
            <a:off x="1393560" y="2016000"/>
            <a:ext cx="360" cy="480240"/>
          </a:xfrm>
          <a:prstGeom prst="line">
            <a:avLst/>
          </a:prstGeom>
          <a:ln>
            <a:solidFill>
              <a:srgbClr val="3465a4"/>
            </a:solidFill>
          </a:ln>
        </p:spPr>
        <p:style>
          <a:lnRef idx="0"/>
          <a:fillRef idx="0"/>
          <a:effectRef idx="0"/>
          <a:fontRef idx="minor"/>
        </p:style>
      </p:sp>
      <p:sp>
        <p:nvSpPr>
          <p:cNvPr id="167" name="Line 5"/>
          <p:cNvSpPr/>
          <p:nvPr/>
        </p:nvSpPr>
        <p:spPr>
          <a:xfrm flipV="1">
            <a:off x="3483360" y="2016000"/>
            <a:ext cx="360" cy="1800000"/>
          </a:xfrm>
          <a:prstGeom prst="line">
            <a:avLst/>
          </a:prstGeom>
          <a:ln>
            <a:solidFill>
              <a:srgbClr val="3465a4"/>
            </a:solidFill>
          </a:ln>
        </p:spPr>
        <p:style>
          <a:lnRef idx="0"/>
          <a:fillRef idx="0"/>
          <a:effectRef idx="0"/>
          <a:fontRef idx="minor"/>
        </p:style>
      </p:sp>
      <p:sp>
        <p:nvSpPr>
          <p:cNvPr id="168" name="Line 6"/>
          <p:cNvSpPr/>
          <p:nvPr/>
        </p:nvSpPr>
        <p:spPr>
          <a:xfrm flipV="1">
            <a:off x="5435640" y="2014920"/>
            <a:ext cx="360" cy="505080"/>
          </a:xfrm>
          <a:prstGeom prst="line">
            <a:avLst/>
          </a:prstGeom>
          <a:ln>
            <a:solidFill>
              <a:srgbClr val="3465a4"/>
            </a:solidFill>
          </a:ln>
        </p:spPr>
        <p:style>
          <a:lnRef idx="0"/>
          <a:fillRef idx="0"/>
          <a:effectRef idx="0"/>
          <a:fontRef idx="minor"/>
        </p:style>
      </p:sp>
      <p:sp>
        <p:nvSpPr>
          <p:cNvPr id="169" name="CustomShape 7"/>
          <p:cNvSpPr/>
          <p:nvPr/>
        </p:nvSpPr>
        <p:spPr>
          <a:xfrm>
            <a:off x="505080" y="2496240"/>
            <a:ext cx="2877840" cy="1607400"/>
          </a:xfrm>
          <a:prstGeom prst="rect">
            <a:avLst/>
          </a:prstGeom>
          <a:noFill/>
          <a:ln>
            <a:noFill/>
          </a:ln>
        </p:spPr>
        <p:style>
          <a:lnRef idx="0"/>
          <a:fillRef idx="0"/>
          <a:effectRef idx="0"/>
          <a:fontRef idx="minor"/>
        </p:style>
        <p:txBody>
          <a:bodyPr lIns="90000" rIns="90000" tIns="45000" bIns="45000"/>
          <a:p>
            <a:pPr>
              <a:lnSpc>
                <a:spcPct val="100000"/>
              </a:lnSpc>
            </a:pPr>
            <a:r>
              <a:rPr b="1" lang="en-GB" sz="1800" spc="-1" strike="noStrike">
                <a:solidFill>
                  <a:srgbClr val="000000"/>
                </a:solidFill>
                <a:uFill>
                  <a:solidFill>
                    <a:srgbClr val="ffffff"/>
                  </a:solidFill>
                </a:uFill>
                <a:latin typeface="Arial"/>
                <a:ea typeface="DejaVu Sans"/>
              </a:rPr>
              <a:t>Users – 2y = preparation</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create control system</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cc0000"/>
                </a:solidFill>
                <a:uFill>
                  <a:solidFill>
                    <a:srgbClr val="ffffff"/>
                  </a:solidFill>
                </a:uFill>
                <a:latin typeface="Arial"/>
                <a:ea typeface="DejaVu Sans"/>
              </a:rPr>
              <a:t>- vacuum, optics...</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cc0000"/>
                </a:solidFill>
                <a:uFill>
                  <a:solidFill>
                    <a:srgbClr val="ffffff"/>
                  </a:solidFill>
                </a:uFill>
                <a:latin typeface="Arial"/>
                <a:ea typeface="DejaVu Sans"/>
              </a:rPr>
              <a:t>- “standard elements”</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=&gt; mainly configuration</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70" name="CustomShape 8"/>
          <p:cNvSpPr/>
          <p:nvPr/>
        </p:nvSpPr>
        <p:spPr>
          <a:xfrm>
            <a:off x="3312000" y="3829320"/>
            <a:ext cx="3832200" cy="1101240"/>
          </a:xfrm>
          <a:prstGeom prst="rect">
            <a:avLst/>
          </a:prstGeom>
          <a:noFill/>
          <a:ln>
            <a:noFill/>
          </a:ln>
        </p:spPr>
        <p:style>
          <a:lnRef idx="0"/>
          <a:fillRef idx="0"/>
          <a:effectRef idx="0"/>
          <a:fontRef idx="minor"/>
        </p:style>
        <p:txBody>
          <a:bodyPr lIns="90000" rIns="90000" tIns="45000" bIns="45000"/>
          <a:p>
            <a:pPr>
              <a:lnSpc>
                <a:spcPct val="100000"/>
              </a:lnSpc>
            </a:pPr>
            <a:r>
              <a:rPr b="1" lang="en-GB" sz="1800" spc="-1" strike="noStrike">
                <a:solidFill>
                  <a:srgbClr val="000000"/>
                </a:solidFill>
                <a:uFill>
                  <a:solidFill>
                    <a:srgbClr val="ffffff"/>
                  </a:solidFill>
                </a:uFill>
                <a:latin typeface="Arial"/>
                <a:ea typeface="DejaVu Sans"/>
              </a:rPr>
              <a:t>Users – 1y = commissioning</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cc0000"/>
                </a:solidFill>
                <a:uFill>
                  <a:solidFill>
                    <a:srgbClr val="ffffff"/>
                  </a:solidFill>
                </a:uFill>
                <a:latin typeface="Arial"/>
                <a:ea typeface="DejaVu Sans"/>
              </a:rPr>
              <a:t>- end station control + DAQ</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specialist equipment e.g. detectors</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development and testing</a:t>
            </a:r>
            <a:endParaRPr b="0" lang="en-GB" sz="1800" spc="-1" strike="noStrike">
              <a:solidFill>
                <a:srgbClr val="000000"/>
              </a:solidFill>
              <a:uFill>
                <a:solidFill>
                  <a:srgbClr val="ffffff"/>
                </a:solidFill>
              </a:uFill>
              <a:latin typeface="Arial"/>
            </a:endParaRPr>
          </a:p>
        </p:txBody>
      </p:sp>
      <p:sp>
        <p:nvSpPr>
          <p:cNvPr id="171" name="CustomShape 9"/>
          <p:cNvSpPr/>
          <p:nvPr/>
        </p:nvSpPr>
        <p:spPr>
          <a:xfrm>
            <a:off x="5436000" y="2353320"/>
            <a:ext cx="3670560" cy="1354320"/>
          </a:xfrm>
          <a:prstGeom prst="rect">
            <a:avLst/>
          </a:prstGeom>
          <a:noFill/>
          <a:ln>
            <a:noFill/>
          </a:ln>
        </p:spPr>
        <p:style>
          <a:lnRef idx="0"/>
          <a:fillRef idx="0"/>
          <a:effectRef idx="0"/>
          <a:fontRef idx="minor"/>
        </p:style>
        <p:txBody>
          <a:bodyPr lIns="90000" rIns="90000" tIns="45000" bIns="45000"/>
          <a:p>
            <a:pPr>
              <a:lnSpc>
                <a:spcPct val="100000"/>
              </a:lnSpc>
            </a:pPr>
            <a:r>
              <a:rPr b="1" lang="en-GB" sz="1800" spc="-1" strike="noStrike">
                <a:solidFill>
                  <a:srgbClr val="000000"/>
                </a:solidFill>
                <a:uFill>
                  <a:solidFill>
                    <a:srgbClr val="ffffff"/>
                  </a:solidFill>
                </a:uFill>
                <a:latin typeface="Arial"/>
                <a:ea typeface="DejaVu Sans"/>
              </a:rPr>
              <a:t>Users</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Give support in early days</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Ongoing development</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a:t>
            </a:r>
            <a:r>
              <a:rPr b="0" lang="en-GB" sz="1800" spc="-1" strike="noStrike">
                <a:solidFill>
                  <a:srgbClr val="000000"/>
                </a:solidFill>
                <a:uFill>
                  <a:solidFill>
                    <a:srgbClr val="ffffff"/>
                  </a:solidFill>
                </a:uFill>
                <a:latin typeface="Arial"/>
                <a:ea typeface="DejaVu Sans"/>
              </a:rPr>
              <a:t>- new equipment</a:t>
            </a:r>
            <a:endParaRPr b="0" lang="en-GB" sz="1800" spc="-1" strike="noStrike">
              <a:solidFill>
                <a:srgbClr val="000000"/>
              </a:solidFill>
              <a:uFill>
                <a:solidFill>
                  <a:srgbClr val="ffffff"/>
                </a:solidFill>
              </a:uFill>
              <a:latin typeface="Arial"/>
            </a:endParaRPr>
          </a:p>
          <a:p>
            <a:pPr>
              <a:lnSpc>
                <a:spcPct val="100000"/>
              </a:lnSpc>
            </a:pPr>
            <a:r>
              <a:rPr b="0" lang="en-GB" sz="1800" spc="-1" strike="noStrike">
                <a:solidFill>
                  <a:srgbClr val="000000"/>
                </a:solidFill>
                <a:uFill>
                  <a:solidFill>
                    <a:srgbClr val="ffffff"/>
                  </a:solidFill>
                </a:uFill>
                <a:latin typeface="Arial"/>
                <a:ea typeface="DejaVu Sans"/>
              </a:rPr>
              <a:t>	</a:t>
            </a:r>
            <a:r>
              <a:rPr b="0" lang="en-GB" sz="1800" spc="-1" strike="noStrike">
                <a:solidFill>
                  <a:srgbClr val="000000"/>
                </a:solidFill>
                <a:uFill>
                  <a:solidFill>
                    <a:srgbClr val="ffffff"/>
                  </a:solidFill>
                </a:uFill>
                <a:latin typeface="Arial"/>
                <a:ea typeface="DejaVu Sans"/>
              </a:rPr>
              <a:t>- more advanced use cases</a:t>
            </a:r>
            <a:endParaRPr b="0" lang="en-GB" sz="1800" spc="-1" strike="noStrike">
              <a:solidFill>
                <a:srgbClr val="000000"/>
              </a:solidFill>
              <a:uFill>
                <a:solidFill>
                  <a:srgbClr val="ffffff"/>
                </a:solidFill>
              </a:uFill>
              <a:latin typeface="Arial"/>
            </a:endParaRPr>
          </a:p>
        </p:txBody>
      </p:sp>
      <p:sp>
        <p:nvSpPr>
          <p:cNvPr id="172" name="CustomShape 10"/>
          <p:cNvSpPr/>
          <p:nvPr/>
        </p:nvSpPr>
        <p:spPr>
          <a:xfrm>
            <a:off x="5436000" y="1512000"/>
            <a:ext cx="2374560" cy="502560"/>
          </a:xfrm>
          <a:custGeom>
            <a:avLst/>
            <a:gdLst/>
            <a:ahLst/>
            <a:rect l="l" t="t" r="r" b="b"/>
            <a:pathLst>
              <a:path w="6602" h="1401">
                <a:moveTo>
                  <a:pt x="0" y="0"/>
                </a:moveTo>
                <a:lnTo>
                  <a:pt x="4950" y="0"/>
                </a:lnTo>
                <a:lnTo>
                  <a:pt x="6601" y="700"/>
                </a:lnTo>
                <a:lnTo>
                  <a:pt x="4950" y="1400"/>
                </a:lnTo>
                <a:lnTo>
                  <a:pt x="0" y="1400"/>
                </a:lnTo>
                <a:lnTo>
                  <a:pt x="0" y="0"/>
                </a:lnTo>
              </a:path>
            </a:pathLst>
          </a:custGeom>
          <a:solidFill>
            <a:srgbClr val="40cc00"/>
          </a:solidFill>
          <a:ln>
            <a:solidFill>
              <a:srgbClr val="3465a4"/>
            </a:solidFill>
          </a:ln>
        </p:spPr>
        <p:style>
          <a:lnRef idx="0"/>
          <a:fillRef idx="0"/>
          <a:effectRef idx="0"/>
          <a:fontRef idx="minor"/>
        </p:style>
      </p:sp>
      <p:pic>
        <p:nvPicPr>
          <p:cNvPr id="173" name="" descr=""/>
          <p:cNvPicPr/>
          <p:nvPr/>
        </p:nvPicPr>
        <p:blipFill>
          <a:blip r:embed="rId1"/>
          <a:stretch/>
        </p:blipFill>
        <p:spPr>
          <a:xfrm>
            <a:off x="113400" y="4464000"/>
            <a:ext cx="5231520" cy="2163600"/>
          </a:xfrm>
          <a:prstGeom prst="rect">
            <a:avLst/>
          </a:prstGeom>
          <a:ln>
            <a:noFill/>
          </a:ln>
        </p:spPr>
      </p:pic>
      <p:pic>
        <p:nvPicPr>
          <p:cNvPr id="174" name="" descr=""/>
          <p:cNvPicPr/>
          <p:nvPr/>
        </p:nvPicPr>
        <p:blipFill>
          <a:blip r:embed="rId2"/>
          <a:stretch/>
        </p:blipFill>
        <p:spPr>
          <a:xfrm>
            <a:off x="5976000" y="5040000"/>
            <a:ext cx="2939760" cy="165348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683640" y="104760"/>
            <a:ext cx="7590240" cy="82908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NanoMAX - background </a:t>
            </a:r>
            <a:endParaRPr b="0" lang="en-GB" sz="3600" spc="-1" strike="noStrike">
              <a:solidFill>
                <a:srgbClr val="000000"/>
              </a:solidFill>
              <a:uFill>
                <a:solidFill>
                  <a:srgbClr val="ffffff"/>
                </a:solidFill>
              </a:uFill>
              <a:latin typeface="Arial"/>
            </a:endParaRPr>
          </a:p>
        </p:txBody>
      </p:sp>
      <p:sp>
        <p:nvSpPr>
          <p:cNvPr id="176" name="CustomShape 2"/>
          <p:cNvSpPr/>
          <p:nvPr/>
        </p:nvSpPr>
        <p:spPr>
          <a:xfrm>
            <a:off x="611640" y="1096200"/>
            <a:ext cx="7953840" cy="5022720"/>
          </a:xfrm>
          <a:prstGeom prst="rect">
            <a:avLst/>
          </a:prstGeom>
          <a:noFill/>
          <a:ln>
            <a:noFill/>
          </a:ln>
        </p:spPr>
        <p:style>
          <a:lnRef idx="0"/>
          <a:fillRef idx="0"/>
          <a:effectRef idx="0"/>
          <a:fontRef idx="minor"/>
        </p:style>
        <p:txBody>
          <a:bodyPr lIns="90000" rIns="90000" tIns="45000" bIns="45000">
            <a:normAutofit/>
          </a:bodyPr>
          <a:p>
            <a:pPr marL="254160" indent="-251280">
              <a:lnSpc>
                <a:spcPct val="100000"/>
              </a:lnSpc>
              <a:spcBef>
                <a:spcPts val="1001"/>
              </a:spcBef>
              <a:buClr>
                <a:srgbClr val="4c4c4c"/>
              </a:buClr>
              <a:buFont typeface="Arial"/>
              <a:buChar char="●"/>
            </a:pPr>
            <a:r>
              <a:rPr b="0" lang="en-GB" sz="1800" spc="-1" strike="noStrike">
                <a:solidFill>
                  <a:srgbClr val="4c4c4c"/>
                </a:solidFill>
                <a:uFill>
                  <a:solidFill>
                    <a:srgbClr val="ffffff"/>
                  </a:solidFill>
                </a:uFill>
                <a:latin typeface="Calibri"/>
                <a:ea typeface="DejaVu Sans"/>
              </a:rPr>
              <a:t>One of the first beamlines to enter commissioning &amp; receive users (with BioMAX)</a:t>
            </a:r>
            <a:endParaRPr b="0" lang="en-GB" sz="1800" spc="-1" strike="noStrike">
              <a:solidFill>
                <a:srgbClr val="000000"/>
              </a:solidFill>
              <a:uFill>
                <a:solidFill>
                  <a:srgbClr val="ffffff"/>
                </a:solidFill>
              </a:uFill>
              <a:latin typeface="Arial"/>
            </a:endParaRPr>
          </a:p>
          <a:p>
            <a:pPr lvl="1" marL="432000" indent="-214920">
              <a:lnSpc>
                <a:spcPct val="100000"/>
              </a:lnSpc>
              <a:spcBef>
                <a:spcPts val="1001"/>
              </a:spcBef>
              <a:buClr>
                <a:srgbClr val="000000"/>
              </a:buClr>
              <a:buSzPct val="45000"/>
              <a:buFont typeface="Wingdings" charset="2"/>
              <a:buChar char=""/>
            </a:pPr>
            <a:r>
              <a:rPr b="0" lang="en-GB" sz="1800" spc="-1" strike="noStrike">
                <a:solidFill>
                  <a:srgbClr val="4c4c4c"/>
                </a:solidFill>
                <a:uFill>
                  <a:solidFill>
                    <a:srgbClr val="ffffff"/>
                  </a:solidFill>
                </a:uFill>
                <a:latin typeface="Calibri"/>
                <a:ea typeface="DejaVu Sans"/>
              </a:rPr>
              <a:t>Very long commissioning time, expert users as early as 2015, &gt; 1 year before first real users</a:t>
            </a:r>
            <a:endParaRPr b="0" lang="en-GB" sz="1800" spc="-1" strike="noStrike">
              <a:solidFill>
                <a:srgbClr val="000000"/>
              </a:solidFill>
              <a:uFill>
                <a:solidFill>
                  <a:srgbClr val="ffffff"/>
                </a:solidFill>
              </a:uFill>
              <a:latin typeface="Arial"/>
            </a:endParaRPr>
          </a:p>
          <a:p>
            <a:pPr lvl="1" marL="432000" indent="-214920">
              <a:lnSpc>
                <a:spcPct val="100000"/>
              </a:lnSpc>
              <a:spcBef>
                <a:spcPts val="1001"/>
              </a:spcBef>
              <a:buClr>
                <a:srgbClr val="000000"/>
              </a:buClr>
              <a:buSzPct val="45000"/>
              <a:buFont typeface="Wingdings" charset="2"/>
              <a:buChar char=""/>
            </a:pPr>
            <a:r>
              <a:rPr b="0" lang="en-GB" sz="1800" spc="-1" strike="noStrike">
                <a:solidFill>
                  <a:srgbClr val="4c4c4c"/>
                </a:solidFill>
                <a:uFill>
                  <a:solidFill>
                    <a:srgbClr val="ffffff"/>
                  </a:solidFill>
                </a:uFill>
                <a:latin typeface="Calibri"/>
                <a:ea typeface="DejaVu Sans"/>
              </a:rPr>
              <a:t>A lot of controls system development in that time (“flyscan” motion of sample + trigger)</a:t>
            </a:r>
            <a:endParaRPr b="0" lang="en-GB" sz="18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1800" spc="-1" strike="noStrike">
                <a:solidFill>
                  <a:srgbClr val="4c4c4c"/>
                </a:solidFill>
                <a:uFill>
                  <a:solidFill>
                    <a:srgbClr val="ffffff"/>
                  </a:solidFill>
                </a:uFill>
                <a:latin typeface="Calibri"/>
                <a:ea typeface="DejaVu Sans"/>
              </a:rPr>
              <a:t>A classic MAX IV beamline from control system POV, technically &amp; organisationally:</a:t>
            </a:r>
            <a:endParaRPr b="0" lang="en-GB" sz="1800" spc="-1" strike="noStrike">
              <a:solidFill>
                <a:srgbClr val="000000"/>
              </a:solidFill>
              <a:uFill>
                <a:solidFill>
                  <a:srgbClr val="ffffff"/>
                </a:solidFill>
              </a:uFill>
              <a:latin typeface="Arial"/>
            </a:endParaRPr>
          </a:p>
          <a:p>
            <a:pPr lvl="1" marL="432000" indent="-214920">
              <a:lnSpc>
                <a:spcPct val="100000"/>
              </a:lnSpc>
              <a:spcBef>
                <a:spcPts val="1001"/>
              </a:spcBef>
              <a:buClr>
                <a:srgbClr val="000000"/>
              </a:buClr>
              <a:buSzPct val="45000"/>
              <a:buFont typeface="Wingdings" charset="2"/>
              <a:buChar char=""/>
            </a:pPr>
            <a:r>
              <a:rPr b="0" lang="en-GB" sz="1800" spc="-1" strike="noStrike">
                <a:solidFill>
                  <a:srgbClr val="4c4c4c"/>
                </a:solidFill>
                <a:uFill>
                  <a:solidFill>
                    <a:srgbClr val="ffffff"/>
                  </a:solidFill>
                </a:uFill>
                <a:latin typeface="Calibri"/>
                <a:ea typeface="DejaVu Sans"/>
              </a:rPr>
              <a:t>Make use of existing standard tools to achieve basic day 1 functionality:</a:t>
            </a:r>
            <a:endParaRPr b="0" lang="en-GB" sz="1800" spc="-1" strike="noStrike">
              <a:solidFill>
                <a:srgbClr val="000000"/>
              </a:solidFill>
              <a:uFill>
                <a:solidFill>
                  <a:srgbClr val="ffffff"/>
                </a:solidFill>
              </a:uFill>
              <a:latin typeface="Arial"/>
            </a:endParaRPr>
          </a:p>
          <a:p>
            <a:pPr lvl="2" marL="648000" indent="-214920">
              <a:lnSpc>
                <a:spcPct val="100000"/>
              </a:lnSpc>
              <a:spcBef>
                <a:spcPts val="1001"/>
              </a:spcBef>
              <a:buClr>
                <a:srgbClr val="000000"/>
              </a:buClr>
              <a:buSzPct val="45000"/>
              <a:buFont typeface="Wingdings" charset="2"/>
              <a:buChar char=""/>
            </a:pPr>
            <a:r>
              <a:rPr b="0" lang="en-GB" sz="1800" spc="-1" strike="noStrike">
                <a:solidFill>
                  <a:srgbClr val="4c4c4c"/>
                </a:solidFill>
                <a:uFill>
                  <a:solidFill>
                    <a:srgbClr val="ffffff"/>
                  </a:solidFill>
                </a:uFill>
                <a:latin typeface="Calibri"/>
                <a:ea typeface="DejaVu Sans"/>
              </a:rPr>
              <a:t>Sardana for orchestration of Tango devices </a:t>
            </a:r>
            <a:endParaRPr b="0" lang="en-GB" sz="1800" spc="-1" strike="noStrike">
              <a:solidFill>
                <a:srgbClr val="000000"/>
              </a:solidFill>
              <a:uFill>
                <a:solidFill>
                  <a:srgbClr val="ffffff"/>
                </a:solidFill>
              </a:uFill>
              <a:latin typeface="Arial"/>
            </a:endParaRPr>
          </a:p>
          <a:p>
            <a:pPr lvl="2" marL="648000" indent="-214920">
              <a:lnSpc>
                <a:spcPct val="100000"/>
              </a:lnSpc>
              <a:spcBef>
                <a:spcPts val="1001"/>
              </a:spcBef>
              <a:buClr>
                <a:srgbClr val="000000"/>
              </a:buClr>
              <a:buSzPct val="45000"/>
              <a:buFont typeface="Wingdings" charset="2"/>
              <a:buChar char=""/>
            </a:pPr>
            <a:r>
              <a:rPr b="0" lang="en-GB" sz="1800" spc="-1" strike="noStrike">
                <a:solidFill>
                  <a:srgbClr val="4c4c4c"/>
                </a:solidFill>
                <a:uFill>
                  <a:solidFill>
                    <a:srgbClr val="ffffff"/>
                  </a:solidFill>
                </a:uFill>
                <a:latin typeface="Calibri"/>
                <a:ea typeface="DejaVu Sans"/>
              </a:rPr>
              <a:t>Lima for detector control and data acquisition</a:t>
            </a:r>
            <a:endParaRPr b="0" lang="en-GB" sz="1800" spc="-1" strike="noStrike">
              <a:solidFill>
                <a:srgbClr val="000000"/>
              </a:solidFill>
              <a:uFill>
                <a:solidFill>
                  <a:srgbClr val="ffffff"/>
                </a:solidFill>
              </a:uFill>
              <a:latin typeface="Arial"/>
            </a:endParaRPr>
          </a:p>
          <a:p>
            <a:pPr lvl="1" marL="432000" indent="-214920">
              <a:lnSpc>
                <a:spcPct val="100000"/>
              </a:lnSpc>
              <a:spcBef>
                <a:spcPts val="1001"/>
              </a:spcBef>
              <a:buClr>
                <a:srgbClr val="000000"/>
              </a:buClr>
              <a:buSzPct val="45000"/>
              <a:buFont typeface="Wingdings" charset="2"/>
              <a:buChar char=""/>
            </a:pPr>
            <a:r>
              <a:rPr b="0" lang="en-GB" sz="1800" spc="-1" strike="noStrike">
                <a:solidFill>
                  <a:srgbClr val="4c4c4c"/>
                </a:solidFill>
                <a:uFill>
                  <a:solidFill>
                    <a:srgbClr val="ffffff"/>
                  </a:solidFill>
                </a:uFill>
                <a:latin typeface="Calibri"/>
                <a:ea typeface="DejaVu Sans"/>
              </a:rPr>
              <a:t>No dedicated controls system developer at the beamline: a KITS contact with shared work in the team</a:t>
            </a:r>
            <a:endParaRPr b="0" lang="en-GB" sz="18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1800" spc="-1" strike="noStrike">
                <a:solidFill>
                  <a:srgbClr val="4c4c4c"/>
                </a:solidFill>
                <a:uFill>
                  <a:solidFill>
                    <a:srgbClr val="ffffff"/>
                  </a:solidFill>
                </a:uFill>
                <a:latin typeface="Calibri"/>
                <a:ea typeface="DejaVu Sans"/>
              </a:rPr>
              <a:t>Complex in terms of detectors and data rates:</a:t>
            </a:r>
            <a:endParaRPr b="0" lang="en-GB" sz="1800" spc="-1" strike="noStrike">
              <a:solidFill>
                <a:srgbClr val="000000"/>
              </a:solidFill>
              <a:uFill>
                <a:solidFill>
                  <a:srgbClr val="ffffff"/>
                </a:solidFill>
              </a:uFill>
              <a:latin typeface="Arial"/>
            </a:endParaRPr>
          </a:p>
          <a:p>
            <a:pPr lvl="1" marL="432000" indent="-214920">
              <a:lnSpc>
                <a:spcPct val="100000"/>
              </a:lnSpc>
              <a:spcBef>
                <a:spcPts val="1001"/>
              </a:spcBef>
              <a:buClr>
                <a:srgbClr val="000000"/>
              </a:buClr>
              <a:buSzPct val="45000"/>
              <a:buFont typeface="Wingdings" charset="2"/>
              <a:buChar char=""/>
            </a:pPr>
            <a:r>
              <a:rPr b="0" lang="en-GB" sz="1800" spc="-1" strike="noStrike">
                <a:solidFill>
                  <a:srgbClr val="4c4c4c"/>
                </a:solidFill>
                <a:uFill>
                  <a:solidFill>
                    <a:srgbClr val="ffffff"/>
                  </a:solidFill>
                </a:uFill>
                <a:latin typeface="Calibri"/>
                <a:ea typeface="DejaVu Sans"/>
              </a:rPr>
              <a:t>Multiple detectors: 4 pixel area detectors, 1 SDD and 1 Ge with Digital Pulse Processor</a:t>
            </a:r>
            <a:endParaRPr b="0" lang="en-GB" sz="1800" spc="-1" strike="noStrike">
              <a:solidFill>
                <a:srgbClr val="000000"/>
              </a:solidFill>
              <a:uFill>
                <a:solidFill>
                  <a:srgbClr val="ffffff"/>
                </a:solidFill>
              </a:uFill>
              <a:latin typeface="Arial"/>
            </a:endParaRPr>
          </a:p>
          <a:p>
            <a:pPr lvl="1" marL="432000" indent="-214920">
              <a:lnSpc>
                <a:spcPct val="100000"/>
              </a:lnSpc>
              <a:spcBef>
                <a:spcPts val="1001"/>
              </a:spcBef>
              <a:buClr>
                <a:srgbClr val="000000"/>
              </a:buClr>
              <a:buSzPct val="45000"/>
              <a:buFont typeface="Wingdings" charset="2"/>
              <a:buChar char=""/>
            </a:pPr>
            <a:r>
              <a:rPr b="0" lang="en-GB" sz="1800" spc="-1" strike="noStrike">
                <a:solidFill>
                  <a:srgbClr val="4c4c4c"/>
                </a:solidFill>
                <a:uFill>
                  <a:solidFill>
                    <a:srgbClr val="ffffff"/>
                  </a:solidFill>
                </a:uFill>
                <a:latin typeface="Calibri"/>
                <a:ea typeface="DejaVu Sans"/>
              </a:rPr>
              <a:t>Aim for hardware sync of detectors and flyscanning, continuous motion of the sample on a stage while detectors triggered in time, 100Hz frame rate</a:t>
            </a:r>
            <a:endParaRPr b="0" lang="en-GB" sz="1800" spc="-1" strike="noStrike">
              <a:solidFill>
                <a:srgbClr val="000000"/>
              </a:solidFill>
              <a:uFill>
                <a:solidFill>
                  <a:srgbClr val="ffffff"/>
                </a:solidFill>
              </a:uFill>
              <a:latin typeface="Arial"/>
            </a:endParaRPr>
          </a:p>
          <a:p>
            <a:pPr>
              <a:lnSpc>
                <a:spcPct val="100000"/>
              </a:lnSpc>
              <a:spcBef>
                <a:spcPts val="1001"/>
              </a:spcBef>
            </a:pPr>
            <a:endParaRPr b="0" lang="en-GB"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683640" y="700200"/>
            <a:ext cx="7953840" cy="491364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2200" spc="-1" strike="noStrike">
                <a:solidFill>
                  <a:srgbClr val="4c4c4c"/>
                </a:solidFill>
                <a:uFill>
                  <a:solidFill>
                    <a:srgbClr val="ffffff"/>
                  </a:solidFill>
                </a:uFill>
                <a:latin typeface="Calibri"/>
                <a:ea typeface="DejaVu Sans"/>
              </a:rPr>
              <a:t>Use of existing tools/frameworks can provide for day 1 operation with minimal development effort but may not give best performance</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Can be inefficient if these tools end up taking a lot of resources to adapt to specific use case e.g. Lima for detectors. At some point, doing something custom becomes better value.</a:t>
            </a:r>
            <a:endParaRPr b="0" lang="en-GB" sz="2200" spc="-1" strike="noStrike">
              <a:solidFill>
                <a:srgbClr val="000000"/>
              </a:solidFill>
              <a:uFill>
                <a:solidFill>
                  <a:srgbClr val="ffffff"/>
                </a:solidFill>
              </a:uFill>
              <a:latin typeface="Arial"/>
            </a:endParaRPr>
          </a:p>
          <a:p>
            <a:pPr marL="254160" indent="-251280">
              <a:lnSpc>
                <a:spcPct val="100000"/>
              </a:lnSpc>
              <a:spcBef>
                <a:spcPts val="1001"/>
              </a:spcBef>
              <a:buClr>
                <a:srgbClr val="4c4c4c"/>
              </a:buClr>
              <a:buFont typeface="Arial"/>
              <a:buChar char="●"/>
            </a:pPr>
            <a:r>
              <a:rPr b="0" lang="en-GB" sz="2200" spc="-1" strike="noStrike">
                <a:solidFill>
                  <a:srgbClr val="4c4c4c"/>
                </a:solidFill>
                <a:uFill>
                  <a:solidFill>
                    <a:srgbClr val="ffffff"/>
                  </a:solidFill>
                </a:uFill>
                <a:latin typeface="Calibri"/>
                <a:ea typeface="DejaVu Sans"/>
              </a:rPr>
              <a:t>No dedicated controls expertise at beamline</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 a lot of work for KITS</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 we retain understanding and control, keep to standards, easier to support in long term</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 may not address all of the beamline needs</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=&gt; more recently, BL staff get both more autonomous with standard tools (develop Tango devices) and also start their own developments</a:t>
            </a:r>
            <a:endParaRPr b="0" lang="en-GB" sz="2200" spc="-1" strike="noStrike">
              <a:solidFill>
                <a:srgbClr val="000000"/>
              </a:solidFill>
              <a:uFill>
                <a:solidFill>
                  <a:srgbClr val="ffffff"/>
                </a:solidFill>
              </a:uFill>
              <a:latin typeface="Arial"/>
            </a:endParaRPr>
          </a:p>
        </p:txBody>
      </p:sp>
      <p:sp>
        <p:nvSpPr>
          <p:cNvPr id="178" name="CustomShape 2"/>
          <p:cNvSpPr/>
          <p:nvPr/>
        </p:nvSpPr>
        <p:spPr>
          <a:xfrm>
            <a:off x="683640" y="104760"/>
            <a:ext cx="7590240" cy="82908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NanoMAX – evaluation of approach </a:t>
            </a:r>
            <a:endParaRPr b="0" lang="en-GB" sz="36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611640" y="1132200"/>
            <a:ext cx="7953840" cy="4913640"/>
          </a:xfrm>
          <a:prstGeom prst="rect">
            <a:avLst/>
          </a:prstGeom>
          <a:noFill/>
          <a:ln>
            <a:noFill/>
          </a:ln>
        </p:spPr>
        <p:style>
          <a:lnRef idx="0"/>
          <a:fillRef idx="0"/>
          <a:effectRef idx="0"/>
          <a:fontRef idx="minor"/>
        </p:style>
        <p:txBody>
          <a:bodyPr lIns="90000" rIns="90000" tIns="45000" bIns="45000">
            <a:normAutofit/>
          </a:bodyPr>
          <a:p>
            <a:pPr marL="254160" indent="-251280">
              <a:lnSpc>
                <a:spcPct val="100000"/>
              </a:lnSpc>
              <a:spcBef>
                <a:spcPts val="1001"/>
              </a:spcBef>
              <a:buClr>
                <a:srgbClr val="4c4c4c"/>
              </a:buClr>
              <a:buFont typeface="Arial"/>
              <a:buChar char="●"/>
            </a:pPr>
            <a:r>
              <a:rPr b="0" lang="en-GB" sz="2200" spc="-1" strike="noStrike">
                <a:solidFill>
                  <a:srgbClr val="4c4c4c"/>
                </a:solidFill>
                <a:uFill>
                  <a:solidFill>
                    <a:srgbClr val="ffffff"/>
                  </a:solidFill>
                </a:uFill>
                <a:latin typeface="Calibri"/>
                <a:ea typeface="DejaVu Sans"/>
              </a:rPr>
              <a:t>Before users in 2017 and 2018 very little system wide testing done</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Still adding features in days before users arrived!</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Multiple feature requests from different scientists</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No test protocols</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Tests by KITS not sufficient or realistic – need involvement of scientists for realistic tests. Often wanted behaviour that was not  specified (e.g. stressed how fast a scan should be, not how slow)</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Compare to LHC experiments: ran with cosmic rays for &gt; year before recording LHC collisions to fully test all sub-systems, readout, storage, full chain as if running for real (opposite extreme)</a:t>
            </a:r>
            <a:endParaRPr b="0" lang="en-GB" sz="2200" spc="-1" strike="noStrike">
              <a:solidFill>
                <a:srgbClr val="000000"/>
              </a:solidFill>
              <a:uFill>
                <a:solidFill>
                  <a:srgbClr val="ffffff"/>
                </a:solidFill>
              </a:uFill>
              <a:latin typeface="Arial"/>
            </a:endParaRPr>
          </a:p>
          <a:p>
            <a:pPr lvl="1" marL="432000" indent="-214560">
              <a:lnSpc>
                <a:spcPct val="100000"/>
              </a:lnSpc>
              <a:spcBef>
                <a:spcPts val="1001"/>
              </a:spcBef>
              <a:buClr>
                <a:srgbClr val="000000"/>
              </a:buClr>
              <a:buSzPct val="45000"/>
              <a:buFont typeface="Wingdings" charset="2"/>
              <a:buChar char=""/>
            </a:pPr>
            <a:r>
              <a:rPr b="0" lang="en-GB" sz="2200" spc="-1" strike="noStrike">
                <a:solidFill>
                  <a:srgbClr val="4c4c4c"/>
                </a:solidFill>
                <a:uFill>
                  <a:solidFill>
                    <a:srgbClr val="ffffff"/>
                  </a:solidFill>
                </a:uFill>
                <a:latin typeface="Calibri"/>
                <a:ea typeface="DejaVu Sans"/>
              </a:rPr>
              <a:t>Better in 2019: worked more closely with scientists, envisaged actual user behaviour.</a:t>
            </a:r>
            <a:endParaRPr b="0" lang="en-GB" sz="2200" spc="-1" strike="noStrike">
              <a:solidFill>
                <a:srgbClr val="000000"/>
              </a:solidFill>
              <a:uFill>
                <a:solidFill>
                  <a:srgbClr val="ffffff"/>
                </a:solidFill>
              </a:uFill>
              <a:latin typeface="Arial"/>
            </a:endParaRPr>
          </a:p>
        </p:txBody>
      </p:sp>
      <p:sp>
        <p:nvSpPr>
          <p:cNvPr id="180" name="CustomShape 2"/>
          <p:cNvSpPr/>
          <p:nvPr/>
        </p:nvSpPr>
        <p:spPr>
          <a:xfrm>
            <a:off x="683640" y="104760"/>
            <a:ext cx="7590240" cy="82908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NanoMAX – testing (lack of)</a:t>
            </a:r>
            <a:endParaRPr b="0" lang="en-GB" sz="36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1" name="Picture 173" descr=""/>
          <p:cNvPicPr/>
          <p:nvPr/>
        </p:nvPicPr>
        <p:blipFill>
          <a:blip r:embed="rId1"/>
          <a:stretch/>
        </p:blipFill>
        <p:spPr>
          <a:xfrm>
            <a:off x="5466600" y="792000"/>
            <a:ext cx="3099240" cy="2322720"/>
          </a:xfrm>
          <a:prstGeom prst="rect">
            <a:avLst/>
          </a:prstGeom>
          <a:ln>
            <a:noFill/>
          </a:ln>
        </p:spPr>
      </p:pic>
      <p:sp>
        <p:nvSpPr>
          <p:cNvPr id="182" name="CustomShape 1"/>
          <p:cNvSpPr/>
          <p:nvPr/>
        </p:nvSpPr>
        <p:spPr>
          <a:xfrm>
            <a:off x="323640" y="808200"/>
            <a:ext cx="4860000" cy="581544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1001"/>
              </a:spcBef>
            </a:pPr>
            <a:endParaRPr b="0" lang="en-GB" sz="18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Quantum Detectors Merlin Hybrid Photon Counting detector based on Medipix chip</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System supplied had NI crate with embedded Windows PC running Labview interface, limited to below 100Hz frame rate data transfer</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Well proven in 2017, painless Lima deployment</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Aiming for higher rates, in 2018 NanoMAX swapped NI crate for separate PC with 10Gbe interface, control system unchanged. No validation before users arrived. “Its the same”. </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i="1" lang="en-GB" sz="2000" spc="-1" strike="noStrike">
                <a:solidFill>
                  <a:srgbClr val="4c4c4c"/>
                </a:solidFill>
                <a:uFill>
                  <a:solidFill>
                    <a:srgbClr val="ffffff"/>
                  </a:solidFill>
                </a:uFill>
                <a:latin typeface="Calibri"/>
                <a:ea typeface="DejaVu Sans"/>
              </a:rPr>
              <a:t>=&gt; Frequent, random crashes with users in 2018 </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Non reproducible memory leak eventually found on vendor supplied PC, never resolved (machine itself or its environment), cannot debug during user operation</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BL could not use 100Hz anyway, so reverted to old system, not before whole user period disrupted</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Would have been caught with system tests </a:t>
            </a:r>
            <a:endParaRPr b="0" lang="en-GB" sz="2000" spc="-1" strike="noStrike">
              <a:solidFill>
                <a:srgbClr val="000000"/>
              </a:solidFill>
              <a:uFill>
                <a:solidFill>
                  <a:srgbClr val="ffffff"/>
                </a:solidFill>
              </a:uFill>
              <a:latin typeface="Arial"/>
            </a:endParaRPr>
          </a:p>
          <a:p>
            <a:pPr marL="432000" indent="-321480">
              <a:lnSpc>
                <a:spcPct val="100000"/>
              </a:lnSpc>
              <a:spcBef>
                <a:spcPts val="1001"/>
              </a:spcBef>
              <a:buClr>
                <a:srgbClr val="000000"/>
              </a:buClr>
              <a:buSzPct val="45000"/>
              <a:buFont typeface="Wingdings" charset="2"/>
              <a:buChar char=""/>
            </a:pPr>
            <a:r>
              <a:rPr b="0" lang="en-GB" sz="2000" spc="-1" strike="noStrike">
                <a:solidFill>
                  <a:srgbClr val="4c4c4c"/>
                </a:solidFill>
                <a:uFill>
                  <a:solidFill>
                    <a:srgbClr val="ffffff"/>
                  </a:solidFill>
                </a:uFill>
                <a:latin typeface="Calibri"/>
                <a:ea typeface="DejaVu Sans"/>
              </a:rPr>
              <a:t>Note: company gave extensive support!</a:t>
            </a:r>
            <a:endParaRPr b="0" lang="en-GB" sz="2000" spc="-1" strike="noStrike">
              <a:solidFill>
                <a:srgbClr val="000000"/>
              </a:solidFill>
              <a:uFill>
                <a:solidFill>
                  <a:srgbClr val="ffffff"/>
                </a:solidFill>
              </a:uFill>
              <a:latin typeface="Arial"/>
            </a:endParaRPr>
          </a:p>
        </p:txBody>
      </p:sp>
      <p:pic>
        <p:nvPicPr>
          <p:cNvPr id="183" name="Picture 175" descr=""/>
          <p:cNvPicPr/>
          <p:nvPr/>
        </p:nvPicPr>
        <p:blipFill>
          <a:blip r:embed="rId2"/>
          <a:stretch/>
        </p:blipFill>
        <p:spPr>
          <a:xfrm rot="5393400">
            <a:off x="5265720" y="3553560"/>
            <a:ext cx="3418920" cy="2563560"/>
          </a:xfrm>
          <a:prstGeom prst="rect">
            <a:avLst/>
          </a:prstGeom>
          <a:ln>
            <a:noFill/>
          </a:ln>
        </p:spPr>
      </p:pic>
      <p:sp>
        <p:nvSpPr>
          <p:cNvPr id="184" name="CustomShape 2"/>
          <p:cNvSpPr/>
          <p:nvPr/>
        </p:nvSpPr>
        <p:spPr>
          <a:xfrm>
            <a:off x="5832000" y="3672000"/>
            <a:ext cx="573840" cy="573840"/>
          </a:xfrm>
          <a:prstGeom prst="ellipse">
            <a:avLst/>
          </a:prstGeom>
          <a:noFill/>
          <a:ln w="19080">
            <a:solidFill>
              <a:srgbClr val="cc0000"/>
            </a:solidFill>
            <a:round/>
          </a:ln>
        </p:spPr>
        <p:style>
          <a:lnRef idx="0"/>
          <a:fillRef idx="0"/>
          <a:effectRef idx="0"/>
          <a:fontRef idx="minor"/>
        </p:style>
      </p:sp>
      <p:sp>
        <p:nvSpPr>
          <p:cNvPr id="185" name="CustomShape 3"/>
          <p:cNvSpPr/>
          <p:nvPr/>
        </p:nvSpPr>
        <p:spPr>
          <a:xfrm>
            <a:off x="683640" y="104760"/>
            <a:ext cx="7590240" cy="829080"/>
          </a:xfrm>
          <a:prstGeom prst="rect">
            <a:avLst/>
          </a:prstGeom>
          <a:noFill/>
          <a:ln>
            <a:noFill/>
          </a:ln>
        </p:spPr>
        <p:style>
          <a:lnRef idx="0"/>
          <a:fillRef idx="0"/>
          <a:effectRef idx="0"/>
          <a:fontRef idx="minor"/>
        </p:style>
        <p:txBody>
          <a:bodyPr lIns="90000" rIns="90000" tIns="45000" bIns="45000" anchor="b"/>
          <a:p>
            <a:pPr>
              <a:lnSpc>
                <a:spcPct val="100000"/>
              </a:lnSpc>
            </a:pPr>
            <a:r>
              <a:rPr b="1" lang="en-GB" sz="3600" spc="-1" strike="noStrike">
                <a:solidFill>
                  <a:srgbClr val="97bf0d"/>
                </a:solidFill>
                <a:uFill>
                  <a:solidFill>
                    <a:srgbClr val="ffffff"/>
                  </a:solidFill>
                </a:uFill>
                <a:latin typeface="Calibri"/>
                <a:ea typeface="DejaVu Sans"/>
              </a:rPr>
              <a:t>NanoMAX – a bad detector experience </a:t>
            </a:r>
            <a:endParaRPr b="0" lang="en-GB" sz="36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2139</TotalTime>
  <Application>LibreOffice/5.3.6.1$Linux_X86_64 LibreOffice_project/30$Build-1</Application>
  <Words>1466</Words>
  <Paragraphs>184</Paragraphs>
  <Company>Microsoft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2019-12-19T16:27:30Z</dcterms:created>
  <dc:creator/>
  <dc:description/>
  <dc:language>en-GB</dc:language>
  <cp:lastModifiedBy/>
  <dcterms:modified xsi:type="dcterms:W3CDTF">2020-03-10T09:13:06Z</dcterms:modified>
  <cp:revision>119</cp:revision>
  <dc:subject/>
  <dc:title>Bild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18</vt:i4>
  </property>
</Properties>
</file>