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77" r:id="rId2"/>
    <p:sldId id="284" r:id="rId3"/>
    <p:sldId id="303" r:id="rId4"/>
    <p:sldId id="304" r:id="rId5"/>
    <p:sldId id="305" r:id="rId6"/>
  </p:sldIdLst>
  <p:sldSz cx="9144000" cy="6858000" type="screen4x3"/>
  <p:notesSz cx="6858000" cy="9144000"/>
  <p:defaultTextStyle>
    <a:defPPr>
      <a:defRPr lang="en-US"/>
    </a:defPPr>
    <a:lvl1pPr marL="0" algn="l" defTabSz="45716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60" algn="l" defTabSz="45716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19" algn="l" defTabSz="45716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79" algn="l" defTabSz="45716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39" algn="l" defTabSz="45716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98" algn="l" defTabSz="45716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58" algn="l" defTabSz="45716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117" algn="l" defTabSz="45716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77" algn="l" defTabSz="45716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84C0"/>
    <a:srgbClr val="29AEEC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744" autoAdjust="0"/>
  </p:normalViewPr>
  <p:slideViewPr>
    <p:cSldViewPr snapToGrid="0" snapToObjects="1" showGuides="1">
      <p:cViewPr>
        <p:scale>
          <a:sx n="90" d="100"/>
          <a:sy n="90" d="100"/>
        </p:scale>
        <p:origin x="-3584" y="-1272"/>
      </p:cViewPr>
      <p:guideLst>
        <p:guide orient="horz" pos="2510"/>
        <p:guide pos="151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ohanbrisfors:Documents:ESS:Construction%20Phase:Spend%20profile:In-kind%20and%20cash%20per%20project%20and%20year31OCT2013%20v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550363959213993"/>
          <c:y val="0.0878432712179958"/>
          <c:w val="0.911999368134539"/>
          <c:h val="0.84989734743027"/>
        </c:manualLayout>
      </c:layout>
      <c:barChart>
        <c:barDir val="col"/>
        <c:grouping val="stacked"/>
        <c:varyColors val="0"/>
        <c:ser>
          <c:idx val="0"/>
          <c:order val="0"/>
          <c:tx>
            <c:v>Cash</c:v>
          </c:tx>
          <c:spPr>
            <a:solidFill>
              <a:srgbClr val="0094CA"/>
            </a:solidFill>
          </c:spPr>
          <c:invertIfNegative val="0"/>
          <c:cat>
            <c:numRef>
              <c:f>Dia!$E$39:$Q$39</c:f>
              <c:numCache>
                <c:formatCode>General</c:formatCode>
                <c:ptCount val="13"/>
                <c:pt idx="0">
                  <c:v>2013.0</c:v>
                </c:pt>
                <c:pt idx="1">
                  <c:v>2014.0</c:v>
                </c:pt>
                <c:pt idx="2">
                  <c:v>2015.0</c:v>
                </c:pt>
                <c:pt idx="3">
                  <c:v>2016.0</c:v>
                </c:pt>
                <c:pt idx="4">
                  <c:v>2017.0</c:v>
                </c:pt>
                <c:pt idx="5">
                  <c:v>2018.0</c:v>
                </c:pt>
                <c:pt idx="6">
                  <c:v>2019.0</c:v>
                </c:pt>
                <c:pt idx="7">
                  <c:v>2020.0</c:v>
                </c:pt>
                <c:pt idx="8">
                  <c:v>2021.0</c:v>
                </c:pt>
                <c:pt idx="9">
                  <c:v>2022.0</c:v>
                </c:pt>
                <c:pt idx="10">
                  <c:v>2023.0</c:v>
                </c:pt>
                <c:pt idx="11">
                  <c:v>2024.0</c:v>
                </c:pt>
                <c:pt idx="12">
                  <c:v>2025.0</c:v>
                </c:pt>
              </c:numCache>
            </c:numRef>
          </c:cat>
          <c:val>
            <c:numRef>
              <c:f>Dia!$E$42:$Q$42</c:f>
              <c:numCache>
                <c:formatCode>#,##0</c:formatCode>
                <c:ptCount val="13"/>
                <c:pt idx="0">
                  <c:v>61.9</c:v>
                </c:pt>
                <c:pt idx="1">
                  <c:v>150.0</c:v>
                </c:pt>
                <c:pt idx="2">
                  <c:v>272.4762114537442</c:v>
                </c:pt>
                <c:pt idx="3">
                  <c:v>266.2784140969163</c:v>
                </c:pt>
                <c:pt idx="4">
                  <c:v>273.366960352423</c:v>
                </c:pt>
                <c:pt idx="5">
                  <c:v>180.1729515418503</c:v>
                </c:pt>
                <c:pt idx="6">
                  <c:v>89.70546255506611</c:v>
                </c:pt>
                <c:pt idx="7">
                  <c:v>17.4</c:v>
                </c:pt>
                <c:pt idx="8">
                  <c:v>14.2</c:v>
                </c:pt>
                <c:pt idx="9">
                  <c:v>11.8</c:v>
                </c:pt>
                <c:pt idx="10">
                  <c:v>3.4</c:v>
                </c:pt>
                <c:pt idx="11">
                  <c:v>1.8</c:v>
                </c:pt>
                <c:pt idx="12">
                  <c:v>0.6</c:v>
                </c:pt>
              </c:numCache>
            </c:numRef>
          </c:val>
        </c:ser>
        <c:ser>
          <c:idx val="1"/>
          <c:order val="1"/>
          <c:tx>
            <c:v>In-kind planned</c:v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cat>
            <c:numRef>
              <c:f>Dia!$E$39:$Q$39</c:f>
              <c:numCache>
                <c:formatCode>General</c:formatCode>
                <c:ptCount val="13"/>
                <c:pt idx="0">
                  <c:v>2013.0</c:v>
                </c:pt>
                <c:pt idx="1">
                  <c:v>2014.0</c:v>
                </c:pt>
                <c:pt idx="2">
                  <c:v>2015.0</c:v>
                </c:pt>
                <c:pt idx="3">
                  <c:v>2016.0</c:v>
                </c:pt>
                <c:pt idx="4">
                  <c:v>2017.0</c:v>
                </c:pt>
                <c:pt idx="5">
                  <c:v>2018.0</c:v>
                </c:pt>
                <c:pt idx="6">
                  <c:v>2019.0</c:v>
                </c:pt>
                <c:pt idx="7">
                  <c:v>2020.0</c:v>
                </c:pt>
                <c:pt idx="8">
                  <c:v>2021.0</c:v>
                </c:pt>
                <c:pt idx="9">
                  <c:v>2022.0</c:v>
                </c:pt>
                <c:pt idx="10">
                  <c:v>2023.0</c:v>
                </c:pt>
                <c:pt idx="11">
                  <c:v>2024.0</c:v>
                </c:pt>
                <c:pt idx="12">
                  <c:v>2025.0</c:v>
                </c:pt>
              </c:numCache>
            </c:numRef>
          </c:cat>
          <c:val>
            <c:numRef>
              <c:f>Dia!$E$40:$Q$40</c:f>
              <c:numCache>
                <c:formatCode>#,##0</c:formatCode>
                <c:ptCount val="13"/>
                <c:pt idx="0">
                  <c:v>0.0</c:v>
                </c:pt>
                <c:pt idx="1">
                  <c:v>3.600000000000001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>
                  <c:v>0.0</c:v>
                </c:pt>
                <c:pt idx="6">
                  <c:v>0.0</c:v>
                </c:pt>
                <c:pt idx="7">
                  <c:v>0.0</c:v>
                </c:pt>
                <c:pt idx="8">
                  <c:v>0.0</c:v>
                </c:pt>
                <c:pt idx="9">
                  <c:v>0.0</c:v>
                </c:pt>
                <c:pt idx="10">
                  <c:v>0.0</c:v>
                </c:pt>
                <c:pt idx="11">
                  <c:v>0.0</c:v>
                </c:pt>
                <c:pt idx="12">
                  <c:v>0.0</c:v>
                </c:pt>
              </c:numCache>
            </c:numRef>
          </c:val>
        </c:ser>
        <c:ser>
          <c:idx val="2"/>
          <c:order val="2"/>
          <c:tx>
            <c:v>In-kind potential</c:v>
          </c:tx>
          <c:spPr>
            <a:pattFill prst="ltDnDiag">
              <a:fgClr>
                <a:schemeClr val="bg1"/>
              </a:fgClr>
              <a:bgClr>
                <a:schemeClr val="accent4">
                  <a:lumMod val="40000"/>
                  <a:lumOff val="60000"/>
                </a:schemeClr>
              </a:bgClr>
            </a:pattFill>
          </c:spPr>
          <c:invertIfNegative val="0"/>
          <c:cat>
            <c:numRef>
              <c:f>Dia!$E$39:$Q$39</c:f>
              <c:numCache>
                <c:formatCode>General</c:formatCode>
                <c:ptCount val="13"/>
                <c:pt idx="0">
                  <c:v>2013.0</c:v>
                </c:pt>
                <c:pt idx="1">
                  <c:v>2014.0</c:v>
                </c:pt>
                <c:pt idx="2">
                  <c:v>2015.0</c:v>
                </c:pt>
                <c:pt idx="3">
                  <c:v>2016.0</c:v>
                </c:pt>
                <c:pt idx="4">
                  <c:v>2017.0</c:v>
                </c:pt>
                <c:pt idx="5">
                  <c:v>2018.0</c:v>
                </c:pt>
                <c:pt idx="6">
                  <c:v>2019.0</c:v>
                </c:pt>
                <c:pt idx="7">
                  <c:v>2020.0</c:v>
                </c:pt>
                <c:pt idx="8">
                  <c:v>2021.0</c:v>
                </c:pt>
                <c:pt idx="9">
                  <c:v>2022.0</c:v>
                </c:pt>
                <c:pt idx="10">
                  <c:v>2023.0</c:v>
                </c:pt>
                <c:pt idx="11">
                  <c:v>2024.0</c:v>
                </c:pt>
                <c:pt idx="12">
                  <c:v>2025.0</c:v>
                </c:pt>
              </c:numCache>
            </c:numRef>
          </c:cat>
          <c:val>
            <c:numRef>
              <c:f>Dia!$E$41:$Q$41</c:f>
              <c:numCache>
                <c:formatCode>#,##0</c:formatCode>
                <c:ptCount val="13"/>
                <c:pt idx="1">
                  <c:v>11.0</c:v>
                </c:pt>
                <c:pt idx="2">
                  <c:v>57.1</c:v>
                </c:pt>
                <c:pt idx="3">
                  <c:v>130.9</c:v>
                </c:pt>
                <c:pt idx="4">
                  <c:v>149.7</c:v>
                </c:pt>
                <c:pt idx="5">
                  <c:v>114.7</c:v>
                </c:pt>
                <c:pt idx="6">
                  <c:v>52.8</c:v>
                </c:pt>
                <c:pt idx="7">
                  <c:v>28.2</c:v>
                </c:pt>
                <c:pt idx="8">
                  <c:v>20.9</c:v>
                </c:pt>
                <c:pt idx="9">
                  <c:v>13.9</c:v>
                </c:pt>
                <c:pt idx="10">
                  <c:v>6.4</c:v>
                </c:pt>
                <c:pt idx="11">
                  <c:v>3.1</c:v>
                </c:pt>
                <c:pt idx="12">
                  <c:v>0.6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2138392232"/>
        <c:axId val="-2138142968"/>
      </c:barChart>
      <c:catAx>
        <c:axId val="-2138392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-2138142968"/>
        <c:crosses val="autoZero"/>
        <c:auto val="1"/>
        <c:lblAlgn val="ctr"/>
        <c:lblOffset val="100"/>
        <c:noMultiLvlLbl val="0"/>
      </c:catAx>
      <c:valAx>
        <c:axId val="-2138142968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en-US" sz="1600" dirty="0"/>
                  <a:t>M€</a:t>
                </a:r>
              </a:p>
            </c:rich>
          </c:tx>
          <c:layout>
            <c:manualLayout>
              <c:xMode val="edge"/>
              <c:yMode val="edge"/>
              <c:x val="0.00115199068426306"/>
              <c:y val="0.00062898107885768"/>
            </c:manualLayout>
          </c:layout>
          <c:overlay val="0"/>
        </c:title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-2138392232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2000"/>
            </a:pPr>
            <a:endParaRPr lang="en-US"/>
          </a:p>
        </c:txPr>
      </c:legendEntry>
      <c:legendEntry>
        <c:idx val="1"/>
        <c:delete val="1"/>
      </c:legendEntry>
      <c:legendEntry>
        <c:idx val="2"/>
        <c:txPr>
          <a:bodyPr/>
          <a:lstStyle/>
          <a:p>
            <a:pPr>
              <a:defRPr sz="2000"/>
            </a:pPr>
            <a:endParaRPr lang="en-US"/>
          </a:p>
        </c:txPr>
      </c:legendEntry>
      <c:layout>
        <c:manualLayout>
          <c:xMode val="edge"/>
          <c:yMode val="edge"/>
          <c:x val="0.619379152790013"/>
          <c:y val="0.558401061936224"/>
          <c:w val="0.285509139862085"/>
          <c:h val="0.202211160386561"/>
        </c:manualLayout>
      </c:layout>
      <c:overlay val="1"/>
      <c:spPr>
        <a:noFill/>
        <a:ln>
          <a:noFill/>
        </a:ln>
      </c:spPr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png"/><Relationship Id="rId2" Type="http://schemas.openxmlformats.org/officeDocument/2006/relationships/image" Target="../media/image23.png"/><Relationship Id="rId3" Type="http://schemas.openxmlformats.org/officeDocument/2006/relationships/image" Target="../media/image2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EEE55B-5C63-C140-97FF-8963C964C3C5}" type="datetimeFigureOut">
              <a:rPr lang="en-US" smtClean="0"/>
              <a:t>28/01/14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571542-75FB-BD4E-8076-0F040FBDF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686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4D91C-B52C-1E47-98DE-507E8F7D46BA}" type="datetimeFigureOut">
              <a:rPr lang="en-US" smtClean="0"/>
              <a:t>28/01/14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308F0-9F06-414D-AF1E-0FEE70F58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36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4D91C-B52C-1E47-98DE-507E8F7D46BA}" type="datetimeFigureOut">
              <a:rPr lang="en-US" smtClean="0"/>
              <a:t>28/01/14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308F0-9F06-414D-AF1E-0FEE70F58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325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4D91C-B52C-1E47-98DE-507E8F7D46BA}" type="datetimeFigureOut">
              <a:rPr lang="en-US" smtClean="0"/>
              <a:t>28/01/14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308F0-9F06-414D-AF1E-0FEE70F58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7625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 text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derrubrik 2"/>
          <p:cNvSpPr>
            <a:spLocks noGrp="1"/>
          </p:cNvSpPr>
          <p:nvPr>
            <p:ph type="subTitle" idx="1"/>
          </p:nvPr>
        </p:nvSpPr>
        <p:spPr>
          <a:xfrm>
            <a:off x="593515" y="1955803"/>
            <a:ext cx="4766944" cy="3780620"/>
          </a:xfrm>
        </p:spPr>
        <p:txBody>
          <a:bodyPr lIns="0" tIns="0" rIns="0" bIns="0">
            <a:noAutofit/>
          </a:bodyPr>
          <a:lstStyle>
            <a:lvl1pPr marL="342840" indent="-342840" algn="l">
              <a:lnSpc>
                <a:spcPct val="90000"/>
              </a:lnSpc>
              <a:buFont typeface="Arial"/>
              <a:buChar char="•"/>
              <a:defRPr sz="2400">
                <a:solidFill>
                  <a:schemeClr val="bg1"/>
                </a:solidFill>
              </a:defRPr>
            </a:lvl1pPr>
            <a:lvl2pPr marL="4571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5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8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93512" y="-1"/>
            <a:ext cx="5762624" cy="1441451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6" name="Rektangel med rundade hörn 5"/>
          <p:cNvSpPr/>
          <p:nvPr userDrawn="1"/>
        </p:nvSpPr>
        <p:spPr>
          <a:xfrm>
            <a:off x="6205857" y="1955803"/>
            <a:ext cx="2479040" cy="2479040"/>
          </a:xfrm>
          <a:prstGeom prst="roundRect">
            <a:avLst/>
          </a:prstGeom>
          <a:noFill/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sv-SE"/>
          </a:p>
        </p:txBody>
      </p:sp>
      <p:cxnSp>
        <p:nvCxnSpPr>
          <p:cNvPr id="7" name="Rak 5"/>
          <p:cNvCxnSpPr/>
          <p:nvPr userDrawn="1"/>
        </p:nvCxnSpPr>
        <p:spPr>
          <a:xfrm>
            <a:off x="-326071" y="1452399"/>
            <a:ext cx="9696394" cy="0"/>
          </a:xfrm>
          <a:prstGeom prst="line">
            <a:avLst/>
          </a:prstGeom>
          <a:ln w="63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289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4D91C-B52C-1E47-98DE-507E8F7D46BA}" type="datetimeFigureOut">
              <a:rPr lang="en-US" smtClean="0"/>
              <a:t>28/01/14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308F0-9F06-414D-AF1E-0FEE70F58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846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6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1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7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3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9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5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4D91C-B52C-1E47-98DE-507E8F7D46BA}" type="datetimeFigureOut">
              <a:rPr lang="en-US" smtClean="0"/>
              <a:t>28/01/14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308F0-9F06-414D-AF1E-0FEE70F58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8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4D91C-B52C-1E47-98DE-507E8F7D46BA}" type="datetimeFigureOut">
              <a:rPr lang="en-US" smtClean="0"/>
              <a:t>28/01/14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308F0-9F06-414D-AF1E-0FEE70F58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749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0" indent="0">
              <a:buNone/>
              <a:defRPr sz="2000" b="1"/>
            </a:lvl2pPr>
            <a:lvl3pPr marL="914319" indent="0">
              <a:buNone/>
              <a:defRPr sz="1800" b="1"/>
            </a:lvl3pPr>
            <a:lvl4pPr marL="1371479" indent="0">
              <a:buNone/>
              <a:defRPr sz="1600" b="1"/>
            </a:lvl4pPr>
            <a:lvl5pPr marL="1828639" indent="0">
              <a:buNone/>
              <a:defRPr sz="1600" b="1"/>
            </a:lvl5pPr>
            <a:lvl6pPr marL="2285798" indent="0">
              <a:buNone/>
              <a:defRPr sz="1600" b="1"/>
            </a:lvl6pPr>
            <a:lvl7pPr marL="2742958" indent="0">
              <a:buNone/>
              <a:defRPr sz="1600" b="1"/>
            </a:lvl7pPr>
            <a:lvl8pPr marL="3200117" indent="0">
              <a:buNone/>
              <a:defRPr sz="1600" b="1"/>
            </a:lvl8pPr>
            <a:lvl9pPr marL="365727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6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0" indent="0">
              <a:buNone/>
              <a:defRPr sz="2000" b="1"/>
            </a:lvl2pPr>
            <a:lvl3pPr marL="914319" indent="0">
              <a:buNone/>
              <a:defRPr sz="1800" b="1"/>
            </a:lvl3pPr>
            <a:lvl4pPr marL="1371479" indent="0">
              <a:buNone/>
              <a:defRPr sz="1600" b="1"/>
            </a:lvl4pPr>
            <a:lvl5pPr marL="1828639" indent="0">
              <a:buNone/>
              <a:defRPr sz="1600" b="1"/>
            </a:lvl5pPr>
            <a:lvl6pPr marL="2285798" indent="0">
              <a:buNone/>
              <a:defRPr sz="1600" b="1"/>
            </a:lvl6pPr>
            <a:lvl7pPr marL="2742958" indent="0">
              <a:buNone/>
              <a:defRPr sz="1600" b="1"/>
            </a:lvl7pPr>
            <a:lvl8pPr marL="3200117" indent="0">
              <a:buNone/>
              <a:defRPr sz="1600" b="1"/>
            </a:lvl8pPr>
            <a:lvl9pPr marL="365727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6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4D91C-B52C-1E47-98DE-507E8F7D46BA}" type="datetimeFigureOut">
              <a:rPr lang="en-US" smtClean="0"/>
              <a:t>28/01/14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308F0-9F06-414D-AF1E-0FEE70F58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792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4D91C-B52C-1E47-98DE-507E8F7D46BA}" type="datetimeFigureOut">
              <a:rPr lang="en-US" smtClean="0"/>
              <a:t>28/01/14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308F0-9F06-414D-AF1E-0FEE70F58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628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4D91C-B52C-1E47-98DE-507E8F7D46BA}" type="datetimeFigureOut">
              <a:rPr lang="en-US" smtClean="0"/>
              <a:t>28/01/14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308F0-9F06-414D-AF1E-0FEE70F58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927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60" indent="0">
              <a:buNone/>
              <a:defRPr sz="1200"/>
            </a:lvl2pPr>
            <a:lvl3pPr marL="914319" indent="0">
              <a:buNone/>
              <a:defRPr sz="1000"/>
            </a:lvl3pPr>
            <a:lvl4pPr marL="1371479" indent="0">
              <a:buNone/>
              <a:defRPr sz="900"/>
            </a:lvl4pPr>
            <a:lvl5pPr marL="1828639" indent="0">
              <a:buNone/>
              <a:defRPr sz="900"/>
            </a:lvl5pPr>
            <a:lvl6pPr marL="2285798" indent="0">
              <a:buNone/>
              <a:defRPr sz="900"/>
            </a:lvl6pPr>
            <a:lvl7pPr marL="2742958" indent="0">
              <a:buNone/>
              <a:defRPr sz="900"/>
            </a:lvl7pPr>
            <a:lvl8pPr marL="3200117" indent="0">
              <a:buNone/>
              <a:defRPr sz="900"/>
            </a:lvl8pPr>
            <a:lvl9pPr marL="3657277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4D91C-B52C-1E47-98DE-507E8F7D46BA}" type="datetimeFigureOut">
              <a:rPr lang="en-US" smtClean="0"/>
              <a:t>28/01/14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308F0-9F06-414D-AF1E-0FEE70F58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60" indent="0">
              <a:buNone/>
              <a:defRPr sz="2800"/>
            </a:lvl2pPr>
            <a:lvl3pPr marL="914319" indent="0">
              <a:buNone/>
              <a:defRPr sz="2400"/>
            </a:lvl3pPr>
            <a:lvl4pPr marL="1371479" indent="0">
              <a:buNone/>
              <a:defRPr sz="2000"/>
            </a:lvl4pPr>
            <a:lvl5pPr marL="1828639" indent="0">
              <a:buNone/>
              <a:defRPr sz="2000"/>
            </a:lvl5pPr>
            <a:lvl6pPr marL="2285798" indent="0">
              <a:buNone/>
              <a:defRPr sz="2000"/>
            </a:lvl6pPr>
            <a:lvl7pPr marL="2742958" indent="0">
              <a:buNone/>
              <a:defRPr sz="2000"/>
            </a:lvl7pPr>
            <a:lvl8pPr marL="3200117" indent="0">
              <a:buNone/>
              <a:defRPr sz="2000"/>
            </a:lvl8pPr>
            <a:lvl9pPr marL="3657277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60" indent="0">
              <a:buNone/>
              <a:defRPr sz="1200"/>
            </a:lvl2pPr>
            <a:lvl3pPr marL="914319" indent="0">
              <a:buNone/>
              <a:defRPr sz="1000"/>
            </a:lvl3pPr>
            <a:lvl4pPr marL="1371479" indent="0">
              <a:buNone/>
              <a:defRPr sz="900"/>
            </a:lvl4pPr>
            <a:lvl5pPr marL="1828639" indent="0">
              <a:buNone/>
              <a:defRPr sz="900"/>
            </a:lvl5pPr>
            <a:lvl6pPr marL="2285798" indent="0">
              <a:buNone/>
              <a:defRPr sz="900"/>
            </a:lvl6pPr>
            <a:lvl7pPr marL="2742958" indent="0">
              <a:buNone/>
              <a:defRPr sz="900"/>
            </a:lvl7pPr>
            <a:lvl8pPr marL="3200117" indent="0">
              <a:buNone/>
              <a:defRPr sz="900"/>
            </a:lvl8pPr>
            <a:lvl9pPr marL="3657277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4D91C-B52C-1E47-98DE-507E8F7D46BA}" type="datetimeFigureOut">
              <a:rPr lang="en-US" smtClean="0"/>
              <a:t>28/01/14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308F0-9F06-414D-AF1E-0FEE70F58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979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32" tIns="45716" rIns="91432" bIns="4571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32" tIns="45716" rIns="91432" bIns="4571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1" y="6356351"/>
            <a:ext cx="2133600" cy="365125"/>
          </a:xfrm>
          <a:prstGeom prst="rect">
            <a:avLst/>
          </a:prstGeom>
        </p:spPr>
        <p:txBody>
          <a:bodyPr vert="horz" lIns="91432" tIns="45716" rIns="91432" bIns="45716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4D91C-B52C-1E47-98DE-507E8F7D46BA}" type="datetimeFigureOut">
              <a:rPr lang="en-US" smtClean="0"/>
              <a:t>28/01/14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32" tIns="45716" rIns="91432" bIns="45716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32" tIns="45716" rIns="91432" bIns="45716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308F0-9F06-414D-AF1E-0FEE70F5853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ESS_outline_logo_lightblue.eps"/>
          <p:cNvPicPr>
            <a:picLocks noChangeAspect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4728" y="110838"/>
            <a:ext cx="1905000" cy="1020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4996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3" r:id="rId12"/>
  </p:sldLayoutIdLst>
  <p:txStyles>
    <p:titleStyle>
      <a:lvl1pPr algn="r" defTabSz="45716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70" indent="-342870" algn="l" defTabSz="45716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84" indent="-285725" algn="l" defTabSz="45716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99" indent="-228579" algn="l" defTabSz="45716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58" indent="-228579" algn="l" defTabSz="45716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18" indent="-228579" algn="l" defTabSz="45716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78" indent="-228579" algn="l" defTabSz="45716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37" indent="-228579" algn="l" defTabSz="45716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97" indent="-228579" algn="l" defTabSz="45716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56" indent="-228579" algn="l" defTabSz="45716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6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0" algn="l" defTabSz="45716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19" algn="l" defTabSz="45716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79" algn="l" defTabSz="45716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39" algn="l" defTabSz="45716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98" algn="l" defTabSz="45716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58" algn="l" defTabSz="45716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17" algn="l" defTabSz="45716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77" algn="l" defTabSz="45716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emf"/><Relationship Id="rId3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3.png"/><Relationship Id="rId12" Type="http://schemas.openxmlformats.org/officeDocument/2006/relationships/image" Target="../media/image14.png"/><Relationship Id="rId13" Type="http://schemas.openxmlformats.org/officeDocument/2006/relationships/image" Target="../media/image15.png"/><Relationship Id="rId14" Type="http://schemas.openxmlformats.org/officeDocument/2006/relationships/image" Target="../media/image16.png"/><Relationship Id="rId15" Type="http://schemas.openxmlformats.org/officeDocument/2006/relationships/image" Target="../media/image17.png"/><Relationship Id="rId16" Type="http://schemas.openxmlformats.org/officeDocument/2006/relationships/image" Target="../media/image18.png"/><Relationship Id="rId17" Type="http://schemas.openxmlformats.org/officeDocument/2006/relationships/image" Target="../media/image19.png"/><Relationship Id="rId18" Type="http://schemas.openxmlformats.org/officeDocument/2006/relationships/image" Target="../media/image20.png"/><Relationship Id="rId19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8" Type="http://schemas.openxmlformats.org/officeDocument/2006/relationships/image" Target="../media/image10.png"/><Relationship Id="rId9" Type="http://schemas.openxmlformats.org/officeDocument/2006/relationships/image" Target="../media/image11.png"/><Relationship Id="rId10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4" Type="http://schemas.openxmlformats.org/officeDocument/2006/relationships/oleObject" Target="../embeddings/oleObject1.bin"/><Relationship Id="rId5" Type="http://schemas.openxmlformats.org/officeDocument/2006/relationships/image" Target="../media/image22.png"/><Relationship Id="rId6" Type="http://schemas.openxmlformats.org/officeDocument/2006/relationships/oleObject" Target="../embeddings/oleObject2.bin"/><Relationship Id="rId7" Type="http://schemas.openxmlformats.org/officeDocument/2006/relationships/image" Target="../media/image23.png"/><Relationship Id="rId8" Type="http://schemas.openxmlformats.org/officeDocument/2006/relationships/oleObject" Target="../embeddings/oleObject3.bin"/><Relationship Id="rId9" Type="http://schemas.openxmlformats.org/officeDocument/2006/relationships/image" Target="../media/image24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SS_frugal_PPT.pdf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8927" y="-1"/>
            <a:ext cx="9152927" cy="6866930"/>
          </a:xfrm>
          <a:prstGeom prst="rect">
            <a:avLst/>
          </a:prstGeom>
        </p:spPr>
      </p:pic>
      <p:pic>
        <p:nvPicPr>
          <p:cNvPr id="5" name="Picture 4" descr="ESS_outline_logo_white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06555" y="273844"/>
            <a:ext cx="2817887" cy="168333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01600" y="4506176"/>
            <a:ext cx="5476410" cy="2179424"/>
          </a:xfrm>
          <a:prstGeom prst="rect">
            <a:avLst/>
          </a:prstGeom>
          <a:noFill/>
        </p:spPr>
        <p:txBody>
          <a:bodyPr wrap="square" lIns="85707" tIns="42853" rIns="85707" bIns="42853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In-Kind Contributions</a:t>
            </a:r>
          </a:p>
          <a:p>
            <a:endParaRPr lang="en-US" sz="2800" dirty="0">
              <a:solidFill>
                <a:schemeClr val="bg1"/>
              </a:solidFill>
            </a:endParaRPr>
          </a:p>
          <a:p>
            <a:r>
              <a:rPr lang="en-US" sz="2000" b="1" dirty="0">
                <a:solidFill>
                  <a:schemeClr val="bg1"/>
                </a:solidFill>
              </a:rPr>
              <a:t>Andrew Jackson</a:t>
            </a:r>
          </a:p>
          <a:p>
            <a:r>
              <a:rPr lang="en-US" sz="2000" dirty="0">
                <a:solidFill>
                  <a:schemeClr val="bg1"/>
                </a:solidFill>
              </a:rPr>
              <a:t>LoKI Kickoff Meeting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dirty="0" smtClean="0">
                <a:solidFill>
                  <a:schemeClr val="bg1"/>
                </a:solidFill>
              </a:rPr>
              <a:t>January 29, 2014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51046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4"/>
          <p:cNvPicPr>
            <a:picLocks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4396" y="1943323"/>
            <a:ext cx="750094" cy="750094"/>
          </a:xfrm>
          <a:prstGeom prst="rect">
            <a:avLst/>
          </a:prstGeom>
          <a:noFill/>
          <a:ln>
            <a:noFill/>
          </a:ln>
          <a:effectLst>
            <a:outerShdw blurRad="177800" dist="114300" dir="2700000" algn="ctr" rotWithShape="0">
              <a:schemeClr val="bg2">
                <a:alpha val="40999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0244" name="Picture 5"/>
          <p:cNvPicPr>
            <a:picLocks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21693" y="1938858"/>
            <a:ext cx="750094" cy="750094"/>
          </a:xfrm>
          <a:prstGeom prst="rect">
            <a:avLst/>
          </a:prstGeom>
          <a:noFill/>
          <a:ln>
            <a:noFill/>
          </a:ln>
          <a:effectLst>
            <a:outerShdw blurRad="177800" dist="114300" dir="2700000" algn="ctr" rotWithShape="0">
              <a:schemeClr val="bg2">
                <a:alpha val="40999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0245" name="Picture 6"/>
          <p:cNvPicPr>
            <a:picLocks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38435" y="2818432"/>
            <a:ext cx="750094" cy="750094"/>
          </a:xfrm>
          <a:prstGeom prst="rect">
            <a:avLst/>
          </a:prstGeom>
          <a:noFill/>
          <a:ln>
            <a:noFill/>
          </a:ln>
          <a:effectLst>
            <a:outerShdw blurRad="177800" dist="114300" dir="2700000" algn="ctr" rotWithShape="0">
              <a:schemeClr val="bg2">
                <a:alpha val="40999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0246" name="Picture 7"/>
          <p:cNvPicPr>
            <a:picLocks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4396" y="2818432"/>
            <a:ext cx="750094" cy="750094"/>
          </a:xfrm>
          <a:prstGeom prst="rect">
            <a:avLst/>
          </a:prstGeom>
          <a:noFill/>
          <a:ln>
            <a:noFill/>
          </a:ln>
          <a:effectLst>
            <a:outerShdw blurRad="177800" dist="114300" dir="2700000" algn="ctr" rotWithShape="0">
              <a:schemeClr val="bg2">
                <a:alpha val="40999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0247" name="Picture 8"/>
          <p:cNvPicPr>
            <a:picLocks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22474" y="4568651"/>
            <a:ext cx="750094" cy="750094"/>
          </a:xfrm>
          <a:prstGeom prst="rect">
            <a:avLst/>
          </a:prstGeom>
          <a:noFill/>
          <a:ln>
            <a:noFill/>
          </a:ln>
          <a:effectLst>
            <a:outerShdw blurRad="177800" dist="114300" dir="2700000" algn="ctr" rotWithShape="0">
              <a:schemeClr val="bg2">
                <a:alpha val="40999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0248" name="Picture 9"/>
          <p:cNvPicPr>
            <a:picLocks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22474" y="5443760"/>
            <a:ext cx="750094" cy="750094"/>
          </a:xfrm>
          <a:prstGeom prst="rect">
            <a:avLst/>
          </a:prstGeom>
          <a:noFill/>
          <a:ln>
            <a:noFill/>
          </a:ln>
          <a:effectLst>
            <a:outerShdw blurRad="177800" dist="114300" dir="2700000" algn="ctr" rotWithShape="0">
              <a:schemeClr val="bg2">
                <a:alpha val="40999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0249" name="Picture 10"/>
          <p:cNvPicPr>
            <a:picLocks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38435" y="3693542"/>
            <a:ext cx="750094" cy="750094"/>
          </a:xfrm>
          <a:prstGeom prst="rect">
            <a:avLst/>
          </a:prstGeom>
          <a:noFill/>
          <a:ln>
            <a:noFill/>
          </a:ln>
          <a:effectLst>
            <a:outerShdw blurRad="177800" dist="114300" dir="2700000" algn="ctr" rotWithShape="0">
              <a:schemeClr val="bg2">
                <a:alpha val="40999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0250" name="Picture 11"/>
          <p:cNvPicPr>
            <a:picLocks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74592" y="5443760"/>
            <a:ext cx="750094" cy="750094"/>
          </a:xfrm>
          <a:prstGeom prst="rect">
            <a:avLst/>
          </a:prstGeom>
          <a:noFill/>
          <a:ln>
            <a:noFill/>
          </a:ln>
          <a:effectLst>
            <a:outerShdw blurRad="177800" dist="114300" dir="2700000" algn="ctr" rotWithShape="0">
              <a:schemeClr val="bg2">
                <a:alpha val="40999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0251" name="Picture 12"/>
          <p:cNvPicPr>
            <a:picLocks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4396" y="5443760"/>
            <a:ext cx="750094" cy="750094"/>
          </a:xfrm>
          <a:prstGeom prst="rect">
            <a:avLst/>
          </a:prstGeom>
          <a:noFill/>
          <a:ln>
            <a:noFill/>
          </a:ln>
          <a:effectLst>
            <a:outerShdw blurRad="177800" dist="114300" dir="2700000" algn="ctr" rotWithShape="0">
              <a:schemeClr val="bg2">
                <a:alpha val="40999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0252" name="Picture 13"/>
          <p:cNvPicPr>
            <a:picLocks noChangeArrowheads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90553" y="5443760"/>
            <a:ext cx="750094" cy="750094"/>
          </a:xfrm>
          <a:prstGeom prst="rect">
            <a:avLst/>
          </a:prstGeom>
          <a:noFill/>
          <a:ln>
            <a:noFill/>
          </a:ln>
          <a:effectLst>
            <a:outerShdw blurRad="177800" dist="114300" dir="2700000" algn="ctr" rotWithShape="0">
              <a:schemeClr val="bg2">
                <a:alpha val="40999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0253" name="Picture 14"/>
          <p:cNvPicPr>
            <a:picLocks noChangeArrowheads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4396" y="3693542"/>
            <a:ext cx="750094" cy="750094"/>
          </a:xfrm>
          <a:prstGeom prst="rect">
            <a:avLst/>
          </a:prstGeom>
          <a:noFill/>
          <a:ln>
            <a:noFill/>
          </a:ln>
          <a:effectLst>
            <a:outerShdw blurRad="177800" dist="114300" dir="2700000" algn="ctr" rotWithShape="0">
              <a:schemeClr val="bg2">
                <a:alpha val="40999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0254" name="Picture 15"/>
          <p:cNvPicPr>
            <a:picLocks noChangeArrowheads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22474" y="3693542"/>
            <a:ext cx="750094" cy="750094"/>
          </a:xfrm>
          <a:prstGeom prst="rect">
            <a:avLst/>
          </a:prstGeom>
          <a:noFill/>
          <a:ln>
            <a:noFill/>
          </a:ln>
          <a:effectLst>
            <a:outerShdw blurRad="177800" dist="114300" dir="2700000" algn="ctr" rotWithShape="0">
              <a:schemeClr val="bg2">
                <a:alpha val="40999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0255" name="Picture 16"/>
          <p:cNvPicPr>
            <a:picLocks noChangeArrowheads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4396" y="4568651"/>
            <a:ext cx="750094" cy="750094"/>
          </a:xfrm>
          <a:prstGeom prst="rect">
            <a:avLst/>
          </a:prstGeom>
          <a:noFill/>
          <a:ln>
            <a:noFill/>
          </a:ln>
          <a:effectLst>
            <a:outerShdw blurRad="177800" dist="114300" dir="2700000" algn="ctr" rotWithShape="0">
              <a:schemeClr val="bg2">
                <a:alpha val="40999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0256" name="Picture 17"/>
          <p:cNvPicPr>
            <a:picLocks noChangeArrowheads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06513" y="4568651"/>
            <a:ext cx="750094" cy="750094"/>
          </a:xfrm>
          <a:prstGeom prst="rect">
            <a:avLst/>
          </a:prstGeom>
          <a:noFill/>
          <a:ln>
            <a:noFill/>
          </a:ln>
          <a:effectLst>
            <a:outerShdw blurRad="177800" dist="114300" dir="2700000" algn="ctr" rotWithShape="0">
              <a:schemeClr val="bg2">
                <a:alpha val="40999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0257" name="Picture 18"/>
          <p:cNvPicPr>
            <a:picLocks noChangeArrowheads="1"/>
          </p:cNvPicPr>
          <p:nvPr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38435" y="4568651"/>
            <a:ext cx="750094" cy="750094"/>
          </a:xfrm>
          <a:prstGeom prst="rect">
            <a:avLst/>
          </a:prstGeom>
          <a:noFill/>
          <a:ln>
            <a:noFill/>
          </a:ln>
          <a:effectLst>
            <a:outerShdw blurRad="177800" dist="114300" dir="2700000" algn="ctr" rotWithShape="0">
              <a:schemeClr val="bg2">
                <a:alpha val="40999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0258" name="Picture 19"/>
          <p:cNvPicPr>
            <a:picLocks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06513" y="5443760"/>
            <a:ext cx="750094" cy="750094"/>
          </a:xfrm>
          <a:prstGeom prst="rect">
            <a:avLst/>
          </a:prstGeom>
          <a:noFill/>
          <a:ln>
            <a:noFill/>
          </a:ln>
          <a:effectLst>
            <a:outerShdw blurRad="177800" dist="114300" dir="2700000" algn="ctr" rotWithShape="0">
              <a:schemeClr val="bg2">
                <a:alpha val="40999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0259" name="Picture 20"/>
          <p:cNvPicPr>
            <a:picLocks noChangeArrowheads="1"/>
          </p:cNvPicPr>
          <p:nvPr/>
        </p:nvPicPr>
        <p:blipFill>
          <a:blip r:embed="rId1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38435" y="5443760"/>
            <a:ext cx="750094" cy="750094"/>
          </a:xfrm>
          <a:prstGeom prst="rect">
            <a:avLst/>
          </a:prstGeom>
          <a:noFill/>
          <a:ln>
            <a:noFill/>
          </a:ln>
          <a:effectLst>
            <a:outerShdw blurRad="177800" dist="114300" dir="2700000" algn="ctr" rotWithShape="0">
              <a:schemeClr val="bg2">
                <a:alpha val="40999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0260" name="Picture 21"/>
          <p:cNvPicPr>
            <a:picLocks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97393" y="1314338"/>
            <a:ext cx="4154897" cy="3767211"/>
          </a:xfrm>
          <a:prstGeom prst="rect">
            <a:avLst/>
          </a:prstGeom>
          <a:noFill/>
          <a:ln>
            <a:noFill/>
          </a:ln>
          <a:effectLst>
            <a:outerShdw blurRad="177800" dist="114300" dir="2700000" algn="ctr" rotWithShape="0">
              <a:schemeClr val="bg2">
                <a:alpha val="40999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grpSp>
        <p:nvGrpSpPr>
          <p:cNvPr id="47124" name="Group 25"/>
          <p:cNvGrpSpPr>
            <a:grpSpLocks/>
          </p:cNvGrpSpPr>
          <p:nvPr/>
        </p:nvGrpSpPr>
        <p:grpSpPr bwMode="auto">
          <a:xfrm>
            <a:off x="2313347" y="1432570"/>
            <a:ext cx="4461495" cy="2037085"/>
            <a:chOff x="627" y="295"/>
            <a:chExt cx="3997" cy="1825"/>
          </a:xfrm>
        </p:grpSpPr>
        <p:sp>
          <p:nvSpPr>
            <p:cNvPr id="47131" name="Rectangle 22"/>
            <p:cNvSpPr>
              <a:spLocks/>
            </p:cNvSpPr>
            <p:nvPr/>
          </p:nvSpPr>
          <p:spPr bwMode="auto">
            <a:xfrm>
              <a:off x="627" y="548"/>
              <a:ext cx="2585" cy="9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38100" tIns="38100" rIns="38100" bIns="38100"/>
            <a:lstStyle/>
            <a:p>
              <a:r>
                <a:rPr lang="en-US" sz="1700" b="1" dirty="0">
                  <a:solidFill>
                    <a:srgbClr val="005A7C"/>
                  </a:solidFill>
                  <a:latin typeface="Helvetica" charset="0"/>
                  <a:ea typeface="ＭＳ Ｐゴシック" charset="0"/>
                  <a:cs typeface="ＭＳ Ｐゴシック" charset="0"/>
                  <a:sym typeface="Helvetica" charset="0"/>
                </a:rPr>
                <a:t>Sweden, </a:t>
              </a:r>
              <a:br>
                <a:rPr lang="en-US" sz="1700" b="1" dirty="0">
                  <a:solidFill>
                    <a:srgbClr val="005A7C"/>
                  </a:solidFill>
                  <a:latin typeface="Helvetica" charset="0"/>
                  <a:ea typeface="ＭＳ Ｐゴシック" charset="0"/>
                  <a:cs typeface="ＭＳ Ｐゴシック" charset="0"/>
                  <a:sym typeface="Helvetica" charset="0"/>
                </a:rPr>
              </a:br>
              <a:r>
                <a:rPr lang="en-US" sz="1700" b="1" dirty="0" smtClean="0">
                  <a:solidFill>
                    <a:srgbClr val="005A7C"/>
                  </a:solidFill>
                  <a:latin typeface="Helvetica" charset="0"/>
                  <a:ea typeface="ＭＳ Ｐゴシック" charset="0"/>
                  <a:cs typeface="ＭＳ Ｐゴシック" charset="0"/>
                  <a:sym typeface="Helvetica" charset="0"/>
                </a:rPr>
                <a:t>Denmark and </a:t>
              </a:r>
              <a:r>
                <a:rPr lang="en-US" sz="1700" b="1" dirty="0">
                  <a:solidFill>
                    <a:srgbClr val="005A7C"/>
                  </a:solidFill>
                  <a:latin typeface="Helvetica" charset="0"/>
                  <a:ea typeface="ＭＳ Ｐゴシック" charset="0"/>
                  <a:cs typeface="ＭＳ Ｐゴシック" charset="0"/>
                  <a:sym typeface="Helvetica" charset="0"/>
                </a:rPr>
                <a:t>Norway: </a:t>
              </a:r>
            </a:p>
            <a:p>
              <a:r>
                <a:rPr lang="en-US" sz="1700" b="1" dirty="0">
                  <a:solidFill>
                    <a:srgbClr val="005A7C"/>
                  </a:solidFill>
                  <a:latin typeface="Helvetica" charset="0"/>
                  <a:ea typeface="ＭＳ Ｐゴシック" charset="0"/>
                  <a:cs typeface="ＭＳ Ｐゴシック" charset="0"/>
                  <a:sym typeface="Helvetica" charset="0"/>
                </a:rPr>
                <a:t>50% of </a:t>
              </a:r>
              <a:r>
                <a:rPr lang="en-US" sz="1700" b="1" dirty="0" smtClean="0">
                  <a:solidFill>
                    <a:srgbClr val="005A7C"/>
                  </a:solidFill>
                  <a:latin typeface="Helvetica" charset="0"/>
                  <a:ea typeface="ＭＳ Ｐゴシック" charset="0"/>
                  <a:cs typeface="ＭＳ Ｐゴシック" charset="0"/>
                  <a:sym typeface="Helvetica" charset="0"/>
                </a:rPr>
                <a:t>construction</a:t>
              </a:r>
              <a:r>
                <a:rPr lang="en-US" sz="1700" b="1" dirty="0">
                  <a:solidFill>
                    <a:srgbClr val="005A7C"/>
                  </a:solidFill>
                  <a:latin typeface="Helvetica" charset="0"/>
                  <a:ea typeface="ＭＳ Ｐゴシック" charset="0"/>
                  <a:cs typeface="ＭＳ Ｐゴシック" charset="0"/>
                  <a:sym typeface="Helvetica" charset="0"/>
                </a:rPr>
                <a:t/>
              </a:r>
              <a:br>
                <a:rPr lang="en-US" sz="1700" b="1" dirty="0">
                  <a:solidFill>
                    <a:srgbClr val="005A7C"/>
                  </a:solidFill>
                  <a:latin typeface="Helvetica" charset="0"/>
                  <a:ea typeface="ＭＳ Ｐゴシック" charset="0"/>
                  <a:cs typeface="ＭＳ Ｐゴシック" charset="0"/>
                  <a:sym typeface="Helvetica" charset="0"/>
                </a:rPr>
              </a:br>
              <a:r>
                <a:rPr lang="en-US" sz="1700" b="1" dirty="0">
                  <a:solidFill>
                    <a:srgbClr val="005A7C"/>
                  </a:solidFill>
                  <a:latin typeface="Helvetica" charset="0"/>
                  <a:ea typeface="ＭＳ Ｐゴシック" charset="0"/>
                  <a:cs typeface="ＭＳ Ｐゴシック" charset="0"/>
                  <a:sym typeface="Helvetica" charset="0"/>
                </a:rPr>
                <a:t>15-20% of </a:t>
              </a:r>
              <a:r>
                <a:rPr lang="en-US" sz="1700" b="1" dirty="0" smtClean="0">
                  <a:solidFill>
                    <a:srgbClr val="005A7C"/>
                  </a:solidFill>
                  <a:latin typeface="Helvetica" charset="0"/>
                  <a:ea typeface="ＭＳ Ｐゴシック" charset="0"/>
                  <a:cs typeface="ＭＳ Ｐゴシック" charset="0"/>
                  <a:sym typeface="Helvetica" charset="0"/>
                </a:rPr>
                <a:t>operations</a:t>
              </a:r>
              <a:endParaRPr lang="en-US" sz="1700" b="1" dirty="0">
                <a:solidFill>
                  <a:srgbClr val="005A7C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endParaRPr>
            </a:p>
          </p:txBody>
        </p:sp>
        <p:sp>
          <p:nvSpPr>
            <p:cNvPr id="47132" name="Oval 23"/>
            <p:cNvSpPr>
              <a:spLocks/>
            </p:cNvSpPr>
            <p:nvPr/>
          </p:nvSpPr>
          <p:spPr bwMode="auto">
            <a:xfrm>
              <a:off x="2752" y="295"/>
              <a:ext cx="1872" cy="1825"/>
            </a:xfrm>
            <a:prstGeom prst="ellipse">
              <a:avLst/>
            </a:prstGeom>
            <a:solidFill>
              <a:srgbClr val="D6ECEE">
                <a:alpha val="17647"/>
              </a:srgbClr>
            </a:solidFill>
            <a:ln w="38100">
              <a:solidFill>
                <a:schemeClr val="tx1">
                  <a:alpha val="34117"/>
                </a:schemeClr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</p:grpSp>
      <p:grpSp>
        <p:nvGrpSpPr>
          <p:cNvPr id="47125" name="Group 29"/>
          <p:cNvGrpSpPr>
            <a:grpSpLocks/>
          </p:cNvGrpSpPr>
          <p:nvPr/>
        </p:nvGrpSpPr>
        <p:grpSpPr bwMode="auto">
          <a:xfrm>
            <a:off x="4556100" y="2694533"/>
            <a:ext cx="4762872" cy="3105298"/>
            <a:chOff x="0" y="0"/>
            <a:chExt cx="4267" cy="2782"/>
          </a:xfrm>
        </p:grpSpPr>
        <p:sp>
          <p:nvSpPr>
            <p:cNvPr id="47128" name="Oval 26"/>
            <p:cNvSpPr>
              <a:spLocks/>
            </p:cNvSpPr>
            <p:nvPr/>
          </p:nvSpPr>
          <p:spPr bwMode="auto">
            <a:xfrm>
              <a:off x="0" y="0"/>
              <a:ext cx="1872" cy="1824"/>
            </a:xfrm>
            <a:prstGeom prst="ellipse">
              <a:avLst/>
            </a:prstGeom>
            <a:solidFill>
              <a:srgbClr val="D6ECEE">
                <a:alpha val="17647"/>
              </a:srgbClr>
            </a:solidFill>
            <a:ln w="38100">
              <a:solidFill>
                <a:schemeClr val="tx1">
                  <a:alpha val="34117"/>
                </a:schemeClr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7129" name="Rectangle 27"/>
            <p:cNvSpPr>
              <a:spLocks/>
            </p:cNvSpPr>
            <p:nvPr/>
          </p:nvSpPr>
          <p:spPr bwMode="auto">
            <a:xfrm>
              <a:off x="995" y="2270"/>
              <a:ext cx="3272" cy="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38100" tIns="38100" rIns="38100" bIns="38100"/>
            <a:lstStyle/>
            <a:p>
              <a:pPr algn="ctr"/>
              <a:r>
                <a:rPr lang="en-US" sz="1700" b="1" dirty="0">
                  <a:solidFill>
                    <a:srgbClr val="005A7C"/>
                  </a:solidFill>
                  <a:latin typeface="Helvetica" charset="0"/>
                  <a:ea typeface="ＭＳ Ｐゴシック" charset="0"/>
                  <a:cs typeface="ＭＳ Ｐゴシック" charset="0"/>
                  <a:sym typeface="Helvetica" charset="0"/>
                </a:rPr>
                <a:t>European partners:</a:t>
              </a:r>
              <a:br>
                <a:rPr lang="en-US" sz="1700" b="1" dirty="0">
                  <a:solidFill>
                    <a:srgbClr val="005A7C"/>
                  </a:solidFill>
                  <a:latin typeface="Helvetica" charset="0"/>
                  <a:ea typeface="ＭＳ Ｐゴシック" charset="0"/>
                  <a:cs typeface="ＭＳ Ｐゴシック" charset="0"/>
                  <a:sym typeface="Helvetica" charset="0"/>
                </a:rPr>
              </a:br>
              <a:r>
                <a:rPr lang="en-US" sz="1700" b="1" dirty="0">
                  <a:solidFill>
                    <a:srgbClr val="005A7C"/>
                  </a:solidFill>
                  <a:latin typeface="Helvetica" charset="0"/>
                  <a:ea typeface="ＭＳ Ｐゴシック" charset="0"/>
                  <a:cs typeface="ＭＳ Ｐゴシック" charset="0"/>
                  <a:sym typeface="Helvetica" charset="0"/>
                </a:rPr>
                <a:t>50% of construction</a:t>
              </a:r>
            </a:p>
          </p:txBody>
        </p:sp>
      </p:grpSp>
      <p:sp>
        <p:nvSpPr>
          <p:cNvPr id="47127" name="Title 1"/>
          <p:cNvSpPr txBox="1">
            <a:spLocks/>
          </p:cNvSpPr>
          <p:nvPr/>
        </p:nvSpPr>
        <p:spPr bwMode="auto">
          <a:xfrm>
            <a:off x="3187699" y="0"/>
            <a:ext cx="5942347" cy="13941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13" rIns="91425" bIns="45713" anchor="ctr"/>
          <a:lstStyle>
            <a:lvl1pPr defTabSz="487363" eaLnBrk="0" hangingPunct="0">
              <a:defRPr sz="45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defTabSz="487363" eaLnBrk="0" hangingPunct="0">
              <a:defRPr sz="45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defTabSz="487363" eaLnBrk="0" hangingPunct="0">
              <a:defRPr sz="45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defTabSz="487363" eaLnBrk="0" hangingPunct="0">
              <a:defRPr sz="45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defTabSz="487363" eaLnBrk="0" hangingPunct="0">
              <a:defRPr sz="45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defTabSz="4873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defTabSz="4873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defTabSz="4873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defTabSz="4873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r" eaLnBrk="1" hangingPunct="1"/>
            <a:r>
              <a:rPr lang="en-US" sz="2800" dirty="0" smtClean="0">
                <a:solidFill>
                  <a:srgbClr val="4F81BD"/>
                </a:solidFill>
                <a:latin typeface="+mj-lt"/>
                <a:ea typeface="ヒラギノ角ゴ ProN W6" charset="0"/>
                <a:cs typeface="ヒラギノ角ゴ ProN W6" charset="0"/>
              </a:rPr>
              <a:t>Largest European Research Infrastructure Project</a:t>
            </a:r>
            <a:endParaRPr lang="en-US" sz="2800" dirty="0">
              <a:solidFill>
                <a:srgbClr val="4F81BD"/>
              </a:solidFill>
              <a:latin typeface="+mj-lt"/>
              <a:ea typeface="ヒラギノ角ゴ ProN W6" charset="0"/>
              <a:cs typeface="ヒラギノ角ゴ ProN W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0481262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1"/>
          <p:cNvPicPr>
            <a:picLocks noChangeAspect="1" noChangeArrowheads="1"/>
          </p:cNvPicPr>
          <p:nvPr/>
        </p:nvPicPr>
        <p:blipFill>
          <a:blip r:embed="rId3" cstate="email">
            <a:alphaModFix amt="17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2" y="1604035"/>
            <a:ext cx="8536781" cy="4804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331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8699639"/>
              </p:ext>
            </p:extLst>
          </p:nvPr>
        </p:nvGraphicFramePr>
        <p:xfrm>
          <a:off x="177800" y="4383088"/>
          <a:ext cx="1943100" cy="194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" name="Chart" r:id="rId4" imgW="3225580" imgH="3225580" progId="MSGraph.Chart.8">
                  <p:embed/>
                </p:oleObj>
              </mc:Choice>
              <mc:Fallback>
                <p:oleObj name="Chart" r:id="rId4" imgW="3225580" imgH="3225580" progId="MSGraph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800" y="4383088"/>
                        <a:ext cx="1943100" cy="194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0" name="Rectangle 8"/>
          <p:cNvSpPr>
            <a:spLocks noGrp="1" noChangeArrowheads="1"/>
          </p:cNvSpPr>
          <p:nvPr>
            <p:ph type="title"/>
          </p:nvPr>
        </p:nvSpPr>
        <p:spPr>
          <a:xfrm>
            <a:off x="396484" y="1499510"/>
            <a:ext cx="3136095" cy="1024873"/>
          </a:xfrm>
          <a:ln>
            <a:noFill/>
          </a:ln>
        </p:spPr>
        <p:txBody>
          <a:bodyPr>
            <a:normAutofit fontScale="90000"/>
          </a:bodyPr>
          <a:lstStyle/>
          <a:p>
            <a:pPr>
              <a:lnSpc>
                <a:spcPct val="110000"/>
              </a:lnSpc>
            </a:pPr>
            <a:r>
              <a:rPr lang="en-US" sz="2200" dirty="0">
                <a:solidFill>
                  <a:schemeClr val="tx1"/>
                </a:solidFill>
                <a:cs typeface="Helvetica" charset="0"/>
                <a:sym typeface="Helvetica" charset="0"/>
              </a:rPr>
              <a:t>Total construction cost: </a:t>
            </a:r>
            <a:br>
              <a:rPr lang="en-US" sz="2200" dirty="0">
                <a:solidFill>
                  <a:schemeClr val="tx1"/>
                </a:solidFill>
                <a:cs typeface="Helvetica" charset="0"/>
                <a:sym typeface="Helvetica" charset="0"/>
              </a:rPr>
            </a:br>
            <a:r>
              <a:rPr lang="en-US" sz="2200" dirty="0">
                <a:solidFill>
                  <a:schemeClr val="tx1"/>
                </a:solidFill>
                <a:ea typeface="ＭＳ Ｐゴシック" charset="0"/>
                <a:cs typeface="Helvetica" charset="0"/>
                <a:sym typeface="Helvetica" charset="0"/>
              </a:rPr>
              <a:t>€ </a:t>
            </a:r>
            <a:r>
              <a:rPr lang="en-US" sz="2200" dirty="0">
                <a:solidFill>
                  <a:schemeClr val="tx1"/>
                </a:solidFill>
                <a:cs typeface="Helvetica" charset="0"/>
                <a:sym typeface="Helvetica" charset="0"/>
              </a:rPr>
              <a:t>1,84 </a:t>
            </a:r>
            <a:r>
              <a:rPr lang="en-US" sz="2200" dirty="0" smtClean="0">
                <a:solidFill>
                  <a:schemeClr val="tx1"/>
                </a:solidFill>
                <a:cs typeface="Helvetica" charset="0"/>
                <a:sym typeface="Helvetica" charset="0"/>
              </a:rPr>
              <a:t>billion</a:t>
            </a:r>
            <a:br>
              <a:rPr lang="en-US" sz="2200" dirty="0" smtClean="0">
                <a:solidFill>
                  <a:schemeClr val="tx1"/>
                </a:solidFill>
                <a:cs typeface="Helvetica" charset="0"/>
                <a:sym typeface="Helvetica" charset="0"/>
              </a:rPr>
            </a:br>
            <a:r>
              <a:rPr lang="en-US" sz="2200" dirty="0">
                <a:solidFill>
                  <a:schemeClr val="tx1"/>
                </a:solidFill>
                <a:ea typeface="ＭＳ Ｐゴシック" charset="0"/>
                <a:cs typeface="Helvetica" charset="0"/>
                <a:sym typeface="Helvetica" charset="0"/>
              </a:rPr>
              <a:t>€ </a:t>
            </a:r>
            <a:r>
              <a:rPr lang="en-US" sz="2200" dirty="0" smtClean="0">
                <a:solidFill>
                  <a:schemeClr val="accent2"/>
                </a:solidFill>
                <a:cs typeface="Helvetica" charset="0"/>
                <a:sym typeface="Helvetica" charset="0"/>
              </a:rPr>
              <a:t>666 million IKC or 36% </a:t>
            </a:r>
            <a:endParaRPr lang="en-US" sz="2200" dirty="0">
              <a:solidFill>
                <a:schemeClr val="accent2"/>
              </a:solidFill>
              <a:sym typeface="Helvetica" charset="0"/>
            </a:endParaRPr>
          </a:p>
        </p:txBody>
      </p:sp>
      <p:sp>
        <p:nvSpPr>
          <p:cNvPr id="13321" name="Rectangle 9"/>
          <p:cNvSpPr>
            <a:spLocks/>
          </p:cNvSpPr>
          <p:nvPr/>
        </p:nvSpPr>
        <p:spPr bwMode="auto">
          <a:xfrm>
            <a:off x="5393533" y="2227806"/>
            <a:ext cx="292496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l"/>
            <a:r>
              <a:rPr lang="en-US" sz="2000" dirty="0">
                <a:solidFill>
                  <a:srgbClr val="0091CE"/>
                </a:solidFill>
                <a:ea typeface="ＭＳ Ｐゴシック" charset="0"/>
                <a:cs typeface="Helvetica" charset="0"/>
                <a:sym typeface="Helvetica" charset="0"/>
              </a:rPr>
              <a:t>Target </a:t>
            </a:r>
            <a:r>
              <a:rPr lang="en-US" sz="2000" dirty="0" smtClean="0">
                <a:solidFill>
                  <a:srgbClr val="0091CE"/>
                </a:solidFill>
                <a:ea typeface="ＭＳ Ｐゴシック" charset="0"/>
                <a:cs typeface="Helvetica" charset="0"/>
                <a:sym typeface="Helvetica" charset="0"/>
              </a:rPr>
              <a:t>station €154M</a:t>
            </a:r>
          </a:p>
          <a:p>
            <a:r>
              <a:rPr lang="en-US" sz="2000" dirty="0">
                <a:solidFill>
                  <a:srgbClr val="C0504D"/>
                </a:solidFill>
                <a:ea typeface="ＭＳ Ｐゴシック" charset="0"/>
                <a:cs typeface="Helvetica" charset="0"/>
                <a:sym typeface="Helvetica" charset="0"/>
              </a:rPr>
              <a:t>IKC </a:t>
            </a:r>
            <a:r>
              <a:rPr lang="en-US" sz="2000" dirty="0" smtClean="0">
                <a:solidFill>
                  <a:srgbClr val="C0504D"/>
                </a:solidFill>
                <a:ea typeface="ＭＳ Ｐゴシック" charset="0"/>
                <a:cs typeface="Helvetica" charset="0"/>
                <a:sym typeface="Helvetica" charset="0"/>
              </a:rPr>
              <a:t>€100M</a:t>
            </a:r>
            <a:endParaRPr lang="en-US" sz="2000" dirty="0">
              <a:solidFill>
                <a:srgbClr val="C0504D"/>
              </a:solidFill>
              <a:ea typeface="ＭＳ Ｐゴシック" charset="0"/>
              <a:cs typeface="Helvetica" charset="0"/>
              <a:sym typeface="Helvetica" charset="0"/>
            </a:endParaRPr>
          </a:p>
          <a:p>
            <a:pPr algn="l"/>
            <a:endParaRPr lang="en-US" sz="2000" dirty="0">
              <a:solidFill>
                <a:srgbClr val="0091CE"/>
              </a:solidFill>
              <a:ea typeface="ＭＳ Ｐゴシック" charset="0"/>
              <a:cs typeface="Helvetica" charset="0"/>
              <a:sym typeface="Helvetica" charset="0"/>
            </a:endParaRPr>
          </a:p>
        </p:txBody>
      </p:sp>
      <p:sp>
        <p:nvSpPr>
          <p:cNvPr id="13322" name="Rectangle 10"/>
          <p:cNvSpPr>
            <a:spLocks/>
          </p:cNvSpPr>
          <p:nvPr/>
        </p:nvSpPr>
        <p:spPr bwMode="auto">
          <a:xfrm>
            <a:off x="3532578" y="4769259"/>
            <a:ext cx="2258621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r"/>
            <a:r>
              <a:rPr lang="en-US" sz="2000" dirty="0" smtClean="0">
                <a:solidFill>
                  <a:srgbClr val="0091CE"/>
                </a:solidFill>
                <a:ea typeface="ＭＳ Ｐゴシック" charset="0"/>
                <a:cs typeface="Helvetica" charset="0"/>
                <a:sym typeface="Helvetica" charset="0"/>
              </a:rPr>
              <a:t>Accelerator €522M</a:t>
            </a:r>
          </a:p>
          <a:p>
            <a:pPr algn="r"/>
            <a:r>
              <a:rPr lang="en-US" sz="2000" dirty="0" smtClean="0">
                <a:solidFill>
                  <a:srgbClr val="C0504D"/>
                </a:solidFill>
                <a:ea typeface="ＭＳ Ｐゴシック" charset="0"/>
                <a:cs typeface="Helvetica" charset="0"/>
                <a:sym typeface="Helvetica" charset="0"/>
              </a:rPr>
              <a:t>IKC </a:t>
            </a:r>
            <a:r>
              <a:rPr lang="en-US" sz="2000" dirty="0">
                <a:solidFill>
                  <a:srgbClr val="C0504D"/>
                </a:solidFill>
                <a:ea typeface="ＭＳ Ｐゴシック" charset="0"/>
                <a:cs typeface="Helvetica" charset="0"/>
                <a:sym typeface="Helvetica" charset="0"/>
              </a:rPr>
              <a:t>€</a:t>
            </a:r>
            <a:r>
              <a:rPr lang="en-US" sz="2000" dirty="0" smtClean="0">
                <a:solidFill>
                  <a:srgbClr val="C0504D"/>
                </a:solidFill>
                <a:ea typeface="ＭＳ Ｐゴシック" charset="0"/>
                <a:cs typeface="Helvetica" charset="0"/>
                <a:sym typeface="Helvetica" charset="0"/>
              </a:rPr>
              <a:t>392M</a:t>
            </a:r>
            <a:endParaRPr lang="en-US" sz="2000" dirty="0">
              <a:solidFill>
                <a:srgbClr val="C0504D"/>
              </a:solidFill>
              <a:ea typeface="ＭＳ Ｐゴシック" charset="0"/>
              <a:cs typeface="Helvetica" charset="0"/>
              <a:sym typeface="Helvetica" charset="0"/>
            </a:endParaRPr>
          </a:p>
        </p:txBody>
      </p:sp>
      <p:sp>
        <p:nvSpPr>
          <p:cNvPr id="13323" name="Rectangle 11"/>
          <p:cNvSpPr>
            <a:spLocks/>
          </p:cNvSpPr>
          <p:nvPr/>
        </p:nvSpPr>
        <p:spPr bwMode="auto">
          <a:xfrm>
            <a:off x="1964532" y="5930505"/>
            <a:ext cx="1256479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2000" dirty="0" smtClean="0">
                <a:solidFill>
                  <a:srgbClr val="0091CE"/>
                </a:solidFill>
                <a:ea typeface="ＭＳ Ｐゴシック" charset="0"/>
                <a:cs typeface="Helvetica" charset="0"/>
                <a:sym typeface="Helvetica" charset="0"/>
              </a:rPr>
              <a:t>NSS </a:t>
            </a:r>
            <a:r>
              <a:rPr lang="en-US" sz="2000" dirty="0">
                <a:solidFill>
                  <a:srgbClr val="0091CE"/>
                </a:solidFill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000" dirty="0" smtClean="0">
                <a:solidFill>
                  <a:srgbClr val="0091CE"/>
                </a:solidFill>
                <a:ea typeface="ＭＳ Ｐゴシック" charset="0"/>
                <a:cs typeface="Helvetica" charset="0"/>
                <a:sym typeface="Helvetica" charset="0"/>
              </a:rPr>
              <a:t>€350M</a:t>
            </a:r>
          </a:p>
          <a:p>
            <a:r>
              <a:rPr lang="en-US" sz="2000" dirty="0">
                <a:solidFill>
                  <a:srgbClr val="C0504D"/>
                </a:solidFill>
                <a:ea typeface="ＭＳ Ｐゴシック" charset="0"/>
                <a:cs typeface="Helvetica" charset="0"/>
                <a:sym typeface="Helvetica" charset="0"/>
              </a:rPr>
              <a:t>IKC </a:t>
            </a:r>
            <a:r>
              <a:rPr lang="en-US" sz="2000" dirty="0" smtClean="0">
                <a:solidFill>
                  <a:srgbClr val="C0504D"/>
                </a:solidFill>
                <a:ea typeface="ＭＳ Ｐゴシック" charset="0"/>
                <a:cs typeface="Helvetica" charset="0"/>
                <a:sym typeface="Helvetica" charset="0"/>
              </a:rPr>
              <a:t>€175M</a:t>
            </a:r>
            <a:endParaRPr lang="en-US" sz="2000" dirty="0">
              <a:solidFill>
                <a:srgbClr val="C0504D"/>
              </a:solidFill>
              <a:ea typeface="ＭＳ Ｐゴシック" charset="0"/>
              <a:cs typeface="Helvetica" charset="0"/>
              <a:sym typeface="Helvetica" charset="0"/>
            </a:endParaRPr>
          </a:p>
          <a:p>
            <a:pPr algn="l"/>
            <a:endParaRPr lang="en-US" sz="2000" dirty="0">
              <a:solidFill>
                <a:srgbClr val="0091CE"/>
              </a:solidFill>
              <a:ea typeface="ＭＳ Ｐゴシック" charset="0"/>
              <a:cs typeface="Helvetica" charset="0"/>
              <a:sym typeface="Helvetica" charset="0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3221012" y="217488"/>
            <a:ext cx="5836068" cy="655636"/>
          </a:xfrm>
          <a:prstGeom prst="rect">
            <a:avLst/>
          </a:prstGeom>
        </p:spPr>
        <p:txBody>
          <a:bodyPr vert="horz" lIns="91424" tIns="45712" rIns="91424" bIns="45712" rtlCol="0" anchor="ctr">
            <a:noAutofit/>
          </a:bodyPr>
          <a:lstStyle>
            <a:lvl1pPr algn="ctr" defTabSz="487741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0094CA"/>
                </a:solidFill>
                <a:latin typeface="Helvetica"/>
                <a:ea typeface="+mj-ea"/>
                <a:cs typeface="Helvetica"/>
              </a:defRPr>
            </a:lvl1pPr>
          </a:lstStyle>
          <a:p>
            <a:pPr algn="r"/>
            <a:r>
              <a:rPr lang="en-US" sz="2800" b="0" dirty="0" smtClean="0">
                <a:solidFill>
                  <a:srgbClr val="4F81BD"/>
                </a:solidFill>
                <a:latin typeface="+mn-lt"/>
              </a:rPr>
              <a:t>In-kind potential represents more than one-third of the project value.</a:t>
            </a:r>
            <a:endParaRPr lang="en-US" sz="2800" b="0" dirty="0">
              <a:solidFill>
                <a:srgbClr val="4F81BD"/>
              </a:solidFill>
              <a:latin typeface="+mn-lt"/>
            </a:endParaRPr>
          </a:p>
        </p:txBody>
      </p:sp>
      <p:graphicFrame>
        <p:nvGraphicFramePr>
          <p:cNvPr id="1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4336238"/>
              </p:ext>
            </p:extLst>
          </p:nvPr>
        </p:nvGraphicFramePr>
        <p:xfrm>
          <a:off x="3924669" y="1721801"/>
          <a:ext cx="1468864" cy="14688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" name="Chart" r:id="rId6" imgW="2355259" imgH="2355259" progId="MSGraph.Chart.8">
                  <p:embed/>
                </p:oleObj>
              </mc:Choice>
              <mc:Fallback>
                <p:oleObj name="Chart" r:id="rId6" imgW="2355259" imgH="2355259" progId="MSGraph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4669" y="1721801"/>
                        <a:ext cx="1468864" cy="14688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/>
        </p:nvSpPr>
        <p:spPr>
          <a:xfrm>
            <a:off x="3924276" y="5765041"/>
            <a:ext cx="330819" cy="330927"/>
          </a:xfrm>
          <a:prstGeom prst="rect">
            <a:avLst/>
          </a:prstGeom>
          <a:solidFill>
            <a:srgbClr val="8EB9D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5699" tIns="42850" rIns="85699" bIns="42850"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924669" y="6257031"/>
            <a:ext cx="330819" cy="330927"/>
          </a:xfrm>
          <a:prstGeom prst="rect">
            <a:avLst/>
          </a:prstGeom>
          <a:solidFill>
            <a:srgbClr val="496DA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5699" tIns="42850" rIns="85699" bIns="42850" rtlCol="0" anchor="ctr"/>
          <a:lstStyle/>
          <a:p>
            <a:pPr algn="ctr"/>
            <a:endParaRPr lang="en-US"/>
          </a:p>
        </p:txBody>
      </p:sp>
      <p:sp>
        <p:nvSpPr>
          <p:cNvPr id="20" name="Rectangle 8"/>
          <p:cNvSpPr txBox="1">
            <a:spLocks noChangeArrowheads="1"/>
          </p:cNvSpPr>
          <p:nvPr/>
        </p:nvSpPr>
        <p:spPr>
          <a:xfrm>
            <a:off x="4270936" y="5720663"/>
            <a:ext cx="3731296" cy="467640"/>
          </a:xfrm>
          <a:prstGeom prst="rect">
            <a:avLst/>
          </a:prstGeom>
          <a:ln/>
        </p:spPr>
        <p:txBody>
          <a:bodyPr vert="horz" lIns="91424" tIns="45712" rIns="91424" bIns="45712" rtlCol="0" anchor="ctr">
            <a:normAutofit/>
          </a:bodyPr>
          <a:lstStyle>
            <a:lvl1pPr algn="ctr" defTabSz="487741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0094CA"/>
                </a:solidFill>
                <a:latin typeface="+mn-lt"/>
                <a:ea typeface="+mj-ea"/>
                <a:cs typeface="Helvetica"/>
              </a:defRPr>
            </a:lvl1pPr>
          </a:lstStyle>
          <a:p>
            <a:pPr algn="l">
              <a:lnSpc>
                <a:spcPct val="110000"/>
              </a:lnSpc>
            </a:pPr>
            <a:r>
              <a:rPr lang="en-US" sz="1700" b="0">
                <a:solidFill>
                  <a:schemeClr val="tx1"/>
                </a:solidFill>
                <a:cs typeface="Helvetica" charset="0"/>
                <a:sym typeface="Helvetica" charset="0"/>
              </a:rPr>
              <a:t>In-kind</a:t>
            </a:r>
            <a:endParaRPr lang="en-US" sz="1700" b="0">
              <a:solidFill>
                <a:schemeClr val="tx1"/>
              </a:solidFill>
              <a:sym typeface="Helvetica" charset="0"/>
            </a:endParaRPr>
          </a:p>
        </p:txBody>
      </p:sp>
      <p:sp>
        <p:nvSpPr>
          <p:cNvPr id="21" name="Rectangle 8"/>
          <p:cNvSpPr txBox="1">
            <a:spLocks noChangeArrowheads="1"/>
          </p:cNvSpPr>
          <p:nvPr/>
        </p:nvSpPr>
        <p:spPr>
          <a:xfrm>
            <a:off x="4270936" y="6160661"/>
            <a:ext cx="3731296" cy="467640"/>
          </a:xfrm>
          <a:prstGeom prst="rect">
            <a:avLst/>
          </a:prstGeom>
          <a:ln/>
        </p:spPr>
        <p:txBody>
          <a:bodyPr vert="horz" lIns="91424" tIns="45712" rIns="91424" bIns="45712" rtlCol="0" anchor="ctr">
            <a:normAutofit/>
          </a:bodyPr>
          <a:lstStyle>
            <a:lvl1pPr algn="ctr" defTabSz="487741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0094CA"/>
                </a:solidFill>
                <a:latin typeface="+mn-lt"/>
                <a:ea typeface="+mj-ea"/>
                <a:cs typeface="Helvetica"/>
              </a:defRPr>
            </a:lvl1pPr>
          </a:lstStyle>
          <a:p>
            <a:pPr algn="l">
              <a:lnSpc>
                <a:spcPct val="110000"/>
              </a:lnSpc>
            </a:pPr>
            <a:r>
              <a:rPr lang="en-US" sz="1700" b="0">
                <a:solidFill>
                  <a:schemeClr val="tx1"/>
                </a:solidFill>
                <a:cs typeface="Helvetica" charset="0"/>
                <a:sym typeface="Helvetica" charset="0"/>
              </a:rPr>
              <a:t>Cash</a:t>
            </a:r>
            <a:endParaRPr lang="en-US" sz="1700" b="0">
              <a:solidFill>
                <a:schemeClr val="tx1"/>
              </a:solidFill>
              <a:sym typeface="Helvetica" charset="0"/>
            </a:endParaRPr>
          </a:p>
        </p:txBody>
      </p:sp>
      <p:graphicFrame>
        <p:nvGraphicFramePr>
          <p:cNvPr id="1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3978440"/>
              </p:ext>
            </p:extLst>
          </p:nvPr>
        </p:nvGraphicFramePr>
        <p:xfrm>
          <a:off x="5895381" y="3489356"/>
          <a:ext cx="3098602" cy="30986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" name="Chart" r:id="rId8" imgW="6192457" imgH="6192457" progId="MSGraph.Chart.8">
                  <p:embed/>
                </p:oleObj>
              </mc:Choice>
              <mc:Fallback>
                <p:oleObj name="Chart" r:id="rId8" imgW="6192457" imgH="6192457" progId="MSGraph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95381" y="3489356"/>
                        <a:ext cx="3098602" cy="30986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62C7-F79B-CD4A-A5DF-5683BBEC4A65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87342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62C7-F79B-CD4A-A5DF-5683BBEC4A65}" type="slidenum">
              <a:rPr lang="sv-SE" smtClean="0"/>
              <a:t>4</a:t>
            </a:fld>
            <a:endParaRPr lang="sv-SE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4465768"/>
              </p:ext>
            </p:extLst>
          </p:nvPr>
        </p:nvGraphicFramePr>
        <p:xfrm>
          <a:off x="611716" y="1607759"/>
          <a:ext cx="8022167" cy="4972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Content Placeholder 2"/>
          <p:cNvSpPr txBox="1">
            <a:spLocks/>
          </p:cNvSpPr>
          <p:nvPr/>
        </p:nvSpPr>
        <p:spPr>
          <a:xfrm>
            <a:off x="5325112" y="1606844"/>
            <a:ext cx="3361688" cy="2065574"/>
          </a:xfrm>
          <a:prstGeom prst="rect">
            <a:avLst/>
          </a:prstGeom>
          <a:solidFill>
            <a:srgbClr val="0094CA"/>
          </a:solidFill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85699" tIns="42850" rIns="85699" bIns="42850" rtlCol="0">
            <a:normAutofit fontScale="92500" lnSpcReduction="20000"/>
          </a:bodyPr>
          <a:lstStyle>
            <a:lvl1pPr marL="0" indent="0" algn="l" defTabSz="457200" rtl="0" eaLnBrk="1" latinLnBrk="0" hangingPunct="1">
              <a:lnSpc>
                <a:spcPts val="2400"/>
              </a:lnSpc>
              <a:spcBef>
                <a:spcPct val="20000"/>
              </a:spcBef>
              <a:spcAft>
                <a:spcPts val="1200"/>
              </a:spcAft>
              <a:buFont typeface="Wingdings" charset="2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Wingdings" charset="2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Wingdings" charset="2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Wingdings" charset="2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Wingdings" charset="2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b="1" dirty="0" smtClean="0">
                <a:solidFill>
                  <a:schemeClr val="bg1"/>
                </a:solidFill>
              </a:rPr>
              <a:t>Assumptions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bg1"/>
                </a:solidFill>
              </a:rPr>
              <a:t>Host states pay cash 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bg1"/>
                </a:solidFill>
              </a:rPr>
              <a:t>P</a:t>
            </a:r>
            <a:r>
              <a:rPr lang="en-US" sz="1800" dirty="0" smtClean="0">
                <a:solidFill>
                  <a:schemeClr val="bg1"/>
                </a:solidFill>
              </a:rPr>
              <a:t>artner </a:t>
            </a:r>
            <a:r>
              <a:rPr lang="en-US" sz="1800" dirty="0">
                <a:solidFill>
                  <a:schemeClr val="bg1"/>
                </a:solidFill>
              </a:rPr>
              <a:t>countries </a:t>
            </a:r>
            <a:r>
              <a:rPr lang="en-US" sz="1800" dirty="0" smtClean="0">
                <a:solidFill>
                  <a:schemeClr val="bg1"/>
                </a:solidFill>
              </a:rPr>
              <a:t>pay </a:t>
            </a:r>
          </a:p>
          <a:p>
            <a:pPr marL="800100" lvl="1" indent="-342900">
              <a:lnSpc>
                <a:spcPct val="110000"/>
              </a:lnSpc>
              <a:spcBef>
                <a:spcPts val="0"/>
              </a:spcBef>
              <a:buFont typeface="Arial"/>
              <a:buChar char="•"/>
            </a:pPr>
            <a:r>
              <a:rPr lang="en-US" sz="1800" dirty="0" smtClean="0">
                <a:solidFill>
                  <a:schemeClr val="bg1"/>
                </a:solidFill>
              </a:rPr>
              <a:t>cash (~30%)</a:t>
            </a:r>
            <a:endParaRPr lang="en-US" sz="1800" dirty="0">
              <a:solidFill>
                <a:schemeClr val="bg1"/>
              </a:solidFill>
            </a:endParaRPr>
          </a:p>
          <a:p>
            <a:pPr marL="800100" lvl="1" indent="-342900">
              <a:lnSpc>
                <a:spcPct val="110000"/>
              </a:lnSpc>
              <a:spcBef>
                <a:spcPts val="0"/>
              </a:spcBef>
              <a:buFont typeface="Arial"/>
              <a:buChar char="•"/>
            </a:pPr>
            <a:r>
              <a:rPr lang="en-US" sz="1800" dirty="0" smtClean="0">
                <a:solidFill>
                  <a:schemeClr val="bg1"/>
                </a:solidFill>
              </a:rPr>
              <a:t>in-kind (~70%)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1800" dirty="0" smtClean="0">
                <a:solidFill>
                  <a:schemeClr val="bg1"/>
                </a:solidFill>
              </a:rPr>
              <a:t>Total Procurement ~ €700M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1800" dirty="0" smtClean="0">
                <a:solidFill>
                  <a:schemeClr val="bg1"/>
                </a:solidFill>
              </a:rPr>
              <a:t>500</a:t>
            </a:r>
            <a:r>
              <a:rPr lang="en-US" sz="1800" dirty="0">
                <a:solidFill>
                  <a:schemeClr val="bg1"/>
                </a:solidFill>
              </a:rPr>
              <a:t>+ Procurements </a:t>
            </a:r>
            <a:r>
              <a:rPr lang="en-US" sz="1800" dirty="0" smtClean="0">
                <a:solidFill>
                  <a:schemeClr val="bg1"/>
                </a:solidFill>
              </a:rPr>
              <a:t>&gt; €200k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999522" y="0"/>
            <a:ext cx="7086600" cy="1441531"/>
          </a:xfrm>
        </p:spPr>
        <p:txBody>
          <a:bodyPr>
            <a:normAutofit/>
          </a:bodyPr>
          <a:lstStyle/>
          <a:p>
            <a:pPr lvl="0"/>
            <a:r>
              <a:rPr lang="en-US" sz="2800" dirty="0" smtClean="0">
                <a:solidFill>
                  <a:srgbClr val="4F81BD"/>
                </a:solidFill>
              </a:rPr>
              <a:t>Procurement a critical success factor in the project for cost and schedule.</a:t>
            </a:r>
            <a:endParaRPr lang="en-US" sz="2800" dirty="0">
              <a:solidFill>
                <a:srgbClr val="4F81BD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5584293" y="4847163"/>
            <a:ext cx="1174750" cy="582084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" name="TextBox 10"/>
          <p:cNvSpPr txBox="1"/>
          <p:nvPr/>
        </p:nvSpPr>
        <p:spPr>
          <a:xfrm rot="522510">
            <a:off x="5564304" y="5329245"/>
            <a:ext cx="11237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halkduster"/>
                <a:cs typeface="Chalkduster"/>
              </a:rPr>
              <a:t>s</a:t>
            </a:r>
            <a:r>
              <a:rPr lang="en-US" dirty="0" smtClean="0">
                <a:solidFill>
                  <a:srgbClr val="FF0000"/>
                </a:solidFill>
                <a:latin typeface="Chalkduster"/>
                <a:cs typeface="Chalkduster"/>
              </a:rPr>
              <a:t>ave it! </a:t>
            </a:r>
            <a:endParaRPr lang="en-US" dirty="0">
              <a:solidFill>
                <a:srgbClr val="FF0000"/>
              </a:solidFill>
              <a:latin typeface="Chalkduster"/>
              <a:cs typeface="Chalkduster"/>
            </a:endParaRPr>
          </a:p>
        </p:txBody>
      </p:sp>
    </p:spTree>
    <p:extLst>
      <p:ext uri="{BB962C8B-B14F-4D97-AF65-F5344CB8AC3E}">
        <p14:creationId xmlns:p14="http://schemas.microsoft.com/office/powerpoint/2010/main" val="284162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84C0"/>
                </a:solidFill>
              </a:rPr>
              <a:t>In-Kind Participation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5889" y="1600200"/>
            <a:ext cx="6886222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>
                <a:solidFill>
                  <a:srgbClr val="0084C0"/>
                </a:solidFill>
              </a:rPr>
              <a:t>Ideas ...</a:t>
            </a:r>
          </a:p>
          <a:p>
            <a:endParaRPr lang="en-US">
              <a:solidFill>
                <a:srgbClr val="0084C0"/>
              </a:solidFill>
            </a:endParaRPr>
          </a:p>
          <a:p>
            <a:r>
              <a:rPr lang="en-US">
                <a:solidFill>
                  <a:srgbClr val="0084C0"/>
                </a:solidFill>
              </a:rPr>
              <a:t>Optics (CH ?)</a:t>
            </a:r>
          </a:p>
          <a:p>
            <a:r>
              <a:rPr lang="en-US">
                <a:solidFill>
                  <a:srgbClr val="0084C0"/>
                </a:solidFill>
              </a:rPr>
              <a:t>Shielding design (CH ?)</a:t>
            </a:r>
          </a:p>
          <a:p>
            <a:r>
              <a:rPr lang="en-US">
                <a:solidFill>
                  <a:srgbClr val="0084C0"/>
                </a:solidFill>
              </a:rPr>
              <a:t>Detectors ?</a:t>
            </a:r>
          </a:p>
          <a:p>
            <a:r>
              <a:rPr lang="en-US">
                <a:solidFill>
                  <a:srgbClr val="0084C0"/>
                </a:solidFill>
              </a:rPr>
              <a:t>Sample Environment (SE, DK ?)</a:t>
            </a:r>
          </a:p>
          <a:p>
            <a:r>
              <a:rPr lang="en-US">
                <a:solidFill>
                  <a:srgbClr val="0084C0"/>
                </a:solidFill>
              </a:rPr>
              <a:t>Data Analysis Software (SE, DK, CH ?) </a:t>
            </a:r>
          </a:p>
        </p:txBody>
      </p:sp>
    </p:spTree>
    <p:extLst>
      <p:ext uri="{BB962C8B-B14F-4D97-AF65-F5344CB8AC3E}">
        <p14:creationId xmlns:p14="http://schemas.microsoft.com/office/powerpoint/2010/main" val="16607464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5165</TotalTime>
  <Words>158</Words>
  <Application>Microsoft Macintosh PowerPoint</Application>
  <PresentationFormat>On-screen Show (4:3)</PresentationFormat>
  <Paragraphs>40</Paragraphs>
  <Slides>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Chart</vt:lpstr>
      <vt:lpstr>PowerPoint Presentation</vt:lpstr>
      <vt:lpstr>PowerPoint Presentation</vt:lpstr>
      <vt:lpstr>Total construction cost:  € 1,84 billion € 666 million IKC or 36% </vt:lpstr>
      <vt:lpstr>Procurement a critical success factor in the project for cost and schedule.</vt:lpstr>
      <vt:lpstr>In-Kind Participation</vt:lpstr>
    </vt:vector>
  </TitlesOfParts>
  <Company>European Spallation Source ESS 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ESS User</dc:creator>
  <cp:lastModifiedBy>Andrew Jackson</cp:lastModifiedBy>
  <cp:revision>113</cp:revision>
  <cp:lastPrinted>2013-10-23T13:37:54Z</cp:lastPrinted>
  <dcterms:created xsi:type="dcterms:W3CDTF">2013-09-18T19:34:32Z</dcterms:created>
  <dcterms:modified xsi:type="dcterms:W3CDTF">2014-01-28T18:50:06Z</dcterms:modified>
</cp:coreProperties>
</file>