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8" r:id="rId2"/>
    <p:sldId id="265" r:id="rId3"/>
    <p:sldId id="266" r:id="rId4"/>
    <p:sldId id="272" r:id="rId5"/>
    <p:sldId id="269" r:id="rId6"/>
    <p:sldId id="267" r:id="rId7"/>
    <p:sldId id="276" r:id="rId8"/>
    <p:sldId id="273" r:id="rId9"/>
    <p:sldId id="270" r:id="rId10"/>
    <p:sldId id="274" r:id="rId11"/>
    <p:sldId id="280" r:id="rId12"/>
    <p:sldId id="275" r:id="rId13"/>
    <p:sldId id="277" r:id="rId14"/>
    <p:sldId id="264" r:id="rId15"/>
    <p:sldId id="278" r:id="rId16"/>
    <p:sldId id="279" r:id="rId1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E0A2ACC-43AD-664C-AD3A-92DEC308BB01}">
          <p14:sldIdLst>
            <p14:sldId id="258"/>
            <p14:sldId id="265"/>
            <p14:sldId id="266"/>
            <p14:sldId id="272"/>
            <p14:sldId id="269"/>
            <p14:sldId id="267"/>
            <p14:sldId id="276"/>
            <p14:sldId id="273"/>
            <p14:sldId id="270"/>
            <p14:sldId id="274"/>
            <p14:sldId id="280"/>
            <p14:sldId id="275"/>
          </p14:sldIdLst>
        </p14:section>
        <p14:section name="Backup" id="{2A9ADB20-DE3C-564E-B119-F9D3AA1A6206}">
          <p14:sldIdLst>
            <p14:sldId id="277"/>
            <p14:sldId id="264"/>
            <p14:sldId id="278"/>
            <p14:sldId id="2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D5"/>
    <a:srgbClr val="8A1694"/>
    <a:srgbClr val="942093"/>
    <a:srgbClr val="00E2E4"/>
    <a:srgbClr val="FFFC00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55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75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03T10:21:01.738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03T10:21:01.738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B173C-095B-3F44-9059-7BFD70B8408C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21847-6A45-DD45-909C-4DC8FB9E3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531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21847-6A45-DD45-909C-4DC8FB9E337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317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21847-6A45-DD45-909C-4DC8FB9E337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719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21847-6A45-DD45-909C-4DC8FB9E337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463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21847-6A45-DD45-909C-4DC8FB9E337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859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21847-6A45-DD45-909C-4DC8FB9E337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449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21847-6A45-DD45-909C-4DC8FB9E337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787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21847-6A45-DD45-909C-4DC8FB9E337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638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21847-6A45-DD45-909C-4DC8FB9E337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253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21847-6A45-DD45-909C-4DC8FB9E337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89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21847-6A45-DD45-909C-4DC8FB9E337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898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21847-6A45-DD45-909C-4DC8FB9E337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968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62BEE-5B3E-774A-92B8-B580F2EE07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29342-CC8B-024F-AB24-48D576AEA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D134C-ABCD-D745-A8EE-CC25DEBA12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18E15-5C49-5C4E-82AC-A5F42389141D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8B379-7E35-CC43-B069-B3E062258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F5801-6B9D-3743-843D-D9CAF3682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4F5AC4-C27C-B94F-BB54-074945C14D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8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938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E86579F-4FD7-D541-8EF1-04B747EE9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8752"/>
            <a:ext cx="12192000" cy="74143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666666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4BAF25-7523-824C-B086-1CA5073452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06532" y="1351276"/>
            <a:ext cx="6485467" cy="540161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Tx/>
              <a:buFontTx/>
              <a:buNone/>
              <a:tabLst/>
              <a:defRPr sz="2800" i="1">
                <a:solidFill>
                  <a:srgbClr val="00A6D5"/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77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F17C085-4A1F-A643-A925-A5E9F94000A6}"/>
              </a:ext>
            </a:extLst>
          </p:cNvPr>
          <p:cNvSpPr/>
          <p:nvPr userDrawn="1"/>
        </p:nvSpPr>
        <p:spPr>
          <a:xfrm>
            <a:off x="0" y="914400"/>
            <a:ext cx="12192000" cy="6400799"/>
          </a:xfrm>
          <a:prstGeom prst="rect">
            <a:avLst/>
          </a:prstGeom>
          <a:solidFill>
            <a:srgbClr val="00A6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152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D602CA-1954-364B-A43B-024C71EC074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509" y="47213"/>
            <a:ext cx="821691" cy="8216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6B8E97-8B83-3F48-85E1-170E953812B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22895" y="-7204"/>
            <a:ext cx="1529107" cy="9305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26EE17-E6DF-8546-B2BC-B151EC94636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89246" y="47213"/>
            <a:ext cx="1529108" cy="8216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9A145F-8B44-064F-AE83-1DA2937D98CE}"/>
              </a:ext>
            </a:extLst>
          </p:cNvPr>
          <p:cNvSpPr txBox="1"/>
          <p:nvPr userDrawn="1"/>
        </p:nvSpPr>
        <p:spPr>
          <a:xfrm>
            <a:off x="3747035" y="49481"/>
            <a:ext cx="46979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rgbClr val="00A6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rPr>
              <a:t>CSPEC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D8590A-5197-614E-A495-FB73961944B9}"/>
              </a:ext>
            </a:extLst>
          </p:cNvPr>
          <p:cNvSpPr txBox="1"/>
          <p:nvPr userDrawn="1"/>
        </p:nvSpPr>
        <p:spPr>
          <a:xfrm>
            <a:off x="3747035" y="467683"/>
            <a:ext cx="4697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0" i="0" dirty="0">
                <a:solidFill>
                  <a:srgbClr val="00A6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 panose="020B0403020202020204" pitchFamily="34" charset="0"/>
              </a:rPr>
              <a:t>The Cold Chopper spectrometer of the ESS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901AEB-AEE0-3A44-A9A6-730DF409019E}"/>
              </a:ext>
            </a:extLst>
          </p:cNvPr>
          <p:cNvSpPr/>
          <p:nvPr userDrawn="1"/>
        </p:nvSpPr>
        <p:spPr>
          <a:xfrm>
            <a:off x="0" y="898607"/>
            <a:ext cx="12192000" cy="144000"/>
          </a:xfrm>
          <a:prstGeom prst="rect">
            <a:avLst/>
          </a:prstGeom>
          <a:solidFill>
            <a:srgbClr val="00A6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7" r:id="rId3"/>
    <p:sldLayoutId id="214748365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comments" Target="../comments/comment2.xml"/><Relationship Id="rId4" Type="http://schemas.openxmlformats.org/officeDocument/2006/relationships/image" Target="../media/image21.png"/><Relationship Id="rId9" Type="http://schemas.openxmlformats.org/officeDocument/2006/relationships/image" Target="../media/image2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007D9995-3D2E-CC46-8D30-CC69553F7F2B}"/>
              </a:ext>
            </a:extLst>
          </p:cNvPr>
          <p:cNvSpPr txBox="1">
            <a:spLocks/>
          </p:cNvSpPr>
          <p:nvPr/>
        </p:nvSpPr>
        <p:spPr>
          <a:xfrm>
            <a:off x="811714" y="2496039"/>
            <a:ext cx="8640000" cy="6849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</a:rPr>
              <a:t>SAMPLE ENVIRONMENT</a:t>
            </a:r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0D88F262-46AB-084A-B9E5-391C90F6C955}"/>
              </a:ext>
            </a:extLst>
          </p:cNvPr>
          <p:cNvSpPr txBox="1">
            <a:spLocks/>
          </p:cNvSpPr>
          <p:nvPr/>
        </p:nvSpPr>
        <p:spPr>
          <a:xfrm>
            <a:off x="4449858" y="3883392"/>
            <a:ext cx="7583256" cy="5232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Overview of day 1 equipment and possibilities</a:t>
            </a:r>
          </a:p>
        </p:txBody>
      </p:sp>
      <p:sp>
        <p:nvSpPr>
          <p:cNvPr id="5" name="Underrubrik 2">
            <a:extLst>
              <a:ext uri="{FF2B5EF4-FFF2-40B4-BE49-F238E27FC236}">
                <a16:creationId xmlns:a16="http://schemas.microsoft.com/office/drawing/2014/main" id="{A07173A9-48BB-B34E-A921-A81B5AF7255D}"/>
              </a:ext>
            </a:extLst>
          </p:cNvPr>
          <p:cNvSpPr txBox="1">
            <a:spLocks/>
          </p:cNvSpPr>
          <p:nvPr/>
        </p:nvSpPr>
        <p:spPr>
          <a:xfrm>
            <a:off x="1868458" y="5397664"/>
            <a:ext cx="7583256" cy="3319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bg1"/>
                </a:solidFill>
              </a:rPr>
              <a:t>Daria </a:t>
            </a:r>
            <a:r>
              <a:rPr lang="en-GB" sz="1800" dirty="0" err="1">
                <a:solidFill>
                  <a:schemeClr val="bg1"/>
                </a:solidFill>
              </a:rPr>
              <a:t>Noferini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15417ED5-0745-2C4E-96B7-DB6B91F784DD}"/>
              </a:ext>
            </a:extLst>
          </p:cNvPr>
          <p:cNvSpPr txBox="1">
            <a:spLocks/>
          </p:cNvSpPr>
          <p:nvPr/>
        </p:nvSpPr>
        <p:spPr>
          <a:xfrm>
            <a:off x="2796157" y="5815954"/>
            <a:ext cx="3731103" cy="3319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>
                <a:solidFill>
                  <a:schemeClr val="bg1"/>
                </a:solidFill>
              </a:rPr>
              <a:t>CSPEC ICEB 1, 8</a:t>
            </a:r>
            <a:r>
              <a:rPr lang="en-GB" sz="1400" baseline="30000" dirty="0">
                <a:solidFill>
                  <a:schemeClr val="bg1"/>
                </a:solidFill>
              </a:rPr>
              <a:t>th</a:t>
            </a:r>
            <a:r>
              <a:rPr lang="en-GB" sz="1400" dirty="0">
                <a:solidFill>
                  <a:schemeClr val="bg1"/>
                </a:solidFill>
              </a:rPr>
              <a:t> June 2020</a:t>
            </a:r>
          </a:p>
        </p:txBody>
      </p:sp>
    </p:spTree>
    <p:extLst>
      <p:ext uri="{BB962C8B-B14F-4D97-AF65-F5344CB8AC3E}">
        <p14:creationId xmlns:p14="http://schemas.microsoft.com/office/powerpoint/2010/main" val="1737164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2E0F4-59BB-CC46-BED0-EDF861F21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(preliminary) ideas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61804-44ED-E04D-9FF5-82A7C43B5F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Special sample environment for biology</a:t>
            </a:r>
          </a:p>
        </p:txBody>
      </p:sp>
      <p:sp>
        <p:nvSpPr>
          <p:cNvPr id="5" name="Platshållare för innehåll 5">
            <a:extLst>
              <a:ext uri="{FF2B5EF4-FFF2-40B4-BE49-F238E27FC236}">
                <a16:creationId xmlns:a16="http://schemas.microsoft.com/office/drawing/2014/main" id="{0DAAFE5F-1CC1-224D-B606-8B84ABF3A488}"/>
              </a:ext>
            </a:extLst>
          </p:cNvPr>
          <p:cNvSpPr txBox="1">
            <a:spLocks/>
          </p:cNvSpPr>
          <p:nvPr/>
        </p:nvSpPr>
        <p:spPr>
          <a:xfrm>
            <a:off x="789020" y="2363749"/>
            <a:ext cx="5306980" cy="96032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Hazardous material, controlled humidity, simultaneous characterization… </a:t>
            </a:r>
          </a:p>
        </p:txBody>
      </p:sp>
      <p:sp>
        <p:nvSpPr>
          <p:cNvPr id="11" name="Platshållare för innehåll 5">
            <a:extLst>
              <a:ext uri="{FF2B5EF4-FFF2-40B4-BE49-F238E27FC236}">
                <a16:creationId xmlns:a16="http://schemas.microsoft.com/office/drawing/2014/main" id="{5F9BF8C6-B9D0-DF44-81F7-FAB192EC0900}"/>
              </a:ext>
            </a:extLst>
          </p:cNvPr>
          <p:cNvSpPr txBox="1">
            <a:spLocks/>
          </p:cNvSpPr>
          <p:nvPr/>
        </p:nvSpPr>
        <p:spPr>
          <a:xfrm>
            <a:off x="7394600" y="3375699"/>
            <a:ext cx="3963961" cy="8413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Covid-19 related grant opportunities across EU </a:t>
            </a:r>
          </a:p>
        </p:txBody>
      </p:sp>
      <p:pic>
        <p:nvPicPr>
          <p:cNvPr id="1026" name="Picture 2" descr="https://encrypted-tbn0.gstatic.com/images?q=tbn%3AANd9GcSj0_6t7cIvitssoHZxmj8ruKMBkcTm-30hOZLNjV0VSHjIFWvo&amp;usqp=CAU">
            <a:extLst>
              <a:ext uri="{FF2B5EF4-FFF2-40B4-BE49-F238E27FC236}">
                <a16:creationId xmlns:a16="http://schemas.microsoft.com/office/drawing/2014/main" id="{9D6813E5-61C3-2147-9CD2-184339E07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464" y="3740486"/>
            <a:ext cx="2184430" cy="218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llustrazione vettoriale del pulcino di boxe | Immagini vettoriali ...">
            <a:extLst>
              <a:ext uri="{FF2B5EF4-FFF2-40B4-BE49-F238E27FC236}">
                <a16:creationId xmlns:a16="http://schemas.microsoft.com/office/drawing/2014/main" id="{47FCB7C0-1DE8-AA4B-8DC1-77DDF2774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894" y="3796383"/>
            <a:ext cx="1739900" cy="25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latshållare för innehåll 5">
            <a:extLst>
              <a:ext uri="{FF2B5EF4-FFF2-40B4-BE49-F238E27FC236}">
                <a16:creationId xmlns:a16="http://schemas.microsoft.com/office/drawing/2014/main" id="{031F884E-1C17-FB45-BD18-2D8A99A62EA8}"/>
              </a:ext>
            </a:extLst>
          </p:cNvPr>
          <p:cNvSpPr txBox="1">
            <a:spLocks/>
          </p:cNvSpPr>
          <p:nvPr/>
        </p:nvSpPr>
        <p:spPr>
          <a:xfrm>
            <a:off x="7394600" y="3961499"/>
            <a:ext cx="3702186" cy="520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[e.g. Swedish Research Council– VR (SE), Lighthouse (DK) etc.]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570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9E433-61F0-7345-85E6-5345BF7DF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(preliminary) ideas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46208-4903-DA4F-A93E-D448260827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From ideas to action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DFD629C-EB7B-4E40-AC8F-3BB4D25D099E}"/>
              </a:ext>
            </a:extLst>
          </p:cNvPr>
          <p:cNvGrpSpPr/>
          <p:nvPr/>
        </p:nvGrpSpPr>
        <p:grpSpPr>
          <a:xfrm>
            <a:off x="3700539" y="2271041"/>
            <a:ext cx="3273771" cy="2042353"/>
            <a:chOff x="3700539" y="2271041"/>
            <a:chExt cx="3273771" cy="2042353"/>
          </a:xfrm>
        </p:grpSpPr>
        <p:sp>
          <p:nvSpPr>
            <p:cNvPr id="5" name="Chevron 4">
              <a:extLst>
                <a:ext uri="{FF2B5EF4-FFF2-40B4-BE49-F238E27FC236}">
                  <a16:creationId xmlns:a16="http://schemas.microsoft.com/office/drawing/2014/main" id="{9E43D422-3224-E346-B516-149A01AEFE4A}"/>
                </a:ext>
              </a:extLst>
            </p:cNvPr>
            <p:cNvSpPr/>
            <p:nvPr/>
          </p:nvSpPr>
          <p:spPr>
            <a:xfrm>
              <a:off x="3700539" y="2271041"/>
              <a:ext cx="3273771" cy="2042353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65826F-0892-2D44-8517-86D1F1C5FFF9}"/>
                </a:ext>
              </a:extLst>
            </p:cNvPr>
            <p:cNvSpPr txBox="1"/>
            <p:nvPr/>
          </p:nvSpPr>
          <p:spPr>
            <a:xfrm>
              <a:off x="4630687" y="2626687"/>
              <a:ext cx="16619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002060"/>
                  </a:solidFill>
                </a:rPr>
                <a:t>Find interested partners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AAF65FE-3D35-1D4B-A38A-CBC199135CCC}"/>
                </a:ext>
              </a:extLst>
            </p:cNvPr>
            <p:cNvSpPr txBox="1"/>
            <p:nvPr/>
          </p:nvSpPr>
          <p:spPr>
            <a:xfrm>
              <a:off x="4731482" y="3312977"/>
              <a:ext cx="14603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002060"/>
                  </a:solidFill>
                </a:rPr>
                <a:t>Resources &amp; </a:t>
              </a:r>
            </a:p>
            <a:p>
              <a:pPr algn="ctr"/>
              <a:r>
                <a:rPr lang="en-GB" b="1" dirty="0">
                  <a:solidFill>
                    <a:srgbClr val="002060"/>
                  </a:solidFill>
                </a:rPr>
                <a:t>people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99A6B11-9B3E-9E45-AFE1-05941532F764}"/>
              </a:ext>
            </a:extLst>
          </p:cNvPr>
          <p:cNvGrpSpPr/>
          <p:nvPr/>
        </p:nvGrpSpPr>
        <p:grpSpPr>
          <a:xfrm>
            <a:off x="6208894" y="2271041"/>
            <a:ext cx="3273771" cy="2042353"/>
            <a:chOff x="6208894" y="2271041"/>
            <a:chExt cx="3273771" cy="2042353"/>
          </a:xfrm>
        </p:grpSpPr>
        <p:sp>
          <p:nvSpPr>
            <p:cNvPr id="6" name="Chevron 5">
              <a:extLst>
                <a:ext uri="{FF2B5EF4-FFF2-40B4-BE49-F238E27FC236}">
                  <a16:creationId xmlns:a16="http://schemas.microsoft.com/office/drawing/2014/main" id="{5A4EE973-D87E-3241-8014-41CE8DB2B576}"/>
                </a:ext>
              </a:extLst>
            </p:cNvPr>
            <p:cNvSpPr/>
            <p:nvPr/>
          </p:nvSpPr>
          <p:spPr>
            <a:xfrm>
              <a:off x="6208894" y="2271041"/>
              <a:ext cx="3273771" cy="2042353"/>
            </a:xfrm>
            <a:prstGeom prst="chevron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DE24B7-3D97-7E48-8031-C6CAE840772C}"/>
                </a:ext>
              </a:extLst>
            </p:cNvPr>
            <p:cNvSpPr txBox="1"/>
            <p:nvPr/>
          </p:nvSpPr>
          <p:spPr>
            <a:xfrm>
              <a:off x="6799184" y="2827389"/>
              <a:ext cx="2558973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70C0"/>
                  </a:solidFill>
                </a:rPr>
                <a:t>Start of the project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9ED1165-EA51-A249-903C-42E196C4CB55}"/>
              </a:ext>
            </a:extLst>
          </p:cNvPr>
          <p:cNvGrpSpPr/>
          <p:nvPr/>
        </p:nvGrpSpPr>
        <p:grpSpPr>
          <a:xfrm>
            <a:off x="2448665" y="4728225"/>
            <a:ext cx="5777520" cy="1688472"/>
            <a:chOff x="5706532" y="4559929"/>
            <a:chExt cx="5777520" cy="1688472"/>
          </a:xfrm>
        </p:grpSpPr>
        <p:sp>
          <p:nvSpPr>
            <p:cNvPr id="55" name="Snip Diagonal Corner Rectangle 54">
              <a:extLst>
                <a:ext uri="{FF2B5EF4-FFF2-40B4-BE49-F238E27FC236}">
                  <a16:creationId xmlns:a16="http://schemas.microsoft.com/office/drawing/2014/main" id="{4B093804-4974-6A4C-982F-B85449EE62DF}"/>
                </a:ext>
              </a:extLst>
            </p:cNvPr>
            <p:cNvSpPr/>
            <p:nvPr/>
          </p:nvSpPr>
          <p:spPr>
            <a:xfrm>
              <a:off x="5706532" y="4559929"/>
              <a:ext cx="5777520" cy="1688472"/>
            </a:xfrm>
            <a:prstGeom prst="snip2Diag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090E4A9-0A68-374D-9661-BD28AC5B1773}"/>
                </a:ext>
              </a:extLst>
            </p:cNvPr>
            <p:cNvSpPr txBox="1"/>
            <p:nvPr/>
          </p:nvSpPr>
          <p:spPr>
            <a:xfrm>
              <a:off x="8963607" y="5476080"/>
              <a:ext cx="2520445" cy="64633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002060"/>
                  </a:solidFill>
                </a:rPr>
                <a:t>ESS sample environment </a:t>
              </a:r>
              <a:br>
                <a:rPr lang="en-GB" b="1" dirty="0">
                  <a:solidFill>
                    <a:srgbClr val="002060"/>
                  </a:solidFill>
                </a:rPr>
              </a:br>
              <a:r>
                <a:rPr lang="en-GB" b="1" dirty="0">
                  <a:solidFill>
                    <a:srgbClr val="002060"/>
                  </a:solidFill>
                </a:rPr>
                <a:t>support groups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F8016B2-C16B-7046-A387-DE169AE5194A}"/>
                </a:ext>
              </a:extLst>
            </p:cNvPr>
            <p:cNvSpPr txBox="1"/>
            <p:nvPr/>
          </p:nvSpPr>
          <p:spPr>
            <a:xfrm>
              <a:off x="5706532" y="5476080"/>
              <a:ext cx="2505791" cy="64633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002060"/>
                  </a:solidFill>
                </a:rPr>
                <a:t>Other instrument teams  </a:t>
              </a:r>
              <a:br>
                <a:rPr lang="en-GB" b="1" dirty="0">
                  <a:solidFill>
                    <a:srgbClr val="002060"/>
                  </a:solidFill>
                </a:rPr>
              </a:br>
              <a:r>
                <a:rPr lang="en-GB" b="1" dirty="0">
                  <a:solidFill>
                    <a:srgbClr val="002060"/>
                  </a:solidFill>
                </a:rPr>
                <a:t>(e.g. T-REX, MIRACLES…)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674926A-FBF1-3341-BB39-5A644FB3D26F}"/>
                </a:ext>
              </a:extLst>
            </p:cNvPr>
            <p:cNvSpPr txBox="1"/>
            <p:nvPr/>
          </p:nvSpPr>
          <p:spPr>
            <a:xfrm>
              <a:off x="7157954" y="4559929"/>
              <a:ext cx="2843116" cy="83099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0070C0"/>
                  </a:solidFill>
                </a:rPr>
                <a:t>Interaction and coordination with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39714DA-BE9C-2044-AF3E-FAE2DD807276}"/>
                </a:ext>
              </a:extLst>
            </p:cNvPr>
            <p:cNvSpPr txBox="1"/>
            <p:nvPr/>
          </p:nvSpPr>
          <p:spPr>
            <a:xfrm>
              <a:off x="8237735" y="5614579"/>
              <a:ext cx="700460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002060"/>
                  </a:solidFill>
                </a:rPr>
                <a:t>&amp;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765962-1B34-8D4B-8536-9DFAE1B42548}"/>
              </a:ext>
            </a:extLst>
          </p:cNvPr>
          <p:cNvGrpSpPr/>
          <p:nvPr/>
        </p:nvGrpSpPr>
        <p:grpSpPr>
          <a:xfrm>
            <a:off x="1192185" y="2271041"/>
            <a:ext cx="3273771" cy="2042353"/>
            <a:chOff x="1192185" y="2271041"/>
            <a:chExt cx="3273771" cy="2042353"/>
          </a:xfrm>
        </p:grpSpPr>
        <p:sp>
          <p:nvSpPr>
            <p:cNvPr id="21" name="Chevron 20">
              <a:extLst>
                <a:ext uri="{FF2B5EF4-FFF2-40B4-BE49-F238E27FC236}">
                  <a16:creationId xmlns:a16="http://schemas.microsoft.com/office/drawing/2014/main" id="{0CA4440B-2F00-6547-B289-32884DBD1105}"/>
                </a:ext>
              </a:extLst>
            </p:cNvPr>
            <p:cNvSpPr/>
            <p:nvPr/>
          </p:nvSpPr>
          <p:spPr>
            <a:xfrm>
              <a:off x="1192185" y="2271041"/>
              <a:ext cx="3273771" cy="2042353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8396B0A-7946-EB4E-96E1-6644318DD2BD}"/>
                </a:ext>
              </a:extLst>
            </p:cNvPr>
            <p:cNvSpPr txBox="1"/>
            <p:nvPr/>
          </p:nvSpPr>
          <p:spPr>
            <a:xfrm>
              <a:off x="2019471" y="2800981"/>
              <a:ext cx="21072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</a:rPr>
                <a:t>Continue to identify the needs of scientific communities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578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007D9995-3D2E-CC46-8D30-CC69553F7F2B}"/>
              </a:ext>
            </a:extLst>
          </p:cNvPr>
          <p:cNvSpPr txBox="1">
            <a:spLocks/>
          </p:cNvSpPr>
          <p:nvPr/>
        </p:nvSpPr>
        <p:spPr>
          <a:xfrm>
            <a:off x="811714" y="2496039"/>
            <a:ext cx="8640000" cy="6849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</a:rPr>
              <a:t>Thank you for attention!</a:t>
            </a:r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0D88F262-46AB-084A-B9E5-391C90F6C955}"/>
              </a:ext>
            </a:extLst>
          </p:cNvPr>
          <p:cNvSpPr txBox="1">
            <a:spLocks/>
          </p:cNvSpPr>
          <p:nvPr/>
        </p:nvSpPr>
        <p:spPr>
          <a:xfrm>
            <a:off x="4449858" y="3883392"/>
            <a:ext cx="7583256" cy="5232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Questions for the team?</a:t>
            </a:r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D7862253-E341-114E-BBE9-7ED257C7D32C}"/>
              </a:ext>
            </a:extLst>
          </p:cNvPr>
          <p:cNvSpPr txBox="1">
            <a:spLocks/>
          </p:cNvSpPr>
          <p:nvPr/>
        </p:nvSpPr>
        <p:spPr>
          <a:xfrm>
            <a:off x="5917850" y="14891996"/>
            <a:ext cx="2825514" cy="5232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</a:rPr>
              <a:t>People from SAD?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DFFA70-AD46-9F43-BB8B-948652F67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766" y="13453533"/>
            <a:ext cx="904692" cy="103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32AA26-CF53-CF44-926E-E99ABEB06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819" y="13453533"/>
            <a:ext cx="884132" cy="103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6EC512-D4F7-F14B-AF81-62BAEE56C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312" y="13453533"/>
            <a:ext cx="909833" cy="103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21FFA9-32CB-0947-977D-A9F1CCB03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8506" y="13453533"/>
            <a:ext cx="950544" cy="103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A8407E-D3AF-8F42-9F92-33B9005067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1411" y="13453533"/>
            <a:ext cx="843009" cy="103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E01E1C-049B-B742-8865-B796CC42A4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2344" y="13453533"/>
            <a:ext cx="729606" cy="103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1EDC52-B301-8A45-9541-1D7C8C1C4A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6781" y="13453533"/>
            <a:ext cx="1033200" cy="103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1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007D9995-3D2E-CC46-8D30-CC69553F7F2B}"/>
              </a:ext>
            </a:extLst>
          </p:cNvPr>
          <p:cNvSpPr txBox="1">
            <a:spLocks/>
          </p:cNvSpPr>
          <p:nvPr/>
        </p:nvSpPr>
        <p:spPr>
          <a:xfrm>
            <a:off x="811714" y="2496039"/>
            <a:ext cx="8640000" cy="6849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</a:rPr>
              <a:t>Something more?</a:t>
            </a:r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0D88F262-46AB-084A-B9E5-391C90F6C955}"/>
              </a:ext>
            </a:extLst>
          </p:cNvPr>
          <p:cNvSpPr txBox="1">
            <a:spLocks/>
          </p:cNvSpPr>
          <p:nvPr/>
        </p:nvSpPr>
        <p:spPr>
          <a:xfrm>
            <a:off x="4449858" y="3883392"/>
            <a:ext cx="7583256" cy="5232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(backup slides)</a:t>
            </a:r>
          </a:p>
        </p:txBody>
      </p:sp>
    </p:spTree>
    <p:extLst>
      <p:ext uri="{BB962C8B-B14F-4D97-AF65-F5344CB8AC3E}">
        <p14:creationId xmlns:p14="http://schemas.microsoft.com/office/powerpoint/2010/main" val="499882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A96B2-937E-F841-BDD6-662BCB7AF1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49058" y="2363821"/>
            <a:ext cx="2545715" cy="2627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A1C68E-239C-904B-92DF-0A3671F982D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07" y="2472524"/>
            <a:ext cx="3890403" cy="275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49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D88EF-0428-3D4F-85B4-60312B334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796F41-5737-514A-AB49-F18A1077AB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95884F-A0C5-8F49-95A9-6CF75BF0B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008" y="2092709"/>
            <a:ext cx="6999048" cy="464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93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9B6F0-61DA-7241-A7CB-2EE9DD1A7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2ABCE8-D4DB-EC4B-B4D9-A5E187E146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8F9354-32B7-9340-8E3E-F5C2B9085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821" y="2213961"/>
            <a:ext cx="8615422" cy="405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00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6DF2B-C45F-064D-811A-3A3C7B3F0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Scientific</a:t>
            </a:r>
            <a:r>
              <a:rPr lang="sv-SE" dirty="0"/>
              <a:t> </a:t>
            </a:r>
            <a:r>
              <a:rPr lang="sv-SE" dirty="0" err="1"/>
              <a:t>specifications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3095E0-37A2-7B45-A7BB-3C7E5B7360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CSPEC promises to the community</a:t>
            </a:r>
          </a:p>
          <a:p>
            <a:endParaRPr lang="en-GB" dirty="0"/>
          </a:p>
        </p:txBody>
      </p:sp>
      <p:sp>
        <p:nvSpPr>
          <p:cNvPr id="4" name="Platshållare för innehåll 5">
            <a:extLst>
              <a:ext uri="{FF2B5EF4-FFF2-40B4-BE49-F238E27FC236}">
                <a16:creationId xmlns:a16="http://schemas.microsoft.com/office/drawing/2014/main" id="{5C70B8AE-CA09-284A-901E-C6069886AE4D}"/>
              </a:ext>
            </a:extLst>
          </p:cNvPr>
          <p:cNvSpPr txBox="1">
            <a:spLocks/>
          </p:cNvSpPr>
          <p:nvPr/>
        </p:nvSpPr>
        <p:spPr>
          <a:xfrm>
            <a:off x="274034" y="2181727"/>
            <a:ext cx="10938715" cy="4530358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marR="0" lvl="0" indent="-72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66666"/>
              </a:buClr>
              <a:buSzTx/>
              <a:buFont typeface="Segoe UI" panose="020B0502040204020203" pitchFamily="34" charset="0"/>
              <a:buChar char=" 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TG2 [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ConOps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document] </a:t>
            </a:r>
          </a:p>
          <a:p>
            <a:pPr marL="72000" marR="0" lvl="0" indent="-72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666666"/>
              </a:buClr>
              <a:buSzTx/>
              <a:buFont typeface="Segoe UI" panose="020B0502040204020203" pitchFamily="34" charset="0"/>
              <a:buChar char=" "/>
              <a:tabLst/>
              <a:defRPr/>
            </a:pP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360000" marR="0" lvl="1" indent="-216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66666"/>
              </a:buClr>
              <a:buSzTx/>
              <a:buFont typeface="Wingdings" panose="05000000000000000000" pitchFamily="2" charset="2"/>
              <a:buChar char="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CSPEC shall probe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magnetic excitations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in magnetic fields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up to 12 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. </a:t>
            </a:r>
          </a:p>
          <a:p>
            <a:pPr marL="360000" marR="0" lvl="1" indent="-216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66666"/>
              </a:buClr>
              <a:buSzTx/>
              <a:buFont typeface="Wingdings" panose="05000000000000000000" pitchFamily="2" charset="2"/>
              <a:buChar char="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CSPEC should follow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kinetic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processes with time steps of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less than 1 minute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360000" marR="0" lvl="1" indent="-216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66666"/>
              </a:buClr>
              <a:buSzTx/>
              <a:buFont typeface="Wingdings" panose="05000000000000000000" pitchFamily="2" charset="2"/>
              <a:buChar char="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The design of the instrument will accommodate the sample environment equipment required to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match the science case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 marL="360000" marR="0" lvl="1" indent="-216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66666"/>
              </a:buClr>
              <a:buSzTx/>
              <a:buFont typeface="Wingdings" panose="05000000000000000000" pitchFamily="2" charset="2"/>
              <a:buChar char="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The systems design shall provide 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space and flexibility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necessary to host and drive future developments, for instance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further focusing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optics for smaller sample sizes, possibly integrated into the sample environment, further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in-situ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sample environment such as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secondary characterization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(RAMAN or NMR), and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polarization analysis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 marL="360000" marR="0" lvl="1" indent="-216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666666"/>
              </a:buClr>
              <a:buSzTx/>
              <a:buFont typeface="Wingdings" panose="05000000000000000000" pitchFamily="2" charset="2"/>
              <a:buChar char="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Sample environment within the CSPEC scope for 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wide range of scientific cases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studied on CSPEC should be consistent with the demands of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signal to noise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2276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96672-9E83-3C40-910E-EF285D1AE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sample environment pot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D1834-7279-524C-BA59-52CDD47804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Where everything happens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549BA2-6685-D74E-AC0D-C87CB8542EC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85" y="2402080"/>
            <a:ext cx="4815470" cy="3754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DE4CAC-00F4-A14A-813C-722317BFBD2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124640" y="2402080"/>
            <a:ext cx="3912776" cy="375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9941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96672-9E83-3C40-910E-EF285D1AE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8752"/>
            <a:ext cx="12192000" cy="741433"/>
          </a:xfrm>
        </p:spPr>
        <p:txBody>
          <a:bodyPr/>
          <a:lstStyle/>
          <a:p>
            <a:r>
              <a:rPr lang="en-GB" dirty="0"/>
              <a:t>The sample environment pot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D1834-7279-524C-BA59-52CDD47804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Flexibility for science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F4D1B3-7460-684E-BF9E-023461E577A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318888" y="2294762"/>
            <a:ext cx="2698546" cy="2693735"/>
          </a:xfrm>
          <a:prstGeom prst="rect">
            <a:avLst/>
          </a:prstGeom>
        </p:spPr>
      </p:pic>
      <p:sp>
        <p:nvSpPr>
          <p:cNvPr id="16" name="Platshållare för innehåll 5">
            <a:extLst>
              <a:ext uri="{FF2B5EF4-FFF2-40B4-BE49-F238E27FC236}">
                <a16:creationId xmlns:a16="http://schemas.microsoft.com/office/drawing/2014/main" id="{AFB053CF-0279-E048-806A-4B641AD5BE4F}"/>
              </a:ext>
            </a:extLst>
          </p:cNvPr>
          <p:cNvSpPr txBox="1">
            <a:spLocks/>
          </p:cNvSpPr>
          <p:nvPr/>
        </p:nvSpPr>
        <p:spPr>
          <a:xfrm>
            <a:off x="6439391" y="3684322"/>
            <a:ext cx="2466508" cy="504340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cryogenic vacuum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3D0595E-78A9-CB4A-9DCC-0523D22DBD14}"/>
              </a:ext>
            </a:extLst>
          </p:cNvPr>
          <p:cNvCxnSpPr>
            <a:cxnSpLocks/>
          </p:cNvCxnSpPr>
          <p:nvPr/>
        </p:nvCxnSpPr>
        <p:spPr>
          <a:xfrm flipH="1">
            <a:off x="3211646" y="2543165"/>
            <a:ext cx="1472654" cy="4758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 Box 1587">
            <a:extLst>
              <a:ext uri="{FF2B5EF4-FFF2-40B4-BE49-F238E27FC236}">
                <a16:creationId xmlns:a16="http://schemas.microsoft.com/office/drawing/2014/main" id="{6C86C3EB-41DE-D04F-A451-49E54D5C5F38}"/>
              </a:ext>
            </a:extLst>
          </p:cNvPr>
          <p:cNvSpPr txBox="1"/>
          <p:nvPr/>
        </p:nvSpPr>
        <p:spPr>
          <a:xfrm>
            <a:off x="4666539" y="2222619"/>
            <a:ext cx="1539708" cy="699096"/>
          </a:xfrm>
          <a:prstGeom prst="rect">
            <a:avLst/>
          </a:prstGeom>
          <a:solidFill>
            <a:srgbClr val="00E2E4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Gate Valve</a:t>
            </a:r>
            <a:endParaRPr lang="sv-SE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sv-SE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(Al, 2.5-4 mm)</a:t>
            </a:r>
            <a:endParaRPr lang="en-US" dirty="0"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9FF590F-7259-DB4A-ACD1-D59F6925B891}"/>
              </a:ext>
            </a:extLst>
          </p:cNvPr>
          <p:cNvCxnSpPr>
            <a:cxnSpLocks/>
          </p:cNvCxnSpPr>
          <p:nvPr/>
        </p:nvCxnSpPr>
        <p:spPr>
          <a:xfrm flipH="1" flipV="1">
            <a:off x="2978190" y="3316175"/>
            <a:ext cx="1688349" cy="18185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 Box 1587">
            <a:extLst>
              <a:ext uri="{FF2B5EF4-FFF2-40B4-BE49-F238E27FC236}">
                <a16:creationId xmlns:a16="http://schemas.microsoft.com/office/drawing/2014/main" id="{299646D8-D164-344B-A97E-985C42A7BA2C}"/>
              </a:ext>
            </a:extLst>
          </p:cNvPr>
          <p:cNvSpPr txBox="1"/>
          <p:nvPr/>
        </p:nvSpPr>
        <p:spPr>
          <a:xfrm>
            <a:off x="3878538" y="5136682"/>
            <a:ext cx="1797564" cy="624795"/>
          </a:xfrm>
          <a:prstGeom prst="rect">
            <a:avLst/>
          </a:prstGeom>
          <a:solidFill>
            <a:srgbClr val="FFFC00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Protective barrier</a:t>
            </a:r>
            <a:endParaRPr lang="sv-SE" dirty="0"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B0183E0F-1BF7-D445-A970-CC2CA9221AAD}"/>
              </a:ext>
            </a:extLst>
          </p:cNvPr>
          <p:cNvSpPr txBox="1">
            <a:spLocks/>
          </p:cNvSpPr>
          <p:nvPr/>
        </p:nvSpPr>
        <p:spPr>
          <a:xfrm>
            <a:off x="7222762" y="3018995"/>
            <a:ext cx="1035325" cy="353405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 SNR</a:t>
            </a:r>
          </a:p>
        </p:txBody>
      </p:sp>
      <p:sp>
        <p:nvSpPr>
          <p:cNvPr id="14" name="Platshållare för innehåll 5">
            <a:extLst>
              <a:ext uri="{FF2B5EF4-FFF2-40B4-BE49-F238E27FC236}">
                <a16:creationId xmlns:a16="http://schemas.microsoft.com/office/drawing/2014/main" id="{93994B26-CDD5-7E47-8157-9E61BE94ADED}"/>
              </a:ext>
            </a:extLst>
          </p:cNvPr>
          <p:cNvSpPr txBox="1">
            <a:spLocks/>
          </p:cNvSpPr>
          <p:nvPr/>
        </p:nvSpPr>
        <p:spPr>
          <a:xfrm>
            <a:off x="8816023" y="4449625"/>
            <a:ext cx="1761000" cy="648173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-72000" algn="ctr"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specific scientific case needs</a:t>
            </a: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BC45ACAE-F17B-6643-B9A9-EDD39D8A6B6F}"/>
              </a:ext>
            </a:extLst>
          </p:cNvPr>
          <p:cNvSpPr/>
          <p:nvPr/>
        </p:nvSpPr>
        <p:spPr>
          <a:xfrm>
            <a:off x="7643149" y="3401820"/>
            <a:ext cx="194553" cy="28250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Up Arrow 17">
            <a:extLst>
              <a:ext uri="{FF2B5EF4-FFF2-40B4-BE49-F238E27FC236}">
                <a16:creationId xmlns:a16="http://schemas.microsoft.com/office/drawing/2014/main" id="{9BAA1441-5925-4943-804C-05E326848CB0}"/>
              </a:ext>
            </a:extLst>
          </p:cNvPr>
          <p:cNvSpPr/>
          <p:nvPr/>
        </p:nvSpPr>
        <p:spPr>
          <a:xfrm rot="10800000">
            <a:off x="9599247" y="4171273"/>
            <a:ext cx="194553" cy="28250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Platshållare för innehåll 5">
            <a:extLst>
              <a:ext uri="{FF2B5EF4-FFF2-40B4-BE49-F238E27FC236}">
                <a16:creationId xmlns:a16="http://schemas.microsoft.com/office/drawing/2014/main" id="{AACD1263-04EB-A542-8A3E-C4AA1C2979DF}"/>
              </a:ext>
            </a:extLst>
          </p:cNvPr>
          <p:cNvSpPr txBox="1">
            <a:spLocks/>
          </p:cNvSpPr>
          <p:nvPr/>
        </p:nvSpPr>
        <p:spPr>
          <a:xfrm>
            <a:off x="8771779" y="3684322"/>
            <a:ext cx="1704449" cy="504340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 ambient p</a:t>
            </a:r>
          </a:p>
        </p:txBody>
      </p:sp>
    </p:spTree>
    <p:extLst>
      <p:ext uri="{BB962C8B-B14F-4D97-AF65-F5344CB8AC3E}">
        <p14:creationId xmlns:p14="http://schemas.microsoft.com/office/powerpoint/2010/main" val="2085386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96672-9E83-3C40-910E-EF285D1AE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sample environment pot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D1834-7279-524C-BA59-52CDD47804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Flexibility for science</a:t>
            </a:r>
          </a:p>
        </p:txBody>
      </p:sp>
      <p:sp>
        <p:nvSpPr>
          <p:cNvPr id="14" name="Platshållare för innehåll 5">
            <a:extLst>
              <a:ext uri="{FF2B5EF4-FFF2-40B4-BE49-F238E27FC236}">
                <a16:creationId xmlns:a16="http://schemas.microsoft.com/office/drawing/2014/main" id="{8358B53A-EC9A-2241-941E-E5EF7864D340}"/>
              </a:ext>
            </a:extLst>
          </p:cNvPr>
          <p:cNvSpPr txBox="1">
            <a:spLocks/>
          </p:cNvSpPr>
          <p:nvPr/>
        </p:nvSpPr>
        <p:spPr>
          <a:xfrm>
            <a:off x="6975359" y="1987901"/>
            <a:ext cx="1820335" cy="470998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 pressure</a:t>
            </a:r>
          </a:p>
        </p:txBody>
      </p:sp>
      <p:sp>
        <p:nvSpPr>
          <p:cNvPr id="15" name="Platshållare för innehåll 5">
            <a:extLst>
              <a:ext uri="{FF2B5EF4-FFF2-40B4-BE49-F238E27FC236}">
                <a16:creationId xmlns:a16="http://schemas.microsoft.com/office/drawing/2014/main" id="{1C664BF4-6E06-FE4B-8D0E-9C71D4A326C3}"/>
              </a:ext>
            </a:extLst>
          </p:cNvPr>
          <p:cNvSpPr txBox="1">
            <a:spLocks/>
          </p:cNvSpPr>
          <p:nvPr/>
        </p:nvSpPr>
        <p:spPr>
          <a:xfrm>
            <a:off x="4350424" y="5373183"/>
            <a:ext cx="3484489" cy="546751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gas absorption/desorption</a:t>
            </a:r>
          </a:p>
        </p:txBody>
      </p:sp>
      <p:sp>
        <p:nvSpPr>
          <p:cNvPr id="17" name="Platshållare för innehåll 5">
            <a:extLst>
              <a:ext uri="{FF2B5EF4-FFF2-40B4-BE49-F238E27FC236}">
                <a16:creationId xmlns:a16="http://schemas.microsoft.com/office/drawing/2014/main" id="{8C9C2821-153D-F845-A399-68F4E50ED921}"/>
              </a:ext>
            </a:extLst>
          </p:cNvPr>
          <p:cNvSpPr txBox="1">
            <a:spLocks/>
          </p:cNvSpPr>
          <p:nvPr/>
        </p:nvSpPr>
        <p:spPr>
          <a:xfrm>
            <a:off x="8365557" y="3523582"/>
            <a:ext cx="3484489" cy="546751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combined characterization</a:t>
            </a:r>
          </a:p>
        </p:txBody>
      </p:sp>
      <p:sp>
        <p:nvSpPr>
          <p:cNvPr id="18" name="Platshållare för innehåll 5">
            <a:extLst>
              <a:ext uri="{FF2B5EF4-FFF2-40B4-BE49-F238E27FC236}">
                <a16:creationId xmlns:a16="http://schemas.microsoft.com/office/drawing/2014/main" id="{8F794D91-D2C6-2645-AB87-458ADB9F2581}"/>
              </a:ext>
            </a:extLst>
          </p:cNvPr>
          <p:cNvSpPr txBox="1">
            <a:spLocks/>
          </p:cNvSpPr>
          <p:nvPr/>
        </p:nvSpPr>
        <p:spPr>
          <a:xfrm>
            <a:off x="8452580" y="5079356"/>
            <a:ext cx="3484489" cy="546751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sz="2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operando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measurements</a:t>
            </a:r>
          </a:p>
        </p:txBody>
      </p:sp>
      <p:sp>
        <p:nvSpPr>
          <p:cNvPr id="12" name="Platshållare för innehåll 5">
            <a:extLst>
              <a:ext uri="{FF2B5EF4-FFF2-40B4-BE49-F238E27FC236}">
                <a16:creationId xmlns:a16="http://schemas.microsoft.com/office/drawing/2014/main" id="{B93B14D5-3E9C-194B-B05D-E4366AD469EA}"/>
              </a:ext>
            </a:extLst>
          </p:cNvPr>
          <p:cNvSpPr txBox="1">
            <a:spLocks/>
          </p:cNvSpPr>
          <p:nvPr/>
        </p:nvSpPr>
        <p:spPr>
          <a:xfrm>
            <a:off x="5223869" y="4013288"/>
            <a:ext cx="2666056" cy="546751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controlled humidity</a:t>
            </a:r>
          </a:p>
        </p:txBody>
      </p:sp>
      <p:sp>
        <p:nvSpPr>
          <p:cNvPr id="19" name="Platshållare för innehåll 5">
            <a:extLst>
              <a:ext uri="{FF2B5EF4-FFF2-40B4-BE49-F238E27FC236}">
                <a16:creationId xmlns:a16="http://schemas.microsoft.com/office/drawing/2014/main" id="{02EEF4E8-E446-6B4E-A0F7-B8B03347C677}"/>
              </a:ext>
            </a:extLst>
          </p:cNvPr>
          <p:cNvSpPr txBox="1">
            <a:spLocks/>
          </p:cNvSpPr>
          <p:nvPr/>
        </p:nvSpPr>
        <p:spPr>
          <a:xfrm>
            <a:off x="4242489" y="2479798"/>
            <a:ext cx="2405934" cy="546751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 temperature</a:t>
            </a:r>
          </a:p>
        </p:txBody>
      </p:sp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2C6FB07D-E128-154C-A555-446A6BD8CBB5}"/>
              </a:ext>
            </a:extLst>
          </p:cNvPr>
          <p:cNvSpPr txBox="1">
            <a:spLocks/>
          </p:cNvSpPr>
          <p:nvPr/>
        </p:nvSpPr>
        <p:spPr>
          <a:xfrm>
            <a:off x="9617629" y="2135233"/>
            <a:ext cx="2045451" cy="546751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small samples</a:t>
            </a:r>
          </a:p>
        </p:txBody>
      </p:sp>
      <p:pic>
        <p:nvPicPr>
          <p:cNvPr id="1026" name="Picture 2" descr="Immagini Belle : raggiante, notte, buio, arancia, flusso, rosso ...">
            <a:extLst>
              <a:ext uri="{FF2B5EF4-FFF2-40B4-BE49-F238E27FC236}">
                <a16:creationId xmlns:a16="http://schemas.microsoft.com/office/drawing/2014/main" id="{B00D90D4-22FA-4D4B-983E-A2AE5D445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904" y="2935394"/>
            <a:ext cx="1065105" cy="70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latshållare för innehåll 5">
            <a:extLst>
              <a:ext uri="{FF2B5EF4-FFF2-40B4-BE49-F238E27FC236}">
                <a16:creationId xmlns:a16="http://schemas.microsoft.com/office/drawing/2014/main" id="{2AF5CD29-8358-C64A-94AA-A94D8B29576B}"/>
              </a:ext>
            </a:extLst>
          </p:cNvPr>
          <p:cNvSpPr txBox="1">
            <a:spLocks/>
          </p:cNvSpPr>
          <p:nvPr/>
        </p:nvSpPr>
        <p:spPr>
          <a:xfrm>
            <a:off x="563711" y="5151884"/>
            <a:ext cx="2661112" cy="546751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high magnetic field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E9EEB4D-2DEF-CD48-A541-36F080AD984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318888" y="2294762"/>
            <a:ext cx="2698546" cy="2693735"/>
          </a:xfrm>
          <a:prstGeom prst="rect">
            <a:avLst/>
          </a:prstGeom>
        </p:spPr>
      </p:pic>
      <p:pic>
        <p:nvPicPr>
          <p:cNvPr id="1034" name="Picture 10" descr="Fattore intrinseco - Wikipedia">
            <a:extLst>
              <a:ext uri="{FF2B5EF4-FFF2-40B4-BE49-F238E27FC236}">
                <a16:creationId xmlns:a16="http://schemas.microsoft.com/office/drawing/2014/main" id="{3C96994D-F510-7245-8EBD-B4CC82F0C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480" y="4264891"/>
            <a:ext cx="1347766" cy="112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D wallpaper: book, vintage, old, cover, paper, ancient, books ...">
            <a:extLst>
              <a:ext uri="{FF2B5EF4-FFF2-40B4-BE49-F238E27FC236}">
                <a16:creationId xmlns:a16="http://schemas.microsoft.com/office/drawing/2014/main" id="{A5204502-61C3-A148-9967-497DBC26E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770" y="3923665"/>
            <a:ext cx="1172063" cy="77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cordis.europa.eu/docs/wire/images/2019-06/20190614-124422720.jpg">
            <a:extLst>
              <a:ext uri="{FF2B5EF4-FFF2-40B4-BE49-F238E27FC236}">
                <a16:creationId xmlns:a16="http://schemas.microsoft.com/office/drawing/2014/main" id="{E3AC5CBD-A634-E541-9FE5-FEB5F2ECE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802" y="2542393"/>
            <a:ext cx="1065105" cy="79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tructure of a new ice T | New high pressure ice named type … | Flickr">
            <a:extLst>
              <a:ext uri="{FF2B5EF4-FFF2-40B4-BE49-F238E27FC236}">
                <a16:creationId xmlns:a16="http://schemas.microsoft.com/office/drawing/2014/main" id="{2B5FFB73-AFC8-494E-8291-D20E93A10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409" y="2426496"/>
            <a:ext cx="694198" cy="69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lathrate hydrate - Wikipedia">
            <a:extLst>
              <a:ext uri="{FF2B5EF4-FFF2-40B4-BE49-F238E27FC236}">
                <a16:creationId xmlns:a16="http://schemas.microsoft.com/office/drawing/2014/main" id="{AA7B1D31-1E90-E144-A995-D75DD38B0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38" y="5800616"/>
            <a:ext cx="729860" cy="7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629207C-ADEC-B642-B76E-2812967DBF99}"/>
              </a:ext>
            </a:extLst>
          </p:cNvPr>
          <p:cNvGrpSpPr/>
          <p:nvPr/>
        </p:nvGrpSpPr>
        <p:grpSpPr>
          <a:xfrm>
            <a:off x="790481" y="5539567"/>
            <a:ext cx="2207573" cy="950623"/>
            <a:chOff x="1358462" y="5780371"/>
            <a:chExt cx="1970505" cy="84853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989E7CA-882B-E445-9F76-4A0C8F896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58462" y="5780371"/>
              <a:ext cx="886575" cy="84853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4795BF5-5FE5-C842-A031-DBB3CC6E2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20489" y="5810429"/>
              <a:ext cx="1108478" cy="794409"/>
            </a:xfrm>
            <a:prstGeom prst="rect">
              <a:avLst/>
            </a:prstGeom>
          </p:spPr>
        </p:pic>
      </p:grpSp>
      <p:pic>
        <p:nvPicPr>
          <p:cNvPr id="25" name="Bild 4">
            <a:extLst>
              <a:ext uri="{FF2B5EF4-FFF2-40B4-BE49-F238E27FC236}">
                <a16:creationId xmlns:a16="http://schemas.microsoft.com/office/drawing/2014/main" id="{7F7E6F7C-0D90-5D43-8872-34DCA31B4DD1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181" y="5528142"/>
            <a:ext cx="1233286" cy="962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6806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-R06 Inexpensive Micrometer-precision Positioning Rotation Stage">
            <a:extLst>
              <a:ext uri="{FF2B5EF4-FFF2-40B4-BE49-F238E27FC236}">
                <a16:creationId xmlns:a16="http://schemas.microsoft.com/office/drawing/2014/main" id="{2575882D-0CB7-6849-A033-111CA2B85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287" y="3469083"/>
            <a:ext cx="2881780" cy="191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C82328-1C89-D94B-A9A9-F84DBD067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Day 1 equipment (in scope)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1625B-8B22-9847-AF34-A2CE44D5A6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Day 1.0</a:t>
            </a:r>
          </a:p>
        </p:txBody>
      </p:sp>
      <p:sp>
        <p:nvSpPr>
          <p:cNvPr id="4" name="Platshållare för innehåll 5">
            <a:extLst>
              <a:ext uri="{FF2B5EF4-FFF2-40B4-BE49-F238E27FC236}">
                <a16:creationId xmlns:a16="http://schemas.microsoft.com/office/drawing/2014/main" id="{DE6C1877-50ED-BF4D-88C5-F3526956D3DB}"/>
              </a:ext>
            </a:extLst>
          </p:cNvPr>
          <p:cNvSpPr txBox="1">
            <a:spLocks/>
          </p:cNvSpPr>
          <p:nvPr/>
        </p:nvSpPr>
        <p:spPr>
          <a:xfrm>
            <a:off x="429237" y="2009968"/>
            <a:ext cx="2619210" cy="1441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Cryofurnace</a:t>
            </a: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T-range 3-600 K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ΔT = 0.1 K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0DD229-9D81-4948-AEE7-7F8BFE9D8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108" y="2298667"/>
            <a:ext cx="1735616" cy="19939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2454F8-D6C0-1C40-814A-FDE35C12B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980" y="3333629"/>
            <a:ext cx="1256059" cy="2595855"/>
          </a:xfrm>
          <a:prstGeom prst="rect">
            <a:avLst/>
          </a:prstGeom>
        </p:spPr>
      </p:pic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4BC04A7E-7314-F64C-AFDE-AF42CCF5A8C2}"/>
              </a:ext>
            </a:extLst>
          </p:cNvPr>
          <p:cNvSpPr txBox="1">
            <a:spLocks/>
          </p:cNvSpPr>
          <p:nvPr/>
        </p:nvSpPr>
        <p:spPr>
          <a:xfrm>
            <a:off x="2514941" y="4246568"/>
            <a:ext cx="486931" cy="300088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ILL</a:t>
            </a:r>
            <a:endParaRPr lang="en-GB" sz="10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Platshållare för innehåll 5">
            <a:extLst>
              <a:ext uri="{FF2B5EF4-FFF2-40B4-BE49-F238E27FC236}">
                <a16:creationId xmlns:a16="http://schemas.microsoft.com/office/drawing/2014/main" id="{B6620DA3-634A-6340-AE05-0FE00543B153}"/>
              </a:ext>
            </a:extLst>
          </p:cNvPr>
          <p:cNvSpPr txBox="1">
            <a:spLocks/>
          </p:cNvSpPr>
          <p:nvPr/>
        </p:nvSpPr>
        <p:spPr>
          <a:xfrm>
            <a:off x="950522" y="5891881"/>
            <a:ext cx="486931" cy="300088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Janis</a:t>
            </a:r>
            <a:endParaRPr lang="en-GB" sz="10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Platshållare för innehåll 5">
            <a:extLst>
              <a:ext uri="{FF2B5EF4-FFF2-40B4-BE49-F238E27FC236}">
                <a16:creationId xmlns:a16="http://schemas.microsoft.com/office/drawing/2014/main" id="{F59D27CA-B606-7B4F-A39F-080702B3EF59}"/>
              </a:ext>
            </a:extLst>
          </p:cNvPr>
          <p:cNvSpPr txBox="1">
            <a:spLocks/>
          </p:cNvSpPr>
          <p:nvPr/>
        </p:nvSpPr>
        <p:spPr>
          <a:xfrm>
            <a:off x="8330287" y="2873328"/>
            <a:ext cx="2943823" cy="695720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-72000" algn="ctr">
              <a:spcBef>
                <a:spcPts val="600"/>
              </a:spcBef>
              <a:spcAft>
                <a:spcPts val="600"/>
              </a:spcAft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Sample rotation stage and goniometer</a:t>
            </a:r>
          </a:p>
        </p:txBody>
      </p:sp>
      <p:sp>
        <p:nvSpPr>
          <p:cNvPr id="20" name="Platshållare för innehåll 5">
            <a:extLst>
              <a:ext uri="{FF2B5EF4-FFF2-40B4-BE49-F238E27FC236}">
                <a16:creationId xmlns:a16="http://schemas.microsoft.com/office/drawing/2014/main" id="{589DBC75-777E-9A42-8314-7213D63F233E}"/>
              </a:ext>
            </a:extLst>
          </p:cNvPr>
          <p:cNvSpPr txBox="1">
            <a:spLocks/>
          </p:cNvSpPr>
          <p:nvPr/>
        </p:nvSpPr>
        <p:spPr>
          <a:xfrm>
            <a:off x="5050325" y="5333586"/>
            <a:ext cx="2091350" cy="959804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T magnet</a:t>
            </a:r>
          </a:p>
          <a:p>
            <a:pPr marL="0" indent="0" algn="r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(from HZB) </a:t>
            </a:r>
          </a:p>
        </p:txBody>
      </p:sp>
      <p:pic>
        <p:nvPicPr>
          <p:cNvPr id="1026" name="Picture 2" descr="Split Pair Magnets - Superconducting magnets for neutron scattering environments with low temperature research and cryogenics">
            <a:extLst>
              <a:ext uri="{FF2B5EF4-FFF2-40B4-BE49-F238E27FC236}">
                <a16:creationId xmlns:a16="http://schemas.microsoft.com/office/drawing/2014/main" id="{3E4705C1-9D76-E744-8491-A80E6B897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951" y="1916342"/>
            <a:ext cx="2545825" cy="339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Platshållare för innehåll 5">
            <a:extLst>
              <a:ext uri="{FF2B5EF4-FFF2-40B4-BE49-F238E27FC236}">
                <a16:creationId xmlns:a16="http://schemas.microsoft.com/office/drawing/2014/main" id="{6F2CF5BA-A5B1-A24F-B1B4-7F076014B9B2}"/>
              </a:ext>
            </a:extLst>
          </p:cNvPr>
          <p:cNvSpPr txBox="1">
            <a:spLocks/>
          </p:cNvSpPr>
          <p:nvPr/>
        </p:nvSpPr>
        <p:spPr>
          <a:xfrm>
            <a:off x="5132658" y="5008341"/>
            <a:ext cx="1147748" cy="325245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Oxford inst.</a:t>
            </a:r>
            <a:endParaRPr lang="en-GB" sz="10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937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82328-1C89-D94B-A9A9-F84DBD067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8752"/>
            <a:ext cx="12192000" cy="741433"/>
          </a:xfrm>
        </p:spPr>
        <p:txBody>
          <a:bodyPr/>
          <a:lstStyle/>
          <a:p>
            <a:r>
              <a:rPr lang="en-GB" dirty="0"/>
              <a:t>Day 1 equipment (in scope)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1625B-8B22-9847-AF34-A2CE44D5A6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Day 1.1</a:t>
            </a:r>
          </a:p>
        </p:txBody>
      </p:sp>
      <p:sp>
        <p:nvSpPr>
          <p:cNvPr id="8" name="Platshållare för innehåll 5">
            <a:extLst>
              <a:ext uri="{FF2B5EF4-FFF2-40B4-BE49-F238E27FC236}">
                <a16:creationId xmlns:a16="http://schemas.microsoft.com/office/drawing/2014/main" id="{2020B405-A5A6-6046-8BD4-EF6301DD2FDE}"/>
              </a:ext>
            </a:extLst>
          </p:cNvPr>
          <p:cNvSpPr txBox="1">
            <a:spLocks/>
          </p:cNvSpPr>
          <p:nvPr/>
        </p:nvSpPr>
        <p:spPr>
          <a:xfrm>
            <a:off x="860102" y="1695212"/>
            <a:ext cx="2344436" cy="433855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Dilution insert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9B871C-463F-6547-816E-E29AA95536D5}"/>
              </a:ext>
            </a:extLst>
          </p:cNvPr>
          <p:cNvGrpSpPr/>
          <p:nvPr/>
        </p:nvGrpSpPr>
        <p:grpSpPr>
          <a:xfrm>
            <a:off x="860102" y="2216642"/>
            <a:ext cx="2433587" cy="2735343"/>
            <a:chOff x="2814464" y="2382919"/>
            <a:chExt cx="2433587" cy="2735343"/>
          </a:xfrm>
        </p:grpSpPr>
        <p:sp>
          <p:nvSpPr>
            <p:cNvPr id="11" name="Platshållare för innehåll 5">
              <a:extLst>
                <a:ext uri="{FF2B5EF4-FFF2-40B4-BE49-F238E27FC236}">
                  <a16:creationId xmlns:a16="http://schemas.microsoft.com/office/drawing/2014/main" id="{F770CC66-9A10-8547-845F-16F6599377F0}"/>
                </a:ext>
              </a:extLst>
            </p:cNvPr>
            <p:cNvSpPr txBox="1">
              <a:spLocks/>
            </p:cNvSpPr>
            <p:nvPr/>
          </p:nvSpPr>
          <p:spPr>
            <a:xfrm>
              <a:off x="3655527" y="4701953"/>
              <a:ext cx="1592524" cy="416309"/>
            </a:xfrm>
            <a:prstGeom prst="rect">
              <a:avLst/>
            </a:prstGeom>
          </p:spPr>
          <p:txBody>
            <a:bodyPr vert="horz" lIns="0" tIns="45720" rIns="18000" bIns="45720" rtlCol="0">
              <a:noAutofit/>
            </a:bodyPr>
            <a:lstStyle>
              <a:lvl1pPr marL="101600" indent="-101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Segoe UI" panose="020B0502040204020203" pitchFamily="34" charset="0"/>
                <a:buChar char=" "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1pPr>
              <a:lvl2pPr marL="358775" indent="-2159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Wingdings" panose="05000000000000000000" pitchFamily="2" charset="2"/>
                <a:buChar char=""/>
                <a:tabLst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449263" indent="-1968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8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541338" indent="-180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630000" indent="-162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4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GB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Michel </a:t>
              </a:r>
              <a:r>
                <a:rPr lang="en-GB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Caussignac’s</a:t>
              </a:r>
              <a:r>
                <a:rPr lang="en-GB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br>
                <a:rPr lang="en-GB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GB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PhD thesis (1980)</a:t>
              </a:r>
              <a:endParaRPr lang="en-GB" sz="10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975C446-9551-5147-8E5E-4982720C2855}"/>
                </a:ext>
              </a:extLst>
            </p:cNvPr>
            <p:cNvGrpSpPr/>
            <p:nvPr/>
          </p:nvGrpSpPr>
          <p:grpSpPr>
            <a:xfrm>
              <a:off x="2814464" y="2382919"/>
              <a:ext cx="2322747" cy="2633940"/>
              <a:chOff x="2814464" y="2382919"/>
              <a:chExt cx="2322747" cy="263394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DDBBA4B-70C1-5940-99C5-28E513389B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14464" y="2415561"/>
                <a:ext cx="608265" cy="2332221"/>
              </a:xfrm>
              <a:prstGeom prst="rect">
                <a:avLst/>
              </a:prstGeom>
            </p:spPr>
          </p:pic>
          <p:pic>
            <p:nvPicPr>
              <p:cNvPr id="10" name="Picture 2" descr="https://www.ill.eu/fileadmin/_processed_/2/f/csm_csm_80-Caussignac-1_cb84ece652_1866280649.png">
                <a:extLst>
                  <a:ext uri="{FF2B5EF4-FFF2-40B4-BE49-F238E27FC236}">
                    <a16:creationId xmlns:a16="http://schemas.microsoft.com/office/drawing/2014/main" id="{BC0C6F42-D94D-AE4B-A8B8-AE37170007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9921" y="2382919"/>
                <a:ext cx="1507290" cy="23648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Platshållare för innehåll 5">
                <a:extLst>
                  <a:ext uri="{FF2B5EF4-FFF2-40B4-BE49-F238E27FC236}">
                    <a16:creationId xmlns:a16="http://schemas.microsoft.com/office/drawing/2014/main" id="{627D9CE3-20E8-F848-B703-92950A1691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80378" y="4716771"/>
                <a:ext cx="486931" cy="300088"/>
              </a:xfrm>
              <a:prstGeom prst="rect">
                <a:avLst/>
              </a:prstGeom>
            </p:spPr>
            <p:txBody>
              <a:bodyPr vert="horz" lIns="0" tIns="45720" rIns="18000" bIns="45720" rtlCol="0">
                <a:noAutofit/>
              </a:bodyPr>
              <a:lstStyle>
                <a:lvl1pPr marL="101600" indent="-101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Segoe UI" panose="020B0502040204020203" pitchFamily="34" charset="0"/>
                  <a:buChar char=" "/>
                  <a:defRPr sz="20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1pPr>
                <a:lvl2pPr marL="358775" indent="-2159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Wingdings" panose="05000000000000000000" pitchFamily="2" charset="2"/>
                  <a:buChar char=""/>
                  <a:tabLst/>
                  <a:defRPr sz="20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2pPr>
                <a:lvl3pPr marL="449263" indent="-19685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Arial" panose="020B0604020202020204" pitchFamily="34" charset="0"/>
                  <a:buChar char="−"/>
                  <a:tabLst/>
                  <a:defRPr sz="18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3pPr>
                <a:lvl4pPr marL="541338" indent="-1800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Arial" panose="020B0604020202020204" pitchFamily="34" charset="0"/>
                  <a:buChar char="−"/>
                  <a:tabLst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4pPr>
                <a:lvl5pPr marL="630000" indent="-1620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Arial" panose="020B0604020202020204" pitchFamily="34" charset="0"/>
                  <a:buChar char="−"/>
                  <a:tabLst/>
                  <a:defRPr sz="14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GB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ISIS</a:t>
                </a:r>
                <a:endParaRPr lang="en-GB" sz="1000" i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sp>
        <p:nvSpPr>
          <p:cNvPr id="20" name="Platshållare för innehåll 5">
            <a:extLst>
              <a:ext uri="{FF2B5EF4-FFF2-40B4-BE49-F238E27FC236}">
                <a16:creationId xmlns:a16="http://schemas.microsoft.com/office/drawing/2014/main" id="{589DBC75-777E-9A42-8314-7213D63F233E}"/>
              </a:ext>
            </a:extLst>
          </p:cNvPr>
          <p:cNvSpPr txBox="1">
            <a:spLocks/>
          </p:cNvSpPr>
          <p:nvPr/>
        </p:nvSpPr>
        <p:spPr>
          <a:xfrm>
            <a:off x="4479909" y="1836727"/>
            <a:ext cx="3232182" cy="617865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-72000" algn="r">
              <a:spcBef>
                <a:spcPts val="600"/>
              </a:spcBef>
              <a:spcAft>
                <a:spcPts val="600"/>
              </a:spcAft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 T magnet (access to)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A5339AF-569E-D24F-B732-63A756B5CA2A}"/>
              </a:ext>
            </a:extLst>
          </p:cNvPr>
          <p:cNvGrpSpPr/>
          <p:nvPr/>
        </p:nvGrpSpPr>
        <p:grpSpPr>
          <a:xfrm>
            <a:off x="5255415" y="2358157"/>
            <a:ext cx="1689442" cy="2299836"/>
            <a:chOff x="666543" y="1896086"/>
            <a:chExt cx="1689442" cy="229983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4AD5602-5391-564E-84C1-EC2BA205B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6543" y="1896086"/>
              <a:ext cx="1689442" cy="1999748"/>
            </a:xfrm>
            <a:prstGeom prst="rect">
              <a:avLst/>
            </a:prstGeom>
          </p:spPr>
        </p:pic>
        <p:sp>
          <p:nvSpPr>
            <p:cNvPr id="22" name="Platshållare för innehåll 5">
              <a:extLst>
                <a:ext uri="{FF2B5EF4-FFF2-40B4-BE49-F238E27FC236}">
                  <a16:creationId xmlns:a16="http://schemas.microsoft.com/office/drawing/2014/main" id="{8C53D83A-9927-854F-9CD1-604DBAB576F7}"/>
                </a:ext>
              </a:extLst>
            </p:cNvPr>
            <p:cNvSpPr txBox="1">
              <a:spLocks/>
            </p:cNvSpPr>
            <p:nvPr/>
          </p:nvSpPr>
          <p:spPr>
            <a:xfrm>
              <a:off x="666543" y="3895834"/>
              <a:ext cx="486931" cy="300088"/>
            </a:xfrm>
            <a:prstGeom prst="rect">
              <a:avLst/>
            </a:prstGeom>
          </p:spPr>
          <p:txBody>
            <a:bodyPr vert="horz" lIns="0" tIns="45720" rIns="18000" bIns="45720" rtlCol="0">
              <a:noAutofit/>
            </a:bodyPr>
            <a:lstStyle>
              <a:lvl1pPr marL="101600" indent="-101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Segoe UI" panose="020B0502040204020203" pitchFamily="34" charset="0"/>
                <a:buChar char=" "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1pPr>
              <a:lvl2pPr marL="358775" indent="-2159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Wingdings" panose="05000000000000000000" pitchFamily="2" charset="2"/>
                <a:buChar char=""/>
                <a:tabLst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449263" indent="-1968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8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541338" indent="-180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630000" indent="-162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4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HZB</a:t>
              </a:r>
              <a:endParaRPr lang="en-GB" sz="14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A9E0EE92-A1C4-514C-9662-DA3D820A16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6908" y="4828071"/>
            <a:ext cx="1569269" cy="1470750"/>
          </a:xfrm>
          <a:prstGeom prst="rect">
            <a:avLst/>
          </a:prstGeom>
        </p:spPr>
      </p:pic>
      <p:sp>
        <p:nvSpPr>
          <p:cNvPr id="26" name="Platshållare för innehåll 5">
            <a:extLst>
              <a:ext uri="{FF2B5EF4-FFF2-40B4-BE49-F238E27FC236}">
                <a16:creationId xmlns:a16="http://schemas.microsoft.com/office/drawing/2014/main" id="{57A4B715-C75A-D74F-ACDE-CA0344AD3B5E}"/>
              </a:ext>
            </a:extLst>
          </p:cNvPr>
          <p:cNvSpPr txBox="1">
            <a:spLocks/>
          </p:cNvSpPr>
          <p:nvPr/>
        </p:nvSpPr>
        <p:spPr>
          <a:xfrm>
            <a:off x="1064252" y="5112777"/>
            <a:ext cx="2405948" cy="1062649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-72000" algn="r">
              <a:spcBef>
                <a:spcPts val="600"/>
              </a:spcBef>
              <a:spcAft>
                <a:spcPts val="600"/>
              </a:spcAft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Automatic sample</a:t>
            </a:r>
          </a:p>
          <a:p>
            <a:pPr marL="72000" indent="-72000" algn="r">
              <a:spcBef>
                <a:spcPts val="600"/>
              </a:spcBef>
              <a:spcAft>
                <a:spcPts val="600"/>
              </a:spcAft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changer</a:t>
            </a:r>
          </a:p>
        </p:txBody>
      </p:sp>
      <p:sp>
        <p:nvSpPr>
          <p:cNvPr id="28" name="Platshållare för innehåll 5">
            <a:extLst>
              <a:ext uri="{FF2B5EF4-FFF2-40B4-BE49-F238E27FC236}">
                <a16:creationId xmlns:a16="http://schemas.microsoft.com/office/drawing/2014/main" id="{7F48DBFC-DA1A-754C-9372-0BDBF1D12781}"/>
              </a:ext>
            </a:extLst>
          </p:cNvPr>
          <p:cNvSpPr txBox="1">
            <a:spLocks/>
          </p:cNvSpPr>
          <p:nvPr/>
        </p:nvSpPr>
        <p:spPr>
          <a:xfrm>
            <a:off x="8586918" y="2286234"/>
            <a:ext cx="3698191" cy="552388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Pump and probe setup</a:t>
            </a:r>
          </a:p>
        </p:txBody>
      </p:sp>
      <p:sp>
        <p:nvSpPr>
          <p:cNvPr id="29" name="Platshållare för innehåll 5">
            <a:extLst>
              <a:ext uri="{FF2B5EF4-FFF2-40B4-BE49-F238E27FC236}">
                <a16:creationId xmlns:a16="http://schemas.microsoft.com/office/drawing/2014/main" id="{0891C64E-6917-6748-ABC4-51C3A5D7A93E}"/>
              </a:ext>
            </a:extLst>
          </p:cNvPr>
          <p:cNvSpPr txBox="1">
            <a:spLocks/>
          </p:cNvSpPr>
          <p:nvPr/>
        </p:nvSpPr>
        <p:spPr>
          <a:xfrm>
            <a:off x="8586918" y="2679227"/>
            <a:ext cx="3615354" cy="8601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GB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kind collaboration 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GB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J. Pieper, Univ. of Tartu (Estonia)</a:t>
            </a:r>
          </a:p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Platshållare för innehåll 5">
            <a:extLst>
              <a:ext uri="{FF2B5EF4-FFF2-40B4-BE49-F238E27FC236}">
                <a16:creationId xmlns:a16="http://schemas.microsoft.com/office/drawing/2014/main" id="{76B28F0F-87EA-6146-AA9C-3CC3398A8503}"/>
              </a:ext>
            </a:extLst>
          </p:cNvPr>
          <p:cNvSpPr txBox="1">
            <a:spLocks/>
          </p:cNvSpPr>
          <p:nvPr/>
        </p:nvSpPr>
        <p:spPr>
          <a:xfrm>
            <a:off x="1064252" y="6369004"/>
            <a:ext cx="4090961" cy="3747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Details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t.b.d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GB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Harald Schneider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/SAD)</a:t>
            </a: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A199CE-2747-5E4D-A1D5-5ADD3D5E77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8478" y="3553168"/>
            <a:ext cx="1766523" cy="1602739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A4836EA7-D2F6-994D-9912-A7D35911E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51558" r="2635"/>
          <a:stretch/>
        </p:blipFill>
        <p:spPr bwMode="auto">
          <a:xfrm>
            <a:off x="8695406" y="3553168"/>
            <a:ext cx="1154243" cy="160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Platshållare för innehåll 5">
            <a:extLst>
              <a:ext uri="{FF2B5EF4-FFF2-40B4-BE49-F238E27FC236}">
                <a16:creationId xmlns:a16="http://schemas.microsoft.com/office/drawing/2014/main" id="{80608DFF-48EB-3245-9729-85E10BFCD03C}"/>
              </a:ext>
            </a:extLst>
          </p:cNvPr>
          <p:cNvSpPr txBox="1">
            <a:spLocks/>
          </p:cNvSpPr>
          <p:nvPr/>
        </p:nvSpPr>
        <p:spPr>
          <a:xfrm>
            <a:off x="5002711" y="6271768"/>
            <a:ext cx="486931" cy="300088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ESRF</a:t>
            </a:r>
            <a:endParaRPr lang="en-GB" sz="10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Platshållare för innehåll 5">
            <a:extLst>
              <a:ext uri="{FF2B5EF4-FFF2-40B4-BE49-F238E27FC236}">
                <a16:creationId xmlns:a16="http://schemas.microsoft.com/office/drawing/2014/main" id="{E3D26A87-D659-8C4B-8DEC-B5635C7DCB4E}"/>
              </a:ext>
            </a:extLst>
          </p:cNvPr>
          <p:cNvSpPr txBox="1">
            <a:spLocks/>
          </p:cNvSpPr>
          <p:nvPr/>
        </p:nvSpPr>
        <p:spPr>
          <a:xfrm>
            <a:off x="8586918" y="5296497"/>
            <a:ext cx="3398083" cy="7785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GB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situ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optical activation of the biological function of a membrane protein + time-dependent QENS. </a:t>
            </a:r>
            <a:endParaRPr lang="en-GB" sz="20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0FE93D-741C-E54C-AA62-73170633A424}"/>
              </a:ext>
            </a:extLst>
          </p:cNvPr>
          <p:cNvGrpSpPr/>
          <p:nvPr/>
        </p:nvGrpSpPr>
        <p:grpSpPr>
          <a:xfrm>
            <a:off x="5474156" y="4702533"/>
            <a:ext cx="2908692" cy="2019367"/>
            <a:chOff x="5474156" y="4702533"/>
            <a:chExt cx="2908692" cy="201936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4E467CF-CD81-4648-980A-3F23C0B23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74156" y="4702533"/>
              <a:ext cx="2665227" cy="1777708"/>
            </a:xfrm>
            <a:prstGeom prst="rect">
              <a:avLst/>
            </a:prstGeom>
          </p:spPr>
        </p:pic>
        <p:sp>
          <p:nvSpPr>
            <p:cNvPr id="31" name="Platshållare för innehåll 5">
              <a:extLst>
                <a:ext uri="{FF2B5EF4-FFF2-40B4-BE49-F238E27FC236}">
                  <a16:creationId xmlns:a16="http://schemas.microsoft.com/office/drawing/2014/main" id="{BC1067C5-930D-5940-94F6-190103095CF3}"/>
                </a:ext>
              </a:extLst>
            </p:cNvPr>
            <p:cNvSpPr txBox="1">
              <a:spLocks/>
            </p:cNvSpPr>
            <p:nvPr/>
          </p:nvSpPr>
          <p:spPr>
            <a:xfrm>
              <a:off x="7895917" y="6421812"/>
              <a:ext cx="486931" cy="300088"/>
            </a:xfrm>
            <a:prstGeom prst="rect">
              <a:avLst/>
            </a:prstGeom>
          </p:spPr>
          <p:txBody>
            <a:bodyPr vert="horz" lIns="0" tIns="45720" rIns="18000" bIns="45720" rtlCol="0">
              <a:noAutofit/>
            </a:bodyPr>
            <a:lstStyle>
              <a:lvl1pPr marL="101600" indent="-101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Segoe UI" panose="020B0502040204020203" pitchFamily="34" charset="0"/>
                <a:buChar char=" "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1pPr>
              <a:lvl2pPr marL="358775" indent="-2159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Wingdings" panose="05000000000000000000" pitchFamily="2" charset="2"/>
                <a:buChar char=""/>
                <a:tabLst/>
                <a:defRPr sz="20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2pPr>
              <a:lvl3pPr marL="449263" indent="-19685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8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3pPr>
              <a:lvl4pPr marL="541338" indent="-180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6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4pPr>
              <a:lvl5pPr marL="630000" indent="-1620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rgbClr val="666666"/>
                </a:buClr>
                <a:buFont typeface="Arial" panose="020B0604020202020204" pitchFamily="34" charset="0"/>
                <a:buChar char="−"/>
                <a:tabLst/>
                <a:defRPr sz="1400" kern="1200">
                  <a:solidFill>
                    <a:srgbClr val="666666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GB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SNS</a:t>
              </a:r>
              <a:endParaRPr lang="en-GB" sz="10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8D9F851-46C2-7046-A850-657BDEE36072}"/>
                </a:ext>
              </a:extLst>
            </p:cNvPr>
            <p:cNvGrpSpPr/>
            <p:nvPr/>
          </p:nvGrpSpPr>
          <p:grpSpPr>
            <a:xfrm>
              <a:off x="5495955" y="5784624"/>
              <a:ext cx="714603" cy="705218"/>
              <a:chOff x="7018085" y="5871666"/>
              <a:chExt cx="714603" cy="705218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2A7EAB8-4A40-C744-A446-9510855B1F4E}"/>
                  </a:ext>
                </a:extLst>
              </p:cNvPr>
              <p:cNvGrpSpPr/>
              <p:nvPr/>
            </p:nvGrpSpPr>
            <p:grpSpPr>
              <a:xfrm>
                <a:off x="7018085" y="5899828"/>
                <a:ext cx="714603" cy="650648"/>
                <a:chOff x="7018085" y="5899828"/>
                <a:chExt cx="714603" cy="650648"/>
              </a:xfrm>
            </p:grpSpPr>
            <p:sp>
              <p:nvSpPr>
                <p:cNvPr id="14" name="Triangle 13">
                  <a:extLst>
                    <a:ext uri="{FF2B5EF4-FFF2-40B4-BE49-F238E27FC236}">
                      <a16:creationId xmlns:a16="http://schemas.microsoft.com/office/drawing/2014/main" id="{6C9C2B4A-E5B1-FA4A-B80B-E61B7D95554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81444" y="5941977"/>
                  <a:ext cx="390756" cy="336862"/>
                </a:xfrm>
                <a:prstGeom prst="triangl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0CFF0AE6-9AAA-A844-B234-47C4B893E726}"/>
                    </a:ext>
                  </a:extLst>
                </p:cNvPr>
                <p:cNvSpPr/>
                <p:nvPr/>
              </p:nvSpPr>
              <p:spPr>
                <a:xfrm>
                  <a:off x="7461558" y="5899828"/>
                  <a:ext cx="271130" cy="27113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42C7F8A1-9057-6D4D-8AAE-168AC0DCE6D1}"/>
                    </a:ext>
                  </a:extLst>
                </p:cNvPr>
                <p:cNvSpPr/>
                <p:nvPr/>
              </p:nvSpPr>
              <p:spPr>
                <a:xfrm>
                  <a:off x="7018085" y="5912000"/>
                  <a:ext cx="271130" cy="27113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42D293CB-547F-2847-B7CE-C515DEB0FAB5}"/>
                    </a:ext>
                  </a:extLst>
                </p:cNvPr>
                <p:cNvSpPr/>
                <p:nvPr/>
              </p:nvSpPr>
              <p:spPr>
                <a:xfrm>
                  <a:off x="7241258" y="6279344"/>
                  <a:ext cx="271130" cy="27113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6" name="Platshållare för innehåll 5">
                <a:extLst>
                  <a:ext uri="{FF2B5EF4-FFF2-40B4-BE49-F238E27FC236}">
                    <a16:creationId xmlns:a16="http://schemas.microsoft.com/office/drawing/2014/main" id="{883AC384-FE85-5740-A545-B6736CDD1F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55519" y="5871666"/>
                <a:ext cx="122740" cy="332381"/>
              </a:xfrm>
              <a:prstGeom prst="rect">
                <a:avLst/>
              </a:prstGeom>
            </p:spPr>
            <p:txBody>
              <a:bodyPr vert="horz" lIns="0" tIns="45720" rIns="18000" bIns="45720" rtlCol="0">
                <a:noAutofit/>
              </a:bodyPr>
              <a:lstStyle>
                <a:lvl1pPr marL="101600" indent="-101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Segoe UI" panose="020B0502040204020203" pitchFamily="34" charset="0"/>
                  <a:buChar char=" "/>
                  <a:defRPr sz="20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1pPr>
                <a:lvl2pPr marL="358775" indent="-2159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Wingdings" panose="05000000000000000000" pitchFamily="2" charset="2"/>
                  <a:buChar char=""/>
                  <a:tabLst/>
                  <a:defRPr sz="20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2pPr>
                <a:lvl3pPr marL="449263" indent="-19685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Arial" panose="020B0604020202020204" pitchFamily="34" charset="0"/>
                  <a:buChar char="−"/>
                  <a:tabLst/>
                  <a:defRPr sz="18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3pPr>
                <a:lvl4pPr marL="541338" indent="-1800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Arial" panose="020B0604020202020204" pitchFamily="34" charset="0"/>
                  <a:buChar char="−"/>
                  <a:tabLst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4pPr>
                <a:lvl5pPr marL="630000" indent="-1620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Arial" panose="020B0604020202020204" pitchFamily="34" charset="0"/>
                  <a:buChar char="−"/>
                  <a:tabLst/>
                  <a:defRPr sz="14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GB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</a:t>
                </a:r>
                <a:endParaRPr lang="en-GB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8" name="Platshållare för innehåll 5">
                <a:extLst>
                  <a:ext uri="{FF2B5EF4-FFF2-40B4-BE49-F238E27FC236}">
                    <a16:creationId xmlns:a16="http://schemas.microsoft.com/office/drawing/2014/main" id="{A53A2465-12C7-3C4B-9CE0-344BADE891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30579" y="6244503"/>
                <a:ext cx="122740" cy="332381"/>
              </a:xfrm>
              <a:prstGeom prst="rect">
                <a:avLst/>
              </a:prstGeom>
            </p:spPr>
            <p:txBody>
              <a:bodyPr vert="horz" lIns="0" tIns="45720" rIns="18000" bIns="45720" rtlCol="0">
                <a:noAutofit/>
              </a:bodyPr>
              <a:lstStyle>
                <a:lvl1pPr marL="101600" indent="-101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Segoe UI" panose="020B0502040204020203" pitchFamily="34" charset="0"/>
                  <a:buChar char=" "/>
                  <a:defRPr sz="20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1pPr>
                <a:lvl2pPr marL="358775" indent="-2159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Wingdings" panose="05000000000000000000" pitchFamily="2" charset="2"/>
                  <a:buChar char=""/>
                  <a:tabLst/>
                  <a:defRPr sz="20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2pPr>
                <a:lvl3pPr marL="449263" indent="-19685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Arial" panose="020B0604020202020204" pitchFamily="34" charset="0"/>
                  <a:buChar char="−"/>
                  <a:tabLst/>
                  <a:defRPr sz="18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3pPr>
                <a:lvl4pPr marL="541338" indent="-1800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Arial" panose="020B0604020202020204" pitchFamily="34" charset="0"/>
                  <a:buChar char="−"/>
                  <a:tabLst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4pPr>
                <a:lvl5pPr marL="630000" indent="-1620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Arial" panose="020B0604020202020204" pitchFamily="34" charset="0"/>
                  <a:buChar char="−"/>
                  <a:tabLst/>
                  <a:defRPr sz="14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GB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</a:t>
                </a:r>
                <a:endParaRPr lang="en-GB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9" name="Platshållare för innehåll 5">
                <a:extLst>
                  <a:ext uri="{FF2B5EF4-FFF2-40B4-BE49-F238E27FC236}">
                    <a16:creationId xmlns:a16="http://schemas.microsoft.com/office/drawing/2014/main" id="{8AE27674-657D-1341-9055-44BCCAF1FF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10515" y="5887745"/>
                <a:ext cx="122740" cy="332381"/>
              </a:xfrm>
              <a:prstGeom prst="rect">
                <a:avLst/>
              </a:prstGeom>
            </p:spPr>
            <p:txBody>
              <a:bodyPr vert="horz" lIns="0" tIns="45720" rIns="18000" bIns="45720" rtlCol="0">
                <a:noAutofit/>
              </a:bodyPr>
              <a:lstStyle>
                <a:lvl1pPr marL="101600" indent="-101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Segoe UI" panose="020B0502040204020203" pitchFamily="34" charset="0"/>
                  <a:buChar char=" "/>
                  <a:defRPr sz="20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1pPr>
                <a:lvl2pPr marL="358775" indent="-2159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Wingdings" panose="05000000000000000000" pitchFamily="2" charset="2"/>
                  <a:buChar char=""/>
                  <a:tabLst/>
                  <a:defRPr sz="20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2pPr>
                <a:lvl3pPr marL="449263" indent="-19685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Arial" panose="020B0604020202020204" pitchFamily="34" charset="0"/>
                  <a:buChar char="−"/>
                  <a:tabLst/>
                  <a:defRPr sz="18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3pPr>
                <a:lvl4pPr marL="541338" indent="-1800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Arial" panose="020B0604020202020204" pitchFamily="34" charset="0"/>
                  <a:buChar char="−"/>
                  <a:tabLst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4pPr>
                <a:lvl5pPr marL="630000" indent="-1620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Arial" panose="020B0604020202020204" pitchFamily="34" charset="0"/>
                  <a:buChar char="−"/>
                  <a:tabLst/>
                  <a:defRPr sz="14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GB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</a:t>
                </a:r>
                <a:endParaRPr lang="en-GB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41" name="Platshållare för innehåll 5">
                <a:extLst>
                  <a:ext uri="{FF2B5EF4-FFF2-40B4-BE49-F238E27FC236}">
                    <a16:creationId xmlns:a16="http://schemas.microsoft.com/office/drawing/2014/main" id="{0F934F1E-8363-874C-88C4-7E7F6B38D7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11962" y="5968931"/>
                <a:ext cx="122741" cy="332382"/>
              </a:xfrm>
              <a:prstGeom prst="rect">
                <a:avLst/>
              </a:prstGeom>
            </p:spPr>
            <p:txBody>
              <a:bodyPr vert="horz" lIns="0" tIns="45720" rIns="18000" bIns="45720" rtlCol="0">
                <a:noAutofit/>
              </a:bodyPr>
              <a:lstStyle>
                <a:lvl1pPr marL="101600" indent="-101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Segoe UI" panose="020B0502040204020203" pitchFamily="34" charset="0"/>
                  <a:buChar char=" "/>
                  <a:defRPr sz="20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1pPr>
                <a:lvl2pPr marL="358775" indent="-2159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Wingdings" panose="05000000000000000000" pitchFamily="2" charset="2"/>
                  <a:buChar char=""/>
                  <a:tabLst/>
                  <a:defRPr sz="20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2pPr>
                <a:lvl3pPr marL="449263" indent="-19685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Arial" panose="020B0604020202020204" pitchFamily="34" charset="0"/>
                  <a:buChar char="−"/>
                  <a:tabLst/>
                  <a:defRPr sz="18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3pPr>
                <a:lvl4pPr marL="541338" indent="-1800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Arial" panose="020B0604020202020204" pitchFamily="34" charset="0"/>
                  <a:buChar char="−"/>
                  <a:tabLst/>
                  <a:defRPr sz="16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4pPr>
                <a:lvl5pPr marL="630000" indent="-1620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rgbClr val="666666"/>
                  </a:buClr>
                  <a:buFont typeface="Arial" panose="020B0604020202020204" pitchFamily="34" charset="0"/>
                  <a:buChar char="−"/>
                  <a:tabLst/>
                  <a:defRPr sz="1400" kern="1200">
                    <a:solidFill>
                      <a:srgbClr val="66666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600"/>
                  </a:spcBef>
                  <a:spcAft>
                    <a:spcPts val="600"/>
                  </a:spcAft>
                  <a:buNone/>
                </a:pPr>
                <a:r>
                  <a:rPr lang="en-GB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</a:t>
                </a:r>
                <a:endParaRPr lang="en-GB" sz="1600" i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4" name="Left Arrow 3">
              <a:extLst>
                <a:ext uri="{FF2B5EF4-FFF2-40B4-BE49-F238E27FC236}">
                  <a16:creationId xmlns:a16="http://schemas.microsoft.com/office/drawing/2014/main" id="{2F6B462E-6F75-9042-A26C-46B0C2CC19D0}"/>
                </a:ext>
              </a:extLst>
            </p:cNvPr>
            <p:cNvSpPr/>
            <p:nvPr/>
          </p:nvSpPr>
          <p:spPr>
            <a:xfrm rot="19095225">
              <a:off x="7581543" y="5067166"/>
              <a:ext cx="393418" cy="201932"/>
            </a:xfrm>
            <a:prstGeom prst="leftArrow">
              <a:avLst>
                <a:gd name="adj1" fmla="val 43422"/>
                <a:gd name="adj2" fmla="val 5755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8391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8" grpId="0"/>
      <p:bldP spid="29" grpId="0"/>
      <p:bldP spid="33" grpId="0"/>
      <p:bldP spid="35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2E0F4-59BB-CC46-BED0-EDF861F21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(preliminary) ideas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61804-44ED-E04D-9FF5-82A7C43B5F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Extend the pump and probe</a:t>
            </a:r>
          </a:p>
        </p:txBody>
      </p:sp>
      <p:sp>
        <p:nvSpPr>
          <p:cNvPr id="5" name="Platshållare för innehåll 5">
            <a:extLst>
              <a:ext uri="{FF2B5EF4-FFF2-40B4-BE49-F238E27FC236}">
                <a16:creationId xmlns:a16="http://schemas.microsoft.com/office/drawing/2014/main" id="{0DAAFE5F-1CC1-224D-B606-8B84ABF3A488}"/>
              </a:ext>
            </a:extLst>
          </p:cNvPr>
          <p:cNvSpPr txBox="1">
            <a:spLocks/>
          </p:cNvSpPr>
          <p:nvPr/>
        </p:nvSpPr>
        <p:spPr>
          <a:xfrm>
            <a:off x="840542" y="2322026"/>
            <a:ext cx="5839658" cy="432398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-72000" algn="ctr">
              <a:spcBef>
                <a:spcPts val="600"/>
              </a:spcBef>
              <a:spcAft>
                <a:spcPts val="600"/>
              </a:spcAft>
            </a:pPr>
            <a:r>
              <a:rPr lang="en-GB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From proteins to different scientific cases </a:t>
            </a:r>
          </a:p>
        </p:txBody>
      </p:sp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4AF0AEFC-C016-C343-BAA3-C4A99007CCAC}"/>
              </a:ext>
            </a:extLst>
          </p:cNvPr>
          <p:cNvSpPr txBox="1">
            <a:spLocks/>
          </p:cNvSpPr>
          <p:nvPr/>
        </p:nvSpPr>
        <p:spPr>
          <a:xfrm>
            <a:off x="840542" y="2990248"/>
            <a:ext cx="9263578" cy="789474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-72000" algn="ctr">
              <a:spcBef>
                <a:spcPts val="600"/>
              </a:spcBef>
              <a:spcAft>
                <a:spcPts val="600"/>
              </a:spcAft>
            </a:pPr>
            <a:r>
              <a:rPr lang="en-GB" sz="22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E.g. </a:t>
            </a: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Solid electrolytes for intermediate temperature fuel cells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E82543-1974-944D-A352-E7B6AE2ECE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58" y="4148279"/>
            <a:ext cx="2729412" cy="20470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96BB7F-2CFA-874C-8D71-87E497984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745" y="3644041"/>
            <a:ext cx="6035040" cy="16105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D3D5C3-8071-E34A-853B-62EC0F0D4B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4748" y="5403483"/>
            <a:ext cx="3610810" cy="12022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ACDB71-2148-BF4F-9AC3-D2427ED6CD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268" y="3853235"/>
            <a:ext cx="2638430" cy="234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0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7FD8243-A22F-6E44-9D8A-C7193D5101C3}"/>
              </a:ext>
            </a:extLst>
          </p:cNvPr>
          <p:cNvSpPr/>
          <p:nvPr/>
        </p:nvSpPr>
        <p:spPr>
          <a:xfrm>
            <a:off x="6561215" y="3362683"/>
            <a:ext cx="3384000" cy="827999"/>
          </a:xfrm>
          <a:prstGeom prst="rect">
            <a:avLst/>
          </a:prstGeom>
          <a:solidFill>
            <a:srgbClr val="942093">
              <a:alpha val="50196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9C8C57-6A83-EA47-B19A-9F1C8E7F066C}"/>
              </a:ext>
            </a:extLst>
          </p:cNvPr>
          <p:cNvSpPr/>
          <p:nvPr/>
        </p:nvSpPr>
        <p:spPr>
          <a:xfrm>
            <a:off x="2306355" y="3379167"/>
            <a:ext cx="3384000" cy="827999"/>
          </a:xfrm>
          <a:prstGeom prst="rect">
            <a:avLst/>
          </a:prstGeom>
          <a:solidFill>
            <a:srgbClr val="92D05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ound Diagonal Corner Rectangle 3">
            <a:extLst>
              <a:ext uri="{FF2B5EF4-FFF2-40B4-BE49-F238E27FC236}">
                <a16:creationId xmlns:a16="http://schemas.microsoft.com/office/drawing/2014/main" id="{445B2BDE-CC6B-E24B-95D1-339D4583D5C2}"/>
              </a:ext>
            </a:extLst>
          </p:cNvPr>
          <p:cNvSpPr/>
          <p:nvPr/>
        </p:nvSpPr>
        <p:spPr>
          <a:xfrm>
            <a:off x="4686887" y="2207727"/>
            <a:ext cx="2818227" cy="468370"/>
          </a:xfrm>
          <a:prstGeom prst="round2DiagRect">
            <a:avLst/>
          </a:prstGeom>
          <a:solidFill>
            <a:srgbClr val="00A6D5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B2E0F4-59BB-CC46-BED0-EDF861F21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(preliminary) ideas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61804-44ED-E04D-9FF5-82A7C43B5F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Simultaneous combined characterization</a:t>
            </a:r>
          </a:p>
        </p:txBody>
      </p:sp>
      <p:sp>
        <p:nvSpPr>
          <p:cNvPr id="5" name="Platshållare för innehåll 5">
            <a:extLst>
              <a:ext uri="{FF2B5EF4-FFF2-40B4-BE49-F238E27FC236}">
                <a16:creationId xmlns:a16="http://schemas.microsoft.com/office/drawing/2014/main" id="{0DAAFE5F-1CC1-224D-B606-8B84ABF3A488}"/>
              </a:ext>
            </a:extLst>
          </p:cNvPr>
          <p:cNvSpPr txBox="1">
            <a:spLocks/>
          </p:cNvSpPr>
          <p:nvPr/>
        </p:nvSpPr>
        <p:spPr>
          <a:xfrm>
            <a:off x="4686887" y="2207726"/>
            <a:ext cx="2818227" cy="432398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-72000" algn="ctr">
              <a:spcBef>
                <a:spcPts val="600"/>
              </a:spcBef>
              <a:spcAft>
                <a:spcPts val="600"/>
              </a:spcAft>
            </a:pPr>
            <a:r>
              <a:rPr lang="en-GB" sz="2400" b="1" dirty="0">
                <a:solidFill>
                  <a:schemeClr val="bg1"/>
                </a:solidFill>
              </a:rPr>
              <a:t>QENS/INS @CSPEC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089C0B6F-A2D3-5E4C-840C-932EDE66F8C8}"/>
              </a:ext>
            </a:extLst>
          </p:cNvPr>
          <p:cNvSpPr txBox="1">
            <a:spLocks/>
          </p:cNvSpPr>
          <p:nvPr/>
        </p:nvSpPr>
        <p:spPr>
          <a:xfrm>
            <a:off x="2247316" y="3443673"/>
            <a:ext cx="3443040" cy="698986"/>
          </a:xfrm>
          <a:prstGeom prst="rect">
            <a:avLst/>
          </a:prstGeom>
        </p:spPr>
        <p:txBody>
          <a:bodyPr vert="horz" lIns="0" tIns="45720" rIns="18000" bIns="45720" rtlCol="0" anchor="ctr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-72000" algn="ctr">
              <a:spcBef>
                <a:spcPts val="300"/>
              </a:spcBef>
              <a:spcAft>
                <a:spcPts val="300"/>
              </a:spcAft>
            </a:pPr>
            <a:r>
              <a:rPr lang="en-GB" sz="2400" b="1" dirty="0">
                <a:solidFill>
                  <a:schemeClr val="tx1"/>
                </a:solidFill>
              </a:rPr>
              <a:t>structure (indirectly) </a:t>
            </a:r>
          </a:p>
          <a:p>
            <a:pPr marL="72000" indent="-72000" algn="ctr">
              <a:spcBef>
                <a:spcPts val="200"/>
              </a:spcBef>
              <a:spcAft>
                <a:spcPts val="200"/>
              </a:spcAft>
            </a:pPr>
            <a:r>
              <a:rPr lang="en-GB" sz="1600" dirty="0">
                <a:solidFill>
                  <a:schemeClr val="tx1"/>
                </a:solidFill>
              </a:rPr>
              <a:t>(especially if long wavelengths are used)</a:t>
            </a:r>
          </a:p>
        </p:txBody>
      </p:sp>
      <p:sp>
        <p:nvSpPr>
          <p:cNvPr id="7" name="Platshållare för innehåll 5">
            <a:extLst>
              <a:ext uri="{FF2B5EF4-FFF2-40B4-BE49-F238E27FC236}">
                <a16:creationId xmlns:a16="http://schemas.microsoft.com/office/drawing/2014/main" id="{A2DC9791-E3C1-BF42-A885-42F3725CE9A9}"/>
              </a:ext>
            </a:extLst>
          </p:cNvPr>
          <p:cNvSpPr txBox="1">
            <a:spLocks/>
          </p:cNvSpPr>
          <p:nvPr/>
        </p:nvSpPr>
        <p:spPr>
          <a:xfrm>
            <a:off x="7185727" y="3341713"/>
            <a:ext cx="2134977" cy="869939"/>
          </a:xfrm>
          <a:prstGeom prst="rect">
            <a:avLst/>
          </a:prstGeom>
        </p:spPr>
        <p:txBody>
          <a:bodyPr vert="horz" lIns="0" tIns="45720" rIns="18000" bIns="45720" rtlCol="0" anchor="ctr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-72000" algn="ctr">
              <a:spcBef>
                <a:spcPts val="600"/>
              </a:spcBef>
              <a:spcAft>
                <a:spcPts val="600"/>
              </a:spcAft>
            </a:pPr>
            <a:r>
              <a:rPr lang="en-GB" sz="2400" b="1" dirty="0">
                <a:solidFill>
                  <a:schemeClr val="tx1"/>
                </a:solidFill>
              </a:rPr>
              <a:t>complementary timescale</a:t>
            </a:r>
          </a:p>
        </p:txBody>
      </p:sp>
      <p:sp>
        <p:nvSpPr>
          <p:cNvPr id="8" name="Platshållare för innehåll 5">
            <a:extLst>
              <a:ext uri="{FF2B5EF4-FFF2-40B4-BE49-F238E27FC236}">
                <a16:creationId xmlns:a16="http://schemas.microsoft.com/office/drawing/2014/main" id="{D73B40D4-8DEB-C74E-95C4-02EDBE1EC3D7}"/>
              </a:ext>
            </a:extLst>
          </p:cNvPr>
          <p:cNvSpPr txBox="1">
            <a:spLocks/>
          </p:cNvSpPr>
          <p:nvPr/>
        </p:nvSpPr>
        <p:spPr>
          <a:xfrm>
            <a:off x="3208150" y="4303627"/>
            <a:ext cx="5726828" cy="409316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/>
              <a:t>IR, Raman, DLS, DSC, NMR, dielectric spectroscopy…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Platshållare för innehåll 5">
            <a:extLst>
              <a:ext uri="{FF2B5EF4-FFF2-40B4-BE49-F238E27FC236}">
                <a16:creationId xmlns:a16="http://schemas.microsoft.com/office/drawing/2014/main" id="{5F9BF8C6-B9D0-DF44-81F7-FAB192EC0900}"/>
              </a:ext>
            </a:extLst>
          </p:cNvPr>
          <p:cNvSpPr txBox="1">
            <a:spLocks/>
          </p:cNvSpPr>
          <p:nvPr/>
        </p:nvSpPr>
        <p:spPr>
          <a:xfrm>
            <a:off x="396937" y="5133149"/>
            <a:ext cx="4866439" cy="8974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Ongoing proposal 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with Roskilde University (Bo Jakobsen, Kristine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Niss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Dorthe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Posselt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Focus on </a:t>
            </a: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soft, glassy and biological matter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Platshållare för innehåll 5">
            <a:extLst>
              <a:ext uri="{FF2B5EF4-FFF2-40B4-BE49-F238E27FC236}">
                <a16:creationId xmlns:a16="http://schemas.microsoft.com/office/drawing/2014/main" id="{6C99EA41-16FB-3345-AE57-AA706C7D0A93}"/>
              </a:ext>
            </a:extLst>
          </p:cNvPr>
          <p:cNvSpPr txBox="1">
            <a:spLocks/>
          </p:cNvSpPr>
          <p:nvPr/>
        </p:nvSpPr>
        <p:spPr>
          <a:xfrm>
            <a:off x="6032665" y="5274443"/>
            <a:ext cx="5791089" cy="6149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GB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Peltier based sub cryostat @ ESS (SANS)</a:t>
            </a:r>
            <a:endParaRPr lang="en-GB" sz="1800" i="1" dirty="0">
              <a:solidFill>
                <a:srgbClr val="FF0000"/>
              </a:solidFill>
            </a:endParaRP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GB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Cell for </a:t>
            </a:r>
            <a:r>
              <a:rPr lang="en-GB" sz="18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QENS+dielectric</a:t>
            </a:r>
            <a:r>
              <a:rPr lang="en-GB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spectroscopy at high pressure @ ILL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B083ABC9-7B39-4241-A8B7-C9DB431C35D5}"/>
              </a:ext>
            </a:extLst>
          </p:cNvPr>
          <p:cNvSpPr txBox="1">
            <a:spLocks/>
          </p:cNvSpPr>
          <p:nvPr/>
        </p:nvSpPr>
        <p:spPr>
          <a:xfrm>
            <a:off x="396937" y="6210895"/>
            <a:ext cx="3248858" cy="3896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Possible other collaborations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Platshållare för innehåll 5">
            <a:extLst>
              <a:ext uri="{FF2B5EF4-FFF2-40B4-BE49-F238E27FC236}">
                <a16:creationId xmlns:a16="http://schemas.microsoft.com/office/drawing/2014/main" id="{2BEEAD39-E512-9942-82CF-5DF0A6AB2F3F}"/>
              </a:ext>
            </a:extLst>
          </p:cNvPr>
          <p:cNvSpPr txBox="1">
            <a:spLocks/>
          </p:cNvSpPr>
          <p:nvPr/>
        </p:nvSpPr>
        <p:spPr>
          <a:xfrm>
            <a:off x="6032665" y="6210995"/>
            <a:ext cx="4676665" cy="3950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E.g. DLS + NSE @ JCNS/RWTH Aachen University</a:t>
            </a:r>
          </a:p>
        </p:txBody>
      </p:sp>
      <p:sp>
        <p:nvSpPr>
          <p:cNvPr id="17" name="Cross 16">
            <a:extLst>
              <a:ext uri="{FF2B5EF4-FFF2-40B4-BE49-F238E27FC236}">
                <a16:creationId xmlns:a16="http://schemas.microsoft.com/office/drawing/2014/main" id="{EE0531B4-03D8-D44B-99AA-881B6CF47574}"/>
              </a:ext>
            </a:extLst>
          </p:cNvPr>
          <p:cNvSpPr/>
          <p:nvPr/>
        </p:nvSpPr>
        <p:spPr>
          <a:xfrm>
            <a:off x="5861038" y="2843212"/>
            <a:ext cx="469925" cy="469925"/>
          </a:xfrm>
          <a:prstGeom prst="plus">
            <a:avLst>
              <a:gd name="adj" fmla="val 40202"/>
            </a:avLst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8E813F-0775-D94A-8BF9-4CBFF16DB95E}"/>
              </a:ext>
            </a:extLst>
          </p:cNvPr>
          <p:cNvCxnSpPr/>
          <p:nvPr/>
        </p:nvCxnSpPr>
        <p:spPr>
          <a:xfrm>
            <a:off x="829294" y="5011383"/>
            <a:ext cx="1053341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31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6" grpId="2" animBg="1"/>
      <p:bldP spid="6" grpId="0"/>
      <p:bldP spid="6" grpId="1"/>
      <p:bldP spid="6" grpId="2"/>
      <p:bldP spid="7" grpId="0"/>
      <p:bldP spid="8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1699</TotalTime>
  <Words>586</Words>
  <Application>Microsoft Macintosh PowerPoint</Application>
  <PresentationFormat>Widescreen</PresentationFormat>
  <Paragraphs>113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Helvetica</vt:lpstr>
      <vt:lpstr>Helvetica Light</vt:lpstr>
      <vt:lpstr>Segoe UI</vt:lpstr>
      <vt:lpstr>Times New Roman</vt:lpstr>
      <vt:lpstr>Wingdings</vt:lpstr>
      <vt:lpstr>Office Theme</vt:lpstr>
      <vt:lpstr>PowerPoint Presentation</vt:lpstr>
      <vt:lpstr>Scientific specifications</vt:lpstr>
      <vt:lpstr>The sample environment pot</vt:lpstr>
      <vt:lpstr>The sample environment pot</vt:lpstr>
      <vt:lpstr>The sample environment pot</vt:lpstr>
      <vt:lpstr>Day 1 equipment (in scope)</vt:lpstr>
      <vt:lpstr>Day 1 equipment (in scope)</vt:lpstr>
      <vt:lpstr>Further (preliminary) ideas</vt:lpstr>
      <vt:lpstr>Further (preliminary) ideas</vt:lpstr>
      <vt:lpstr>Further (preliminary) ideas</vt:lpstr>
      <vt:lpstr>Further (preliminary) ideas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175</cp:revision>
  <dcterms:created xsi:type="dcterms:W3CDTF">2020-06-02T12:43:20Z</dcterms:created>
  <dcterms:modified xsi:type="dcterms:W3CDTF">2020-06-08T16:02:58Z</dcterms:modified>
</cp:coreProperties>
</file>