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8" r:id="rId3"/>
    <p:sldId id="257" r:id="rId4"/>
    <p:sldId id="260" r:id="rId5"/>
    <p:sldId id="262" r:id="rId6"/>
    <p:sldId id="261" r:id="rId7"/>
    <p:sldId id="259" r:id="rId8"/>
    <p:sldId id="277" r:id="rId9"/>
    <p:sldId id="278" r:id="rId10"/>
    <p:sldId id="279" r:id="rId11"/>
    <p:sldId id="280" r:id="rId12"/>
    <p:sldId id="265" r:id="rId13"/>
    <p:sldId id="266" r:id="rId14"/>
    <p:sldId id="267" r:id="rId15"/>
    <p:sldId id="271" r:id="rId16"/>
    <p:sldId id="272" r:id="rId17"/>
    <p:sldId id="270" r:id="rId18"/>
    <p:sldId id="281" r:id="rId19"/>
    <p:sldId id="276" r:id="rId20"/>
    <p:sldId id="282" r:id="rId21"/>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38" autoAdjust="0"/>
  </p:normalViewPr>
  <p:slideViewPr>
    <p:cSldViewPr>
      <p:cViewPr>
        <p:scale>
          <a:sx n="100" d="100"/>
          <a:sy n="100" d="100"/>
        </p:scale>
        <p:origin x="-1944"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fld id="{12432D75-D4B7-41CE-8EB1-B52D912BCAAA}" type="datetimeFigureOut">
              <a:rPr lang="sv-SE" smtClean="0"/>
              <a:t>2014-04-30</a:t>
            </a:fld>
            <a:endParaRPr lang="sv-SE"/>
          </a:p>
        </p:txBody>
      </p:sp>
      <p:sp>
        <p:nvSpPr>
          <p:cNvPr id="4" name="Platshållare för sidfo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9AF484B9-E5D8-43CD-8605-C81BA1B1D11F}" type="slidenum">
              <a:rPr lang="sv-SE" smtClean="0"/>
              <a:t>‹#›</a:t>
            </a:fld>
            <a:endParaRPr lang="sv-SE"/>
          </a:p>
        </p:txBody>
      </p:sp>
    </p:spTree>
    <p:extLst>
      <p:ext uri="{BB962C8B-B14F-4D97-AF65-F5344CB8AC3E}">
        <p14:creationId xmlns:p14="http://schemas.microsoft.com/office/powerpoint/2010/main" val="1077500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AB6D1E3B-9566-4478-BECC-766485CFF903}" type="datetimeFigureOut">
              <a:rPr lang="sv-SE" smtClean="0"/>
              <a:t>2014-04-30</a:t>
            </a:fld>
            <a:endParaRPr lang="sv-SE"/>
          </a:p>
        </p:txBody>
      </p:sp>
      <p:sp>
        <p:nvSpPr>
          <p:cNvPr id="4" name="Platshållare för bildobjekt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C64D3B12-81CF-4447-8671-A09641D63DED}" type="slidenum">
              <a:rPr lang="sv-SE" smtClean="0"/>
              <a:t>‹#›</a:t>
            </a:fld>
            <a:endParaRPr lang="sv-SE"/>
          </a:p>
        </p:txBody>
      </p:sp>
    </p:spTree>
    <p:extLst>
      <p:ext uri="{BB962C8B-B14F-4D97-AF65-F5344CB8AC3E}">
        <p14:creationId xmlns:p14="http://schemas.microsoft.com/office/powerpoint/2010/main" val="1583006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How</a:t>
            </a:r>
            <a:r>
              <a:rPr lang="sv-SE" dirty="0" smtClean="0"/>
              <a:t> </a:t>
            </a:r>
            <a:r>
              <a:rPr lang="sv-SE" dirty="0" err="1" smtClean="0"/>
              <a:t>can</a:t>
            </a:r>
            <a:r>
              <a:rPr lang="sv-SE" dirty="0" smtClean="0"/>
              <a:t> </a:t>
            </a:r>
            <a:r>
              <a:rPr lang="sv-SE" dirty="0" err="1" smtClean="0"/>
              <a:t>we</a:t>
            </a:r>
            <a:r>
              <a:rPr lang="sv-SE" dirty="0" smtClean="0"/>
              <a:t> </a:t>
            </a:r>
            <a:r>
              <a:rPr lang="sv-SE" dirty="0" err="1" smtClean="0"/>
              <a:t>meet</a:t>
            </a:r>
            <a:r>
              <a:rPr lang="sv-SE" dirty="0" smtClean="0"/>
              <a:t> the</a:t>
            </a:r>
            <a:r>
              <a:rPr lang="sv-SE" baseline="0" dirty="0" smtClean="0"/>
              <a:t> </a:t>
            </a:r>
            <a:r>
              <a:rPr lang="sv-SE" baseline="0" dirty="0" err="1" smtClean="0"/>
              <a:t>needs</a:t>
            </a:r>
            <a:r>
              <a:rPr lang="sv-SE" baseline="0" dirty="0" smtClean="0"/>
              <a:t>, </a:t>
            </a:r>
            <a:r>
              <a:rPr lang="sv-SE" baseline="0" dirty="0" err="1" smtClean="0"/>
              <a:t>district</a:t>
            </a:r>
            <a:r>
              <a:rPr lang="sv-SE" baseline="0" dirty="0" smtClean="0"/>
              <a:t> </a:t>
            </a:r>
            <a:r>
              <a:rPr lang="sv-SE" baseline="0" dirty="0" err="1" smtClean="0"/>
              <a:t>heating</a:t>
            </a:r>
            <a:r>
              <a:rPr lang="sv-SE" baseline="0" dirty="0" smtClean="0"/>
              <a:t> and </a:t>
            </a:r>
            <a:r>
              <a:rPr lang="sv-SE" baseline="0" dirty="0" err="1" smtClean="0"/>
              <a:t>district</a:t>
            </a:r>
            <a:r>
              <a:rPr lang="sv-SE" baseline="0" dirty="0" smtClean="0"/>
              <a:t> </a:t>
            </a:r>
            <a:r>
              <a:rPr lang="sv-SE" baseline="0" dirty="0" err="1" smtClean="0"/>
              <a:t>coolning</a:t>
            </a:r>
            <a:r>
              <a:rPr lang="sv-SE" baseline="0" dirty="0" smtClean="0"/>
              <a:t> or </a:t>
            </a:r>
            <a:r>
              <a:rPr lang="sv-SE" baseline="0" dirty="0" err="1" smtClean="0"/>
              <a:t>handle</a:t>
            </a:r>
            <a:r>
              <a:rPr lang="sv-SE" baseline="0" dirty="0" smtClean="0"/>
              <a:t> it </a:t>
            </a:r>
            <a:r>
              <a:rPr lang="sv-SE" baseline="0" dirty="0" err="1" smtClean="0"/>
              <a:t>oure</a:t>
            </a:r>
            <a:r>
              <a:rPr lang="sv-SE" baseline="0" dirty="0" smtClean="0"/>
              <a:t> </a:t>
            </a:r>
            <a:r>
              <a:rPr lang="sv-SE" baseline="0" dirty="0" err="1" smtClean="0"/>
              <a:t>self</a:t>
            </a:r>
            <a:r>
              <a:rPr lang="sv-SE" baseline="0" dirty="0" smtClean="0"/>
              <a:t> </a:t>
            </a:r>
            <a:r>
              <a:rPr lang="sv-SE" baseline="0" dirty="0" err="1" smtClean="0"/>
              <a:t>with</a:t>
            </a:r>
            <a:r>
              <a:rPr lang="sv-SE" baseline="0" dirty="0" smtClean="0"/>
              <a:t> </a:t>
            </a:r>
            <a:r>
              <a:rPr lang="sv-SE" baseline="0" dirty="0" err="1" smtClean="0"/>
              <a:t>heaters</a:t>
            </a:r>
            <a:r>
              <a:rPr lang="sv-SE" baseline="0" dirty="0" smtClean="0"/>
              <a:t> and </a:t>
            </a:r>
            <a:r>
              <a:rPr lang="sv-SE" baseline="0" dirty="0" err="1" smtClean="0"/>
              <a:t>coolingtowers</a:t>
            </a:r>
            <a:endParaRPr lang="sv-SE" dirty="0"/>
          </a:p>
        </p:txBody>
      </p:sp>
      <p:sp>
        <p:nvSpPr>
          <p:cNvPr id="4" name="Platshållare för bildnummer 3"/>
          <p:cNvSpPr>
            <a:spLocks noGrp="1"/>
          </p:cNvSpPr>
          <p:nvPr>
            <p:ph type="sldNum" sz="quarter" idx="10"/>
          </p:nvPr>
        </p:nvSpPr>
        <p:spPr/>
        <p:txBody>
          <a:bodyPr/>
          <a:lstStyle/>
          <a:p>
            <a:fld id="{C64D3B12-81CF-4447-8671-A09641D63DED}" type="slidenum">
              <a:rPr lang="sv-SE" smtClean="0"/>
              <a:t>3</a:t>
            </a:fld>
            <a:endParaRPr lang="sv-SE"/>
          </a:p>
        </p:txBody>
      </p:sp>
    </p:spTree>
    <p:extLst>
      <p:ext uri="{BB962C8B-B14F-4D97-AF65-F5344CB8AC3E}">
        <p14:creationId xmlns:p14="http://schemas.microsoft.com/office/powerpoint/2010/main" val="2104958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Well</a:t>
            </a:r>
            <a:r>
              <a:rPr lang="sv-SE" dirty="0" smtClean="0"/>
              <a:t>, </a:t>
            </a:r>
            <a:r>
              <a:rPr lang="sv-SE" dirty="0" err="1" smtClean="0"/>
              <a:t>yes</a:t>
            </a:r>
            <a:r>
              <a:rPr lang="sv-SE" dirty="0" smtClean="0"/>
              <a:t>! </a:t>
            </a:r>
            <a:r>
              <a:rPr lang="sv-SE" dirty="0" err="1" smtClean="0"/>
              <a:t>But</a:t>
            </a:r>
            <a:r>
              <a:rPr lang="sv-SE" baseline="0" dirty="0" smtClean="0"/>
              <a:t> the heat </a:t>
            </a:r>
            <a:r>
              <a:rPr lang="sv-SE" baseline="0" dirty="0" err="1" smtClean="0"/>
              <a:t>might</a:t>
            </a:r>
            <a:r>
              <a:rPr lang="sv-SE" baseline="0" dirty="0" smtClean="0"/>
              <a:t> be </a:t>
            </a:r>
            <a:r>
              <a:rPr lang="sv-SE" baseline="0" dirty="0" err="1" smtClean="0"/>
              <a:t>to</a:t>
            </a:r>
            <a:r>
              <a:rPr lang="sv-SE" baseline="0" dirty="0" smtClean="0"/>
              <a:t> cool and </a:t>
            </a:r>
            <a:r>
              <a:rPr lang="sv-SE" baseline="0" dirty="0" err="1" smtClean="0"/>
              <a:t>its</a:t>
            </a:r>
            <a:r>
              <a:rPr lang="sv-SE" baseline="0" dirty="0" smtClean="0"/>
              <a:t> </a:t>
            </a:r>
            <a:r>
              <a:rPr lang="sv-SE" baseline="0" dirty="0" err="1" smtClean="0"/>
              <a:t>also</a:t>
            </a:r>
            <a:r>
              <a:rPr lang="sv-SE" baseline="0" dirty="0" smtClean="0"/>
              <a:t> a </a:t>
            </a:r>
            <a:r>
              <a:rPr lang="sv-SE" baseline="0" dirty="0" err="1" smtClean="0"/>
              <a:t>question</a:t>
            </a:r>
            <a:r>
              <a:rPr lang="sv-SE" baseline="0" dirty="0" smtClean="0"/>
              <a:t> </a:t>
            </a:r>
            <a:r>
              <a:rPr lang="sv-SE" baseline="0" dirty="0" err="1" smtClean="0"/>
              <a:t>about</a:t>
            </a:r>
            <a:r>
              <a:rPr lang="sv-SE" baseline="0" dirty="0" smtClean="0"/>
              <a:t> </a:t>
            </a:r>
            <a:r>
              <a:rPr lang="sv-SE" baseline="0" dirty="0" err="1" smtClean="0"/>
              <a:t>heating</a:t>
            </a:r>
            <a:r>
              <a:rPr lang="sv-SE" baseline="0" dirty="0" smtClean="0"/>
              <a:t> the </a:t>
            </a:r>
            <a:r>
              <a:rPr lang="sv-SE" baseline="0" dirty="0" err="1" smtClean="0"/>
              <a:t>facility</a:t>
            </a:r>
            <a:r>
              <a:rPr lang="sv-SE" baseline="0" dirty="0" smtClean="0"/>
              <a:t> </a:t>
            </a:r>
            <a:r>
              <a:rPr lang="sv-SE" baseline="0" dirty="0" err="1" smtClean="0"/>
              <a:t>when</a:t>
            </a:r>
            <a:r>
              <a:rPr lang="sv-SE" baseline="0" dirty="0" smtClean="0"/>
              <a:t> the </a:t>
            </a:r>
            <a:r>
              <a:rPr lang="sv-SE" baseline="0" dirty="0" err="1" smtClean="0"/>
              <a:t>reserch</a:t>
            </a:r>
            <a:r>
              <a:rPr lang="sv-SE" baseline="0" dirty="0" smtClean="0"/>
              <a:t> </a:t>
            </a:r>
            <a:r>
              <a:rPr lang="sv-SE" baseline="0" dirty="0" err="1" smtClean="0"/>
              <a:t>equipment</a:t>
            </a:r>
            <a:r>
              <a:rPr lang="sv-SE" baseline="0" dirty="0" smtClean="0"/>
              <a:t> is not in </a:t>
            </a:r>
            <a:r>
              <a:rPr lang="sv-SE" baseline="0" dirty="0" err="1" smtClean="0"/>
              <a:t>use</a:t>
            </a:r>
            <a:r>
              <a:rPr lang="sv-SE" baseline="0" dirty="0" smtClean="0"/>
              <a:t>.</a:t>
            </a:r>
            <a:endParaRPr lang="sv-SE" dirty="0"/>
          </a:p>
        </p:txBody>
      </p:sp>
      <p:sp>
        <p:nvSpPr>
          <p:cNvPr id="4" name="Platshållare för bildnummer 3"/>
          <p:cNvSpPr>
            <a:spLocks noGrp="1"/>
          </p:cNvSpPr>
          <p:nvPr>
            <p:ph type="sldNum" sz="quarter" idx="10"/>
          </p:nvPr>
        </p:nvSpPr>
        <p:spPr/>
        <p:txBody>
          <a:bodyPr/>
          <a:lstStyle/>
          <a:p>
            <a:fld id="{C64D3B12-81CF-4447-8671-A09641D63DED}" type="slidenum">
              <a:rPr lang="sv-SE" smtClean="0"/>
              <a:t>4</a:t>
            </a:fld>
            <a:endParaRPr lang="sv-SE"/>
          </a:p>
        </p:txBody>
      </p:sp>
    </p:spTree>
    <p:extLst>
      <p:ext uri="{BB962C8B-B14F-4D97-AF65-F5344CB8AC3E}">
        <p14:creationId xmlns:p14="http://schemas.microsoft.com/office/powerpoint/2010/main" val="6305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This</a:t>
            </a:r>
            <a:r>
              <a:rPr lang="sv-SE" baseline="0" dirty="0" smtClean="0"/>
              <a:t> </a:t>
            </a:r>
            <a:r>
              <a:rPr lang="sv-SE" baseline="0" dirty="0" err="1" smtClean="0"/>
              <a:t>was</a:t>
            </a:r>
            <a:r>
              <a:rPr lang="sv-SE" baseline="0" dirty="0" smtClean="0"/>
              <a:t> </a:t>
            </a:r>
            <a:r>
              <a:rPr lang="sv-SE" baseline="0" dirty="0" err="1" smtClean="0"/>
              <a:t>only</a:t>
            </a:r>
            <a:r>
              <a:rPr lang="sv-SE" baseline="0" dirty="0" smtClean="0"/>
              <a:t> </a:t>
            </a:r>
            <a:r>
              <a:rPr lang="sv-SE" baseline="0" dirty="0" err="1" smtClean="0"/>
              <a:t>speculations</a:t>
            </a:r>
            <a:r>
              <a:rPr lang="sv-SE" baseline="0" dirty="0" smtClean="0"/>
              <a:t> at the </a:t>
            </a:r>
            <a:r>
              <a:rPr lang="sv-SE" baseline="0" dirty="0" err="1" smtClean="0"/>
              <a:t>time</a:t>
            </a:r>
            <a:r>
              <a:rPr lang="sv-SE" baseline="0" dirty="0" smtClean="0"/>
              <a:t> </a:t>
            </a:r>
            <a:r>
              <a:rPr lang="sv-SE" baseline="0" dirty="0" err="1" smtClean="0"/>
              <a:t>but</a:t>
            </a:r>
            <a:r>
              <a:rPr lang="sv-SE" baseline="0" dirty="0" smtClean="0"/>
              <a:t> it </a:t>
            </a:r>
            <a:r>
              <a:rPr lang="sv-SE" baseline="0" dirty="0" err="1" smtClean="0"/>
              <a:t>cud</a:t>
            </a:r>
            <a:r>
              <a:rPr lang="sv-SE" baseline="0" dirty="0" smtClean="0"/>
              <a:t> </a:t>
            </a:r>
            <a:r>
              <a:rPr lang="sv-SE" baseline="0" dirty="0" err="1" smtClean="0"/>
              <a:t>solve</a:t>
            </a:r>
            <a:r>
              <a:rPr lang="sv-SE" baseline="0" dirty="0" smtClean="0"/>
              <a:t> the </a:t>
            </a:r>
            <a:r>
              <a:rPr lang="sv-SE" baseline="0" dirty="0" err="1" smtClean="0"/>
              <a:t>first</a:t>
            </a:r>
            <a:r>
              <a:rPr lang="sv-SE" baseline="0" dirty="0" smtClean="0"/>
              <a:t> part </a:t>
            </a:r>
            <a:r>
              <a:rPr lang="sv-SE" baseline="0" dirty="0" err="1" smtClean="0"/>
              <a:t>of</a:t>
            </a:r>
            <a:r>
              <a:rPr lang="sv-SE" baseline="0" dirty="0" smtClean="0"/>
              <a:t> the problem (</a:t>
            </a:r>
            <a:r>
              <a:rPr lang="sv-SE" baseline="0" dirty="0" err="1" smtClean="0"/>
              <a:t>of</a:t>
            </a:r>
            <a:r>
              <a:rPr lang="sv-SE" baseline="0" dirty="0" smtClean="0"/>
              <a:t> the heat </a:t>
            </a:r>
            <a:r>
              <a:rPr lang="sv-SE" baseline="0" dirty="0" err="1" smtClean="0"/>
              <a:t>being</a:t>
            </a:r>
            <a:r>
              <a:rPr lang="sv-SE" baseline="0" dirty="0" smtClean="0"/>
              <a:t> </a:t>
            </a:r>
            <a:r>
              <a:rPr lang="sv-SE" baseline="0" dirty="0" err="1" smtClean="0"/>
              <a:t>to</a:t>
            </a:r>
            <a:r>
              <a:rPr lang="sv-SE" baseline="0" dirty="0" smtClean="0"/>
              <a:t> cool)</a:t>
            </a:r>
            <a:endParaRPr lang="sv-SE" dirty="0"/>
          </a:p>
        </p:txBody>
      </p:sp>
      <p:sp>
        <p:nvSpPr>
          <p:cNvPr id="4" name="Platshållare för bildnummer 3"/>
          <p:cNvSpPr>
            <a:spLocks noGrp="1"/>
          </p:cNvSpPr>
          <p:nvPr>
            <p:ph type="sldNum" sz="quarter" idx="10"/>
          </p:nvPr>
        </p:nvSpPr>
        <p:spPr/>
        <p:txBody>
          <a:bodyPr/>
          <a:lstStyle/>
          <a:p>
            <a:fld id="{C64D3B12-81CF-4447-8671-A09641D63DED}" type="slidenum">
              <a:rPr lang="sv-SE" smtClean="0"/>
              <a:t>5</a:t>
            </a:fld>
            <a:endParaRPr lang="sv-SE"/>
          </a:p>
        </p:txBody>
      </p:sp>
    </p:spTree>
    <p:extLst>
      <p:ext uri="{BB962C8B-B14F-4D97-AF65-F5344CB8AC3E}">
        <p14:creationId xmlns:p14="http://schemas.microsoft.com/office/powerpoint/2010/main" val="380862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We</a:t>
            </a:r>
            <a:r>
              <a:rPr lang="sv-SE" dirty="0" smtClean="0"/>
              <a:t> </a:t>
            </a:r>
            <a:r>
              <a:rPr lang="sv-SE" dirty="0" err="1" smtClean="0"/>
              <a:t>thout</a:t>
            </a:r>
            <a:r>
              <a:rPr lang="sv-SE" dirty="0" smtClean="0"/>
              <a:t> </a:t>
            </a:r>
            <a:r>
              <a:rPr lang="sv-SE" dirty="0" err="1" smtClean="0"/>
              <a:t>alot</a:t>
            </a:r>
            <a:r>
              <a:rPr lang="sv-SE" dirty="0" smtClean="0"/>
              <a:t> </a:t>
            </a:r>
            <a:r>
              <a:rPr lang="sv-SE" dirty="0" err="1" smtClean="0"/>
              <a:t>about</a:t>
            </a:r>
            <a:r>
              <a:rPr lang="sv-SE" baseline="0" dirty="0" smtClean="0"/>
              <a:t> </a:t>
            </a:r>
            <a:r>
              <a:rPr lang="sv-SE" baseline="0" dirty="0" err="1" smtClean="0"/>
              <a:t>what</a:t>
            </a:r>
            <a:r>
              <a:rPr lang="sv-SE" baseline="0" dirty="0" smtClean="0"/>
              <a:t> </a:t>
            </a:r>
            <a:r>
              <a:rPr lang="sv-SE" baseline="0" dirty="0" err="1" smtClean="0"/>
              <a:t>to</a:t>
            </a:r>
            <a:r>
              <a:rPr lang="sv-SE" baseline="0" dirty="0" smtClean="0"/>
              <a:t> be </a:t>
            </a:r>
            <a:r>
              <a:rPr lang="sv-SE" baseline="0" dirty="0" err="1" smtClean="0"/>
              <a:t>done</a:t>
            </a:r>
            <a:r>
              <a:rPr lang="sv-SE" baseline="0" dirty="0" smtClean="0"/>
              <a:t>, </a:t>
            </a:r>
            <a:r>
              <a:rPr lang="sv-SE" baseline="0" dirty="0" err="1" smtClean="0"/>
              <a:t>using</a:t>
            </a:r>
            <a:r>
              <a:rPr lang="sv-SE" baseline="0" dirty="0" smtClean="0"/>
              <a:t> heat driven </a:t>
            </a:r>
            <a:r>
              <a:rPr lang="sv-SE" baseline="0" dirty="0" err="1" smtClean="0"/>
              <a:t>cooling</a:t>
            </a:r>
            <a:r>
              <a:rPr lang="sv-SE" baseline="0" dirty="0" smtClean="0"/>
              <a:t> and so on, and so on. Tid/effekt</a:t>
            </a:r>
            <a:endParaRPr lang="sv-SE" dirty="0"/>
          </a:p>
        </p:txBody>
      </p:sp>
      <p:sp>
        <p:nvSpPr>
          <p:cNvPr id="4" name="Platshållare för bildnummer 3"/>
          <p:cNvSpPr>
            <a:spLocks noGrp="1"/>
          </p:cNvSpPr>
          <p:nvPr>
            <p:ph type="sldNum" sz="quarter" idx="10"/>
          </p:nvPr>
        </p:nvSpPr>
        <p:spPr/>
        <p:txBody>
          <a:bodyPr/>
          <a:lstStyle/>
          <a:p>
            <a:fld id="{C64D3B12-81CF-4447-8671-A09641D63DED}" type="slidenum">
              <a:rPr lang="sv-SE" smtClean="0"/>
              <a:t>6</a:t>
            </a:fld>
            <a:endParaRPr lang="sv-SE"/>
          </a:p>
        </p:txBody>
      </p:sp>
    </p:spTree>
    <p:extLst>
      <p:ext uri="{BB962C8B-B14F-4D97-AF65-F5344CB8AC3E}">
        <p14:creationId xmlns:p14="http://schemas.microsoft.com/office/powerpoint/2010/main" val="189765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We</a:t>
            </a:r>
            <a:r>
              <a:rPr lang="sv-SE" dirty="0" smtClean="0"/>
              <a:t> </a:t>
            </a:r>
            <a:r>
              <a:rPr lang="sv-SE" dirty="0" err="1" smtClean="0"/>
              <a:t>needed</a:t>
            </a:r>
            <a:r>
              <a:rPr lang="sv-SE" dirty="0" smtClean="0"/>
              <a:t> a </a:t>
            </a:r>
            <a:endParaRPr lang="sv-SE" dirty="0"/>
          </a:p>
        </p:txBody>
      </p:sp>
      <p:sp>
        <p:nvSpPr>
          <p:cNvPr id="4" name="Platshållare för bildnummer 3"/>
          <p:cNvSpPr>
            <a:spLocks noGrp="1"/>
          </p:cNvSpPr>
          <p:nvPr>
            <p:ph type="sldNum" sz="quarter" idx="10"/>
          </p:nvPr>
        </p:nvSpPr>
        <p:spPr/>
        <p:txBody>
          <a:bodyPr/>
          <a:lstStyle/>
          <a:p>
            <a:fld id="{C64D3B12-81CF-4447-8671-A09641D63DED}" type="slidenum">
              <a:rPr lang="sv-SE" smtClean="0"/>
              <a:t>7</a:t>
            </a:fld>
            <a:endParaRPr lang="sv-SE"/>
          </a:p>
        </p:txBody>
      </p:sp>
    </p:spTree>
    <p:extLst>
      <p:ext uri="{BB962C8B-B14F-4D97-AF65-F5344CB8AC3E}">
        <p14:creationId xmlns:p14="http://schemas.microsoft.com/office/powerpoint/2010/main" val="293909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tshållare för bildobjekt 1"/>
          <p:cNvSpPr>
            <a:spLocks noGrp="1" noRot="1" noChangeAspect="1" noTextEdit="1"/>
          </p:cNvSpPr>
          <p:nvPr>
            <p:ph type="sldImg"/>
          </p:nvPr>
        </p:nvSpPr>
        <p:spPr>
          <a:ln/>
        </p:spPr>
      </p:sp>
      <p:sp>
        <p:nvSpPr>
          <p:cNvPr id="30723" name="Platshållare för anteckninga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sv-SE" sz="1800" dirty="0" smtClean="0">
                <a:ea typeface="ＭＳ Ｐゴシック" pitchFamily="-110" charset="-128"/>
              </a:rPr>
              <a:t>In </a:t>
            </a:r>
            <a:r>
              <a:rPr lang="en-US" altLang="sv-SE" sz="1800" dirty="0">
                <a:ea typeface="ＭＳ Ｐゴシック" pitchFamily="-110" charset="-128"/>
              </a:rPr>
              <a:t>the MAX IV project,  We created a dynamic energy flow model over all of the buildings. </a:t>
            </a:r>
          </a:p>
          <a:p>
            <a:pPr eaLnBrk="1" hangingPunct="1"/>
            <a:endParaRPr lang="en-US" altLang="sv-SE" sz="1800" dirty="0">
              <a:ea typeface="ＭＳ Ｐゴシック" pitchFamily="-110" charset="-128"/>
            </a:endParaRPr>
          </a:p>
        </p:txBody>
      </p:sp>
      <p:sp>
        <p:nvSpPr>
          <p:cNvPr id="30724" name="Platshållare för bild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100">
                <a:solidFill>
                  <a:srgbClr val="000000"/>
                </a:solidFill>
                <a:latin typeface="Gill Sans" pitchFamily="-110" charset="0"/>
                <a:ea typeface="ヒラギノ角ゴ ProN W3" pitchFamily="-110" charset="-128"/>
                <a:sym typeface="Gill Sans" pitchFamily="-110" charset="0"/>
              </a:defRPr>
            </a:lvl1pPr>
            <a:lvl2pPr marL="731731" indent="-281435" eaLnBrk="0" hangingPunct="0">
              <a:defRPr sz="4100">
                <a:solidFill>
                  <a:srgbClr val="000000"/>
                </a:solidFill>
                <a:latin typeface="Gill Sans" pitchFamily="-110" charset="0"/>
                <a:ea typeface="ヒラギノ角ゴ ProN W3" pitchFamily="-110" charset="-128"/>
                <a:sym typeface="Gill Sans" pitchFamily="-110" charset="0"/>
              </a:defRPr>
            </a:lvl2pPr>
            <a:lvl3pPr marL="1125741" indent="-225148" eaLnBrk="0" hangingPunct="0">
              <a:defRPr sz="4100">
                <a:solidFill>
                  <a:srgbClr val="000000"/>
                </a:solidFill>
                <a:latin typeface="Gill Sans" pitchFamily="-110" charset="0"/>
                <a:ea typeface="ヒラギノ角ゴ ProN W3" pitchFamily="-110" charset="-128"/>
                <a:sym typeface="Gill Sans" pitchFamily="-110" charset="0"/>
              </a:defRPr>
            </a:lvl3pPr>
            <a:lvl4pPr marL="1576037" indent="-225148" eaLnBrk="0" hangingPunct="0">
              <a:defRPr sz="4100">
                <a:solidFill>
                  <a:srgbClr val="000000"/>
                </a:solidFill>
                <a:latin typeface="Gill Sans" pitchFamily="-110" charset="0"/>
                <a:ea typeface="ヒラギノ角ゴ ProN W3" pitchFamily="-110" charset="-128"/>
                <a:sym typeface="Gill Sans" pitchFamily="-110" charset="0"/>
              </a:defRPr>
            </a:lvl4pPr>
            <a:lvl5pPr marL="2026333" indent="-225148" eaLnBrk="0" hangingPunct="0">
              <a:defRPr sz="4100">
                <a:solidFill>
                  <a:srgbClr val="000000"/>
                </a:solidFill>
                <a:latin typeface="Gill Sans" pitchFamily="-110" charset="0"/>
                <a:ea typeface="ヒラギノ角ゴ ProN W3" pitchFamily="-110" charset="-128"/>
                <a:sym typeface="Gill Sans" pitchFamily="-110" charset="0"/>
              </a:defRPr>
            </a:lvl5pPr>
            <a:lvl6pPr marL="2476630"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6pPr>
            <a:lvl7pPr marL="2926926"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7pPr>
            <a:lvl8pPr marL="3377222"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8pPr>
            <a:lvl9pPr marL="3827518"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9pPr>
          </a:lstStyle>
          <a:p>
            <a:pPr eaLnBrk="1" hangingPunct="1"/>
            <a:fld id="{62249642-8CAD-49A3-A9E6-BD6A9BED1964}" type="slidenum">
              <a:rPr lang="en-US" altLang="sv-SE" sz="1200"/>
              <a:pPr eaLnBrk="1" hangingPunct="1"/>
              <a:t>12</a:t>
            </a:fld>
            <a:endParaRPr lang="en-US" altLang="sv-SE"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p:cNvSpPr>
            <a:spLocks noGrp="1" noRot="1" noChangeAspect="1" noTextEdit="1"/>
          </p:cNvSpPr>
          <p:nvPr>
            <p:ph type="sldImg"/>
          </p:nvPr>
        </p:nvSpPr>
        <p:spPr>
          <a:ln/>
        </p:spPr>
      </p:sp>
      <p:sp>
        <p:nvSpPr>
          <p:cNvPr id="31747" name="Platshållare för anteckninga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v-SE" sz="1800" dirty="0">
                <a:ea typeface="ＭＳ Ｐゴシック" pitchFamily="-110" charset="-128"/>
              </a:rPr>
              <a:t>In the model we described each building regarding their properties like u-value, area, and we also described the </a:t>
            </a:r>
            <a:r>
              <a:rPr lang="en-US" altLang="sv-SE" sz="1800" dirty="0" err="1">
                <a:ea typeface="ＭＳ Ｐゴシック" pitchFamily="-110" charset="-128"/>
              </a:rPr>
              <a:t>hvac</a:t>
            </a:r>
            <a:r>
              <a:rPr lang="en-US" altLang="sv-SE" sz="1800" dirty="0">
                <a:ea typeface="ＭＳ Ｐゴシック" pitchFamily="-110" charset="-128"/>
              </a:rPr>
              <a:t> and comfort system and their demands. </a:t>
            </a:r>
          </a:p>
          <a:p>
            <a:endParaRPr lang="en-US" altLang="sv-SE" sz="1800" dirty="0">
              <a:ea typeface="ＭＳ Ｐゴシック" pitchFamily="-110" charset="-128"/>
            </a:endParaRPr>
          </a:p>
          <a:p>
            <a:r>
              <a:rPr lang="en-US" altLang="sv-SE" sz="1800" dirty="0">
                <a:ea typeface="ＭＳ Ｐゴシック" pitchFamily="-110" charset="-128"/>
              </a:rPr>
              <a:t>This together with the process energy input, the process cooling demand divided into different temperature levels and operational time, it is possible to see how much heat power that the facility buildings needs over time and how much excess heat the process produces and needs to be cooled off or recycled somehow.  </a:t>
            </a:r>
          </a:p>
          <a:p>
            <a:endParaRPr lang="sv-SE" altLang="sv-SE" dirty="0" smtClean="0">
              <a:ea typeface="ＭＳ Ｐゴシック" pitchFamily="-110" charset="-128"/>
            </a:endParaRPr>
          </a:p>
        </p:txBody>
      </p:sp>
      <p:sp>
        <p:nvSpPr>
          <p:cNvPr id="31748" name="Platshållare för bild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100">
                <a:solidFill>
                  <a:srgbClr val="000000"/>
                </a:solidFill>
                <a:latin typeface="Gill Sans" pitchFamily="-110" charset="0"/>
                <a:ea typeface="ヒラギノ角ゴ ProN W3" pitchFamily="-110" charset="-128"/>
                <a:sym typeface="Gill Sans" pitchFamily="-110" charset="0"/>
              </a:defRPr>
            </a:lvl1pPr>
            <a:lvl2pPr marL="731731" indent="-281435" eaLnBrk="0" hangingPunct="0">
              <a:defRPr sz="4100">
                <a:solidFill>
                  <a:srgbClr val="000000"/>
                </a:solidFill>
                <a:latin typeface="Gill Sans" pitchFamily="-110" charset="0"/>
                <a:ea typeface="ヒラギノ角ゴ ProN W3" pitchFamily="-110" charset="-128"/>
                <a:sym typeface="Gill Sans" pitchFamily="-110" charset="0"/>
              </a:defRPr>
            </a:lvl2pPr>
            <a:lvl3pPr marL="1125741" indent="-225148" eaLnBrk="0" hangingPunct="0">
              <a:defRPr sz="4100">
                <a:solidFill>
                  <a:srgbClr val="000000"/>
                </a:solidFill>
                <a:latin typeface="Gill Sans" pitchFamily="-110" charset="0"/>
                <a:ea typeface="ヒラギノ角ゴ ProN W3" pitchFamily="-110" charset="-128"/>
                <a:sym typeface="Gill Sans" pitchFamily="-110" charset="0"/>
              </a:defRPr>
            </a:lvl3pPr>
            <a:lvl4pPr marL="1576037" indent="-225148" eaLnBrk="0" hangingPunct="0">
              <a:defRPr sz="4100">
                <a:solidFill>
                  <a:srgbClr val="000000"/>
                </a:solidFill>
                <a:latin typeface="Gill Sans" pitchFamily="-110" charset="0"/>
                <a:ea typeface="ヒラギノ角ゴ ProN W3" pitchFamily="-110" charset="-128"/>
                <a:sym typeface="Gill Sans" pitchFamily="-110" charset="0"/>
              </a:defRPr>
            </a:lvl4pPr>
            <a:lvl5pPr marL="2026333" indent="-225148" eaLnBrk="0" hangingPunct="0">
              <a:defRPr sz="4100">
                <a:solidFill>
                  <a:srgbClr val="000000"/>
                </a:solidFill>
                <a:latin typeface="Gill Sans" pitchFamily="-110" charset="0"/>
                <a:ea typeface="ヒラギノ角ゴ ProN W3" pitchFamily="-110" charset="-128"/>
                <a:sym typeface="Gill Sans" pitchFamily="-110" charset="0"/>
              </a:defRPr>
            </a:lvl5pPr>
            <a:lvl6pPr marL="2476630"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6pPr>
            <a:lvl7pPr marL="2926926"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7pPr>
            <a:lvl8pPr marL="3377222"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8pPr>
            <a:lvl9pPr marL="3827518"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9pPr>
          </a:lstStyle>
          <a:p>
            <a:pPr eaLnBrk="1" hangingPunct="1"/>
            <a:fld id="{74726494-CB4E-4C1F-B1FB-32DC46872AA6}" type="slidenum">
              <a:rPr lang="en-US" altLang="sv-SE" sz="1200"/>
              <a:pPr eaLnBrk="1" hangingPunct="1"/>
              <a:t>13</a:t>
            </a:fld>
            <a:endParaRPr lang="en-US" altLang="sv-SE"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p:cNvSpPr>
            <a:spLocks noGrp="1" noRot="1" noChangeAspect="1" noTextEdit="1"/>
          </p:cNvSpPr>
          <p:nvPr>
            <p:ph type="sldImg"/>
          </p:nvPr>
        </p:nvSpPr>
        <p:spPr>
          <a:ln/>
        </p:spPr>
      </p:sp>
      <p:sp>
        <p:nvSpPr>
          <p:cNvPr id="32771" name="Platshållare för anteckningar 2"/>
          <p:cNvSpPr>
            <a:spLocks noGrp="1"/>
          </p:cNvSpPr>
          <p:nvPr>
            <p:ph type="body" idx="1"/>
          </p:nvPr>
        </p:nvSpPr>
        <p:spPr>
          <a:xfrm>
            <a:off x="535437" y="3813468"/>
            <a:ext cx="6002116" cy="587553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sv-SE" dirty="0" smtClean="0">
                <a:ea typeface="ＭＳ Ｐゴシック" pitchFamily="-110" charset="-128"/>
              </a:rPr>
              <a:t>It all ended in an energy balance down to building levels and if</a:t>
            </a:r>
            <a:r>
              <a:rPr lang="en-US" altLang="sv-SE" baseline="0" dirty="0" smtClean="0">
                <a:ea typeface="ＭＳ Ｐゴシック" pitchFamily="-110" charset="-128"/>
              </a:rPr>
              <a:t> I</a:t>
            </a:r>
            <a:r>
              <a:rPr lang="en-US" altLang="sv-SE" dirty="0" smtClean="0">
                <a:ea typeface="ＭＳ Ｐゴシック" pitchFamily="-110" charset="-128"/>
              </a:rPr>
              <a:t> summarized it reflects the total energy balance of the facility.</a:t>
            </a:r>
          </a:p>
          <a:p>
            <a:pPr eaLnBrk="1" hangingPunct="1"/>
            <a:endParaRPr lang="en-US" altLang="sv-SE" dirty="0" smtClean="0">
              <a:ea typeface="ＭＳ Ｐゴシック" pitchFamily="-110" charset="-128"/>
            </a:endParaRPr>
          </a:p>
          <a:p>
            <a:pPr eaLnBrk="1" hangingPunct="1"/>
            <a:r>
              <a:rPr lang="en-US" altLang="sv-SE" dirty="0" smtClean="0">
                <a:ea typeface="ＭＳ Ｐゴシック" pitchFamily="-110" charset="-128"/>
              </a:rPr>
              <a:t>We also discovered that in similar facilities, some of the equipment, were cooled at higher temperatures and blended in to the low temperature cooling loop.</a:t>
            </a:r>
          </a:p>
          <a:p>
            <a:pPr eaLnBrk="1" hangingPunct="1"/>
            <a:endParaRPr lang="en-US" altLang="sv-SE" dirty="0" smtClean="0">
              <a:ea typeface="ＭＳ Ｐゴシック" pitchFamily="-110" charset="-128"/>
            </a:endParaRPr>
          </a:p>
          <a:p>
            <a:pPr eaLnBrk="1" hangingPunct="1"/>
            <a:r>
              <a:rPr lang="en-US" altLang="sv-SE" dirty="0" smtClean="0">
                <a:ea typeface="ＭＳ Ｐゴシック" pitchFamily="-110" charset="-128"/>
              </a:rPr>
              <a:t>It pretty soon was evident that it is possible to cool some equipment or parts of equipment at a higher temperature. This combined with the knowledge of temperature levels in the district heating system resulted in a design with three cooling loops in the MAX IV project, 7/12 degrees circuit mainly for comfort cooling, 25/35 cools most of the process equipment and the 50/70 degrees which cools the klystron, modulators and RF.   </a:t>
            </a:r>
          </a:p>
          <a:p>
            <a:pPr eaLnBrk="1" hangingPunct="1"/>
            <a:endParaRPr lang="en-US" altLang="sv-SE" dirty="0" smtClean="0">
              <a:ea typeface="ＭＳ Ｐゴシック" pitchFamily="-110" charset="-128"/>
            </a:endParaRPr>
          </a:p>
          <a:p>
            <a:pPr eaLnBrk="1" hangingPunct="1"/>
            <a:r>
              <a:rPr lang="en-US" altLang="sv-SE" dirty="0" smtClean="0">
                <a:ea typeface="ＭＳ Ｐゴシック" pitchFamily="-110" charset="-128"/>
              </a:rPr>
              <a:t>The total cooling demand of Max IV is 5 MW, resulting in a potential to recover 30 000 </a:t>
            </a:r>
            <a:r>
              <a:rPr lang="en-US" altLang="sv-SE" dirty="0" err="1" smtClean="0">
                <a:ea typeface="ＭＳ Ｐゴシック" pitchFamily="-110" charset="-128"/>
              </a:rPr>
              <a:t>MWh</a:t>
            </a:r>
            <a:r>
              <a:rPr lang="en-US" altLang="sv-SE" dirty="0" smtClean="0">
                <a:ea typeface="ＭＳ Ｐゴシック" pitchFamily="-110" charset="-128"/>
              </a:rPr>
              <a:t>/</a:t>
            </a:r>
            <a:r>
              <a:rPr lang="en-US" altLang="sv-SE" dirty="0" err="1" smtClean="0">
                <a:ea typeface="ＭＳ Ｐゴシック" pitchFamily="-110" charset="-128"/>
              </a:rPr>
              <a:t>yr</a:t>
            </a:r>
            <a:r>
              <a:rPr lang="en-US" altLang="sv-SE" dirty="0" smtClean="0">
                <a:ea typeface="ＭＳ Ｐゴシック" pitchFamily="-110" charset="-128"/>
              </a:rPr>
              <a:t> of waste heat. Out of these, 20% can be recovered directly into the district heating system in Lund. From the other two cooling circuits the waste heat will be recovered with heat pumps into the district heating system.</a:t>
            </a:r>
          </a:p>
          <a:p>
            <a:pPr eaLnBrk="1" hangingPunct="1"/>
            <a:endParaRPr lang="en-US" altLang="sv-SE" dirty="0" smtClean="0">
              <a:ea typeface="ＭＳ Ｐゴシック" pitchFamily="-110" charset="-128"/>
            </a:endParaRPr>
          </a:p>
          <a:p>
            <a:pPr eaLnBrk="1" hangingPunct="1"/>
            <a:r>
              <a:rPr lang="en-US" altLang="sv-SE" dirty="0" smtClean="0">
                <a:ea typeface="ＭＳ Ｐゴシック" pitchFamily="-110" charset="-128"/>
              </a:rPr>
              <a:t>With this design we will recover all excess heat and there are no needs for cooling towers and Max IV achieves both environmental and economic benefits from this solution.       </a:t>
            </a:r>
            <a:endParaRPr lang="sv-SE" altLang="sv-SE" dirty="0" smtClean="0">
              <a:ea typeface="ＭＳ Ｐゴシック" pitchFamily="-110" charset="-128"/>
            </a:endParaRPr>
          </a:p>
        </p:txBody>
      </p:sp>
      <p:sp>
        <p:nvSpPr>
          <p:cNvPr id="32772" name="Platshållare för bildnumm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eaLnBrk="0" hangingPunct="0">
              <a:defRPr sz="4100">
                <a:solidFill>
                  <a:srgbClr val="000000"/>
                </a:solidFill>
                <a:latin typeface="Gill Sans" pitchFamily="-110" charset="0"/>
                <a:ea typeface="ヒラギノ角ゴ ProN W3" pitchFamily="-110" charset="-128"/>
                <a:sym typeface="Gill Sans" pitchFamily="-110" charset="0"/>
              </a:defRPr>
            </a:lvl1pPr>
            <a:lvl2pPr marL="731731" indent="-281435" eaLnBrk="0" hangingPunct="0">
              <a:defRPr sz="4100">
                <a:solidFill>
                  <a:srgbClr val="000000"/>
                </a:solidFill>
                <a:latin typeface="Gill Sans" pitchFamily="-110" charset="0"/>
                <a:ea typeface="ヒラギノ角ゴ ProN W3" pitchFamily="-110" charset="-128"/>
                <a:sym typeface="Gill Sans" pitchFamily="-110" charset="0"/>
              </a:defRPr>
            </a:lvl2pPr>
            <a:lvl3pPr marL="1125741" indent="-225148" eaLnBrk="0" hangingPunct="0">
              <a:defRPr sz="4100">
                <a:solidFill>
                  <a:srgbClr val="000000"/>
                </a:solidFill>
                <a:latin typeface="Gill Sans" pitchFamily="-110" charset="0"/>
                <a:ea typeface="ヒラギノ角ゴ ProN W3" pitchFamily="-110" charset="-128"/>
                <a:sym typeface="Gill Sans" pitchFamily="-110" charset="0"/>
              </a:defRPr>
            </a:lvl3pPr>
            <a:lvl4pPr marL="1576037" indent="-225148" eaLnBrk="0" hangingPunct="0">
              <a:defRPr sz="4100">
                <a:solidFill>
                  <a:srgbClr val="000000"/>
                </a:solidFill>
                <a:latin typeface="Gill Sans" pitchFamily="-110" charset="0"/>
                <a:ea typeface="ヒラギノ角ゴ ProN W3" pitchFamily="-110" charset="-128"/>
                <a:sym typeface="Gill Sans" pitchFamily="-110" charset="0"/>
              </a:defRPr>
            </a:lvl4pPr>
            <a:lvl5pPr marL="2026333" indent="-225148" eaLnBrk="0" hangingPunct="0">
              <a:defRPr sz="4100">
                <a:solidFill>
                  <a:srgbClr val="000000"/>
                </a:solidFill>
                <a:latin typeface="Gill Sans" pitchFamily="-110" charset="0"/>
                <a:ea typeface="ヒラギノ角ゴ ProN W3" pitchFamily="-110" charset="-128"/>
                <a:sym typeface="Gill Sans" pitchFamily="-110" charset="0"/>
              </a:defRPr>
            </a:lvl5pPr>
            <a:lvl6pPr marL="2476630"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6pPr>
            <a:lvl7pPr marL="2926926"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7pPr>
            <a:lvl8pPr marL="3377222"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8pPr>
            <a:lvl9pPr marL="3827518" indent="-225148" eaLnBrk="0" fontAlgn="base" hangingPunct="0">
              <a:spcBef>
                <a:spcPct val="0"/>
              </a:spcBef>
              <a:spcAft>
                <a:spcPct val="0"/>
              </a:spcAft>
              <a:defRPr sz="4100">
                <a:solidFill>
                  <a:srgbClr val="000000"/>
                </a:solidFill>
                <a:latin typeface="Gill Sans" pitchFamily="-110" charset="0"/>
                <a:ea typeface="ヒラギノ角ゴ ProN W3" pitchFamily="-110" charset="-128"/>
                <a:sym typeface="Gill Sans" pitchFamily="-110" charset="0"/>
              </a:defRPr>
            </a:lvl9pPr>
          </a:lstStyle>
          <a:p>
            <a:pPr eaLnBrk="1" hangingPunct="1"/>
            <a:fld id="{A389AE98-5F21-41B8-A9C2-52635F385885}" type="slidenum">
              <a:rPr lang="en-US" altLang="sv-SE" sz="1200"/>
              <a:pPr eaLnBrk="1" hangingPunct="1"/>
              <a:t>14</a:t>
            </a:fld>
            <a:endParaRPr lang="en-US" altLang="sv-SE"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Termodynamiskt mer </a:t>
            </a:r>
            <a:r>
              <a:rPr lang="sv-SE" smtClean="0"/>
              <a:t>gynsamt</a:t>
            </a:r>
            <a:endParaRPr lang="sv-SE" dirty="0"/>
          </a:p>
        </p:txBody>
      </p:sp>
      <p:sp>
        <p:nvSpPr>
          <p:cNvPr id="4" name="Platshållare för bildnummer 3"/>
          <p:cNvSpPr>
            <a:spLocks noGrp="1"/>
          </p:cNvSpPr>
          <p:nvPr>
            <p:ph type="sldNum" sz="quarter" idx="10"/>
          </p:nvPr>
        </p:nvSpPr>
        <p:spPr/>
        <p:txBody>
          <a:bodyPr/>
          <a:lstStyle/>
          <a:p>
            <a:fld id="{C64D3B12-81CF-4447-8671-A09641D63DED}" type="slidenum">
              <a:rPr lang="sv-SE" smtClean="0"/>
              <a:t>19</a:t>
            </a:fld>
            <a:endParaRPr lang="sv-SE"/>
          </a:p>
        </p:txBody>
      </p:sp>
    </p:spTree>
    <p:extLst>
      <p:ext uri="{BB962C8B-B14F-4D97-AF65-F5344CB8AC3E}">
        <p14:creationId xmlns:p14="http://schemas.microsoft.com/office/powerpoint/2010/main" val="258434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359F1438-1208-4E33-8299-C65A7A23CFF5}" type="datetimeFigureOut">
              <a:rPr lang="sv-SE" smtClean="0"/>
              <a:t>2014-04-30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4120290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59F1438-1208-4E33-8299-C65A7A23CFF5}" type="datetimeFigureOut">
              <a:rPr lang="sv-SE" smtClean="0"/>
              <a:t>2014-04-30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294795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59F1438-1208-4E33-8299-C65A7A23CFF5}" type="datetimeFigureOut">
              <a:rPr lang="sv-SE" smtClean="0"/>
              <a:t>2014-04-30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223036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359F1438-1208-4E33-8299-C65A7A23CFF5}" type="datetimeFigureOut">
              <a:rPr lang="sv-SE" smtClean="0"/>
              <a:t>2014-04-30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307946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359F1438-1208-4E33-8299-C65A7A23CFF5}" type="datetimeFigureOut">
              <a:rPr lang="sv-SE" smtClean="0"/>
              <a:t>2014-04-30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2996465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359F1438-1208-4E33-8299-C65A7A23CFF5}" type="datetimeFigureOut">
              <a:rPr lang="sv-SE" smtClean="0"/>
              <a:t>2014-04-30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1491264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359F1438-1208-4E33-8299-C65A7A23CFF5}" type="datetimeFigureOut">
              <a:rPr lang="sv-SE" smtClean="0"/>
              <a:t>2014-04-30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4237202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359F1438-1208-4E33-8299-C65A7A23CFF5}" type="datetimeFigureOut">
              <a:rPr lang="sv-SE" smtClean="0"/>
              <a:t>2014-04-30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183354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59F1438-1208-4E33-8299-C65A7A23CFF5}" type="datetimeFigureOut">
              <a:rPr lang="sv-SE" smtClean="0"/>
              <a:t>2014-04-30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106418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59F1438-1208-4E33-8299-C65A7A23CFF5}" type="datetimeFigureOut">
              <a:rPr lang="sv-SE" smtClean="0"/>
              <a:t>2014-04-30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54683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359F1438-1208-4E33-8299-C65A7A23CFF5}" type="datetimeFigureOut">
              <a:rPr lang="sv-SE" smtClean="0"/>
              <a:t>2014-04-30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2C93726-BFA5-45C6-AF56-D83CB227E839}" type="slidenum">
              <a:rPr lang="sv-SE" smtClean="0"/>
              <a:t>‹#›</a:t>
            </a:fld>
            <a:endParaRPr lang="sv-SE"/>
          </a:p>
        </p:txBody>
      </p:sp>
    </p:spTree>
    <p:extLst>
      <p:ext uri="{BB962C8B-B14F-4D97-AF65-F5344CB8AC3E}">
        <p14:creationId xmlns:p14="http://schemas.microsoft.com/office/powerpoint/2010/main" val="63230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F1438-1208-4E33-8299-C65A7A23CFF5}" type="datetimeFigureOut">
              <a:rPr lang="sv-SE" smtClean="0"/>
              <a:t>2014-04-30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93726-BFA5-45C6-AF56-D83CB227E839}" type="slidenum">
              <a:rPr lang="sv-SE" smtClean="0"/>
              <a:t>‹#›</a:t>
            </a:fld>
            <a:endParaRPr lang="sv-SE"/>
          </a:p>
        </p:txBody>
      </p:sp>
    </p:spTree>
    <p:extLst>
      <p:ext uri="{BB962C8B-B14F-4D97-AF65-F5344CB8AC3E}">
        <p14:creationId xmlns:p14="http://schemas.microsoft.com/office/powerpoint/2010/main" val="1496617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8.emf"/><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wmf"/><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jpeg"/><Relationship Id="rId4" Type="http://schemas.openxmlformats.org/officeDocument/2006/relationships/image" Target="../media/image4.jpe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en-US" dirty="0"/>
              <a:t>Cooling and Heat Recovery at the Max IV Research Facility</a:t>
            </a:r>
            <a:endParaRPr lang="sv-SE" dirty="0"/>
          </a:p>
        </p:txBody>
      </p:sp>
      <p:grpSp>
        <p:nvGrpSpPr>
          <p:cNvPr id="3" name="Grupp 81"/>
          <p:cNvGrpSpPr/>
          <p:nvPr/>
        </p:nvGrpSpPr>
        <p:grpSpPr>
          <a:xfrm>
            <a:off x="7233746" y="6402960"/>
            <a:ext cx="1573200" cy="266400"/>
            <a:chOff x="420688" y="4459288"/>
            <a:chExt cx="2014537" cy="341312"/>
          </a:xfrm>
        </p:grpSpPr>
        <p:sp>
          <p:nvSpPr>
            <p:cNvPr id="4"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8" name="Picture 2" descr="C:\Users\MaGie\AppData\Local\Microsoft\Windows\Temporary Internet Files\Content.Outlook\5CBE3FRU\MAX%20IV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76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355887" y="1140132"/>
            <a:ext cx="1618648" cy="400110"/>
          </a:xfrm>
          <a:prstGeom prst="rect">
            <a:avLst/>
          </a:prstGeom>
        </p:spPr>
        <p:txBody>
          <a:bodyPr wrap="none">
            <a:spAutoFit/>
          </a:bodyPr>
          <a:lstStyle/>
          <a:p>
            <a:r>
              <a:rPr lang="en-US" sz="2000" dirty="0" smtClean="0"/>
              <a:t>Preconditions</a:t>
            </a:r>
            <a:endParaRPr lang="en-US" sz="1600" dirty="0"/>
          </a:p>
        </p:txBody>
      </p:sp>
      <p:sp>
        <p:nvSpPr>
          <p:cNvPr id="6" name="Rektangel 5"/>
          <p:cNvSpPr/>
          <p:nvPr/>
        </p:nvSpPr>
        <p:spPr>
          <a:xfrm>
            <a:off x="2195736" y="1140132"/>
            <a:ext cx="1768818" cy="830997"/>
          </a:xfrm>
          <a:prstGeom prst="rect">
            <a:avLst/>
          </a:prstGeom>
        </p:spPr>
        <p:txBody>
          <a:bodyPr wrap="none">
            <a:spAutoFit/>
          </a:bodyPr>
          <a:lstStyle/>
          <a:p>
            <a:r>
              <a:rPr lang="en-US" sz="1600" dirty="0" smtClean="0"/>
              <a:t>Amount of energy</a:t>
            </a:r>
          </a:p>
          <a:p>
            <a:r>
              <a:rPr lang="en-US" sz="1600" dirty="0" smtClean="0"/>
              <a:t>Load levels</a:t>
            </a:r>
          </a:p>
          <a:p>
            <a:r>
              <a:rPr lang="en-US" sz="1600" dirty="0" smtClean="0"/>
              <a:t>Temperature levels</a:t>
            </a:r>
            <a:endParaRPr lang="en-US" sz="1600" dirty="0"/>
          </a:p>
        </p:txBody>
      </p:sp>
      <p:sp>
        <p:nvSpPr>
          <p:cNvPr id="7" name="Rektangel 6"/>
          <p:cNvSpPr/>
          <p:nvPr/>
        </p:nvSpPr>
        <p:spPr>
          <a:xfrm>
            <a:off x="47341" y="2246674"/>
            <a:ext cx="1942198" cy="400110"/>
          </a:xfrm>
          <a:prstGeom prst="rect">
            <a:avLst/>
          </a:prstGeom>
        </p:spPr>
        <p:txBody>
          <a:bodyPr wrap="none">
            <a:spAutoFit/>
          </a:bodyPr>
          <a:lstStyle/>
          <a:p>
            <a:r>
              <a:rPr lang="en-US" sz="2000" dirty="0" smtClean="0"/>
              <a:t>Investment costs</a:t>
            </a:r>
            <a:endParaRPr lang="en-US" sz="2000" dirty="0"/>
          </a:p>
        </p:txBody>
      </p:sp>
      <p:sp>
        <p:nvSpPr>
          <p:cNvPr id="8" name="Rektangel 7"/>
          <p:cNvSpPr/>
          <p:nvPr/>
        </p:nvSpPr>
        <p:spPr>
          <a:xfrm>
            <a:off x="2195736" y="2246674"/>
            <a:ext cx="2597442" cy="2000548"/>
          </a:xfrm>
          <a:prstGeom prst="rect">
            <a:avLst/>
          </a:prstGeom>
        </p:spPr>
        <p:txBody>
          <a:bodyPr wrap="none">
            <a:spAutoFit/>
          </a:bodyPr>
          <a:lstStyle/>
          <a:p>
            <a:r>
              <a:rPr lang="en-US" sz="1600" dirty="0" smtClean="0"/>
              <a:t>District heating pipes</a:t>
            </a:r>
          </a:p>
          <a:p>
            <a:r>
              <a:rPr lang="en-US" sz="1600" dirty="0" smtClean="0"/>
              <a:t>Redundancy</a:t>
            </a:r>
          </a:p>
          <a:p>
            <a:r>
              <a:rPr lang="en-US" sz="1600" dirty="0" smtClean="0"/>
              <a:t>Heat pumps</a:t>
            </a:r>
          </a:p>
          <a:p>
            <a:endParaRPr lang="en-US" sz="600" dirty="0" smtClean="0"/>
          </a:p>
          <a:p>
            <a:r>
              <a:rPr lang="en-US" sz="1600" dirty="0" smtClean="0"/>
              <a:t>Additional cost for pipes</a:t>
            </a:r>
          </a:p>
          <a:p>
            <a:r>
              <a:rPr lang="en-US" sz="1600" dirty="0" smtClean="0"/>
              <a:t>Additional cost for building</a:t>
            </a:r>
          </a:p>
          <a:p>
            <a:endParaRPr lang="en-US" sz="600" dirty="0" smtClean="0"/>
          </a:p>
          <a:p>
            <a:r>
              <a:rPr lang="sv-SE" sz="1600" dirty="0" err="1" smtClean="0"/>
              <a:t>Deduction</a:t>
            </a:r>
            <a:r>
              <a:rPr lang="sv-SE" sz="1600" dirty="0" smtClean="0"/>
              <a:t> for </a:t>
            </a:r>
            <a:r>
              <a:rPr lang="sv-SE" sz="1600" dirty="0" err="1" smtClean="0"/>
              <a:t>chiller</a:t>
            </a:r>
            <a:endParaRPr lang="sv-SE" sz="1600" dirty="0" smtClean="0"/>
          </a:p>
          <a:p>
            <a:r>
              <a:rPr lang="sv-SE" sz="1600" dirty="0" err="1" smtClean="0"/>
              <a:t>Deduction</a:t>
            </a:r>
            <a:r>
              <a:rPr lang="sv-SE" sz="1600" dirty="0" smtClean="0"/>
              <a:t> for </a:t>
            </a:r>
            <a:r>
              <a:rPr lang="sv-SE" sz="1600" dirty="0" err="1" smtClean="0"/>
              <a:t>cooling</a:t>
            </a:r>
            <a:r>
              <a:rPr lang="sv-SE" sz="1600" dirty="0" smtClean="0"/>
              <a:t> </a:t>
            </a:r>
            <a:r>
              <a:rPr lang="sv-SE" sz="1600" dirty="0" err="1" smtClean="0"/>
              <a:t>towers</a:t>
            </a:r>
            <a:endParaRPr lang="sv-SE" sz="1600" dirty="0" smtClean="0"/>
          </a:p>
        </p:txBody>
      </p:sp>
      <p:sp>
        <p:nvSpPr>
          <p:cNvPr id="9" name="Rektangel 8"/>
          <p:cNvSpPr/>
          <p:nvPr/>
        </p:nvSpPr>
        <p:spPr>
          <a:xfrm>
            <a:off x="363630" y="4511085"/>
            <a:ext cx="1619289" cy="400110"/>
          </a:xfrm>
          <a:prstGeom prst="rect">
            <a:avLst/>
          </a:prstGeom>
        </p:spPr>
        <p:txBody>
          <a:bodyPr wrap="none">
            <a:spAutoFit/>
          </a:bodyPr>
          <a:lstStyle/>
          <a:p>
            <a:r>
              <a:rPr lang="sv-SE" sz="2000" dirty="0" err="1" smtClean="0"/>
              <a:t>Variable</a:t>
            </a:r>
            <a:r>
              <a:rPr lang="sv-SE" sz="2000" dirty="0" smtClean="0"/>
              <a:t> </a:t>
            </a:r>
            <a:r>
              <a:rPr lang="sv-SE" sz="2000" dirty="0" err="1" smtClean="0"/>
              <a:t>costs</a:t>
            </a:r>
            <a:endParaRPr lang="sv-SE" sz="2000" dirty="0"/>
          </a:p>
        </p:txBody>
      </p:sp>
      <p:sp>
        <p:nvSpPr>
          <p:cNvPr id="10" name="Rektangel 9"/>
          <p:cNvSpPr/>
          <p:nvPr/>
        </p:nvSpPr>
        <p:spPr>
          <a:xfrm>
            <a:off x="2195736" y="4511084"/>
            <a:ext cx="3676519" cy="830997"/>
          </a:xfrm>
          <a:prstGeom prst="rect">
            <a:avLst/>
          </a:prstGeom>
        </p:spPr>
        <p:txBody>
          <a:bodyPr wrap="none">
            <a:spAutoFit/>
          </a:bodyPr>
          <a:lstStyle/>
          <a:p>
            <a:r>
              <a:rPr lang="en-US" sz="1600" dirty="0" smtClean="0"/>
              <a:t>Electricity for heat pumps (COP)</a:t>
            </a:r>
          </a:p>
          <a:p>
            <a:r>
              <a:rPr lang="sv-SE" sz="1600" dirty="0" err="1" smtClean="0"/>
              <a:t>Deduction</a:t>
            </a:r>
            <a:r>
              <a:rPr lang="sv-SE" sz="1600" dirty="0" smtClean="0"/>
              <a:t> for operation </a:t>
            </a:r>
            <a:r>
              <a:rPr lang="sv-SE" sz="1600" dirty="0" err="1" smtClean="0"/>
              <a:t>of</a:t>
            </a:r>
            <a:r>
              <a:rPr lang="sv-SE" sz="1600" dirty="0" smtClean="0"/>
              <a:t> </a:t>
            </a:r>
            <a:r>
              <a:rPr lang="sv-SE" sz="1600" dirty="0" err="1" smtClean="0"/>
              <a:t>chiller</a:t>
            </a:r>
            <a:endParaRPr lang="sv-SE" sz="1600" dirty="0" smtClean="0"/>
          </a:p>
          <a:p>
            <a:r>
              <a:rPr lang="sv-SE" sz="1600" dirty="0" err="1" smtClean="0"/>
              <a:t>Deduction</a:t>
            </a:r>
            <a:r>
              <a:rPr lang="sv-SE" sz="1600" dirty="0" smtClean="0"/>
              <a:t> for operation </a:t>
            </a:r>
            <a:r>
              <a:rPr lang="sv-SE" sz="1600" dirty="0" err="1" smtClean="0"/>
              <a:t>of</a:t>
            </a:r>
            <a:r>
              <a:rPr lang="sv-SE" sz="1600" dirty="0" smtClean="0"/>
              <a:t> </a:t>
            </a:r>
            <a:r>
              <a:rPr lang="sv-SE" sz="1600" dirty="0" err="1" smtClean="0"/>
              <a:t>cooling</a:t>
            </a:r>
            <a:r>
              <a:rPr lang="sv-SE" sz="1600" dirty="0" smtClean="0"/>
              <a:t> </a:t>
            </a:r>
            <a:r>
              <a:rPr lang="sv-SE" sz="1600" dirty="0" err="1" smtClean="0"/>
              <a:t>towers</a:t>
            </a:r>
            <a:endParaRPr lang="sv-SE" sz="1600" dirty="0" smtClean="0"/>
          </a:p>
        </p:txBody>
      </p:sp>
      <p:sp>
        <p:nvSpPr>
          <p:cNvPr id="11" name="Rektangel 10"/>
          <p:cNvSpPr/>
          <p:nvPr/>
        </p:nvSpPr>
        <p:spPr>
          <a:xfrm>
            <a:off x="877094" y="5623143"/>
            <a:ext cx="1085297" cy="400110"/>
          </a:xfrm>
          <a:prstGeom prst="rect">
            <a:avLst/>
          </a:prstGeom>
        </p:spPr>
        <p:txBody>
          <a:bodyPr wrap="none">
            <a:spAutoFit/>
          </a:bodyPr>
          <a:lstStyle/>
          <a:p>
            <a:r>
              <a:rPr lang="sv-SE" sz="2000" dirty="0" smtClean="0"/>
              <a:t>Revenue</a:t>
            </a:r>
            <a:endParaRPr lang="sv-SE" sz="2000" dirty="0"/>
          </a:p>
        </p:txBody>
      </p:sp>
      <p:sp>
        <p:nvSpPr>
          <p:cNvPr id="12" name="Rektangel 11"/>
          <p:cNvSpPr/>
          <p:nvPr/>
        </p:nvSpPr>
        <p:spPr>
          <a:xfrm>
            <a:off x="2195736" y="5653921"/>
            <a:ext cx="497252" cy="338554"/>
          </a:xfrm>
          <a:prstGeom prst="rect">
            <a:avLst/>
          </a:prstGeom>
        </p:spPr>
        <p:txBody>
          <a:bodyPr wrap="none">
            <a:spAutoFit/>
          </a:bodyPr>
          <a:lstStyle/>
          <a:p>
            <a:r>
              <a:rPr lang="sv-SE" sz="1600" dirty="0" smtClean="0"/>
              <a:t>$$$</a:t>
            </a:r>
            <a:endParaRPr lang="en-US" sz="1600" dirty="0" smtClean="0"/>
          </a:p>
        </p:txBody>
      </p:sp>
      <p:sp>
        <p:nvSpPr>
          <p:cNvPr id="13" name="Alternativ process 12"/>
          <p:cNvSpPr/>
          <p:nvPr/>
        </p:nvSpPr>
        <p:spPr>
          <a:xfrm>
            <a:off x="1974535" y="1124744"/>
            <a:ext cx="144016" cy="830997"/>
          </a:xfrm>
          <a:prstGeom prst="flowChartAlternateProcess">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5" name="Alternativ process 14"/>
          <p:cNvSpPr/>
          <p:nvPr/>
        </p:nvSpPr>
        <p:spPr>
          <a:xfrm>
            <a:off x="1974535" y="2246674"/>
            <a:ext cx="152400" cy="1958738"/>
          </a:xfrm>
          <a:prstGeom prst="flowChartAlternateProcess">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6" name="Alternativ process 15"/>
          <p:cNvSpPr/>
          <p:nvPr/>
        </p:nvSpPr>
        <p:spPr>
          <a:xfrm>
            <a:off x="1982919" y="4511085"/>
            <a:ext cx="144016" cy="830997"/>
          </a:xfrm>
          <a:prstGeom prst="flowChartAlternateProcess">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7" name="Alternativ process 16"/>
          <p:cNvSpPr/>
          <p:nvPr/>
        </p:nvSpPr>
        <p:spPr>
          <a:xfrm>
            <a:off x="1974535" y="5623143"/>
            <a:ext cx="152400" cy="400110"/>
          </a:xfrm>
          <a:prstGeom prst="flowChartAlternateProcess">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8" name="Rektangel 17"/>
          <p:cNvSpPr/>
          <p:nvPr/>
        </p:nvSpPr>
        <p:spPr>
          <a:xfrm>
            <a:off x="140101" y="260648"/>
            <a:ext cx="8207181" cy="584775"/>
          </a:xfrm>
          <a:prstGeom prst="rect">
            <a:avLst/>
          </a:prstGeom>
        </p:spPr>
        <p:txBody>
          <a:bodyPr wrap="square">
            <a:spAutoFit/>
          </a:bodyPr>
          <a:lstStyle/>
          <a:p>
            <a:r>
              <a:rPr lang="en-US" sz="3200" dirty="0" smtClean="0"/>
              <a:t>We treated heat recovery as a joint project</a:t>
            </a:r>
          </a:p>
        </p:txBody>
      </p:sp>
      <p:cxnSp>
        <p:nvCxnSpPr>
          <p:cNvPr id="3" name="Rak 2"/>
          <p:cNvCxnSpPr/>
          <p:nvPr/>
        </p:nvCxnSpPr>
        <p:spPr>
          <a:xfrm>
            <a:off x="-36512" y="2123212"/>
            <a:ext cx="69521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a:off x="-36512" y="4367069"/>
            <a:ext cx="69521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a:off x="-36513" y="5491917"/>
            <a:ext cx="69521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7" name="Grupp 81"/>
          <p:cNvGrpSpPr/>
          <p:nvPr/>
        </p:nvGrpSpPr>
        <p:grpSpPr>
          <a:xfrm>
            <a:off x="7233746" y="6402960"/>
            <a:ext cx="1573200" cy="266400"/>
            <a:chOff x="420688" y="4459288"/>
            <a:chExt cx="2014537" cy="341312"/>
          </a:xfrm>
        </p:grpSpPr>
        <p:sp>
          <p:nvSpPr>
            <p:cNvPr id="38"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52" name="Picture 2" descr="C:\Users\MaGie\AppData\Local\Microsoft\Windows\Temporary Internet Files\Content.Outlook\5CBE3FRU\MAX%20IV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409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355887" y="1140132"/>
            <a:ext cx="1618648" cy="400110"/>
          </a:xfrm>
          <a:prstGeom prst="rect">
            <a:avLst/>
          </a:prstGeom>
        </p:spPr>
        <p:txBody>
          <a:bodyPr wrap="none">
            <a:spAutoFit/>
          </a:bodyPr>
          <a:lstStyle/>
          <a:p>
            <a:r>
              <a:rPr lang="en-US" sz="2000" dirty="0" smtClean="0"/>
              <a:t>Preconditions</a:t>
            </a:r>
            <a:endParaRPr lang="en-US" sz="1600" dirty="0"/>
          </a:p>
        </p:txBody>
      </p:sp>
      <p:sp>
        <p:nvSpPr>
          <p:cNvPr id="7" name="Rektangel 6"/>
          <p:cNvSpPr/>
          <p:nvPr/>
        </p:nvSpPr>
        <p:spPr>
          <a:xfrm>
            <a:off x="47341" y="2246674"/>
            <a:ext cx="1942198" cy="400110"/>
          </a:xfrm>
          <a:prstGeom prst="rect">
            <a:avLst/>
          </a:prstGeom>
        </p:spPr>
        <p:txBody>
          <a:bodyPr wrap="none">
            <a:spAutoFit/>
          </a:bodyPr>
          <a:lstStyle/>
          <a:p>
            <a:r>
              <a:rPr lang="en-US" sz="2000" dirty="0" smtClean="0"/>
              <a:t>Investment costs</a:t>
            </a:r>
            <a:endParaRPr lang="en-US" sz="2000" dirty="0"/>
          </a:p>
        </p:txBody>
      </p:sp>
      <p:sp>
        <p:nvSpPr>
          <p:cNvPr id="9" name="Rektangel 8"/>
          <p:cNvSpPr/>
          <p:nvPr/>
        </p:nvSpPr>
        <p:spPr>
          <a:xfrm>
            <a:off x="363630" y="4511085"/>
            <a:ext cx="1619289" cy="400110"/>
          </a:xfrm>
          <a:prstGeom prst="rect">
            <a:avLst/>
          </a:prstGeom>
        </p:spPr>
        <p:txBody>
          <a:bodyPr wrap="none">
            <a:spAutoFit/>
          </a:bodyPr>
          <a:lstStyle/>
          <a:p>
            <a:r>
              <a:rPr lang="sv-SE" sz="2000" dirty="0" err="1" smtClean="0"/>
              <a:t>Variable</a:t>
            </a:r>
            <a:r>
              <a:rPr lang="sv-SE" sz="2000" dirty="0" smtClean="0"/>
              <a:t> </a:t>
            </a:r>
            <a:r>
              <a:rPr lang="sv-SE" sz="2000" dirty="0" err="1" smtClean="0"/>
              <a:t>costs</a:t>
            </a:r>
            <a:endParaRPr lang="sv-SE" sz="2000" dirty="0"/>
          </a:p>
        </p:txBody>
      </p:sp>
      <p:sp>
        <p:nvSpPr>
          <p:cNvPr id="11" name="Rektangel 10"/>
          <p:cNvSpPr/>
          <p:nvPr/>
        </p:nvSpPr>
        <p:spPr>
          <a:xfrm>
            <a:off x="877094" y="5623143"/>
            <a:ext cx="1085297" cy="400110"/>
          </a:xfrm>
          <a:prstGeom prst="rect">
            <a:avLst/>
          </a:prstGeom>
        </p:spPr>
        <p:txBody>
          <a:bodyPr wrap="none">
            <a:spAutoFit/>
          </a:bodyPr>
          <a:lstStyle/>
          <a:p>
            <a:r>
              <a:rPr lang="sv-SE" sz="2000" dirty="0" smtClean="0"/>
              <a:t>Revenue</a:t>
            </a:r>
            <a:endParaRPr lang="sv-SE" sz="2000" dirty="0"/>
          </a:p>
        </p:txBody>
      </p:sp>
      <p:sp>
        <p:nvSpPr>
          <p:cNvPr id="13" name="Alternativ process 12"/>
          <p:cNvSpPr/>
          <p:nvPr/>
        </p:nvSpPr>
        <p:spPr>
          <a:xfrm>
            <a:off x="1974535" y="1124744"/>
            <a:ext cx="144016" cy="830997"/>
          </a:xfrm>
          <a:prstGeom prst="flowChartAlternateProcess">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5" name="Alternativ process 14"/>
          <p:cNvSpPr/>
          <p:nvPr/>
        </p:nvSpPr>
        <p:spPr>
          <a:xfrm>
            <a:off x="1974535" y="2246674"/>
            <a:ext cx="152400" cy="1958738"/>
          </a:xfrm>
          <a:prstGeom prst="flowChartAlternateProcess">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6" name="Alternativ process 15"/>
          <p:cNvSpPr/>
          <p:nvPr/>
        </p:nvSpPr>
        <p:spPr>
          <a:xfrm>
            <a:off x="1982919" y="4511085"/>
            <a:ext cx="144016" cy="830997"/>
          </a:xfrm>
          <a:prstGeom prst="flowChartAlternateProcess">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7" name="Alternativ process 16"/>
          <p:cNvSpPr/>
          <p:nvPr/>
        </p:nvSpPr>
        <p:spPr>
          <a:xfrm>
            <a:off x="1974535" y="5623143"/>
            <a:ext cx="152400" cy="400110"/>
          </a:xfrm>
          <a:prstGeom prst="flowChartAlternateProcess">
            <a:avLst/>
          </a:prstGeom>
          <a:solidFill>
            <a:srgbClr val="7030A0"/>
          </a:solidFill>
          <a:ln>
            <a:solidFill>
              <a:srgbClr val="7030A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8" name="Rektangel 17"/>
          <p:cNvSpPr/>
          <p:nvPr/>
        </p:nvSpPr>
        <p:spPr>
          <a:xfrm>
            <a:off x="140101" y="260648"/>
            <a:ext cx="8207181" cy="584775"/>
          </a:xfrm>
          <a:prstGeom prst="rect">
            <a:avLst/>
          </a:prstGeom>
        </p:spPr>
        <p:txBody>
          <a:bodyPr wrap="square">
            <a:spAutoFit/>
          </a:bodyPr>
          <a:lstStyle/>
          <a:p>
            <a:r>
              <a:rPr lang="en-US" sz="3200" dirty="0" smtClean="0"/>
              <a:t>Open book principle</a:t>
            </a:r>
          </a:p>
        </p:txBody>
      </p:sp>
      <p:sp>
        <p:nvSpPr>
          <p:cNvPr id="19" name="Alternativ process 18"/>
          <p:cNvSpPr/>
          <p:nvPr/>
        </p:nvSpPr>
        <p:spPr>
          <a:xfrm>
            <a:off x="3450570" y="2246674"/>
            <a:ext cx="152400" cy="536219"/>
          </a:xfrm>
          <a:prstGeom prst="flowChartAlternateProcess">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1" name="Alternativ process 20"/>
          <p:cNvSpPr/>
          <p:nvPr/>
        </p:nvSpPr>
        <p:spPr>
          <a:xfrm>
            <a:off x="3450570" y="3070925"/>
            <a:ext cx="152400" cy="288032"/>
          </a:xfrm>
          <a:prstGeom prst="flowChartAlternateProcess">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3" name="Alternativ process 22"/>
          <p:cNvSpPr/>
          <p:nvPr/>
        </p:nvSpPr>
        <p:spPr>
          <a:xfrm>
            <a:off x="3450610" y="3646989"/>
            <a:ext cx="152400" cy="536219"/>
          </a:xfrm>
          <a:prstGeom prst="flowChartAlternateProcess">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5" name="Alternativ process 24"/>
          <p:cNvSpPr/>
          <p:nvPr/>
        </p:nvSpPr>
        <p:spPr>
          <a:xfrm>
            <a:off x="3458310" y="4799117"/>
            <a:ext cx="152400" cy="536219"/>
          </a:xfrm>
          <a:prstGeom prst="flowChartAlternateProcess">
            <a:avLst/>
          </a:prstGeom>
          <a:solidFill>
            <a:srgbClr val="FF0000"/>
          </a:solid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26" name="Alternativ process 25"/>
          <p:cNvSpPr/>
          <p:nvPr/>
        </p:nvSpPr>
        <p:spPr>
          <a:xfrm>
            <a:off x="3459265" y="5623143"/>
            <a:ext cx="76200" cy="404004"/>
          </a:xfrm>
          <a:prstGeom prst="flowChartAlternateProcess">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27" name="Alternativ process 26"/>
          <p:cNvSpPr/>
          <p:nvPr/>
        </p:nvSpPr>
        <p:spPr>
          <a:xfrm>
            <a:off x="5036249" y="2786787"/>
            <a:ext cx="152400" cy="288032"/>
          </a:xfrm>
          <a:prstGeom prst="flowChartAlternateProcess">
            <a:avLst/>
          </a:prstGeom>
          <a:solidFill>
            <a:srgbClr val="08009E"/>
          </a:solidFill>
          <a:ln>
            <a:solidFill>
              <a:srgbClr val="080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Alternativ process 27"/>
          <p:cNvSpPr/>
          <p:nvPr/>
        </p:nvSpPr>
        <p:spPr>
          <a:xfrm>
            <a:off x="5036249" y="3362851"/>
            <a:ext cx="152400" cy="288032"/>
          </a:xfrm>
          <a:prstGeom prst="flowChartAlternateProcess">
            <a:avLst/>
          </a:prstGeom>
          <a:solidFill>
            <a:srgbClr val="08009E"/>
          </a:solidFill>
          <a:ln>
            <a:solidFill>
              <a:srgbClr val="080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Alternativ process 28"/>
          <p:cNvSpPr/>
          <p:nvPr/>
        </p:nvSpPr>
        <p:spPr>
          <a:xfrm>
            <a:off x="5043949" y="4514979"/>
            <a:ext cx="152400" cy="288032"/>
          </a:xfrm>
          <a:prstGeom prst="flowChartAlternateProcess">
            <a:avLst/>
          </a:prstGeom>
          <a:solidFill>
            <a:srgbClr val="08009E"/>
          </a:solidFill>
          <a:ln>
            <a:solidFill>
              <a:srgbClr val="080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Alternativ process 29"/>
          <p:cNvSpPr/>
          <p:nvPr/>
        </p:nvSpPr>
        <p:spPr>
          <a:xfrm>
            <a:off x="5121144" y="5627037"/>
            <a:ext cx="76200" cy="400110"/>
          </a:xfrm>
          <a:prstGeom prst="flowChartAlternateProcess">
            <a:avLst/>
          </a:prstGeom>
          <a:gradFill flip="none" rotWithShape="1">
            <a:gsLst>
              <a:gs pos="0">
                <a:srgbClr val="000082"/>
              </a:gs>
              <a:gs pos="30000">
                <a:srgbClr val="66008F"/>
              </a:gs>
              <a:gs pos="64999">
                <a:srgbClr val="BA0066"/>
              </a:gs>
              <a:gs pos="89999">
                <a:srgbClr val="FF0000"/>
              </a:gs>
              <a:gs pos="100000">
                <a:srgbClr val="FF8200"/>
              </a:gs>
            </a:gsLst>
            <a:lin ang="5400000" scaled="0"/>
            <a:tileRect/>
          </a:gradFill>
          <a:ln>
            <a:gradFill>
              <a:gsLst>
                <a:gs pos="0">
                  <a:srgbClr val="000082"/>
                </a:gs>
                <a:gs pos="30000">
                  <a:srgbClr val="66008F"/>
                </a:gs>
                <a:gs pos="64999">
                  <a:srgbClr val="BA0066"/>
                </a:gs>
                <a:gs pos="89999">
                  <a:srgbClr val="FF0000"/>
                </a:gs>
                <a:gs pos="100000">
                  <a:srgbClr val="FF8200"/>
                </a:gs>
              </a:gsLst>
              <a:lin ang="5400000" scaled="0"/>
            </a:gra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31" name="Rektangel 30"/>
          <p:cNvSpPr/>
          <p:nvPr/>
        </p:nvSpPr>
        <p:spPr>
          <a:xfrm>
            <a:off x="2985596" y="1567616"/>
            <a:ext cx="1082348" cy="400110"/>
          </a:xfrm>
          <a:prstGeom prst="rect">
            <a:avLst/>
          </a:prstGeom>
        </p:spPr>
        <p:txBody>
          <a:bodyPr wrap="none">
            <a:spAutoFit/>
          </a:bodyPr>
          <a:lstStyle/>
          <a:p>
            <a:r>
              <a:rPr lang="en-US" sz="2000" dirty="0" smtClean="0"/>
              <a:t>MAX-lab</a:t>
            </a:r>
            <a:endParaRPr lang="en-US" sz="1600" dirty="0"/>
          </a:p>
        </p:txBody>
      </p:sp>
      <p:sp>
        <p:nvSpPr>
          <p:cNvPr id="32" name="Rektangel 31"/>
          <p:cNvSpPr/>
          <p:nvPr/>
        </p:nvSpPr>
        <p:spPr>
          <a:xfrm>
            <a:off x="4446151" y="1583248"/>
            <a:ext cx="1349985" cy="400110"/>
          </a:xfrm>
          <a:prstGeom prst="rect">
            <a:avLst/>
          </a:prstGeom>
        </p:spPr>
        <p:txBody>
          <a:bodyPr wrap="none">
            <a:spAutoFit/>
          </a:bodyPr>
          <a:lstStyle/>
          <a:p>
            <a:r>
              <a:rPr lang="en-US" sz="2000" dirty="0" err="1" smtClean="0"/>
              <a:t>Kraftringen</a:t>
            </a:r>
            <a:endParaRPr lang="en-US" sz="1600" dirty="0"/>
          </a:p>
        </p:txBody>
      </p:sp>
      <p:cxnSp>
        <p:nvCxnSpPr>
          <p:cNvPr id="33" name="Rak 32"/>
          <p:cNvCxnSpPr/>
          <p:nvPr/>
        </p:nvCxnSpPr>
        <p:spPr>
          <a:xfrm>
            <a:off x="-36512" y="2123212"/>
            <a:ext cx="69521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Rak 33"/>
          <p:cNvCxnSpPr/>
          <p:nvPr/>
        </p:nvCxnSpPr>
        <p:spPr>
          <a:xfrm>
            <a:off x="-36512" y="4367069"/>
            <a:ext cx="69521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Rak 34"/>
          <p:cNvCxnSpPr/>
          <p:nvPr/>
        </p:nvCxnSpPr>
        <p:spPr>
          <a:xfrm>
            <a:off x="-36513" y="5491917"/>
            <a:ext cx="69521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2" name="Grupp 81"/>
          <p:cNvGrpSpPr/>
          <p:nvPr/>
        </p:nvGrpSpPr>
        <p:grpSpPr>
          <a:xfrm>
            <a:off x="7233746" y="6402960"/>
            <a:ext cx="1573200" cy="266400"/>
            <a:chOff x="420688" y="4459288"/>
            <a:chExt cx="2014537" cy="341312"/>
          </a:xfrm>
        </p:grpSpPr>
        <p:sp>
          <p:nvSpPr>
            <p:cNvPr id="53"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67" name="Picture 2" descr="C:\Users\MaGie\AppData\Local\Microsoft\Windows\Temporary Internet Files\Content.Outlook\5CBE3FRU\MAX%20IV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113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0937" y="1576090"/>
            <a:ext cx="6302127" cy="387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4339" name="textruta 4"/>
          <p:cNvSpPr txBox="1">
            <a:spLocks noChangeArrowheads="1"/>
          </p:cNvSpPr>
          <p:nvPr/>
        </p:nvSpPr>
        <p:spPr bwMode="auto">
          <a:xfrm>
            <a:off x="490017" y="745629"/>
            <a:ext cx="8246611" cy="5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3200" dirty="0"/>
              <a:t>Energy </a:t>
            </a:r>
            <a:r>
              <a:rPr lang="sv-SE" altLang="sv-SE" sz="3200" dirty="0" err="1"/>
              <a:t>mapping</a:t>
            </a:r>
            <a:r>
              <a:rPr lang="sv-SE" altLang="sv-SE" sz="3200" dirty="0"/>
              <a:t> MAX IV, </a:t>
            </a:r>
            <a:r>
              <a:rPr lang="sv-SE" altLang="sv-SE" sz="3200" dirty="0" err="1"/>
              <a:t>energy</a:t>
            </a:r>
            <a:r>
              <a:rPr lang="sv-SE" altLang="sv-SE" sz="3200" dirty="0"/>
              <a:t> </a:t>
            </a:r>
            <a:r>
              <a:rPr lang="sv-SE" altLang="sv-SE" sz="3200" dirty="0" err="1"/>
              <a:t>flow</a:t>
            </a:r>
            <a:r>
              <a:rPr lang="sv-SE" altLang="sv-SE" sz="3200" dirty="0"/>
              <a:t> </a:t>
            </a:r>
            <a:r>
              <a:rPr lang="sv-SE" altLang="sv-SE" sz="3200" dirty="0" err="1"/>
              <a:t>model</a:t>
            </a:r>
            <a:r>
              <a:rPr lang="sv-SE" altLang="sv-SE" sz="3200" dirty="0"/>
              <a:t> </a:t>
            </a:r>
          </a:p>
        </p:txBody>
      </p:sp>
      <p:grpSp>
        <p:nvGrpSpPr>
          <p:cNvPr id="4" name="Grupp 81"/>
          <p:cNvGrpSpPr/>
          <p:nvPr/>
        </p:nvGrpSpPr>
        <p:grpSpPr>
          <a:xfrm>
            <a:off x="7233746" y="6402960"/>
            <a:ext cx="1573200" cy="266400"/>
            <a:chOff x="420688" y="4459288"/>
            <a:chExt cx="2014537" cy="341312"/>
          </a:xfrm>
        </p:grpSpPr>
        <p:sp>
          <p:nvSpPr>
            <p:cNvPr id="5"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Picture 2" descr="C:\Users\MaGie\AppData\Local\Microsoft\Windows\Temporary Internet Files\Content.Outlook\5CBE3FRU\MAX%20IV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609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8621" y="1328291"/>
            <a:ext cx="3493740" cy="4227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ktangel 2"/>
          <p:cNvSpPr>
            <a:spLocks noChangeArrowheads="1"/>
          </p:cNvSpPr>
          <p:nvPr/>
        </p:nvSpPr>
        <p:spPr bwMode="auto">
          <a:xfrm>
            <a:off x="0" y="334863"/>
            <a:ext cx="9144000" cy="58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3400" dirty="0">
                <a:latin typeface="TitilliumText14L 600 wt" pitchFamily="-112" charset="0"/>
                <a:cs typeface="Tahoma" pitchFamily="34" charset="0"/>
              </a:rPr>
              <a:t>Input </a:t>
            </a:r>
            <a:endParaRPr lang="sv-SE" altLang="sv-SE" sz="3400" dirty="0">
              <a:latin typeface="TitilliumText14L 600 wt" pitchFamily="-112" charset="0"/>
            </a:endParaRPr>
          </a:p>
        </p:txBody>
      </p:sp>
      <p:sp>
        <p:nvSpPr>
          <p:cNvPr id="8" name="textruta 7"/>
          <p:cNvSpPr txBox="1"/>
          <p:nvPr/>
        </p:nvSpPr>
        <p:spPr>
          <a:xfrm>
            <a:off x="15628" y="1843981"/>
            <a:ext cx="3847579" cy="2142009"/>
          </a:xfrm>
          <a:prstGeom prst="rect">
            <a:avLst/>
          </a:prstGeom>
          <a:noFill/>
        </p:spPr>
        <p:txBody>
          <a:bodyPr lIns="64291" tIns="32146" rIns="64291" bIns="32146">
            <a:spAutoFit/>
          </a:bodyPr>
          <a:lstStyle/>
          <a:p>
            <a:pPr>
              <a:defRPr/>
            </a:pPr>
            <a:r>
              <a:rPr lang="sv-SE" sz="1700" dirty="0" err="1">
                <a:latin typeface="Gill Sans" charset="0"/>
                <a:ea typeface="ヒラギノ角ゴ ProN W3" charset="-128"/>
                <a:sym typeface="Gill Sans" charset="0"/>
              </a:rPr>
              <a:t>Description</a:t>
            </a:r>
            <a:r>
              <a:rPr lang="sv-SE" sz="1700" dirty="0">
                <a:latin typeface="Gill Sans" charset="0"/>
                <a:ea typeface="ヒラギノ角ゴ ProN W3" charset="-128"/>
                <a:sym typeface="Gill Sans" charset="0"/>
              </a:rPr>
              <a:t> of </a:t>
            </a:r>
            <a:r>
              <a:rPr lang="sv-SE" sz="1700" dirty="0" err="1">
                <a:latin typeface="Gill Sans" charset="0"/>
                <a:ea typeface="ヒラギノ角ゴ ProN W3" charset="-128"/>
                <a:sym typeface="Gill Sans" charset="0"/>
              </a:rPr>
              <a:t>energy</a:t>
            </a:r>
            <a:r>
              <a:rPr lang="sv-SE" sz="1700" dirty="0">
                <a:latin typeface="Gill Sans" charset="0"/>
                <a:ea typeface="ヒラギノ角ゴ ProN W3" charset="-128"/>
                <a:sym typeface="Gill Sans" charset="0"/>
              </a:rPr>
              <a:t> </a:t>
            </a:r>
            <a:r>
              <a:rPr lang="sv-SE" sz="1700" dirty="0" err="1">
                <a:latin typeface="Gill Sans" charset="0"/>
                <a:ea typeface="ヒラギノ角ゴ ProN W3" charset="-128"/>
                <a:sym typeface="Gill Sans" charset="0"/>
              </a:rPr>
              <a:t>properties</a:t>
            </a:r>
            <a:r>
              <a:rPr lang="sv-SE" sz="1700" dirty="0">
                <a:latin typeface="Gill Sans" charset="0"/>
                <a:ea typeface="ヒラギノ角ゴ ProN W3" charset="-128"/>
                <a:sym typeface="Gill Sans" charset="0"/>
              </a:rPr>
              <a:t> </a:t>
            </a:r>
            <a:r>
              <a:rPr lang="sv-SE" sz="1700" dirty="0" err="1">
                <a:latin typeface="Gill Sans" charset="0"/>
                <a:ea typeface="ヒラギノ角ゴ ProN W3" charset="-128"/>
                <a:sym typeface="Gill Sans" charset="0"/>
              </a:rPr>
              <a:t>both</a:t>
            </a:r>
            <a:r>
              <a:rPr lang="sv-SE" sz="1700" dirty="0">
                <a:latin typeface="Gill Sans" charset="0"/>
                <a:ea typeface="ヒラギノ角ゴ ProN W3" charset="-128"/>
                <a:sym typeface="Gill Sans" charset="0"/>
              </a:rPr>
              <a:t> in and </a:t>
            </a:r>
            <a:r>
              <a:rPr lang="sv-SE" sz="1700" dirty="0" err="1">
                <a:latin typeface="Gill Sans" charset="0"/>
                <a:ea typeface="ヒラギノ角ゴ ProN W3" charset="-128"/>
                <a:sym typeface="Gill Sans" charset="0"/>
              </a:rPr>
              <a:t>out</a:t>
            </a:r>
            <a:r>
              <a:rPr lang="sv-SE" sz="1700" dirty="0">
                <a:latin typeface="Gill Sans" charset="0"/>
                <a:ea typeface="ヒラギノ角ゴ ProN W3" charset="-128"/>
                <a:sym typeface="Gill Sans" charset="0"/>
              </a:rPr>
              <a:t>:</a:t>
            </a:r>
          </a:p>
          <a:p>
            <a:pPr lvl="1">
              <a:buFont typeface="Arial" pitchFamily="34" charset="0"/>
              <a:buChar char="•"/>
              <a:defRPr/>
            </a:pPr>
            <a:r>
              <a:rPr lang="sv-SE" sz="1700" dirty="0">
                <a:latin typeface="Gill Sans" charset="0"/>
                <a:ea typeface="ヒラギノ角ゴ ProN W3" charset="-128"/>
                <a:sym typeface="Gill Sans" charset="0"/>
              </a:rPr>
              <a:t>Building </a:t>
            </a:r>
          </a:p>
          <a:p>
            <a:pPr lvl="1">
              <a:buFont typeface="Arial" pitchFamily="34" charset="0"/>
              <a:buChar char="•"/>
              <a:defRPr/>
            </a:pPr>
            <a:r>
              <a:rPr lang="sv-SE" sz="1700" dirty="0">
                <a:latin typeface="Gill Sans" charset="0"/>
                <a:ea typeface="ヒラギノ角ゴ ProN W3" charset="-128"/>
                <a:sym typeface="Gill Sans" charset="0"/>
              </a:rPr>
              <a:t>Process</a:t>
            </a:r>
          </a:p>
          <a:p>
            <a:pPr lvl="1">
              <a:buFont typeface="Arial" pitchFamily="34" charset="0"/>
              <a:buChar char="•"/>
              <a:defRPr/>
            </a:pPr>
            <a:r>
              <a:rPr lang="sv-SE" sz="1700" dirty="0" err="1">
                <a:latin typeface="Gill Sans" charset="0"/>
                <a:ea typeface="ヒラギノ角ゴ ProN W3" charset="-128"/>
                <a:sym typeface="Gill Sans" charset="0"/>
              </a:rPr>
              <a:t>Cooling</a:t>
            </a:r>
            <a:endParaRPr lang="sv-SE" sz="1700" dirty="0">
              <a:latin typeface="Gill Sans" charset="0"/>
              <a:ea typeface="ヒラギノ角ゴ ProN W3" charset="-128"/>
              <a:sym typeface="Gill Sans" charset="0"/>
            </a:endParaRPr>
          </a:p>
          <a:p>
            <a:pPr lvl="2">
              <a:defRPr/>
            </a:pPr>
            <a:r>
              <a:rPr lang="sv-SE" sz="1700" dirty="0">
                <a:latin typeface="Gill Sans" charset="0"/>
                <a:ea typeface="ヒラギノ角ゴ ProN W3" charset="-128"/>
                <a:sym typeface="Gill Sans" charset="0"/>
              </a:rPr>
              <a:t>Air / Water</a:t>
            </a:r>
          </a:p>
          <a:p>
            <a:pPr lvl="2">
              <a:defRPr/>
            </a:pPr>
            <a:r>
              <a:rPr lang="sv-SE" sz="1700" dirty="0" err="1">
                <a:latin typeface="Gill Sans" charset="0"/>
                <a:ea typeface="ヒラギノ角ゴ ProN W3" charset="-128"/>
                <a:sym typeface="Gill Sans" charset="0"/>
              </a:rPr>
              <a:t>Temperature</a:t>
            </a:r>
            <a:r>
              <a:rPr lang="sv-SE" sz="1700" dirty="0">
                <a:latin typeface="Gill Sans" charset="0"/>
                <a:ea typeface="ヒラギノ角ゴ ProN W3" charset="-128"/>
                <a:sym typeface="Gill Sans" charset="0"/>
              </a:rPr>
              <a:t> </a:t>
            </a:r>
            <a:r>
              <a:rPr lang="sv-SE" sz="1700" dirty="0" err="1">
                <a:latin typeface="Gill Sans" charset="0"/>
                <a:ea typeface="ヒラギノ角ゴ ProN W3" charset="-128"/>
                <a:sym typeface="Gill Sans" charset="0"/>
              </a:rPr>
              <a:t>quality</a:t>
            </a:r>
            <a:endParaRPr lang="sv-SE" sz="1700" dirty="0">
              <a:latin typeface="Gill Sans" charset="0"/>
              <a:ea typeface="ヒラギノ角ゴ ProN W3" charset="-128"/>
              <a:sym typeface="Gill Sans" charset="0"/>
            </a:endParaRPr>
          </a:p>
          <a:p>
            <a:pPr marL="316993" lvl="2" indent="56925">
              <a:buFont typeface="Arial" pitchFamily="34" charset="0"/>
              <a:buChar char="•"/>
              <a:defRPr/>
            </a:pPr>
            <a:r>
              <a:rPr lang="sv-SE" sz="1700" dirty="0">
                <a:latin typeface="Gill Sans" charset="0"/>
                <a:ea typeface="ヒラギノ角ゴ ProN W3" charset="-128"/>
                <a:sym typeface="Gill Sans" charset="0"/>
              </a:rPr>
              <a:t>Lasting	</a:t>
            </a:r>
          </a:p>
        </p:txBody>
      </p:sp>
      <p:sp>
        <p:nvSpPr>
          <p:cNvPr id="6" name="Ellips 5"/>
          <p:cNvSpPr>
            <a:spLocks noChangeArrowheads="1"/>
          </p:cNvSpPr>
          <p:nvPr/>
        </p:nvSpPr>
        <p:spPr bwMode="auto">
          <a:xfrm>
            <a:off x="3913436" y="1606228"/>
            <a:ext cx="1874119" cy="101240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endParaRPr lang="sv-SE" altLang="sv-SE"/>
          </a:p>
        </p:txBody>
      </p:sp>
      <p:sp>
        <p:nvSpPr>
          <p:cNvPr id="7" name="textruta 6"/>
          <p:cNvSpPr txBox="1">
            <a:spLocks noChangeArrowheads="1"/>
          </p:cNvSpPr>
          <p:nvPr/>
        </p:nvSpPr>
        <p:spPr bwMode="auto">
          <a:xfrm>
            <a:off x="5924848" y="1846213"/>
            <a:ext cx="2596307" cy="411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2200">
                <a:solidFill>
                  <a:srgbClr val="FF0000"/>
                </a:solidFill>
              </a:rPr>
              <a:t>Building properties </a:t>
            </a:r>
          </a:p>
        </p:txBody>
      </p:sp>
      <p:sp>
        <p:nvSpPr>
          <p:cNvPr id="9" name="Ellips 8"/>
          <p:cNvSpPr>
            <a:spLocks noChangeArrowheads="1"/>
          </p:cNvSpPr>
          <p:nvPr/>
        </p:nvSpPr>
        <p:spPr bwMode="auto">
          <a:xfrm>
            <a:off x="3964782" y="2770435"/>
            <a:ext cx="1873002" cy="101352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endParaRPr lang="sv-SE" altLang="sv-SE"/>
          </a:p>
        </p:txBody>
      </p:sp>
      <p:sp>
        <p:nvSpPr>
          <p:cNvPr id="10" name="textruta 9"/>
          <p:cNvSpPr txBox="1">
            <a:spLocks noChangeArrowheads="1"/>
          </p:cNvSpPr>
          <p:nvPr/>
        </p:nvSpPr>
        <p:spPr bwMode="auto">
          <a:xfrm>
            <a:off x="6039818" y="3010422"/>
            <a:ext cx="2224608" cy="411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2200">
                <a:solidFill>
                  <a:srgbClr val="FF0000"/>
                </a:solidFill>
              </a:rPr>
              <a:t>HVAC &amp; comfort</a:t>
            </a:r>
          </a:p>
        </p:txBody>
      </p:sp>
      <p:sp>
        <p:nvSpPr>
          <p:cNvPr id="11" name="Ellips 10"/>
          <p:cNvSpPr>
            <a:spLocks noChangeArrowheads="1"/>
          </p:cNvSpPr>
          <p:nvPr/>
        </p:nvSpPr>
        <p:spPr bwMode="auto">
          <a:xfrm>
            <a:off x="3958084" y="3631034"/>
            <a:ext cx="1874119" cy="101352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endParaRPr lang="sv-SE" altLang="sv-SE"/>
          </a:p>
        </p:txBody>
      </p:sp>
      <p:sp>
        <p:nvSpPr>
          <p:cNvPr id="12" name="textruta 11"/>
          <p:cNvSpPr txBox="1">
            <a:spLocks noChangeArrowheads="1"/>
          </p:cNvSpPr>
          <p:nvPr/>
        </p:nvSpPr>
        <p:spPr bwMode="auto">
          <a:xfrm>
            <a:off x="2749228" y="3929062"/>
            <a:ext cx="1170905" cy="4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2200">
                <a:solidFill>
                  <a:srgbClr val="FF0000"/>
                </a:solidFill>
              </a:rPr>
              <a:t>Process</a:t>
            </a:r>
          </a:p>
        </p:txBody>
      </p:sp>
      <p:sp>
        <p:nvSpPr>
          <p:cNvPr id="13" name="Ellips 12"/>
          <p:cNvSpPr>
            <a:spLocks noChangeArrowheads="1"/>
          </p:cNvSpPr>
          <p:nvPr/>
        </p:nvSpPr>
        <p:spPr bwMode="auto">
          <a:xfrm>
            <a:off x="5832203" y="3682380"/>
            <a:ext cx="2030387" cy="1012403"/>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endParaRPr lang="sv-SE" altLang="sv-SE"/>
          </a:p>
        </p:txBody>
      </p:sp>
      <p:sp>
        <p:nvSpPr>
          <p:cNvPr id="14" name="textruta 13"/>
          <p:cNvSpPr txBox="1">
            <a:spLocks noChangeArrowheads="1"/>
          </p:cNvSpPr>
          <p:nvPr/>
        </p:nvSpPr>
        <p:spPr bwMode="auto">
          <a:xfrm>
            <a:off x="6868046" y="3785072"/>
            <a:ext cx="3120926" cy="757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2200">
                <a:solidFill>
                  <a:srgbClr val="FF0000"/>
                </a:solidFill>
              </a:rPr>
              <a:t>Cooling</a:t>
            </a:r>
          </a:p>
          <a:p>
            <a:pPr eaLnBrk="1" hangingPunct="1"/>
            <a:r>
              <a:rPr lang="sv-SE" altLang="sv-SE" sz="2200">
                <a:solidFill>
                  <a:srgbClr val="FF0000"/>
                </a:solidFill>
              </a:rPr>
              <a:t>demand </a:t>
            </a:r>
          </a:p>
        </p:txBody>
      </p:sp>
      <p:sp>
        <p:nvSpPr>
          <p:cNvPr id="15" name="Ellips 14"/>
          <p:cNvSpPr>
            <a:spLocks noChangeArrowheads="1"/>
          </p:cNvSpPr>
          <p:nvPr/>
        </p:nvSpPr>
        <p:spPr bwMode="auto">
          <a:xfrm>
            <a:off x="4015012" y="4694783"/>
            <a:ext cx="3949154" cy="1012404"/>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endParaRPr lang="sv-SE" altLang="sv-SE"/>
          </a:p>
        </p:txBody>
      </p:sp>
      <p:sp>
        <p:nvSpPr>
          <p:cNvPr id="16" name="textruta 15"/>
          <p:cNvSpPr txBox="1">
            <a:spLocks noChangeArrowheads="1"/>
          </p:cNvSpPr>
          <p:nvPr/>
        </p:nvSpPr>
        <p:spPr bwMode="auto">
          <a:xfrm>
            <a:off x="5008439" y="5048622"/>
            <a:ext cx="2018109" cy="4107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2200">
                <a:solidFill>
                  <a:srgbClr val="FF0000"/>
                </a:solidFill>
              </a:rPr>
              <a:t>Operating time</a:t>
            </a:r>
          </a:p>
        </p:txBody>
      </p:sp>
      <p:sp>
        <p:nvSpPr>
          <p:cNvPr id="18" name="Uppåtvinklad 17"/>
          <p:cNvSpPr/>
          <p:nvPr/>
        </p:nvSpPr>
        <p:spPr>
          <a:xfrm flipV="1">
            <a:off x="32187059" y="5846713"/>
            <a:ext cx="659681" cy="194221"/>
          </a:xfrm>
          <a:prstGeom prst="bentUpArrow">
            <a:avLst>
              <a:gd name="adj1" fmla="val 7575"/>
              <a:gd name="adj2" fmla="val 8334"/>
              <a:gd name="adj3" fmla="val 9089"/>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19" name="Höger 18"/>
          <p:cNvSpPr/>
          <p:nvPr/>
        </p:nvSpPr>
        <p:spPr>
          <a:xfrm rot="5400000">
            <a:off x="33222902" y="5719465"/>
            <a:ext cx="58043" cy="31254"/>
          </a:xfrm>
          <a:prstGeom prst="rightArrow">
            <a:avLst/>
          </a:prstGeom>
          <a:ln>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20" name="Höger 19"/>
          <p:cNvSpPr/>
          <p:nvPr/>
        </p:nvSpPr>
        <p:spPr>
          <a:xfrm rot="5400000">
            <a:off x="33196671" y="5958892"/>
            <a:ext cx="117203" cy="40184"/>
          </a:xfrm>
          <a:prstGeom prst="rightArrow">
            <a:avLst/>
          </a:prstGeom>
          <a:solidFill>
            <a:srgbClr val="5D2884"/>
          </a:solidFill>
          <a:ln>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21" name="Uppåtvinklad 20"/>
          <p:cNvSpPr/>
          <p:nvPr/>
        </p:nvSpPr>
        <p:spPr>
          <a:xfrm flipV="1">
            <a:off x="33054534" y="5696918"/>
            <a:ext cx="657269" cy="64962"/>
          </a:xfrm>
          <a:prstGeom prst="bentUpArrow">
            <a:avLst>
              <a:gd name="adj1" fmla="val 25000"/>
              <a:gd name="adj2" fmla="val 25000"/>
              <a:gd name="adj3" fmla="val 24999"/>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22" name="Höger 21"/>
          <p:cNvSpPr/>
          <p:nvPr/>
        </p:nvSpPr>
        <p:spPr>
          <a:xfrm>
            <a:off x="32183711" y="4845472"/>
            <a:ext cx="411881" cy="36835"/>
          </a:xfrm>
          <a:prstGeom prst="rightArrow">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23" name="Uppåtvinklad 22"/>
          <p:cNvSpPr/>
          <p:nvPr/>
        </p:nvSpPr>
        <p:spPr>
          <a:xfrm flipV="1">
            <a:off x="32183710" y="5967264"/>
            <a:ext cx="231055" cy="68089"/>
          </a:xfrm>
          <a:prstGeom prst="bentUpArrow">
            <a:avLst>
              <a:gd name="adj1" fmla="val 22960"/>
              <a:gd name="adj2" fmla="val 18590"/>
              <a:gd name="adj3" fmla="val 19344"/>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24" name="Höger 23"/>
          <p:cNvSpPr/>
          <p:nvPr/>
        </p:nvSpPr>
        <p:spPr>
          <a:xfrm>
            <a:off x="32182594" y="5123408"/>
            <a:ext cx="412998" cy="32370"/>
          </a:xfrm>
          <a:prstGeom prst="rightArrow">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25" name="Höger 24"/>
          <p:cNvSpPr/>
          <p:nvPr/>
        </p:nvSpPr>
        <p:spPr>
          <a:xfrm rot="5400000">
            <a:off x="33634784" y="5959451"/>
            <a:ext cx="110505" cy="32370"/>
          </a:xfrm>
          <a:prstGeom prst="rightArrow">
            <a:avLst/>
          </a:prstGeom>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26" name="Höger 25"/>
          <p:cNvSpPr/>
          <p:nvPr/>
        </p:nvSpPr>
        <p:spPr>
          <a:xfrm>
            <a:off x="32182594" y="5699373"/>
            <a:ext cx="412998" cy="32370"/>
          </a:xfrm>
          <a:prstGeom prst="rightArrow">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27" name="Höger 26"/>
          <p:cNvSpPr/>
          <p:nvPr/>
        </p:nvSpPr>
        <p:spPr>
          <a:xfrm>
            <a:off x="32182594" y="5391299"/>
            <a:ext cx="412998" cy="32370"/>
          </a:xfrm>
          <a:prstGeom prst="rightArrow">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28" name="Höger 27"/>
          <p:cNvSpPr/>
          <p:nvPr/>
        </p:nvSpPr>
        <p:spPr>
          <a:xfrm rot="5400000">
            <a:off x="36270158" y="4875609"/>
            <a:ext cx="58043" cy="31254"/>
          </a:xfrm>
          <a:prstGeom prst="rightArrow">
            <a:avLst/>
          </a:prstGeom>
          <a:ln>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29" name="Höger 28"/>
          <p:cNvSpPr/>
          <p:nvPr/>
        </p:nvSpPr>
        <p:spPr>
          <a:xfrm rot="5400000">
            <a:off x="35819768" y="5539197"/>
            <a:ext cx="957709" cy="32370"/>
          </a:xfrm>
          <a:prstGeom prst="rightArrow">
            <a:avLst/>
          </a:prstGeom>
          <a:solidFill>
            <a:srgbClr val="5D2884"/>
          </a:solidFill>
          <a:ln>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30" name="Uppåtvinklad 29"/>
          <p:cNvSpPr/>
          <p:nvPr/>
        </p:nvSpPr>
        <p:spPr>
          <a:xfrm flipV="1">
            <a:off x="36101790" y="4853063"/>
            <a:ext cx="657269" cy="64962"/>
          </a:xfrm>
          <a:prstGeom prst="bentUpArrow">
            <a:avLst>
              <a:gd name="adj1" fmla="val 25000"/>
              <a:gd name="adj2" fmla="val 25000"/>
              <a:gd name="adj3" fmla="val 24999"/>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31" name="Höger 30"/>
          <p:cNvSpPr/>
          <p:nvPr/>
        </p:nvSpPr>
        <p:spPr>
          <a:xfrm rot="5400000">
            <a:off x="34093547" y="5411391"/>
            <a:ext cx="58043" cy="31254"/>
          </a:xfrm>
          <a:prstGeom prst="rightArrow">
            <a:avLst/>
          </a:prstGeom>
          <a:ln>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32" name="Höger 31"/>
          <p:cNvSpPr/>
          <p:nvPr/>
        </p:nvSpPr>
        <p:spPr>
          <a:xfrm rot="5400000">
            <a:off x="33930023" y="5828296"/>
            <a:ext cx="385093" cy="33486"/>
          </a:xfrm>
          <a:prstGeom prst="rightArrow">
            <a:avLst/>
          </a:prstGeom>
          <a:solidFill>
            <a:srgbClr val="5D2884"/>
          </a:solidFill>
          <a:ln>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33" name="Uppåtvinklad 32"/>
          <p:cNvSpPr/>
          <p:nvPr/>
        </p:nvSpPr>
        <p:spPr>
          <a:xfrm flipV="1">
            <a:off x="33925178" y="5388844"/>
            <a:ext cx="657269" cy="64962"/>
          </a:xfrm>
          <a:prstGeom prst="bentUpArrow">
            <a:avLst>
              <a:gd name="adj1" fmla="val 25000"/>
              <a:gd name="adj2" fmla="val 25000"/>
              <a:gd name="adj3" fmla="val 24999"/>
            </a:avLst>
          </a:prstGeom>
          <a:gradFill flip="none" rotWithShape="1">
            <a:gsLst>
              <a:gs pos="0">
                <a:srgbClr val="000082"/>
              </a:gs>
              <a:gs pos="30000">
                <a:srgbClr val="66008F"/>
              </a:gs>
              <a:gs pos="64999">
                <a:srgbClr val="BA0066"/>
              </a:gs>
              <a:gs pos="89999">
                <a:srgbClr val="FF0000"/>
              </a:gs>
              <a:gs pos="100000">
                <a:srgbClr val="FF8200"/>
              </a:gs>
            </a:gsLst>
            <a:lin ang="0" scaled="1"/>
            <a:tileRect/>
          </a:gradFill>
          <a:ln>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34" name="Höger 33"/>
          <p:cNvSpPr/>
          <p:nvPr/>
        </p:nvSpPr>
        <p:spPr>
          <a:xfrm rot="5400000">
            <a:off x="34369809" y="5827180"/>
            <a:ext cx="381744" cy="32370"/>
          </a:xfrm>
          <a:prstGeom prst="rightArrow">
            <a:avLst/>
          </a:prstGeom>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cxnSp>
        <p:nvCxnSpPr>
          <p:cNvPr id="35" name="Rak 34"/>
          <p:cNvCxnSpPr/>
          <p:nvPr/>
        </p:nvCxnSpPr>
        <p:spPr>
          <a:xfrm>
            <a:off x="12936885" y="4859982"/>
            <a:ext cx="2617515" cy="1117"/>
          </a:xfrm>
          <a:prstGeom prst="line">
            <a:avLst/>
          </a:prstGeom>
          <a:ln w="47625">
            <a:solidFill>
              <a:srgbClr val="2C2171"/>
            </a:solidFill>
          </a:ln>
        </p:spPr>
        <p:style>
          <a:lnRef idx="1">
            <a:schemeClr val="accent1"/>
          </a:lnRef>
          <a:fillRef idx="0">
            <a:schemeClr val="accent1"/>
          </a:fillRef>
          <a:effectRef idx="0">
            <a:schemeClr val="accent1"/>
          </a:effectRef>
          <a:fontRef idx="minor">
            <a:schemeClr val="tx1"/>
          </a:fontRef>
        </p:style>
      </p:cxnSp>
      <p:cxnSp>
        <p:nvCxnSpPr>
          <p:cNvPr id="36" name="Rak 35"/>
          <p:cNvCxnSpPr/>
          <p:nvPr/>
        </p:nvCxnSpPr>
        <p:spPr>
          <a:xfrm flipV="1">
            <a:off x="33047658" y="5396881"/>
            <a:ext cx="877342" cy="1116"/>
          </a:xfrm>
          <a:prstGeom prst="line">
            <a:avLst/>
          </a:prstGeom>
          <a:ln w="47625">
            <a:solidFill>
              <a:srgbClr val="2C2171"/>
            </a:solidFill>
          </a:ln>
        </p:spPr>
        <p:style>
          <a:lnRef idx="1">
            <a:schemeClr val="accent1"/>
          </a:lnRef>
          <a:fillRef idx="0">
            <a:schemeClr val="accent1"/>
          </a:fillRef>
          <a:effectRef idx="0">
            <a:schemeClr val="accent1"/>
          </a:effectRef>
          <a:fontRef idx="minor">
            <a:schemeClr val="tx1"/>
          </a:fontRef>
        </p:style>
      </p:cxnSp>
      <p:sp>
        <p:nvSpPr>
          <p:cNvPr id="37" name="Höger 36"/>
          <p:cNvSpPr/>
          <p:nvPr/>
        </p:nvSpPr>
        <p:spPr>
          <a:xfrm rot="5400000">
            <a:off x="35399514" y="5143500"/>
            <a:ext cx="58043" cy="31254"/>
          </a:xfrm>
          <a:prstGeom prst="rightArrow">
            <a:avLst/>
          </a:prstGeom>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38" name="Höger 37"/>
          <p:cNvSpPr/>
          <p:nvPr/>
        </p:nvSpPr>
        <p:spPr>
          <a:xfrm rot="5400000">
            <a:off x="14981225" y="5679840"/>
            <a:ext cx="689818" cy="32370"/>
          </a:xfrm>
          <a:prstGeom prst="rightArrow">
            <a:avLst/>
          </a:prstGeom>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cxnSp>
        <p:nvCxnSpPr>
          <p:cNvPr id="39" name="Rak 38"/>
          <p:cNvCxnSpPr/>
          <p:nvPr/>
        </p:nvCxnSpPr>
        <p:spPr>
          <a:xfrm flipV="1">
            <a:off x="34805690" y="5129075"/>
            <a:ext cx="639769" cy="1031"/>
          </a:xfrm>
          <a:prstGeom prst="line">
            <a:avLst/>
          </a:prstGeom>
          <a:ln w="47625">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40" name="Höger 39"/>
          <p:cNvSpPr/>
          <p:nvPr/>
        </p:nvSpPr>
        <p:spPr>
          <a:xfrm rot="5400000">
            <a:off x="34966424" y="5152430"/>
            <a:ext cx="58043" cy="31254"/>
          </a:xfrm>
          <a:prstGeom prst="rightArrow">
            <a:avLst/>
          </a:prstGeom>
          <a:ln>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sp>
        <p:nvSpPr>
          <p:cNvPr id="41" name="Höger 40"/>
          <p:cNvSpPr/>
          <p:nvPr/>
        </p:nvSpPr>
        <p:spPr>
          <a:xfrm rot="5400000">
            <a:off x="14546461" y="5665887"/>
            <a:ext cx="676424" cy="33486"/>
          </a:xfrm>
          <a:prstGeom prst="rightArrow">
            <a:avLst/>
          </a:prstGeom>
          <a:solidFill>
            <a:srgbClr val="5D2884"/>
          </a:solidFill>
          <a:ln>
            <a:solidFill>
              <a:srgbClr val="5D2884"/>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cxnSp>
        <p:nvCxnSpPr>
          <p:cNvPr id="42" name="Rak 41"/>
          <p:cNvCxnSpPr/>
          <p:nvPr/>
        </p:nvCxnSpPr>
        <p:spPr>
          <a:xfrm>
            <a:off x="33044309" y="5130105"/>
            <a:ext cx="1768078" cy="0"/>
          </a:xfrm>
          <a:prstGeom prst="line">
            <a:avLst/>
          </a:prstGeom>
          <a:ln w="47625">
            <a:solidFill>
              <a:srgbClr val="2C2171"/>
            </a:solidFill>
          </a:ln>
        </p:spPr>
        <p:style>
          <a:lnRef idx="1">
            <a:schemeClr val="accent1"/>
          </a:lnRef>
          <a:fillRef idx="0">
            <a:schemeClr val="accent1"/>
          </a:fillRef>
          <a:effectRef idx="0">
            <a:schemeClr val="accent1"/>
          </a:effectRef>
          <a:fontRef idx="minor">
            <a:schemeClr val="tx1"/>
          </a:fontRef>
        </p:style>
      </p:cxnSp>
      <p:sp>
        <p:nvSpPr>
          <p:cNvPr id="43" name="Höger 42"/>
          <p:cNvSpPr/>
          <p:nvPr/>
        </p:nvSpPr>
        <p:spPr>
          <a:xfrm rot="5400000">
            <a:off x="15719598" y="5544220"/>
            <a:ext cx="954361" cy="32370"/>
          </a:xfrm>
          <a:prstGeom prst="rightArrow">
            <a:avLst/>
          </a:prstGeom>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sym typeface="Gill Sans" charset="0"/>
            </a:endParaRPr>
          </a:p>
        </p:txBody>
      </p:sp>
      <p:grpSp>
        <p:nvGrpSpPr>
          <p:cNvPr id="44" name="Grupp 81"/>
          <p:cNvGrpSpPr/>
          <p:nvPr/>
        </p:nvGrpSpPr>
        <p:grpSpPr>
          <a:xfrm>
            <a:off x="7233746" y="6402960"/>
            <a:ext cx="1573200" cy="266400"/>
            <a:chOff x="420688" y="4459288"/>
            <a:chExt cx="2014537" cy="341312"/>
          </a:xfrm>
        </p:grpSpPr>
        <p:sp>
          <p:nvSpPr>
            <p:cNvPr id="45"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59" name="Picture 2" descr="C:\Users\MaGie\AppData\Local\Microsoft\Windows\Temporary Internet Files\Content.Outlook\5CBE3FRU\MAX%20IV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03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0" grpId="0"/>
      <p:bldP spid="11" grpId="0" animBg="1"/>
      <p:bldP spid="12" grpId="0"/>
      <p:bldP spid="13" grpId="0" animBg="1"/>
      <p:bldP spid="14" grpId="0"/>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ktangel 2"/>
          <p:cNvSpPr>
            <a:spLocks noChangeArrowheads="1"/>
          </p:cNvSpPr>
          <p:nvPr/>
        </p:nvSpPr>
        <p:spPr bwMode="auto">
          <a:xfrm>
            <a:off x="0" y="334863"/>
            <a:ext cx="9144000" cy="583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91" tIns="32146" rIns="64291" bIns="32146">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3400" dirty="0">
                <a:latin typeface="TitilliumText14L 600 wt" pitchFamily="-112" charset="0"/>
              </a:rPr>
              <a:t>Output </a:t>
            </a:r>
          </a:p>
        </p:txBody>
      </p:sp>
      <p:grpSp>
        <p:nvGrpSpPr>
          <p:cNvPr id="2" name="Grupp 11"/>
          <p:cNvGrpSpPr>
            <a:grpSpLocks/>
          </p:cNvGrpSpPr>
          <p:nvPr/>
        </p:nvGrpSpPr>
        <p:grpSpPr bwMode="auto">
          <a:xfrm>
            <a:off x="412999" y="3074046"/>
            <a:ext cx="1774012" cy="1356351"/>
            <a:chOff x="587496" y="4372744"/>
            <a:chExt cx="2523229" cy="1927726"/>
          </a:xfrm>
        </p:grpSpPr>
        <p:pic>
          <p:nvPicPr>
            <p:cNvPr id="1640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5776" y="4372744"/>
              <a:ext cx="1727696" cy="146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ruta 7"/>
            <p:cNvSpPr txBox="1">
              <a:spLocks noChangeArrowheads="1"/>
            </p:cNvSpPr>
            <p:nvPr/>
          </p:nvSpPr>
          <p:spPr bwMode="auto">
            <a:xfrm>
              <a:off x="587496" y="5884911"/>
              <a:ext cx="2523229" cy="41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1300"/>
                <a:t>Total energy balance </a:t>
              </a:r>
            </a:p>
          </p:txBody>
        </p:sp>
      </p:grpSp>
      <p:grpSp>
        <p:nvGrpSpPr>
          <p:cNvPr id="3" name="Grupp 13"/>
          <p:cNvGrpSpPr>
            <a:grpSpLocks/>
          </p:cNvGrpSpPr>
          <p:nvPr/>
        </p:nvGrpSpPr>
        <p:grpSpPr bwMode="auto">
          <a:xfrm>
            <a:off x="91530" y="1656458"/>
            <a:ext cx="2403222" cy="1356445"/>
            <a:chOff x="130443" y="2355848"/>
            <a:chExt cx="3417911" cy="1928548"/>
          </a:xfrm>
        </p:grpSpPr>
        <p:pic>
          <p:nvPicPr>
            <p:cNvPr id="16404" name="Bild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489" y="2355848"/>
              <a:ext cx="2303512" cy="147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textruta 8"/>
            <p:cNvSpPr txBox="1">
              <a:spLocks noChangeArrowheads="1"/>
            </p:cNvSpPr>
            <p:nvPr/>
          </p:nvSpPr>
          <p:spPr bwMode="auto">
            <a:xfrm>
              <a:off x="130443" y="3868688"/>
              <a:ext cx="3417911" cy="41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1300"/>
                <a:t>Energy balance, building level</a:t>
              </a:r>
            </a:p>
          </p:txBody>
        </p:sp>
      </p:grpSp>
      <p:grpSp>
        <p:nvGrpSpPr>
          <p:cNvPr id="4" name="Grupp 12"/>
          <p:cNvGrpSpPr>
            <a:grpSpLocks/>
          </p:cNvGrpSpPr>
          <p:nvPr/>
        </p:nvGrpSpPr>
        <p:grpSpPr bwMode="auto">
          <a:xfrm>
            <a:off x="27905" y="4541862"/>
            <a:ext cx="2533066" cy="1254971"/>
            <a:chOff x="40360" y="6459562"/>
            <a:chExt cx="3602134" cy="1785576"/>
          </a:xfrm>
        </p:grpSpPr>
        <p:pic>
          <p:nvPicPr>
            <p:cNvPr id="16402" name="Bild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768" y="6459562"/>
              <a:ext cx="1871662"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3" name="textruta 9"/>
            <p:cNvSpPr txBox="1">
              <a:spLocks noChangeArrowheads="1"/>
            </p:cNvSpPr>
            <p:nvPr/>
          </p:nvSpPr>
          <p:spPr bwMode="auto">
            <a:xfrm>
              <a:off x="40360" y="7829128"/>
              <a:ext cx="3602134" cy="41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1300"/>
                <a:t>Excess energy in cooling water </a:t>
              </a:r>
            </a:p>
          </p:txBody>
        </p:sp>
      </p:grpSp>
      <p:sp>
        <p:nvSpPr>
          <p:cNvPr id="7175" name="textruta 9"/>
          <p:cNvSpPr txBox="1">
            <a:spLocks noChangeArrowheads="1"/>
          </p:cNvSpPr>
          <p:nvPr/>
        </p:nvSpPr>
        <p:spPr bwMode="auto">
          <a:xfrm>
            <a:off x="3661172" y="1404194"/>
            <a:ext cx="5589666" cy="4958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91" tIns="32146" rIns="64291" bIns="32146">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eaLnBrk="0" hangingPunct="0">
              <a:defRPr sz="4200">
                <a:solidFill>
                  <a:srgbClr val="000000"/>
                </a:solidFill>
                <a:latin typeface="Gill Sans" pitchFamily="-110" charset="0"/>
                <a:ea typeface="ヒラギノ角ゴ ProN W3" pitchFamily="-110" charset="-128"/>
                <a:sym typeface="Gill Sans" pitchFamily="-110" charset="0"/>
              </a:defRPr>
            </a:lvl2pPr>
            <a:lvl3pPr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a:t>Based upon output: </a:t>
            </a:r>
          </a:p>
          <a:p>
            <a:pPr eaLnBrk="1" hangingPunct="1"/>
            <a:endParaRPr lang="sv-SE" altLang="sv-SE" sz="600"/>
          </a:p>
          <a:p>
            <a:pPr eaLnBrk="1" hangingPunct="1"/>
            <a:r>
              <a:rPr lang="sv-SE" altLang="sv-SE" sz="2200"/>
              <a:t>Heat recovery / cooling loops:</a:t>
            </a:r>
          </a:p>
          <a:p>
            <a:pPr lvl="1" eaLnBrk="1" hangingPunct="1">
              <a:buFont typeface="Arial" charset="0"/>
              <a:buChar char="•"/>
            </a:pPr>
            <a:r>
              <a:rPr lang="sv-SE" altLang="sv-SE" sz="1700"/>
              <a:t>7/12 C Comfort</a:t>
            </a:r>
          </a:p>
          <a:p>
            <a:pPr lvl="1" eaLnBrk="1" hangingPunct="1">
              <a:buFont typeface="Arial" charset="0"/>
              <a:buChar char="•"/>
            </a:pPr>
            <a:r>
              <a:rPr lang="sv-SE" altLang="sv-SE" sz="1700"/>
              <a:t>25/35 C Heatpump </a:t>
            </a:r>
          </a:p>
          <a:p>
            <a:pPr lvl="1" eaLnBrk="1" hangingPunct="1">
              <a:buFont typeface="Arial" charset="0"/>
              <a:buChar char="•"/>
            </a:pPr>
            <a:r>
              <a:rPr lang="sv-SE" altLang="sv-SE" sz="1700"/>
              <a:t>70/50 C District heating</a:t>
            </a:r>
          </a:p>
          <a:p>
            <a:pPr lvl="1" eaLnBrk="1" hangingPunct="1"/>
            <a:endParaRPr lang="sv-SE" altLang="sv-SE" sz="600"/>
          </a:p>
          <a:p>
            <a:pPr eaLnBrk="1" hangingPunct="1"/>
            <a:r>
              <a:rPr lang="sv-SE" altLang="sv-SE" sz="2200"/>
              <a:t>Cooling demand: </a:t>
            </a:r>
          </a:p>
          <a:p>
            <a:pPr lvl="1" eaLnBrk="1" hangingPunct="1">
              <a:buFont typeface="Arial" charset="0"/>
              <a:buChar char="•"/>
            </a:pPr>
            <a:r>
              <a:rPr lang="sv-SE" altLang="sv-SE" sz="1700"/>
              <a:t>5 MW</a:t>
            </a:r>
          </a:p>
          <a:p>
            <a:pPr eaLnBrk="1" hangingPunct="1"/>
            <a:endParaRPr lang="sv-SE" altLang="sv-SE" sz="600"/>
          </a:p>
          <a:p>
            <a:pPr eaLnBrk="1" hangingPunct="1"/>
            <a:r>
              <a:rPr lang="sv-SE" altLang="sv-SE" sz="2200"/>
              <a:t>Recovery potential:</a:t>
            </a:r>
          </a:p>
          <a:p>
            <a:pPr lvl="1" eaLnBrk="1" hangingPunct="1">
              <a:buFont typeface="Arial" charset="0"/>
              <a:buChar char="•"/>
            </a:pPr>
            <a:r>
              <a:rPr lang="sv-SE" altLang="sv-SE" sz="1700"/>
              <a:t>30 000 MWh/yr </a:t>
            </a:r>
          </a:p>
          <a:p>
            <a:pPr lvl="2" eaLnBrk="1" hangingPunct="1">
              <a:buFont typeface="Arial" charset="0"/>
              <a:buChar char="•"/>
            </a:pPr>
            <a:r>
              <a:rPr lang="sv-SE" altLang="sv-SE" sz="1700"/>
              <a:t>20% high temperature direct to district heating</a:t>
            </a:r>
          </a:p>
          <a:p>
            <a:pPr lvl="2" eaLnBrk="1" hangingPunct="1">
              <a:buFont typeface="Arial" charset="0"/>
              <a:buChar char="•"/>
            </a:pPr>
            <a:r>
              <a:rPr lang="sv-SE" altLang="sv-SE" sz="1700"/>
              <a:t>80% through heat pump </a:t>
            </a:r>
          </a:p>
          <a:p>
            <a:pPr lvl="2" eaLnBrk="1" hangingPunct="1">
              <a:buFont typeface="Arial" charset="0"/>
              <a:buChar char="•"/>
            </a:pPr>
            <a:endParaRPr lang="sv-SE" altLang="sv-SE" sz="1700"/>
          </a:p>
          <a:p>
            <a:pPr eaLnBrk="1" hangingPunct="1"/>
            <a:r>
              <a:rPr lang="sv-SE" altLang="sv-SE" sz="2200"/>
              <a:t> </a:t>
            </a:r>
            <a:endParaRPr lang="sv-SE" altLang="sv-SE" sz="1700"/>
          </a:p>
          <a:p>
            <a:pPr lvl="2" eaLnBrk="1" hangingPunct="1">
              <a:buFont typeface="Arial" charset="0"/>
              <a:buChar char="•"/>
            </a:pPr>
            <a:endParaRPr lang="sv-SE" altLang="sv-SE" sz="1700"/>
          </a:p>
          <a:p>
            <a:pPr eaLnBrk="1" hangingPunct="1"/>
            <a:endParaRPr lang="sv-SE" altLang="sv-SE" sz="1700"/>
          </a:p>
        </p:txBody>
      </p:sp>
      <p:grpSp>
        <p:nvGrpSpPr>
          <p:cNvPr id="5" name="Grupp 12"/>
          <p:cNvGrpSpPr>
            <a:grpSpLocks/>
          </p:cNvGrpSpPr>
          <p:nvPr/>
        </p:nvGrpSpPr>
        <p:grpSpPr bwMode="auto">
          <a:xfrm>
            <a:off x="1731244" y="2112988"/>
            <a:ext cx="5777545" cy="2998617"/>
            <a:chOff x="202277" y="6459562"/>
            <a:chExt cx="3129734" cy="1440454"/>
          </a:xfrm>
        </p:grpSpPr>
        <p:pic>
          <p:nvPicPr>
            <p:cNvPr id="16400" name="Bild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3768" y="6459562"/>
              <a:ext cx="1871662" cy="10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ruta 9"/>
            <p:cNvSpPr txBox="1">
              <a:spLocks noChangeArrowheads="1"/>
            </p:cNvSpPr>
            <p:nvPr/>
          </p:nvSpPr>
          <p:spPr bwMode="auto">
            <a:xfrm>
              <a:off x="202277" y="7626498"/>
              <a:ext cx="3129734" cy="2735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3100"/>
                <a:t>Excess energy in cooling water </a:t>
              </a:r>
            </a:p>
          </p:txBody>
        </p:sp>
      </p:grpSp>
      <p:grpSp>
        <p:nvGrpSpPr>
          <p:cNvPr id="6" name="Grupp 11"/>
          <p:cNvGrpSpPr>
            <a:grpSpLocks/>
          </p:cNvGrpSpPr>
          <p:nvPr/>
        </p:nvGrpSpPr>
        <p:grpSpPr bwMode="auto">
          <a:xfrm>
            <a:off x="2709044" y="2023691"/>
            <a:ext cx="3965380" cy="3337466"/>
            <a:chOff x="688763" y="4372744"/>
            <a:chExt cx="2123013" cy="1837871"/>
          </a:xfrm>
        </p:grpSpPr>
        <p:pic>
          <p:nvPicPr>
            <p:cNvPr id="16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776" y="4372744"/>
              <a:ext cx="1727696" cy="144293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99" name="textruta 7"/>
            <p:cNvSpPr txBox="1">
              <a:spLocks noChangeArrowheads="1"/>
            </p:cNvSpPr>
            <p:nvPr/>
          </p:nvSpPr>
          <p:spPr bwMode="auto">
            <a:xfrm>
              <a:off x="688763" y="5897066"/>
              <a:ext cx="2123013" cy="31354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3100"/>
                <a:t>Total energy balance </a:t>
              </a:r>
            </a:p>
          </p:txBody>
        </p:sp>
      </p:grpSp>
      <p:grpSp>
        <p:nvGrpSpPr>
          <p:cNvPr id="7" name="Grupp 13"/>
          <p:cNvGrpSpPr>
            <a:grpSpLocks/>
          </p:cNvGrpSpPr>
          <p:nvPr/>
        </p:nvGrpSpPr>
        <p:grpSpPr bwMode="auto">
          <a:xfrm>
            <a:off x="1990205" y="2112988"/>
            <a:ext cx="5468163" cy="3509606"/>
            <a:chOff x="272813" y="2355848"/>
            <a:chExt cx="2999686" cy="1805809"/>
          </a:xfrm>
        </p:grpSpPr>
        <p:pic>
          <p:nvPicPr>
            <p:cNvPr id="16396" name="Bild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489" y="2355848"/>
              <a:ext cx="2303512" cy="1474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textruta 8"/>
            <p:cNvSpPr txBox="1">
              <a:spLocks noChangeArrowheads="1"/>
            </p:cNvSpPr>
            <p:nvPr/>
          </p:nvSpPr>
          <p:spPr bwMode="auto">
            <a:xfrm>
              <a:off x="272813" y="3868688"/>
              <a:ext cx="2999686" cy="2929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pitchFamily="-110" charset="0"/>
                  <a:ea typeface="ヒラギノ角ゴ ProN W3" pitchFamily="-110" charset="-128"/>
                  <a:sym typeface="Gill Sans" pitchFamily="-110" charset="0"/>
                </a:defRPr>
              </a:lvl1pPr>
              <a:lvl2pPr marL="742950" indent="-285750" eaLnBrk="0" hangingPunct="0">
                <a:defRPr sz="4200">
                  <a:solidFill>
                    <a:srgbClr val="000000"/>
                  </a:solidFill>
                  <a:latin typeface="Gill Sans" pitchFamily="-110" charset="0"/>
                  <a:ea typeface="ヒラギノ角ゴ ProN W3" pitchFamily="-110" charset="-128"/>
                  <a:sym typeface="Gill Sans" pitchFamily="-110" charset="0"/>
                </a:defRPr>
              </a:lvl2pPr>
              <a:lvl3pPr marL="1143000" indent="-228600" eaLnBrk="0" hangingPunct="0">
                <a:defRPr sz="4200">
                  <a:solidFill>
                    <a:srgbClr val="000000"/>
                  </a:solidFill>
                  <a:latin typeface="Gill Sans" pitchFamily="-110" charset="0"/>
                  <a:ea typeface="ヒラギノ角ゴ ProN W3" pitchFamily="-110" charset="-128"/>
                  <a:sym typeface="Gill Sans" pitchFamily="-110" charset="0"/>
                </a:defRPr>
              </a:lvl3pPr>
              <a:lvl4pPr marL="1600200" indent="-228600" eaLnBrk="0" hangingPunct="0">
                <a:defRPr sz="4200">
                  <a:solidFill>
                    <a:srgbClr val="000000"/>
                  </a:solidFill>
                  <a:latin typeface="Gill Sans" pitchFamily="-110" charset="0"/>
                  <a:ea typeface="ヒラギノ角ゴ ProN W3" pitchFamily="-110" charset="-128"/>
                  <a:sym typeface="Gill Sans" pitchFamily="-110" charset="0"/>
                </a:defRPr>
              </a:lvl4pPr>
              <a:lvl5pPr marL="2057400" indent="-228600" eaLnBrk="0" hangingPunct="0">
                <a:defRPr sz="4200">
                  <a:solidFill>
                    <a:srgbClr val="000000"/>
                  </a:solidFill>
                  <a:latin typeface="Gill Sans" pitchFamily="-110" charset="0"/>
                  <a:ea typeface="ヒラギノ角ゴ ProN W3" pitchFamily="-110" charset="-128"/>
                  <a:sym typeface="Gill Sans" pitchFamily="-110" charset="0"/>
                </a:defRPr>
              </a:lvl5pPr>
              <a:lvl6pPr marL="25146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6pPr>
              <a:lvl7pPr marL="29718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7pPr>
              <a:lvl8pPr marL="34290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8pPr>
              <a:lvl9pPr marL="3886200" indent="-228600" eaLnBrk="0" fontAlgn="base" hangingPunct="0">
                <a:spcBef>
                  <a:spcPct val="0"/>
                </a:spcBef>
                <a:spcAft>
                  <a:spcPct val="0"/>
                </a:spcAft>
                <a:defRPr sz="4200">
                  <a:solidFill>
                    <a:srgbClr val="000000"/>
                  </a:solidFill>
                  <a:latin typeface="Gill Sans" pitchFamily="-110" charset="0"/>
                  <a:ea typeface="ヒラギノ角ゴ ProN W3" pitchFamily="-110" charset="-128"/>
                  <a:sym typeface="Gill Sans" pitchFamily="-110" charset="0"/>
                </a:defRPr>
              </a:lvl9pPr>
            </a:lstStyle>
            <a:p>
              <a:pPr eaLnBrk="1" hangingPunct="1"/>
              <a:r>
                <a:rPr lang="sv-SE" altLang="sv-SE" sz="3100"/>
                <a:t>Energy balance, building level</a:t>
              </a:r>
            </a:p>
          </p:txBody>
        </p:sp>
      </p:grpSp>
      <p:grpSp>
        <p:nvGrpSpPr>
          <p:cNvPr id="22" name="Grupp 81"/>
          <p:cNvGrpSpPr/>
          <p:nvPr/>
        </p:nvGrpSpPr>
        <p:grpSpPr>
          <a:xfrm>
            <a:off x="7233746" y="6402960"/>
            <a:ext cx="1573200" cy="266400"/>
            <a:chOff x="420688" y="4459288"/>
            <a:chExt cx="2014537" cy="341312"/>
          </a:xfrm>
        </p:grpSpPr>
        <p:sp>
          <p:nvSpPr>
            <p:cNvPr id="23"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7" name="Picture 2" descr="C:\Users\MaGie\AppData\Local\Microsoft\Windows\Temporary Internet Files\Content.Outlook\5CBE3FRU\MAX%20IV_logo_rg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585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1000" fill="hold"/>
                                        <p:tgtEl>
                                          <p:spTgt spid="3"/>
                                        </p:tgtEl>
                                      </p:cBhvr>
                                      <p:by x="250000" y="250000"/>
                                    </p:animScale>
                                  </p:childTnLst>
                                </p:cTn>
                              </p:par>
                              <p:par>
                                <p:cTn id="7" presetID="49" presetClass="path" presetSubtype="0" accel="50000" decel="50000" fill="hold" nodeType="withEffect">
                                  <p:stCondLst>
                                    <p:cond delay="0"/>
                                  </p:stCondLst>
                                  <p:childTnLst>
                                    <p:animMotion origin="layout" path="M 1.3226E-6 3.125E-7 L 0.37726 0.22884 " pathEditMode="relative" rAng="0" ptsTypes="AA">
                                      <p:cBhvr>
                                        <p:cTn id="8" dur="1000" fill="hold"/>
                                        <p:tgtEl>
                                          <p:spTgt spid="3"/>
                                        </p:tgtEl>
                                        <p:attrNameLst>
                                          <p:attrName>ppt_x</p:attrName>
                                          <p:attrName>ppt_y</p:attrName>
                                        </p:attrNameLst>
                                      </p:cBhvr>
                                      <p:rCtr x="18900" y="11400"/>
                                    </p:animMotion>
                                  </p:childTnLst>
                                </p:cTn>
                              </p:par>
                            </p:childTnLst>
                          </p:cTn>
                        </p:par>
                        <p:par>
                          <p:cTn id="9" fill="hold" nodeType="afterGroup">
                            <p:stCondLst>
                              <p:cond delay="100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mph" presetSubtype="0" fill="hold" nodeType="clickEffect">
                                  <p:stCondLst>
                                    <p:cond delay="0"/>
                                  </p:stCondLst>
                                  <p:childTnLst>
                                    <p:animScale>
                                      <p:cBhvr>
                                        <p:cTn id="15" dur="1000" fill="hold"/>
                                        <p:tgtEl>
                                          <p:spTgt spid="3"/>
                                        </p:tgtEl>
                                      </p:cBhvr>
                                      <p:by x="40000" y="40000"/>
                                    </p:animScale>
                                  </p:childTnLst>
                                </p:cTn>
                              </p:par>
                              <p:par>
                                <p:cTn id="16" presetID="1" presetClass="exit" presetSubtype="0" fill="hold" nodeType="withEffect">
                                  <p:stCondLst>
                                    <p:cond delay="0"/>
                                  </p:stCondLst>
                                  <p:childTnLst>
                                    <p:set>
                                      <p:cBhvr>
                                        <p:cTn id="17" dur="1" fill="hold">
                                          <p:stCondLst>
                                            <p:cond delay="0"/>
                                          </p:stCondLst>
                                        </p:cTn>
                                        <p:tgtEl>
                                          <p:spTgt spid="7"/>
                                        </p:tgtEl>
                                        <p:attrNameLst>
                                          <p:attrName>style.visibility</p:attrName>
                                        </p:attrNameLst>
                                      </p:cBhvr>
                                      <p:to>
                                        <p:strVal val="hidden"/>
                                      </p:to>
                                    </p:set>
                                  </p:childTnLst>
                                </p:cTn>
                              </p:par>
                              <p:par>
                                <p:cTn id="18" presetID="49" presetClass="path" presetSubtype="0" accel="50000" decel="50000" fill="hold" nodeType="withEffect">
                                  <p:stCondLst>
                                    <p:cond delay="0"/>
                                  </p:stCondLst>
                                  <p:childTnLst>
                                    <p:animMotion origin="layout" path="M 0.37726 0.22884 L 0.01232 0.00781 " pathEditMode="relative" rAng="0" ptsTypes="AA">
                                      <p:cBhvr>
                                        <p:cTn id="19" dur="1000" fill="hold"/>
                                        <p:tgtEl>
                                          <p:spTgt spid="3"/>
                                        </p:tgtEl>
                                        <p:attrNameLst>
                                          <p:attrName>ppt_x</p:attrName>
                                          <p:attrName>ppt_y</p:attrName>
                                        </p:attrNameLst>
                                      </p:cBhvr>
                                      <p:rCtr x="-18300" y="-11100"/>
                                    </p:animMotion>
                                  </p:childTnLst>
                                </p:cTn>
                              </p:par>
                              <p:par>
                                <p:cTn id="20" presetID="6" presetClass="emph" presetSubtype="0" fill="hold" nodeType="withEffect">
                                  <p:stCondLst>
                                    <p:cond delay="0"/>
                                  </p:stCondLst>
                                  <p:childTnLst>
                                    <p:animScale>
                                      <p:cBhvr>
                                        <p:cTn id="21" dur="1000" fill="hold"/>
                                        <p:tgtEl>
                                          <p:spTgt spid="2"/>
                                        </p:tgtEl>
                                      </p:cBhvr>
                                      <p:by x="250000" y="250000"/>
                                    </p:animScale>
                                  </p:childTnLst>
                                </p:cTn>
                              </p:par>
                              <p:par>
                                <p:cTn id="22" presetID="63" presetClass="path" presetSubtype="0" accel="50000" decel="50000" fill="hold" nodeType="withEffect">
                                  <p:stCondLst>
                                    <p:cond delay="0"/>
                                  </p:stCondLst>
                                  <p:childTnLst>
                                    <p:animMotion origin="layout" path="M 0.01232 -0.00049 L 0.37311 -0.00049 " pathEditMode="relative" rAng="0" ptsTypes="AA">
                                      <p:cBhvr>
                                        <p:cTn id="23" dur="1000" fill="hold"/>
                                        <p:tgtEl>
                                          <p:spTgt spid="2"/>
                                        </p:tgtEl>
                                        <p:attrNameLst>
                                          <p:attrName>ppt_x</p:attrName>
                                          <p:attrName>ppt_y</p:attrName>
                                        </p:attrNameLst>
                                      </p:cBhvr>
                                      <p:rCtr x="18000" y="0"/>
                                    </p:animMotion>
                                  </p:childTnLst>
                                </p:cTn>
                              </p:par>
                            </p:childTnLst>
                          </p:cTn>
                        </p:par>
                        <p:par>
                          <p:cTn id="24" fill="hold" nodeType="afterGroup">
                            <p:stCondLst>
                              <p:cond delay="1000"/>
                            </p:stCondLst>
                            <p:childTnLst>
                              <p:par>
                                <p:cTn id="25" presetID="1"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mph" presetSubtype="0" fill="hold" nodeType="clickEffect">
                                  <p:stCondLst>
                                    <p:cond delay="0"/>
                                  </p:stCondLst>
                                  <p:childTnLst>
                                    <p:animScale>
                                      <p:cBhvr>
                                        <p:cTn id="30" dur="1000" fill="hold"/>
                                        <p:tgtEl>
                                          <p:spTgt spid="2"/>
                                        </p:tgtEl>
                                      </p:cBhvr>
                                      <p:by x="40000" y="40000"/>
                                    </p:animScale>
                                  </p:childTnLst>
                                </p:cTn>
                              </p:par>
                              <p:par>
                                <p:cTn id="31" presetID="1" presetClass="exit" presetSubtype="0" fill="hold" nodeType="withEffect">
                                  <p:stCondLst>
                                    <p:cond delay="0"/>
                                  </p:stCondLst>
                                  <p:childTnLst>
                                    <p:set>
                                      <p:cBhvr>
                                        <p:cTn id="32" dur="1" fill="hold">
                                          <p:stCondLst>
                                            <p:cond delay="0"/>
                                          </p:stCondLst>
                                        </p:cTn>
                                        <p:tgtEl>
                                          <p:spTgt spid="6"/>
                                        </p:tgtEl>
                                        <p:attrNameLst>
                                          <p:attrName>style.visibility</p:attrName>
                                        </p:attrNameLst>
                                      </p:cBhvr>
                                      <p:to>
                                        <p:strVal val="hidden"/>
                                      </p:to>
                                    </p:set>
                                  </p:childTnLst>
                                </p:cTn>
                              </p:par>
                              <p:par>
                                <p:cTn id="33" presetID="35" presetClass="path" presetSubtype="0" accel="50000" decel="50000" fill="hold" nodeType="withEffect">
                                  <p:stCondLst>
                                    <p:cond delay="0"/>
                                  </p:stCondLst>
                                  <p:childTnLst>
                                    <p:animMotion origin="layout" path="M 0.37311 -0.00049 L 0.01769 -0.00049 " pathEditMode="relative" rAng="0" ptsTypes="AA">
                                      <p:cBhvr>
                                        <p:cTn id="34" dur="1000" fill="hold"/>
                                        <p:tgtEl>
                                          <p:spTgt spid="2"/>
                                        </p:tgtEl>
                                        <p:attrNameLst>
                                          <p:attrName>ppt_x</p:attrName>
                                          <p:attrName>ppt_y</p:attrName>
                                        </p:attrNameLst>
                                      </p:cBhvr>
                                      <p:rCtr x="-17800" y="0"/>
                                    </p:animMotion>
                                  </p:childTnLst>
                                </p:cTn>
                              </p:par>
                              <p:par>
                                <p:cTn id="35" presetID="6" presetClass="emph" presetSubtype="0" fill="hold" nodeType="withEffect">
                                  <p:stCondLst>
                                    <p:cond delay="0"/>
                                  </p:stCondLst>
                                  <p:childTnLst>
                                    <p:animScale>
                                      <p:cBhvr>
                                        <p:cTn id="36" dur="1000" fill="hold"/>
                                        <p:tgtEl>
                                          <p:spTgt spid="4"/>
                                        </p:tgtEl>
                                      </p:cBhvr>
                                      <p:by x="250000" y="250000"/>
                                    </p:animScale>
                                  </p:childTnLst>
                                </p:cTn>
                              </p:par>
                              <p:par>
                                <p:cTn id="37" presetID="56" presetClass="path" presetSubtype="0" accel="50000" decel="50000" fill="hold" nodeType="withEffect">
                                  <p:stCondLst>
                                    <p:cond delay="0"/>
                                  </p:stCondLst>
                                  <p:childTnLst>
                                    <p:animMotion origin="layout" path="M -4.94876E-6 -4.58333E-6 L 0.36921 -0.21484 " pathEditMode="relative" rAng="0" ptsTypes="AA">
                                      <p:cBhvr>
                                        <p:cTn id="38" dur="1000" fill="hold"/>
                                        <p:tgtEl>
                                          <p:spTgt spid="4"/>
                                        </p:tgtEl>
                                        <p:attrNameLst>
                                          <p:attrName>ppt_x</p:attrName>
                                          <p:attrName>ppt_y</p:attrName>
                                        </p:attrNameLst>
                                      </p:cBhvr>
                                      <p:rCtr x="18500" y="-10700"/>
                                    </p:animMotion>
                                  </p:childTnLst>
                                </p:cTn>
                              </p:par>
                            </p:childTnLst>
                          </p:cTn>
                        </p:par>
                        <p:par>
                          <p:cTn id="39" fill="hold" nodeType="afterGroup">
                            <p:stCondLst>
                              <p:cond delay="1000"/>
                            </p:stCondLst>
                            <p:childTnLst>
                              <p:par>
                                <p:cTn id="40" presetID="1"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mph" presetSubtype="0" fill="hold" nodeType="clickEffect">
                                  <p:stCondLst>
                                    <p:cond delay="0"/>
                                  </p:stCondLst>
                                  <p:childTnLst>
                                    <p:animScale>
                                      <p:cBhvr>
                                        <p:cTn id="45" dur="1000" fill="hold"/>
                                        <p:tgtEl>
                                          <p:spTgt spid="4"/>
                                        </p:tgtEl>
                                      </p:cBhvr>
                                      <p:by x="40000" y="40000"/>
                                    </p:animScale>
                                  </p:childTnLst>
                                </p:cTn>
                              </p:par>
                              <p:par>
                                <p:cTn id="46" presetID="1" presetClass="exit" presetSubtype="0" fill="hold" nodeType="withEffect">
                                  <p:stCondLst>
                                    <p:cond delay="0"/>
                                  </p:stCondLst>
                                  <p:childTnLst>
                                    <p:set>
                                      <p:cBhvr>
                                        <p:cTn id="47" dur="1" fill="hold">
                                          <p:stCondLst>
                                            <p:cond delay="0"/>
                                          </p:stCondLst>
                                        </p:cTn>
                                        <p:tgtEl>
                                          <p:spTgt spid="5"/>
                                        </p:tgtEl>
                                        <p:attrNameLst>
                                          <p:attrName>style.visibility</p:attrName>
                                        </p:attrNameLst>
                                      </p:cBhvr>
                                      <p:to>
                                        <p:strVal val="hidden"/>
                                      </p:to>
                                    </p:set>
                                  </p:childTnLst>
                                </p:cTn>
                              </p:par>
                              <p:par>
                                <p:cTn id="48" presetID="56" presetClass="path" presetSubtype="0" accel="50000" decel="50000" fill="hold" nodeType="withEffect">
                                  <p:stCondLst>
                                    <p:cond delay="0"/>
                                  </p:stCondLst>
                                  <p:childTnLst>
                                    <p:animMotion origin="layout" path="M 0.36359 -0.20735 L -0.00036 -0.00032 " pathEditMode="relative" rAng="0" ptsTypes="AA">
                                      <p:cBhvr>
                                        <p:cTn id="49" dur="1000" fill="hold"/>
                                        <p:tgtEl>
                                          <p:spTgt spid="4"/>
                                        </p:tgtEl>
                                        <p:attrNameLst>
                                          <p:attrName>ppt_x</p:attrName>
                                          <p:attrName>ppt_y</p:attrName>
                                        </p:attrNameLst>
                                      </p:cBhvr>
                                      <p:rCtr x="-18200" y="10400"/>
                                    </p:animMotion>
                                  </p:childTnLst>
                                </p:cTn>
                              </p:par>
                              <p:par>
                                <p:cTn id="50" presetID="1" presetClass="entr" presetSubtype="0" fill="hold" grpId="0" nodeType="withEffect">
                                  <p:stCondLst>
                                    <p:cond delay="0"/>
                                  </p:stCondLst>
                                  <p:childTnLst>
                                    <p:set>
                                      <p:cBhvr>
                                        <p:cTn id="51" dur="1" fill="hold">
                                          <p:stCondLst>
                                            <p:cond delay="0"/>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Energy </a:t>
            </a:r>
            <a:r>
              <a:rPr lang="sv-SE" dirty="0" err="1" smtClean="0"/>
              <a:t>prices</a:t>
            </a:r>
            <a:endParaRPr lang="sv-SE" dirty="0"/>
          </a:p>
        </p:txBody>
      </p:sp>
      <p:grpSp>
        <p:nvGrpSpPr>
          <p:cNvPr id="7" name="Grupp 81"/>
          <p:cNvGrpSpPr/>
          <p:nvPr/>
        </p:nvGrpSpPr>
        <p:grpSpPr>
          <a:xfrm>
            <a:off x="7233746" y="6402960"/>
            <a:ext cx="1573200" cy="266400"/>
            <a:chOff x="420688" y="4459288"/>
            <a:chExt cx="2014537" cy="341312"/>
          </a:xfrm>
        </p:grpSpPr>
        <p:sp>
          <p:nvSpPr>
            <p:cNvPr id="9"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4" name="Picture 2" descr="C:\Users\MaGie\AppData\Local\Microsoft\Windows\Temporary Internet Files\Content.Outlook\5CBE3FRU\MAX%20IV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p:cNvSpPr txBox="1"/>
          <p:nvPr/>
        </p:nvSpPr>
        <p:spPr>
          <a:xfrm>
            <a:off x="251520" y="1340768"/>
            <a:ext cx="4497898" cy="1477328"/>
          </a:xfrm>
          <a:prstGeom prst="rect">
            <a:avLst/>
          </a:prstGeom>
          <a:noFill/>
        </p:spPr>
        <p:txBody>
          <a:bodyPr wrap="none" rtlCol="0">
            <a:spAutoFit/>
          </a:bodyPr>
          <a:lstStyle/>
          <a:p>
            <a:r>
              <a:rPr lang="sv-SE" dirty="0" smtClean="0"/>
              <a:t>Swedish </a:t>
            </a:r>
            <a:r>
              <a:rPr lang="sv-SE" dirty="0" err="1" smtClean="0"/>
              <a:t>electricity</a:t>
            </a:r>
            <a:r>
              <a:rPr lang="sv-SE" dirty="0" smtClean="0"/>
              <a:t> </a:t>
            </a:r>
            <a:r>
              <a:rPr lang="sv-SE" dirty="0" err="1" smtClean="0"/>
              <a:t>cost</a:t>
            </a:r>
            <a:r>
              <a:rPr lang="sv-SE" dirty="0" smtClean="0"/>
              <a:t> 2014 (800 SEK/MWh):</a:t>
            </a:r>
          </a:p>
          <a:p>
            <a:pPr marL="742950" lvl="1" indent="-285750">
              <a:buFont typeface="Arial" charset="0"/>
              <a:buChar char="•"/>
            </a:pPr>
            <a:r>
              <a:rPr lang="sv-SE" dirty="0" smtClean="0"/>
              <a:t>Price 425</a:t>
            </a:r>
          </a:p>
          <a:p>
            <a:pPr marL="742950" lvl="1" indent="-285750">
              <a:buFont typeface="Arial" charset="0"/>
              <a:buChar char="•"/>
            </a:pPr>
            <a:r>
              <a:rPr lang="sv-SE" dirty="0" smtClean="0"/>
              <a:t>Tax 300</a:t>
            </a:r>
          </a:p>
          <a:p>
            <a:pPr marL="742950" lvl="1" indent="-285750">
              <a:buFont typeface="Arial" charset="0"/>
              <a:buChar char="•"/>
            </a:pPr>
            <a:r>
              <a:rPr lang="sv-SE" dirty="0" err="1" smtClean="0"/>
              <a:t>Renewable</a:t>
            </a:r>
            <a:r>
              <a:rPr lang="sv-SE" dirty="0" smtClean="0"/>
              <a:t> </a:t>
            </a:r>
            <a:r>
              <a:rPr lang="sv-SE" dirty="0" err="1" smtClean="0"/>
              <a:t>certificates</a:t>
            </a:r>
            <a:r>
              <a:rPr lang="sv-SE" dirty="0" smtClean="0"/>
              <a:t> 25</a:t>
            </a:r>
          </a:p>
          <a:p>
            <a:pPr marL="742950" lvl="1" indent="-285750">
              <a:buFont typeface="Arial" charset="0"/>
              <a:buChar char="•"/>
            </a:pPr>
            <a:r>
              <a:rPr lang="sv-SE" dirty="0" smtClean="0"/>
              <a:t>Grid </a:t>
            </a:r>
            <a:r>
              <a:rPr lang="sv-SE" dirty="0" err="1" smtClean="0"/>
              <a:t>fee</a:t>
            </a:r>
            <a:r>
              <a:rPr lang="sv-SE" dirty="0" smtClean="0"/>
              <a:t> 50</a:t>
            </a:r>
            <a:endParaRPr lang="sv-SE"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1736" y="1844824"/>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ruta 3"/>
          <p:cNvSpPr txBox="1"/>
          <p:nvPr/>
        </p:nvSpPr>
        <p:spPr>
          <a:xfrm>
            <a:off x="755576" y="5157192"/>
            <a:ext cx="7135287" cy="646331"/>
          </a:xfrm>
          <a:prstGeom prst="rect">
            <a:avLst/>
          </a:prstGeom>
          <a:noFill/>
        </p:spPr>
        <p:txBody>
          <a:bodyPr wrap="none" rtlCol="0">
            <a:spAutoFit/>
          </a:bodyPr>
          <a:lstStyle/>
          <a:p>
            <a:r>
              <a:rPr lang="sv-SE" dirty="0" err="1" smtClean="0"/>
              <a:t>Value</a:t>
            </a:r>
            <a:r>
              <a:rPr lang="sv-SE" dirty="0" smtClean="0"/>
              <a:t> </a:t>
            </a:r>
            <a:r>
              <a:rPr lang="sv-SE" dirty="0" err="1" smtClean="0"/>
              <a:t>of</a:t>
            </a:r>
            <a:r>
              <a:rPr lang="sv-SE" dirty="0" smtClean="0"/>
              <a:t> </a:t>
            </a:r>
            <a:r>
              <a:rPr lang="sv-SE" dirty="0" err="1" smtClean="0"/>
              <a:t>recovered</a:t>
            </a:r>
            <a:r>
              <a:rPr lang="sv-SE" dirty="0" smtClean="0"/>
              <a:t> heat: </a:t>
            </a:r>
            <a:r>
              <a:rPr lang="sv-SE" dirty="0" err="1" smtClean="0"/>
              <a:t>According</a:t>
            </a:r>
            <a:r>
              <a:rPr lang="sv-SE" dirty="0" smtClean="0"/>
              <a:t> </a:t>
            </a:r>
            <a:r>
              <a:rPr lang="sv-SE" dirty="0" err="1" smtClean="0"/>
              <a:t>to</a:t>
            </a:r>
            <a:r>
              <a:rPr lang="sv-SE" dirty="0" smtClean="0"/>
              <a:t> alternative </a:t>
            </a:r>
            <a:r>
              <a:rPr lang="sv-SE" dirty="0" err="1" smtClean="0"/>
              <a:t>cost</a:t>
            </a:r>
            <a:r>
              <a:rPr lang="sv-SE" dirty="0" smtClean="0"/>
              <a:t> </a:t>
            </a:r>
            <a:r>
              <a:rPr lang="sv-SE" dirty="0" err="1" smtClean="0"/>
              <a:t>to</a:t>
            </a:r>
            <a:r>
              <a:rPr lang="sv-SE" dirty="0" smtClean="0"/>
              <a:t> </a:t>
            </a:r>
            <a:r>
              <a:rPr lang="sv-SE" dirty="0" err="1" smtClean="0"/>
              <a:t>produce</a:t>
            </a:r>
            <a:r>
              <a:rPr lang="sv-SE" dirty="0" smtClean="0"/>
              <a:t> the heat</a:t>
            </a:r>
            <a:br>
              <a:rPr lang="sv-SE" dirty="0" smtClean="0"/>
            </a:br>
            <a:r>
              <a:rPr lang="sv-SE" dirty="0" err="1" smtClean="0"/>
              <a:t>Agreement</a:t>
            </a:r>
            <a:r>
              <a:rPr lang="sv-SE" dirty="0" smtClean="0"/>
              <a:t>: Will be </a:t>
            </a:r>
            <a:r>
              <a:rPr lang="sv-SE" dirty="0" err="1" smtClean="0"/>
              <a:t>calculated</a:t>
            </a:r>
            <a:r>
              <a:rPr lang="sv-SE" dirty="0" smtClean="0"/>
              <a:t> </a:t>
            </a:r>
            <a:r>
              <a:rPr lang="sv-SE" dirty="0" err="1" smtClean="0"/>
              <a:t>monthly</a:t>
            </a:r>
            <a:r>
              <a:rPr lang="sv-SE" dirty="0" smtClean="0"/>
              <a:t> </a:t>
            </a:r>
            <a:r>
              <a:rPr lang="sv-SE" dirty="0" err="1" smtClean="0"/>
              <a:t>according</a:t>
            </a:r>
            <a:r>
              <a:rPr lang="sv-SE" dirty="0" smtClean="0"/>
              <a:t> </a:t>
            </a:r>
            <a:r>
              <a:rPr lang="sv-SE" dirty="0" err="1" smtClean="0"/>
              <a:t>to</a:t>
            </a:r>
            <a:r>
              <a:rPr lang="sv-SE" dirty="0" smtClean="0"/>
              <a:t> </a:t>
            </a:r>
            <a:r>
              <a:rPr lang="sv-SE" dirty="0" err="1" smtClean="0"/>
              <a:t>open</a:t>
            </a:r>
            <a:r>
              <a:rPr lang="sv-SE" dirty="0" smtClean="0"/>
              <a:t> </a:t>
            </a:r>
            <a:r>
              <a:rPr lang="sv-SE" dirty="0" err="1" smtClean="0"/>
              <a:t>book</a:t>
            </a:r>
            <a:r>
              <a:rPr lang="sv-SE" dirty="0" smtClean="0"/>
              <a:t> principle</a:t>
            </a:r>
            <a:endParaRPr lang="sv-SE" dirty="0"/>
          </a:p>
        </p:txBody>
      </p:sp>
    </p:spTree>
    <p:extLst>
      <p:ext uri="{BB962C8B-B14F-4D97-AF65-F5344CB8AC3E}">
        <p14:creationId xmlns:p14="http://schemas.microsoft.com/office/powerpoint/2010/main" val="1513360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Prediction of energy flows</a:t>
            </a:r>
            <a:endParaRPr lang="en-GB" dirty="0"/>
          </a:p>
        </p:txBody>
      </p:sp>
      <p:grpSp>
        <p:nvGrpSpPr>
          <p:cNvPr id="6" name="Grupp 81"/>
          <p:cNvGrpSpPr/>
          <p:nvPr/>
        </p:nvGrpSpPr>
        <p:grpSpPr>
          <a:xfrm>
            <a:off x="7233746" y="6402960"/>
            <a:ext cx="1573200" cy="266400"/>
            <a:chOff x="420688" y="4459288"/>
            <a:chExt cx="2014537" cy="341312"/>
          </a:xfrm>
        </p:grpSpPr>
        <p:sp>
          <p:nvSpPr>
            <p:cNvPr id="7"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9"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0"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1"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2"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3"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4"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6"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7"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8"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9"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0"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pic>
        <p:nvPicPr>
          <p:cNvPr id="21" name="Picture 2" descr="C:\Users\MaGie\AppData\Local\Microsoft\Windows\Temporary Internet Files\Content.Outlook\5CBE3FRU\MAX%20IV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808" y="1844822"/>
            <a:ext cx="83629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2977" y="2492896"/>
            <a:ext cx="3457575"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808" y="2492895"/>
            <a:ext cx="5089994"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795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16632"/>
            <a:ext cx="8229600" cy="1143000"/>
          </a:xfrm>
        </p:spPr>
        <p:txBody>
          <a:bodyPr/>
          <a:lstStyle/>
          <a:p>
            <a:r>
              <a:rPr lang="sv-SE" dirty="0" smtClean="0"/>
              <a:t>The Energy Central</a:t>
            </a:r>
            <a:endParaRPr lang="sv-SE" dirty="0"/>
          </a:p>
        </p:txBody>
      </p:sp>
      <p:grpSp>
        <p:nvGrpSpPr>
          <p:cNvPr id="4" name="Grupp 81"/>
          <p:cNvGrpSpPr/>
          <p:nvPr/>
        </p:nvGrpSpPr>
        <p:grpSpPr>
          <a:xfrm>
            <a:off x="7233746" y="6402960"/>
            <a:ext cx="1573200" cy="266400"/>
            <a:chOff x="420688" y="4459288"/>
            <a:chExt cx="2014537" cy="341312"/>
          </a:xfrm>
        </p:grpSpPr>
        <p:sp>
          <p:nvSpPr>
            <p:cNvPr id="5"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Picture 2" descr="C:\Users\MaGie\AppData\Local\Microsoft\Windows\Temporary Internet Files\Content.Outlook\5CBE3FRU\MAX%20IV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ruta 20"/>
          <p:cNvSpPr txBox="1"/>
          <p:nvPr/>
        </p:nvSpPr>
        <p:spPr>
          <a:xfrm>
            <a:off x="395536" y="899428"/>
            <a:ext cx="1404552" cy="369332"/>
          </a:xfrm>
          <a:prstGeom prst="rect">
            <a:avLst/>
          </a:prstGeom>
          <a:noFill/>
        </p:spPr>
        <p:txBody>
          <a:bodyPr wrap="none" rtlCol="0">
            <a:spAutoFit/>
          </a:bodyPr>
          <a:lstStyle/>
          <a:p>
            <a:r>
              <a:rPr lang="sv-SE" dirty="0" smtClean="0"/>
              <a:t>The </a:t>
            </a:r>
            <a:r>
              <a:rPr lang="sv-SE" dirty="0" err="1" smtClean="0"/>
              <a:t>building</a:t>
            </a:r>
            <a:r>
              <a:rPr lang="sv-SE" dirty="0" smtClean="0"/>
              <a:t>:</a:t>
            </a:r>
            <a:endParaRPr lang="sv-SE" dirty="0"/>
          </a:p>
        </p:txBody>
      </p:sp>
      <p:sp>
        <p:nvSpPr>
          <p:cNvPr id="22" name="textruta 21"/>
          <p:cNvSpPr txBox="1"/>
          <p:nvPr/>
        </p:nvSpPr>
        <p:spPr>
          <a:xfrm>
            <a:off x="5885548" y="980728"/>
            <a:ext cx="1782796" cy="369332"/>
          </a:xfrm>
          <a:prstGeom prst="rect">
            <a:avLst/>
          </a:prstGeom>
          <a:noFill/>
        </p:spPr>
        <p:txBody>
          <a:bodyPr wrap="none" rtlCol="0">
            <a:spAutoFit/>
          </a:bodyPr>
          <a:lstStyle/>
          <a:p>
            <a:r>
              <a:rPr lang="sv-SE" dirty="0" smtClean="0"/>
              <a:t>The Heat Pumps:</a:t>
            </a:r>
            <a:endParaRPr lang="sv-SE" dirty="0"/>
          </a:p>
        </p:txBody>
      </p:sp>
      <p:sp>
        <p:nvSpPr>
          <p:cNvPr id="23" name="textruta 22"/>
          <p:cNvSpPr txBox="1"/>
          <p:nvPr/>
        </p:nvSpPr>
        <p:spPr>
          <a:xfrm>
            <a:off x="5364088" y="3861048"/>
            <a:ext cx="1327864" cy="369332"/>
          </a:xfrm>
          <a:prstGeom prst="rect">
            <a:avLst/>
          </a:prstGeom>
          <a:noFill/>
        </p:spPr>
        <p:txBody>
          <a:bodyPr wrap="none" rtlCol="0">
            <a:spAutoFit/>
          </a:bodyPr>
          <a:lstStyle/>
          <a:p>
            <a:r>
              <a:rPr lang="sv-SE" dirty="0" smtClean="0"/>
              <a:t>The Backup:</a:t>
            </a:r>
            <a:endParaRPr lang="sv-SE" dirty="0"/>
          </a:p>
        </p:txBody>
      </p:sp>
      <p:sp>
        <p:nvSpPr>
          <p:cNvPr id="24" name="textruta 23"/>
          <p:cNvSpPr txBox="1"/>
          <p:nvPr/>
        </p:nvSpPr>
        <p:spPr>
          <a:xfrm>
            <a:off x="395536" y="3933056"/>
            <a:ext cx="2190856" cy="369332"/>
          </a:xfrm>
          <a:prstGeom prst="rect">
            <a:avLst/>
          </a:prstGeom>
          <a:noFill/>
        </p:spPr>
        <p:txBody>
          <a:bodyPr wrap="none" rtlCol="0">
            <a:spAutoFit/>
          </a:bodyPr>
          <a:lstStyle/>
          <a:p>
            <a:r>
              <a:rPr lang="sv-SE" dirty="0" smtClean="0"/>
              <a:t>Vibration </a:t>
            </a:r>
            <a:r>
              <a:rPr lang="sv-SE" dirty="0" err="1" smtClean="0"/>
              <a:t>abatement</a:t>
            </a:r>
            <a:r>
              <a:rPr lang="sv-SE" dirty="0" smtClean="0"/>
              <a:t>:</a:t>
            </a:r>
            <a:endParaRPr lang="sv-SE" dirty="0"/>
          </a:p>
        </p:txBody>
      </p:sp>
      <p:pic>
        <p:nvPicPr>
          <p:cNvPr id="1026" name="Picture 2" descr="C:\Users\MaGie\AppData\Local\Microsoft\Windows\Temporary Internet Files\Content.Outlook\5CBE3FRU\bild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3544252" cy="2647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Gie\AppData\Local\Microsoft\Windows\Temporary Internet Files\Content.Outlook\5CBE3FRU\bild 1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4577" y="4128189"/>
            <a:ext cx="3635895" cy="2715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Gie\AppData\Local\Microsoft\Windows\Temporary Internet Files\Content.Outlook\5CBE3FRU\bild 3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7160" y="1289508"/>
            <a:ext cx="3539296" cy="264354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Gie\AppData\Local\Microsoft\Windows\Temporary Internet Files\Content.Outlook\5CBE3FRU\bild 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2843" y="4230381"/>
            <a:ext cx="3499077" cy="2613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33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a:spLocks noGrp="1"/>
          </p:cNvSpPr>
          <p:nvPr>
            <p:ph type="title"/>
          </p:nvPr>
        </p:nvSpPr>
        <p:spPr>
          <a:xfrm>
            <a:off x="457200" y="274638"/>
            <a:ext cx="8229600" cy="1143000"/>
          </a:xfrm>
        </p:spPr>
        <p:txBody>
          <a:bodyPr>
            <a:noAutofit/>
          </a:bodyPr>
          <a:lstStyle/>
          <a:p>
            <a:r>
              <a:rPr lang="sv-SE" dirty="0" err="1" smtClean="0"/>
              <a:t>Replaced</a:t>
            </a:r>
            <a:r>
              <a:rPr lang="sv-SE" dirty="0" smtClean="0"/>
              <a:t> </a:t>
            </a:r>
            <a:r>
              <a:rPr lang="sv-SE" dirty="0" err="1" smtClean="0"/>
              <a:t>fuels</a:t>
            </a:r>
            <a:r>
              <a:rPr lang="sv-SE" dirty="0" smtClean="0"/>
              <a:t>?</a:t>
            </a:r>
            <a:endParaRPr lang="sv-S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23361"/>
            <a:ext cx="7520831" cy="4553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p 81"/>
          <p:cNvGrpSpPr/>
          <p:nvPr/>
        </p:nvGrpSpPr>
        <p:grpSpPr>
          <a:xfrm>
            <a:off x="7233746" y="6186936"/>
            <a:ext cx="1573200" cy="266400"/>
            <a:chOff x="420688" y="4459288"/>
            <a:chExt cx="2014537" cy="341312"/>
          </a:xfrm>
        </p:grpSpPr>
        <p:sp>
          <p:nvSpPr>
            <p:cNvPr id="7"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1" name="Picture 2" descr="C:\Users\MaGie\AppData\Local\Microsoft\Windows\Temporary Internet Files\Content.Outlook\5CBE3FRU\MAX%20IV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025004"/>
            <a:ext cx="1512168" cy="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156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Calculation</a:t>
            </a:r>
            <a:r>
              <a:rPr lang="sv-SE" dirty="0" smtClean="0"/>
              <a:t> MAX-</a:t>
            </a:r>
            <a:r>
              <a:rPr lang="sv-SE" dirty="0" err="1" smtClean="0"/>
              <a:t>lab</a:t>
            </a:r>
            <a:endParaRPr lang="sv-SE"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700807"/>
            <a:ext cx="3401883" cy="207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70" y="4178771"/>
            <a:ext cx="3394081" cy="207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474" y="1695623"/>
            <a:ext cx="3410477" cy="206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4186760"/>
            <a:ext cx="3409486" cy="207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ruta 7"/>
          <p:cNvSpPr txBox="1"/>
          <p:nvPr/>
        </p:nvSpPr>
        <p:spPr>
          <a:xfrm>
            <a:off x="1619672" y="1352191"/>
            <a:ext cx="1581202" cy="369332"/>
          </a:xfrm>
          <a:prstGeom prst="rect">
            <a:avLst/>
          </a:prstGeom>
          <a:noFill/>
        </p:spPr>
        <p:txBody>
          <a:bodyPr wrap="none" rtlCol="0">
            <a:spAutoFit/>
          </a:bodyPr>
          <a:lstStyle/>
          <a:p>
            <a:r>
              <a:rPr lang="sv-SE" dirty="0" err="1" smtClean="0"/>
              <a:t>District</a:t>
            </a:r>
            <a:r>
              <a:rPr lang="sv-SE" dirty="0" smtClean="0"/>
              <a:t> </a:t>
            </a:r>
            <a:r>
              <a:rPr lang="sv-SE" dirty="0" err="1" smtClean="0"/>
              <a:t>cooling</a:t>
            </a:r>
            <a:endParaRPr lang="sv-SE" dirty="0"/>
          </a:p>
        </p:txBody>
      </p:sp>
      <p:sp>
        <p:nvSpPr>
          <p:cNvPr id="9" name="textruta 8"/>
          <p:cNvSpPr txBox="1"/>
          <p:nvPr/>
        </p:nvSpPr>
        <p:spPr>
          <a:xfrm>
            <a:off x="5364088" y="1362423"/>
            <a:ext cx="1948419" cy="369332"/>
          </a:xfrm>
          <a:prstGeom prst="rect">
            <a:avLst/>
          </a:prstGeom>
          <a:noFill/>
        </p:spPr>
        <p:txBody>
          <a:bodyPr wrap="none" rtlCol="0">
            <a:spAutoFit/>
          </a:bodyPr>
          <a:lstStyle/>
          <a:p>
            <a:r>
              <a:rPr lang="sv-SE" dirty="0" smtClean="0"/>
              <a:t>Heat </a:t>
            </a:r>
            <a:r>
              <a:rPr lang="sv-SE" dirty="0" err="1" smtClean="0"/>
              <a:t>recovery</a:t>
            </a:r>
            <a:r>
              <a:rPr lang="sv-SE" dirty="0" smtClean="0"/>
              <a:t> </a:t>
            </a:r>
            <a:r>
              <a:rPr lang="sv-SE" dirty="0" err="1" smtClean="0"/>
              <a:t>only</a:t>
            </a:r>
            <a:endParaRPr lang="sv-SE" dirty="0"/>
          </a:p>
        </p:txBody>
      </p:sp>
      <p:sp>
        <p:nvSpPr>
          <p:cNvPr id="10" name="textruta 9"/>
          <p:cNvSpPr txBox="1"/>
          <p:nvPr/>
        </p:nvSpPr>
        <p:spPr>
          <a:xfrm>
            <a:off x="1619672" y="3861048"/>
            <a:ext cx="1581330" cy="369332"/>
          </a:xfrm>
          <a:prstGeom prst="rect">
            <a:avLst/>
          </a:prstGeom>
          <a:noFill/>
        </p:spPr>
        <p:txBody>
          <a:bodyPr wrap="none" rtlCol="0">
            <a:spAutoFit/>
          </a:bodyPr>
          <a:lstStyle/>
          <a:p>
            <a:r>
              <a:rPr lang="sv-SE" dirty="0" err="1" smtClean="0"/>
              <a:t>Cooling</a:t>
            </a:r>
            <a:r>
              <a:rPr lang="sv-SE" dirty="0" smtClean="0"/>
              <a:t> </a:t>
            </a:r>
            <a:r>
              <a:rPr lang="sv-SE" dirty="0" err="1" smtClean="0"/>
              <a:t>towers</a:t>
            </a:r>
            <a:endParaRPr lang="sv-SE" dirty="0"/>
          </a:p>
        </p:txBody>
      </p:sp>
      <p:sp>
        <p:nvSpPr>
          <p:cNvPr id="11" name="textruta 10"/>
          <p:cNvSpPr txBox="1"/>
          <p:nvPr/>
        </p:nvSpPr>
        <p:spPr>
          <a:xfrm>
            <a:off x="4499992" y="3864471"/>
            <a:ext cx="3620478" cy="369332"/>
          </a:xfrm>
          <a:prstGeom prst="rect">
            <a:avLst/>
          </a:prstGeom>
          <a:noFill/>
        </p:spPr>
        <p:txBody>
          <a:bodyPr wrap="none" rtlCol="0">
            <a:spAutoFit/>
          </a:bodyPr>
          <a:lstStyle/>
          <a:p>
            <a:r>
              <a:rPr lang="sv-SE" dirty="0" smtClean="0"/>
              <a:t>Heat </a:t>
            </a:r>
            <a:r>
              <a:rPr lang="sv-SE" dirty="0" err="1" smtClean="0"/>
              <a:t>recovery</a:t>
            </a:r>
            <a:r>
              <a:rPr lang="sv-SE" dirty="0" smtClean="0"/>
              <a:t> and no </a:t>
            </a:r>
            <a:r>
              <a:rPr lang="sv-SE" dirty="0" err="1" smtClean="0"/>
              <a:t>cooling</a:t>
            </a:r>
            <a:r>
              <a:rPr lang="sv-SE" dirty="0" smtClean="0"/>
              <a:t> </a:t>
            </a:r>
            <a:r>
              <a:rPr lang="sv-SE" dirty="0" err="1" smtClean="0"/>
              <a:t>towers</a:t>
            </a:r>
            <a:endParaRPr lang="sv-SE" dirty="0"/>
          </a:p>
        </p:txBody>
      </p:sp>
    </p:spTree>
    <p:extLst>
      <p:ext uri="{BB962C8B-B14F-4D97-AF65-F5344CB8AC3E}">
        <p14:creationId xmlns:p14="http://schemas.microsoft.com/office/powerpoint/2010/main" val="215597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r>
              <a:rPr lang="en-GB" dirty="0" smtClean="0"/>
              <a:t>The starting point was the need of energy for MAX-lab research facility. </a:t>
            </a:r>
          </a:p>
          <a:p>
            <a:r>
              <a:rPr lang="en-GB" dirty="0" smtClean="0"/>
              <a:t>It was clear that MAX-lab was going to use a lot of electricity to run its equipment…</a:t>
            </a:r>
          </a:p>
          <a:p>
            <a:r>
              <a:rPr lang="en-GB" dirty="0" smtClean="0"/>
              <a:t>… but what about heating, cooling and </a:t>
            </a:r>
            <a:br>
              <a:rPr lang="en-GB" dirty="0" smtClean="0"/>
            </a:br>
            <a:r>
              <a:rPr lang="en-GB" dirty="0" smtClean="0"/>
              <a:t>air condition?</a:t>
            </a:r>
          </a:p>
          <a:p>
            <a:endParaRPr lang="en-GB" dirty="0"/>
          </a:p>
        </p:txBody>
      </p:sp>
      <p:sp>
        <p:nvSpPr>
          <p:cNvPr id="4" name="Rubrik 1"/>
          <p:cNvSpPr>
            <a:spLocks noGrp="1"/>
          </p:cNvSpPr>
          <p:nvPr>
            <p:ph type="title"/>
          </p:nvPr>
        </p:nvSpPr>
        <p:spPr>
          <a:xfrm>
            <a:off x="457200" y="274638"/>
            <a:ext cx="8229600" cy="1143000"/>
          </a:xfrm>
        </p:spPr>
        <p:txBody>
          <a:bodyPr/>
          <a:lstStyle/>
          <a:p>
            <a:r>
              <a:rPr lang="sv-SE" dirty="0" err="1" smtClean="0"/>
              <a:t>Background</a:t>
            </a:r>
            <a:endParaRPr lang="sv-SE" dirty="0"/>
          </a:p>
        </p:txBody>
      </p:sp>
      <p:grpSp>
        <p:nvGrpSpPr>
          <p:cNvPr id="5" name="Grupp 81"/>
          <p:cNvGrpSpPr/>
          <p:nvPr/>
        </p:nvGrpSpPr>
        <p:grpSpPr>
          <a:xfrm>
            <a:off x="7233746" y="6402960"/>
            <a:ext cx="1573200" cy="266400"/>
            <a:chOff x="420688" y="4459288"/>
            <a:chExt cx="2014537" cy="341312"/>
          </a:xfrm>
        </p:grpSpPr>
        <p:sp>
          <p:nvSpPr>
            <p:cNvPr id="6"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20" name="Picture 2" descr="C:\Users\MaGie\AppData\Local\Microsoft\Windows\Temporary Internet Files\Content.Outlook\5CBE3FRU\MAX%20IV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641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dirty="0" smtClean="0"/>
              <a:t>Conclusion</a:t>
            </a:r>
            <a:endParaRPr lang="en-GB" dirty="0"/>
          </a:p>
        </p:txBody>
      </p:sp>
      <p:sp>
        <p:nvSpPr>
          <p:cNvPr id="3" name="Platshållare för innehåll 2"/>
          <p:cNvSpPr>
            <a:spLocks noGrp="1"/>
          </p:cNvSpPr>
          <p:nvPr>
            <p:ph idx="1"/>
          </p:nvPr>
        </p:nvSpPr>
        <p:spPr/>
        <p:txBody>
          <a:bodyPr/>
          <a:lstStyle/>
          <a:p>
            <a:r>
              <a:rPr lang="en-GB" dirty="0" smtClean="0"/>
              <a:t>Early start-up of cooperation</a:t>
            </a:r>
          </a:p>
          <a:p>
            <a:r>
              <a:rPr lang="en-GB" dirty="0" smtClean="0"/>
              <a:t>Work with temperature quality</a:t>
            </a:r>
          </a:p>
          <a:p>
            <a:r>
              <a:rPr lang="en-GB" dirty="0" smtClean="0"/>
              <a:t>Open book principle</a:t>
            </a:r>
          </a:p>
          <a:p>
            <a:r>
              <a:rPr lang="en-GB" dirty="0" smtClean="0"/>
              <a:t>Flexible cooling power design</a:t>
            </a:r>
          </a:p>
          <a:p>
            <a:endParaRPr lang="en-GB" dirty="0" smtClean="0"/>
          </a:p>
          <a:p>
            <a:endParaRPr lang="en-GB" dirty="0"/>
          </a:p>
        </p:txBody>
      </p:sp>
      <p:grpSp>
        <p:nvGrpSpPr>
          <p:cNvPr id="4" name="Grupp 81"/>
          <p:cNvGrpSpPr/>
          <p:nvPr/>
        </p:nvGrpSpPr>
        <p:grpSpPr>
          <a:xfrm>
            <a:off x="7233746" y="6402960"/>
            <a:ext cx="1573200" cy="266400"/>
            <a:chOff x="420688" y="4459288"/>
            <a:chExt cx="2014537" cy="341312"/>
          </a:xfrm>
        </p:grpSpPr>
        <p:sp>
          <p:nvSpPr>
            <p:cNvPr id="5"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9" name="Picture 2" descr="C:\Users\MaGie\AppData\Local\Microsoft\Windows\Temporary Internet Files\Content.Outlook\5CBE3FRU\MAX%20IV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496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395536" y="5157192"/>
            <a:ext cx="4680520"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sv-SE" sz="5400" dirty="0" smtClean="0"/>
              <a:t>        </a:t>
            </a:r>
            <a:endParaRPr lang="sv-SE" sz="5400" dirty="0"/>
          </a:p>
        </p:txBody>
      </p:sp>
      <p:sp>
        <p:nvSpPr>
          <p:cNvPr id="9" name="Ned 8"/>
          <p:cNvSpPr/>
          <p:nvPr/>
        </p:nvSpPr>
        <p:spPr>
          <a:xfrm flipH="1">
            <a:off x="539552" y="3356992"/>
            <a:ext cx="144016" cy="172819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0" name="Upp 9"/>
          <p:cNvSpPr/>
          <p:nvPr/>
        </p:nvSpPr>
        <p:spPr>
          <a:xfrm>
            <a:off x="755576" y="3356992"/>
            <a:ext cx="144016" cy="17281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Ned 10"/>
          <p:cNvSpPr/>
          <p:nvPr/>
        </p:nvSpPr>
        <p:spPr>
          <a:xfrm flipH="1">
            <a:off x="2483768" y="3356992"/>
            <a:ext cx="144016"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Upp 11"/>
          <p:cNvSpPr/>
          <p:nvPr/>
        </p:nvSpPr>
        <p:spPr>
          <a:xfrm>
            <a:off x="2699792" y="3356992"/>
            <a:ext cx="144016" cy="172819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3" name="Ned 12"/>
          <p:cNvSpPr/>
          <p:nvPr/>
        </p:nvSpPr>
        <p:spPr>
          <a:xfrm flipH="1">
            <a:off x="4572000" y="3356992"/>
            <a:ext cx="133544"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Upp 13"/>
          <p:cNvSpPr/>
          <p:nvPr/>
        </p:nvSpPr>
        <p:spPr>
          <a:xfrm>
            <a:off x="4788024" y="3356992"/>
            <a:ext cx="144016" cy="172819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7" name="textruta 16"/>
          <p:cNvSpPr txBox="1"/>
          <p:nvPr/>
        </p:nvSpPr>
        <p:spPr>
          <a:xfrm>
            <a:off x="1944216" y="3356992"/>
            <a:ext cx="595035" cy="369332"/>
          </a:xfrm>
          <a:prstGeom prst="rect">
            <a:avLst/>
          </a:prstGeom>
          <a:noFill/>
        </p:spPr>
        <p:txBody>
          <a:bodyPr wrap="none" rtlCol="0">
            <a:spAutoFit/>
          </a:bodyPr>
          <a:lstStyle/>
          <a:p>
            <a:r>
              <a:rPr lang="sv-SE" dirty="0" smtClean="0"/>
              <a:t>24 C</a:t>
            </a:r>
            <a:endParaRPr lang="sv-SE" dirty="0"/>
          </a:p>
        </p:txBody>
      </p:sp>
      <p:sp>
        <p:nvSpPr>
          <p:cNvPr id="18" name="textruta 17"/>
          <p:cNvSpPr txBox="1"/>
          <p:nvPr/>
        </p:nvSpPr>
        <p:spPr>
          <a:xfrm>
            <a:off x="2771800" y="3356992"/>
            <a:ext cx="648072" cy="369332"/>
          </a:xfrm>
          <a:prstGeom prst="rect">
            <a:avLst/>
          </a:prstGeom>
          <a:noFill/>
        </p:spPr>
        <p:txBody>
          <a:bodyPr wrap="square" rtlCol="0">
            <a:spAutoFit/>
          </a:bodyPr>
          <a:lstStyle/>
          <a:p>
            <a:r>
              <a:rPr lang="sv-SE" dirty="0" smtClean="0"/>
              <a:t>34 C</a:t>
            </a:r>
            <a:endParaRPr lang="sv-SE" dirty="0"/>
          </a:p>
        </p:txBody>
      </p:sp>
      <p:sp>
        <p:nvSpPr>
          <p:cNvPr id="19" name="textruta 18"/>
          <p:cNvSpPr txBox="1"/>
          <p:nvPr/>
        </p:nvSpPr>
        <p:spPr>
          <a:xfrm>
            <a:off x="4032448" y="3356992"/>
            <a:ext cx="478016" cy="369332"/>
          </a:xfrm>
          <a:prstGeom prst="rect">
            <a:avLst/>
          </a:prstGeom>
          <a:noFill/>
        </p:spPr>
        <p:txBody>
          <a:bodyPr wrap="none" rtlCol="0">
            <a:spAutoFit/>
          </a:bodyPr>
          <a:lstStyle/>
          <a:p>
            <a:r>
              <a:rPr lang="sv-SE" dirty="0" smtClean="0"/>
              <a:t>7 C</a:t>
            </a:r>
            <a:endParaRPr lang="sv-SE" dirty="0"/>
          </a:p>
        </p:txBody>
      </p:sp>
      <p:sp>
        <p:nvSpPr>
          <p:cNvPr id="20" name="textruta 19"/>
          <p:cNvSpPr txBox="1"/>
          <p:nvPr/>
        </p:nvSpPr>
        <p:spPr>
          <a:xfrm>
            <a:off x="4860032" y="3356992"/>
            <a:ext cx="648072" cy="369332"/>
          </a:xfrm>
          <a:prstGeom prst="rect">
            <a:avLst/>
          </a:prstGeom>
          <a:noFill/>
        </p:spPr>
        <p:txBody>
          <a:bodyPr wrap="square" rtlCol="0">
            <a:spAutoFit/>
          </a:bodyPr>
          <a:lstStyle/>
          <a:p>
            <a:r>
              <a:rPr lang="sv-SE" dirty="0" smtClean="0"/>
              <a:t>15 C</a:t>
            </a:r>
            <a:endParaRPr lang="sv-SE" dirty="0"/>
          </a:p>
        </p:txBody>
      </p:sp>
      <p:sp>
        <p:nvSpPr>
          <p:cNvPr id="21" name="textruta 20"/>
          <p:cNvSpPr txBox="1"/>
          <p:nvPr/>
        </p:nvSpPr>
        <p:spPr>
          <a:xfrm>
            <a:off x="161510" y="2852936"/>
            <a:ext cx="1044116" cy="369332"/>
          </a:xfrm>
          <a:prstGeom prst="rect">
            <a:avLst/>
          </a:prstGeom>
          <a:noFill/>
        </p:spPr>
        <p:txBody>
          <a:bodyPr wrap="square" rtlCol="0">
            <a:spAutoFit/>
          </a:bodyPr>
          <a:lstStyle/>
          <a:p>
            <a:r>
              <a:rPr lang="sv-SE" dirty="0" err="1" smtClean="0"/>
              <a:t>Heating</a:t>
            </a:r>
            <a:endParaRPr lang="sv-SE" dirty="0"/>
          </a:p>
        </p:txBody>
      </p:sp>
      <p:sp>
        <p:nvSpPr>
          <p:cNvPr id="22" name="textruta 21"/>
          <p:cNvSpPr txBox="1"/>
          <p:nvPr/>
        </p:nvSpPr>
        <p:spPr>
          <a:xfrm>
            <a:off x="1835696" y="2853090"/>
            <a:ext cx="1656184" cy="369332"/>
          </a:xfrm>
          <a:prstGeom prst="rect">
            <a:avLst/>
          </a:prstGeom>
          <a:noFill/>
        </p:spPr>
        <p:txBody>
          <a:bodyPr wrap="square" rtlCol="0">
            <a:spAutoFit/>
          </a:bodyPr>
          <a:lstStyle/>
          <a:p>
            <a:r>
              <a:rPr lang="sv-SE" dirty="0" smtClean="0"/>
              <a:t>Process </a:t>
            </a:r>
            <a:r>
              <a:rPr lang="sv-SE" dirty="0" err="1" smtClean="0"/>
              <a:t>cooling</a:t>
            </a:r>
            <a:endParaRPr lang="sv-SE" dirty="0"/>
          </a:p>
        </p:txBody>
      </p:sp>
      <p:sp>
        <p:nvSpPr>
          <p:cNvPr id="23" name="textruta 22"/>
          <p:cNvSpPr txBox="1"/>
          <p:nvPr/>
        </p:nvSpPr>
        <p:spPr>
          <a:xfrm>
            <a:off x="3833918" y="2859795"/>
            <a:ext cx="2700300" cy="369332"/>
          </a:xfrm>
          <a:prstGeom prst="rect">
            <a:avLst/>
          </a:prstGeom>
          <a:noFill/>
        </p:spPr>
        <p:txBody>
          <a:bodyPr wrap="square" rtlCol="0">
            <a:spAutoFit/>
          </a:bodyPr>
          <a:lstStyle/>
          <a:p>
            <a:r>
              <a:rPr lang="sv-SE" dirty="0"/>
              <a:t>C</a:t>
            </a:r>
            <a:r>
              <a:rPr lang="sv-SE" dirty="0" smtClean="0"/>
              <a:t>omfort </a:t>
            </a:r>
            <a:r>
              <a:rPr lang="sv-SE" dirty="0" err="1" smtClean="0"/>
              <a:t>cooling</a:t>
            </a:r>
            <a:endParaRPr lang="sv-SE" dirty="0"/>
          </a:p>
        </p:txBody>
      </p:sp>
      <p:sp>
        <p:nvSpPr>
          <p:cNvPr id="25" name="Rektangel 24"/>
          <p:cNvSpPr/>
          <p:nvPr/>
        </p:nvSpPr>
        <p:spPr>
          <a:xfrm>
            <a:off x="161510" y="1265858"/>
            <a:ext cx="8207181" cy="1077218"/>
          </a:xfrm>
          <a:prstGeom prst="rect">
            <a:avLst/>
          </a:prstGeom>
        </p:spPr>
        <p:txBody>
          <a:bodyPr wrap="square">
            <a:spAutoFit/>
          </a:bodyPr>
          <a:lstStyle/>
          <a:p>
            <a:r>
              <a:rPr lang="sv-SE" sz="3200" dirty="0" smtClean="0"/>
              <a:t>Max-</a:t>
            </a:r>
            <a:r>
              <a:rPr lang="sv-SE" sz="3200" dirty="0" err="1" smtClean="0"/>
              <a:t>lab</a:t>
            </a:r>
            <a:r>
              <a:rPr lang="sv-SE" sz="3200" dirty="0" smtClean="0"/>
              <a:t> </a:t>
            </a:r>
            <a:r>
              <a:rPr lang="sv-SE" sz="3200" dirty="0" err="1" smtClean="0"/>
              <a:t>needs</a:t>
            </a:r>
            <a:r>
              <a:rPr lang="sv-SE" sz="3200" dirty="0" smtClean="0"/>
              <a:t> </a:t>
            </a:r>
            <a:r>
              <a:rPr lang="sv-SE" sz="3200" dirty="0" err="1" smtClean="0"/>
              <a:t>both</a:t>
            </a:r>
            <a:r>
              <a:rPr lang="sv-SE" sz="3200" dirty="0" smtClean="0"/>
              <a:t> </a:t>
            </a:r>
            <a:r>
              <a:rPr lang="sv-SE" sz="3200" dirty="0" err="1" smtClean="0"/>
              <a:t>heating</a:t>
            </a:r>
            <a:r>
              <a:rPr lang="sv-SE" sz="3200" dirty="0" smtClean="0"/>
              <a:t> and </a:t>
            </a:r>
            <a:r>
              <a:rPr lang="sv-SE" sz="3200" dirty="0" err="1" smtClean="0"/>
              <a:t>cooling</a:t>
            </a:r>
            <a:r>
              <a:rPr lang="sv-SE" sz="3200" dirty="0"/>
              <a:t>.</a:t>
            </a:r>
            <a:r>
              <a:rPr lang="sv-SE" sz="3200" dirty="0" smtClean="0"/>
              <a:t> The </a:t>
            </a:r>
            <a:r>
              <a:rPr lang="sv-SE" sz="3200" dirty="0" err="1" smtClean="0"/>
              <a:t>demands</a:t>
            </a:r>
            <a:r>
              <a:rPr lang="sv-SE" sz="3200" dirty="0" smtClean="0"/>
              <a:t> </a:t>
            </a:r>
            <a:r>
              <a:rPr lang="sv-SE" sz="3200" dirty="0" err="1" smtClean="0"/>
              <a:t>where</a:t>
            </a:r>
            <a:r>
              <a:rPr lang="sv-SE" sz="3200" dirty="0" smtClean="0"/>
              <a:t> </a:t>
            </a:r>
            <a:r>
              <a:rPr lang="sv-SE" sz="3200" dirty="0" err="1" smtClean="0"/>
              <a:t>divided</a:t>
            </a:r>
            <a:r>
              <a:rPr lang="sv-SE" sz="3200" dirty="0" smtClean="0"/>
              <a:t> </a:t>
            </a:r>
            <a:r>
              <a:rPr lang="sv-SE" sz="3200" dirty="0" err="1" smtClean="0"/>
              <a:t>into</a:t>
            </a:r>
            <a:r>
              <a:rPr lang="sv-SE" sz="3200" dirty="0" smtClean="0"/>
              <a:t> </a:t>
            </a:r>
            <a:r>
              <a:rPr lang="sv-SE" sz="3200" dirty="0" err="1" smtClean="0"/>
              <a:t>three</a:t>
            </a:r>
            <a:r>
              <a:rPr lang="sv-SE" sz="3200" dirty="0" smtClean="0"/>
              <a:t> </a:t>
            </a:r>
            <a:r>
              <a:rPr lang="sv-SE" sz="3200" dirty="0" err="1" smtClean="0"/>
              <a:t>groups</a:t>
            </a:r>
            <a:r>
              <a:rPr lang="sv-SE" sz="3200" dirty="0" smtClean="0"/>
              <a:t>:</a:t>
            </a:r>
          </a:p>
        </p:txBody>
      </p:sp>
      <p:sp>
        <p:nvSpPr>
          <p:cNvPr id="26" name="Rubrik 1"/>
          <p:cNvSpPr>
            <a:spLocks noGrp="1"/>
          </p:cNvSpPr>
          <p:nvPr>
            <p:ph type="title"/>
          </p:nvPr>
        </p:nvSpPr>
        <p:spPr>
          <a:xfrm>
            <a:off x="457200" y="274638"/>
            <a:ext cx="8229600" cy="1143000"/>
          </a:xfrm>
        </p:spPr>
        <p:txBody>
          <a:bodyPr/>
          <a:lstStyle/>
          <a:p>
            <a:r>
              <a:rPr lang="sv-SE" dirty="0" err="1" smtClean="0"/>
              <a:t>Background</a:t>
            </a:r>
            <a:endParaRPr lang="sv-SE" dirty="0"/>
          </a:p>
        </p:txBody>
      </p:sp>
      <p:pic>
        <p:nvPicPr>
          <p:cNvPr id="57" name="Picture 2" descr="C:\Users\MaGie\AppData\Local\Microsoft\Windows\Temporary Internet Files\Content.Outlook\5CBE3FRU\MAX%20IV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729" y="5252129"/>
            <a:ext cx="1818134" cy="746229"/>
          </a:xfrm>
          <a:prstGeom prst="rect">
            <a:avLst/>
          </a:prstGeom>
          <a:noFill/>
          <a:ln w="508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453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uropeanresearchfacilities.eu/images/maxlab.jpg"/>
          <p:cNvPicPr>
            <a:picLocks noChangeAspect="1" noChangeArrowheads="1"/>
          </p:cNvPicPr>
          <p:nvPr/>
        </p:nvPicPr>
        <p:blipFill>
          <a:blip r:embed="rId3" cstate="print"/>
          <a:srcRect/>
          <a:stretch>
            <a:fillRect/>
          </a:stretch>
        </p:blipFill>
        <p:spPr bwMode="auto">
          <a:xfrm>
            <a:off x="-2556792" y="4149080"/>
            <a:ext cx="1584176" cy="1452163"/>
          </a:xfrm>
          <a:prstGeom prst="rect">
            <a:avLst/>
          </a:prstGeom>
          <a:noFill/>
          <a:ln>
            <a:solidFill>
              <a:schemeClr val="tx1"/>
            </a:solidFill>
          </a:ln>
        </p:spPr>
      </p:pic>
      <p:sp>
        <p:nvSpPr>
          <p:cNvPr id="5" name="Rektangel 4"/>
          <p:cNvSpPr/>
          <p:nvPr/>
        </p:nvSpPr>
        <p:spPr>
          <a:xfrm>
            <a:off x="395536" y="5157192"/>
            <a:ext cx="4680520"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400" dirty="0"/>
          </a:p>
        </p:txBody>
      </p:sp>
      <p:sp>
        <p:nvSpPr>
          <p:cNvPr id="11" name="Ned 10"/>
          <p:cNvSpPr/>
          <p:nvPr/>
        </p:nvSpPr>
        <p:spPr>
          <a:xfrm flipH="1">
            <a:off x="2483768" y="3356992"/>
            <a:ext cx="144016"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Upp 11"/>
          <p:cNvSpPr/>
          <p:nvPr/>
        </p:nvSpPr>
        <p:spPr>
          <a:xfrm>
            <a:off x="2699792" y="3356992"/>
            <a:ext cx="144016" cy="172819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Ned 12"/>
          <p:cNvSpPr/>
          <p:nvPr/>
        </p:nvSpPr>
        <p:spPr>
          <a:xfrm flipH="1">
            <a:off x="4572000" y="3356992"/>
            <a:ext cx="133544"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Upp 13"/>
          <p:cNvSpPr/>
          <p:nvPr/>
        </p:nvSpPr>
        <p:spPr>
          <a:xfrm>
            <a:off x="4788024" y="3356992"/>
            <a:ext cx="144016" cy="172819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textruta 16"/>
          <p:cNvSpPr txBox="1"/>
          <p:nvPr/>
        </p:nvSpPr>
        <p:spPr>
          <a:xfrm>
            <a:off x="1944216" y="3356992"/>
            <a:ext cx="595035" cy="369332"/>
          </a:xfrm>
          <a:prstGeom prst="rect">
            <a:avLst/>
          </a:prstGeom>
          <a:noFill/>
        </p:spPr>
        <p:txBody>
          <a:bodyPr wrap="none" rtlCol="0">
            <a:spAutoFit/>
          </a:bodyPr>
          <a:lstStyle/>
          <a:p>
            <a:r>
              <a:rPr lang="en-US" dirty="0" smtClean="0"/>
              <a:t>24 C</a:t>
            </a:r>
            <a:endParaRPr lang="en-US" dirty="0"/>
          </a:p>
        </p:txBody>
      </p:sp>
      <p:sp>
        <p:nvSpPr>
          <p:cNvPr id="18" name="textruta 17"/>
          <p:cNvSpPr txBox="1"/>
          <p:nvPr/>
        </p:nvSpPr>
        <p:spPr>
          <a:xfrm>
            <a:off x="2771800" y="3356992"/>
            <a:ext cx="648072" cy="369332"/>
          </a:xfrm>
          <a:prstGeom prst="rect">
            <a:avLst/>
          </a:prstGeom>
          <a:noFill/>
        </p:spPr>
        <p:txBody>
          <a:bodyPr wrap="square" rtlCol="0">
            <a:spAutoFit/>
          </a:bodyPr>
          <a:lstStyle/>
          <a:p>
            <a:r>
              <a:rPr lang="en-US" dirty="0" smtClean="0"/>
              <a:t>34 C</a:t>
            </a:r>
            <a:endParaRPr lang="en-US" dirty="0"/>
          </a:p>
        </p:txBody>
      </p:sp>
      <p:sp>
        <p:nvSpPr>
          <p:cNvPr id="19" name="textruta 18"/>
          <p:cNvSpPr txBox="1"/>
          <p:nvPr/>
        </p:nvSpPr>
        <p:spPr>
          <a:xfrm>
            <a:off x="4032448" y="3356992"/>
            <a:ext cx="478016" cy="369332"/>
          </a:xfrm>
          <a:prstGeom prst="rect">
            <a:avLst/>
          </a:prstGeom>
          <a:noFill/>
        </p:spPr>
        <p:txBody>
          <a:bodyPr wrap="none" rtlCol="0">
            <a:spAutoFit/>
          </a:bodyPr>
          <a:lstStyle/>
          <a:p>
            <a:r>
              <a:rPr lang="en-US" dirty="0" smtClean="0"/>
              <a:t>7 C</a:t>
            </a:r>
            <a:endParaRPr lang="en-US" dirty="0"/>
          </a:p>
        </p:txBody>
      </p:sp>
      <p:sp>
        <p:nvSpPr>
          <p:cNvPr id="20" name="textruta 19"/>
          <p:cNvSpPr txBox="1"/>
          <p:nvPr/>
        </p:nvSpPr>
        <p:spPr>
          <a:xfrm>
            <a:off x="4860032" y="3356992"/>
            <a:ext cx="648072" cy="369332"/>
          </a:xfrm>
          <a:prstGeom prst="rect">
            <a:avLst/>
          </a:prstGeom>
          <a:noFill/>
        </p:spPr>
        <p:txBody>
          <a:bodyPr wrap="square" rtlCol="0">
            <a:spAutoFit/>
          </a:bodyPr>
          <a:lstStyle/>
          <a:p>
            <a:r>
              <a:rPr lang="en-US" dirty="0" smtClean="0"/>
              <a:t>15 C</a:t>
            </a:r>
            <a:endParaRPr lang="en-US" dirty="0"/>
          </a:p>
        </p:txBody>
      </p:sp>
      <p:sp>
        <p:nvSpPr>
          <p:cNvPr id="21" name="textruta 20"/>
          <p:cNvSpPr txBox="1"/>
          <p:nvPr/>
        </p:nvSpPr>
        <p:spPr>
          <a:xfrm>
            <a:off x="161510" y="2852936"/>
            <a:ext cx="1044116" cy="369332"/>
          </a:xfrm>
          <a:prstGeom prst="rect">
            <a:avLst/>
          </a:prstGeom>
          <a:noFill/>
        </p:spPr>
        <p:txBody>
          <a:bodyPr wrap="square" rtlCol="0">
            <a:spAutoFit/>
          </a:bodyPr>
          <a:lstStyle/>
          <a:p>
            <a:r>
              <a:rPr lang="en-US" dirty="0" smtClean="0"/>
              <a:t>Heating</a:t>
            </a:r>
            <a:endParaRPr lang="en-US" dirty="0"/>
          </a:p>
        </p:txBody>
      </p:sp>
      <p:sp>
        <p:nvSpPr>
          <p:cNvPr id="22" name="textruta 21"/>
          <p:cNvSpPr txBox="1"/>
          <p:nvPr/>
        </p:nvSpPr>
        <p:spPr>
          <a:xfrm>
            <a:off x="1835696" y="2853090"/>
            <a:ext cx="1656184" cy="369332"/>
          </a:xfrm>
          <a:prstGeom prst="rect">
            <a:avLst/>
          </a:prstGeom>
          <a:noFill/>
        </p:spPr>
        <p:txBody>
          <a:bodyPr wrap="square" rtlCol="0">
            <a:spAutoFit/>
          </a:bodyPr>
          <a:lstStyle/>
          <a:p>
            <a:r>
              <a:rPr lang="en-US" dirty="0" smtClean="0"/>
              <a:t>Process cooling</a:t>
            </a:r>
            <a:endParaRPr lang="en-US" dirty="0"/>
          </a:p>
        </p:txBody>
      </p:sp>
      <p:sp>
        <p:nvSpPr>
          <p:cNvPr id="23" name="textruta 22"/>
          <p:cNvSpPr txBox="1"/>
          <p:nvPr/>
        </p:nvSpPr>
        <p:spPr>
          <a:xfrm>
            <a:off x="3833918" y="2859795"/>
            <a:ext cx="2700300" cy="369332"/>
          </a:xfrm>
          <a:prstGeom prst="rect">
            <a:avLst/>
          </a:prstGeom>
          <a:noFill/>
        </p:spPr>
        <p:txBody>
          <a:bodyPr wrap="square" rtlCol="0">
            <a:spAutoFit/>
          </a:bodyPr>
          <a:lstStyle/>
          <a:p>
            <a:r>
              <a:rPr lang="en-US" dirty="0" smtClean="0"/>
              <a:t>Comfort cooling</a:t>
            </a:r>
            <a:endParaRPr lang="en-US" dirty="0"/>
          </a:p>
        </p:txBody>
      </p:sp>
      <p:sp>
        <p:nvSpPr>
          <p:cNvPr id="25" name="Rektangel 24"/>
          <p:cNvSpPr/>
          <p:nvPr/>
        </p:nvSpPr>
        <p:spPr>
          <a:xfrm>
            <a:off x="161510" y="1265858"/>
            <a:ext cx="8207181" cy="1077218"/>
          </a:xfrm>
          <a:prstGeom prst="rect">
            <a:avLst/>
          </a:prstGeom>
        </p:spPr>
        <p:txBody>
          <a:bodyPr wrap="square">
            <a:spAutoFit/>
          </a:bodyPr>
          <a:lstStyle/>
          <a:p>
            <a:r>
              <a:rPr lang="en-US" sz="3200" dirty="0" smtClean="0"/>
              <a:t>Can’t we just use some of our excess heat to internal heating?</a:t>
            </a:r>
          </a:p>
        </p:txBody>
      </p:sp>
      <p:sp>
        <p:nvSpPr>
          <p:cNvPr id="24" name="U-svängd  23"/>
          <p:cNvSpPr/>
          <p:nvPr/>
        </p:nvSpPr>
        <p:spPr>
          <a:xfrm rot="10800000" flipV="1">
            <a:off x="539552" y="4581128"/>
            <a:ext cx="2232248" cy="504056"/>
          </a:xfrm>
          <a:prstGeom prst="uturnArrow">
            <a:avLst>
              <a:gd name="adj1" fmla="val 7009"/>
              <a:gd name="adj2" fmla="val 14505"/>
              <a:gd name="adj3" fmla="val 27998"/>
              <a:gd name="adj4" fmla="val 43750"/>
              <a:gd name="adj5" fmla="val 10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26" name="U-svängd  25"/>
          <p:cNvSpPr/>
          <p:nvPr/>
        </p:nvSpPr>
        <p:spPr>
          <a:xfrm>
            <a:off x="828092" y="4725144"/>
            <a:ext cx="1799692" cy="334250"/>
          </a:xfrm>
          <a:prstGeom prst="uturnArrow">
            <a:avLst>
              <a:gd name="adj1" fmla="val 7009"/>
              <a:gd name="adj2" fmla="val 14505"/>
              <a:gd name="adj3" fmla="val 27998"/>
              <a:gd name="adj4" fmla="val 43750"/>
              <a:gd name="adj5"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ubrik 1"/>
          <p:cNvSpPr>
            <a:spLocks noGrp="1"/>
          </p:cNvSpPr>
          <p:nvPr>
            <p:ph type="title"/>
          </p:nvPr>
        </p:nvSpPr>
        <p:spPr>
          <a:xfrm>
            <a:off x="457200" y="274638"/>
            <a:ext cx="8229600" cy="1143000"/>
          </a:xfrm>
        </p:spPr>
        <p:txBody>
          <a:bodyPr/>
          <a:lstStyle/>
          <a:p>
            <a:r>
              <a:rPr lang="sv-SE" dirty="0" err="1" smtClean="0"/>
              <a:t>Background</a:t>
            </a:r>
            <a:endParaRPr lang="sv-SE" dirty="0"/>
          </a:p>
        </p:txBody>
      </p:sp>
      <p:pic>
        <p:nvPicPr>
          <p:cNvPr id="45" name="Picture 2" descr="C:\Users\MaGie\AppData\Local\Microsoft\Windows\Temporary Internet Files\Content.Outlook\5CBE3FRU\MAX%20IV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6729" y="5252129"/>
            <a:ext cx="1818134" cy="746229"/>
          </a:xfrm>
          <a:prstGeom prst="rect">
            <a:avLst/>
          </a:prstGeom>
          <a:noFill/>
          <a:ln w="508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454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95536" y="5157192"/>
            <a:ext cx="4680520"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400" dirty="0"/>
          </a:p>
        </p:txBody>
      </p:sp>
      <p:sp>
        <p:nvSpPr>
          <p:cNvPr id="6" name="Ned 5"/>
          <p:cNvSpPr/>
          <p:nvPr/>
        </p:nvSpPr>
        <p:spPr>
          <a:xfrm flipH="1">
            <a:off x="539552" y="3356992"/>
            <a:ext cx="144016" cy="172819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 name="Upp 6"/>
          <p:cNvSpPr/>
          <p:nvPr/>
        </p:nvSpPr>
        <p:spPr>
          <a:xfrm>
            <a:off x="755576" y="3356992"/>
            <a:ext cx="144016" cy="17281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Ned 7"/>
          <p:cNvSpPr/>
          <p:nvPr/>
        </p:nvSpPr>
        <p:spPr>
          <a:xfrm flipH="1">
            <a:off x="3131840" y="3356992"/>
            <a:ext cx="144016"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p 8"/>
          <p:cNvSpPr/>
          <p:nvPr/>
        </p:nvSpPr>
        <p:spPr>
          <a:xfrm>
            <a:off x="3347864" y="3356992"/>
            <a:ext cx="144016" cy="172819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Ned 9"/>
          <p:cNvSpPr/>
          <p:nvPr/>
        </p:nvSpPr>
        <p:spPr>
          <a:xfrm flipH="1">
            <a:off x="4572000" y="3356992"/>
            <a:ext cx="144016"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Upp 10"/>
          <p:cNvSpPr/>
          <p:nvPr/>
        </p:nvSpPr>
        <p:spPr>
          <a:xfrm>
            <a:off x="4788024" y="3356992"/>
            <a:ext cx="144016" cy="172819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ruta 11"/>
          <p:cNvSpPr txBox="1"/>
          <p:nvPr/>
        </p:nvSpPr>
        <p:spPr>
          <a:xfrm>
            <a:off x="0" y="3356992"/>
            <a:ext cx="595035" cy="369332"/>
          </a:xfrm>
          <a:prstGeom prst="rect">
            <a:avLst/>
          </a:prstGeom>
          <a:noFill/>
        </p:spPr>
        <p:txBody>
          <a:bodyPr wrap="none" rtlCol="0">
            <a:spAutoFit/>
          </a:bodyPr>
          <a:lstStyle/>
          <a:p>
            <a:r>
              <a:rPr lang="en-US" dirty="0" smtClean="0"/>
              <a:t>90 C</a:t>
            </a:r>
            <a:endParaRPr lang="en-US" dirty="0"/>
          </a:p>
        </p:txBody>
      </p:sp>
      <p:sp>
        <p:nvSpPr>
          <p:cNvPr id="13" name="textruta 12"/>
          <p:cNvSpPr txBox="1"/>
          <p:nvPr/>
        </p:nvSpPr>
        <p:spPr>
          <a:xfrm>
            <a:off x="827584" y="3356992"/>
            <a:ext cx="648072" cy="369332"/>
          </a:xfrm>
          <a:prstGeom prst="rect">
            <a:avLst/>
          </a:prstGeom>
          <a:noFill/>
        </p:spPr>
        <p:txBody>
          <a:bodyPr wrap="square" rtlCol="0">
            <a:spAutoFit/>
          </a:bodyPr>
          <a:lstStyle/>
          <a:p>
            <a:r>
              <a:rPr lang="en-US" dirty="0" smtClean="0"/>
              <a:t>45 C</a:t>
            </a:r>
            <a:endParaRPr lang="en-US" dirty="0"/>
          </a:p>
        </p:txBody>
      </p:sp>
      <p:sp>
        <p:nvSpPr>
          <p:cNvPr id="14" name="textruta 13"/>
          <p:cNvSpPr txBox="1"/>
          <p:nvPr/>
        </p:nvSpPr>
        <p:spPr>
          <a:xfrm>
            <a:off x="2592288" y="3356992"/>
            <a:ext cx="595035" cy="369332"/>
          </a:xfrm>
          <a:prstGeom prst="rect">
            <a:avLst/>
          </a:prstGeom>
          <a:noFill/>
        </p:spPr>
        <p:txBody>
          <a:bodyPr wrap="none" rtlCol="0">
            <a:spAutoFit/>
          </a:bodyPr>
          <a:lstStyle/>
          <a:p>
            <a:r>
              <a:rPr lang="en-US" dirty="0" smtClean="0"/>
              <a:t>24 C</a:t>
            </a:r>
            <a:endParaRPr lang="en-US" dirty="0"/>
          </a:p>
        </p:txBody>
      </p:sp>
      <p:sp>
        <p:nvSpPr>
          <p:cNvPr id="15" name="textruta 14"/>
          <p:cNvSpPr txBox="1"/>
          <p:nvPr/>
        </p:nvSpPr>
        <p:spPr>
          <a:xfrm>
            <a:off x="3419872" y="3356992"/>
            <a:ext cx="648072" cy="369332"/>
          </a:xfrm>
          <a:prstGeom prst="rect">
            <a:avLst/>
          </a:prstGeom>
          <a:noFill/>
        </p:spPr>
        <p:txBody>
          <a:bodyPr wrap="square" rtlCol="0">
            <a:spAutoFit/>
          </a:bodyPr>
          <a:lstStyle/>
          <a:p>
            <a:r>
              <a:rPr lang="en-US" dirty="0" smtClean="0"/>
              <a:t>34 C</a:t>
            </a:r>
            <a:endParaRPr lang="en-US" dirty="0"/>
          </a:p>
        </p:txBody>
      </p:sp>
      <p:sp>
        <p:nvSpPr>
          <p:cNvPr id="16" name="textruta 15"/>
          <p:cNvSpPr txBox="1"/>
          <p:nvPr/>
        </p:nvSpPr>
        <p:spPr>
          <a:xfrm>
            <a:off x="4093984" y="3356992"/>
            <a:ext cx="478016" cy="369332"/>
          </a:xfrm>
          <a:prstGeom prst="rect">
            <a:avLst/>
          </a:prstGeom>
          <a:noFill/>
        </p:spPr>
        <p:txBody>
          <a:bodyPr wrap="none" rtlCol="0">
            <a:spAutoFit/>
          </a:bodyPr>
          <a:lstStyle/>
          <a:p>
            <a:r>
              <a:rPr lang="en-US" dirty="0" smtClean="0"/>
              <a:t>7 C</a:t>
            </a:r>
            <a:endParaRPr lang="en-US" dirty="0"/>
          </a:p>
        </p:txBody>
      </p:sp>
      <p:sp>
        <p:nvSpPr>
          <p:cNvPr id="17" name="textruta 16"/>
          <p:cNvSpPr txBox="1"/>
          <p:nvPr/>
        </p:nvSpPr>
        <p:spPr>
          <a:xfrm>
            <a:off x="4860032" y="3356992"/>
            <a:ext cx="648072" cy="369332"/>
          </a:xfrm>
          <a:prstGeom prst="rect">
            <a:avLst/>
          </a:prstGeom>
          <a:noFill/>
        </p:spPr>
        <p:txBody>
          <a:bodyPr wrap="square" rtlCol="0">
            <a:spAutoFit/>
          </a:bodyPr>
          <a:lstStyle/>
          <a:p>
            <a:r>
              <a:rPr lang="en-US" dirty="0" smtClean="0"/>
              <a:t>15 C</a:t>
            </a:r>
            <a:endParaRPr lang="en-US" dirty="0"/>
          </a:p>
        </p:txBody>
      </p:sp>
      <p:sp>
        <p:nvSpPr>
          <p:cNvPr id="18" name="Ned 17"/>
          <p:cNvSpPr/>
          <p:nvPr/>
        </p:nvSpPr>
        <p:spPr>
          <a:xfrm flipH="1">
            <a:off x="1835696" y="3356992"/>
            <a:ext cx="144016"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Upp 18"/>
          <p:cNvSpPr/>
          <p:nvPr/>
        </p:nvSpPr>
        <p:spPr>
          <a:xfrm>
            <a:off x="2051720" y="3356992"/>
            <a:ext cx="144016" cy="172819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extruta 19"/>
          <p:cNvSpPr txBox="1"/>
          <p:nvPr/>
        </p:nvSpPr>
        <p:spPr>
          <a:xfrm>
            <a:off x="1296144" y="3356992"/>
            <a:ext cx="595035" cy="369332"/>
          </a:xfrm>
          <a:prstGeom prst="rect">
            <a:avLst/>
          </a:prstGeom>
          <a:noFill/>
        </p:spPr>
        <p:txBody>
          <a:bodyPr wrap="none" rtlCol="0">
            <a:spAutoFit/>
          </a:bodyPr>
          <a:lstStyle/>
          <a:p>
            <a:r>
              <a:rPr lang="en-US" dirty="0" smtClean="0"/>
              <a:t>35 C</a:t>
            </a:r>
            <a:endParaRPr lang="en-US" dirty="0"/>
          </a:p>
        </p:txBody>
      </p:sp>
      <p:sp>
        <p:nvSpPr>
          <p:cNvPr id="21" name="textruta 20"/>
          <p:cNvSpPr txBox="1"/>
          <p:nvPr/>
        </p:nvSpPr>
        <p:spPr>
          <a:xfrm>
            <a:off x="2123728" y="3356992"/>
            <a:ext cx="648072" cy="369332"/>
          </a:xfrm>
          <a:prstGeom prst="rect">
            <a:avLst/>
          </a:prstGeom>
          <a:noFill/>
        </p:spPr>
        <p:txBody>
          <a:bodyPr wrap="square" rtlCol="0">
            <a:spAutoFit/>
          </a:bodyPr>
          <a:lstStyle/>
          <a:p>
            <a:r>
              <a:rPr lang="en-US" dirty="0" smtClean="0"/>
              <a:t>70 C</a:t>
            </a:r>
            <a:endParaRPr lang="en-US" dirty="0"/>
          </a:p>
        </p:txBody>
      </p:sp>
      <p:sp>
        <p:nvSpPr>
          <p:cNvPr id="23" name="Rektangel 22"/>
          <p:cNvSpPr/>
          <p:nvPr/>
        </p:nvSpPr>
        <p:spPr>
          <a:xfrm rot="513315">
            <a:off x="2045580" y="3101406"/>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4" name="Rektangel 23"/>
          <p:cNvSpPr/>
          <p:nvPr/>
        </p:nvSpPr>
        <p:spPr>
          <a:xfrm rot="513315">
            <a:off x="1325498" y="3101405"/>
            <a:ext cx="50526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6" name="Rektangel 25"/>
          <p:cNvSpPr/>
          <p:nvPr/>
        </p:nvSpPr>
        <p:spPr>
          <a:xfrm>
            <a:off x="161510" y="1265858"/>
            <a:ext cx="8207181" cy="1077218"/>
          </a:xfrm>
          <a:prstGeom prst="rect">
            <a:avLst/>
          </a:prstGeom>
        </p:spPr>
        <p:txBody>
          <a:bodyPr wrap="square">
            <a:spAutoFit/>
          </a:bodyPr>
          <a:lstStyle/>
          <a:p>
            <a:r>
              <a:rPr lang="en-US" sz="3200" dirty="0" smtClean="0"/>
              <a:t>Can there be Equipment that can be cooled at higher temperatures?</a:t>
            </a:r>
          </a:p>
        </p:txBody>
      </p:sp>
      <p:sp>
        <p:nvSpPr>
          <p:cNvPr id="27" name="Rubrik 1"/>
          <p:cNvSpPr>
            <a:spLocks noGrp="1"/>
          </p:cNvSpPr>
          <p:nvPr>
            <p:ph type="title"/>
          </p:nvPr>
        </p:nvSpPr>
        <p:spPr>
          <a:xfrm>
            <a:off x="457200" y="274638"/>
            <a:ext cx="8229600" cy="1143000"/>
          </a:xfrm>
        </p:spPr>
        <p:txBody>
          <a:bodyPr/>
          <a:lstStyle/>
          <a:p>
            <a:r>
              <a:rPr lang="sv-SE" dirty="0" err="1" smtClean="0"/>
              <a:t>Background</a:t>
            </a:r>
            <a:endParaRPr lang="sv-SE" dirty="0"/>
          </a:p>
        </p:txBody>
      </p:sp>
      <p:pic>
        <p:nvPicPr>
          <p:cNvPr id="43" name="Picture 2" descr="C:\Users\MaGie\AppData\Local\Microsoft\Windows\Temporary Internet Files\Content.Outlook\5CBE3FRU\MAX%20IV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729" y="5252129"/>
            <a:ext cx="1818134" cy="746229"/>
          </a:xfrm>
          <a:prstGeom prst="rect">
            <a:avLst/>
          </a:prstGeom>
          <a:noFill/>
          <a:ln w="50800">
            <a:solidFill>
              <a:schemeClr val="bg1"/>
            </a:solidFill>
          </a:ln>
          <a:extLst>
            <a:ext uri="{909E8E84-426E-40DD-AFC4-6F175D3DCCD1}">
              <a14:hiddenFill xmlns:a14="http://schemas.microsoft.com/office/drawing/2010/main">
                <a:solidFill>
                  <a:srgbClr val="FFFFFF"/>
                </a:solidFill>
              </a14:hiddenFill>
            </a:ext>
          </a:extLst>
        </p:spPr>
      </p:pic>
      <p:sp>
        <p:nvSpPr>
          <p:cNvPr id="22" name="Rektangel 21"/>
          <p:cNvSpPr/>
          <p:nvPr/>
        </p:nvSpPr>
        <p:spPr>
          <a:xfrm>
            <a:off x="1331640" y="3140968"/>
            <a:ext cx="1368152" cy="2160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584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95536" y="5157192"/>
            <a:ext cx="4680520"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400" dirty="0"/>
          </a:p>
        </p:txBody>
      </p:sp>
      <p:sp>
        <p:nvSpPr>
          <p:cNvPr id="9" name="Ned 8"/>
          <p:cNvSpPr/>
          <p:nvPr/>
        </p:nvSpPr>
        <p:spPr>
          <a:xfrm flipH="1">
            <a:off x="539552" y="1916832"/>
            <a:ext cx="144016" cy="3168352"/>
          </a:xfrm>
          <a:prstGeom prst="downArrow">
            <a:avLst/>
          </a:prstGeom>
          <a:solidFill>
            <a:schemeClr val="accent2">
              <a:alpha val="49000"/>
            </a:schemeClr>
          </a:solidFill>
          <a:ln>
            <a:solidFill>
              <a:schemeClr val="accent2">
                <a:shade val="50000"/>
                <a:alpha val="49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Upp 10"/>
          <p:cNvSpPr/>
          <p:nvPr/>
        </p:nvSpPr>
        <p:spPr>
          <a:xfrm>
            <a:off x="755576" y="1916832"/>
            <a:ext cx="144016" cy="3168352"/>
          </a:xfrm>
          <a:prstGeom prst="upArrow">
            <a:avLst/>
          </a:prstGeom>
          <a:solidFill>
            <a:schemeClr val="accent1">
              <a:alpha val="49000"/>
            </a:schemeClr>
          </a:solidFill>
          <a:ln>
            <a:solidFill>
              <a:schemeClr val="accent1">
                <a:shade val="50000"/>
                <a:alpha val="5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ruta 15"/>
          <p:cNvSpPr txBox="1"/>
          <p:nvPr/>
        </p:nvSpPr>
        <p:spPr>
          <a:xfrm>
            <a:off x="0" y="3356992"/>
            <a:ext cx="595035" cy="369332"/>
          </a:xfrm>
          <a:prstGeom prst="rect">
            <a:avLst/>
          </a:prstGeom>
          <a:noFill/>
        </p:spPr>
        <p:txBody>
          <a:bodyPr wrap="none" rtlCol="0">
            <a:spAutoFit/>
          </a:bodyPr>
          <a:lstStyle/>
          <a:p>
            <a:r>
              <a:rPr lang="en-US" dirty="0" smtClean="0"/>
              <a:t>90 C</a:t>
            </a:r>
            <a:endParaRPr lang="en-US" dirty="0"/>
          </a:p>
        </p:txBody>
      </p:sp>
      <p:sp>
        <p:nvSpPr>
          <p:cNvPr id="17" name="textruta 16"/>
          <p:cNvSpPr txBox="1"/>
          <p:nvPr/>
        </p:nvSpPr>
        <p:spPr>
          <a:xfrm>
            <a:off x="827584" y="3356992"/>
            <a:ext cx="648072" cy="369332"/>
          </a:xfrm>
          <a:prstGeom prst="rect">
            <a:avLst/>
          </a:prstGeom>
          <a:noFill/>
        </p:spPr>
        <p:txBody>
          <a:bodyPr wrap="square" rtlCol="0">
            <a:spAutoFit/>
          </a:bodyPr>
          <a:lstStyle/>
          <a:p>
            <a:r>
              <a:rPr lang="en-US" dirty="0" smtClean="0"/>
              <a:t>45 C</a:t>
            </a:r>
            <a:endParaRPr lang="en-US" dirty="0"/>
          </a:p>
        </p:txBody>
      </p:sp>
      <p:sp>
        <p:nvSpPr>
          <p:cNvPr id="28" name="textruta 27"/>
          <p:cNvSpPr txBox="1"/>
          <p:nvPr/>
        </p:nvSpPr>
        <p:spPr>
          <a:xfrm>
            <a:off x="2267744" y="4653136"/>
            <a:ext cx="648072" cy="369332"/>
          </a:xfrm>
          <a:prstGeom prst="rect">
            <a:avLst/>
          </a:prstGeom>
          <a:noFill/>
        </p:spPr>
        <p:txBody>
          <a:bodyPr wrap="square" rtlCol="0">
            <a:spAutoFit/>
          </a:bodyPr>
          <a:lstStyle/>
          <a:p>
            <a:r>
              <a:rPr lang="en-US" dirty="0" smtClean="0"/>
              <a:t>90 C</a:t>
            </a:r>
            <a:endParaRPr lang="en-US" dirty="0"/>
          </a:p>
        </p:txBody>
      </p:sp>
      <p:pic>
        <p:nvPicPr>
          <p:cNvPr id="32" name="Picture 4" descr="http://www.usv.se/images/puff/imageable/40/150x100.jpg"/>
          <p:cNvPicPr>
            <a:picLocks noChangeAspect="1" noChangeArrowheads="1"/>
          </p:cNvPicPr>
          <p:nvPr/>
        </p:nvPicPr>
        <p:blipFill>
          <a:blip r:embed="rId3" cstate="print"/>
          <a:srcRect/>
          <a:stretch>
            <a:fillRect/>
          </a:stretch>
        </p:blipFill>
        <p:spPr bwMode="auto">
          <a:xfrm>
            <a:off x="1043608" y="6165304"/>
            <a:ext cx="893578" cy="692696"/>
          </a:xfrm>
          <a:prstGeom prst="rect">
            <a:avLst/>
          </a:prstGeom>
          <a:noFill/>
        </p:spPr>
      </p:pic>
      <p:sp>
        <p:nvSpPr>
          <p:cNvPr id="33" name="Svängd 32"/>
          <p:cNvSpPr/>
          <p:nvPr/>
        </p:nvSpPr>
        <p:spPr>
          <a:xfrm rot="10800000">
            <a:off x="2051720" y="6165304"/>
            <a:ext cx="1368152" cy="576064"/>
          </a:xfrm>
          <a:prstGeom prst="bentArrow">
            <a:avLst>
              <a:gd name="adj1" fmla="val 6636"/>
              <a:gd name="adj2" fmla="val 15161"/>
              <a:gd name="adj3" fmla="val 17129"/>
              <a:gd name="adj4" fmla="val 542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34" name="Svängd 33"/>
          <p:cNvSpPr/>
          <p:nvPr/>
        </p:nvSpPr>
        <p:spPr>
          <a:xfrm rot="16200000" flipV="1">
            <a:off x="2519772" y="5697252"/>
            <a:ext cx="288032" cy="1224136"/>
          </a:xfrm>
          <a:prstGeom prst="bentArrow">
            <a:avLst>
              <a:gd name="adj1" fmla="val 11882"/>
              <a:gd name="adj2" fmla="val 25000"/>
              <a:gd name="adj3" fmla="val 25000"/>
              <a:gd name="adj4" fmla="val 54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U-svängd  34"/>
          <p:cNvSpPr/>
          <p:nvPr/>
        </p:nvSpPr>
        <p:spPr>
          <a:xfrm rot="10800000" flipV="1">
            <a:off x="539552" y="4581128"/>
            <a:ext cx="1584176" cy="504056"/>
          </a:xfrm>
          <a:prstGeom prst="uturnArrow">
            <a:avLst>
              <a:gd name="adj1" fmla="val 7009"/>
              <a:gd name="adj2" fmla="val 14505"/>
              <a:gd name="adj3" fmla="val 27998"/>
              <a:gd name="adj4" fmla="val 43750"/>
              <a:gd name="adj5" fmla="val 10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pic>
        <p:nvPicPr>
          <p:cNvPr id="37" name="Picture 2" descr="http://ama.byggtjanst.se/img/amacontent/Arkiv%5CVVS_EL/Bild_26.jpg"/>
          <p:cNvPicPr>
            <a:picLocks noChangeAspect="1" noChangeArrowheads="1"/>
          </p:cNvPicPr>
          <p:nvPr/>
        </p:nvPicPr>
        <p:blipFill>
          <a:blip r:embed="rId4" cstate="print"/>
          <a:srcRect/>
          <a:stretch>
            <a:fillRect/>
          </a:stretch>
        </p:blipFill>
        <p:spPr bwMode="auto">
          <a:xfrm>
            <a:off x="6516217" y="972626"/>
            <a:ext cx="1080120" cy="2034645"/>
          </a:xfrm>
          <a:prstGeom prst="rect">
            <a:avLst/>
          </a:prstGeom>
          <a:noFill/>
        </p:spPr>
      </p:pic>
      <p:sp>
        <p:nvSpPr>
          <p:cNvPr id="38" name="textruta 37"/>
          <p:cNvSpPr txBox="1"/>
          <p:nvPr/>
        </p:nvSpPr>
        <p:spPr>
          <a:xfrm>
            <a:off x="3635896" y="3933056"/>
            <a:ext cx="595035" cy="369332"/>
          </a:xfrm>
          <a:prstGeom prst="rect">
            <a:avLst/>
          </a:prstGeom>
          <a:noFill/>
        </p:spPr>
        <p:txBody>
          <a:bodyPr wrap="none" rtlCol="0">
            <a:spAutoFit/>
          </a:bodyPr>
          <a:lstStyle/>
          <a:p>
            <a:r>
              <a:rPr lang="en-US" dirty="0" smtClean="0"/>
              <a:t>24 C</a:t>
            </a:r>
            <a:endParaRPr lang="en-US" dirty="0"/>
          </a:p>
        </p:txBody>
      </p:sp>
      <p:sp>
        <p:nvSpPr>
          <p:cNvPr id="39" name="textruta 38"/>
          <p:cNvSpPr txBox="1"/>
          <p:nvPr/>
        </p:nvSpPr>
        <p:spPr>
          <a:xfrm>
            <a:off x="3635896" y="4653136"/>
            <a:ext cx="648072" cy="369332"/>
          </a:xfrm>
          <a:prstGeom prst="rect">
            <a:avLst/>
          </a:prstGeom>
          <a:noFill/>
        </p:spPr>
        <p:txBody>
          <a:bodyPr wrap="square" rtlCol="0">
            <a:spAutoFit/>
          </a:bodyPr>
          <a:lstStyle/>
          <a:p>
            <a:r>
              <a:rPr lang="en-US" dirty="0" smtClean="0"/>
              <a:t>33 C</a:t>
            </a:r>
            <a:endParaRPr lang="en-US" dirty="0"/>
          </a:p>
        </p:txBody>
      </p:sp>
      <p:sp>
        <p:nvSpPr>
          <p:cNvPr id="40" name="textruta 39"/>
          <p:cNvSpPr txBox="1"/>
          <p:nvPr/>
        </p:nvSpPr>
        <p:spPr>
          <a:xfrm>
            <a:off x="4139952" y="3356992"/>
            <a:ext cx="478016" cy="369332"/>
          </a:xfrm>
          <a:prstGeom prst="rect">
            <a:avLst/>
          </a:prstGeom>
          <a:noFill/>
        </p:spPr>
        <p:txBody>
          <a:bodyPr wrap="none" rtlCol="0">
            <a:spAutoFit/>
          </a:bodyPr>
          <a:lstStyle/>
          <a:p>
            <a:r>
              <a:rPr lang="en-US" dirty="0" smtClean="0"/>
              <a:t>7 C</a:t>
            </a:r>
            <a:endParaRPr lang="en-US" dirty="0"/>
          </a:p>
        </p:txBody>
      </p:sp>
      <p:sp>
        <p:nvSpPr>
          <p:cNvPr id="41" name="textruta 40"/>
          <p:cNvSpPr txBox="1"/>
          <p:nvPr/>
        </p:nvSpPr>
        <p:spPr>
          <a:xfrm>
            <a:off x="4860032" y="3356992"/>
            <a:ext cx="648072" cy="369332"/>
          </a:xfrm>
          <a:prstGeom prst="rect">
            <a:avLst/>
          </a:prstGeom>
          <a:noFill/>
        </p:spPr>
        <p:txBody>
          <a:bodyPr wrap="square" rtlCol="0">
            <a:spAutoFit/>
          </a:bodyPr>
          <a:lstStyle/>
          <a:p>
            <a:r>
              <a:rPr lang="en-US" dirty="0" smtClean="0"/>
              <a:t>15 C</a:t>
            </a:r>
            <a:endParaRPr lang="en-US" dirty="0"/>
          </a:p>
        </p:txBody>
      </p:sp>
      <p:sp>
        <p:nvSpPr>
          <p:cNvPr id="42" name="Svängd 41"/>
          <p:cNvSpPr/>
          <p:nvPr/>
        </p:nvSpPr>
        <p:spPr>
          <a:xfrm>
            <a:off x="3347864" y="4509120"/>
            <a:ext cx="2556488" cy="576064"/>
          </a:xfrm>
          <a:prstGeom prst="bentArrow">
            <a:avLst>
              <a:gd name="adj1" fmla="val 12444"/>
              <a:gd name="adj2" fmla="val 14505"/>
              <a:gd name="adj3" fmla="val 25000"/>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43" name="Svängd 42"/>
          <p:cNvSpPr/>
          <p:nvPr/>
        </p:nvSpPr>
        <p:spPr>
          <a:xfrm rot="16200000" flipH="1">
            <a:off x="4067944" y="3284984"/>
            <a:ext cx="792088" cy="2808312"/>
          </a:xfrm>
          <a:prstGeom prst="bentArrow">
            <a:avLst>
              <a:gd name="adj1" fmla="val 7673"/>
              <a:gd name="adj2" fmla="val 9734"/>
              <a:gd name="adj3" fmla="val 21184"/>
              <a:gd name="adj4" fmla="val 50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Svängd 43"/>
          <p:cNvSpPr/>
          <p:nvPr/>
        </p:nvSpPr>
        <p:spPr>
          <a:xfrm>
            <a:off x="4860032" y="4581128"/>
            <a:ext cx="288032" cy="504056"/>
          </a:xfrm>
          <a:prstGeom prst="bentArrow">
            <a:avLst>
              <a:gd name="adj1" fmla="val 11882"/>
              <a:gd name="adj2" fmla="val 25000"/>
              <a:gd name="adj3" fmla="val 25000"/>
              <a:gd name="adj4" fmla="val 542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45" name="Svängd 44"/>
          <p:cNvSpPr/>
          <p:nvPr/>
        </p:nvSpPr>
        <p:spPr>
          <a:xfrm rot="5400000" flipV="1">
            <a:off x="4684204" y="4180892"/>
            <a:ext cx="288032" cy="512440"/>
          </a:xfrm>
          <a:prstGeom prst="bentArrow">
            <a:avLst>
              <a:gd name="adj1" fmla="val 11882"/>
              <a:gd name="adj2" fmla="val 25000"/>
              <a:gd name="adj3" fmla="val 25000"/>
              <a:gd name="adj4" fmla="val 54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Svängd 45"/>
          <p:cNvSpPr/>
          <p:nvPr/>
        </p:nvSpPr>
        <p:spPr>
          <a:xfrm>
            <a:off x="4788024" y="2924944"/>
            <a:ext cx="1656183" cy="2160240"/>
          </a:xfrm>
          <a:prstGeom prst="bentArrow">
            <a:avLst>
              <a:gd name="adj1" fmla="val 4370"/>
              <a:gd name="adj2" fmla="val 5607"/>
              <a:gd name="adj3" fmla="val 6292"/>
              <a:gd name="adj4" fmla="val 30061"/>
            </a:avLst>
          </a:prstGeom>
          <a:solidFill>
            <a:schemeClr val="accent2">
              <a:alpha val="89000"/>
            </a:schemeClr>
          </a:solidFill>
          <a:ln>
            <a:solidFill>
              <a:schemeClr val="accent2">
                <a:shade val="50000"/>
                <a:alpha val="9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47" name="Svängd 46"/>
          <p:cNvSpPr/>
          <p:nvPr/>
        </p:nvSpPr>
        <p:spPr>
          <a:xfrm rot="16200000" flipH="1">
            <a:off x="4301868" y="2979052"/>
            <a:ext cx="2376264" cy="1836000"/>
          </a:xfrm>
          <a:prstGeom prst="bentArrow">
            <a:avLst>
              <a:gd name="adj1" fmla="val 3439"/>
              <a:gd name="adj2" fmla="val 3246"/>
              <a:gd name="adj3" fmla="val 4772"/>
              <a:gd name="adj4" fmla="val 29818"/>
            </a:avLst>
          </a:prstGeom>
          <a:solidFill>
            <a:schemeClr val="accent1">
              <a:alpha val="89000"/>
            </a:schemeClr>
          </a:solidFill>
          <a:ln>
            <a:solidFill>
              <a:schemeClr val="accent1">
                <a:shade val="50000"/>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8" name="Svängd 47"/>
          <p:cNvSpPr/>
          <p:nvPr/>
        </p:nvSpPr>
        <p:spPr>
          <a:xfrm rot="16200000" flipH="1">
            <a:off x="2807804" y="3248980"/>
            <a:ext cx="792088" cy="2880320"/>
          </a:xfrm>
          <a:prstGeom prst="bentArrow">
            <a:avLst>
              <a:gd name="adj1" fmla="val 7673"/>
              <a:gd name="adj2" fmla="val 9734"/>
              <a:gd name="adj3" fmla="val 21184"/>
              <a:gd name="adj4" fmla="val 50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Svängd 48"/>
          <p:cNvSpPr/>
          <p:nvPr/>
        </p:nvSpPr>
        <p:spPr>
          <a:xfrm>
            <a:off x="2051720" y="4509120"/>
            <a:ext cx="3816424" cy="576064"/>
          </a:xfrm>
          <a:prstGeom prst="bentArrow">
            <a:avLst>
              <a:gd name="adj1" fmla="val 12444"/>
              <a:gd name="adj2" fmla="val 14505"/>
              <a:gd name="adj3" fmla="val 26312"/>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pic>
        <p:nvPicPr>
          <p:cNvPr id="51" name="Picture 2" descr="http://www.processor.se/res/Startbilder/OCT-kyltorn_Arlanda.jpg"/>
          <p:cNvPicPr>
            <a:picLocks noChangeAspect="1" noChangeArrowheads="1"/>
          </p:cNvPicPr>
          <p:nvPr/>
        </p:nvPicPr>
        <p:blipFill>
          <a:blip r:embed="rId5" cstate="print"/>
          <a:srcRect t="25431" r="44561" b="5212"/>
          <a:stretch>
            <a:fillRect/>
          </a:stretch>
        </p:blipFill>
        <p:spPr bwMode="auto">
          <a:xfrm>
            <a:off x="6084168" y="3717032"/>
            <a:ext cx="1108923" cy="1512168"/>
          </a:xfrm>
          <a:prstGeom prst="rect">
            <a:avLst/>
          </a:prstGeom>
          <a:noFill/>
        </p:spPr>
      </p:pic>
      <p:pic>
        <p:nvPicPr>
          <p:cNvPr id="54" name="Picture 2" descr="http://ama.byggtjanst.se/img/amacontent/Arkiv%5CVVS_EL/Bild_26.jpg"/>
          <p:cNvPicPr>
            <a:picLocks noChangeAspect="1" noChangeArrowheads="1"/>
          </p:cNvPicPr>
          <p:nvPr/>
        </p:nvPicPr>
        <p:blipFill>
          <a:blip r:embed="rId6" cstate="print"/>
          <a:srcRect/>
          <a:stretch>
            <a:fillRect/>
          </a:stretch>
        </p:blipFill>
        <p:spPr bwMode="auto">
          <a:xfrm>
            <a:off x="1187624" y="980728"/>
            <a:ext cx="535171" cy="1008112"/>
          </a:xfrm>
          <a:prstGeom prst="rect">
            <a:avLst/>
          </a:prstGeom>
          <a:noFill/>
        </p:spPr>
      </p:pic>
      <p:grpSp>
        <p:nvGrpSpPr>
          <p:cNvPr id="2" name="Grupp 50"/>
          <p:cNvGrpSpPr/>
          <p:nvPr/>
        </p:nvGrpSpPr>
        <p:grpSpPr>
          <a:xfrm>
            <a:off x="395536" y="980728"/>
            <a:ext cx="648072" cy="720080"/>
            <a:chOff x="360000" y="836712"/>
            <a:chExt cx="899632" cy="936104"/>
          </a:xfrm>
        </p:grpSpPr>
        <p:pic>
          <p:nvPicPr>
            <p:cNvPr id="56" name="Picture 2" descr="http://www.gael.se/res/default/blixt2.jpg"/>
            <p:cNvPicPr>
              <a:picLocks noChangeAspect="1" noChangeArrowheads="1"/>
            </p:cNvPicPr>
            <p:nvPr/>
          </p:nvPicPr>
          <p:blipFill>
            <a:blip r:embed="rId7" cstate="print"/>
            <a:srcRect l="41395" t="37799" r="32462" b="29441"/>
            <a:stretch>
              <a:fillRect/>
            </a:stretch>
          </p:blipFill>
          <p:spPr bwMode="auto">
            <a:xfrm>
              <a:off x="395536" y="836712"/>
              <a:ext cx="864096" cy="936104"/>
            </a:xfrm>
            <a:prstGeom prst="rect">
              <a:avLst/>
            </a:prstGeom>
            <a:noFill/>
          </p:spPr>
        </p:pic>
        <p:sp>
          <p:nvSpPr>
            <p:cNvPr id="57" name="Rektangel 56"/>
            <p:cNvSpPr/>
            <p:nvPr/>
          </p:nvSpPr>
          <p:spPr>
            <a:xfrm>
              <a:off x="360000" y="972000"/>
              <a:ext cx="72008"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Svängd 57"/>
          <p:cNvSpPr/>
          <p:nvPr/>
        </p:nvSpPr>
        <p:spPr>
          <a:xfrm rot="16200000" flipV="1">
            <a:off x="1295636" y="3465004"/>
            <a:ext cx="2016224" cy="216024"/>
          </a:xfrm>
          <a:prstGeom prst="bentArrow">
            <a:avLst>
              <a:gd name="adj1" fmla="val 17131"/>
              <a:gd name="adj2" fmla="val 20408"/>
              <a:gd name="adj3" fmla="val 32871"/>
              <a:gd name="adj4" fmla="val 542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59" name="Svängd 58"/>
          <p:cNvSpPr/>
          <p:nvPr/>
        </p:nvSpPr>
        <p:spPr>
          <a:xfrm rot="16200000" flipV="1">
            <a:off x="3023828" y="4185084"/>
            <a:ext cx="576064" cy="216024"/>
          </a:xfrm>
          <a:prstGeom prst="bentArrow">
            <a:avLst>
              <a:gd name="adj1" fmla="val 17131"/>
              <a:gd name="adj2" fmla="val 20408"/>
              <a:gd name="adj3" fmla="val 32871"/>
              <a:gd name="adj4" fmla="val 5424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pic>
        <p:nvPicPr>
          <p:cNvPr id="20482" name="Picture 2" descr="http://www.munters.se/AvanMediaBank/Image/%7B27DA4BAC-065A-42C2-9473-BADC87466CB2%7D/width_300/height_200/DesiCool+ABCDE++x.jpg"/>
          <p:cNvPicPr>
            <a:picLocks noChangeAspect="1" noChangeArrowheads="1"/>
          </p:cNvPicPr>
          <p:nvPr/>
        </p:nvPicPr>
        <p:blipFill>
          <a:blip r:embed="rId8" cstate="print"/>
          <a:srcRect b="13158"/>
          <a:stretch>
            <a:fillRect/>
          </a:stretch>
        </p:blipFill>
        <p:spPr bwMode="auto">
          <a:xfrm>
            <a:off x="2771800" y="3140968"/>
            <a:ext cx="1368152" cy="792088"/>
          </a:xfrm>
          <a:prstGeom prst="rect">
            <a:avLst/>
          </a:prstGeom>
          <a:noFill/>
        </p:spPr>
      </p:pic>
      <p:pic>
        <p:nvPicPr>
          <p:cNvPr id="26626" name="Picture 2" descr="http://www.swep.net/fileview.php?file=1044960800&amp;path=150x100"/>
          <p:cNvPicPr>
            <a:picLocks noChangeAspect="1" noChangeArrowheads="1"/>
          </p:cNvPicPr>
          <p:nvPr/>
        </p:nvPicPr>
        <p:blipFill>
          <a:blip r:embed="rId9" cstate="print"/>
          <a:srcRect/>
          <a:stretch>
            <a:fillRect/>
          </a:stretch>
        </p:blipFill>
        <p:spPr bwMode="auto">
          <a:xfrm>
            <a:off x="2267744" y="1484784"/>
            <a:ext cx="1428750" cy="952500"/>
          </a:xfrm>
          <a:prstGeom prst="rect">
            <a:avLst/>
          </a:prstGeom>
          <a:noFill/>
        </p:spPr>
      </p:pic>
      <p:sp>
        <p:nvSpPr>
          <p:cNvPr id="50" name="Svängd 49"/>
          <p:cNvSpPr/>
          <p:nvPr/>
        </p:nvSpPr>
        <p:spPr>
          <a:xfrm rot="10800000" flipH="1" flipV="1">
            <a:off x="3419872" y="2636912"/>
            <a:ext cx="252028" cy="576064"/>
          </a:xfrm>
          <a:prstGeom prst="bentArrow">
            <a:avLst>
              <a:gd name="adj1" fmla="val 11882"/>
              <a:gd name="adj2" fmla="val 25000"/>
              <a:gd name="adj3" fmla="val 25000"/>
              <a:gd name="adj4" fmla="val 54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2" name="Svängd 51"/>
          <p:cNvSpPr/>
          <p:nvPr/>
        </p:nvSpPr>
        <p:spPr>
          <a:xfrm rot="16200000" flipH="1" flipV="1">
            <a:off x="3779912" y="1988840"/>
            <a:ext cx="936104" cy="936104"/>
          </a:xfrm>
          <a:prstGeom prst="bentArrow">
            <a:avLst>
              <a:gd name="adj1" fmla="val 4886"/>
              <a:gd name="adj2" fmla="val 6459"/>
              <a:gd name="adj3" fmla="val 9608"/>
              <a:gd name="adj4" fmla="val 54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Rektangel 52"/>
          <p:cNvSpPr/>
          <p:nvPr/>
        </p:nvSpPr>
        <p:spPr>
          <a:xfrm>
            <a:off x="1763688" y="3140968"/>
            <a:ext cx="595035" cy="369332"/>
          </a:xfrm>
          <a:prstGeom prst="rect">
            <a:avLst/>
          </a:prstGeom>
        </p:spPr>
        <p:txBody>
          <a:bodyPr wrap="none">
            <a:spAutoFit/>
          </a:bodyPr>
          <a:lstStyle/>
          <a:p>
            <a:r>
              <a:rPr lang="en-US" dirty="0" smtClean="0"/>
              <a:t>90 C</a:t>
            </a:r>
            <a:endParaRPr lang="en-US" dirty="0"/>
          </a:p>
        </p:txBody>
      </p:sp>
      <p:sp>
        <p:nvSpPr>
          <p:cNvPr id="55" name="textruta 54"/>
          <p:cNvSpPr txBox="1"/>
          <p:nvPr/>
        </p:nvSpPr>
        <p:spPr>
          <a:xfrm>
            <a:off x="4139952" y="1484784"/>
            <a:ext cx="478016" cy="369332"/>
          </a:xfrm>
          <a:prstGeom prst="rect">
            <a:avLst/>
          </a:prstGeom>
          <a:noFill/>
        </p:spPr>
        <p:txBody>
          <a:bodyPr wrap="none" rtlCol="0">
            <a:spAutoFit/>
          </a:bodyPr>
          <a:lstStyle/>
          <a:p>
            <a:r>
              <a:rPr lang="en-US" dirty="0" smtClean="0"/>
              <a:t>7 C</a:t>
            </a:r>
            <a:endParaRPr lang="en-US" dirty="0"/>
          </a:p>
        </p:txBody>
      </p:sp>
      <p:sp>
        <p:nvSpPr>
          <p:cNvPr id="61" name="Rubrik 1"/>
          <p:cNvSpPr>
            <a:spLocks noGrp="1"/>
          </p:cNvSpPr>
          <p:nvPr>
            <p:ph type="title"/>
          </p:nvPr>
        </p:nvSpPr>
        <p:spPr>
          <a:xfrm>
            <a:off x="457200" y="274638"/>
            <a:ext cx="8229600" cy="1143000"/>
          </a:xfrm>
        </p:spPr>
        <p:txBody>
          <a:bodyPr/>
          <a:lstStyle/>
          <a:p>
            <a:r>
              <a:rPr lang="sv-SE" dirty="0" err="1" smtClean="0"/>
              <a:t>Background</a:t>
            </a:r>
            <a:endParaRPr lang="sv-SE" dirty="0"/>
          </a:p>
        </p:txBody>
      </p:sp>
      <p:pic>
        <p:nvPicPr>
          <p:cNvPr id="78" name="Picture 2" descr="C:\Users\MaGie\AppData\Local\Microsoft\Windows\Temporary Internet Files\Content.Outlook\5CBE3FRU\MAX%20IV_logo_rgb.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6729" y="5252129"/>
            <a:ext cx="1818134" cy="746229"/>
          </a:xfrm>
          <a:prstGeom prst="rect">
            <a:avLst/>
          </a:prstGeom>
          <a:noFill/>
          <a:ln w="508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893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395536" y="5157192"/>
            <a:ext cx="4680520"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5400" dirty="0"/>
          </a:p>
        </p:txBody>
      </p:sp>
      <p:sp>
        <p:nvSpPr>
          <p:cNvPr id="5" name="Rektangel 4"/>
          <p:cNvSpPr/>
          <p:nvPr/>
        </p:nvSpPr>
        <p:spPr>
          <a:xfrm>
            <a:off x="395536" y="2348880"/>
            <a:ext cx="4680520" cy="9361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r"/>
            <a:endParaRPr lang="en-US" sz="3200" dirty="0"/>
          </a:p>
        </p:txBody>
      </p:sp>
      <p:sp>
        <p:nvSpPr>
          <p:cNvPr id="8" name="Ned 7"/>
          <p:cNvSpPr/>
          <p:nvPr/>
        </p:nvSpPr>
        <p:spPr>
          <a:xfrm flipH="1">
            <a:off x="539552" y="3356992"/>
            <a:ext cx="144016" cy="1728192"/>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Upp 8"/>
          <p:cNvSpPr/>
          <p:nvPr/>
        </p:nvSpPr>
        <p:spPr>
          <a:xfrm>
            <a:off x="755576" y="3356992"/>
            <a:ext cx="144016" cy="17281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Ned 11"/>
          <p:cNvSpPr/>
          <p:nvPr/>
        </p:nvSpPr>
        <p:spPr>
          <a:xfrm flipH="1">
            <a:off x="4572000" y="3356992"/>
            <a:ext cx="144016"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Upp 12"/>
          <p:cNvSpPr/>
          <p:nvPr/>
        </p:nvSpPr>
        <p:spPr>
          <a:xfrm>
            <a:off x="4788024" y="3356992"/>
            <a:ext cx="144016" cy="172819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textruta 13"/>
          <p:cNvSpPr txBox="1"/>
          <p:nvPr/>
        </p:nvSpPr>
        <p:spPr>
          <a:xfrm>
            <a:off x="0" y="4005064"/>
            <a:ext cx="595035" cy="369332"/>
          </a:xfrm>
          <a:prstGeom prst="rect">
            <a:avLst/>
          </a:prstGeom>
          <a:noFill/>
        </p:spPr>
        <p:txBody>
          <a:bodyPr wrap="none" rtlCol="0">
            <a:spAutoFit/>
          </a:bodyPr>
          <a:lstStyle/>
          <a:p>
            <a:r>
              <a:rPr lang="en-US" dirty="0" smtClean="0"/>
              <a:t>90 C</a:t>
            </a:r>
            <a:endParaRPr lang="en-US" dirty="0"/>
          </a:p>
        </p:txBody>
      </p:sp>
      <p:sp>
        <p:nvSpPr>
          <p:cNvPr id="15" name="textruta 14"/>
          <p:cNvSpPr txBox="1"/>
          <p:nvPr/>
        </p:nvSpPr>
        <p:spPr>
          <a:xfrm>
            <a:off x="827584" y="3995772"/>
            <a:ext cx="648072" cy="369332"/>
          </a:xfrm>
          <a:prstGeom prst="rect">
            <a:avLst/>
          </a:prstGeom>
          <a:noFill/>
        </p:spPr>
        <p:txBody>
          <a:bodyPr wrap="square" rtlCol="0">
            <a:spAutoFit/>
          </a:bodyPr>
          <a:lstStyle/>
          <a:p>
            <a:r>
              <a:rPr lang="en-US" dirty="0" smtClean="0"/>
              <a:t>45 C</a:t>
            </a:r>
            <a:endParaRPr lang="en-US" dirty="0"/>
          </a:p>
        </p:txBody>
      </p:sp>
      <p:sp>
        <p:nvSpPr>
          <p:cNvPr id="16" name="textruta 15"/>
          <p:cNvSpPr txBox="1"/>
          <p:nvPr/>
        </p:nvSpPr>
        <p:spPr>
          <a:xfrm>
            <a:off x="2592288" y="4003744"/>
            <a:ext cx="595035" cy="369332"/>
          </a:xfrm>
          <a:prstGeom prst="rect">
            <a:avLst/>
          </a:prstGeom>
          <a:noFill/>
        </p:spPr>
        <p:txBody>
          <a:bodyPr wrap="none" rtlCol="0">
            <a:spAutoFit/>
          </a:bodyPr>
          <a:lstStyle/>
          <a:p>
            <a:r>
              <a:rPr lang="en-US" dirty="0" smtClean="0"/>
              <a:t>24 C</a:t>
            </a:r>
            <a:endParaRPr lang="en-US" dirty="0"/>
          </a:p>
        </p:txBody>
      </p:sp>
      <p:sp>
        <p:nvSpPr>
          <p:cNvPr id="17" name="textruta 16"/>
          <p:cNvSpPr txBox="1"/>
          <p:nvPr/>
        </p:nvSpPr>
        <p:spPr>
          <a:xfrm>
            <a:off x="3419872" y="4003744"/>
            <a:ext cx="648072" cy="369332"/>
          </a:xfrm>
          <a:prstGeom prst="rect">
            <a:avLst/>
          </a:prstGeom>
          <a:noFill/>
        </p:spPr>
        <p:txBody>
          <a:bodyPr wrap="square" rtlCol="0">
            <a:spAutoFit/>
          </a:bodyPr>
          <a:lstStyle/>
          <a:p>
            <a:r>
              <a:rPr lang="en-US" dirty="0" smtClean="0"/>
              <a:t>34 C</a:t>
            </a:r>
            <a:endParaRPr lang="en-US" dirty="0"/>
          </a:p>
        </p:txBody>
      </p:sp>
      <p:sp>
        <p:nvSpPr>
          <p:cNvPr id="18" name="textruta 17"/>
          <p:cNvSpPr txBox="1"/>
          <p:nvPr/>
        </p:nvSpPr>
        <p:spPr>
          <a:xfrm>
            <a:off x="4093984" y="3995772"/>
            <a:ext cx="478016" cy="369332"/>
          </a:xfrm>
          <a:prstGeom prst="rect">
            <a:avLst/>
          </a:prstGeom>
          <a:noFill/>
        </p:spPr>
        <p:txBody>
          <a:bodyPr wrap="none" rtlCol="0">
            <a:spAutoFit/>
          </a:bodyPr>
          <a:lstStyle/>
          <a:p>
            <a:r>
              <a:rPr lang="en-US" dirty="0" smtClean="0"/>
              <a:t>7 C</a:t>
            </a:r>
            <a:endParaRPr lang="en-US" dirty="0"/>
          </a:p>
        </p:txBody>
      </p:sp>
      <p:sp>
        <p:nvSpPr>
          <p:cNvPr id="19" name="textruta 18"/>
          <p:cNvSpPr txBox="1"/>
          <p:nvPr/>
        </p:nvSpPr>
        <p:spPr>
          <a:xfrm>
            <a:off x="4860032" y="3995772"/>
            <a:ext cx="648072" cy="369332"/>
          </a:xfrm>
          <a:prstGeom prst="rect">
            <a:avLst/>
          </a:prstGeom>
          <a:noFill/>
        </p:spPr>
        <p:txBody>
          <a:bodyPr wrap="square" rtlCol="0">
            <a:spAutoFit/>
          </a:bodyPr>
          <a:lstStyle/>
          <a:p>
            <a:r>
              <a:rPr lang="en-US" dirty="0" smtClean="0"/>
              <a:t>15 C</a:t>
            </a:r>
            <a:endParaRPr lang="en-US" dirty="0"/>
          </a:p>
        </p:txBody>
      </p:sp>
      <p:sp>
        <p:nvSpPr>
          <p:cNvPr id="38" name="Ned 37"/>
          <p:cNvSpPr/>
          <p:nvPr/>
        </p:nvSpPr>
        <p:spPr>
          <a:xfrm flipH="1">
            <a:off x="3131840" y="3356992"/>
            <a:ext cx="144016"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Upp 38"/>
          <p:cNvSpPr/>
          <p:nvPr/>
        </p:nvSpPr>
        <p:spPr>
          <a:xfrm>
            <a:off x="3347864" y="3356992"/>
            <a:ext cx="144016" cy="172819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Ned 40"/>
          <p:cNvSpPr/>
          <p:nvPr/>
        </p:nvSpPr>
        <p:spPr>
          <a:xfrm flipH="1">
            <a:off x="1835696" y="3356992"/>
            <a:ext cx="144016" cy="1728192"/>
          </a:xfrm>
          <a:prstGeom prst="downArrow">
            <a:avLst/>
          </a:prstGeom>
          <a:solidFill>
            <a:schemeClr val="accent1">
              <a:alpha val="50000"/>
            </a:schemeClr>
          </a:solidFill>
          <a:ln>
            <a:solidFill>
              <a:schemeClr val="accent1">
                <a:shade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Upp 41"/>
          <p:cNvSpPr/>
          <p:nvPr/>
        </p:nvSpPr>
        <p:spPr>
          <a:xfrm>
            <a:off x="2051720" y="3356992"/>
            <a:ext cx="144016" cy="1728192"/>
          </a:xfrm>
          <a:prstGeom prst="upArrow">
            <a:avLst/>
          </a:prstGeom>
          <a:solidFill>
            <a:schemeClr val="accent2">
              <a:alpha val="50000"/>
            </a:schemeClr>
          </a:solidFill>
          <a:ln>
            <a:solidFill>
              <a:schemeClr val="accent2">
                <a:shade val="50000"/>
                <a:alpha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6" name="Rektangel 45"/>
          <p:cNvSpPr/>
          <p:nvPr/>
        </p:nvSpPr>
        <p:spPr>
          <a:xfrm>
            <a:off x="161509" y="620688"/>
            <a:ext cx="8207181" cy="1569660"/>
          </a:xfrm>
          <a:prstGeom prst="rect">
            <a:avLst/>
          </a:prstGeom>
        </p:spPr>
        <p:txBody>
          <a:bodyPr wrap="square">
            <a:spAutoFit/>
          </a:bodyPr>
          <a:lstStyle/>
          <a:p>
            <a:r>
              <a:rPr lang="en-US" sz="3200" dirty="0" smtClean="0"/>
              <a:t>We needed a solid partner to handle our energy demands and  to realize the full potential of heat recovery from our excess heat</a:t>
            </a:r>
          </a:p>
        </p:txBody>
      </p:sp>
      <p:grpSp>
        <p:nvGrpSpPr>
          <p:cNvPr id="21" name="Grupp 81"/>
          <p:cNvGrpSpPr>
            <a:grpSpLocks noChangeAspect="1"/>
          </p:cNvGrpSpPr>
          <p:nvPr/>
        </p:nvGrpSpPr>
        <p:grpSpPr>
          <a:xfrm>
            <a:off x="1524984" y="2611898"/>
            <a:ext cx="2421623" cy="410068"/>
            <a:chOff x="420688" y="4459288"/>
            <a:chExt cx="2014537" cy="341312"/>
          </a:xfrm>
        </p:grpSpPr>
        <p:sp>
          <p:nvSpPr>
            <p:cNvPr id="22"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37" name="Picture 2" descr="C:\Users\MaGie\AppData\Local\Microsoft\Windows\Temporary Internet Files\Content.Outlook\5CBE3FRU\MAX%20IV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6729" y="5252129"/>
            <a:ext cx="1818134" cy="746229"/>
          </a:xfrm>
          <a:prstGeom prst="rect">
            <a:avLst/>
          </a:prstGeom>
          <a:noFill/>
          <a:ln w="508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05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dirty="0" smtClean="0"/>
              <a:t>From the </a:t>
            </a:r>
            <a:r>
              <a:rPr lang="sv-SE" dirty="0" err="1" smtClean="0"/>
              <a:t>perspective</a:t>
            </a:r>
            <a:r>
              <a:rPr lang="sv-SE" dirty="0" smtClean="0"/>
              <a:t> </a:t>
            </a:r>
            <a:r>
              <a:rPr lang="sv-SE" dirty="0" err="1" smtClean="0"/>
              <a:t>of</a:t>
            </a:r>
            <a:r>
              <a:rPr lang="sv-SE" dirty="0" smtClean="0"/>
              <a:t> the Energy Company</a:t>
            </a:r>
            <a:endParaRPr lang="sv-SE"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134356"/>
            <a:ext cx="3957835" cy="278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ruta 19"/>
          <p:cNvSpPr txBox="1"/>
          <p:nvPr/>
        </p:nvSpPr>
        <p:spPr>
          <a:xfrm>
            <a:off x="179512" y="1740939"/>
            <a:ext cx="4292394" cy="369332"/>
          </a:xfrm>
          <a:prstGeom prst="rect">
            <a:avLst/>
          </a:prstGeom>
          <a:noFill/>
        </p:spPr>
        <p:txBody>
          <a:bodyPr wrap="none" rtlCol="0">
            <a:spAutoFit/>
          </a:bodyPr>
          <a:lstStyle/>
          <a:p>
            <a:r>
              <a:rPr lang="sv-SE" dirty="0" err="1" smtClean="0"/>
              <a:t>Background</a:t>
            </a:r>
            <a:r>
              <a:rPr lang="sv-SE" dirty="0" smtClean="0"/>
              <a:t> 1: </a:t>
            </a:r>
            <a:r>
              <a:rPr lang="sv-SE" dirty="0" err="1" smtClean="0"/>
              <a:t>Large</a:t>
            </a:r>
            <a:r>
              <a:rPr lang="sv-SE" dirty="0" smtClean="0"/>
              <a:t> </a:t>
            </a:r>
            <a:r>
              <a:rPr lang="sv-SE" dirty="0" err="1" smtClean="0"/>
              <a:t>District</a:t>
            </a:r>
            <a:r>
              <a:rPr lang="sv-SE" dirty="0" smtClean="0"/>
              <a:t> </a:t>
            </a:r>
            <a:r>
              <a:rPr lang="sv-SE" dirty="0" err="1" smtClean="0"/>
              <a:t>Heating</a:t>
            </a:r>
            <a:r>
              <a:rPr lang="sv-SE" dirty="0" smtClean="0"/>
              <a:t> system</a:t>
            </a:r>
            <a:endParaRPr lang="sv-SE" dirty="0"/>
          </a:p>
        </p:txBody>
      </p:sp>
      <p:sp>
        <p:nvSpPr>
          <p:cNvPr id="22" name="textruta 21"/>
          <p:cNvSpPr txBox="1"/>
          <p:nvPr/>
        </p:nvSpPr>
        <p:spPr>
          <a:xfrm>
            <a:off x="4644008" y="1740939"/>
            <a:ext cx="4267258" cy="369332"/>
          </a:xfrm>
          <a:prstGeom prst="rect">
            <a:avLst/>
          </a:prstGeom>
          <a:noFill/>
        </p:spPr>
        <p:txBody>
          <a:bodyPr wrap="none" rtlCol="0">
            <a:spAutoFit/>
          </a:bodyPr>
          <a:lstStyle/>
          <a:p>
            <a:r>
              <a:rPr lang="sv-SE" dirty="0" err="1" smtClean="0"/>
              <a:t>Background</a:t>
            </a:r>
            <a:r>
              <a:rPr lang="sv-SE" dirty="0" smtClean="0"/>
              <a:t> 2: </a:t>
            </a:r>
            <a:r>
              <a:rPr lang="sv-SE" dirty="0" err="1" smtClean="0"/>
              <a:t>Large</a:t>
            </a:r>
            <a:r>
              <a:rPr lang="sv-SE" dirty="0" smtClean="0"/>
              <a:t> </a:t>
            </a:r>
            <a:r>
              <a:rPr lang="sv-SE" dirty="0" err="1" smtClean="0"/>
              <a:t>District</a:t>
            </a:r>
            <a:r>
              <a:rPr lang="sv-SE" dirty="0" smtClean="0"/>
              <a:t> </a:t>
            </a:r>
            <a:r>
              <a:rPr lang="sv-SE" dirty="0" err="1" smtClean="0"/>
              <a:t>Cooling</a:t>
            </a:r>
            <a:r>
              <a:rPr lang="sv-SE" dirty="0" smtClean="0"/>
              <a:t> system</a:t>
            </a:r>
            <a:endParaRPr lang="sv-SE" dirty="0"/>
          </a:p>
        </p:txBody>
      </p:sp>
      <p:sp>
        <p:nvSpPr>
          <p:cNvPr id="24" name="textruta 23"/>
          <p:cNvSpPr txBox="1"/>
          <p:nvPr/>
        </p:nvSpPr>
        <p:spPr>
          <a:xfrm>
            <a:off x="1043608" y="5373216"/>
            <a:ext cx="5889433" cy="369332"/>
          </a:xfrm>
          <a:prstGeom prst="rect">
            <a:avLst/>
          </a:prstGeom>
          <a:noFill/>
        </p:spPr>
        <p:txBody>
          <a:bodyPr wrap="none" rtlCol="0">
            <a:spAutoFit/>
          </a:bodyPr>
          <a:lstStyle/>
          <a:p>
            <a:r>
              <a:rPr lang="sv-SE" dirty="0" err="1" smtClean="0"/>
              <a:t>Background</a:t>
            </a:r>
            <a:r>
              <a:rPr lang="sv-SE" dirty="0" smtClean="0"/>
              <a:t> 3: ”Old” Max </a:t>
            </a:r>
            <a:r>
              <a:rPr lang="sv-SE" dirty="0" err="1" smtClean="0"/>
              <a:t>Laboratory</a:t>
            </a:r>
            <a:r>
              <a:rPr lang="sv-SE" dirty="0" smtClean="0"/>
              <a:t> major </a:t>
            </a:r>
            <a:r>
              <a:rPr lang="sv-SE" dirty="0" err="1" smtClean="0"/>
              <a:t>cooling</a:t>
            </a:r>
            <a:r>
              <a:rPr lang="sv-SE" dirty="0" smtClean="0"/>
              <a:t> </a:t>
            </a:r>
            <a:r>
              <a:rPr lang="sv-SE" dirty="0" err="1" smtClean="0"/>
              <a:t>customer</a:t>
            </a:r>
            <a:endParaRPr lang="sv-SE" dirty="0"/>
          </a:p>
        </p:txBody>
      </p:sp>
      <p:grpSp>
        <p:nvGrpSpPr>
          <p:cNvPr id="41" name="Grupp 81"/>
          <p:cNvGrpSpPr/>
          <p:nvPr/>
        </p:nvGrpSpPr>
        <p:grpSpPr>
          <a:xfrm>
            <a:off x="7233746" y="6402960"/>
            <a:ext cx="1573200" cy="266400"/>
            <a:chOff x="420688" y="4459288"/>
            <a:chExt cx="2014537" cy="341312"/>
          </a:xfrm>
        </p:grpSpPr>
        <p:sp>
          <p:nvSpPr>
            <p:cNvPr id="42"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56" name="Picture 2" descr="C:\Users\MaGie\AppData\Local\Microsoft\Windows\Temporary Internet Files\Content.Outlook\5CBE3FRU\MAX%20IV_logo_rg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2159694"/>
            <a:ext cx="4349420" cy="2781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8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a:spLocks noGrp="1"/>
          </p:cNvSpPr>
          <p:nvPr>
            <p:ph type="title"/>
          </p:nvPr>
        </p:nvSpPr>
        <p:spPr>
          <a:xfrm>
            <a:off x="457200" y="274638"/>
            <a:ext cx="8229600" cy="1143000"/>
          </a:xfrm>
        </p:spPr>
        <p:txBody>
          <a:bodyPr>
            <a:noAutofit/>
          </a:bodyPr>
          <a:lstStyle/>
          <a:p>
            <a:r>
              <a:rPr lang="sv-SE" dirty="0" smtClean="0"/>
              <a:t>From the </a:t>
            </a:r>
            <a:r>
              <a:rPr lang="sv-SE" dirty="0" err="1" smtClean="0"/>
              <a:t>perspective</a:t>
            </a:r>
            <a:r>
              <a:rPr lang="sv-SE" dirty="0" smtClean="0"/>
              <a:t> </a:t>
            </a:r>
            <a:r>
              <a:rPr lang="sv-SE" dirty="0" err="1" smtClean="0"/>
              <a:t>of</a:t>
            </a:r>
            <a:r>
              <a:rPr lang="sv-SE" dirty="0" smtClean="0"/>
              <a:t> the Energy Company</a:t>
            </a:r>
            <a:endParaRPr lang="sv-SE" dirty="0"/>
          </a:p>
        </p:txBody>
      </p:sp>
      <p:sp>
        <p:nvSpPr>
          <p:cNvPr id="6" name="textruta 5"/>
          <p:cNvSpPr txBox="1"/>
          <p:nvPr/>
        </p:nvSpPr>
        <p:spPr>
          <a:xfrm>
            <a:off x="179512" y="1772816"/>
            <a:ext cx="4719946" cy="369332"/>
          </a:xfrm>
          <a:prstGeom prst="rect">
            <a:avLst/>
          </a:prstGeom>
          <a:noFill/>
        </p:spPr>
        <p:txBody>
          <a:bodyPr wrap="none" rtlCol="0">
            <a:spAutoFit/>
          </a:bodyPr>
          <a:lstStyle/>
          <a:p>
            <a:r>
              <a:rPr lang="sv-SE" dirty="0" err="1" smtClean="0"/>
              <a:t>Background</a:t>
            </a:r>
            <a:r>
              <a:rPr lang="sv-SE" dirty="0" smtClean="0"/>
              <a:t> 4: </a:t>
            </a:r>
            <a:r>
              <a:rPr lang="sv-SE" dirty="0" err="1" smtClean="0"/>
              <a:t>External</a:t>
            </a:r>
            <a:r>
              <a:rPr lang="sv-SE" dirty="0" smtClean="0"/>
              <a:t> heat </a:t>
            </a:r>
            <a:r>
              <a:rPr lang="sv-SE" dirty="0" err="1" smtClean="0"/>
              <a:t>supplier</a:t>
            </a:r>
            <a:r>
              <a:rPr lang="sv-SE" dirty="0" smtClean="0"/>
              <a:t> is old </a:t>
            </a:r>
            <a:r>
              <a:rPr lang="sv-SE" dirty="0" err="1" smtClean="0"/>
              <a:t>news</a:t>
            </a:r>
            <a:endParaRPr lang="sv-SE"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149656"/>
            <a:ext cx="4448944" cy="307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ruta 23"/>
          <p:cNvSpPr txBox="1"/>
          <p:nvPr/>
        </p:nvSpPr>
        <p:spPr>
          <a:xfrm>
            <a:off x="5028117" y="1769042"/>
            <a:ext cx="2357825" cy="369332"/>
          </a:xfrm>
          <a:prstGeom prst="rect">
            <a:avLst/>
          </a:prstGeom>
          <a:noFill/>
        </p:spPr>
        <p:txBody>
          <a:bodyPr wrap="none" rtlCol="0">
            <a:spAutoFit/>
          </a:bodyPr>
          <a:lstStyle/>
          <a:p>
            <a:r>
              <a:rPr lang="sv-SE" dirty="0" err="1" smtClean="0"/>
              <a:t>Background</a:t>
            </a:r>
            <a:r>
              <a:rPr lang="sv-SE" dirty="0" smtClean="0"/>
              <a:t> 5: Lund NE</a:t>
            </a:r>
            <a:endParaRPr lang="sv-SE"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98" y="3030125"/>
            <a:ext cx="4822106" cy="2415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upp 81"/>
          <p:cNvGrpSpPr/>
          <p:nvPr/>
        </p:nvGrpSpPr>
        <p:grpSpPr>
          <a:xfrm>
            <a:off x="7233746" y="6402960"/>
            <a:ext cx="1573200" cy="266400"/>
            <a:chOff x="420688" y="4459288"/>
            <a:chExt cx="2014537" cy="341312"/>
          </a:xfrm>
        </p:grpSpPr>
        <p:sp>
          <p:nvSpPr>
            <p:cNvPr id="42" name="Freeform 29"/>
            <p:cNvSpPr>
              <a:spLocks noEditPoints="1"/>
            </p:cNvSpPr>
            <p:nvPr/>
          </p:nvSpPr>
          <p:spPr bwMode="auto">
            <a:xfrm>
              <a:off x="420688" y="4459288"/>
              <a:ext cx="395287" cy="315912"/>
            </a:xfrm>
            <a:custGeom>
              <a:avLst/>
              <a:gdLst>
                <a:gd name="T0" fmla="*/ 89 w 746"/>
                <a:gd name="T1" fmla="*/ 399 h 596"/>
                <a:gd name="T2" fmla="*/ 44 w 746"/>
                <a:gd name="T3" fmla="*/ 326 h 596"/>
                <a:gd name="T4" fmla="*/ 14 w 746"/>
                <a:gd name="T5" fmla="*/ 254 h 596"/>
                <a:gd name="T6" fmla="*/ 1 w 746"/>
                <a:gd name="T7" fmla="*/ 186 h 596"/>
                <a:gd name="T8" fmla="*/ 3 w 746"/>
                <a:gd name="T9" fmla="*/ 142 h 596"/>
                <a:gd name="T10" fmla="*/ 16 w 746"/>
                <a:gd name="T11" fmla="*/ 98 h 596"/>
                <a:gd name="T12" fmla="*/ 40 w 746"/>
                <a:gd name="T13" fmla="*/ 64 h 596"/>
                <a:gd name="T14" fmla="*/ 101 w 746"/>
                <a:gd name="T15" fmla="*/ 25 h 596"/>
                <a:gd name="T16" fmla="*/ 186 w 746"/>
                <a:gd name="T17" fmla="*/ 4 h 596"/>
                <a:gd name="T18" fmla="*/ 273 w 746"/>
                <a:gd name="T19" fmla="*/ 0 h 596"/>
                <a:gd name="T20" fmla="*/ 426 w 746"/>
                <a:gd name="T21" fmla="*/ 11 h 596"/>
                <a:gd name="T22" fmla="*/ 543 w 746"/>
                <a:gd name="T23" fmla="*/ 42 h 596"/>
                <a:gd name="T24" fmla="*/ 627 w 746"/>
                <a:gd name="T25" fmla="*/ 86 h 596"/>
                <a:gd name="T26" fmla="*/ 684 w 746"/>
                <a:gd name="T27" fmla="*/ 139 h 596"/>
                <a:gd name="T28" fmla="*/ 720 w 746"/>
                <a:gd name="T29" fmla="*/ 195 h 596"/>
                <a:gd name="T30" fmla="*/ 743 w 746"/>
                <a:gd name="T31" fmla="*/ 275 h 596"/>
                <a:gd name="T32" fmla="*/ 746 w 746"/>
                <a:gd name="T33" fmla="*/ 331 h 596"/>
                <a:gd name="T34" fmla="*/ 734 w 746"/>
                <a:gd name="T35" fmla="*/ 385 h 596"/>
                <a:gd name="T36" fmla="*/ 680 w 746"/>
                <a:gd name="T37" fmla="*/ 481 h 596"/>
                <a:gd name="T38" fmla="*/ 591 w 746"/>
                <a:gd name="T39" fmla="*/ 552 h 596"/>
                <a:gd name="T40" fmla="*/ 475 w 746"/>
                <a:gd name="T41" fmla="*/ 591 h 596"/>
                <a:gd name="T42" fmla="*/ 383 w 746"/>
                <a:gd name="T43" fmla="*/ 595 h 596"/>
                <a:gd name="T44" fmla="*/ 319 w 746"/>
                <a:gd name="T45" fmla="*/ 582 h 596"/>
                <a:gd name="T46" fmla="*/ 244 w 746"/>
                <a:gd name="T47" fmla="*/ 548 h 596"/>
                <a:gd name="T48" fmla="*/ 160 w 746"/>
                <a:gd name="T49" fmla="*/ 482 h 596"/>
                <a:gd name="T50" fmla="*/ 705 w 746"/>
                <a:gd name="T51" fmla="*/ 291 h 596"/>
                <a:gd name="T52" fmla="*/ 693 w 746"/>
                <a:gd name="T53" fmla="*/ 200 h 596"/>
                <a:gd name="T54" fmla="*/ 661 w 746"/>
                <a:gd name="T55" fmla="*/ 147 h 596"/>
                <a:gd name="T56" fmla="*/ 622 w 746"/>
                <a:gd name="T57" fmla="*/ 111 h 596"/>
                <a:gd name="T58" fmla="*/ 571 w 746"/>
                <a:gd name="T59" fmla="*/ 81 h 596"/>
                <a:gd name="T60" fmla="*/ 505 w 746"/>
                <a:gd name="T61" fmla="*/ 57 h 596"/>
                <a:gd name="T62" fmla="*/ 424 w 746"/>
                <a:gd name="T63" fmla="*/ 43 h 596"/>
                <a:gd name="T64" fmla="*/ 353 w 746"/>
                <a:gd name="T65" fmla="*/ 40 h 596"/>
                <a:gd name="T66" fmla="*/ 270 w 746"/>
                <a:gd name="T67" fmla="*/ 47 h 596"/>
                <a:gd name="T68" fmla="*/ 207 w 746"/>
                <a:gd name="T69" fmla="*/ 68 h 596"/>
                <a:gd name="T70" fmla="*/ 165 w 746"/>
                <a:gd name="T71" fmla="*/ 110 h 596"/>
                <a:gd name="T72" fmla="*/ 152 w 746"/>
                <a:gd name="T73" fmla="*/ 146 h 596"/>
                <a:gd name="T74" fmla="*/ 151 w 746"/>
                <a:gd name="T75" fmla="*/ 183 h 596"/>
                <a:gd name="T76" fmla="*/ 161 w 746"/>
                <a:gd name="T77" fmla="*/ 239 h 596"/>
                <a:gd name="T78" fmla="*/ 216 w 746"/>
                <a:gd name="T79" fmla="*/ 351 h 596"/>
                <a:gd name="T80" fmla="*/ 297 w 746"/>
                <a:gd name="T81" fmla="*/ 433 h 596"/>
                <a:gd name="T82" fmla="*/ 351 w 746"/>
                <a:gd name="T83" fmla="*/ 467 h 596"/>
                <a:gd name="T84" fmla="*/ 410 w 746"/>
                <a:gd name="T85" fmla="*/ 488 h 596"/>
                <a:gd name="T86" fmla="*/ 455 w 746"/>
                <a:gd name="T87" fmla="*/ 491 h 596"/>
                <a:gd name="T88" fmla="*/ 552 w 746"/>
                <a:gd name="T89" fmla="*/ 475 h 596"/>
                <a:gd name="T90" fmla="*/ 629 w 746"/>
                <a:gd name="T91" fmla="*/ 433 h 596"/>
                <a:gd name="T92" fmla="*/ 681 w 746"/>
                <a:gd name="T93" fmla="*/ 370 h 596"/>
                <a:gd name="T94" fmla="*/ 705 w 746"/>
                <a:gd name="T95" fmla="*/ 291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596">
                  <a:moveTo>
                    <a:pt x="117" y="436"/>
                  </a:moveTo>
                  <a:lnTo>
                    <a:pt x="117" y="436"/>
                  </a:lnTo>
                  <a:lnTo>
                    <a:pt x="102" y="418"/>
                  </a:lnTo>
                  <a:lnTo>
                    <a:pt x="89" y="399"/>
                  </a:lnTo>
                  <a:lnTo>
                    <a:pt x="77" y="382"/>
                  </a:lnTo>
                  <a:lnTo>
                    <a:pt x="65" y="363"/>
                  </a:lnTo>
                  <a:lnTo>
                    <a:pt x="54" y="345"/>
                  </a:lnTo>
                  <a:lnTo>
                    <a:pt x="44" y="326"/>
                  </a:lnTo>
                  <a:lnTo>
                    <a:pt x="35" y="309"/>
                  </a:lnTo>
                  <a:lnTo>
                    <a:pt x="28" y="290"/>
                  </a:lnTo>
                  <a:lnTo>
                    <a:pt x="20" y="272"/>
                  </a:lnTo>
                  <a:lnTo>
                    <a:pt x="14" y="254"/>
                  </a:lnTo>
                  <a:lnTo>
                    <a:pt x="9" y="237"/>
                  </a:lnTo>
                  <a:lnTo>
                    <a:pt x="5" y="219"/>
                  </a:lnTo>
                  <a:lnTo>
                    <a:pt x="3" y="203"/>
                  </a:lnTo>
                  <a:lnTo>
                    <a:pt x="1" y="186"/>
                  </a:lnTo>
                  <a:lnTo>
                    <a:pt x="0" y="170"/>
                  </a:lnTo>
                  <a:lnTo>
                    <a:pt x="1" y="155"/>
                  </a:lnTo>
                  <a:lnTo>
                    <a:pt x="1" y="155"/>
                  </a:lnTo>
                  <a:lnTo>
                    <a:pt x="3" y="142"/>
                  </a:lnTo>
                  <a:lnTo>
                    <a:pt x="5" y="130"/>
                  </a:lnTo>
                  <a:lnTo>
                    <a:pt x="9" y="118"/>
                  </a:lnTo>
                  <a:lnTo>
                    <a:pt x="13" y="108"/>
                  </a:lnTo>
                  <a:lnTo>
                    <a:pt x="16" y="98"/>
                  </a:lnTo>
                  <a:lnTo>
                    <a:pt x="21" y="88"/>
                  </a:lnTo>
                  <a:lnTo>
                    <a:pt x="28" y="81"/>
                  </a:lnTo>
                  <a:lnTo>
                    <a:pt x="34" y="72"/>
                  </a:lnTo>
                  <a:lnTo>
                    <a:pt x="40" y="64"/>
                  </a:lnTo>
                  <a:lnTo>
                    <a:pt x="48" y="57"/>
                  </a:lnTo>
                  <a:lnTo>
                    <a:pt x="64" y="44"/>
                  </a:lnTo>
                  <a:lnTo>
                    <a:pt x="82" y="34"/>
                  </a:lnTo>
                  <a:lnTo>
                    <a:pt x="101" y="25"/>
                  </a:lnTo>
                  <a:lnTo>
                    <a:pt x="121" y="18"/>
                  </a:lnTo>
                  <a:lnTo>
                    <a:pt x="142" y="11"/>
                  </a:lnTo>
                  <a:lnTo>
                    <a:pt x="163" y="8"/>
                  </a:lnTo>
                  <a:lnTo>
                    <a:pt x="186" y="4"/>
                  </a:lnTo>
                  <a:lnTo>
                    <a:pt x="209" y="3"/>
                  </a:lnTo>
                  <a:lnTo>
                    <a:pt x="230" y="0"/>
                  </a:lnTo>
                  <a:lnTo>
                    <a:pt x="273" y="0"/>
                  </a:lnTo>
                  <a:lnTo>
                    <a:pt x="273" y="0"/>
                  </a:lnTo>
                  <a:lnTo>
                    <a:pt x="316" y="0"/>
                  </a:lnTo>
                  <a:lnTo>
                    <a:pt x="355" y="3"/>
                  </a:lnTo>
                  <a:lnTo>
                    <a:pt x="392" y="6"/>
                  </a:lnTo>
                  <a:lnTo>
                    <a:pt x="426" y="11"/>
                  </a:lnTo>
                  <a:lnTo>
                    <a:pt x="459" y="16"/>
                  </a:lnTo>
                  <a:lnTo>
                    <a:pt x="489" y="24"/>
                  </a:lnTo>
                  <a:lnTo>
                    <a:pt x="517" y="33"/>
                  </a:lnTo>
                  <a:lnTo>
                    <a:pt x="543" y="42"/>
                  </a:lnTo>
                  <a:lnTo>
                    <a:pt x="567" y="52"/>
                  </a:lnTo>
                  <a:lnTo>
                    <a:pt x="588" y="62"/>
                  </a:lnTo>
                  <a:lnTo>
                    <a:pt x="609" y="74"/>
                  </a:lnTo>
                  <a:lnTo>
                    <a:pt x="627" y="86"/>
                  </a:lnTo>
                  <a:lnTo>
                    <a:pt x="644" y="98"/>
                  </a:lnTo>
                  <a:lnTo>
                    <a:pt x="659" y="112"/>
                  </a:lnTo>
                  <a:lnTo>
                    <a:pt x="673" y="125"/>
                  </a:lnTo>
                  <a:lnTo>
                    <a:pt x="684" y="139"/>
                  </a:lnTo>
                  <a:lnTo>
                    <a:pt x="695" y="152"/>
                  </a:lnTo>
                  <a:lnTo>
                    <a:pt x="705" y="168"/>
                  </a:lnTo>
                  <a:lnTo>
                    <a:pt x="713" y="181"/>
                  </a:lnTo>
                  <a:lnTo>
                    <a:pt x="720" y="195"/>
                  </a:lnTo>
                  <a:lnTo>
                    <a:pt x="727" y="209"/>
                  </a:lnTo>
                  <a:lnTo>
                    <a:pt x="732" y="223"/>
                  </a:lnTo>
                  <a:lnTo>
                    <a:pt x="739" y="249"/>
                  </a:lnTo>
                  <a:lnTo>
                    <a:pt x="743" y="275"/>
                  </a:lnTo>
                  <a:lnTo>
                    <a:pt x="746" y="296"/>
                  </a:lnTo>
                  <a:lnTo>
                    <a:pt x="746" y="315"/>
                  </a:lnTo>
                  <a:lnTo>
                    <a:pt x="746" y="331"/>
                  </a:lnTo>
                  <a:lnTo>
                    <a:pt x="746" y="331"/>
                  </a:lnTo>
                  <a:lnTo>
                    <a:pt x="743" y="345"/>
                  </a:lnTo>
                  <a:lnTo>
                    <a:pt x="741" y="359"/>
                  </a:lnTo>
                  <a:lnTo>
                    <a:pt x="738" y="372"/>
                  </a:lnTo>
                  <a:lnTo>
                    <a:pt x="734" y="385"/>
                  </a:lnTo>
                  <a:lnTo>
                    <a:pt x="724" y="412"/>
                  </a:lnTo>
                  <a:lnTo>
                    <a:pt x="712" y="436"/>
                  </a:lnTo>
                  <a:lnTo>
                    <a:pt x="697" y="460"/>
                  </a:lnTo>
                  <a:lnTo>
                    <a:pt x="680" y="481"/>
                  </a:lnTo>
                  <a:lnTo>
                    <a:pt x="660" y="501"/>
                  </a:lnTo>
                  <a:lnTo>
                    <a:pt x="639" y="520"/>
                  </a:lnTo>
                  <a:lnTo>
                    <a:pt x="616" y="537"/>
                  </a:lnTo>
                  <a:lnTo>
                    <a:pt x="591" y="552"/>
                  </a:lnTo>
                  <a:lnTo>
                    <a:pt x="563" y="564"/>
                  </a:lnTo>
                  <a:lnTo>
                    <a:pt x="536" y="576"/>
                  </a:lnTo>
                  <a:lnTo>
                    <a:pt x="505" y="585"/>
                  </a:lnTo>
                  <a:lnTo>
                    <a:pt x="475" y="591"/>
                  </a:lnTo>
                  <a:lnTo>
                    <a:pt x="443" y="595"/>
                  </a:lnTo>
                  <a:lnTo>
                    <a:pt x="410" y="596"/>
                  </a:lnTo>
                  <a:lnTo>
                    <a:pt x="410" y="596"/>
                  </a:lnTo>
                  <a:lnTo>
                    <a:pt x="383" y="595"/>
                  </a:lnTo>
                  <a:lnTo>
                    <a:pt x="368" y="593"/>
                  </a:lnTo>
                  <a:lnTo>
                    <a:pt x="353" y="591"/>
                  </a:lnTo>
                  <a:lnTo>
                    <a:pt x="337" y="587"/>
                  </a:lnTo>
                  <a:lnTo>
                    <a:pt x="319" y="582"/>
                  </a:lnTo>
                  <a:lnTo>
                    <a:pt x="300" y="576"/>
                  </a:lnTo>
                  <a:lnTo>
                    <a:pt x="283" y="568"/>
                  </a:lnTo>
                  <a:lnTo>
                    <a:pt x="263" y="559"/>
                  </a:lnTo>
                  <a:lnTo>
                    <a:pt x="244" y="548"/>
                  </a:lnTo>
                  <a:lnTo>
                    <a:pt x="223" y="535"/>
                  </a:lnTo>
                  <a:lnTo>
                    <a:pt x="202" y="520"/>
                  </a:lnTo>
                  <a:lnTo>
                    <a:pt x="181" y="503"/>
                  </a:lnTo>
                  <a:lnTo>
                    <a:pt x="160" y="482"/>
                  </a:lnTo>
                  <a:lnTo>
                    <a:pt x="138" y="461"/>
                  </a:lnTo>
                  <a:lnTo>
                    <a:pt x="117" y="436"/>
                  </a:lnTo>
                  <a:close/>
                  <a:moveTo>
                    <a:pt x="705" y="291"/>
                  </a:moveTo>
                  <a:lnTo>
                    <a:pt x="705" y="291"/>
                  </a:lnTo>
                  <a:lnTo>
                    <a:pt x="705" y="267"/>
                  </a:lnTo>
                  <a:lnTo>
                    <a:pt x="704" y="244"/>
                  </a:lnTo>
                  <a:lnTo>
                    <a:pt x="699" y="222"/>
                  </a:lnTo>
                  <a:lnTo>
                    <a:pt x="693" y="200"/>
                  </a:lnTo>
                  <a:lnTo>
                    <a:pt x="683" y="179"/>
                  </a:lnTo>
                  <a:lnTo>
                    <a:pt x="676" y="168"/>
                  </a:lnTo>
                  <a:lnTo>
                    <a:pt x="669" y="157"/>
                  </a:lnTo>
                  <a:lnTo>
                    <a:pt x="661" y="147"/>
                  </a:lnTo>
                  <a:lnTo>
                    <a:pt x="653" y="139"/>
                  </a:lnTo>
                  <a:lnTo>
                    <a:pt x="644" y="128"/>
                  </a:lnTo>
                  <a:lnTo>
                    <a:pt x="634" y="120"/>
                  </a:lnTo>
                  <a:lnTo>
                    <a:pt x="622" y="111"/>
                  </a:lnTo>
                  <a:lnTo>
                    <a:pt x="611" y="102"/>
                  </a:lnTo>
                  <a:lnTo>
                    <a:pt x="598" y="94"/>
                  </a:lnTo>
                  <a:lnTo>
                    <a:pt x="586" y="87"/>
                  </a:lnTo>
                  <a:lnTo>
                    <a:pt x="571" y="81"/>
                  </a:lnTo>
                  <a:lnTo>
                    <a:pt x="556" y="73"/>
                  </a:lnTo>
                  <a:lnTo>
                    <a:pt x="539" y="68"/>
                  </a:lnTo>
                  <a:lnTo>
                    <a:pt x="523" y="62"/>
                  </a:lnTo>
                  <a:lnTo>
                    <a:pt x="505" y="57"/>
                  </a:lnTo>
                  <a:lnTo>
                    <a:pt x="487" y="53"/>
                  </a:lnTo>
                  <a:lnTo>
                    <a:pt x="466" y="49"/>
                  </a:lnTo>
                  <a:lnTo>
                    <a:pt x="445" y="45"/>
                  </a:lnTo>
                  <a:lnTo>
                    <a:pt x="424" y="43"/>
                  </a:lnTo>
                  <a:lnTo>
                    <a:pt x="401" y="42"/>
                  </a:lnTo>
                  <a:lnTo>
                    <a:pt x="377" y="40"/>
                  </a:lnTo>
                  <a:lnTo>
                    <a:pt x="353" y="40"/>
                  </a:lnTo>
                  <a:lnTo>
                    <a:pt x="353" y="40"/>
                  </a:lnTo>
                  <a:lnTo>
                    <a:pt x="331" y="40"/>
                  </a:lnTo>
                  <a:lnTo>
                    <a:pt x="303" y="42"/>
                  </a:lnTo>
                  <a:lnTo>
                    <a:pt x="287" y="44"/>
                  </a:lnTo>
                  <a:lnTo>
                    <a:pt x="270" y="47"/>
                  </a:lnTo>
                  <a:lnTo>
                    <a:pt x="254" y="50"/>
                  </a:lnTo>
                  <a:lnTo>
                    <a:pt x="238" y="54"/>
                  </a:lnTo>
                  <a:lnTo>
                    <a:pt x="223" y="60"/>
                  </a:lnTo>
                  <a:lnTo>
                    <a:pt x="207" y="68"/>
                  </a:lnTo>
                  <a:lnTo>
                    <a:pt x="192" y="78"/>
                  </a:lnTo>
                  <a:lnTo>
                    <a:pt x="180" y="89"/>
                  </a:lnTo>
                  <a:lnTo>
                    <a:pt x="170" y="102"/>
                  </a:lnTo>
                  <a:lnTo>
                    <a:pt x="165" y="110"/>
                  </a:lnTo>
                  <a:lnTo>
                    <a:pt x="161" y="118"/>
                  </a:lnTo>
                  <a:lnTo>
                    <a:pt x="157" y="126"/>
                  </a:lnTo>
                  <a:lnTo>
                    <a:pt x="155" y="136"/>
                  </a:lnTo>
                  <a:lnTo>
                    <a:pt x="152" y="146"/>
                  </a:lnTo>
                  <a:lnTo>
                    <a:pt x="151" y="156"/>
                  </a:lnTo>
                  <a:lnTo>
                    <a:pt x="151" y="156"/>
                  </a:lnTo>
                  <a:lnTo>
                    <a:pt x="151" y="170"/>
                  </a:lnTo>
                  <a:lnTo>
                    <a:pt x="151" y="183"/>
                  </a:lnTo>
                  <a:lnTo>
                    <a:pt x="152" y="197"/>
                  </a:lnTo>
                  <a:lnTo>
                    <a:pt x="153" y="212"/>
                  </a:lnTo>
                  <a:lnTo>
                    <a:pt x="157" y="225"/>
                  </a:lnTo>
                  <a:lnTo>
                    <a:pt x="161" y="239"/>
                  </a:lnTo>
                  <a:lnTo>
                    <a:pt x="171" y="268"/>
                  </a:lnTo>
                  <a:lnTo>
                    <a:pt x="184" y="297"/>
                  </a:lnTo>
                  <a:lnTo>
                    <a:pt x="199" y="325"/>
                  </a:lnTo>
                  <a:lnTo>
                    <a:pt x="216" y="351"/>
                  </a:lnTo>
                  <a:lnTo>
                    <a:pt x="238" y="378"/>
                  </a:lnTo>
                  <a:lnTo>
                    <a:pt x="259" y="402"/>
                  </a:lnTo>
                  <a:lnTo>
                    <a:pt x="284" y="423"/>
                  </a:lnTo>
                  <a:lnTo>
                    <a:pt x="297" y="433"/>
                  </a:lnTo>
                  <a:lnTo>
                    <a:pt x="309" y="443"/>
                  </a:lnTo>
                  <a:lnTo>
                    <a:pt x="323" y="452"/>
                  </a:lnTo>
                  <a:lnTo>
                    <a:pt x="337" y="460"/>
                  </a:lnTo>
                  <a:lnTo>
                    <a:pt x="351" y="467"/>
                  </a:lnTo>
                  <a:lnTo>
                    <a:pt x="366" y="474"/>
                  </a:lnTo>
                  <a:lnTo>
                    <a:pt x="380" y="479"/>
                  </a:lnTo>
                  <a:lnTo>
                    <a:pt x="395" y="484"/>
                  </a:lnTo>
                  <a:lnTo>
                    <a:pt x="410" y="488"/>
                  </a:lnTo>
                  <a:lnTo>
                    <a:pt x="425" y="490"/>
                  </a:lnTo>
                  <a:lnTo>
                    <a:pt x="440" y="491"/>
                  </a:lnTo>
                  <a:lnTo>
                    <a:pt x="455" y="491"/>
                  </a:lnTo>
                  <a:lnTo>
                    <a:pt x="455" y="491"/>
                  </a:lnTo>
                  <a:lnTo>
                    <a:pt x="482" y="490"/>
                  </a:lnTo>
                  <a:lnTo>
                    <a:pt x="505" y="486"/>
                  </a:lnTo>
                  <a:lnTo>
                    <a:pt x="529" y="481"/>
                  </a:lnTo>
                  <a:lnTo>
                    <a:pt x="552" y="475"/>
                  </a:lnTo>
                  <a:lnTo>
                    <a:pt x="572" y="466"/>
                  </a:lnTo>
                  <a:lnTo>
                    <a:pt x="592" y="457"/>
                  </a:lnTo>
                  <a:lnTo>
                    <a:pt x="611" y="446"/>
                  </a:lnTo>
                  <a:lnTo>
                    <a:pt x="629" y="433"/>
                  </a:lnTo>
                  <a:lnTo>
                    <a:pt x="644" y="420"/>
                  </a:lnTo>
                  <a:lnTo>
                    <a:pt x="658" y="404"/>
                  </a:lnTo>
                  <a:lnTo>
                    <a:pt x="670" y="388"/>
                  </a:lnTo>
                  <a:lnTo>
                    <a:pt x="681" y="370"/>
                  </a:lnTo>
                  <a:lnTo>
                    <a:pt x="690" y="351"/>
                  </a:lnTo>
                  <a:lnTo>
                    <a:pt x="697" y="333"/>
                  </a:lnTo>
                  <a:lnTo>
                    <a:pt x="702" y="311"/>
                  </a:lnTo>
                  <a:lnTo>
                    <a:pt x="705" y="2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32"/>
            <p:cNvSpPr>
              <a:spLocks noEditPoints="1"/>
            </p:cNvSpPr>
            <p:nvPr/>
          </p:nvSpPr>
          <p:spPr bwMode="auto">
            <a:xfrm>
              <a:off x="533400" y="4491038"/>
              <a:ext cx="252412" cy="201612"/>
            </a:xfrm>
            <a:custGeom>
              <a:avLst/>
              <a:gdLst>
                <a:gd name="T0" fmla="*/ 56 w 475"/>
                <a:gd name="T1" fmla="*/ 256 h 382"/>
                <a:gd name="T2" fmla="*/ 16 w 475"/>
                <a:gd name="T3" fmla="*/ 186 h 382"/>
                <a:gd name="T4" fmla="*/ 0 w 475"/>
                <a:gd name="T5" fmla="*/ 120 h 382"/>
                <a:gd name="T6" fmla="*/ 0 w 475"/>
                <a:gd name="T7" fmla="*/ 100 h 382"/>
                <a:gd name="T8" fmla="*/ 12 w 475"/>
                <a:gd name="T9" fmla="*/ 58 h 382"/>
                <a:gd name="T10" fmla="*/ 40 w 475"/>
                <a:gd name="T11" fmla="*/ 29 h 382"/>
                <a:gd name="T12" fmla="*/ 75 w 475"/>
                <a:gd name="T13" fmla="*/ 12 h 382"/>
                <a:gd name="T14" fmla="*/ 117 w 475"/>
                <a:gd name="T15" fmla="*/ 3 h 382"/>
                <a:gd name="T16" fmla="*/ 173 w 475"/>
                <a:gd name="T17" fmla="*/ 0 h 382"/>
                <a:gd name="T18" fmla="*/ 244 w 475"/>
                <a:gd name="T19" fmla="*/ 4 h 382"/>
                <a:gd name="T20" fmla="*/ 304 w 475"/>
                <a:gd name="T21" fmla="*/ 16 h 382"/>
                <a:gd name="T22" fmla="*/ 354 w 475"/>
                <a:gd name="T23" fmla="*/ 32 h 382"/>
                <a:gd name="T24" fmla="*/ 395 w 475"/>
                <a:gd name="T25" fmla="*/ 53 h 382"/>
                <a:gd name="T26" fmla="*/ 425 w 475"/>
                <a:gd name="T27" fmla="*/ 79 h 382"/>
                <a:gd name="T28" fmla="*/ 444 w 475"/>
                <a:gd name="T29" fmla="*/ 101 h 382"/>
                <a:gd name="T30" fmla="*/ 466 w 475"/>
                <a:gd name="T31" fmla="*/ 147 h 382"/>
                <a:gd name="T32" fmla="*/ 475 w 475"/>
                <a:gd name="T33" fmla="*/ 196 h 382"/>
                <a:gd name="T34" fmla="*/ 471 w 475"/>
                <a:gd name="T35" fmla="*/ 231 h 382"/>
                <a:gd name="T36" fmla="*/ 452 w 475"/>
                <a:gd name="T37" fmla="*/ 280 h 382"/>
                <a:gd name="T38" fmla="*/ 418 w 475"/>
                <a:gd name="T39" fmla="*/ 323 h 382"/>
                <a:gd name="T40" fmla="*/ 374 w 475"/>
                <a:gd name="T41" fmla="*/ 354 h 382"/>
                <a:gd name="T42" fmla="*/ 322 w 475"/>
                <a:gd name="T43" fmla="*/ 375 h 382"/>
                <a:gd name="T44" fmla="*/ 266 w 475"/>
                <a:gd name="T45" fmla="*/ 382 h 382"/>
                <a:gd name="T46" fmla="*/ 239 w 475"/>
                <a:gd name="T47" fmla="*/ 380 h 382"/>
                <a:gd name="T48" fmla="*/ 193 w 475"/>
                <a:gd name="T49" fmla="*/ 370 h 382"/>
                <a:gd name="T50" fmla="*/ 151 w 475"/>
                <a:gd name="T51" fmla="*/ 349 h 382"/>
                <a:gd name="T52" fmla="*/ 105 w 475"/>
                <a:gd name="T53" fmla="*/ 313 h 382"/>
                <a:gd name="T54" fmla="*/ 439 w 475"/>
                <a:gd name="T55" fmla="*/ 183 h 382"/>
                <a:gd name="T56" fmla="*/ 439 w 475"/>
                <a:gd name="T57" fmla="*/ 157 h 382"/>
                <a:gd name="T58" fmla="*/ 427 w 475"/>
                <a:gd name="T59" fmla="*/ 120 h 382"/>
                <a:gd name="T60" fmla="*/ 401 w 475"/>
                <a:gd name="T61" fmla="*/ 86 h 382"/>
                <a:gd name="T62" fmla="*/ 358 w 475"/>
                <a:gd name="T63" fmla="*/ 60 h 382"/>
                <a:gd name="T64" fmla="*/ 295 w 475"/>
                <a:gd name="T65" fmla="*/ 45 h 382"/>
                <a:gd name="T66" fmla="*/ 242 w 475"/>
                <a:gd name="T67" fmla="*/ 41 h 382"/>
                <a:gd name="T68" fmla="*/ 197 w 475"/>
                <a:gd name="T69" fmla="*/ 46 h 382"/>
                <a:gd name="T70" fmla="*/ 161 w 475"/>
                <a:gd name="T71" fmla="*/ 58 h 382"/>
                <a:gd name="T72" fmla="*/ 139 w 475"/>
                <a:gd name="T73" fmla="*/ 77 h 382"/>
                <a:gd name="T74" fmla="*/ 129 w 475"/>
                <a:gd name="T75" fmla="*/ 108 h 382"/>
                <a:gd name="T76" fmla="*/ 132 w 475"/>
                <a:gd name="T77" fmla="*/ 138 h 382"/>
                <a:gd name="T78" fmla="*/ 147 w 475"/>
                <a:gd name="T79" fmla="*/ 184 h 382"/>
                <a:gd name="T80" fmla="*/ 176 w 475"/>
                <a:gd name="T81" fmla="*/ 227 h 382"/>
                <a:gd name="T82" fmla="*/ 213 w 475"/>
                <a:gd name="T83" fmla="*/ 263 h 382"/>
                <a:gd name="T84" fmla="*/ 255 w 475"/>
                <a:gd name="T85" fmla="*/ 286 h 382"/>
                <a:gd name="T86" fmla="*/ 285 w 475"/>
                <a:gd name="T87" fmla="*/ 294 h 382"/>
                <a:gd name="T88" fmla="*/ 328 w 475"/>
                <a:gd name="T89" fmla="*/ 293 h 382"/>
                <a:gd name="T90" fmla="*/ 367 w 475"/>
                <a:gd name="T91" fmla="*/ 279 h 382"/>
                <a:gd name="T92" fmla="*/ 400 w 475"/>
                <a:gd name="T93" fmla="*/ 257 h 382"/>
                <a:gd name="T94" fmla="*/ 423 w 475"/>
                <a:gd name="T95" fmla="*/ 228 h 382"/>
                <a:gd name="T96" fmla="*/ 436 w 475"/>
                <a:gd name="T97" fmla="*/ 19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382">
                  <a:moveTo>
                    <a:pt x="74" y="279"/>
                  </a:moveTo>
                  <a:lnTo>
                    <a:pt x="74" y="279"/>
                  </a:lnTo>
                  <a:lnTo>
                    <a:pt x="56" y="256"/>
                  </a:lnTo>
                  <a:lnTo>
                    <a:pt x="40" y="232"/>
                  </a:lnTo>
                  <a:lnTo>
                    <a:pt x="27" y="210"/>
                  </a:lnTo>
                  <a:lnTo>
                    <a:pt x="16" y="186"/>
                  </a:lnTo>
                  <a:lnTo>
                    <a:pt x="9" y="163"/>
                  </a:lnTo>
                  <a:lnTo>
                    <a:pt x="2" y="142"/>
                  </a:lnTo>
                  <a:lnTo>
                    <a:pt x="0" y="120"/>
                  </a:lnTo>
                  <a:lnTo>
                    <a:pt x="0" y="110"/>
                  </a:lnTo>
                  <a:lnTo>
                    <a:pt x="0" y="100"/>
                  </a:lnTo>
                  <a:lnTo>
                    <a:pt x="0" y="100"/>
                  </a:lnTo>
                  <a:lnTo>
                    <a:pt x="2" y="85"/>
                  </a:lnTo>
                  <a:lnTo>
                    <a:pt x="6" y="70"/>
                  </a:lnTo>
                  <a:lnTo>
                    <a:pt x="12" y="58"/>
                  </a:lnTo>
                  <a:lnTo>
                    <a:pt x="20" y="47"/>
                  </a:lnTo>
                  <a:lnTo>
                    <a:pt x="29" y="37"/>
                  </a:lnTo>
                  <a:lnTo>
                    <a:pt x="40" y="29"/>
                  </a:lnTo>
                  <a:lnTo>
                    <a:pt x="50" y="23"/>
                  </a:lnTo>
                  <a:lnTo>
                    <a:pt x="63" y="17"/>
                  </a:lnTo>
                  <a:lnTo>
                    <a:pt x="75" y="12"/>
                  </a:lnTo>
                  <a:lnTo>
                    <a:pt x="89" y="8"/>
                  </a:lnTo>
                  <a:lnTo>
                    <a:pt x="103" y="6"/>
                  </a:lnTo>
                  <a:lnTo>
                    <a:pt x="117" y="3"/>
                  </a:lnTo>
                  <a:lnTo>
                    <a:pt x="146" y="0"/>
                  </a:lnTo>
                  <a:lnTo>
                    <a:pt x="173" y="0"/>
                  </a:lnTo>
                  <a:lnTo>
                    <a:pt x="173" y="0"/>
                  </a:lnTo>
                  <a:lnTo>
                    <a:pt x="197" y="0"/>
                  </a:lnTo>
                  <a:lnTo>
                    <a:pt x="221" y="2"/>
                  </a:lnTo>
                  <a:lnTo>
                    <a:pt x="244" y="4"/>
                  </a:lnTo>
                  <a:lnTo>
                    <a:pt x="265" y="7"/>
                  </a:lnTo>
                  <a:lnTo>
                    <a:pt x="285" y="11"/>
                  </a:lnTo>
                  <a:lnTo>
                    <a:pt x="304" y="16"/>
                  </a:lnTo>
                  <a:lnTo>
                    <a:pt x="322" y="21"/>
                  </a:lnTo>
                  <a:lnTo>
                    <a:pt x="339" y="26"/>
                  </a:lnTo>
                  <a:lnTo>
                    <a:pt x="354" y="32"/>
                  </a:lnTo>
                  <a:lnTo>
                    <a:pt x="369" y="40"/>
                  </a:lnTo>
                  <a:lnTo>
                    <a:pt x="383" y="46"/>
                  </a:lnTo>
                  <a:lnTo>
                    <a:pt x="395" y="53"/>
                  </a:lnTo>
                  <a:lnTo>
                    <a:pt x="406" y="62"/>
                  </a:lnTo>
                  <a:lnTo>
                    <a:pt x="416" y="70"/>
                  </a:lnTo>
                  <a:lnTo>
                    <a:pt x="425" y="79"/>
                  </a:lnTo>
                  <a:lnTo>
                    <a:pt x="432" y="86"/>
                  </a:lnTo>
                  <a:lnTo>
                    <a:pt x="432" y="86"/>
                  </a:lnTo>
                  <a:lnTo>
                    <a:pt x="444" y="101"/>
                  </a:lnTo>
                  <a:lnTo>
                    <a:pt x="452" y="115"/>
                  </a:lnTo>
                  <a:lnTo>
                    <a:pt x="460" y="130"/>
                  </a:lnTo>
                  <a:lnTo>
                    <a:pt x="466" y="147"/>
                  </a:lnTo>
                  <a:lnTo>
                    <a:pt x="470" y="163"/>
                  </a:lnTo>
                  <a:lnTo>
                    <a:pt x="474" y="179"/>
                  </a:lnTo>
                  <a:lnTo>
                    <a:pt x="475" y="196"/>
                  </a:lnTo>
                  <a:lnTo>
                    <a:pt x="474" y="212"/>
                  </a:lnTo>
                  <a:lnTo>
                    <a:pt x="474" y="212"/>
                  </a:lnTo>
                  <a:lnTo>
                    <a:pt x="471" y="231"/>
                  </a:lnTo>
                  <a:lnTo>
                    <a:pt x="467" y="249"/>
                  </a:lnTo>
                  <a:lnTo>
                    <a:pt x="461" y="265"/>
                  </a:lnTo>
                  <a:lnTo>
                    <a:pt x="452" y="280"/>
                  </a:lnTo>
                  <a:lnTo>
                    <a:pt x="442" y="295"/>
                  </a:lnTo>
                  <a:lnTo>
                    <a:pt x="431" y="309"/>
                  </a:lnTo>
                  <a:lnTo>
                    <a:pt x="418" y="323"/>
                  </a:lnTo>
                  <a:lnTo>
                    <a:pt x="405" y="334"/>
                  </a:lnTo>
                  <a:lnTo>
                    <a:pt x="389" y="344"/>
                  </a:lnTo>
                  <a:lnTo>
                    <a:pt x="374" y="354"/>
                  </a:lnTo>
                  <a:lnTo>
                    <a:pt x="357" y="362"/>
                  </a:lnTo>
                  <a:lnTo>
                    <a:pt x="340" y="370"/>
                  </a:lnTo>
                  <a:lnTo>
                    <a:pt x="322" y="375"/>
                  </a:lnTo>
                  <a:lnTo>
                    <a:pt x="304" y="378"/>
                  </a:lnTo>
                  <a:lnTo>
                    <a:pt x="285" y="381"/>
                  </a:lnTo>
                  <a:lnTo>
                    <a:pt x="266" y="382"/>
                  </a:lnTo>
                  <a:lnTo>
                    <a:pt x="266" y="382"/>
                  </a:lnTo>
                  <a:lnTo>
                    <a:pt x="255" y="381"/>
                  </a:lnTo>
                  <a:lnTo>
                    <a:pt x="239" y="380"/>
                  </a:lnTo>
                  <a:lnTo>
                    <a:pt x="217" y="377"/>
                  </a:lnTo>
                  <a:lnTo>
                    <a:pt x="206" y="373"/>
                  </a:lnTo>
                  <a:lnTo>
                    <a:pt x="193" y="370"/>
                  </a:lnTo>
                  <a:lnTo>
                    <a:pt x="180" y="365"/>
                  </a:lnTo>
                  <a:lnTo>
                    <a:pt x="166" y="357"/>
                  </a:lnTo>
                  <a:lnTo>
                    <a:pt x="151" y="349"/>
                  </a:lnTo>
                  <a:lnTo>
                    <a:pt x="136" y="339"/>
                  </a:lnTo>
                  <a:lnTo>
                    <a:pt x="120" y="327"/>
                  </a:lnTo>
                  <a:lnTo>
                    <a:pt x="105" y="313"/>
                  </a:lnTo>
                  <a:lnTo>
                    <a:pt x="89" y="298"/>
                  </a:lnTo>
                  <a:lnTo>
                    <a:pt x="74" y="279"/>
                  </a:lnTo>
                  <a:close/>
                  <a:moveTo>
                    <a:pt x="439" y="183"/>
                  </a:moveTo>
                  <a:lnTo>
                    <a:pt x="439" y="183"/>
                  </a:lnTo>
                  <a:lnTo>
                    <a:pt x="439" y="169"/>
                  </a:lnTo>
                  <a:lnTo>
                    <a:pt x="439" y="157"/>
                  </a:lnTo>
                  <a:lnTo>
                    <a:pt x="436" y="144"/>
                  </a:lnTo>
                  <a:lnTo>
                    <a:pt x="432" y="131"/>
                  </a:lnTo>
                  <a:lnTo>
                    <a:pt x="427" y="120"/>
                  </a:lnTo>
                  <a:lnTo>
                    <a:pt x="420" y="108"/>
                  </a:lnTo>
                  <a:lnTo>
                    <a:pt x="411" y="96"/>
                  </a:lnTo>
                  <a:lnTo>
                    <a:pt x="401" y="86"/>
                  </a:lnTo>
                  <a:lnTo>
                    <a:pt x="388" y="77"/>
                  </a:lnTo>
                  <a:lnTo>
                    <a:pt x="374" y="68"/>
                  </a:lnTo>
                  <a:lnTo>
                    <a:pt x="358" y="60"/>
                  </a:lnTo>
                  <a:lnTo>
                    <a:pt x="339" y="53"/>
                  </a:lnTo>
                  <a:lnTo>
                    <a:pt x="318" y="48"/>
                  </a:lnTo>
                  <a:lnTo>
                    <a:pt x="295" y="45"/>
                  </a:lnTo>
                  <a:lnTo>
                    <a:pt x="270" y="42"/>
                  </a:lnTo>
                  <a:lnTo>
                    <a:pt x="242" y="41"/>
                  </a:lnTo>
                  <a:lnTo>
                    <a:pt x="242" y="41"/>
                  </a:lnTo>
                  <a:lnTo>
                    <a:pt x="230" y="42"/>
                  </a:lnTo>
                  <a:lnTo>
                    <a:pt x="215" y="42"/>
                  </a:lnTo>
                  <a:lnTo>
                    <a:pt x="197" y="46"/>
                  </a:lnTo>
                  <a:lnTo>
                    <a:pt x="178" y="50"/>
                  </a:lnTo>
                  <a:lnTo>
                    <a:pt x="169" y="53"/>
                  </a:lnTo>
                  <a:lnTo>
                    <a:pt x="161" y="58"/>
                  </a:lnTo>
                  <a:lnTo>
                    <a:pt x="153" y="63"/>
                  </a:lnTo>
                  <a:lnTo>
                    <a:pt x="146" y="70"/>
                  </a:lnTo>
                  <a:lnTo>
                    <a:pt x="139" y="77"/>
                  </a:lnTo>
                  <a:lnTo>
                    <a:pt x="136" y="86"/>
                  </a:lnTo>
                  <a:lnTo>
                    <a:pt x="132" y="96"/>
                  </a:lnTo>
                  <a:lnTo>
                    <a:pt x="129" y="108"/>
                  </a:lnTo>
                  <a:lnTo>
                    <a:pt x="129" y="108"/>
                  </a:lnTo>
                  <a:lnTo>
                    <a:pt x="129" y="123"/>
                  </a:lnTo>
                  <a:lnTo>
                    <a:pt x="132" y="138"/>
                  </a:lnTo>
                  <a:lnTo>
                    <a:pt x="134" y="153"/>
                  </a:lnTo>
                  <a:lnTo>
                    <a:pt x="141" y="168"/>
                  </a:lnTo>
                  <a:lnTo>
                    <a:pt x="147" y="184"/>
                  </a:lnTo>
                  <a:lnTo>
                    <a:pt x="156" y="198"/>
                  </a:lnTo>
                  <a:lnTo>
                    <a:pt x="164" y="213"/>
                  </a:lnTo>
                  <a:lnTo>
                    <a:pt x="176" y="227"/>
                  </a:lnTo>
                  <a:lnTo>
                    <a:pt x="187" y="240"/>
                  </a:lnTo>
                  <a:lnTo>
                    <a:pt x="200" y="251"/>
                  </a:lnTo>
                  <a:lnTo>
                    <a:pt x="213" y="263"/>
                  </a:lnTo>
                  <a:lnTo>
                    <a:pt x="227" y="271"/>
                  </a:lnTo>
                  <a:lnTo>
                    <a:pt x="241" y="280"/>
                  </a:lnTo>
                  <a:lnTo>
                    <a:pt x="255" y="286"/>
                  </a:lnTo>
                  <a:lnTo>
                    <a:pt x="270" y="291"/>
                  </a:lnTo>
                  <a:lnTo>
                    <a:pt x="285" y="294"/>
                  </a:lnTo>
                  <a:lnTo>
                    <a:pt x="285" y="294"/>
                  </a:lnTo>
                  <a:lnTo>
                    <a:pt x="299" y="295"/>
                  </a:lnTo>
                  <a:lnTo>
                    <a:pt x="314" y="294"/>
                  </a:lnTo>
                  <a:lnTo>
                    <a:pt x="328" y="293"/>
                  </a:lnTo>
                  <a:lnTo>
                    <a:pt x="342" y="289"/>
                  </a:lnTo>
                  <a:lnTo>
                    <a:pt x="354" y="285"/>
                  </a:lnTo>
                  <a:lnTo>
                    <a:pt x="367" y="279"/>
                  </a:lnTo>
                  <a:lnTo>
                    <a:pt x="378" y="273"/>
                  </a:lnTo>
                  <a:lnTo>
                    <a:pt x="389" y="265"/>
                  </a:lnTo>
                  <a:lnTo>
                    <a:pt x="400" y="257"/>
                  </a:lnTo>
                  <a:lnTo>
                    <a:pt x="408" y="249"/>
                  </a:lnTo>
                  <a:lnTo>
                    <a:pt x="416" y="239"/>
                  </a:lnTo>
                  <a:lnTo>
                    <a:pt x="423" y="228"/>
                  </a:lnTo>
                  <a:lnTo>
                    <a:pt x="428" y="217"/>
                  </a:lnTo>
                  <a:lnTo>
                    <a:pt x="433" y="206"/>
                  </a:lnTo>
                  <a:lnTo>
                    <a:pt x="436" y="194"/>
                  </a:lnTo>
                  <a:lnTo>
                    <a:pt x="439" y="183"/>
                  </a:lnTo>
                  <a:close/>
                </a:path>
              </a:pathLst>
            </a:custGeom>
            <a:solidFill>
              <a:srgbClr val="00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35"/>
            <p:cNvSpPr>
              <a:spLocks noEditPoints="1"/>
            </p:cNvSpPr>
            <p:nvPr/>
          </p:nvSpPr>
          <p:spPr bwMode="auto">
            <a:xfrm>
              <a:off x="630238" y="4522788"/>
              <a:ext cx="127000" cy="103187"/>
            </a:xfrm>
            <a:custGeom>
              <a:avLst/>
              <a:gdLst>
                <a:gd name="T0" fmla="*/ 121 w 239"/>
                <a:gd name="T1" fmla="*/ 193 h 193"/>
                <a:gd name="T2" fmla="*/ 100 w 239"/>
                <a:gd name="T3" fmla="*/ 188 h 193"/>
                <a:gd name="T4" fmla="*/ 78 w 239"/>
                <a:gd name="T5" fmla="*/ 178 h 193"/>
                <a:gd name="T6" fmla="*/ 57 w 239"/>
                <a:gd name="T7" fmla="*/ 161 h 193"/>
                <a:gd name="T8" fmla="*/ 37 w 239"/>
                <a:gd name="T9" fmla="*/ 141 h 193"/>
                <a:gd name="T10" fmla="*/ 28 w 239"/>
                <a:gd name="T11" fmla="*/ 130 h 193"/>
                <a:gd name="T12" fmla="*/ 14 w 239"/>
                <a:gd name="T13" fmla="*/ 106 h 193"/>
                <a:gd name="T14" fmla="*/ 4 w 239"/>
                <a:gd name="T15" fmla="*/ 83 h 193"/>
                <a:gd name="T16" fmla="*/ 0 w 239"/>
                <a:gd name="T17" fmla="*/ 60 h 193"/>
                <a:gd name="T18" fmla="*/ 0 w 239"/>
                <a:gd name="T19" fmla="*/ 50 h 193"/>
                <a:gd name="T20" fmla="*/ 3 w 239"/>
                <a:gd name="T21" fmla="*/ 35 h 193"/>
                <a:gd name="T22" fmla="*/ 10 w 239"/>
                <a:gd name="T23" fmla="*/ 24 h 193"/>
                <a:gd name="T24" fmla="*/ 20 w 239"/>
                <a:gd name="T25" fmla="*/ 15 h 193"/>
                <a:gd name="T26" fmla="*/ 46 w 239"/>
                <a:gd name="T27" fmla="*/ 5 h 193"/>
                <a:gd name="T28" fmla="*/ 73 w 239"/>
                <a:gd name="T29" fmla="*/ 1 h 193"/>
                <a:gd name="T30" fmla="*/ 87 w 239"/>
                <a:gd name="T31" fmla="*/ 0 h 193"/>
                <a:gd name="T32" fmla="*/ 132 w 239"/>
                <a:gd name="T33" fmla="*/ 4 h 193"/>
                <a:gd name="T34" fmla="*/ 170 w 239"/>
                <a:gd name="T35" fmla="*/ 14 h 193"/>
                <a:gd name="T36" fmla="*/ 199 w 239"/>
                <a:gd name="T37" fmla="*/ 28 h 193"/>
                <a:gd name="T38" fmla="*/ 219 w 239"/>
                <a:gd name="T39" fmla="*/ 44 h 193"/>
                <a:gd name="T40" fmla="*/ 225 w 239"/>
                <a:gd name="T41" fmla="*/ 52 h 193"/>
                <a:gd name="T42" fmla="*/ 234 w 239"/>
                <a:gd name="T43" fmla="*/ 68 h 193"/>
                <a:gd name="T44" fmla="*/ 238 w 239"/>
                <a:gd name="T45" fmla="*/ 83 h 193"/>
                <a:gd name="T46" fmla="*/ 239 w 239"/>
                <a:gd name="T47" fmla="*/ 107 h 193"/>
                <a:gd name="T48" fmla="*/ 238 w 239"/>
                <a:gd name="T49" fmla="*/ 120 h 193"/>
                <a:gd name="T50" fmla="*/ 229 w 239"/>
                <a:gd name="T51" fmla="*/ 142 h 193"/>
                <a:gd name="T52" fmla="*/ 215 w 239"/>
                <a:gd name="T53" fmla="*/ 160 h 193"/>
                <a:gd name="T54" fmla="*/ 199 w 239"/>
                <a:gd name="T55" fmla="*/ 173 h 193"/>
                <a:gd name="T56" fmla="*/ 181 w 239"/>
                <a:gd name="T57" fmla="*/ 183 h 193"/>
                <a:gd name="T58" fmla="*/ 154 w 239"/>
                <a:gd name="T59" fmla="*/ 190 h 193"/>
                <a:gd name="T60" fmla="*/ 121 w 239"/>
                <a:gd name="T61" fmla="*/ 193 h 193"/>
                <a:gd name="T62" fmla="*/ 212 w 239"/>
                <a:gd name="T63" fmla="*/ 83 h 193"/>
                <a:gd name="T64" fmla="*/ 209 w 239"/>
                <a:gd name="T65" fmla="*/ 65 h 193"/>
                <a:gd name="T66" fmla="*/ 196 w 239"/>
                <a:gd name="T67" fmla="*/ 50 h 193"/>
                <a:gd name="T68" fmla="*/ 174 w 239"/>
                <a:gd name="T69" fmla="*/ 39 h 193"/>
                <a:gd name="T70" fmla="*/ 141 w 239"/>
                <a:gd name="T71" fmla="*/ 31 h 193"/>
                <a:gd name="T72" fmla="*/ 129 w 239"/>
                <a:gd name="T73" fmla="*/ 31 h 193"/>
                <a:gd name="T74" fmla="*/ 115 w 239"/>
                <a:gd name="T75" fmla="*/ 34 h 193"/>
                <a:gd name="T76" fmla="*/ 103 w 239"/>
                <a:gd name="T77" fmla="*/ 42 h 193"/>
                <a:gd name="T78" fmla="*/ 98 w 239"/>
                <a:gd name="T79" fmla="*/ 55 h 193"/>
                <a:gd name="T80" fmla="*/ 98 w 239"/>
                <a:gd name="T81" fmla="*/ 67 h 193"/>
                <a:gd name="T82" fmla="*/ 107 w 239"/>
                <a:gd name="T83" fmla="*/ 89 h 193"/>
                <a:gd name="T84" fmla="*/ 125 w 239"/>
                <a:gd name="T85" fmla="*/ 110 h 193"/>
                <a:gd name="T86" fmla="*/ 141 w 239"/>
                <a:gd name="T87" fmla="*/ 121 h 193"/>
                <a:gd name="T88" fmla="*/ 154 w 239"/>
                <a:gd name="T89" fmla="*/ 123 h 193"/>
                <a:gd name="T90" fmla="*/ 160 w 239"/>
                <a:gd name="T91" fmla="*/ 125 h 193"/>
                <a:gd name="T92" fmla="*/ 179 w 239"/>
                <a:gd name="T93" fmla="*/ 121 h 193"/>
                <a:gd name="T94" fmla="*/ 195 w 239"/>
                <a:gd name="T95" fmla="*/ 112 h 193"/>
                <a:gd name="T96" fmla="*/ 206 w 239"/>
                <a:gd name="T97" fmla="*/ 99 h 193"/>
                <a:gd name="T98" fmla="*/ 212 w 239"/>
                <a:gd name="T99"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9" h="193">
                  <a:moveTo>
                    <a:pt x="121" y="193"/>
                  </a:moveTo>
                  <a:lnTo>
                    <a:pt x="121" y="193"/>
                  </a:lnTo>
                  <a:lnTo>
                    <a:pt x="110" y="190"/>
                  </a:lnTo>
                  <a:lnTo>
                    <a:pt x="100" y="188"/>
                  </a:lnTo>
                  <a:lnTo>
                    <a:pt x="88" y="183"/>
                  </a:lnTo>
                  <a:lnTo>
                    <a:pt x="78" y="178"/>
                  </a:lnTo>
                  <a:lnTo>
                    <a:pt x="67" y="170"/>
                  </a:lnTo>
                  <a:lnTo>
                    <a:pt x="57" y="161"/>
                  </a:lnTo>
                  <a:lnTo>
                    <a:pt x="47" y="152"/>
                  </a:lnTo>
                  <a:lnTo>
                    <a:pt x="37" y="141"/>
                  </a:lnTo>
                  <a:lnTo>
                    <a:pt x="37" y="141"/>
                  </a:lnTo>
                  <a:lnTo>
                    <a:pt x="28" y="130"/>
                  </a:lnTo>
                  <a:lnTo>
                    <a:pt x="20" y="118"/>
                  </a:lnTo>
                  <a:lnTo>
                    <a:pt x="14" y="106"/>
                  </a:lnTo>
                  <a:lnTo>
                    <a:pt x="8" y="94"/>
                  </a:lnTo>
                  <a:lnTo>
                    <a:pt x="4" y="83"/>
                  </a:lnTo>
                  <a:lnTo>
                    <a:pt x="2" y="72"/>
                  </a:lnTo>
                  <a:lnTo>
                    <a:pt x="0" y="60"/>
                  </a:lnTo>
                  <a:lnTo>
                    <a:pt x="0" y="50"/>
                  </a:lnTo>
                  <a:lnTo>
                    <a:pt x="0" y="50"/>
                  </a:lnTo>
                  <a:lnTo>
                    <a:pt x="2" y="43"/>
                  </a:lnTo>
                  <a:lnTo>
                    <a:pt x="3" y="35"/>
                  </a:lnTo>
                  <a:lnTo>
                    <a:pt x="7" y="29"/>
                  </a:lnTo>
                  <a:lnTo>
                    <a:pt x="10" y="24"/>
                  </a:lnTo>
                  <a:lnTo>
                    <a:pt x="15" y="19"/>
                  </a:lnTo>
                  <a:lnTo>
                    <a:pt x="20" y="15"/>
                  </a:lnTo>
                  <a:lnTo>
                    <a:pt x="32" y="9"/>
                  </a:lnTo>
                  <a:lnTo>
                    <a:pt x="46" y="5"/>
                  </a:lnTo>
                  <a:lnTo>
                    <a:pt x="59" y="2"/>
                  </a:lnTo>
                  <a:lnTo>
                    <a:pt x="73" y="1"/>
                  </a:lnTo>
                  <a:lnTo>
                    <a:pt x="87" y="0"/>
                  </a:lnTo>
                  <a:lnTo>
                    <a:pt x="87" y="0"/>
                  </a:lnTo>
                  <a:lnTo>
                    <a:pt x="111" y="1"/>
                  </a:lnTo>
                  <a:lnTo>
                    <a:pt x="132" y="4"/>
                  </a:lnTo>
                  <a:lnTo>
                    <a:pt x="152" y="7"/>
                  </a:lnTo>
                  <a:lnTo>
                    <a:pt x="170" y="14"/>
                  </a:lnTo>
                  <a:lnTo>
                    <a:pt x="186" y="20"/>
                  </a:lnTo>
                  <a:lnTo>
                    <a:pt x="199" y="28"/>
                  </a:lnTo>
                  <a:lnTo>
                    <a:pt x="210" y="35"/>
                  </a:lnTo>
                  <a:lnTo>
                    <a:pt x="219" y="44"/>
                  </a:lnTo>
                  <a:lnTo>
                    <a:pt x="219" y="44"/>
                  </a:lnTo>
                  <a:lnTo>
                    <a:pt x="225" y="52"/>
                  </a:lnTo>
                  <a:lnTo>
                    <a:pt x="230" y="60"/>
                  </a:lnTo>
                  <a:lnTo>
                    <a:pt x="234" y="68"/>
                  </a:lnTo>
                  <a:lnTo>
                    <a:pt x="237" y="76"/>
                  </a:lnTo>
                  <a:lnTo>
                    <a:pt x="238" y="83"/>
                  </a:lnTo>
                  <a:lnTo>
                    <a:pt x="239" y="92"/>
                  </a:lnTo>
                  <a:lnTo>
                    <a:pt x="239" y="107"/>
                  </a:lnTo>
                  <a:lnTo>
                    <a:pt x="239" y="107"/>
                  </a:lnTo>
                  <a:lnTo>
                    <a:pt x="238" y="120"/>
                  </a:lnTo>
                  <a:lnTo>
                    <a:pt x="234" y="132"/>
                  </a:lnTo>
                  <a:lnTo>
                    <a:pt x="229" y="142"/>
                  </a:lnTo>
                  <a:lnTo>
                    <a:pt x="223" y="151"/>
                  </a:lnTo>
                  <a:lnTo>
                    <a:pt x="215" y="160"/>
                  </a:lnTo>
                  <a:lnTo>
                    <a:pt x="208" y="166"/>
                  </a:lnTo>
                  <a:lnTo>
                    <a:pt x="199" y="173"/>
                  </a:lnTo>
                  <a:lnTo>
                    <a:pt x="190" y="178"/>
                  </a:lnTo>
                  <a:lnTo>
                    <a:pt x="181" y="183"/>
                  </a:lnTo>
                  <a:lnTo>
                    <a:pt x="173" y="186"/>
                  </a:lnTo>
                  <a:lnTo>
                    <a:pt x="154" y="190"/>
                  </a:lnTo>
                  <a:lnTo>
                    <a:pt x="136" y="193"/>
                  </a:lnTo>
                  <a:lnTo>
                    <a:pt x="121" y="193"/>
                  </a:lnTo>
                  <a:close/>
                  <a:moveTo>
                    <a:pt x="212" y="83"/>
                  </a:moveTo>
                  <a:lnTo>
                    <a:pt x="212" y="83"/>
                  </a:lnTo>
                  <a:lnTo>
                    <a:pt x="212" y="74"/>
                  </a:lnTo>
                  <a:lnTo>
                    <a:pt x="209" y="65"/>
                  </a:lnTo>
                  <a:lnTo>
                    <a:pt x="204" y="57"/>
                  </a:lnTo>
                  <a:lnTo>
                    <a:pt x="196" y="50"/>
                  </a:lnTo>
                  <a:lnTo>
                    <a:pt x="186" y="44"/>
                  </a:lnTo>
                  <a:lnTo>
                    <a:pt x="174" y="39"/>
                  </a:lnTo>
                  <a:lnTo>
                    <a:pt x="159" y="34"/>
                  </a:lnTo>
                  <a:lnTo>
                    <a:pt x="141" y="31"/>
                  </a:lnTo>
                  <a:lnTo>
                    <a:pt x="141" y="31"/>
                  </a:lnTo>
                  <a:lnTo>
                    <a:pt x="129" y="31"/>
                  </a:lnTo>
                  <a:lnTo>
                    <a:pt x="122" y="33"/>
                  </a:lnTo>
                  <a:lnTo>
                    <a:pt x="115" y="34"/>
                  </a:lnTo>
                  <a:lnTo>
                    <a:pt x="108" y="38"/>
                  </a:lnTo>
                  <a:lnTo>
                    <a:pt x="103" y="42"/>
                  </a:lnTo>
                  <a:lnTo>
                    <a:pt x="100" y="48"/>
                  </a:lnTo>
                  <a:lnTo>
                    <a:pt x="98" y="55"/>
                  </a:lnTo>
                  <a:lnTo>
                    <a:pt x="98" y="55"/>
                  </a:lnTo>
                  <a:lnTo>
                    <a:pt x="98" y="67"/>
                  </a:lnTo>
                  <a:lnTo>
                    <a:pt x="102" y="78"/>
                  </a:lnTo>
                  <a:lnTo>
                    <a:pt x="107" y="89"/>
                  </a:lnTo>
                  <a:lnTo>
                    <a:pt x="115" y="101"/>
                  </a:lnTo>
                  <a:lnTo>
                    <a:pt x="125" y="110"/>
                  </a:lnTo>
                  <a:lnTo>
                    <a:pt x="135" y="117"/>
                  </a:lnTo>
                  <a:lnTo>
                    <a:pt x="141" y="121"/>
                  </a:lnTo>
                  <a:lnTo>
                    <a:pt x="147" y="122"/>
                  </a:lnTo>
                  <a:lnTo>
                    <a:pt x="154" y="123"/>
                  </a:lnTo>
                  <a:lnTo>
                    <a:pt x="160" y="125"/>
                  </a:lnTo>
                  <a:lnTo>
                    <a:pt x="160" y="125"/>
                  </a:lnTo>
                  <a:lnTo>
                    <a:pt x="170" y="123"/>
                  </a:lnTo>
                  <a:lnTo>
                    <a:pt x="179" y="121"/>
                  </a:lnTo>
                  <a:lnTo>
                    <a:pt x="188" y="117"/>
                  </a:lnTo>
                  <a:lnTo>
                    <a:pt x="195" y="112"/>
                  </a:lnTo>
                  <a:lnTo>
                    <a:pt x="201" y="107"/>
                  </a:lnTo>
                  <a:lnTo>
                    <a:pt x="206" y="99"/>
                  </a:lnTo>
                  <a:lnTo>
                    <a:pt x="210" y="92"/>
                  </a:lnTo>
                  <a:lnTo>
                    <a:pt x="212" y="83"/>
                  </a:lnTo>
                  <a:close/>
                </a:path>
              </a:pathLst>
            </a:custGeom>
            <a:solidFill>
              <a:srgbClr val="F9A5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5"/>
            <p:cNvSpPr>
              <a:spLocks noEditPoints="1"/>
            </p:cNvSpPr>
            <p:nvPr/>
          </p:nvSpPr>
          <p:spPr bwMode="auto">
            <a:xfrm>
              <a:off x="1165225" y="4554538"/>
              <a:ext cx="131762" cy="184150"/>
            </a:xfrm>
            <a:custGeom>
              <a:avLst/>
              <a:gdLst>
                <a:gd name="T0" fmla="*/ 148 w 248"/>
                <a:gd name="T1" fmla="*/ 179 h 348"/>
                <a:gd name="T2" fmla="*/ 102 w 248"/>
                <a:gd name="T3" fmla="*/ 183 h 348"/>
                <a:gd name="T4" fmla="*/ 73 w 248"/>
                <a:gd name="T5" fmla="*/ 193 h 348"/>
                <a:gd name="T6" fmla="*/ 64 w 248"/>
                <a:gd name="T7" fmla="*/ 200 h 348"/>
                <a:gd name="T8" fmla="*/ 59 w 248"/>
                <a:gd name="T9" fmla="*/ 212 h 348"/>
                <a:gd name="T10" fmla="*/ 54 w 248"/>
                <a:gd name="T11" fmla="*/ 247 h 348"/>
                <a:gd name="T12" fmla="*/ 58 w 248"/>
                <a:gd name="T13" fmla="*/ 275 h 348"/>
                <a:gd name="T14" fmla="*/ 69 w 248"/>
                <a:gd name="T15" fmla="*/ 291 h 348"/>
                <a:gd name="T16" fmla="*/ 87 w 248"/>
                <a:gd name="T17" fmla="*/ 300 h 348"/>
                <a:gd name="T18" fmla="*/ 111 w 248"/>
                <a:gd name="T19" fmla="*/ 302 h 348"/>
                <a:gd name="T20" fmla="*/ 142 w 248"/>
                <a:gd name="T21" fmla="*/ 300 h 348"/>
                <a:gd name="T22" fmla="*/ 172 w 248"/>
                <a:gd name="T23" fmla="*/ 288 h 348"/>
                <a:gd name="T24" fmla="*/ 244 w 248"/>
                <a:gd name="T25" fmla="*/ 339 h 348"/>
                <a:gd name="T26" fmla="*/ 237 w 248"/>
                <a:gd name="T27" fmla="*/ 343 h 348"/>
                <a:gd name="T28" fmla="*/ 203 w 248"/>
                <a:gd name="T29" fmla="*/ 341 h 348"/>
                <a:gd name="T30" fmla="*/ 196 w 248"/>
                <a:gd name="T31" fmla="*/ 335 h 348"/>
                <a:gd name="T32" fmla="*/ 195 w 248"/>
                <a:gd name="T33" fmla="*/ 317 h 348"/>
                <a:gd name="T34" fmla="*/ 150 w 248"/>
                <a:gd name="T35" fmla="*/ 339 h 348"/>
                <a:gd name="T36" fmla="*/ 113 w 248"/>
                <a:gd name="T37" fmla="*/ 346 h 348"/>
                <a:gd name="T38" fmla="*/ 81 w 248"/>
                <a:gd name="T39" fmla="*/ 346 h 348"/>
                <a:gd name="T40" fmla="*/ 54 w 248"/>
                <a:gd name="T41" fmla="*/ 340 h 348"/>
                <a:gd name="T42" fmla="*/ 30 w 248"/>
                <a:gd name="T43" fmla="*/ 326 h 348"/>
                <a:gd name="T44" fmla="*/ 18 w 248"/>
                <a:gd name="T45" fmla="*/ 312 h 348"/>
                <a:gd name="T46" fmla="*/ 9 w 248"/>
                <a:gd name="T47" fmla="*/ 295 h 348"/>
                <a:gd name="T48" fmla="*/ 0 w 248"/>
                <a:gd name="T49" fmla="*/ 261 h 348"/>
                <a:gd name="T50" fmla="*/ 0 w 248"/>
                <a:gd name="T51" fmla="*/ 239 h 348"/>
                <a:gd name="T52" fmla="*/ 4 w 248"/>
                <a:gd name="T53" fmla="*/ 205 h 348"/>
                <a:gd name="T54" fmla="*/ 13 w 248"/>
                <a:gd name="T55" fmla="*/ 188 h 348"/>
                <a:gd name="T56" fmla="*/ 33 w 248"/>
                <a:gd name="T57" fmla="*/ 165 h 348"/>
                <a:gd name="T58" fmla="*/ 53 w 248"/>
                <a:gd name="T59" fmla="*/ 154 h 348"/>
                <a:gd name="T60" fmla="*/ 79 w 248"/>
                <a:gd name="T61" fmla="*/ 146 h 348"/>
                <a:gd name="T62" fmla="*/ 128 w 248"/>
                <a:gd name="T63" fmla="*/ 140 h 348"/>
                <a:gd name="T64" fmla="*/ 194 w 248"/>
                <a:gd name="T65" fmla="*/ 116 h 348"/>
                <a:gd name="T66" fmla="*/ 190 w 248"/>
                <a:gd name="T67" fmla="*/ 82 h 348"/>
                <a:gd name="T68" fmla="*/ 179 w 248"/>
                <a:gd name="T69" fmla="*/ 60 h 348"/>
                <a:gd name="T70" fmla="*/ 171 w 248"/>
                <a:gd name="T71" fmla="*/ 54 h 348"/>
                <a:gd name="T72" fmla="*/ 128 w 248"/>
                <a:gd name="T73" fmla="*/ 45 h 348"/>
                <a:gd name="T74" fmla="*/ 76 w 248"/>
                <a:gd name="T75" fmla="*/ 46 h 348"/>
                <a:gd name="T76" fmla="*/ 32 w 248"/>
                <a:gd name="T77" fmla="*/ 50 h 348"/>
                <a:gd name="T78" fmla="*/ 23 w 248"/>
                <a:gd name="T79" fmla="*/ 49 h 348"/>
                <a:gd name="T80" fmla="*/ 20 w 248"/>
                <a:gd name="T81" fmla="*/ 40 h 348"/>
                <a:gd name="T82" fmla="*/ 20 w 248"/>
                <a:gd name="T83" fmla="*/ 15 h 348"/>
                <a:gd name="T84" fmla="*/ 33 w 248"/>
                <a:gd name="T85" fmla="*/ 7 h 348"/>
                <a:gd name="T86" fmla="*/ 74 w 248"/>
                <a:gd name="T87" fmla="*/ 1 h 348"/>
                <a:gd name="T88" fmla="*/ 128 w 248"/>
                <a:gd name="T89" fmla="*/ 0 h 348"/>
                <a:gd name="T90" fmla="*/ 171 w 248"/>
                <a:gd name="T91" fmla="*/ 4 h 348"/>
                <a:gd name="T92" fmla="*/ 204 w 248"/>
                <a:gd name="T93" fmla="*/ 16 h 348"/>
                <a:gd name="T94" fmla="*/ 220 w 248"/>
                <a:gd name="T95" fmla="*/ 30 h 348"/>
                <a:gd name="T96" fmla="*/ 238 w 248"/>
                <a:gd name="T97" fmla="*/ 57 h 348"/>
                <a:gd name="T98" fmla="*/ 247 w 248"/>
                <a:gd name="T99" fmla="*/ 89 h 348"/>
                <a:gd name="T100" fmla="*/ 248 w 248"/>
                <a:gd name="T101" fmla="*/ 330 h 348"/>
                <a:gd name="T102" fmla="*/ 244 w 248"/>
                <a:gd name="T103" fmla="*/ 339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8" h="348">
                  <a:moveTo>
                    <a:pt x="194" y="179"/>
                  </a:moveTo>
                  <a:lnTo>
                    <a:pt x="148" y="179"/>
                  </a:lnTo>
                  <a:lnTo>
                    <a:pt x="148" y="179"/>
                  </a:lnTo>
                  <a:lnTo>
                    <a:pt x="123" y="180"/>
                  </a:lnTo>
                  <a:lnTo>
                    <a:pt x="102" y="183"/>
                  </a:lnTo>
                  <a:lnTo>
                    <a:pt x="102" y="183"/>
                  </a:lnTo>
                  <a:lnTo>
                    <a:pt x="86" y="186"/>
                  </a:lnTo>
                  <a:lnTo>
                    <a:pt x="79" y="189"/>
                  </a:lnTo>
                  <a:lnTo>
                    <a:pt x="73" y="193"/>
                  </a:lnTo>
                  <a:lnTo>
                    <a:pt x="73" y="193"/>
                  </a:lnTo>
                  <a:lnTo>
                    <a:pt x="68" y="196"/>
                  </a:lnTo>
                  <a:lnTo>
                    <a:pt x="64" y="200"/>
                  </a:lnTo>
                  <a:lnTo>
                    <a:pt x="62" y="205"/>
                  </a:lnTo>
                  <a:lnTo>
                    <a:pt x="59" y="212"/>
                  </a:lnTo>
                  <a:lnTo>
                    <a:pt x="59" y="212"/>
                  </a:lnTo>
                  <a:lnTo>
                    <a:pt x="55" y="224"/>
                  </a:lnTo>
                  <a:lnTo>
                    <a:pt x="54" y="239"/>
                  </a:lnTo>
                  <a:lnTo>
                    <a:pt x="54" y="247"/>
                  </a:lnTo>
                  <a:lnTo>
                    <a:pt x="54" y="247"/>
                  </a:lnTo>
                  <a:lnTo>
                    <a:pt x="55" y="262"/>
                  </a:lnTo>
                  <a:lnTo>
                    <a:pt x="58" y="275"/>
                  </a:lnTo>
                  <a:lnTo>
                    <a:pt x="63" y="285"/>
                  </a:lnTo>
                  <a:lnTo>
                    <a:pt x="66" y="288"/>
                  </a:lnTo>
                  <a:lnTo>
                    <a:pt x="69" y="291"/>
                  </a:lnTo>
                  <a:lnTo>
                    <a:pt x="69" y="291"/>
                  </a:lnTo>
                  <a:lnTo>
                    <a:pt x="77" y="296"/>
                  </a:lnTo>
                  <a:lnTo>
                    <a:pt x="87" y="300"/>
                  </a:lnTo>
                  <a:lnTo>
                    <a:pt x="98" y="302"/>
                  </a:lnTo>
                  <a:lnTo>
                    <a:pt x="111" y="302"/>
                  </a:lnTo>
                  <a:lnTo>
                    <a:pt x="111" y="302"/>
                  </a:lnTo>
                  <a:lnTo>
                    <a:pt x="122" y="302"/>
                  </a:lnTo>
                  <a:lnTo>
                    <a:pt x="132" y="301"/>
                  </a:lnTo>
                  <a:lnTo>
                    <a:pt x="142" y="300"/>
                  </a:lnTo>
                  <a:lnTo>
                    <a:pt x="152" y="296"/>
                  </a:lnTo>
                  <a:lnTo>
                    <a:pt x="152" y="296"/>
                  </a:lnTo>
                  <a:lnTo>
                    <a:pt x="172" y="288"/>
                  </a:lnTo>
                  <a:lnTo>
                    <a:pt x="194" y="278"/>
                  </a:lnTo>
                  <a:lnTo>
                    <a:pt x="194" y="179"/>
                  </a:lnTo>
                  <a:close/>
                  <a:moveTo>
                    <a:pt x="244" y="339"/>
                  </a:moveTo>
                  <a:lnTo>
                    <a:pt x="244" y="339"/>
                  </a:lnTo>
                  <a:lnTo>
                    <a:pt x="240" y="341"/>
                  </a:lnTo>
                  <a:lnTo>
                    <a:pt x="237" y="343"/>
                  </a:lnTo>
                  <a:lnTo>
                    <a:pt x="208" y="343"/>
                  </a:lnTo>
                  <a:lnTo>
                    <a:pt x="208" y="343"/>
                  </a:lnTo>
                  <a:lnTo>
                    <a:pt x="203" y="341"/>
                  </a:lnTo>
                  <a:lnTo>
                    <a:pt x="199" y="339"/>
                  </a:lnTo>
                  <a:lnTo>
                    <a:pt x="199" y="339"/>
                  </a:lnTo>
                  <a:lnTo>
                    <a:pt x="196" y="335"/>
                  </a:lnTo>
                  <a:lnTo>
                    <a:pt x="195" y="330"/>
                  </a:lnTo>
                  <a:lnTo>
                    <a:pt x="195" y="317"/>
                  </a:lnTo>
                  <a:lnTo>
                    <a:pt x="195" y="317"/>
                  </a:lnTo>
                  <a:lnTo>
                    <a:pt x="172" y="329"/>
                  </a:lnTo>
                  <a:lnTo>
                    <a:pt x="150" y="339"/>
                  </a:lnTo>
                  <a:lnTo>
                    <a:pt x="150" y="339"/>
                  </a:lnTo>
                  <a:lnTo>
                    <a:pt x="138" y="343"/>
                  </a:lnTo>
                  <a:lnTo>
                    <a:pt x="126" y="345"/>
                  </a:lnTo>
                  <a:lnTo>
                    <a:pt x="113" y="346"/>
                  </a:lnTo>
                  <a:lnTo>
                    <a:pt x="101" y="348"/>
                  </a:lnTo>
                  <a:lnTo>
                    <a:pt x="101" y="348"/>
                  </a:lnTo>
                  <a:lnTo>
                    <a:pt x="81" y="346"/>
                  </a:lnTo>
                  <a:lnTo>
                    <a:pt x="63" y="343"/>
                  </a:lnTo>
                  <a:lnTo>
                    <a:pt x="63" y="343"/>
                  </a:lnTo>
                  <a:lnTo>
                    <a:pt x="54" y="340"/>
                  </a:lnTo>
                  <a:lnTo>
                    <a:pt x="45" y="336"/>
                  </a:lnTo>
                  <a:lnTo>
                    <a:pt x="38" y="331"/>
                  </a:lnTo>
                  <a:lnTo>
                    <a:pt x="30" y="326"/>
                  </a:lnTo>
                  <a:lnTo>
                    <a:pt x="30" y="326"/>
                  </a:lnTo>
                  <a:lnTo>
                    <a:pt x="24" y="320"/>
                  </a:lnTo>
                  <a:lnTo>
                    <a:pt x="18" y="312"/>
                  </a:lnTo>
                  <a:lnTo>
                    <a:pt x="13" y="305"/>
                  </a:lnTo>
                  <a:lnTo>
                    <a:pt x="9" y="295"/>
                  </a:lnTo>
                  <a:lnTo>
                    <a:pt x="9" y="295"/>
                  </a:lnTo>
                  <a:lnTo>
                    <a:pt x="5" y="285"/>
                  </a:lnTo>
                  <a:lnTo>
                    <a:pt x="3" y="273"/>
                  </a:lnTo>
                  <a:lnTo>
                    <a:pt x="0" y="261"/>
                  </a:lnTo>
                  <a:lnTo>
                    <a:pt x="0" y="247"/>
                  </a:lnTo>
                  <a:lnTo>
                    <a:pt x="0" y="239"/>
                  </a:lnTo>
                  <a:lnTo>
                    <a:pt x="0" y="239"/>
                  </a:lnTo>
                  <a:lnTo>
                    <a:pt x="0" y="228"/>
                  </a:lnTo>
                  <a:lnTo>
                    <a:pt x="3" y="217"/>
                  </a:lnTo>
                  <a:lnTo>
                    <a:pt x="4" y="205"/>
                  </a:lnTo>
                  <a:lnTo>
                    <a:pt x="8" y="196"/>
                  </a:lnTo>
                  <a:lnTo>
                    <a:pt x="8" y="196"/>
                  </a:lnTo>
                  <a:lnTo>
                    <a:pt x="13" y="188"/>
                  </a:lnTo>
                  <a:lnTo>
                    <a:pt x="18" y="179"/>
                  </a:lnTo>
                  <a:lnTo>
                    <a:pt x="25" y="171"/>
                  </a:lnTo>
                  <a:lnTo>
                    <a:pt x="33" y="165"/>
                  </a:lnTo>
                  <a:lnTo>
                    <a:pt x="33" y="165"/>
                  </a:lnTo>
                  <a:lnTo>
                    <a:pt x="43" y="159"/>
                  </a:lnTo>
                  <a:lnTo>
                    <a:pt x="53" y="154"/>
                  </a:lnTo>
                  <a:lnTo>
                    <a:pt x="66" y="150"/>
                  </a:lnTo>
                  <a:lnTo>
                    <a:pt x="79" y="146"/>
                  </a:lnTo>
                  <a:lnTo>
                    <a:pt x="79" y="146"/>
                  </a:lnTo>
                  <a:lnTo>
                    <a:pt x="94" y="144"/>
                  </a:lnTo>
                  <a:lnTo>
                    <a:pt x="111" y="141"/>
                  </a:lnTo>
                  <a:lnTo>
                    <a:pt x="128" y="140"/>
                  </a:lnTo>
                  <a:lnTo>
                    <a:pt x="148" y="140"/>
                  </a:lnTo>
                  <a:lnTo>
                    <a:pt x="194" y="140"/>
                  </a:lnTo>
                  <a:lnTo>
                    <a:pt x="194" y="116"/>
                  </a:lnTo>
                  <a:lnTo>
                    <a:pt x="194" y="116"/>
                  </a:lnTo>
                  <a:lnTo>
                    <a:pt x="192" y="97"/>
                  </a:lnTo>
                  <a:lnTo>
                    <a:pt x="190" y="82"/>
                  </a:lnTo>
                  <a:lnTo>
                    <a:pt x="186" y="70"/>
                  </a:lnTo>
                  <a:lnTo>
                    <a:pt x="182" y="65"/>
                  </a:lnTo>
                  <a:lnTo>
                    <a:pt x="179" y="60"/>
                  </a:lnTo>
                  <a:lnTo>
                    <a:pt x="179" y="60"/>
                  </a:lnTo>
                  <a:lnTo>
                    <a:pt x="175" y="58"/>
                  </a:lnTo>
                  <a:lnTo>
                    <a:pt x="171" y="54"/>
                  </a:lnTo>
                  <a:lnTo>
                    <a:pt x="159" y="49"/>
                  </a:lnTo>
                  <a:lnTo>
                    <a:pt x="145" y="46"/>
                  </a:lnTo>
                  <a:lnTo>
                    <a:pt x="128" y="45"/>
                  </a:lnTo>
                  <a:lnTo>
                    <a:pt x="128" y="45"/>
                  </a:lnTo>
                  <a:lnTo>
                    <a:pt x="99" y="46"/>
                  </a:lnTo>
                  <a:lnTo>
                    <a:pt x="76" y="46"/>
                  </a:lnTo>
                  <a:lnTo>
                    <a:pt x="76" y="46"/>
                  </a:lnTo>
                  <a:lnTo>
                    <a:pt x="34" y="50"/>
                  </a:lnTo>
                  <a:lnTo>
                    <a:pt x="32" y="50"/>
                  </a:lnTo>
                  <a:lnTo>
                    <a:pt x="32" y="50"/>
                  </a:lnTo>
                  <a:lnTo>
                    <a:pt x="27" y="50"/>
                  </a:lnTo>
                  <a:lnTo>
                    <a:pt x="23" y="49"/>
                  </a:lnTo>
                  <a:lnTo>
                    <a:pt x="23" y="49"/>
                  </a:lnTo>
                  <a:lnTo>
                    <a:pt x="20" y="45"/>
                  </a:lnTo>
                  <a:lnTo>
                    <a:pt x="20" y="40"/>
                  </a:lnTo>
                  <a:lnTo>
                    <a:pt x="20" y="19"/>
                  </a:lnTo>
                  <a:lnTo>
                    <a:pt x="20" y="19"/>
                  </a:lnTo>
                  <a:lnTo>
                    <a:pt x="20" y="15"/>
                  </a:lnTo>
                  <a:lnTo>
                    <a:pt x="23" y="11"/>
                  </a:lnTo>
                  <a:lnTo>
                    <a:pt x="27" y="9"/>
                  </a:lnTo>
                  <a:lnTo>
                    <a:pt x="33" y="7"/>
                  </a:lnTo>
                  <a:lnTo>
                    <a:pt x="33" y="7"/>
                  </a:lnTo>
                  <a:lnTo>
                    <a:pt x="74" y="1"/>
                  </a:lnTo>
                  <a:lnTo>
                    <a:pt x="74" y="1"/>
                  </a:lnTo>
                  <a:lnTo>
                    <a:pt x="99" y="0"/>
                  </a:lnTo>
                  <a:lnTo>
                    <a:pt x="128" y="0"/>
                  </a:lnTo>
                  <a:lnTo>
                    <a:pt x="128" y="0"/>
                  </a:lnTo>
                  <a:lnTo>
                    <a:pt x="143" y="0"/>
                  </a:lnTo>
                  <a:lnTo>
                    <a:pt x="159" y="1"/>
                  </a:lnTo>
                  <a:lnTo>
                    <a:pt x="171" y="4"/>
                  </a:lnTo>
                  <a:lnTo>
                    <a:pt x="184" y="7"/>
                  </a:lnTo>
                  <a:lnTo>
                    <a:pt x="194" y="11"/>
                  </a:lnTo>
                  <a:lnTo>
                    <a:pt x="204" y="16"/>
                  </a:lnTo>
                  <a:lnTo>
                    <a:pt x="213" y="23"/>
                  </a:lnTo>
                  <a:lnTo>
                    <a:pt x="220" y="30"/>
                  </a:lnTo>
                  <a:lnTo>
                    <a:pt x="220" y="30"/>
                  </a:lnTo>
                  <a:lnTo>
                    <a:pt x="226" y="38"/>
                  </a:lnTo>
                  <a:lnTo>
                    <a:pt x="233" y="46"/>
                  </a:lnTo>
                  <a:lnTo>
                    <a:pt x="238" y="57"/>
                  </a:lnTo>
                  <a:lnTo>
                    <a:pt x="242" y="67"/>
                  </a:lnTo>
                  <a:lnTo>
                    <a:pt x="244" y="78"/>
                  </a:lnTo>
                  <a:lnTo>
                    <a:pt x="247" y="89"/>
                  </a:lnTo>
                  <a:lnTo>
                    <a:pt x="248" y="102"/>
                  </a:lnTo>
                  <a:lnTo>
                    <a:pt x="248" y="116"/>
                  </a:lnTo>
                  <a:lnTo>
                    <a:pt x="248" y="330"/>
                  </a:lnTo>
                  <a:lnTo>
                    <a:pt x="248" y="330"/>
                  </a:lnTo>
                  <a:lnTo>
                    <a:pt x="248" y="335"/>
                  </a:lnTo>
                  <a:lnTo>
                    <a:pt x="244"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8"/>
            <p:cNvSpPr>
              <a:spLocks noEditPoints="1"/>
            </p:cNvSpPr>
            <p:nvPr/>
          </p:nvSpPr>
          <p:spPr bwMode="auto">
            <a:xfrm>
              <a:off x="1935163" y="4556125"/>
              <a:ext cx="152400" cy="244475"/>
            </a:xfrm>
            <a:custGeom>
              <a:avLst/>
              <a:gdLst>
                <a:gd name="T0" fmla="*/ 219 w 288"/>
                <a:gd name="T1" fmla="*/ 82 h 462"/>
                <a:gd name="T2" fmla="*/ 205 w 288"/>
                <a:gd name="T3" fmla="*/ 61 h 462"/>
                <a:gd name="T4" fmla="*/ 172 w 288"/>
                <a:gd name="T5" fmla="*/ 45 h 462"/>
                <a:gd name="T6" fmla="*/ 115 w 288"/>
                <a:gd name="T7" fmla="*/ 44 h 462"/>
                <a:gd name="T8" fmla="*/ 83 w 288"/>
                <a:gd name="T9" fmla="*/ 54 h 462"/>
                <a:gd name="T10" fmla="*/ 64 w 288"/>
                <a:gd name="T11" fmla="*/ 71 h 462"/>
                <a:gd name="T12" fmla="*/ 56 w 288"/>
                <a:gd name="T13" fmla="*/ 108 h 462"/>
                <a:gd name="T14" fmla="*/ 59 w 288"/>
                <a:gd name="T15" fmla="*/ 134 h 462"/>
                <a:gd name="T16" fmla="*/ 76 w 288"/>
                <a:gd name="T17" fmla="*/ 158 h 462"/>
                <a:gd name="T18" fmla="*/ 115 w 288"/>
                <a:gd name="T19" fmla="*/ 175 h 462"/>
                <a:gd name="T20" fmla="*/ 172 w 288"/>
                <a:gd name="T21" fmla="*/ 174 h 462"/>
                <a:gd name="T22" fmla="*/ 205 w 288"/>
                <a:gd name="T23" fmla="*/ 158 h 462"/>
                <a:gd name="T24" fmla="*/ 219 w 288"/>
                <a:gd name="T25" fmla="*/ 138 h 462"/>
                <a:gd name="T26" fmla="*/ 227 w 288"/>
                <a:gd name="T27" fmla="*/ 361 h 462"/>
                <a:gd name="T28" fmla="*/ 219 w 288"/>
                <a:gd name="T29" fmla="*/ 339 h 462"/>
                <a:gd name="T30" fmla="*/ 187 w 288"/>
                <a:gd name="T31" fmla="*/ 323 h 462"/>
                <a:gd name="T32" fmla="*/ 61 w 288"/>
                <a:gd name="T33" fmla="*/ 321 h 462"/>
                <a:gd name="T34" fmla="*/ 53 w 288"/>
                <a:gd name="T35" fmla="*/ 357 h 462"/>
                <a:gd name="T36" fmla="*/ 56 w 288"/>
                <a:gd name="T37" fmla="*/ 386 h 462"/>
                <a:gd name="T38" fmla="*/ 71 w 288"/>
                <a:gd name="T39" fmla="*/ 404 h 462"/>
                <a:gd name="T40" fmla="*/ 142 w 288"/>
                <a:gd name="T41" fmla="*/ 419 h 462"/>
                <a:gd name="T42" fmla="*/ 200 w 288"/>
                <a:gd name="T43" fmla="*/ 412 h 462"/>
                <a:gd name="T44" fmla="*/ 219 w 288"/>
                <a:gd name="T45" fmla="*/ 398 h 462"/>
                <a:gd name="T46" fmla="*/ 227 w 288"/>
                <a:gd name="T47" fmla="*/ 366 h 462"/>
                <a:gd name="T48" fmla="*/ 278 w 288"/>
                <a:gd name="T49" fmla="*/ 40 h 462"/>
                <a:gd name="T50" fmla="*/ 270 w 288"/>
                <a:gd name="T51" fmla="*/ 68 h 462"/>
                <a:gd name="T52" fmla="*/ 276 w 288"/>
                <a:gd name="T53" fmla="*/ 113 h 462"/>
                <a:gd name="T54" fmla="*/ 268 w 288"/>
                <a:gd name="T55" fmla="*/ 158 h 462"/>
                <a:gd name="T56" fmla="*/ 244 w 288"/>
                <a:gd name="T57" fmla="*/ 191 h 462"/>
                <a:gd name="T58" fmla="*/ 187 w 288"/>
                <a:gd name="T59" fmla="*/ 215 h 462"/>
                <a:gd name="T60" fmla="*/ 117 w 288"/>
                <a:gd name="T61" fmla="*/ 218 h 462"/>
                <a:gd name="T62" fmla="*/ 68 w 288"/>
                <a:gd name="T63" fmla="*/ 206 h 462"/>
                <a:gd name="T64" fmla="*/ 53 w 288"/>
                <a:gd name="T65" fmla="*/ 228 h 462"/>
                <a:gd name="T66" fmla="*/ 71 w 288"/>
                <a:gd name="T67" fmla="*/ 247 h 462"/>
                <a:gd name="T68" fmla="*/ 207 w 288"/>
                <a:gd name="T69" fmla="*/ 283 h 462"/>
                <a:gd name="T70" fmla="*/ 260 w 288"/>
                <a:gd name="T71" fmla="*/ 311 h 462"/>
                <a:gd name="T72" fmla="*/ 279 w 288"/>
                <a:gd name="T73" fmla="*/ 341 h 462"/>
                <a:gd name="T74" fmla="*/ 281 w 288"/>
                <a:gd name="T75" fmla="*/ 376 h 462"/>
                <a:gd name="T76" fmla="*/ 264 w 288"/>
                <a:gd name="T77" fmla="*/ 422 h 462"/>
                <a:gd name="T78" fmla="*/ 230 w 288"/>
                <a:gd name="T79" fmla="*/ 447 h 462"/>
                <a:gd name="T80" fmla="*/ 159 w 288"/>
                <a:gd name="T81" fmla="*/ 461 h 462"/>
                <a:gd name="T82" fmla="*/ 92 w 288"/>
                <a:gd name="T83" fmla="*/ 458 h 462"/>
                <a:gd name="T84" fmla="*/ 34 w 288"/>
                <a:gd name="T85" fmla="*/ 436 h 462"/>
                <a:gd name="T86" fmla="*/ 9 w 288"/>
                <a:gd name="T87" fmla="*/ 404 h 462"/>
                <a:gd name="T88" fmla="*/ 0 w 288"/>
                <a:gd name="T89" fmla="*/ 357 h 462"/>
                <a:gd name="T90" fmla="*/ 11 w 288"/>
                <a:gd name="T91" fmla="*/ 312 h 462"/>
                <a:gd name="T92" fmla="*/ 39 w 288"/>
                <a:gd name="T93" fmla="*/ 279 h 462"/>
                <a:gd name="T94" fmla="*/ 16 w 288"/>
                <a:gd name="T95" fmla="*/ 264 h 462"/>
                <a:gd name="T96" fmla="*/ 6 w 288"/>
                <a:gd name="T97" fmla="*/ 237 h 462"/>
                <a:gd name="T98" fmla="*/ 7 w 288"/>
                <a:gd name="T99" fmla="*/ 216 h 462"/>
                <a:gd name="T100" fmla="*/ 25 w 288"/>
                <a:gd name="T101" fmla="*/ 189 h 462"/>
                <a:gd name="T102" fmla="*/ 14 w 288"/>
                <a:gd name="T103" fmla="*/ 162 h 462"/>
                <a:gd name="T104" fmla="*/ 4 w 288"/>
                <a:gd name="T105" fmla="*/ 124 h 462"/>
                <a:gd name="T106" fmla="*/ 5 w 288"/>
                <a:gd name="T107" fmla="*/ 88 h 462"/>
                <a:gd name="T108" fmla="*/ 17 w 288"/>
                <a:gd name="T109" fmla="*/ 50 h 462"/>
                <a:gd name="T110" fmla="*/ 50 w 288"/>
                <a:gd name="T111" fmla="*/ 19 h 462"/>
                <a:gd name="T112" fmla="*/ 103 w 288"/>
                <a:gd name="T113" fmla="*/ 1 h 462"/>
                <a:gd name="T114" fmla="*/ 279 w 288"/>
                <a:gd name="T115" fmla="*/ 0 h 462"/>
                <a:gd name="T116" fmla="*/ 288 w 288"/>
                <a:gd name="T117" fmla="*/ 2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462">
                  <a:moveTo>
                    <a:pt x="222" y="108"/>
                  </a:moveTo>
                  <a:lnTo>
                    <a:pt x="222" y="108"/>
                  </a:lnTo>
                  <a:lnTo>
                    <a:pt x="221" y="94"/>
                  </a:lnTo>
                  <a:lnTo>
                    <a:pt x="219" y="82"/>
                  </a:lnTo>
                  <a:lnTo>
                    <a:pt x="219" y="82"/>
                  </a:lnTo>
                  <a:lnTo>
                    <a:pt x="216" y="77"/>
                  </a:lnTo>
                  <a:lnTo>
                    <a:pt x="214" y="71"/>
                  </a:lnTo>
                  <a:lnTo>
                    <a:pt x="210" y="66"/>
                  </a:lnTo>
                  <a:lnTo>
                    <a:pt x="205" y="61"/>
                  </a:lnTo>
                  <a:lnTo>
                    <a:pt x="205" y="61"/>
                  </a:lnTo>
                  <a:lnTo>
                    <a:pt x="200" y="58"/>
                  </a:lnTo>
                  <a:lnTo>
                    <a:pt x="195" y="54"/>
                  </a:lnTo>
                  <a:lnTo>
                    <a:pt x="180" y="48"/>
                  </a:lnTo>
                  <a:lnTo>
                    <a:pt x="180" y="48"/>
                  </a:lnTo>
                  <a:lnTo>
                    <a:pt x="172" y="45"/>
                  </a:lnTo>
                  <a:lnTo>
                    <a:pt x="162" y="44"/>
                  </a:lnTo>
                  <a:lnTo>
                    <a:pt x="139" y="42"/>
                  </a:lnTo>
                  <a:lnTo>
                    <a:pt x="139" y="42"/>
                  </a:lnTo>
                  <a:lnTo>
                    <a:pt x="127" y="42"/>
                  </a:lnTo>
                  <a:lnTo>
                    <a:pt x="115" y="44"/>
                  </a:lnTo>
                  <a:lnTo>
                    <a:pt x="105" y="45"/>
                  </a:lnTo>
                  <a:lnTo>
                    <a:pt x="97" y="48"/>
                  </a:lnTo>
                  <a:lnTo>
                    <a:pt x="97" y="48"/>
                  </a:lnTo>
                  <a:lnTo>
                    <a:pt x="89" y="51"/>
                  </a:lnTo>
                  <a:lnTo>
                    <a:pt x="83" y="54"/>
                  </a:lnTo>
                  <a:lnTo>
                    <a:pt x="76" y="58"/>
                  </a:lnTo>
                  <a:lnTo>
                    <a:pt x="71" y="63"/>
                  </a:lnTo>
                  <a:lnTo>
                    <a:pt x="71" y="63"/>
                  </a:lnTo>
                  <a:lnTo>
                    <a:pt x="68" y="66"/>
                  </a:lnTo>
                  <a:lnTo>
                    <a:pt x="64" y="71"/>
                  </a:lnTo>
                  <a:lnTo>
                    <a:pt x="61" y="78"/>
                  </a:lnTo>
                  <a:lnTo>
                    <a:pt x="60" y="83"/>
                  </a:lnTo>
                  <a:lnTo>
                    <a:pt x="60" y="83"/>
                  </a:lnTo>
                  <a:lnTo>
                    <a:pt x="58" y="95"/>
                  </a:lnTo>
                  <a:lnTo>
                    <a:pt x="56" y="108"/>
                  </a:lnTo>
                  <a:lnTo>
                    <a:pt x="56" y="113"/>
                  </a:lnTo>
                  <a:lnTo>
                    <a:pt x="56" y="113"/>
                  </a:lnTo>
                  <a:lnTo>
                    <a:pt x="58" y="123"/>
                  </a:lnTo>
                  <a:lnTo>
                    <a:pt x="59" y="134"/>
                  </a:lnTo>
                  <a:lnTo>
                    <a:pt x="59" y="134"/>
                  </a:lnTo>
                  <a:lnTo>
                    <a:pt x="61" y="140"/>
                  </a:lnTo>
                  <a:lnTo>
                    <a:pt x="64" y="145"/>
                  </a:lnTo>
                  <a:lnTo>
                    <a:pt x="71" y="155"/>
                  </a:lnTo>
                  <a:lnTo>
                    <a:pt x="71" y="155"/>
                  </a:lnTo>
                  <a:lnTo>
                    <a:pt x="76" y="158"/>
                  </a:lnTo>
                  <a:lnTo>
                    <a:pt x="82" y="163"/>
                  </a:lnTo>
                  <a:lnTo>
                    <a:pt x="97" y="170"/>
                  </a:lnTo>
                  <a:lnTo>
                    <a:pt x="97" y="170"/>
                  </a:lnTo>
                  <a:lnTo>
                    <a:pt x="105" y="172"/>
                  </a:lnTo>
                  <a:lnTo>
                    <a:pt x="115" y="175"/>
                  </a:lnTo>
                  <a:lnTo>
                    <a:pt x="127" y="176"/>
                  </a:lnTo>
                  <a:lnTo>
                    <a:pt x="139" y="176"/>
                  </a:lnTo>
                  <a:lnTo>
                    <a:pt x="139" y="176"/>
                  </a:lnTo>
                  <a:lnTo>
                    <a:pt x="162" y="175"/>
                  </a:lnTo>
                  <a:lnTo>
                    <a:pt x="172" y="174"/>
                  </a:lnTo>
                  <a:lnTo>
                    <a:pt x="180" y="171"/>
                  </a:lnTo>
                  <a:lnTo>
                    <a:pt x="180" y="171"/>
                  </a:lnTo>
                  <a:lnTo>
                    <a:pt x="195" y="166"/>
                  </a:lnTo>
                  <a:lnTo>
                    <a:pt x="200" y="162"/>
                  </a:lnTo>
                  <a:lnTo>
                    <a:pt x="205" y="158"/>
                  </a:lnTo>
                  <a:lnTo>
                    <a:pt x="205" y="158"/>
                  </a:lnTo>
                  <a:lnTo>
                    <a:pt x="210" y="155"/>
                  </a:lnTo>
                  <a:lnTo>
                    <a:pt x="214" y="150"/>
                  </a:lnTo>
                  <a:lnTo>
                    <a:pt x="216" y="145"/>
                  </a:lnTo>
                  <a:lnTo>
                    <a:pt x="219" y="138"/>
                  </a:lnTo>
                  <a:lnTo>
                    <a:pt x="219" y="138"/>
                  </a:lnTo>
                  <a:lnTo>
                    <a:pt x="221" y="127"/>
                  </a:lnTo>
                  <a:lnTo>
                    <a:pt x="222" y="113"/>
                  </a:lnTo>
                  <a:lnTo>
                    <a:pt x="222" y="108"/>
                  </a:lnTo>
                  <a:close/>
                  <a:moveTo>
                    <a:pt x="227" y="361"/>
                  </a:moveTo>
                  <a:lnTo>
                    <a:pt x="227" y="361"/>
                  </a:lnTo>
                  <a:lnTo>
                    <a:pt x="226" y="352"/>
                  </a:lnTo>
                  <a:lnTo>
                    <a:pt x="224" y="345"/>
                  </a:lnTo>
                  <a:lnTo>
                    <a:pt x="224" y="345"/>
                  </a:lnTo>
                  <a:lnTo>
                    <a:pt x="219" y="339"/>
                  </a:lnTo>
                  <a:lnTo>
                    <a:pt x="211" y="334"/>
                  </a:lnTo>
                  <a:lnTo>
                    <a:pt x="211" y="334"/>
                  </a:lnTo>
                  <a:lnTo>
                    <a:pt x="200" y="328"/>
                  </a:lnTo>
                  <a:lnTo>
                    <a:pt x="187" y="323"/>
                  </a:lnTo>
                  <a:lnTo>
                    <a:pt x="187" y="323"/>
                  </a:lnTo>
                  <a:lnTo>
                    <a:pt x="152" y="313"/>
                  </a:lnTo>
                  <a:lnTo>
                    <a:pt x="83" y="294"/>
                  </a:lnTo>
                  <a:lnTo>
                    <a:pt x="83" y="294"/>
                  </a:lnTo>
                  <a:lnTo>
                    <a:pt x="70" y="307"/>
                  </a:lnTo>
                  <a:lnTo>
                    <a:pt x="61" y="321"/>
                  </a:lnTo>
                  <a:lnTo>
                    <a:pt x="61" y="321"/>
                  </a:lnTo>
                  <a:lnTo>
                    <a:pt x="58" y="327"/>
                  </a:lnTo>
                  <a:lnTo>
                    <a:pt x="55" y="336"/>
                  </a:lnTo>
                  <a:lnTo>
                    <a:pt x="53" y="346"/>
                  </a:lnTo>
                  <a:lnTo>
                    <a:pt x="53" y="357"/>
                  </a:lnTo>
                  <a:lnTo>
                    <a:pt x="53" y="364"/>
                  </a:lnTo>
                  <a:lnTo>
                    <a:pt x="53" y="364"/>
                  </a:lnTo>
                  <a:lnTo>
                    <a:pt x="54" y="376"/>
                  </a:lnTo>
                  <a:lnTo>
                    <a:pt x="56" y="386"/>
                  </a:lnTo>
                  <a:lnTo>
                    <a:pt x="56" y="386"/>
                  </a:lnTo>
                  <a:lnTo>
                    <a:pt x="59" y="391"/>
                  </a:lnTo>
                  <a:lnTo>
                    <a:pt x="63" y="396"/>
                  </a:lnTo>
                  <a:lnTo>
                    <a:pt x="66" y="400"/>
                  </a:lnTo>
                  <a:lnTo>
                    <a:pt x="71" y="404"/>
                  </a:lnTo>
                  <a:lnTo>
                    <a:pt x="71" y="404"/>
                  </a:lnTo>
                  <a:lnTo>
                    <a:pt x="83" y="410"/>
                  </a:lnTo>
                  <a:lnTo>
                    <a:pt x="98" y="415"/>
                  </a:lnTo>
                  <a:lnTo>
                    <a:pt x="98" y="415"/>
                  </a:lnTo>
                  <a:lnTo>
                    <a:pt x="118" y="419"/>
                  </a:lnTo>
                  <a:lnTo>
                    <a:pt x="142" y="419"/>
                  </a:lnTo>
                  <a:lnTo>
                    <a:pt x="142" y="419"/>
                  </a:lnTo>
                  <a:lnTo>
                    <a:pt x="166" y="419"/>
                  </a:lnTo>
                  <a:lnTo>
                    <a:pt x="185" y="415"/>
                  </a:lnTo>
                  <a:lnTo>
                    <a:pt x="185" y="415"/>
                  </a:lnTo>
                  <a:lnTo>
                    <a:pt x="200" y="412"/>
                  </a:lnTo>
                  <a:lnTo>
                    <a:pt x="205" y="409"/>
                  </a:lnTo>
                  <a:lnTo>
                    <a:pt x="211" y="405"/>
                  </a:lnTo>
                  <a:lnTo>
                    <a:pt x="211" y="405"/>
                  </a:lnTo>
                  <a:lnTo>
                    <a:pt x="215" y="402"/>
                  </a:lnTo>
                  <a:lnTo>
                    <a:pt x="219" y="398"/>
                  </a:lnTo>
                  <a:lnTo>
                    <a:pt x="221" y="394"/>
                  </a:lnTo>
                  <a:lnTo>
                    <a:pt x="224" y="389"/>
                  </a:lnTo>
                  <a:lnTo>
                    <a:pt x="224" y="389"/>
                  </a:lnTo>
                  <a:lnTo>
                    <a:pt x="226" y="378"/>
                  </a:lnTo>
                  <a:lnTo>
                    <a:pt x="227" y="366"/>
                  </a:lnTo>
                  <a:lnTo>
                    <a:pt x="227" y="361"/>
                  </a:lnTo>
                  <a:close/>
                  <a:moveTo>
                    <a:pt x="285" y="37"/>
                  </a:moveTo>
                  <a:lnTo>
                    <a:pt x="285" y="37"/>
                  </a:lnTo>
                  <a:lnTo>
                    <a:pt x="281" y="39"/>
                  </a:lnTo>
                  <a:lnTo>
                    <a:pt x="278" y="40"/>
                  </a:lnTo>
                  <a:lnTo>
                    <a:pt x="255" y="45"/>
                  </a:lnTo>
                  <a:lnTo>
                    <a:pt x="255" y="45"/>
                  </a:lnTo>
                  <a:lnTo>
                    <a:pt x="263" y="55"/>
                  </a:lnTo>
                  <a:lnTo>
                    <a:pt x="270" y="68"/>
                  </a:lnTo>
                  <a:lnTo>
                    <a:pt x="270" y="68"/>
                  </a:lnTo>
                  <a:lnTo>
                    <a:pt x="273" y="77"/>
                  </a:lnTo>
                  <a:lnTo>
                    <a:pt x="274" y="85"/>
                  </a:lnTo>
                  <a:lnTo>
                    <a:pt x="275" y="97"/>
                  </a:lnTo>
                  <a:lnTo>
                    <a:pt x="276" y="108"/>
                  </a:lnTo>
                  <a:lnTo>
                    <a:pt x="276" y="113"/>
                  </a:lnTo>
                  <a:lnTo>
                    <a:pt x="276" y="113"/>
                  </a:lnTo>
                  <a:lnTo>
                    <a:pt x="275" y="126"/>
                  </a:lnTo>
                  <a:lnTo>
                    <a:pt x="274" y="137"/>
                  </a:lnTo>
                  <a:lnTo>
                    <a:pt x="271" y="148"/>
                  </a:lnTo>
                  <a:lnTo>
                    <a:pt x="268" y="158"/>
                  </a:lnTo>
                  <a:lnTo>
                    <a:pt x="264" y="167"/>
                  </a:lnTo>
                  <a:lnTo>
                    <a:pt x="258" y="176"/>
                  </a:lnTo>
                  <a:lnTo>
                    <a:pt x="251" y="185"/>
                  </a:lnTo>
                  <a:lnTo>
                    <a:pt x="244" y="191"/>
                  </a:lnTo>
                  <a:lnTo>
                    <a:pt x="244" y="191"/>
                  </a:lnTo>
                  <a:lnTo>
                    <a:pt x="235" y="197"/>
                  </a:lnTo>
                  <a:lnTo>
                    <a:pt x="225" y="204"/>
                  </a:lnTo>
                  <a:lnTo>
                    <a:pt x="214" y="208"/>
                  </a:lnTo>
                  <a:lnTo>
                    <a:pt x="201" y="211"/>
                  </a:lnTo>
                  <a:lnTo>
                    <a:pt x="187" y="215"/>
                  </a:lnTo>
                  <a:lnTo>
                    <a:pt x="172" y="216"/>
                  </a:lnTo>
                  <a:lnTo>
                    <a:pt x="157" y="218"/>
                  </a:lnTo>
                  <a:lnTo>
                    <a:pt x="139" y="219"/>
                  </a:lnTo>
                  <a:lnTo>
                    <a:pt x="139" y="219"/>
                  </a:lnTo>
                  <a:lnTo>
                    <a:pt x="117" y="218"/>
                  </a:lnTo>
                  <a:lnTo>
                    <a:pt x="98" y="215"/>
                  </a:lnTo>
                  <a:lnTo>
                    <a:pt x="98" y="215"/>
                  </a:lnTo>
                  <a:lnTo>
                    <a:pt x="83" y="211"/>
                  </a:lnTo>
                  <a:lnTo>
                    <a:pt x="68" y="206"/>
                  </a:lnTo>
                  <a:lnTo>
                    <a:pt x="68" y="206"/>
                  </a:lnTo>
                  <a:lnTo>
                    <a:pt x="61" y="210"/>
                  </a:lnTo>
                  <a:lnTo>
                    <a:pt x="56" y="215"/>
                  </a:lnTo>
                  <a:lnTo>
                    <a:pt x="54" y="221"/>
                  </a:lnTo>
                  <a:lnTo>
                    <a:pt x="53" y="228"/>
                  </a:lnTo>
                  <a:lnTo>
                    <a:pt x="53" y="228"/>
                  </a:lnTo>
                  <a:lnTo>
                    <a:pt x="54" y="234"/>
                  </a:lnTo>
                  <a:lnTo>
                    <a:pt x="56" y="239"/>
                  </a:lnTo>
                  <a:lnTo>
                    <a:pt x="56" y="239"/>
                  </a:lnTo>
                  <a:lnTo>
                    <a:pt x="63" y="244"/>
                  </a:lnTo>
                  <a:lnTo>
                    <a:pt x="71" y="247"/>
                  </a:lnTo>
                  <a:lnTo>
                    <a:pt x="163" y="271"/>
                  </a:lnTo>
                  <a:lnTo>
                    <a:pt x="163" y="271"/>
                  </a:lnTo>
                  <a:lnTo>
                    <a:pt x="186" y="277"/>
                  </a:lnTo>
                  <a:lnTo>
                    <a:pt x="207" y="283"/>
                  </a:lnTo>
                  <a:lnTo>
                    <a:pt x="207" y="283"/>
                  </a:lnTo>
                  <a:lnTo>
                    <a:pt x="227" y="291"/>
                  </a:lnTo>
                  <a:lnTo>
                    <a:pt x="245" y="299"/>
                  </a:lnTo>
                  <a:lnTo>
                    <a:pt x="245" y="299"/>
                  </a:lnTo>
                  <a:lnTo>
                    <a:pt x="253" y="305"/>
                  </a:lnTo>
                  <a:lnTo>
                    <a:pt x="260" y="311"/>
                  </a:lnTo>
                  <a:lnTo>
                    <a:pt x="266" y="317"/>
                  </a:lnTo>
                  <a:lnTo>
                    <a:pt x="271" y="325"/>
                  </a:lnTo>
                  <a:lnTo>
                    <a:pt x="271" y="325"/>
                  </a:lnTo>
                  <a:lnTo>
                    <a:pt x="276" y="332"/>
                  </a:lnTo>
                  <a:lnTo>
                    <a:pt x="279" y="341"/>
                  </a:lnTo>
                  <a:lnTo>
                    <a:pt x="281" y="351"/>
                  </a:lnTo>
                  <a:lnTo>
                    <a:pt x="281" y="361"/>
                  </a:lnTo>
                  <a:lnTo>
                    <a:pt x="281" y="366"/>
                  </a:lnTo>
                  <a:lnTo>
                    <a:pt x="281" y="366"/>
                  </a:lnTo>
                  <a:lnTo>
                    <a:pt x="281" y="376"/>
                  </a:lnTo>
                  <a:lnTo>
                    <a:pt x="279" y="386"/>
                  </a:lnTo>
                  <a:lnTo>
                    <a:pt x="276" y="396"/>
                  </a:lnTo>
                  <a:lnTo>
                    <a:pt x="274" y="405"/>
                  </a:lnTo>
                  <a:lnTo>
                    <a:pt x="269" y="414"/>
                  </a:lnTo>
                  <a:lnTo>
                    <a:pt x="264" y="422"/>
                  </a:lnTo>
                  <a:lnTo>
                    <a:pt x="256" y="429"/>
                  </a:lnTo>
                  <a:lnTo>
                    <a:pt x="249" y="436"/>
                  </a:lnTo>
                  <a:lnTo>
                    <a:pt x="249" y="436"/>
                  </a:lnTo>
                  <a:lnTo>
                    <a:pt x="240" y="442"/>
                  </a:lnTo>
                  <a:lnTo>
                    <a:pt x="230" y="447"/>
                  </a:lnTo>
                  <a:lnTo>
                    <a:pt x="219" y="452"/>
                  </a:lnTo>
                  <a:lnTo>
                    <a:pt x="206" y="456"/>
                  </a:lnTo>
                  <a:lnTo>
                    <a:pt x="192" y="458"/>
                  </a:lnTo>
                  <a:lnTo>
                    <a:pt x="176" y="459"/>
                  </a:lnTo>
                  <a:lnTo>
                    <a:pt x="159" y="461"/>
                  </a:lnTo>
                  <a:lnTo>
                    <a:pt x="142" y="462"/>
                  </a:lnTo>
                  <a:lnTo>
                    <a:pt x="142" y="462"/>
                  </a:lnTo>
                  <a:lnTo>
                    <a:pt x="123" y="461"/>
                  </a:lnTo>
                  <a:lnTo>
                    <a:pt x="107" y="459"/>
                  </a:lnTo>
                  <a:lnTo>
                    <a:pt x="92" y="458"/>
                  </a:lnTo>
                  <a:lnTo>
                    <a:pt x="78" y="454"/>
                  </a:lnTo>
                  <a:lnTo>
                    <a:pt x="65" y="452"/>
                  </a:lnTo>
                  <a:lnTo>
                    <a:pt x="54" y="447"/>
                  </a:lnTo>
                  <a:lnTo>
                    <a:pt x="43" y="442"/>
                  </a:lnTo>
                  <a:lnTo>
                    <a:pt x="34" y="436"/>
                  </a:lnTo>
                  <a:lnTo>
                    <a:pt x="34" y="436"/>
                  </a:lnTo>
                  <a:lnTo>
                    <a:pt x="26" y="428"/>
                  </a:lnTo>
                  <a:lnTo>
                    <a:pt x="19" y="420"/>
                  </a:lnTo>
                  <a:lnTo>
                    <a:pt x="14" y="413"/>
                  </a:lnTo>
                  <a:lnTo>
                    <a:pt x="9" y="404"/>
                  </a:lnTo>
                  <a:lnTo>
                    <a:pt x="5" y="395"/>
                  </a:lnTo>
                  <a:lnTo>
                    <a:pt x="2" y="385"/>
                  </a:lnTo>
                  <a:lnTo>
                    <a:pt x="0" y="375"/>
                  </a:lnTo>
                  <a:lnTo>
                    <a:pt x="0" y="364"/>
                  </a:lnTo>
                  <a:lnTo>
                    <a:pt x="0" y="357"/>
                  </a:lnTo>
                  <a:lnTo>
                    <a:pt x="0" y="357"/>
                  </a:lnTo>
                  <a:lnTo>
                    <a:pt x="1" y="345"/>
                  </a:lnTo>
                  <a:lnTo>
                    <a:pt x="2" y="334"/>
                  </a:lnTo>
                  <a:lnTo>
                    <a:pt x="6" y="322"/>
                  </a:lnTo>
                  <a:lnTo>
                    <a:pt x="11" y="312"/>
                  </a:lnTo>
                  <a:lnTo>
                    <a:pt x="11" y="312"/>
                  </a:lnTo>
                  <a:lnTo>
                    <a:pt x="17" y="302"/>
                  </a:lnTo>
                  <a:lnTo>
                    <a:pt x="24" y="293"/>
                  </a:lnTo>
                  <a:lnTo>
                    <a:pt x="31" y="286"/>
                  </a:lnTo>
                  <a:lnTo>
                    <a:pt x="39" y="279"/>
                  </a:lnTo>
                  <a:lnTo>
                    <a:pt x="34" y="278"/>
                  </a:lnTo>
                  <a:lnTo>
                    <a:pt x="34" y="278"/>
                  </a:lnTo>
                  <a:lnTo>
                    <a:pt x="27" y="274"/>
                  </a:lnTo>
                  <a:lnTo>
                    <a:pt x="21" y="269"/>
                  </a:lnTo>
                  <a:lnTo>
                    <a:pt x="16" y="264"/>
                  </a:lnTo>
                  <a:lnTo>
                    <a:pt x="12" y="258"/>
                  </a:lnTo>
                  <a:lnTo>
                    <a:pt x="12" y="258"/>
                  </a:lnTo>
                  <a:lnTo>
                    <a:pt x="10" y="250"/>
                  </a:lnTo>
                  <a:lnTo>
                    <a:pt x="7" y="244"/>
                  </a:lnTo>
                  <a:lnTo>
                    <a:pt x="6" y="237"/>
                  </a:lnTo>
                  <a:lnTo>
                    <a:pt x="6" y="230"/>
                  </a:lnTo>
                  <a:lnTo>
                    <a:pt x="6" y="229"/>
                  </a:lnTo>
                  <a:lnTo>
                    <a:pt x="6" y="229"/>
                  </a:lnTo>
                  <a:lnTo>
                    <a:pt x="6" y="223"/>
                  </a:lnTo>
                  <a:lnTo>
                    <a:pt x="7" y="216"/>
                  </a:lnTo>
                  <a:lnTo>
                    <a:pt x="12" y="205"/>
                  </a:lnTo>
                  <a:lnTo>
                    <a:pt x="12" y="205"/>
                  </a:lnTo>
                  <a:lnTo>
                    <a:pt x="15" y="199"/>
                  </a:lnTo>
                  <a:lnTo>
                    <a:pt x="20" y="194"/>
                  </a:lnTo>
                  <a:lnTo>
                    <a:pt x="25" y="189"/>
                  </a:lnTo>
                  <a:lnTo>
                    <a:pt x="31" y="185"/>
                  </a:lnTo>
                  <a:lnTo>
                    <a:pt x="31" y="185"/>
                  </a:lnTo>
                  <a:lnTo>
                    <a:pt x="25" y="177"/>
                  </a:lnTo>
                  <a:lnTo>
                    <a:pt x="19" y="170"/>
                  </a:lnTo>
                  <a:lnTo>
                    <a:pt x="14" y="162"/>
                  </a:lnTo>
                  <a:lnTo>
                    <a:pt x="10" y="153"/>
                  </a:lnTo>
                  <a:lnTo>
                    <a:pt x="10" y="153"/>
                  </a:lnTo>
                  <a:lnTo>
                    <a:pt x="7" y="145"/>
                  </a:lnTo>
                  <a:lnTo>
                    <a:pt x="5" y="134"/>
                  </a:lnTo>
                  <a:lnTo>
                    <a:pt x="4" y="124"/>
                  </a:lnTo>
                  <a:lnTo>
                    <a:pt x="2" y="113"/>
                  </a:lnTo>
                  <a:lnTo>
                    <a:pt x="2" y="108"/>
                  </a:lnTo>
                  <a:lnTo>
                    <a:pt x="2" y="108"/>
                  </a:lnTo>
                  <a:lnTo>
                    <a:pt x="4" y="98"/>
                  </a:lnTo>
                  <a:lnTo>
                    <a:pt x="5" y="88"/>
                  </a:lnTo>
                  <a:lnTo>
                    <a:pt x="6" y="78"/>
                  </a:lnTo>
                  <a:lnTo>
                    <a:pt x="10" y="68"/>
                  </a:lnTo>
                  <a:lnTo>
                    <a:pt x="10" y="68"/>
                  </a:lnTo>
                  <a:lnTo>
                    <a:pt x="14" y="59"/>
                  </a:lnTo>
                  <a:lnTo>
                    <a:pt x="17" y="50"/>
                  </a:lnTo>
                  <a:lnTo>
                    <a:pt x="24" y="41"/>
                  </a:lnTo>
                  <a:lnTo>
                    <a:pt x="31" y="32"/>
                  </a:lnTo>
                  <a:lnTo>
                    <a:pt x="31" y="32"/>
                  </a:lnTo>
                  <a:lnTo>
                    <a:pt x="40" y="26"/>
                  </a:lnTo>
                  <a:lnTo>
                    <a:pt x="50" y="19"/>
                  </a:lnTo>
                  <a:lnTo>
                    <a:pt x="61" y="14"/>
                  </a:lnTo>
                  <a:lnTo>
                    <a:pt x="74" y="8"/>
                  </a:lnTo>
                  <a:lnTo>
                    <a:pt x="74" y="8"/>
                  </a:lnTo>
                  <a:lnTo>
                    <a:pt x="88" y="5"/>
                  </a:lnTo>
                  <a:lnTo>
                    <a:pt x="103" y="1"/>
                  </a:lnTo>
                  <a:lnTo>
                    <a:pt x="120" y="0"/>
                  </a:lnTo>
                  <a:lnTo>
                    <a:pt x="139" y="0"/>
                  </a:lnTo>
                  <a:lnTo>
                    <a:pt x="274" y="0"/>
                  </a:lnTo>
                  <a:lnTo>
                    <a:pt x="274" y="0"/>
                  </a:lnTo>
                  <a:lnTo>
                    <a:pt x="279" y="0"/>
                  </a:lnTo>
                  <a:lnTo>
                    <a:pt x="284" y="3"/>
                  </a:lnTo>
                  <a:lnTo>
                    <a:pt x="284" y="3"/>
                  </a:lnTo>
                  <a:lnTo>
                    <a:pt x="288" y="7"/>
                  </a:lnTo>
                  <a:lnTo>
                    <a:pt x="288" y="12"/>
                  </a:lnTo>
                  <a:lnTo>
                    <a:pt x="288" y="29"/>
                  </a:lnTo>
                  <a:lnTo>
                    <a:pt x="288" y="29"/>
                  </a:lnTo>
                  <a:lnTo>
                    <a:pt x="288" y="34"/>
                  </a:lnTo>
                  <a:lnTo>
                    <a:pt x="285" y="37"/>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2"/>
            <p:cNvSpPr>
              <a:spLocks noEditPoints="1"/>
            </p:cNvSpPr>
            <p:nvPr/>
          </p:nvSpPr>
          <p:spPr bwMode="auto">
            <a:xfrm>
              <a:off x="2116138" y="4554538"/>
              <a:ext cx="142875" cy="184150"/>
            </a:xfrm>
            <a:custGeom>
              <a:avLst/>
              <a:gdLst>
                <a:gd name="T0" fmla="*/ 216 w 271"/>
                <a:gd name="T1" fmla="*/ 120 h 348"/>
                <a:gd name="T2" fmla="*/ 209 w 271"/>
                <a:gd name="T3" fmla="*/ 91 h 348"/>
                <a:gd name="T4" fmla="*/ 197 w 271"/>
                <a:gd name="T5" fmla="*/ 69 h 348"/>
                <a:gd name="T6" fmla="*/ 186 w 271"/>
                <a:gd name="T7" fmla="*/ 60 h 348"/>
                <a:gd name="T8" fmla="*/ 164 w 271"/>
                <a:gd name="T9" fmla="*/ 50 h 348"/>
                <a:gd name="T10" fmla="*/ 137 w 271"/>
                <a:gd name="T11" fmla="*/ 48 h 348"/>
                <a:gd name="T12" fmla="*/ 109 w 271"/>
                <a:gd name="T13" fmla="*/ 50 h 348"/>
                <a:gd name="T14" fmla="*/ 86 w 271"/>
                <a:gd name="T15" fmla="*/ 60 h 348"/>
                <a:gd name="T16" fmla="*/ 75 w 271"/>
                <a:gd name="T17" fmla="*/ 70 h 348"/>
                <a:gd name="T18" fmla="*/ 62 w 271"/>
                <a:gd name="T19" fmla="*/ 92 h 348"/>
                <a:gd name="T20" fmla="*/ 55 w 271"/>
                <a:gd name="T21" fmla="*/ 121 h 348"/>
                <a:gd name="T22" fmla="*/ 217 w 271"/>
                <a:gd name="T23" fmla="*/ 150 h 348"/>
                <a:gd name="T24" fmla="*/ 54 w 271"/>
                <a:gd name="T25" fmla="*/ 191 h 348"/>
                <a:gd name="T26" fmla="*/ 55 w 271"/>
                <a:gd name="T27" fmla="*/ 225 h 348"/>
                <a:gd name="T28" fmla="*/ 62 w 271"/>
                <a:gd name="T29" fmla="*/ 256 h 348"/>
                <a:gd name="T30" fmla="*/ 75 w 271"/>
                <a:gd name="T31" fmla="*/ 277 h 348"/>
                <a:gd name="T32" fmla="*/ 88 w 271"/>
                <a:gd name="T33" fmla="*/ 287 h 348"/>
                <a:gd name="T34" fmla="*/ 110 w 271"/>
                <a:gd name="T35" fmla="*/ 297 h 348"/>
                <a:gd name="T36" fmla="*/ 139 w 271"/>
                <a:gd name="T37" fmla="*/ 301 h 348"/>
                <a:gd name="T38" fmla="*/ 197 w 271"/>
                <a:gd name="T39" fmla="*/ 298 h 348"/>
                <a:gd name="T40" fmla="*/ 248 w 271"/>
                <a:gd name="T41" fmla="*/ 293 h 348"/>
                <a:gd name="T42" fmla="*/ 255 w 271"/>
                <a:gd name="T43" fmla="*/ 295 h 348"/>
                <a:gd name="T44" fmla="*/ 261 w 271"/>
                <a:gd name="T45" fmla="*/ 298 h 348"/>
                <a:gd name="T46" fmla="*/ 261 w 271"/>
                <a:gd name="T47" fmla="*/ 324 h 348"/>
                <a:gd name="T48" fmla="*/ 259 w 271"/>
                <a:gd name="T49" fmla="*/ 332 h 348"/>
                <a:gd name="T50" fmla="*/ 250 w 271"/>
                <a:gd name="T51" fmla="*/ 338 h 348"/>
                <a:gd name="T52" fmla="*/ 197 w 271"/>
                <a:gd name="T53" fmla="*/ 345 h 348"/>
                <a:gd name="T54" fmla="*/ 139 w 271"/>
                <a:gd name="T55" fmla="*/ 348 h 348"/>
                <a:gd name="T56" fmla="*/ 100 w 271"/>
                <a:gd name="T57" fmla="*/ 344 h 348"/>
                <a:gd name="T58" fmla="*/ 75 w 271"/>
                <a:gd name="T59" fmla="*/ 336 h 348"/>
                <a:gd name="T60" fmla="*/ 42 w 271"/>
                <a:gd name="T61" fmla="*/ 317 h 348"/>
                <a:gd name="T62" fmla="*/ 25 w 271"/>
                <a:gd name="T63" fmla="*/ 297 h 348"/>
                <a:gd name="T64" fmla="*/ 11 w 271"/>
                <a:gd name="T65" fmla="*/ 272 h 348"/>
                <a:gd name="T66" fmla="*/ 0 w 271"/>
                <a:gd name="T67" fmla="*/ 220 h 348"/>
                <a:gd name="T68" fmla="*/ 0 w 271"/>
                <a:gd name="T69" fmla="*/ 145 h 348"/>
                <a:gd name="T70" fmla="*/ 5 w 271"/>
                <a:gd name="T71" fmla="*/ 98 h 348"/>
                <a:gd name="T72" fmla="*/ 20 w 271"/>
                <a:gd name="T73" fmla="*/ 60 h 348"/>
                <a:gd name="T74" fmla="*/ 35 w 271"/>
                <a:gd name="T75" fmla="*/ 39 h 348"/>
                <a:gd name="T76" fmla="*/ 65 w 271"/>
                <a:gd name="T77" fmla="*/ 15 h 348"/>
                <a:gd name="T78" fmla="*/ 105 w 271"/>
                <a:gd name="T79" fmla="*/ 2 h 348"/>
                <a:gd name="T80" fmla="*/ 137 w 271"/>
                <a:gd name="T81" fmla="*/ 0 h 348"/>
                <a:gd name="T82" fmla="*/ 182 w 271"/>
                <a:gd name="T83" fmla="*/ 6 h 348"/>
                <a:gd name="T84" fmla="*/ 207 w 271"/>
                <a:gd name="T85" fmla="*/ 16 h 348"/>
                <a:gd name="T86" fmla="*/ 237 w 271"/>
                <a:gd name="T87" fmla="*/ 39 h 348"/>
                <a:gd name="T88" fmla="*/ 252 w 271"/>
                <a:gd name="T89" fmla="*/ 60 h 348"/>
                <a:gd name="T90" fmla="*/ 262 w 271"/>
                <a:gd name="T91" fmla="*/ 84 h 348"/>
                <a:gd name="T92" fmla="*/ 271 w 271"/>
                <a:gd name="T93" fmla="*/ 128 h 348"/>
                <a:gd name="T94" fmla="*/ 271 w 271"/>
                <a:gd name="T95" fmla="*/ 178 h 348"/>
                <a:gd name="T96" fmla="*/ 265 w 271"/>
                <a:gd name="T97" fmla="*/ 19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1" h="348">
                  <a:moveTo>
                    <a:pt x="217" y="145"/>
                  </a:moveTo>
                  <a:lnTo>
                    <a:pt x="217" y="145"/>
                  </a:lnTo>
                  <a:lnTo>
                    <a:pt x="216" y="120"/>
                  </a:lnTo>
                  <a:lnTo>
                    <a:pt x="215" y="109"/>
                  </a:lnTo>
                  <a:lnTo>
                    <a:pt x="212" y="99"/>
                  </a:lnTo>
                  <a:lnTo>
                    <a:pt x="209" y="91"/>
                  </a:lnTo>
                  <a:lnTo>
                    <a:pt x="206" y="83"/>
                  </a:lnTo>
                  <a:lnTo>
                    <a:pt x="202" y="75"/>
                  </a:lnTo>
                  <a:lnTo>
                    <a:pt x="197" y="69"/>
                  </a:lnTo>
                  <a:lnTo>
                    <a:pt x="197" y="69"/>
                  </a:lnTo>
                  <a:lnTo>
                    <a:pt x="192" y="64"/>
                  </a:lnTo>
                  <a:lnTo>
                    <a:pt x="186" y="60"/>
                  </a:lnTo>
                  <a:lnTo>
                    <a:pt x="179" y="57"/>
                  </a:lnTo>
                  <a:lnTo>
                    <a:pt x="172" y="53"/>
                  </a:lnTo>
                  <a:lnTo>
                    <a:pt x="164" y="50"/>
                  </a:lnTo>
                  <a:lnTo>
                    <a:pt x="155" y="49"/>
                  </a:lnTo>
                  <a:lnTo>
                    <a:pt x="137" y="48"/>
                  </a:lnTo>
                  <a:lnTo>
                    <a:pt x="137" y="48"/>
                  </a:lnTo>
                  <a:lnTo>
                    <a:pt x="126" y="48"/>
                  </a:lnTo>
                  <a:lnTo>
                    <a:pt x="118" y="49"/>
                  </a:lnTo>
                  <a:lnTo>
                    <a:pt x="109" y="50"/>
                  </a:lnTo>
                  <a:lnTo>
                    <a:pt x="101" y="54"/>
                  </a:lnTo>
                  <a:lnTo>
                    <a:pt x="94" y="57"/>
                  </a:lnTo>
                  <a:lnTo>
                    <a:pt x="86" y="60"/>
                  </a:lnTo>
                  <a:lnTo>
                    <a:pt x="80" y="65"/>
                  </a:lnTo>
                  <a:lnTo>
                    <a:pt x="75" y="70"/>
                  </a:lnTo>
                  <a:lnTo>
                    <a:pt x="75" y="70"/>
                  </a:lnTo>
                  <a:lnTo>
                    <a:pt x="70" y="77"/>
                  </a:lnTo>
                  <a:lnTo>
                    <a:pt x="65" y="84"/>
                  </a:lnTo>
                  <a:lnTo>
                    <a:pt x="62" y="92"/>
                  </a:lnTo>
                  <a:lnTo>
                    <a:pt x="59" y="101"/>
                  </a:lnTo>
                  <a:lnTo>
                    <a:pt x="56" y="111"/>
                  </a:lnTo>
                  <a:lnTo>
                    <a:pt x="55" y="121"/>
                  </a:lnTo>
                  <a:lnTo>
                    <a:pt x="54" y="145"/>
                  </a:lnTo>
                  <a:lnTo>
                    <a:pt x="54" y="150"/>
                  </a:lnTo>
                  <a:lnTo>
                    <a:pt x="217" y="150"/>
                  </a:lnTo>
                  <a:lnTo>
                    <a:pt x="217" y="145"/>
                  </a:lnTo>
                  <a:close/>
                  <a:moveTo>
                    <a:pt x="260" y="191"/>
                  </a:moveTo>
                  <a:lnTo>
                    <a:pt x="54" y="191"/>
                  </a:lnTo>
                  <a:lnTo>
                    <a:pt x="54" y="200"/>
                  </a:lnTo>
                  <a:lnTo>
                    <a:pt x="54" y="200"/>
                  </a:lnTo>
                  <a:lnTo>
                    <a:pt x="55" y="225"/>
                  </a:lnTo>
                  <a:lnTo>
                    <a:pt x="56" y="237"/>
                  </a:lnTo>
                  <a:lnTo>
                    <a:pt x="59" y="247"/>
                  </a:lnTo>
                  <a:lnTo>
                    <a:pt x="62" y="256"/>
                  </a:lnTo>
                  <a:lnTo>
                    <a:pt x="66" y="264"/>
                  </a:lnTo>
                  <a:lnTo>
                    <a:pt x="70" y="272"/>
                  </a:lnTo>
                  <a:lnTo>
                    <a:pt x="75" y="277"/>
                  </a:lnTo>
                  <a:lnTo>
                    <a:pt x="75" y="277"/>
                  </a:lnTo>
                  <a:lnTo>
                    <a:pt x="81" y="283"/>
                  </a:lnTo>
                  <a:lnTo>
                    <a:pt x="88" y="287"/>
                  </a:lnTo>
                  <a:lnTo>
                    <a:pt x="94" y="291"/>
                  </a:lnTo>
                  <a:lnTo>
                    <a:pt x="101" y="295"/>
                  </a:lnTo>
                  <a:lnTo>
                    <a:pt x="110" y="297"/>
                  </a:lnTo>
                  <a:lnTo>
                    <a:pt x="119" y="298"/>
                  </a:lnTo>
                  <a:lnTo>
                    <a:pt x="129" y="300"/>
                  </a:lnTo>
                  <a:lnTo>
                    <a:pt x="139" y="301"/>
                  </a:lnTo>
                  <a:lnTo>
                    <a:pt x="139" y="301"/>
                  </a:lnTo>
                  <a:lnTo>
                    <a:pt x="167" y="300"/>
                  </a:lnTo>
                  <a:lnTo>
                    <a:pt x="197" y="298"/>
                  </a:lnTo>
                  <a:lnTo>
                    <a:pt x="197" y="298"/>
                  </a:lnTo>
                  <a:lnTo>
                    <a:pt x="225" y="296"/>
                  </a:lnTo>
                  <a:lnTo>
                    <a:pt x="248" y="293"/>
                  </a:lnTo>
                  <a:lnTo>
                    <a:pt x="252" y="293"/>
                  </a:lnTo>
                  <a:lnTo>
                    <a:pt x="252" y="293"/>
                  </a:lnTo>
                  <a:lnTo>
                    <a:pt x="255" y="295"/>
                  </a:lnTo>
                  <a:lnTo>
                    <a:pt x="259" y="296"/>
                  </a:lnTo>
                  <a:lnTo>
                    <a:pt x="259" y="296"/>
                  </a:lnTo>
                  <a:lnTo>
                    <a:pt x="261" y="298"/>
                  </a:lnTo>
                  <a:lnTo>
                    <a:pt x="261" y="302"/>
                  </a:lnTo>
                  <a:lnTo>
                    <a:pt x="261" y="324"/>
                  </a:lnTo>
                  <a:lnTo>
                    <a:pt x="261" y="324"/>
                  </a:lnTo>
                  <a:lnTo>
                    <a:pt x="261" y="329"/>
                  </a:lnTo>
                  <a:lnTo>
                    <a:pt x="259" y="332"/>
                  </a:lnTo>
                  <a:lnTo>
                    <a:pt x="259" y="332"/>
                  </a:lnTo>
                  <a:lnTo>
                    <a:pt x="255" y="335"/>
                  </a:lnTo>
                  <a:lnTo>
                    <a:pt x="250" y="338"/>
                  </a:lnTo>
                  <a:lnTo>
                    <a:pt x="250" y="338"/>
                  </a:lnTo>
                  <a:lnTo>
                    <a:pt x="223" y="341"/>
                  </a:lnTo>
                  <a:lnTo>
                    <a:pt x="197" y="345"/>
                  </a:lnTo>
                  <a:lnTo>
                    <a:pt x="197" y="345"/>
                  </a:lnTo>
                  <a:lnTo>
                    <a:pt x="169" y="348"/>
                  </a:lnTo>
                  <a:lnTo>
                    <a:pt x="139" y="348"/>
                  </a:lnTo>
                  <a:lnTo>
                    <a:pt x="139" y="348"/>
                  </a:lnTo>
                  <a:lnTo>
                    <a:pt x="126" y="348"/>
                  </a:lnTo>
                  <a:lnTo>
                    <a:pt x="113" y="346"/>
                  </a:lnTo>
                  <a:lnTo>
                    <a:pt x="100" y="344"/>
                  </a:lnTo>
                  <a:lnTo>
                    <a:pt x="88" y="341"/>
                  </a:lnTo>
                  <a:lnTo>
                    <a:pt x="88" y="341"/>
                  </a:lnTo>
                  <a:lnTo>
                    <a:pt x="75" y="336"/>
                  </a:lnTo>
                  <a:lnTo>
                    <a:pt x="64" y="331"/>
                  </a:lnTo>
                  <a:lnTo>
                    <a:pt x="52" y="325"/>
                  </a:lnTo>
                  <a:lnTo>
                    <a:pt x="42" y="317"/>
                  </a:lnTo>
                  <a:lnTo>
                    <a:pt x="42" y="317"/>
                  </a:lnTo>
                  <a:lnTo>
                    <a:pt x="33" y="307"/>
                  </a:lnTo>
                  <a:lnTo>
                    <a:pt x="25" y="297"/>
                  </a:lnTo>
                  <a:lnTo>
                    <a:pt x="18" y="285"/>
                  </a:lnTo>
                  <a:lnTo>
                    <a:pt x="11" y="272"/>
                  </a:lnTo>
                  <a:lnTo>
                    <a:pt x="11" y="272"/>
                  </a:lnTo>
                  <a:lnTo>
                    <a:pt x="6" y="257"/>
                  </a:lnTo>
                  <a:lnTo>
                    <a:pt x="2" y="239"/>
                  </a:lnTo>
                  <a:lnTo>
                    <a:pt x="0" y="220"/>
                  </a:lnTo>
                  <a:lnTo>
                    <a:pt x="0" y="200"/>
                  </a:lnTo>
                  <a:lnTo>
                    <a:pt x="0" y="145"/>
                  </a:lnTo>
                  <a:lnTo>
                    <a:pt x="0" y="145"/>
                  </a:lnTo>
                  <a:lnTo>
                    <a:pt x="0" y="128"/>
                  </a:lnTo>
                  <a:lnTo>
                    <a:pt x="2" y="113"/>
                  </a:lnTo>
                  <a:lnTo>
                    <a:pt x="5" y="98"/>
                  </a:lnTo>
                  <a:lnTo>
                    <a:pt x="8" y="84"/>
                  </a:lnTo>
                  <a:lnTo>
                    <a:pt x="13" y="72"/>
                  </a:lnTo>
                  <a:lnTo>
                    <a:pt x="20" y="60"/>
                  </a:lnTo>
                  <a:lnTo>
                    <a:pt x="26" y="49"/>
                  </a:lnTo>
                  <a:lnTo>
                    <a:pt x="35" y="39"/>
                  </a:lnTo>
                  <a:lnTo>
                    <a:pt x="35" y="39"/>
                  </a:lnTo>
                  <a:lnTo>
                    <a:pt x="44" y="30"/>
                  </a:lnTo>
                  <a:lnTo>
                    <a:pt x="54" y="23"/>
                  </a:lnTo>
                  <a:lnTo>
                    <a:pt x="65" y="15"/>
                  </a:lnTo>
                  <a:lnTo>
                    <a:pt x="77" y="10"/>
                  </a:lnTo>
                  <a:lnTo>
                    <a:pt x="90" y="6"/>
                  </a:lnTo>
                  <a:lnTo>
                    <a:pt x="105" y="2"/>
                  </a:lnTo>
                  <a:lnTo>
                    <a:pt x="120" y="1"/>
                  </a:lnTo>
                  <a:lnTo>
                    <a:pt x="137" y="0"/>
                  </a:lnTo>
                  <a:lnTo>
                    <a:pt x="137" y="0"/>
                  </a:lnTo>
                  <a:lnTo>
                    <a:pt x="153" y="1"/>
                  </a:lnTo>
                  <a:lnTo>
                    <a:pt x="168" y="2"/>
                  </a:lnTo>
                  <a:lnTo>
                    <a:pt x="182" y="6"/>
                  </a:lnTo>
                  <a:lnTo>
                    <a:pt x="196" y="10"/>
                  </a:lnTo>
                  <a:lnTo>
                    <a:pt x="196" y="10"/>
                  </a:lnTo>
                  <a:lnTo>
                    <a:pt x="207" y="16"/>
                  </a:lnTo>
                  <a:lnTo>
                    <a:pt x="218" y="23"/>
                  </a:lnTo>
                  <a:lnTo>
                    <a:pt x="228" y="30"/>
                  </a:lnTo>
                  <a:lnTo>
                    <a:pt x="237" y="39"/>
                  </a:lnTo>
                  <a:lnTo>
                    <a:pt x="237" y="39"/>
                  </a:lnTo>
                  <a:lnTo>
                    <a:pt x="245" y="49"/>
                  </a:lnTo>
                  <a:lnTo>
                    <a:pt x="252" y="60"/>
                  </a:lnTo>
                  <a:lnTo>
                    <a:pt x="257" y="72"/>
                  </a:lnTo>
                  <a:lnTo>
                    <a:pt x="262" y="84"/>
                  </a:lnTo>
                  <a:lnTo>
                    <a:pt x="262" y="84"/>
                  </a:lnTo>
                  <a:lnTo>
                    <a:pt x="266" y="98"/>
                  </a:lnTo>
                  <a:lnTo>
                    <a:pt x="269" y="113"/>
                  </a:lnTo>
                  <a:lnTo>
                    <a:pt x="271" y="128"/>
                  </a:lnTo>
                  <a:lnTo>
                    <a:pt x="271" y="145"/>
                  </a:lnTo>
                  <a:lnTo>
                    <a:pt x="271" y="178"/>
                  </a:lnTo>
                  <a:lnTo>
                    <a:pt x="271" y="178"/>
                  </a:lnTo>
                  <a:lnTo>
                    <a:pt x="271" y="184"/>
                  </a:lnTo>
                  <a:lnTo>
                    <a:pt x="269" y="188"/>
                  </a:lnTo>
                  <a:lnTo>
                    <a:pt x="265" y="190"/>
                  </a:lnTo>
                  <a:lnTo>
                    <a:pt x="260" y="19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5"/>
            <p:cNvSpPr>
              <a:spLocks/>
            </p:cNvSpPr>
            <p:nvPr/>
          </p:nvSpPr>
          <p:spPr bwMode="auto">
            <a:xfrm>
              <a:off x="914400" y="4487863"/>
              <a:ext cx="127000" cy="247650"/>
            </a:xfrm>
            <a:custGeom>
              <a:avLst/>
              <a:gdLst>
                <a:gd name="T0" fmla="*/ 242 w 242"/>
                <a:gd name="T1" fmla="*/ 461 h 469"/>
                <a:gd name="T2" fmla="*/ 242 w 242"/>
                <a:gd name="T3" fmla="*/ 461 h 469"/>
                <a:gd name="T4" fmla="*/ 241 w 242"/>
                <a:gd name="T5" fmla="*/ 465 h 469"/>
                <a:gd name="T6" fmla="*/ 240 w 242"/>
                <a:gd name="T7" fmla="*/ 467 h 469"/>
                <a:gd name="T8" fmla="*/ 239 w 242"/>
                <a:gd name="T9" fmla="*/ 469 h 469"/>
                <a:gd name="T10" fmla="*/ 235 w 242"/>
                <a:gd name="T11" fmla="*/ 469 h 469"/>
                <a:gd name="T12" fmla="*/ 191 w 242"/>
                <a:gd name="T13" fmla="*/ 469 h 469"/>
                <a:gd name="T14" fmla="*/ 191 w 242"/>
                <a:gd name="T15" fmla="*/ 469 h 469"/>
                <a:gd name="T16" fmla="*/ 187 w 242"/>
                <a:gd name="T17" fmla="*/ 469 h 469"/>
                <a:gd name="T18" fmla="*/ 183 w 242"/>
                <a:gd name="T19" fmla="*/ 467 h 469"/>
                <a:gd name="T20" fmla="*/ 183 w 242"/>
                <a:gd name="T21" fmla="*/ 467 h 469"/>
                <a:gd name="T22" fmla="*/ 181 w 242"/>
                <a:gd name="T23" fmla="*/ 465 h 469"/>
                <a:gd name="T24" fmla="*/ 177 w 242"/>
                <a:gd name="T25" fmla="*/ 461 h 469"/>
                <a:gd name="T26" fmla="*/ 54 w 242"/>
                <a:gd name="T27" fmla="*/ 309 h 469"/>
                <a:gd name="T28" fmla="*/ 54 w 242"/>
                <a:gd name="T29" fmla="*/ 456 h 469"/>
                <a:gd name="T30" fmla="*/ 54 w 242"/>
                <a:gd name="T31" fmla="*/ 456 h 469"/>
                <a:gd name="T32" fmla="*/ 54 w 242"/>
                <a:gd name="T33" fmla="*/ 461 h 469"/>
                <a:gd name="T34" fmla="*/ 50 w 242"/>
                <a:gd name="T35" fmla="*/ 465 h 469"/>
                <a:gd name="T36" fmla="*/ 50 w 242"/>
                <a:gd name="T37" fmla="*/ 465 h 469"/>
                <a:gd name="T38" fmla="*/ 46 w 242"/>
                <a:gd name="T39" fmla="*/ 467 h 469"/>
                <a:gd name="T40" fmla="*/ 42 w 242"/>
                <a:gd name="T41" fmla="*/ 469 h 469"/>
                <a:gd name="T42" fmla="*/ 12 w 242"/>
                <a:gd name="T43" fmla="*/ 469 h 469"/>
                <a:gd name="T44" fmla="*/ 12 w 242"/>
                <a:gd name="T45" fmla="*/ 469 h 469"/>
                <a:gd name="T46" fmla="*/ 7 w 242"/>
                <a:gd name="T47" fmla="*/ 467 h 469"/>
                <a:gd name="T48" fmla="*/ 3 w 242"/>
                <a:gd name="T49" fmla="*/ 465 h 469"/>
                <a:gd name="T50" fmla="*/ 3 w 242"/>
                <a:gd name="T51" fmla="*/ 465 h 469"/>
                <a:gd name="T52" fmla="*/ 1 w 242"/>
                <a:gd name="T53" fmla="*/ 461 h 469"/>
                <a:gd name="T54" fmla="*/ 0 w 242"/>
                <a:gd name="T55" fmla="*/ 456 h 469"/>
                <a:gd name="T56" fmla="*/ 0 w 242"/>
                <a:gd name="T57" fmla="*/ 13 h 469"/>
                <a:gd name="T58" fmla="*/ 0 w 242"/>
                <a:gd name="T59" fmla="*/ 13 h 469"/>
                <a:gd name="T60" fmla="*/ 1 w 242"/>
                <a:gd name="T61" fmla="*/ 7 h 469"/>
                <a:gd name="T62" fmla="*/ 3 w 242"/>
                <a:gd name="T63" fmla="*/ 4 h 469"/>
                <a:gd name="T64" fmla="*/ 3 w 242"/>
                <a:gd name="T65" fmla="*/ 4 h 469"/>
                <a:gd name="T66" fmla="*/ 7 w 242"/>
                <a:gd name="T67" fmla="*/ 0 h 469"/>
                <a:gd name="T68" fmla="*/ 12 w 242"/>
                <a:gd name="T69" fmla="*/ 0 h 469"/>
                <a:gd name="T70" fmla="*/ 42 w 242"/>
                <a:gd name="T71" fmla="*/ 0 h 469"/>
                <a:gd name="T72" fmla="*/ 42 w 242"/>
                <a:gd name="T73" fmla="*/ 0 h 469"/>
                <a:gd name="T74" fmla="*/ 46 w 242"/>
                <a:gd name="T75" fmla="*/ 0 h 469"/>
                <a:gd name="T76" fmla="*/ 50 w 242"/>
                <a:gd name="T77" fmla="*/ 4 h 469"/>
                <a:gd name="T78" fmla="*/ 50 w 242"/>
                <a:gd name="T79" fmla="*/ 4 h 469"/>
                <a:gd name="T80" fmla="*/ 54 w 242"/>
                <a:gd name="T81" fmla="*/ 7 h 469"/>
                <a:gd name="T82" fmla="*/ 54 w 242"/>
                <a:gd name="T83" fmla="*/ 13 h 469"/>
                <a:gd name="T84" fmla="*/ 54 w 242"/>
                <a:gd name="T85" fmla="*/ 275 h 469"/>
                <a:gd name="T86" fmla="*/ 177 w 242"/>
                <a:gd name="T87" fmla="*/ 135 h 469"/>
                <a:gd name="T88" fmla="*/ 177 w 242"/>
                <a:gd name="T89" fmla="*/ 135 h 469"/>
                <a:gd name="T90" fmla="*/ 182 w 242"/>
                <a:gd name="T91" fmla="*/ 131 h 469"/>
                <a:gd name="T92" fmla="*/ 182 w 242"/>
                <a:gd name="T93" fmla="*/ 131 h 469"/>
                <a:gd name="T94" fmla="*/ 186 w 242"/>
                <a:gd name="T95" fmla="*/ 130 h 469"/>
                <a:gd name="T96" fmla="*/ 189 w 242"/>
                <a:gd name="T97" fmla="*/ 130 h 469"/>
                <a:gd name="T98" fmla="*/ 232 w 242"/>
                <a:gd name="T99" fmla="*/ 130 h 469"/>
                <a:gd name="T100" fmla="*/ 232 w 242"/>
                <a:gd name="T101" fmla="*/ 130 h 469"/>
                <a:gd name="T102" fmla="*/ 237 w 242"/>
                <a:gd name="T103" fmla="*/ 130 h 469"/>
                <a:gd name="T104" fmla="*/ 240 w 242"/>
                <a:gd name="T105" fmla="*/ 131 h 469"/>
                <a:gd name="T106" fmla="*/ 241 w 242"/>
                <a:gd name="T107" fmla="*/ 133 h 469"/>
                <a:gd name="T108" fmla="*/ 242 w 242"/>
                <a:gd name="T109" fmla="*/ 136 h 469"/>
                <a:gd name="T110" fmla="*/ 242 w 242"/>
                <a:gd name="T111" fmla="*/ 136 h 469"/>
                <a:gd name="T112" fmla="*/ 241 w 242"/>
                <a:gd name="T113" fmla="*/ 140 h 469"/>
                <a:gd name="T114" fmla="*/ 239 w 242"/>
                <a:gd name="T115" fmla="*/ 144 h 469"/>
                <a:gd name="T116" fmla="*/ 104 w 242"/>
                <a:gd name="T117" fmla="*/ 290 h 469"/>
                <a:gd name="T118" fmla="*/ 240 w 242"/>
                <a:gd name="T119" fmla="*/ 455 h 469"/>
                <a:gd name="T120" fmla="*/ 240 w 242"/>
                <a:gd name="T121" fmla="*/ 455 h 469"/>
                <a:gd name="T122" fmla="*/ 241 w 242"/>
                <a:gd name="T123" fmla="*/ 457 h 469"/>
                <a:gd name="T124" fmla="*/ 242 w 242"/>
                <a:gd name="T125" fmla="*/ 461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469">
                  <a:moveTo>
                    <a:pt x="242" y="461"/>
                  </a:moveTo>
                  <a:lnTo>
                    <a:pt x="242" y="461"/>
                  </a:lnTo>
                  <a:lnTo>
                    <a:pt x="241" y="465"/>
                  </a:lnTo>
                  <a:lnTo>
                    <a:pt x="240" y="467"/>
                  </a:lnTo>
                  <a:lnTo>
                    <a:pt x="239" y="469"/>
                  </a:lnTo>
                  <a:lnTo>
                    <a:pt x="235" y="469"/>
                  </a:lnTo>
                  <a:lnTo>
                    <a:pt x="191" y="469"/>
                  </a:lnTo>
                  <a:lnTo>
                    <a:pt x="191" y="469"/>
                  </a:lnTo>
                  <a:lnTo>
                    <a:pt x="187" y="469"/>
                  </a:lnTo>
                  <a:lnTo>
                    <a:pt x="183" y="467"/>
                  </a:lnTo>
                  <a:lnTo>
                    <a:pt x="183" y="467"/>
                  </a:lnTo>
                  <a:lnTo>
                    <a:pt x="181" y="465"/>
                  </a:lnTo>
                  <a:lnTo>
                    <a:pt x="177" y="461"/>
                  </a:lnTo>
                  <a:lnTo>
                    <a:pt x="54" y="309"/>
                  </a:lnTo>
                  <a:lnTo>
                    <a:pt x="54" y="456"/>
                  </a:lnTo>
                  <a:lnTo>
                    <a:pt x="54" y="456"/>
                  </a:lnTo>
                  <a:lnTo>
                    <a:pt x="54" y="461"/>
                  </a:lnTo>
                  <a:lnTo>
                    <a:pt x="50" y="465"/>
                  </a:lnTo>
                  <a:lnTo>
                    <a:pt x="50" y="465"/>
                  </a:lnTo>
                  <a:lnTo>
                    <a:pt x="46" y="467"/>
                  </a:lnTo>
                  <a:lnTo>
                    <a:pt x="42" y="469"/>
                  </a:lnTo>
                  <a:lnTo>
                    <a:pt x="12" y="469"/>
                  </a:lnTo>
                  <a:lnTo>
                    <a:pt x="12" y="469"/>
                  </a:lnTo>
                  <a:lnTo>
                    <a:pt x="7" y="467"/>
                  </a:lnTo>
                  <a:lnTo>
                    <a:pt x="3" y="465"/>
                  </a:lnTo>
                  <a:lnTo>
                    <a:pt x="3" y="465"/>
                  </a:lnTo>
                  <a:lnTo>
                    <a:pt x="1" y="461"/>
                  </a:lnTo>
                  <a:lnTo>
                    <a:pt x="0" y="456"/>
                  </a:lnTo>
                  <a:lnTo>
                    <a:pt x="0" y="13"/>
                  </a:lnTo>
                  <a:lnTo>
                    <a:pt x="0" y="13"/>
                  </a:lnTo>
                  <a:lnTo>
                    <a:pt x="1" y="7"/>
                  </a:lnTo>
                  <a:lnTo>
                    <a:pt x="3" y="4"/>
                  </a:lnTo>
                  <a:lnTo>
                    <a:pt x="3" y="4"/>
                  </a:lnTo>
                  <a:lnTo>
                    <a:pt x="7" y="0"/>
                  </a:lnTo>
                  <a:lnTo>
                    <a:pt x="12" y="0"/>
                  </a:lnTo>
                  <a:lnTo>
                    <a:pt x="42" y="0"/>
                  </a:lnTo>
                  <a:lnTo>
                    <a:pt x="42" y="0"/>
                  </a:lnTo>
                  <a:lnTo>
                    <a:pt x="46" y="0"/>
                  </a:lnTo>
                  <a:lnTo>
                    <a:pt x="50" y="4"/>
                  </a:lnTo>
                  <a:lnTo>
                    <a:pt x="50" y="4"/>
                  </a:lnTo>
                  <a:lnTo>
                    <a:pt x="54" y="7"/>
                  </a:lnTo>
                  <a:lnTo>
                    <a:pt x="54" y="13"/>
                  </a:lnTo>
                  <a:lnTo>
                    <a:pt x="54" y="275"/>
                  </a:lnTo>
                  <a:lnTo>
                    <a:pt x="177" y="135"/>
                  </a:lnTo>
                  <a:lnTo>
                    <a:pt x="177" y="135"/>
                  </a:lnTo>
                  <a:lnTo>
                    <a:pt x="182" y="131"/>
                  </a:lnTo>
                  <a:lnTo>
                    <a:pt x="182" y="131"/>
                  </a:lnTo>
                  <a:lnTo>
                    <a:pt x="186" y="130"/>
                  </a:lnTo>
                  <a:lnTo>
                    <a:pt x="189" y="130"/>
                  </a:lnTo>
                  <a:lnTo>
                    <a:pt x="232" y="130"/>
                  </a:lnTo>
                  <a:lnTo>
                    <a:pt x="232" y="130"/>
                  </a:lnTo>
                  <a:lnTo>
                    <a:pt x="237" y="130"/>
                  </a:lnTo>
                  <a:lnTo>
                    <a:pt x="240" y="131"/>
                  </a:lnTo>
                  <a:lnTo>
                    <a:pt x="241" y="133"/>
                  </a:lnTo>
                  <a:lnTo>
                    <a:pt x="242" y="136"/>
                  </a:lnTo>
                  <a:lnTo>
                    <a:pt x="242" y="136"/>
                  </a:lnTo>
                  <a:lnTo>
                    <a:pt x="241" y="140"/>
                  </a:lnTo>
                  <a:lnTo>
                    <a:pt x="239" y="144"/>
                  </a:lnTo>
                  <a:lnTo>
                    <a:pt x="104" y="290"/>
                  </a:lnTo>
                  <a:lnTo>
                    <a:pt x="240" y="455"/>
                  </a:lnTo>
                  <a:lnTo>
                    <a:pt x="240" y="455"/>
                  </a:lnTo>
                  <a:lnTo>
                    <a:pt x="241" y="457"/>
                  </a:lnTo>
                  <a:lnTo>
                    <a:pt x="242" y="461"/>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7"/>
            <p:cNvSpPr>
              <a:spLocks/>
            </p:cNvSpPr>
            <p:nvPr/>
          </p:nvSpPr>
          <p:spPr bwMode="auto">
            <a:xfrm>
              <a:off x="1069975" y="4554538"/>
              <a:ext cx="79375" cy="180975"/>
            </a:xfrm>
            <a:custGeom>
              <a:avLst/>
              <a:gdLst>
                <a:gd name="T0" fmla="*/ 138 w 151"/>
                <a:gd name="T1" fmla="*/ 46 h 343"/>
                <a:gd name="T2" fmla="*/ 138 w 151"/>
                <a:gd name="T3" fmla="*/ 46 h 343"/>
                <a:gd name="T4" fmla="*/ 117 w 151"/>
                <a:gd name="T5" fmla="*/ 48 h 343"/>
                <a:gd name="T6" fmla="*/ 97 w 151"/>
                <a:gd name="T7" fmla="*/ 53 h 343"/>
                <a:gd name="T8" fmla="*/ 97 w 151"/>
                <a:gd name="T9" fmla="*/ 53 h 343"/>
                <a:gd name="T10" fmla="*/ 87 w 151"/>
                <a:gd name="T11" fmla="*/ 57 h 343"/>
                <a:gd name="T12" fmla="*/ 77 w 151"/>
                <a:gd name="T13" fmla="*/ 60 h 343"/>
                <a:gd name="T14" fmla="*/ 54 w 151"/>
                <a:gd name="T15" fmla="*/ 73 h 343"/>
                <a:gd name="T16" fmla="*/ 54 w 151"/>
                <a:gd name="T17" fmla="*/ 330 h 343"/>
                <a:gd name="T18" fmla="*/ 54 w 151"/>
                <a:gd name="T19" fmla="*/ 330 h 343"/>
                <a:gd name="T20" fmla="*/ 53 w 151"/>
                <a:gd name="T21" fmla="*/ 335 h 343"/>
                <a:gd name="T22" fmla="*/ 50 w 151"/>
                <a:gd name="T23" fmla="*/ 339 h 343"/>
                <a:gd name="T24" fmla="*/ 50 w 151"/>
                <a:gd name="T25" fmla="*/ 339 h 343"/>
                <a:gd name="T26" fmla="*/ 47 w 151"/>
                <a:gd name="T27" fmla="*/ 341 h 343"/>
                <a:gd name="T28" fmla="*/ 42 w 151"/>
                <a:gd name="T29" fmla="*/ 343 h 343"/>
                <a:gd name="T30" fmla="*/ 11 w 151"/>
                <a:gd name="T31" fmla="*/ 343 h 343"/>
                <a:gd name="T32" fmla="*/ 11 w 151"/>
                <a:gd name="T33" fmla="*/ 343 h 343"/>
                <a:gd name="T34" fmla="*/ 6 w 151"/>
                <a:gd name="T35" fmla="*/ 341 h 343"/>
                <a:gd name="T36" fmla="*/ 3 w 151"/>
                <a:gd name="T37" fmla="*/ 339 h 343"/>
                <a:gd name="T38" fmla="*/ 3 w 151"/>
                <a:gd name="T39" fmla="*/ 339 h 343"/>
                <a:gd name="T40" fmla="*/ 0 w 151"/>
                <a:gd name="T41" fmla="*/ 335 h 343"/>
                <a:gd name="T42" fmla="*/ 0 w 151"/>
                <a:gd name="T43" fmla="*/ 330 h 343"/>
                <a:gd name="T44" fmla="*/ 0 w 151"/>
                <a:gd name="T45" fmla="*/ 16 h 343"/>
                <a:gd name="T46" fmla="*/ 0 w 151"/>
                <a:gd name="T47" fmla="*/ 16 h 343"/>
                <a:gd name="T48" fmla="*/ 0 w 151"/>
                <a:gd name="T49" fmla="*/ 11 h 343"/>
                <a:gd name="T50" fmla="*/ 3 w 151"/>
                <a:gd name="T51" fmla="*/ 7 h 343"/>
                <a:gd name="T52" fmla="*/ 3 w 151"/>
                <a:gd name="T53" fmla="*/ 7 h 343"/>
                <a:gd name="T54" fmla="*/ 6 w 151"/>
                <a:gd name="T55" fmla="*/ 5 h 343"/>
                <a:gd name="T56" fmla="*/ 11 w 151"/>
                <a:gd name="T57" fmla="*/ 4 h 343"/>
                <a:gd name="T58" fmla="*/ 40 w 151"/>
                <a:gd name="T59" fmla="*/ 4 h 343"/>
                <a:gd name="T60" fmla="*/ 40 w 151"/>
                <a:gd name="T61" fmla="*/ 4 h 343"/>
                <a:gd name="T62" fmla="*/ 44 w 151"/>
                <a:gd name="T63" fmla="*/ 5 h 343"/>
                <a:gd name="T64" fmla="*/ 48 w 151"/>
                <a:gd name="T65" fmla="*/ 7 h 343"/>
                <a:gd name="T66" fmla="*/ 48 w 151"/>
                <a:gd name="T67" fmla="*/ 7 h 343"/>
                <a:gd name="T68" fmla="*/ 50 w 151"/>
                <a:gd name="T69" fmla="*/ 11 h 343"/>
                <a:gd name="T70" fmla="*/ 52 w 151"/>
                <a:gd name="T71" fmla="*/ 16 h 343"/>
                <a:gd name="T72" fmla="*/ 52 w 151"/>
                <a:gd name="T73" fmla="*/ 29 h 343"/>
                <a:gd name="T74" fmla="*/ 52 w 151"/>
                <a:gd name="T75" fmla="*/ 29 h 343"/>
                <a:gd name="T76" fmla="*/ 63 w 151"/>
                <a:gd name="T77" fmla="*/ 21 h 343"/>
                <a:gd name="T78" fmla="*/ 74 w 151"/>
                <a:gd name="T79" fmla="*/ 15 h 343"/>
                <a:gd name="T80" fmla="*/ 86 w 151"/>
                <a:gd name="T81" fmla="*/ 10 h 343"/>
                <a:gd name="T82" fmla="*/ 97 w 151"/>
                <a:gd name="T83" fmla="*/ 6 h 343"/>
                <a:gd name="T84" fmla="*/ 97 w 151"/>
                <a:gd name="T85" fmla="*/ 6 h 343"/>
                <a:gd name="T86" fmla="*/ 107 w 151"/>
                <a:gd name="T87" fmla="*/ 4 h 343"/>
                <a:gd name="T88" fmla="*/ 117 w 151"/>
                <a:gd name="T89" fmla="*/ 1 h 343"/>
                <a:gd name="T90" fmla="*/ 128 w 151"/>
                <a:gd name="T91" fmla="*/ 0 h 343"/>
                <a:gd name="T92" fmla="*/ 138 w 151"/>
                <a:gd name="T93" fmla="*/ 0 h 343"/>
                <a:gd name="T94" fmla="*/ 138 w 151"/>
                <a:gd name="T95" fmla="*/ 0 h 343"/>
                <a:gd name="T96" fmla="*/ 145 w 151"/>
                <a:gd name="T97" fmla="*/ 0 h 343"/>
                <a:gd name="T98" fmla="*/ 148 w 151"/>
                <a:gd name="T99" fmla="*/ 2 h 343"/>
                <a:gd name="T100" fmla="*/ 151 w 151"/>
                <a:gd name="T101" fmla="*/ 6 h 343"/>
                <a:gd name="T102" fmla="*/ 151 w 151"/>
                <a:gd name="T103" fmla="*/ 11 h 343"/>
                <a:gd name="T104" fmla="*/ 151 w 151"/>
                <a:gd name="T105" fmla="*/ 36 h 343"/>
                <a:gd name="T106" fmla="*/ 151 w 151"/>
                <a:gd name="T107" fmla="*/ 36 h 343"/>
                <a:gd name="T108" fmla="*/ 151 w 151"/>
                <a:gd name="T109" fmla="*/ 41 h 343"/>
                <a:gd name="T110" fmla="*/ 148 w 151"/>
                <a:gd name="T111" fmla="*/ 44 h 343"/>
                <a:gd name="T112" fmla="*/ 145 w 151"/>
                <a:gd name="T113" fmla="*/ 46 h 343"/>
                <a:gd name="T114" fmla="*/ 138 w 151"/>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 h="343">
                  <a:moveTo>
                    <a:pt x="138" y="46"/>
                  </a:moveTo>
                  <a:lnTo>
                    <a:pt x="138" y="46"/>
                  </a:lnTo>
                  <a:lnTo>
                    <a:pt x="117" y="48"/>
                  </a:lnTo>
                  <a:lnTo>
                    <a:pt x="97" y="53"/>
                  </a:lnTo>
                  <a:lnTo>
                    <a:pt x="97" y="53"/>
                  </a:lnTo>
                  <a:lnTo>
                    <a:pt x="87" y="57"/>
                  </a:lnTo>
                  <a:lnTo>
                    <a:pt x="77" y="60"/>
                  </a:lnTo>
                  <a:lnTo>
                    <a:pt x="54" y="73"/>
                  </a:lnTo>
                  <a:lnTo>
                    <a:pt x="54" y="330"/>
                  </a:lnTo>
                  <a:lnTo>
                    <a:pt x="54" y="330"/>
                  </a:lnTo>
                  <a:lnTo>
                    <a:pt x="53" y="335"/>
                  </a:lnTo>
                  <a:lnTo>
                    <a:pt x="50" y="339"/>
                  </a:lnTo>
                  <a:lnTo>
                    <a:pt x="50" y="339"/>
                  </a:lnTo>
                  <a:lnTo>
                    <a:pt x="47" y="341"/>
                  </a:lnTo>
                  <a:lnTo>
                    <a:pt x="42" y="343"/>
                  </a:lnTo>
                  <a:lnTo>
                    <a:pt x="11" y="343"/>
                  </a:lnTo>
                  <a:lnTo>
                    <a:pt x="11" y="343"/>
                  </a:lnTo>
                  <a:lnTo>
                    <a:pt x="6" y="341"/>
                  </a:lnTo>
                  <a:lnTo>
                    <a:pt x="3" y="339"/>
                  </a:lnTo>
                  <a:lnTo>
                    <a:pt x="3" y="339"/>
                  </a:lnTo>
                  <a:lnTo>
                    <a:pt x="0" y="335"/>
                  </a:lnTo>
                  <a:lnTo>
                    <a:pt x="0" y="330"/>
                  </a:lnTo>
                  <a:lnTo>
                    <a:pt x="0" y="16"/>
                  </a:lnTo>
                  <a:lnTo>
                    <a:pt x="0" y="16"/>
                  </a:lnTo>
                  <a:lnTo>
                    <a:pt x="0" y="11"/>
                  </a:lnTo>
                  <a:lnTo>
                    <a:pt x="3" y="7"/>
                  </a:lnTo>
                  <a:lnTo>
                    <a:pt x="3" y="7"/>
                  </a:lnTo>
                  <a:lnTo>
                    <a:pt x="6" y="5"/>
                  </a:lnTo>
                  <a:lnTo>
                    <a:pt x="11" y="4"/>
                  </a:lnTo>
                  <a:lnTo>
                    <a:pt x="40" y="4"/>
                  </a:lnTo>
                  <a:lnTo>
                    <a:pt x="40" y="4"/>
                  </a:lnTo>
                  <a:lnTo>
                    <a:pt x="44" y="5"/>
                  </a:lnTo>
                  <a:lnTo>
                    <a:pt x="48" y="7"/>
                  </a:lnTo>
                  <a:lnTo>
                    <a:pt x="48" y="7"/>
                  </a:lnTo>
                  <a:lnTo>
                    <a:pt x="50" y="11"/>
                  </a:lnTo>
                  <a:lnTo>
                    <a:pt x="52" y="16"/>
                  </a:lnTo>
                  <a:lnTo>
                    <a:pt x="52" y="29"/>
                  </a:lnTo>
                  <a:lnTo>
                    <a:pt x="52" y="29"/>
                  </a:lnTo>
                  <a:lnTo>
                    <a:pt x="63" y="21"/>
                  </a:lnTo>
                  <a:lnTo>
                    <a:pt x="74" y="15"/>
                  </a:lnTo>
                  <a:lnTo>
                    <a:pt x="86" y="10"/>
                  </a:lnTo>
                  <a:lnTo>
                    <a:pt x="97" y="6"/>
                  </a:lnTo>
                  <a:lnTo>
                    <a:pt x="97" y="6"/>
                  </a:lnTo>
                  <a:lnTo>
                    <a:pt x="107" y="4"/>
                  </a:lnTo>
                  <a:lnTo>
                    <a:pt x="117" y="1"/>
                  </a:lnTo>
                  <a:lnTo>
                    <a:pt x="128" y="0"/>
                  </a:lnTo>
                  <a:lnTo>
                    <a:pt x="138" y="0"/>
                  </a:lnTo>
                  <a:lnTo>
                    <a:pt x="138" y="0"/>
                  </a:lnTo>
                  <a:lnTo>
                    <a:pt x="145" y="0"/>
                  </a:lnTo>
                  <a:lnTo>
                    <a:pt x="148" y="2"/>
                  </a:lnTo>
                  <a:lnTo>
                    <a:pt x="151" y="6"/>
                  </a:lnTo>
                  <a:lnTo>
                    <a:pt x="151" y="11"/>
                  </a:lnTo>
                  <a:lnTo>
                    <a:pt x="151" y="36"/>
                  </a:lnTo>
                  <a:lnTo>
                    <a:pt x="151" y="36"/>
                  </a:lnTo>
                  <a:lnTo>
                    <a:pt x="151" y="41"/>
                  </a:lnTo>
                  <a:lnTo>
                    <a:pt x="148" y="44"/>
                  </a:lnTo>
                  <a:lnTo>
                    <a:pt x="145" y="46"/>
                  </a:lnTo>
                  <a:lnTo>
                    <a:pt x="138"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p:cNvSpPr>
              <a:spLocks/>
            </p:cNvSpPr>
            <p:nvPr/>
          </p:nvSpPr>
          <p:spPr bwMode="auto">
            <a:xfrm>
              <a:off x="1568450" y="4554538"/>
              <a:ext cx="80962" cy="180975"/>
            </a:xfrm>
            <a:custGeom>
              <a:avLst/>
              <a:gdLst>
                <a:gd name="T0" fmla="*/ 139 w 152"/>
                <a:gd name="T1" fmla="*/ 46 h 343"/>
                <a:gd name="T2" fmla="*/ 139 w 152"/>
                <a:gd name="T3" fmla="*/ 46 h 343"/>
                <a:gd name="T4" fmla="*/ 118 w 152"/>
                <a:gd name="T5" fmla="*/ 48 h 343"/>
                <a:gd name="T6" fmla="*/ 98 w 152"/>
                <a:gd name="T7" fmla="*/ 53 h 343"/>
                <a:gd name="T8" fmla="*/ 98 w 152"/>
                <a:gd name="T9" fmla="*/ 53 h 343"/>
                <a:gd name="T10" fmla="*/ 88 w 152"/>
                <a:gd name="T11" fmla="*/ 57 h 343"/>
                <a:gd name="T12" fmla="*/ 76 w 152"/>
                <a:gd name="T13" fmla="*/ 60 h 343"/>
                <a:gd name="T14" fmla="*/ 54 w 152"/>
                <a:gd name="T15" fmla="*/ 73 h 343"/>
                <a:gd name="T16" fmla="*/ 54 w 152"/>
                <a:gd name="T17" fmla="*/ 330 h 343"/>
                <a:gd name="T18" fmla="*/ 54 w 152"/>
                <a:gd name="T19" fmla="*/ 330 h 343"/>
                <a:gd name="T20" fmla="*/ 53 w 152"/>
                <a:gd name="T21" fmla="*/ 335 h 343"/>
                <a:gd name="T22" fmla="*/ 50 w 152"/>
                <a:gd name="T23" fmla="*/ 339 h 343"/>
                <a:gd name="T24" fmla="*/ 50 w 152"/>
                <a:gd name="T25" fmla="*/ 339 h 343"/>
                <a:gd name="T26" fmla="*/ 46 w 152"/>
                <a:gd name="T27" fmla="*/ 341 h 343"/>
                <a:gd name="T28" fmla="*/ 41 w 152"/>
                <a:gd name="T29" fmla="*/ 343 h 343"/>
                <a:gd name="T30" fmla="*/ 11 w 152"/>
                <a:gd name="T31" fmla="*/ 343 h 343"/>
                <a:gd name="T32" fmla="*/ 11 w 152"/>
                <a:gd name="T33" fmla="*/ 343 h 343"/>
                <a:gd name="T34" fmla="*/ 7 w 152"/>
                <a:gd name="T35" fmla="*/ 341 h 343"/>
                <a:gd name="T36" fmla="*/ 4 w 152"/>
                <a:gd name="T37" fmla="*/ 339 h 343"/>
                <a:gd name="T38" fmla="*/ 4 w 152"/>
                <a:gd name="T39" fmla="*/ 339 h 343"/>
                <a:gd name="T40" fmla="*/ 1 w 152"/>
                <a:gd name="T41" fmla="*/ 335 h 343"/>
                <a:gd name="T42" fmla="*/ 0 w 152"/>
                <a:gd name="T43" fmla="*/ 330 h 343"/>
                <a:gd name="T44" fmla="*/ 0 w 152"/>
                <a:gd name="T45" fmla="*/ 16 h 343"/>
                <a:gd name="T46" fmla="*/ 0 w 152"/>
                <a:gd name="T47" fmla="*/ 16 h 343"/>
                <a:gd name="T48" fmla="*/ 1 w 152"/>
                <a:gd name="T49" fmla="*/ 11 h 343"/>
                <a:gd name="T50" fmla="*/ 4 w 152"/>
                <a:gd name="T51" fmla="*/ 7 h 343"/>
                <a:gd name="T52" fmla="*/ 4 w 152"/>
                <a:gd name="T53" fmla="*/ 7 h 343"/>
                <a:gd name="T54" fmla="*/ 7 w 152"/>
                <a:gd name="T55" fmla="*/ 5 h 343"/>
                <a:gd name="T56" fmla="*/ 11 w 152"/>
                <a:gd name="T57" fmla="*/ 4 h 343"/>
                <a:gd name="T58" fmla="*/ 40 w 152"/>
                <a:gd name="T59" fmla="*/ 4 h 343"/>
                <a:gd name="T60" fmla="*/ 40 w 152"/>
                <a:gd name="T61" fmla="*/ 4 h 343"/>
                <a:gd name="T62" fmla="*/ 45 w 152"/>
                <a:gd name="T63" fmla="*/ 5 h 343"/>
                <a:gd name="T64" fmla="*/ 49 w 152"/>
                <a:gd name="T65" fmla="*/ 7 h 343"/>
                <a:gd name="T66" fmla="*/ 49 w 152"/>
                <a:gd name="T67" fmla="*/ 7 h 343"/>
                <a:gd name="T68" fmla="*/ 51 w 152"/>
                <a:gd name="T69" fmla="*/ 11 h 343"/>
                <a:gd name="T70" fmla="*/ 53 w 152"/>
                <a:gd name="T71" fmla="*/ 16 h 343"/>
                <a:gd name="T72" fmla="*/ 53 w 152"/>
                <a:gd name="T73" fmla="*/ 29 h 343"/>
                <a:gd name="T74" fmla="*/ 53 w 152"/>
                <a:gd name="T75" fmla="*/ 29 h 343"/>
                <a:gd name="T76" fmla="*/ 64 w 152"/>
                <a:gd name="T77" fmla="*/ 21 h 343"/>
                <a:gd name="T78" fmla="*/ 75 w 152"/>
                <a:gd name="T79" fmla="*/ 15 h 343"/>
                <a:gd name="T80" fmla="*/ 87 w 152"/>
                <a:gd name="T81" fmla="*/ 10 h 343"/>
                <a:gd name="T82" fmla="*/ 97 w 152"/>
                <a:gd name="T83" fmla="*/ 6 h 343"/>
                <a:gd name="T84" fmla="*/ 97 w 152"/>
                <a:gd name="T85" fmla="*/ 6 h 343"/>
                <a:gd name="T86" fmla="*/ 108 w 152"/>
                <a:gd name="T87" fmla="*/ 4 h 343"/>
                <a:gd name="T88" fmla="*/ 118 w 152"/>
                <a:gd name="T89" fmla="*/ 1 h 343"/>
                <a:gd name="T90" fmla="*/ 128 w 152"/>
                <a:gd name="T91" fmla="*/ 0 h 343"/>
                <a:gd name="T92" fmla="*/ 139 w 152"/>
                <a:gd name="T93" fmla="*/ 0 h 343"/>
                <a:gd name="T94" fmla="*/ 139 w 152"/>
                <a:gd name="T95" fmla="*/ 0 h 343"/>
                <a:gd name="T96" fmla="*/ 144 w 152"/>
                <a:gd name="T97" fmla="*/ 0 h 343"/>
                <a:gd name="T98" fmla="*/ 148 w 152"/>
                <a:gd name="T99" fmla="*/ 2 h 343"/>
                <a:gd name="T100" fmla="*/ 151 w 152"/>
                <a:gd name="T101" fmla="*/ 6 h 343"/>
                <a:gd name="T102" fmla="*/ 152 w 152"/>
                <a:gd name="T103" fmla="*/ 11 h 343"/>
                <a:gd name="T104" fmla="*/ 152 w 152"/>
                <a:gd name="T105" fmla="*/ 36 h 343"/>
                <a:gd name="T106" fmla="*/ 152 w 152"/>
                <a:gd name="T107" fmla="*/ 36 h 343"/>
                <a:gd name="T108" fmla="*/ 151 w 152"/>
                <a:gd name="T109" fmla="*/ 41 h 343"/>
                <a:gd name="T110" fmla="*/ 148 w 152"/>
                <a:gd name="T111" fmla="*/ 44 h 343"/>
                <a:gd name="T112" fmla="*/ 144 w 152"/>
                <a:gd name="T113" fmla="*/ 46 h 343"/>
                <a:gd name="T114" fmla="*/ 139 w 152"/>
                <a:gd name="T115" fmla="*/ 4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343">
                  <a:moveTo>
                    <a:pt x="139" y="46"/>
                  </a:moveTo>
                  <a:lnTo>
                    <a:pt x="139" y="46"/>
                  </a:lnTo>
                  <a:lnTo>
                    <a:pt x="118" y="48"/>
                  </a:lnTo>
                  <a:lnTo>
                    <a:pt x="98" y="53"/>
                  </a:lnTo>
                  <a:lnTo>
                    <a:pt x="98" y="53"/>
                  </a:lnTo>
                  <a:lnTo>
                    <a:pt x="88" y="57"/>
                  </a:lnTo>
                  <a:lnTo>
                    <a:pt x="76" y="60"/>
                  </a:lnTo>
                  <a:lnTo>
                    <a:pt x="54" y="73"/>
                  </a:lnTo>
                  <a:lnTo>
                    <a:pt x="54" y="330"/>
                  </a:lnTo>
                  <a:lnTo>
                    <a:pt x="54" y="330"/>
                  </a:lnTo>
                  <a:lnTo>
                    <a:pt x="53" y="335"/>
                  </a:lnTo>
                  <a:lnTo>
                    <a:pt x="50" y="339"/>
                  </a:lnTo>
                  <a:lnTo>
                    <a:pt x="50" y="339"/>
                  </a:lnTo>
                  <a:lnTo>
                    <a:pt x="46" y="341"/>
                  </a:lnTo>
                  <a:lnTo>
                    <a:pt x="41" y="343"/>
                  </a:lnTo>
                  <a:lnTo>
                    <a:pt x="11" y="343"/>
                  </a:lnTo>
                  <a:lnTo>
                    <a:pt x="11" y="343"/>
                  </a:lnTo>
                  <a:lnTo>
                    <a:pt x="7" y="341"/>
                  </a:lnTo>
                  <a:lnTo>
                    <a:pt x="4" y="339"/>
                  </a:lnTo>
                  <a:lnTo>
                    <a:pt x="4" y="339"/>
                  </a:lnTo>
                  <a:lnTo>
                    <a:pt x="1" y="335"/>
                  </a:lnTo>
                  <a:lnTo>
                    <a:pt x="0" y="330"/>
                  </a:lnTo>
                  <a:lnTo>
                    <a:pt x="0" y="16"/>
                  </a:lnTo>
                  <a:lnTo>
                    <a:pt x="0" y="16"/>
                  </a:lnTo>
                  <a:lnTo>
                    <a:pt x="1" y="11"/>
                  </a:lnTo>
                  <a:lnTo>
                    <a:pt x="4" y="7"/>
                  </a:lnTo>
                  <a:lnTo>
                    <a:pt x="4" y="7"/>
                  </a:lnTo>
                  <a:lnTo>
                    <a:pt x="7" y="5"/>
                  </a:lnTo>
                  <a:lnTo>
                    <a:pt x="11" y="4"/>
                  </a:lnTo>
                  <a:lnTo>
                    <a:pt x="40" y="4"/>
                  </a:lnTo>
                  <a:lnTo>
                    <a:pt x="40" y="4"/>
                  </a:lnTo>
                  <a:lnTo>
                    <a:pt x="45" y="5"/>
                  </a:lnTo>
                  <a:lnTo>
                    <a:pt x="49" y="7"/>
                  </a:lnTo>
                  <a:lnTo>
                    <a:pt x="49" y="7"/>
                  </a:lnTo>
                  <a:lnTo>
                    <a:pt x="51" y="11"/>
                  </a:lnTo>
                  <a:lnTo>
                    <a:pt x="53" y="16"/>
                  </a:lnTo>
                  <a:lnTo>
                    <a:pt x="53" y="29"/>
                  </a:lnTo>
                  <a:lnTo>
                    <a:pt x="53" y="29"/>
                  </a:lnTo>
                  <a:lnTo>
                    <a:pt x="64" y="21"/>
                  </a:lnTo>
                  <a:lnTo>
                    <a:pt x="75" y="15"/>
                  </a:lnTo>
                  <a:lnTo>
                    <a:pt x="87" y="10"/>
                  </a:lnTo>
                  <a:lnTo>
                    <a:pt x="97" y="6"/>
                  </a:lnTo>
                  <a:lnTo>
                    <a:pt x="97" y="6"/>
                  </a:lnTo>
                  <a:lnTo>
                    <a:pt x="108" y="4"/>
                  </a:lnTo>
                  <a:lnTo>
                    <a:pt x="118" y="1"/>
                  </a:lnTo>
                  <a:lnTo>
                    <a:pt x="128" y="0"/>
                  </a:lnTo>
                  <a:lnTo>
                    <a:pt x="139" y="0"/>
                  </a:lnTo>
                  <a:lnTo>
                    <a:pt x="139" y="0"/>
                  </a:lnTo>
                  <a:lnTo>
                    <a:pt x="144" y="0"/>
                  </a:lnTo>
                  <a:lnTo>
                    <a:pt x="148" y="2"/>
                  </a:lnTo>
                  <a:lnTo>
                    <a:pt x="151" y="6"/>
                  </a:lnTo>
                  <a:lnTo>
                    <a:pt x="152" y="11"/>
                  </a:lnTo>
                  <a:lnTo>
                    <a:pt x="152" y="36"/>
                  </a:lnTo>
                  <a:lnTo>
                    <a:pt x="152" y="36"/>
                  </a:lnTo>
                  <a:lnTo>
                    <a:pt x="151" y="41"/>
                  </a:lnTo>
                  <a:lnTo>
                    <a:pt x="148" y="44"/>
                  </a:lnTo>
                  <a:lnTo>
                    <a:pt x="144" y="46"/>
                  </a:lnTo>
                  <a:lnTo>
                    <a:pt x="139" y="4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1"/>
            <p:cNvSpPr>
              <a:spLocks/>
            </p:cNvSpPr>
            <p:nvPr/>
          </p:nvSpPr>
          <p:spPr bwMode="auto">
            <a:xfrm>
              <a:off x="1682750" y="4556125"/>
              <a:ext cx="28575" cy="179387"/>
            </a:xfrm>
            <a:custGeom>
              <a:avLst/>
              <a:gdLst>
                <a:gd name="T0" fmla="*/ 51 w 54"/>
                <a:gd name="T1" fmla="*/ 335 h 339"/>
                <a:gd name="T2" fmla="*/ 51 w 54"/>
                <a:gd name="T3" fmla="*/ 335 h 339"/>
                <a:gd name="T4" fmla="*/ 47 w 54"/>
                <a:gd name="T5" fmla="*/ 337 h 339"/>
                <a:gd name="T6" fmla="*/ 42 w 54"/>
                <a:gd name="T7" fmla="*/ 339 h 339"/>
                <a:gd name="T8" fmla="*/ 13 w 54"/>
                <a:gd name="T9" fmla="*/ 339 h 339"/>
                <a:gd name="T10" fmla="*/ 13 w 54"/>
                <a:gd name="T11" fmla="*/ 339 h 339"/>
                <a:gd name="T12" fmla="*/ 8 w 54"/>
                <a:gd name="T13" fmla="*/ 337 h 339"/>
                <a:gd name="T14" fmla="*/ 4 w 54"/>
                <a:gd name="T15" fmla="*/ 335 h 339"/>
                <a:gd name="T16" fmla="*/ 4 w 54"/>
                <a:gd name="T17" fmla="*/ 335 h 339"/>
                <a:gd name="T18" fmla="*/ 0 w 54"/>
                <a:gd name="T19" fmla="*/ 331 h 339"/>
                <a:gd name="T20" fmla="*/ 0 w 54"/>
                <a:gd name="T21" fmla="*/ 326 h 339"/>
                <a:gd name="T22" fmla="*/ 0 w 54"/>
                <a:gd name="T23" fmla="*/ 12 h 339"/>
                <a:gd name="T24" fmla="*/ 0 w 54"/>
                <a:gd name="T25" fmla="*/ 12 h 339"/>
                <a:gd name="T26" fmla="*/ 0 w 54"/>
                <a:gd name="T27" fmla="*/ 7 h 339"/>
                <a:gd name="T28" fmla="*/ 4 w 54"/>
                <a:gd name="T29" fmla="*/ 3 h 339"/>
                <a:gd name="T30" fmla="*/ 4 w 54"/>
                <a:gd name="T31" fmla="*/ 3 h 339"/>
                <a:gd name="T32" fmla="*/ 8 w 54"/>
                <a:gd name="T33" fmla="*/ 1 h 339"/>
                <a:gd name="T34" fmla="*/ 13 w 54"/>
                <a:gd name="T35" fmla="*/ 0 h 339"/>
                <a:gd name="T36" fmla="*/ 42 w 54"/>
                <a:gd name="T37" fmla="*/ 0 h 339"/>
                <a:gd name="T38" fmla="*/ 42 w 54"/>
                <a:gd name="T39" fmla="*/ 0 h 339"/>
                <a:gd name="T40" fmla="*/ 47 w 54"/>
                <a:gd name="T41" fmla="*/ 1 h 339"/>
                <a:gd name="T42" fmla="*/ 51 w 54"/>
                <a:gd name="T43" fmla="*/ 3 h 339"/>
                <a:gd name="T44" fmla="*/ 51 w 54"/>
                <a:gd name="T45" fmla="*/ 3 h 339"/>
                <a:gd name="T46" fmla="*/ 53 w 54"/>
                <a:gd name="T47" fmla="*/ 7 h 339"/>
                <a:gd name="T48" fmla="*/ 54 w 54"/>
                <a:gd name="T49" fmla="*/ 12 h 339"/>
                <a:gd name="T50" fmla="*/ 54 w 54"/>
                <a:gd name="T51" fmla="*/ 326 h 339"/>
                <a:gd name="T52" fmla="*/ 54 w 54"/>
                <a:gd name="T53" fmla="*/ 326 h 339"/>
                <a:gd name="T54" fmla="*/ 53 w 54"/>
                <a:gd name="T55" fmla="*/ 331 h 339"/>
                <a:gd name="T56" fmla="*/ 51 w 54"/>
                <a:gd name="T57" fmla="*/ 335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339">
                  <a:moveTo>
                    <a:pt x="51" y="335"/>
                  </a:moveTo>
                  <a:lnTo>
                    <a:pt x="51" y="335"/>
                  </a:lnTo>
                  <a:lnTo>
                    <a:pt x="47" y="337"/>
                  </a:lnTo>
                  <a:lnTo>
                    <a:pt x="42" y="339"/>
                  </a:lnTo>
                  <a:lnTo>
                    <a:pt x="13" y="339"/>
                  </a:lnTo>
                  <a:lnTo>
                    <a:pt x="13" y="339"/>
                  </a:lnTo>
                  <a:lnTo>
                    <a:pt x="8" y="337"/>
                  </a:lnTo>
                  <a:lnTo>
                    <a:pt x="4" y="335"/>
                  </a:lnTo>
                  <a:lnTo>
                    <a:pt x="4" y="335"/>
                  </a:lnTo>
                  <a:lnTo>
                    <a:pt x="0" y="331"/>
                  </a:lnTo>
                  <a:lnTo>
                    <a:pt x="0" y="326"/>
                  </a:lnTo>
                  <a:lnTo>
                    <a:pt x="0" y="12"/>
                  </a:lnTo>
                  <a:lnTo>
                    <a:pt x="0" y="12"/>
                  </a:lnTo>
                  <a:lnTo>
                    <a:pt x="0" y="7"/>
                  </a:lnTo>
                  <a:lnTo>
                    <a:pt x="4" y="3"/>
                  </a:lnTo>
                  <a:lnTo>
                    <a:pt x="4" y="3"/>
                  </a:lnTo>
                  <a:lnTo>
                    <a:pt x="8" y="1"/>
                  </a:lnTo>
                  <a:lnTo>
                    <a:pt x="13" y="0"/>
                  </a:lnTo>
                  <a:lnTo>
                    <a:pt x="42" y="0"/>
                  </a:lnTo>
                  <a:lnTo>
                    <a:pt x="42" y="0"/>
                  </a:lnTo>
                  <a:lnTo>
                    <a:pt x="47" y="1"/>
                  </a:lnTo>
                  <a:lnTo>
                    <a:pt x="51" y="3"/>
                  </a:lnTo>
                  <a:lnTo>
                    <a:pt x="51" y="3"/>
                  </a:lnTo>
                  <a:lnTo>
                    <a:pt x="53" y="7"/>
                  </a:lnTo>
                  <a:lnTo>
                    <a:pt x="54" y="12"/>
                  </a:lnTo>
                  <a:lnTo>
                    <a:pt x="54" y="326"/>
                  </a:lnTo>
                  <a:lnTo>
                    <a:pt x="54" y="326"/>
                  </a:lnTo>
                  <a:lnTo>
                    <a:pt x="53" y="331"/>
                  </a:lnTo>
                  <a:lnTo>
                    <a:pt x="51" y="335"/>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3"/>
            <p:cNvSpPr>
              <a:spLocks/>
            </p:cNvSpPr>
            <p:nvPr/>
          </p:nvSpPr>
          <p:spPr bwMode="auto">
            <a:xfrm>
              <a:off x="1758950" y="4554538"/>
              <a:ext cx="138112" cy="180975"/>
            </a:xfrm>
            <a:custGeom>
              <a:avLst/>
              <a:gdLst>
                <a:gd name="T0" fmla="*/ 255 w 259"/>
                <a:gd name="T1" fmla="*/ 339 h 343"/>
                <a:gd name="T2" fmla="*/ 247 w 259"/>
                <a:gd name="T3" fmla="*/ 343 h 343"/>
                <a:gd name="T4" fmla="*/ 217 w 259"/>
                <a:gd name="T5" fmla="*/ 343 h 343"/>
                <a:gd name="T6" fmla="*/ 208 w 259"/>
                <a:gd name="T7" fmla="*/ 339 h 343"/>
                <a:gd name="T8" fmla="*/ 206 w 259"/>
                <a:gd name="T9" fmla="*/ 335 h 343"/>
                <a:gd name="T10" fmla="*/ 205 w 259"/>
                <a:gd name="T11" fmla="*/ 128 h 343"/>
                <a:gd name="T12" fmla="*/ 203 w 259"/>
                <a:gd name="T13" fmla="*/ 107 h 343"/>
                <a:gd name="T14" fmla="*/ 201 w 259"/>
                <a:gd name="T15" fmla="*/ 89 h 343"/>
                <a:gd name="T16" fmla="*/ 196 w 259"/>
                <a:gd name="T17" fmla="*/ 75 h 343"/>
                <a:gd name="T18" fmla="*/ 188 w 259"/>
                <a:gd name="T19" fmla="*/ 64 h 343"/>
                <a:gd name="T20" fmla="*/ 184 w 259"/>
                <a:gd name="T21" fmla="*/ 60 h 343"/>
                <a:gd name="T22" fmla="*/ 173 w 259"/>
                <a:gd name="T23" fmla="*/ 53 h 343"/>
                <a:gd name="T24" fmla="*/ 168 w 259"/>
                <a:gd name="T25" fmla="*/ 50 h 343"/>
                <a:gd name="T26" fmla="*/ 137 w 259"/>
                <a:gd name="T27" fmla="*/ 46 h 343"/>
                <a:gd name="T28" fmla="*/ 128 w 259"/>
                <a:gd name="T29" fmla="*/ 48 h 343"/>
                <a:gd name="T30" fmla="*/ 106 w 259"/>
                <a:gd name="T31" fmla="*/ 50 h 343"/>
                <a:gd name="T32" fmla="*/ 96 w 259"/>
                <a:gd name="T33" fmla="*/ 54 h 343"/>
                <a:gd name="T34" fmla="*/ 54 w 259"/>
                <a:gd name="T35" fmla="*/ 70 h 343"/>
                <a:gd name="T36" fmla="*/ 54 w 259"/>
                <a:gd name="T37" fmla="*/ 330 h 343"/>
                <a:gd name="T38" fmla="*/ 50 w 259"/>
                <a:gd name="T39" fmla="*/ 339 h 343"/>
                <a:gd name="T40" fmla="*/ 46 w 259"/>
                <a:gd name="T41" fmla="*/ 341 h 343"/>
                <a:gd name="T42" fmla="*/ 12 w 259"/>
                <a:gd name="T43" fmla="*/ 343 h 343"/>
                <a:gd name="T44" fmla="*/ 7 w 259"/>
                <a:gd name="T45" fmla="*/ 341 h 343"/>
                <a:gd name="T46" fmla="*/ 3 w 259"/>
                <a:gd name="T47" fmla="*/ 339 h 343"/>
                <a:gd name="T48" fmla="*/ 0 w 259"/>
                <a:gd name="T49" fmla="*/ 330 h 343"/>
                <a:gd name="T50" fmla="*/ 0 w 259"/>
                <a:gd name="T51" fmla="*/ 16 h 343"/>
                <a:gd name="T52" fmla="*/ 3 w 259"/>
                <a:gd name="T53" fmla="*/ 7 h 343"/>
                <a:gd name="T54" fmla="*/ 7 w 259"/>
                <a:gd name="T55" fmla="*/ 5 h 343"/>
                <a:gd name="T56" fmla="*/ 42 w 259"/>
                <a:gd name="T57" fmla="*/ 4 h 343"/>
                <a:gd name="T58" fmla="*/ 47 w 259"/>
                <a:gd name="T59" fmla="*/ 5 h 343"/>
                <a:gd name="T60" fmla="*/ 51 w 259"/>
                <a:gd name="T61" fmla="*/ 7 h 343"/>
                <a:gd name="T62" fmla="*/ 54 w 259"/>
                <a:gd name="T63" fmla="*/ 16 h 343"/>
                <a:gd name="T64" fmla="*/ 54 w 259"/>
                <a:gd name="T65" fmla="*/ 28 h 343"/>
                <a:gd name="T66" fmla="*/ 101 w 259"/>
                <a:gd name="T67" fmla="*/ 6 h 343"/>
                <a:gd name="T68" fmla="*/ 114 w 259"/>
                <a:gd name="T69" fmla="*/ 4 h 343"/>
                <a:gd name="T70" fmla="*/ 138 w 259"/>
                <a:gd name="T71" fmla="*/ 0 h 343"/>
                <a:gd name="T72" fmla="*/ 152 w 259"/>
                <a:gd name="T73" fmla="*/ 0 h 343"/>
                <a:gd name="T74" fmla="*/ 178 w 259"/>
                <a:gd name="T75" fmla="*/ 1 h 343"/>
                <a:gd name="T76" fmla="*/ 201 w 259"/>
                <a:gd name="T77" fmla="*/ 7 h 343"/>
                <a:gd name="T78" fmla="*/ 218 w 259"/>
                <a:gd name="T79" fmla="*/ 18 h 343"/>
                <a:gd name="T80" fmla="*/ 233 w 259"/>
                <a:gd name="T81" fmla="*/ 33 h 343"/>
                <a:gd name="T82" fmla="*/ 240 w 259"/>
                <a:gd name="T83" fmla="*/ 41 h 343"/>
                <a:gd name="T84" fmla="*/ 249 w 259"/>
                <a:gd name="T85" fmla="*/ 62 h 343"/>
                <a:gd name="T86" fmla="*/ 255 w 259"/>
                <a:gd name="T87" fmla="*/ 86 h 343"/>
                <a:gd name="T88" fmla="*/ 259 w 259"/>
                <a:gd name="T89" fmla="*/ 113 h 343"/>
                <a:gd name="T90" fmla="*/ 259 w 259"/>
                <a:gd name="T91" fmla="*/ 330 h 343"/>
                <a:gd name="T92" fmla="*/ 259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7" y="343"/>
                  </a:lnTo>
                  <a:lnTo>
                    <a:pt x="217" y="343"/>
                  </a:lnTo>
                  <a:lnTo>
                    <a:pt x="217" y="343"/>
                  </a:lnTo>
                  <a:lnTo>
                    <a:pt x="212" y="341"/>
                  </a:lnTo>
                  <a:lnTo>
                    <a:pt x="208" y="339"/>
                  </a:lnTo>
                  <a:lnTo>
                    <a:pt x="208" y="339"/>
                  </a:lnTo>
                  <a:lnTo>
                    <a:pt x="206" y="335"/>
                  </a:lnTo>
                  <a:lnTo>
                    <a:pt x="205" y="330"/>
                  </a:lnTo>
                  <a:lnTo>
                    <a:pt x="205" y="128"/>
                  </a:lnTo>
                  <a:lnTo>
                    <a:pt x="205" y="128"/>
                  </a:lnTo>
                  <a:lnTo>
                    <a:pt x="203" y="107"/>
                  </a:lnTo>
                  <a:lnTo>
                    <a:pt x="201" y="89"/>
                  </a:lnTo>
                  <a:lnTo>
                    <a:pt x="201" y="89"/>
                  </a:lnTo>
                  <a:lnTo>
                    <a:pt x="198" y="82"/>
                  </a:lnTo>
                  <a:lnTo>
                    <a:pt x="196" y="75"/>
                  </a:lnTo>
                  <a:lnTo>
                    <a:pt x="192" y="69"/>
                  </a:lnTo>
                  <a:lnTo>
                    <a:pt x="188" y="64"/>
                  </a:lnTo>
                  <a:lnTo>
                    <a:pt x="188" y="64"/>
                  </a:lnTo>
                  <a:lnTo>
                    <a:pt x="184" y="60"/>
                  </a:lnTo>
                  <a:lnTo>
                    <a:pt x="179" y="57"/>
                  </a:lnTo>
                  <a:lnTo>
                    <a:pt x="173" y="53"/>
                  </a:lnTo>
                  <a:lnTo>
                    <a:pt x="168" y="50"/>
                  </a:lnTo>
                  <a:lnTo>
                    <a:pt x="168" y="50"/>
                  </a:lnTo>
                  <a:lnTo>
                    <a:pt x="154" y="48"/>
                  </a:lnTo>
                  <a:lnTo>
                    <a:pt x="137" y="46"/>
                  </a:lnTo>
                  <a:lnTo>
                    <a:pt x="137" y="46"/>
                  </a:lnTo>
                  <a:lnTo>
                    <a:pt x="128" y="48"/>
                  </a:lnTo>
                  <a:lnTo>
                    <a:pt x="117" y="49"/>
                  </a:lnTo>
                  <a:lnTo>
                    <a:pt x="106" y="50"/>
                  </a:lnTo>
                  <a:lnTo>
                    <a:pt x="96" y="54"/>
                  </a:lnTo>
                  <a:lnTo>
                    <a:pt x="96" y="54"/>
                  </a:lnTo>
                  <a:lnTo>
                    <a:pt x="75" y="62"/>
                  </a:lnTo>
                  <a:lnTo>
                    <a:pt x="54" y="70"/>
                  </a:lnTo>
                  <a:lnTo>
                    <a:pt x="54" y="330"/>
                  </a:lnTo>
                  <a:lnTo>
                    <a:pt x="54" y="330"/>
                  </a:lnTo>
                  <a:lnTo>
                    <a:pt x="54" y="335"/>
                  </a:lnTo>
                  <a:lnTo>
                    <a:pt x="50" y="339"/>
                  </a:lnTo>
                  <a:lnTo>
                    <a:pt x="50" y="339"/>
                  </a:lnTo>
                  <a:lnTo>
                    <a:pt x="46" y="341"/>
                  </a:lnTo>
                  <a:lnTo>
                    <a:pt x="42" y="343"/>
                  </a:lnTo>
                  <a:lnTo>
                    <a:pt x="12" y="343"/>
                  </a:lnTo>
                  <a:lnTo>
                    <a:pt x="12" y="343"/>
                  </a:lnTo>
                  <a:lnTo>
                    <a:pt x="7" y="341"/>
                  </a:lnTo>
                  <a:lnTo>
                    <a:pt x="3" y="339"/>
                  </a:lnTo>
                  <a:lnTo>
                    <a:pt x="3" y="339"/>
                  </a:lnTo>
                  <a:lnTo>
                    <a:pt x="1" y="335"/>
                  </a:lnTo>
                  <a:lnTo>
                    <a:pt x="0" y="330"/>
                  </a:lnTo>
                  <a:lnTo>
                    <a:pt x="0" y="16"/>
                  </a:lnTo>
                  <a:lnTo>
                    <a:pt x="0" y="16"/>
                  </a:lnTo>
                  <a:lnTo>
                    <a:pt x="1" y="11"/>
                  </a:lnTo>
                  <a:lnTo>
                    <a:pt x="3" y="7"/>
                  </a:lnTo>
                  <a:lnTo>
                    <a:pt x="3" y="7"/>
                  </a:lnTo>
                  <a:lnTo>
                    <a:pt x="7" y="5"/>
                  </a:lnTo>
                  <a:lnTo>
                    <a:pt x="12" y="4"/>
                  </a:lnTo>
                  <a:lnTo>
                    <a:pt x="42" y="4"/>
                  </a:lnTo>
                  <a:lnTo>
                    <a:pt x="42" y="4"/>
                  </a:lnTo>
                  <a:lnTo>
                    <a:pt x="47" y="5"/>
                  </a:lnTo>
                  <a:lnTo>
                    <a:pt x="51" y="7"/>
                  </a:lnTo>
                  <a:lnTo>
                    <a:pt x="51" y="7"/>
                  </a:lnTo>
                  <a:lnTo>
                    <a:pt x="54" y="11"/>
                  </a:lnTo>
                  <a:lnTo>
                    <a:pt x="54" y="16"/>
                  </a:lnTo>
                  <a:lnTo>
                    <a:pt x="54" y="28"/>
                  </a:lnTo>
                  <a:lnTo>
                    <a:pt x="54" y="28"/>
                  </a:lnTo>
                  <a:lnTo>
                    <a:pt x="79" y="15"/>
                  </a:lnTo>
                  <a:lnTo>
                    <a:pt x="101" y="6"/>
                  </a:lnTo>
                  <a:lnTo>
                    <a:pt x="101" y="6"/>
                  </a:lnTo>
                  <a:lnTo>
                    <a:pt x="114" y="4"/>
                  </a:lnTo>
                  <a:lnTo>
                    <a:pt x="125" y="1"/>
                  </a:lnTo>
                  <a:lnTo>
                    <a:pt x="138" y="0"/>
                  </a:lnTo>
                  <a:lnTo>
                    <a:pt x="152" y="0"/>
                  </a:lnTo>
                  <a:lnTo>
                    <a:pt x="152" y="0"/>
                  </a:lnTo>
                  <a:lnTo>
                    <a:pt x="166" y="0"/>
                  </a:lnTo>
                  <a:lnTo>
                    <a:pt x="178" y="1"/>
                  </a:lnTo>
                  <a:lnTo>
                    <a:pt x="189" y="4"/>
                  </a:lnTo>
                  <a:lnTo>
                    <a:pt x="201" y="7"/>
                  </a:lnTo>
                  <a:lnTo>
                    <a:pt x="210" y="12"/>
                  </a:lnTo>
                  <a:lnTo>
                    <a:pt x="218" y="18"/>
                  </a:lnTo>
                  <a:lnTo>
                    <a:pt x="227" y="25"/>
                  </a:lnTo>
                  <a:lnTo>
                    <a:pt x="233" y="33"/>
                  </a:lnTo>
                  <a:lnTo>
                    <a:pt x="233" y="33"/>
                  </a:lnTo>
                  <a:lnTo>
                    <a:pt x="240" y="41"/>
                  </a:lnTo>
                  <a:lnTo>
                    <a:pt x="245" y="52"/>
                  </a:lnTo>
                  <a:lnTo>
                    <a:pt x="249" y="62"/>
                  </a:lnTo>
                  <a:lnTo>
                    <a:pt x="252" y="73"/>
                  </a:lnTo>
                  <a:lnTo>
                    <a:pt x="255" y="86"/>
                  </a:lnTo>
                  <a:lnTo>
                    <a:pt x="257" y="98"/>
                  </a:lnTo>
                  <a:lnTo>
                    <a:pt x="259" y="113"/>
                  </a:lnTo>
                  <a:lnTo>
                    <a:pt x="259" y="127"/>
                  </a:lnTo>
                  <a:lnTo>
                    <a:pt x="259" y="330"/>
                  </a:lnTo>
                  <a:lnTo>
                    <a:pt x="259" y="330"/>
                  </a:lnTo>
                  <a:lnTo>
                    <a:pt x="259"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5"/>
            <p:cNvSpPr>
              <a:spLocks/>
            </p:cNvSpPr>
            <p:nvPr/>
          </p:nvSpPr>
          <p:spPr bwMode="auto">
            <a:xfrm>
              <a:off x="2298700" y="4554538"/>
              <a:ext cx="136525" cy="180975"/>
            </a:xfrm>
            <a:custGeom>
              <a:avLst/>
              <a:gdLst>
                <a:gd name="T0" fmla="*/ 255 w 259"/>
                <a:gd name="T1" fmla="*/ 339 h 343"/>
                <a:gd name="T2" fmla="*/ 246 w 259"/>
                <a:gd name="T3" fmla="*/ 343 h 343"/>
                <a:gd name="T4" fmla="*/ 218 w 259"/>
                <a:gd name="T5" fmla="*/ 343 h 343"/>
                <a:gd name="T6" fmla="*/ 209 w 259"/>
                <a:gd name="T7" fmla="*/ 339 h 343"/>
                <a:gd name="T8" fmla="*/ 206 w 259"/>
                <a:gd name="T9" fmla="*/ 335 h 343"/>
                <a:gd name="T10" fmla="*/ 205 w 259"/>
                <a:gd name="T11" fmla="*/ 128 h 343"/>
                <a:gd name="T12" fmla="*/ 204 w 259"/>
                <a:gd name="T13" fmla="*/ 107 h 343"/>
                <a:gd name="T14" fmla="*/ 201 w 259"/>
                <a:gd name="T15" fmla="*/ 89 h 343"/>
                <a:gd name="T16" fmla="*/ 196 w 259"/>
                <a:gd name="T17" fmla="*/ 75 h 343"/>
                <a:gd name="T18" fmla="*/ 189 w 259"/>
                <a:gd name="T19" fmla="*/ 64 h 343"/>
                <a:gd name="T20" fmla="*/ 184 w 259"/>
                <a:gd name="T21" fmla="*/ 60 h 343"/>
                <a:gd name="T22" fmla="*/ 174 w 259"/>
                <a:gd name="T23" fmla="*/ 53 h 343"/>
                <a:gd name="T24" fmla="*/ 167 w 259"/>
                <a:gd name="T25" fmla="*/ 50 h 343"/>
                <a:gd name="T26" fmla="*/ 137 w 259"/>
                <a:gd name="T27" fmla="*/ 46 h 343"/>
                <a:gd name="T28" fmla="*/ 127 w 259"/>
                <a:gd name="T29" fmla="*/ 48 h 343"/>
                <a:gd name="T30" fmla="*/ 107 w 259"/>
                <a:gd name="T31" fmla="*/ 50 h 343"/>
                <a:gd name="T32" fmla="*/ 97 w 259"/>
                <a:gd name="T33" fmla="*/ 54 h 343"/>
                <a:gd name="T34" fmla="*/ 54 w 259"/>
                <a:gd name="T35" fmla="*/ 70 h 343"/>
                <a:gd name="T36" fmla="*/ 54 w 259"/>
                <a:gd name="T37" fmla="*/ 330 h 343"/>
                <a:gd name="T38" fmla="*/ 50 w 259"/>
                <a:gd name="T39" fmla="*/ 339 h 343"/>
                <a:gd name="T40" fmla="*/ 47 w 259"/>
                <a:gd name="T41" fmla="*/ 341 h 343"/>
                <a:gd name="T42" fmla="*/ 11 w 259"/>
                <a:gd name="T43" fmla="*/ 343 h 343"/>
                <a:gd name="T44" fmla="*/ 8 w 259"/>
                <a:gd name="T45" fmla="*/ 341 h 343"/>
                <a:gd name="T46" fmla="*/ 4 w 259"/>
                <a:gd name="T47" fmla="*/ 339 h 343"/>
                <a:gd name="T48" fmla="*/ 0 w 259"/>
                <a:gd name="T49" fmla="*/ 330 h 343"/>
                <a:gd name="T50" fmla="*/ 0 w 259"/>
                <a:gd name="T51" fmla="*/ 16 h 343"/>
                <a:gd name="T52" fmla="*/ 4 w 259"/>
                <a:gd name="T53" fmla="*/ 7 h 343"/>
                <a:gd name="T54" fmla="*/ 8 w 259"/>
                <a:gd name="T55" fmla="*/ 5 h 343"/>
                <a:gd name="T56" fmla="*/ 43 w 259"/>
                <a:gd name="T57" fmla="*/ 4 h 343"/>
                <a:gd name="T58" fmla="*/ 47 w 259"/>
                <a:gd name="T59" fmla="*/ 5 h 343"/>
                <a:gd name="T60" fmla="*/ 50 w 259"/>
                <a:gd name="T61" fmla="*/ 7 h 343"/>
                <a:gd name="T62" fmla="*/ 54 w 259"/>
                <a:gd name="T63" fmla="*/ 16 h 343"/>
                <a:gd name="T64" fmla="*/ 54 w 259"/>
                <a:gd name="T65" fmla="*/ 28 h 343"/>
                <a:gd name="T66" fmla="*/ 102 w 259"/>
                <a:gd name="T67" fmla="*/ 6 h 343"/>
                <a:gd name="T68" fmla="*/ 113 w 259"/>
                <a:gd name="T69" fmla="*/ 4 h 343"/>
                <a:gd name="T70" fmla="*/ 138 w 259"/>
                <a:gd name="T71" fmla="*/ 0 h 343"/>
                <a:gd name="T72" fmla="*/ 152 w 259"/>
                <a:gd name="T73" fmla="*/ 0 h 343"/>
                <a:gd name="T74" fmla="*/ 179 w 259"/>
                <a:gd name="T75" fmla="*/ 1 h 343"/>
                <a:gd name="T76" fmla="*/ 200 w 259"/>
                <a:gd name="T77" fmla="*/ 7 h 343"/>
                <a:gd name="T78" fmla="*/ 219 w 259"/>
                <a:gd name="T79" fmla="*/ 18 h 343"/>
                <a:gd name="T80" fmla="*/ 234 w 259"/>
                <a:gd name="T81" fmla="*/ 33 h 343"/>
                <a:gd name="T82" fmla="*/ 239 w 259"/>
                <a:gd name="T83" fmla="*/ 41 h 343"/>
                <a:gd name="T84" fmla="*/ 249 w 259"/>
                <a:gd name="T85" fmla="*/ 62 h 343"/>
                <a:gd name="T86" fmla="*/ 255 w 259"/>
                <a:gd name="T87" fmla="*/ 86 h 343"/>
                <a:gd name="T88" fmla="*/ 259 w 259"/>
                <a:gd name="T89" fmla="*/ 113 h 343"/>
                <a:gd name="T90" fmla="*/ 259 w 259"/>
                <a:gd name="T91" fmla="*/ 330 h 343"/>
                <a:gd name="T92" fmla="*/ 258 w 259"/>
                <a:gd name="T93" fmla="*/ 33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9" h="343">
                  <a:moveTo>
                    <a:pt x="255" y="339"/>
                  </a:moveTo>
                  <a:lnTo>
                    <a:pt x="255" y="339"/>
                  </a:lnTo>
                  <a:lnTo>
                    <a:pt x="251" y="341"/>
                  </a:lnTo>
                  <a:lnTo>
                    <a:pt x="246" y="343"/>
                  </a:lnTo>
                  <a:lnTo>
                    <a:pt x="218" y="343"/>
                  </a:lnTo>
                  <a:lnTo>
                    <a:pt x="218" y="343"/>
                  </a:lnTo>
                  <a:lnTo>
                    <a:pt x="212" y="341"/>
                  </a:lnTo>
                  <a:lnTo>
                    <a:pt x="209" y="339"/>
                  </a:lnTo>
                  <a:lnTo>
                    <a:pt x="209" y="339"/>
                  </a:lnTo>
                  <a:lnTo>
                    <a:pt x="206" y="335"/>
                  </a:lnTo>
                  <a:lnTo>
                    <a:pt x="205" y="330"/>
                  </a:lnTo>
                  <a:lnTo>
                    <a:pt x="205" y="128"/>
                  </a:lnTo>
                  <a:lnTo>
                    <a:pt x="205" y="128"/>
                  </a:lnTo>
                  <a:lnTo>
                    <a:pt x="204" y="107"/>
                  </a:lnTo>
                  <a:lnTo>
                    <a:pt x="201" y="89"/>
                  </a:lnTo>
                  <a:lnTo>
                    <a:pt x="201" y="89"/>
                  </a:lnTo>
                  <a:lnTo>
                    <a:pt x="199" y="82"/>
                  </a:lnTo>
                  <a:lnTo>
                    <a:pt x="196" y="75"/>
                  </a:lnTo>
                  <a:lnTo>
                    <a:pt x="192" y="69"/>
                  </a:lnTo>
                  <a:lnTo>
                    <a:pt x="189" y="64"/>
                  </a:lnTo>
                  <a:lnTo>
                    <a:pt x="189" y="64"/>
                  </a:lnTo>
                  <a:lnTo>
                    <a:pt x="184" y="60"/>
                  </a:lnTo>
                  <a:lnTo>
                    <a:pt x="179" y="57"/>
                  </a:lnTo>
                  <a:lnTo>
                    <a:pt x="174" y="53"/>
                  </a:lnTo>
                  <a:lnTo>
                    <a:pt x="167" y="50"/>
                  </a:lnTo>
                  <a:lnTo>
                    <a:pt x="167" y="50"/>
                  </a:lnTo>
                  <a:lnTo>
                    <a:pt x="153" y="48"/>
                  </a:lnTo>
                  <a:lnTo>
                    <a:pt x="137" y="46"/>
                  </a:lnTo>
                  <a:lnTo>
                    <a:pt x="137" y="46"/>
                  </a:lnTo>
                  <a:lnTo>
                    <a:pt x="127" y="48"/>
                  </a:lnTo>
                  <a:lnTo>
                    <a:pt x="117" y="49"/>
                  </a:lnTo>
                  <a:lnTo>
                    <a:pt x="107" y="50"/>
                  </a:lnTo>
                  <a:lnTo>
                    <a:pt x="97" y="54"/>
                  </a:lnTo>
                  <a:lnTo>
                    <a:pt x="97" y="54"/>
                  </a:lnTo>
                  <a:lnTo>
                    <a:pt x="75" y="62"/>
                  </a:lnTo>
                  <a:lnTo>
                    <a:pt x="54" y="70"/>
                  </a:lnTo>
                  <a:lnTo>
                    <a:pt x="54" y="330"/>
                  </a:lnTo>
                  <a:lnTo>
                    <a:pt x="54" y="330"/>
                  </a:lnTo>
                  <a:lnTo>
                    <a:pt x="53" y="335"/>
                  </a:lnTo>
                  <a:lnTo>
                    <a:pt x="50" y="339"/>
                  </a:lnTo>
                  <a:lnTo>
                    <a:pt x="50" y="339"/>
                  </a:lnTo>
                  <a:lnTo>
                    <a:pt x="47" y="341"/>
                  </a:lnTo>
                  <a:lnTo>
                    <a:pt x="41" y="343"/>
                  </a:lnTo>
                  <a:lnTo>
                    <a:pt x="11" y="343"/>
                  </a:lnTo>
                  <a:lnTo>
                    <a:pt x="11" y="343"/>
                  </a:lnTo>
                  <a:lnTo>
                    <a:pt x="8" y="341"/>
                  </a:lnTo>
                  <a:lnTo>
                    <a:pt x="4" y="339"/>
                  </a:lnTo>
                  <a:lnTo>
                    <a:pt x="4" y="339"/>
                  </a:lnTo>
                  <a:lnTo>
                    <a:pt x="1" y="335"/>
                  </a:lnTo>
                  <a:lnTo>
                    <a:pt x="0" y="330"/>
                  </a:lnTo>
                  <a:lnTo>
                    <a:pt x="0" y="16"/>
                  </a:lnTo>
                  <a:lnTo>
                    <a:pt x="0" y="16"/>
                  </a:lnTo>
                  <a:lnTo>
                    <a:pt x="1" y="11"/>
                  </a:lnTo>
                  <a:lnTo>
                    <a:pt x="4" y="7"/>
                  </a:lnTo>
                  <a:lnTo>
                    <a:pt x="4" y="7"/>
                  </a:lnTo>
                  <a:lnTo>
                    <a:pt x="8" y="5"/>
                  </a:lnTo>
                  <a:lnTo>
                    <a:pt x="11" y="4"/>
                  </a:lnTo>
                  <a:lnTo>
                    <a:pt x="43" y="4"/>
                  </a:lnTo>
                  <a:lnTo>
                    <a:pt x="43" y="4"/>
                  </a:lnTo>
                  <a:lnTo>
                    <a:pt x="47" y="5"/>
                  </a:lnTo>
                  <a:lnTo>
                    <a:pt x="50" y="7"/>
                  </a:lnTo>
                  <a:lnTo>
                    <a:pt x="50" y="7"/>
                  </a:lnTo>
                  <a:lnTo>
                    <a:pt x="53" y="11"/>
                  </a:lnTo>
                  <a:lnTo>
                    <a:pt x="54" y="16"/>
                  </a:lnTo>
                  <a:lnTo>
                    <a:pt x="54" y="28"/>
                  </a:lnTo>
                  <a:lnTo>
                    <a:pt x="54" y="28"/>
                  </a:lnTo>
                  <a:lnTo>
                    <a:pt x="79" y="15"/>
                  </a:lnTo>
                  <a:lnTo>
                    <a:pt x="102" y="6"/>
                  </a:lnTo>
                  <a:lnTo>
                    <a:pt x="102" y="6"/>
                  </a:lnTo>
                  <a:lnTo>
                    <a:pt x="113" y="4"/>
                  </a:lnTo>
                  <a:lnTo>
                    <a:pt x="126" y="1"/>
                  </a:lnTo>
                  <a:lnTo>
                    <a:pt x="138" y="0"/>
                  </a:lnTo>
                  <a:lnTo>
                    <a:pt x="152" y="0"/>
                  </a:lnTo>
                  <a:lnTo>
                    <a:pt x="152" y="0"/>
                  </a:lnTo>
                  <a:lnTo>
                    <a:pt x="166" y="0"/>
                  </a:lnTo>
                  <a:lnTo>
                    <a:pt x="179" y="1"/>
                  </a:lnTo>
                  <a:lnTo>
                    <a:pt x="190" y="4"/>
                  </a:lnTo>
                  <a:lnTo>
                    <a:pt x="200" y="7"/>
                  </a:lnTo>
                  <a:lnTo>
                    <a:pt x="210" y="12"/>
                  </a:lnTo>
                  <a:lnTo>
                    <a:pt x="219" y="18"/>
                  </a:lnTo>
                  <a:lnTo>
                    <a:pt x="226" y="25"/>
                  </a:lnTo>
                  <a:lnTo>
                    <a:pt x="234" y="33"/>
                  </a:lnTo>
                  <a:lnTo>
                    <a:pt x="234" y="33"/>
                  </a:lnTo>
                  <a:lnTo>
                    <a:pt x="239" y="41"/>
                  </a:lnTo>
                  <a:lnTo>
                    <a:pt x="245" y="52"/>
                  </a:lnTo>
                  <a:lnTo>
                    <a:pt x="249" y="62"/>
                  </a:lnTo>
                  <a:lnTo>
                    <a:pt x="253" y="73"/>
                  </a:lnTo>
                  <a:lnTo>
                    <a:pt x="255" y="86"/>
                  </a:lnTo>
                  <a:lnTo>
                    <a:pt x="258" y="98"/>
                  </a:lnTo>
                  <a:lnTo>
                    <a:pt x="259" y="113"/>
                  </a:lnTo>
                  <a:lnTo>
                    <a:pt x="259" y="127"/>
                  </a:lnTo>
                  <a:lnTo>
                    <a:pt x="259" y="330"/>
                  </a:lnTo>
                  <a:lnTo>
                    <a:pt x="259" y="330"/>
                  </a:lnTo>
                  <a:lnTo>
                    <a:pt x="258" y="335"/>
                  </a:lnTo>
                  <a:lnTo>
                    <a:pt x="255" y="339"/>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7"/>
            <p:cNvSpPr>
              <a:spLocks/>
            </p:cNvSpPr>
            <p:nvPr/>
          </p:nvSpPr>
          <p:spPr bwMode="auto">
            <a:xfrm>
              <a:off x="1677988" y="4500563"/>
              <a:ext cx="38100" cy="38100"/>
            </a:xfrm>
            <a:custGeom>
              <a:avLst/>
              <a:gdLst>
                <a:gd name="T0" fmla="*/ 72 w 72"/>
                <a:gd name="T1" fmla="*/ 36 h 72"/>
                <a:gd name="T2" fmla="*/ 72 w 72"/>
                <a:gd name="T3" fmla="*/ 36 h 72"/>
                <a:gd name="T4" fmla="*/ 71 w 72"/>
                <a:gd name="T5" fmla="*/ 29 h 72"/>
                <a:gd name="T6" fmla="*/ 68 w 72"/>
                <a:gd name="T7" fmla="*/ 23 h 72"/>
                <a:gd name="T8" fmla="*/ 66 w 72"/>
                <a:gd name="T9" fmla="*/ 16 h 72"/>
                <a:gd name="T10" fmla="*/ 61 w 72"/>
                <a:gd name="T11" fmla="*/ 11 h 72"/>
                <a:gd name="T12" fmla="*/ 56 w 72"/>
                <a:gd name="T13" fmla="*/ 6 h 72"/>
                <a:gd name="T14" fmla="*/ 50 w 72"/>
                <a:gd name="T15" fmla="*/ 2 h 72"/>
                <a:gd name="T16" fmla="*/ 43 w 72"/>
                <a:gd name="T17" fmla="*/ 1 h 72"/>
                <a:gd name="T18" fmla="*/ 36 w 72"/>
                <a:gd name="T19" fmla="*/ 0 h 72"/>
                <a:gd name="T20" fmla="*/ 36 w 72"/>
                <a:gd name="T21" fmla="*/ 0 h 72"/>
                <a:gd name="T22" fmla="*/ 29 w 72"/>
                <a:gd name="T23" fmla="*/ 1 h 72"/>
                <a:gd name="T24" fmla="*/ 22 w 72"/>
                <a:gd name="T25" fmla="*/ 2 h 72"/>
                <a:gd name="T26" fmla="*/ 16 w 72"/>
                <a:gd name="T27" fmla="*/ 6 h 72"/>
                <a:gd name="T28" fmla="*/ 11 w 72"/>
                <a:gd name="T29" fmla="*/ 11 h 72"/>
                <a:gd name="T30" fmla="*/ 7 w 72"/>
                <a:gd name="T31" fmla="*/ 16 h 72"/>
                <a:gd name="T32" fmla="*/ 3 w 72"/>
                <a:gd name="T33" fmla="*/ 23 h 72"/>
                <a:gd name="T34" fmla="*/ 2 w 72"/>
                <a:gd name="T35" fmla="*/ 29 h 72"/>
                <a:gd name="T36" fmla="*/ 0 w 72"/>
                <a:gd name="T37" fmla="*/ 36 h 72"/>
                <a:gd name="T38" fmla="*/ 0 w 72"/>
                <a:gd name="T39" fmla="*/ 36 h 72"/>
                <a:gd name="T40" fmla="*/ 2 w 72"/>
                <a:gd name="T41" fmla="*/ 43 h 72"/>
                <a:gd name="T42" fmla="*/ 3 w 72"/>
                <a:gd name="T43" fmla="*/ 50 h 72"/>
                <a:gd name="T44" fmla="*/ 7 w 72"/>
                <a:gd name="T45" fmla="*/ 55 h 72"/>
                <a:gd name="T46" fmla="*/ 11 w 72"/>
                <a:gd name="T47" fmla="*/ 62 h 72"/>
                <a:gd name="T48" fmla="*/ 16 w 72"/>
                <a:gd name="T49" fmla="*/ 65 h 72"/>
                <a:gd name="T50" fmla="*/ 22 w 72"/>
                <a:gd name="T51" fmla="*/ 69 h 72"/>
                <a:gd name="T52" fmla="*/ 29 w 72"/>
                <a:gd name="T53" fmla="*/ 70 h 72"/>
                <a:gd name="T54" fmla="*/ 36 w 72"/>
                <a:gd name="T55" fmla="*/ 72 h 72"/>
                <a:gd name="T56" fmla="*/ 36 w 72"/>
                <a:gd name="T57" fmla="*/ 72 h 72"/>
                <a:gd name="T58" fmla="*/ 43 w 72"/>
                <a:gd name="T59" fmla="*/ 70 h 72"/>
                <a:gd name="T60" fmla="*/ 50 w 72"/>
                <a:gd name="T61" fmla="*/ 69 h 72"/>
                <a:gd name="T62" fmla="*/ 56 w 72"/>
                <a:gd name="T63" fmla="*/ 65 h 72"/>
                <a:gd name="T64" fmla="*/ 61 w 72"/>
                <a:gd name="T65" fmla="*/ 62 h 72"/>
                <a:gd name="T66" fmla="*/ 66 w 72"/>
                <a:gd name="T67" fmla="*/ 55 h 72"/>
                <a:gd name="T68" fmla="*/ 68 w 72"/>
                <a:gd name="T69" fmla="*/ 50 h 72"/>
                <a:gd name="T70" fmla="*/ 71 w 72"/>
                <a:gd name="T71" fmla="*/ 43 h 72"/>
                <a:gd name="T72" fmla="*/ 72 w 72"/>
                <a:gd name="T73"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72">
                  <a:moveTo>
                    <a:pt x="72" y="36"/>
                  </a:moveTo>
                  <a:lnTo>
                    <a:pt x="72" y="36"/>
                  </a:lnTo>
                  <a:lnTo>
                    <a:pt x="71" y="29"/>
                  </a:lnTo>
                  <a:lnTo>
                    <a:pt x="68" y="23"/>
                  </a:lnTo>
                  <a:lnTo>
                    <a:pt x="66" y="16"/>
                  </a:lnTo>
                  <a:lnTo>
                    <a:pt x="61" y="11"/>
                  </a:lnTo>
                  <a:lnTo>
                    <a:pt x="56" y="6"/>
                  </a:lnTo>
                  <a:lnTo>
                    <a:pt x="50" y="2"/>
                  </a:lnTo>
                  <a:lnTo>
                    <a:pt x="43" y="1"/>
                  </a:lnTo>
                  <a:lnTo>
                    <a:pt x="36" y="0"/>
                  </a:lnTo>
                  <a:lnTo>
                    <a:pt x="36" y="0"/>
                  </a:lnTo>
                  <a:lnTo>
                    <a:pt x="29" y="1"/>
                  </a:lnTo>
                  <a:lnTo>
                    <a:pt x="22" y="2"/>
                  </a:lnTo>
                  <a:lnTo>
                    <a:pt x="16" y="6"/>
                  </a:lnTo>
                  <a:lnTo>
                    <a:pt x="11" y="11"/>
                  </a:lnTo>
                  <a:lnTo>
                    <a:pt x="7" y="16"/>
                  </a:lnTo>
                  <a:lnTo>
                    <a:pt x="3" y="23"/>
                  </a:lnTo>
                  <a:lnTo>
                    <a:pt x="2" y="29"/>
                  </a:lnTo>
                  <a:lnTo>
                    <a:pt x="0" y="36"/>
                  </a:lnTo>
                  <a:lnTo>
                    <a:pt x="0" y="36"/>
                  </a:lnTo>
                  <a:lnTo>
                    <a:pt x="2" y="43"/>
                  </a:lnTo>
                  <a:lnTo>
                    <a:pt x="3" y="50"/>
                  </a:lnTo>
                  <a:lnTo>
                    <a:pt x="7" y="55"/>
                  </a:lnTo>
                  <a:lnTo>
                    <a:pt x="11" y="62"/>
                  </a:lnTo>
                  <a:lnTo>
                    <a:pt x="16" y="65"/>
                  </a:lnTo>
                  <a:lnTo>
                    <a:pt x="22" y="69"/>
                  </a:lnTo>
                  <a:lnTo>
                    <a:pt x="29" y="70"/>
                  </a:lnTo>
                  <a:lnTo>
                    <a:pt x="36" y="72"/>
                  </a:lnTo>
                  <a:lnTo>
                    <a:pt x="36" y="72"/>
                  </a:lnTo>
                  <a:lnTo>
                    <a:pt x="43" y="70"/>
                  </a:lnTo>
                  <a:lnTo>
                    <a:pt x="50" y="69"/>
                  </a:lnTo>
                  <a:lnTo>
                    <a:pt x="56" y="65"/>
                  </a:lnTo>
                  <a:lnTo>
                    <a:pt x="61" y="62"/>
                  </a:lnTo>
                  <a:lnTo>
                    <a:pt x="66" y="55"/>
                  </a:lnTo>
                  <a:lnTo>
                    <a:pt x="68" y="50"/>
                  </a:lnTo>
                  <a:lnTo>
                    <a:pt x="71" y="43"/>
                  </a:lnTo>
                  <a:lnTo>
                    <a:pt x="72" y="36"/>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38"/>
            <p:cNvSpPr>
              <a:spLocks/>
            </p:cNvSpPr>
            <p:nvPr/>
          </p:nvSpPr>
          <p:spPr bwMode="auto">
            <a:xfrm>
              <a:off x="1316038" y="4487863"/>
              <a:ext cx="222250" cy="250825"/>
            </a:xfrm>
            <a:custGeom>
              <a:avLst/>
              <a:gdLst>
                <a:gd name="T0" fmla="*/ 286 w 420"/>
                <a:gd name="T1" fmla="*/ 13 h 474"/>
                <a:gd name="T2" fmla="*/ 289 w 420"/>
                <a:gd name="T3" fmla="*/ 4 h 474"/>
                <a:gd name="T4" fmla="*/ 327 w 420"/>
                <a:gd name="T5" fmla="*/ 0 h 474"/>
                <a:gd name="T6" fmla="*/ 336 w 420"/>
                <a:gd name="T7" fmla="*/ 4 h 474"/>
                <a:gd name="T8" fmla="*/ 340 w 420"/>
                <a:gd name="T9" fmla="*/ 11 h 474"/>
                <a:gd name="T10" fmla="*/ 406 w 420"/>
                <a:gd name="T11" fmla="*/ 130 h 474"/>
                <a:gd name="T12" fmla="*/ 415 w 420"/>
                <a:gd name="T13" fmla="*/ 133 h 474"/>
                <a:gd name="T14" fmla="*/ 419 w 420"/>
                <a:gd name="T15" fmla="*/ 164 h 474"/>
                <a:gd name="T16" fmla="*/ 415 w 420"/>
                <a:gd name="T17" fmla="*/ 172 h 474"/>
                <a:gd name="T18" fmla="*/ 406 w 420"/>
                <a:gd name="T19" fmla="*/ 176 h 474"/>
                <a:gd name="T20" fmla="*/ 340 w 420"/>
                <a:gd name="T21" fmla="*/ 390 h 474"/>
                <a:gd name="T22" fmla="*/ 345 w 420"/>
                <a:gd name="T23" fmla="*/ 418 h 474"/>
                <a:gd name="T24" fmla="*/ 352 w 420"/>
                <a:gd name="T25" fmla="*/ 426 h 474"/>
                <a:gd name="T26" fmla="*/ 374 w 420"/>
                <a:gd name="T27" fmla="*/ 429 h 474"/>
                <a:gd name="T28" fmla="*/ 414 w 420"/>
                <a:gd name="T29" fmla="*/ 429 h 474"/>
                <a:gd name="T30" fmla="*/ 420 w 420"/>
                <a:gd name="T31" fmla="*/ 438 h 474"/>
                <a:gd name="T32" fmla="*/ 420 w 420"/>
                <a:gd name="T33" fmla="*/ 464 h 474"/>
                <a:gd name="T34" fmla="*/ 410 w 420"/>
                <a:gd name="T35" fmla="*/ 471 h 474"/>
                <a:gd name="T36" fmla="*/ 389 w 420"/>
                <a:gd name="T37" fmla="*/ 472 h 474"/>
                <a:gd name="T38" fmla="*/ 350 w 420"/>
                <a:gd name="T39" fmla="*/ 474 h 474"/>
                <a:gd name="T40" fmla="*/ 325 w 420"/>
                <a:gd name="T41" fmla="*/ 469 h 474"/>
                <a:gd name="T42" fmla="*/ 307 w 420"/>
                <a:gd name="T43" fmla="*/ 457 h 474"/>
                <a:gd name="T44" fmla="*/ 297 w 420"/>
                <a:gd name="T45" fmla="*/ 447 h 474"/>
                <a:gd name="T46" fmla="*/ 291 w 420"/>
                <a:gd name="T47" fmla="*/ 432 h 474"/>
                <a:gd name="T48" fmla="*/ 286 w 420"/>
                <a:gd name="T49" fmla="*/ 392 h 474"/>
                <a:gd name="T50" fmla="*/ 126 w 420"/>
                <a:gd name="T51" fmla="*/ 456 h 474"/>
                <a:gd name="T52" fmla="*/ 123 w 420"/>
                <a:gd name="T53" fmla="*/ 465 h 474"/>
                <a:gd name="T54" fmla="*/ 115 w 420"/>
                <a:gd name="T55" fmla="*/ 469 h 474"/>
                <a:gd name="T56" fmla="*/ 79 w 420"/>
                <a:gd name="T57" fmla="*/ 469 h 474"/>
                <a:gd name="T58" fmla="*/ 73 w 420"/>
                <a:gd name="T59" fmla="*/ 461 h 474"/>
                <a:gd name="T60" fmla="*/ 13 w 420"/>
                <a:gd name="T61" fmla="*/ 169 h 474"/>
                <a:gd name="T62" fmla="*/ 4 w 420"/>
                <a:gd name="T63" fmla="*/ 165 h 474"/>
                <a:gd name="T64" fmla="*/ 0 w 420"/>
                <a:gd name="T65" fmla="*/ 141 h 474"/>
                <a:gd name="T66" fmla="*/ 4 w 420"/>
                <a:gd name="T67" fmla="*/ 132 h 474"/>
                <a:gd name="T68" fmla="*/ 13 w 420"/>
                <a:gd name="T69" fmla="*/ 130 h 474"/>
                <a:gd name="T70" fmla="*/ 72 w 420"/>
                <a:gd name="T71" fmla="*/ 86 h 474"/>
                <a:gd name="T72" fmla="*/ 76 w 420"/>
                <a:gd name="T73" fmla="*/ 53 h 474"/>
                <a:gd name="T74" fmla="*/ 81 w 420"/>
                <a:gd name="T75" fmla="*/ 36 h 474"/>
                <a:gd name="T76" fmla="*/ 95 w 420"/>
                <a:gd name="T77" fmla="*/ 18 h 474"/>
                <a:gd name="T78" fmla="*/ 107 w 420"/>
                <a:gd name="T79" fmla="*/ 9 h 474"/>
                <a:gd name="T80" fmla="*/ 122 w 420"/>
                <a:gd name="T81" fmla="*/ 4 h 474"/>
                <a:gd name="T82" fmla="*/ 159 w 420"/>
                <a:gd name="T83" fmla="*/ 0 h 474"/>
                <a:gd name="T84" fmla="*/ 193 w 420"/>
                <a:gd name="T85" fmla="*/ 4 h 474"/>
                <a:gd name="T86" fmla="*/ 201 w 420"/>
                <a:gd name="T87" fmla="*/ 7 h 474"/>
                <a:gd name="T88" fmla="*/ 204 w 420"/>
                <a:gd name="T89" fmla="*/ 34 h 474"/>
                <a:gd name="T90" fmla="*/ 201 w 420"/>
                <a:gd name="T91" fmla="*/ 40 h 474"/>
                <a:gd name="T92" fmla="*/ 164 w 420"/>
                <a:gd name="T93" fmla="*/ 43 h 474"/>
                <a:gd name="T94" fmla="*/ 146 w 420"/>
                <a:gd name="T95" fmla="*/ 45 h 474"/>
                <a:gd name="T96" fmla="*/ 135 w 420"/>
                <a:gd name="T97" fmla="*/ 52 h 474"/>
                <a:gd name="T98" fmla="*/ 127 w 420"/>
                <a:gd name="T99" fmla="*/ 73 h 474"/>
                <a:gd name="T100" fmla="*/ 286 w 420"/>
                <a:gd name="T101" fmla="*/ 13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0" h="474">
                  <a:moveTo>
                    <a:pt x="286" y="130"/>
                  </a:moveTo>
                  <a:lnTo>
                    <a:pt x="286" y="13"/>
                  </a:lnTo>
                  <a:lnTo>
                    <a:pt x="286" y="13"/>
                  </a:lnTo>
                  <a:lnTo>
                    <a:pt x="287" y="7"/>
                  </a:lnTo>
                  <a:lnTo>
                    <a:pt x="289" y="4"/>
                  </a:lnTo>
                  <a:lnTo>
                    <a:pt x="289" y="4"/>
                  </a:lnTo>
                  <a:lnTo>
                    <a:pt x="293" y="0"/>
                  </a:lnTo>
                  <a:lnTo>
                    <a:pt x="298" y="0"/>
                  </a:lnTo>
                  <a:lnTo>
                    <a:pt x="327" y="0"/>
                  </a:lnTo>
                  <a:lnTo>
                    <a:pt x="327" y="0"/>
                  </a:lnTo>
                  <a:lnTo>
                    <a:pt x="332" y="0"/>
                  </a:lnTo>
                  <a:lnTo>
                    <a:pt x="336" y="4"/>
                  </a:lnTo>
                  <a:lnTo>
                    <a:pt x="336" y="4"/>
                  </a:lnTo>
                  <a:lnTo>
                    <a:pt x="338" y="7"/>
                  </a:lnTo>
                  <a:lnTo>
                    <a:pt x="340" y="11"/>
                  </a:lnTo>
                  <a:lnTo>
                    <a:pt x="340" y="130"/>
                  </a:lnTo>
                  <a:lnTo>
                    <a:pt x="406" y="130"/>
                  </a:lnTo>
                  <a:lnTo>
                    <a:pt x="406" y="130"/>
                  </a:lnTo>
                  <a:lnTo>
                    <a:pt x="411" y="131"/>
                  </a:lnTo>
                  <a:lnTo>
                    <a:pt x="415" y="133"/>
                  </a:lnTo>
                  <a:lnTo>
                    <a:pt x="415" y="133"/>
                  </a:lnTo>
                  <a:lnTo>
                    <a:pt x="418" y="138"/>
                  </a:lnTo>
                  <a:lnTo>
                    <a:pt x="419" y="142"/>
                  </a:lnTo>
                  <a:lnTo>
                    <a:pt x="419" y="164"/>
                  </a:lnTo>
                  <a:lnTo>
                    <a:pt x="419" y="164"/>
                  </a:lnTo>
                  <a:lnTo>
                    <a:pt x="418" y="169"/>
                  </a:lnTo>
                  <a:lnTo>
                    <a:pt x="415" y="172"/>
                  </a:lnTo>
                  <a:lnTo>
                    <a:pt x="415" y="172"/>
                  </a:lnTo>
                  <a:lnTo>
                    <a:pt x="411" y="175"/>
                  </a:lnTo>
                  <a:lnTo>
                    <a:pt x="406" y="176"/>
                  </a:lnTo>
                  <a:lnTo>
                    <a:pt x="340" y="176"/>
                  </a:lnTo>
                  <a:lnTo>
                    <a:pt x="340" y="390"/>
                  </a:lnTo>
                  <a:lnTo>
                    <a:pt x="340" y="390"/>
                  </a:lnTo>
                  <a:lnTo>
                    <a:pt x="341" y="402"/>
                  </a:lnTo>
                  <a:lnTo>
                    <a:pt x="342" y="412"/>
                  </a:lnTo>
                  <a:lnTo>
                    <a:pt x="345" y="418"/>
                  </a:lnTo>
                  <a:lnTo>
                    <a:pt x="347" y="423"/>
                  </a:lnTo>
                  <a:lnTo>
                    <a:pt x="347" y="423"/>
                  </a:lnTo>
                  <a:lnTo>
                    <a:pt x="352" y="426"/>
                  </a:lnTo>
                  <a:lnTo>
                    <a:pt x="357" y="428"/>
                  </a:lnTo>
                  <a:lnTo>
                    <a:pt x="365" y="429"/>
                  </a:lnTo>
                  <a:lnTo>
                    <a:pt x="374" y="429"/>
                  </a:lnTo>
                  <a:lnTo>
                    <a:pt x="408" y="429"/>
                  </a:lnTo>
                  <a:lnTo>
                    <a:pt x="408" y="429"/>
                  </a:lnTo>
                  <a:lnTo>
                    <a:pt x="414" y="429"/>
                  </a:lnTo>
                  <a:lnTo>
                    <a:pt x="418" y="432"/>
                  </a:lnTo>
                  <a:lnTo>
                    <a:pt x="420" y="435"/>
                  </a:lnTo>
                  <a:lnTo>
                    <a:pt x="420" y="438"/>
                  </a:lnTo>
                  <a:lnTo>
                    <a:pt x="420" y="460"/>
                  </a:lnTo>
                  <a:lnTo>
                    <a:pt x="420" y="460"/>
                  </a:lnTo>
                  <a:lnTo>
                    <a:pt x="420" y="464"/>
                  </a:lnTo>
                  <a:lnTo>
                    <a:pt x="418" y="467"/>
                  </a:lnTo>
                  <a:lnTo>
                    <a:pt x="414" y="470"/>
                  </a:lnTo>
                  <a:lnTo>
                    <a:pt x="410" y="471"/>
                  </a:lnTo>
                  <a:lnTo>
                    <a:pt x="410" y="471"/>
                  </a:lnTo>
                  <a:lnTo>
                    <a:pt x="389" y="472"/>
                  </a:lnTo>
                  <a:lnTo>
                    <a:pt x="389" y="472"/>
                  </a:lnTo>
                  <a:lnTo>
                    <a:pt x="370" y="474"/>
                  </a:lnTo>
                  <a:lnTo>
                    <a:pt x="370" y="474"/>
                  </a:lnTo>
                  <a:lnTo>
                    <a:pt x="350" y="474"/>
                  </a:lnTo>
                  <a:lnTo>
                    <a:pt x="332" y="471"/>
                  </a:lnTo>
                  <a:lnTo>
                    <a:pt x="332" y="471"/>
                  </a:lnTo>
                  <a:lnTo>
                    <a:pt x="325" y="469"/>
                  </a:lnTo>
                  <a:lnTo>
                    <a:pt x="318" y="466"/>
                  </a:lnTo>
                  <a:lnTo>
                    <a:pt x="312" y="462"/>
                  </a:lnTo>
                  <a:lnTo>
                    <a:pt x="307" y="457"/>
                  </a:lnTo>
                  <a:lnTo>
                    <a:pt x="307" y="457"/>
                  </a:lnTo>
                  <a:lnTo>
                    <a:pt x="302" y="452"/>
                  </a:lnTo>
                  <a:lnTo>
                    <a:pt x="297" y="447"/>
                  </a:lnTo>
                  <a:lnTo>
                    <a:pt x="294" y="440"/>
                  </a:lnTo>
                  <a:lnTo>
                    <a:pt x="291" y="432"/>
                  </a:lnTo>
                  <a:lnTo>
                    <a:pt x="291" y="432"/>
                  </a:lnTo>
                  <a:lnTo>
                    <a:pt x="288" y="424"/>
                  </a:lnTo>
                  <a:lnTo>
                    <a:pt x="287" y="414"/>
                  </a:lnTo>
                  <a:lnTo>
                    <a:pt x="286" y="392"/>
                  </a:lnTo>
                  <a:lnTo>
                    <a:pt x="286" y="176"/>
                  </a:lnTo>
                  <a:lnTo>
                    <a:pt x="126" y="176"/>
                  </a:lnTo>
                  <a:lnTo>
                    <a:pt x="126" y="456"/>
                  </a:lnTo>
                  <a:lnTo>
                    <a:pt x="126" y="456"/>
                  </a:lnTo>
                  <a:lnTo>
                    <a:pt x="126" y="461"/>
                  </a:lnTo>
                  <a:lnTo>
                    <a:pt x="123" y="465"/>
                  </a:lnTo>
                  <a:lnTo>
                    <a:pt x="123" y="465"/>
                  </a:lnTo>
                  <a:lnTo>
                    <a:pt x="120" y="469"/>
                  </a:lnTo>
                  <a:lnTo>
                    <a:pt x="115" y="469"/>
                  </a:lnTo>
                  <a:lnTo>
                    <a:pt x="85" y="469"/>
                  </a:lnTo>
                  <a:lnTo>
                    <a:pt x="85" y="469"/>
                  </a:lnTo>
                  <a:lnTo>
                    <a:pt x="79" y="469"/>
                  </a:lnTo>
                  <a:lnTo>
                    <a:pt x="76" y="465"/>
                  </a:lnTo>
                  <a:lnTo>
                    <a:pt x="76" y="465"/>
                  </a:lnTo>
                  <a:lnTo>
                    <a:pt x="73" y="461"/>
                  </a:lnTo>
                  <a:lnTo>
                    <a:pt x="72" y="456"/>
                  </a:lnTo>
                  <a:lnTo>
                    <a:pt x="72" y="175"/>
                  </a:lnTo>
                  <a:lnTo>
                    <a:pt x="13" y="169"/>
                  </a:lnTo>
                  <a:lnTo>
                    <a:pt x="13" y="169"/>
                  </a:lnTo>
                  <a:lnTo>
                    <a:pt x="8" y="167"/>
                  </a:lnTo>
                  <a:lnTo>
                    <a:pt x="4" y="165"/>
                  </a:lnTo>
                  <a:lnTo>
                    <a:pt x="2" y="161"/>
                  </a:lnTo>
                  <a:lnTo>
                    <a:pt x="0" y="157"/>
                  </a:lnTo>
                  <a:lnTo>
                    <a:pt x="0" y="141"/>
                  </a:lnTo>
                  <a:lnTo>
                    <a:pt x="0" y="141"/>
                  </a:lnTo>
                  <a:lnTo>
                    <a:pt x="2" y="136"/>
                  </a:lnTo>
                  <a:lnTo>
                    <a:pt x="4" y="132"/>
                  </a:lnTo>
                  <a:lnTo>
                    <a:pt x="4" y="132"/>
                  </a:lnTo>
                  <a:lnTo>
                    <a:pt x="8" y="131"/>
                  </a:lnTo>
                  <a:lnTo>
                    <a:pt x="13" y="130"/>
                  </a:lnTo>
                  <a:lnTo>
                    <a:pt x="72" y="130"/>
                  </a:lnTo>
                  <a:lnTo>
                    <a:pt x="72" y="86"/>
                  </a:lnTo>
                  <a:lnTo>
                    <a:pt x="72" y="86"/>
                  </a:lnTo>
                  <a:lnTo>
                    <a:pt x="73" y="73"/>
                  </a:lnTo>
                  <a:lnTo>
                    <a:pt x="73" y="63"/>
                  </a:lnTo>
                  <a:lnTo>
                    <a:pt x="76" y="53"/>
                  </a:lnTo>
                  <a:lnTo>
                    <a:pt x="78" y="44"/>
                  </a:lnTo>
                  <a:lnTo>
                    <a:pt x="78" y="44"/>
                  </a:lnTo>
                  <a:lnTo>
                    <a:pt x="81" y="36"/>
                  </a:lnTo>
                  <a:lnTo>
                    <a:pt x="86" y="29"/>
                  </a:lnTo>
                  <a:lnTo>
                    <a:pt x="90" y="23"/>
                  </a:lnTo>
                  <a:lnTo>
                    <a:pt x="95" y="18"/>
                  </a:lnTo>
                  <a:lnTo>
                    <a:pt x="95" y="18"/>
                  </a:lnTo>
                  <a:lnTo>
                    <a:pt x="101" y="13"/>
                  </a:lnTo>
                  <a:lnTo>
                    <a:pt x="107" y="9"/>
                  </a:lnTo>
                  <a:lnTo>
                    <a:pt x="115" y="6"/>
                  </a:lnTo>
                  <a:lnTo>
                    <a:pt x="122" y="4"/>
                  </a:lnTo>
                  <a:lnTo>
                    <a:pt x="122" y="4"/>
                  </a:lnTo>
                  <a:lnTo>
                    <a:pt x="139" y="0"/>
                  </a:lnTo>
                  <a:lnTo>
                    <a:pt x="159" y="0"/>
                  </a:lnTo>
                  <a:lnTo>
                    <a:pt x="159" y="0"/>
                  </a:lnTo>
                  <a:lnTo>
                    <a:pt x="179" y="1"/>
                  </a:lnTo>
                  <a:lnTo>
                    <a:pt x="179" y="1"/>
                  </a:lnTo>
                  <a:lnTo>
                    <a:pt x="193" y="4"/>
                  </a:lnTo>
                  <a:lnTo>
                    <a:pt x="193" y="4"/>
                  </a:lnTo>
                  <a:lnTo>
                    <a:pt x="198" y="5"/>
                  </a:lnTo>
                  <a:lnTo>
                    <a:pt x="201" y="7"/>
                  </a:lnTo>
                  <a:lnTo>
                    <a:pt x="204" y="10"/>
                  </a:lnTo>
                  <a:lnTo>
                    <a:pt x="204" y="13"/>
                  </a:lnTo>
                  <a:lnTo>
                    <a:pt x="204" y="34"/>
                  </a:lnTo>
                  <a:lnTo>
                    <a:pt x="204" y="34"/>
                  </a:lnTo>
                  <a:lnTo>
                    <a:pt x="204" y="38"/>
                  </a:lnTo>
                  <a:lnTo>
                    <a:pt x="201" y="40"/>
                  </a:lnTo>
                  <a:lnTo>
                    <a:pt x="199" y="41"/>
                  </a:lnTo>
                  <a:lnTo>
                    <a:pt x="194" y="43"/>
                  </a:lnTo>
                  <a:lnTo>
                    <a:pt x="164" y="43"/>
                  </a:lnTo>
                  <a:lnTo>
                    <a:pt x="164" y="43"/>
                  </a:lnTo>
                  <a:lnTo>
                    <a:pt x="154" y="43"/>
                  </a:lnTo>
                  <a:lnTo>
                    <a:pt x="146" y="45"/>
                  </a:lnTo>
                  <a:lnTo>
                    <a:pt x="140" y="48"/>
                  </a:lnTo>
                  <a:lnTo>
                    <a:pt x="135" y="52"/>
                  </a:lnTo>
                  <a:lnTo>
                    <a:pt x="135" y="52"/>
                  </a:lnTo>
                  <a:lnTo>
                    <a:pt x="131" y="57"/>
                  </a:lnTo>
                  <a:lnTo>
                    <a:pt x="129" y="64"/>
                  </a:lnTo>
                  <a:lnTo>
                    <a:pt x="127" y="73"/>
                  </a:lnTo>
                  <a:lnTo>
                    <a:pt x="126" y="86"/>
                  </a:lnTo>
                  <a:lnTo>
                    <a:pt x="126" y="130"/>
                  </a:lnTo>
                  <a:lnTo>
                    <a:pt x="286" y="130"/>
                  </a:lnTo>
                  <a:close/>
                </a:path>
              </a:pathLst>
            </a:custGeom>
            <a:solidFill>
              <a:srgbClr val="0083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56" name="Picture 2" descr="C:\Users\MaGie\AppData\Local\Microsoft\Windows\Temporary Internet Files\Content.Outlook\5CBE3FRU\MAX%20IV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6093296"/>
            <a:ext cx="1512168" cy="62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5636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950</Words>
  <Application>Microsoft Office PowerPoint</Application>
  <PresentationFormat>Bildspel på skärmen (4:3)</PresentationFormat>
  <Paragraphs>178</Paragraphs>
  <Slides>20</Slides>
  <Notes>9</Notes>
  <HiddenSlides>0</HiddenSlides>
  <MMClips>0</MMClips>
  <ScaleCrop>false</ScaleCrop>
  <HeadingPairs>
    <vt:vector size="4" baseType="variant">
      <vt:variant>
        <vt:lpstr>Tema</vt:lpstr>
      </vt:variant>
      <vt:variant>
        <vt:i4>1</vt:i4>
      </vt:variant>
      <vt:variant>
        <vt:lpstr>Bildrubriker</vt:lpstr>
      </vt:variant>
      <vt:variant>
        <vt:i4>20</vt:i4>
      </vt:variant>
    </vt:vector>
  </HeadingPairs>
  <TitlesOfParts>
    <vt:vector size="21" baseType="lpstr">
      <vt:lpstr>Office-tema</vt:lpstr>
      <vt:lpstr>Cooling and Heat Recovery at the Max IV Research Facility</vt:lpstr>
      <vt:lpstr>Background</vt:lpstr>
      <vt:lpstr>Background</vt:lpstr>
      <vt:lpstr>Background</vt:lpstr>
      <vt:lpstr>Background</vt:lpstr>
      <vt:lpstr>Background</vt:lpstr>
      <vt:lpstr>PowerPoint-presentation</vt:lpstr>
      <vt:lpstr>From the perspective of the Energy Company</vt:lpstr>
      <vt:lpstr>From the perspective of the Energy Company</vt:lpstr>
      <vt:lpstr>PowerPoint-presentation</vt:lpstr>
      <vt:lpstr>PowerPoint-presentation</vt:lpstr>
      <vt:lpstr>PowerPoint-presentation</vt:lpstr>
      <vt:lpstr>PowerPoint-presentation</vt:lpstr>
      <vt:lpstr>PowerPoint-presentation</vt:lpstr>
      <vt:lpstr>Energy prices</vt:lpstr>
      <vt:lpstr>Prediction of energy flows</vt:lpstr>
      <vt:lpstr>The Energy Central</vt:lpstr>
      <vt:lpstr>Replaced fuels?</vt:lpstr>
      <vt:lpstr>Calculation MAX-lab</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Björn Eldvall</dc:creator>
  <cp:lastModifiedBy>Gierow Martin</cp:lastModifiedBy>
  <cp:revision>36</cp:revision>
  <cp:lastPrinted>2014-04-28T06:42:05Z</cp:lastPrinted>
  <dcterms:created xsi:type="dcterms:W3CDTF">2014-04-14T12:29:39Z</dcterms:created>
  <dcterms:modified xsi:type="dcterms:W3CDTF">2014-04-30T07:11:47Z</dcterms:modified>
</cp:coreProperties>
</file>