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xls" ContentType="application/vnd.ms-exce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Masters/slideMaster8.xml" ContentType="application/vnd.openxmlformats-officedocument.presentationml.slideMaster+xml"/>
  <Override PartName="/ppt/slideMasters/slideMaster6.xml" ContentType="application/vnd.openxmlformats-officedocument.presentationml.slideMaster+xml"/>
  <Override PartName="/ppt/theme/theme8.xml" ContentType="application/vnd.openxmlformats-officedocument.theme+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Masters/slideMaster7.xml" ContentType="application/vnd.openxmlformats-officedocument.presentationml.slideMaster+xml"/>
  <Override PartName="/ppt/theme/theme9.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64" r:id="rId3"/>
    <p:sldMasterId id="2147483666" r:id="rId4"/>
    <p:sldMasterId id="2147483668" r:id="rId5"/>
    <p:sldMasterId id="2147483670" r:id="rId6"/>
    <p:sldMasterId id="2147483672" r:id="rId7"/>
    <p:sldMasterId id="2147483711" r:id="rId8"/>
  </p:sldMasterIdLst>
  <p:notesMasterIdLst>
    <p:notesMasterId r:id="rId31"/>
  </p:notesMasterIdLst>
  <p:sldIdLst>
    <p:sldId id="256" r:id="rId9"/>
    <p:sldId id="261" r:id="rId10"/>
    <p:sldId id="263" r:id="rId11"/>
    <p:sldId id="262" r:id="rId12"/>
    <p:sldId id="257" r:id="rId13"/>
    <p:sldId id="271" r:id="rId14"/>
    <p:sldId id="265" r:id="rId15"/>
    <p:sldId id="281" r:id="rId16"/>
    <p:sldId id="272" r:id="rId17"/>
    <p:sldId id="267" r:id="rId18"/>
    <p:sldId id="270" r:id="rId19"/>
    <p:sldId id="269" r:id="rId20"/>
    <p:sldId id="273" r:id="rId21"/>
    <p:sldId id="266" r:id="rId22"/>
    <p:sldId id="275" r:id="rId23"/>
    <p:sldId id="276" r:id="rId24"/>
    <p:sldId id="277" r:id="rId25"/>
    <p:sldId id="278" r:id="rId26"/>
    <p:sldId id="279" r:id="rId27"/>
    <p:sldId id="280" r:id="rId28"/>
    <p:sldId id="274" r:id="rId29"/>
    <p:sldId id="282" r:id="rId3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itchFamily="34" charset="0"/>
        <a:ea typeface="+mn-ea"/>
        <a:cs typeface="Arial"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snapToGrid="0" snapToObjects="1">
      <p:cViewPr varScale="1">
        <p:scale>
          <a:sx n="78" d="100"/>
          <a:sy n="78" d="100"/>
        </p:scale>
        <p:origin x="-152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EBB0286-B4E0-44C5-AD1D-085C809CBD0C}" type="datetimeFigureOut">
              <a:rPr lang="it-IT"/>
              <a:pPr>
                <a:defRPr/>
              </a:pPr>
              <a:t>28/04/2014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FC9C1F6-F7EA-4E5B-BBB1-2C610B7659C4}"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017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38916"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BB7954-B30F-4CD2-89EA-BC118C8E69B9}" type="slidenum">
              <a:rPr lang="it-IT" smtClean="0"/>
              <a:pPr fontAlgn="base">
                <a:spcBef>
                  <a:spcPct val="0"/>
                </a:spcBef>
                <a:spcAft>
                  <a:spcPct val="0"/>
                </a:spcAft>
                <a:defRPr/>
              </a:pPr>
              <a:t>5</a:t>
            </a:fld>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5120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
        <p:nvSpPr>
          <p:cNvPr id="39940"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364492-ED97-41D7-BE09-B75E78C36B26}" type="slidenum">
              <a:rPr lang="en-US" altLang="it-IT" smtClean="0"/>
              <a:pPr fontAlgn="base">
                <a:spcBef>
                  <a:spcPct val="0"/>
                </a:spcBef>
                <a:spcAft>
                  <a:spcPct val="0"/>
                </a:spcAft>
                <a:defRPr/>
              </a:pPr>
              <a:t>13</a:t>
            </a:fld>
            <a:endParaRPr lang="en-US" alt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7C35D95-25A7-4551-B382-207E1A2646D8}" type="datetimeFigureOut">
              <a:rPr lang="en-US"/>
              <a:pPr>
                <a:defRPr/>
              </a:pPr>
              <a:t>4/28/2014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7798CC-37B6-4E97-A7FB-02F3A25E8912}"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00E2BF-284B-4317-A16B-09F8592FC7EE}" type="datetimeFigureOut">
              <a:rPr lang="en-US"/>
              <a:pPr>
                <a:defRPr/>
              </a:pPr>
              <a:t>4/28/2014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E0D04A-1328-4089-A7C3-FBDDAD0DDBC5}" type="slidenum">
              <a:rPr lang="en-US"/>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746ADE3-F3D2-40ED-B349-C0086FB3E9F4}" type="datetimeFigureOut">
              <a:rPr lang="en-US"/>
              <a:pPr>
                <a:defRPr/>
              </a:pPr>
              <a:t>4/28/2014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E5DF49-2FD0-4C9D-B19E-BD7D04D70F0E}" type="slidenum">
              <a:rPr lang="en-US"/>
              <a:pPr>
                <a:defRPr/>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rtlCol="0"/>
          <a:lstStyle>
            <a:lvl1pPr defTabSz="457200" fontAlgn="auto">
              <a:spcBef>
                <a:spcPts val="0"/>
              </a:spcBef>
              <a:spcAft>
                <a:spcPts val="0"/>
              </a:spcAft>
              <a:defRPr>
                <a:solidFill>
                  <a:prstClr val="black">
                    <a:tint val="75000"/>
                  </a:prstClr>
                </a:solidFill>
                <a:latin typeface="+mn-lt"/>
                <a:cs typeface="+mn-cs"/>
              </a:defRPr>
            </a:lvl1pPr>
          </a:lstStyle>
          <a:p>
            <a:pPr>
              <a:defRPr/>
            </a:pPr>
            <a:fld id="{BCD5AC49-690A-4CC7-897D-43D44D275D9D}" type="datetimeFigureOut">
              <a:rPr lang="it-IT"/>
              <a:pPr>
                <a:defRPr/>
              </a:pPr>
              <a:t>28/04/2014</a:t>
            </a:fld>
            <a:endParaRPr lang="it-IT"/>
          </a:p>
        </p:txBody>
      </p:sp>
      <p:sp>
        <p:nvSpPr>
          <p:cNvPr id="5" name="Segnaposto piè di pagina 4"/>
          <p:cNvSpPr>
            <a:spLocks noGrp="1"/>
          </p:cNvSpPr>
          <p:nvPr>
            <p:ph type="ftr" sz="quarter" idx="11"/>
          </p:nvPr>
        </p:nvSpPr>
        <p:spPr/>
        <p:txBody>
          <a:bodyPr rtlCol="0"/>
          <a:lstStyle>
            <a:lvl1pPr defTabSz="457200" fontAlgn="auto">
              <a:spcBef>
                <a:spcPts val="0"/>
              </a:spcBef>
              <a:spcAft>
                <a:spcPts val="0"/>
              </a:spcAft>
              <a:defRPr>
                <a:solidFill>
                  <a:prstClr val="black">
                    <a:tint val="75000"/>
                  </a:prstClr>
                </a:solidFill>
                <a:latin typeface="+mn-lt"/>
                <a:cs typeface="+mn-cs"/>
              </a:defRPr>
            </a:lvl1pPr>
          </a:lstStyle>
          <a:p>
            <a:pPr>
              <a:defRPr/>
            </a:pPr>
            <a:endParaRPr lang="it-IT"/>
          </a:p>
        </p:txBody>
      </p:sp>
      <p:sp>
        <p:nvSpPr>
          <p:cNvPr id="6" name="Segnaposto numero diapositiva 5"/>
          <p:cNvSpPr>
            <a:spLocks noGrp="1"/>
          </p:cNvSpPr>
          <p:nvPr>
            <p:ph type="sldNum" sz="quarter" idx="12"/>
          </p:nvPr>
        </p:nvSpPr>
        <p:spPr/>
        <p:txBody>
          <a:bodyPr rtlCol="0"/>
          <a:lstStyle>
            <a:lvl1pPr defTabSz="457200" fontAlgn="auto">
              <a:spcBef>
                <a:spcPts val="0"/>
              </a:spcBef>
              <a:spcAft>
                <a:spcPts val="0"/>
              </a:spcAft>
              <a:defRPr>
                <a:solidFill>
                  <a:prstClr val="black">
                    <a:tint val="75000"/>
                  </a:prstClr>
                </a:solidFill>
                <a:latin typeface="+mn-lt"/>
                <a:cs typeface="+mn-cs"/>
              </a:defRPr>
            </a:lvl1pPr>
          </a:lstStyle>
          <a:p>
            <a:pPr>
              <a:defRPr/>
            </a:pPr>
            <a:fld id="{AD9E4E70-92CB-439D-888E-D03F3A2E2184}"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rtlCol="0"/>
          <a:lstStyle>
            <a:lvl1pPr defTabSz="457200" fontAlgn="auto">
              <a:spcBef>
                <a:spcPts val="0"/>
              </a:spcBef>
              <a:spcAft>
                <a:spcPts val="0"/>
              </a:spcAft>
              <a:defRPr>
                <a:solidFill>
                  <a:prstClr val="black">
                    <a:tint val="75000"/>
                  </a:prstClr>
                </a:solidFill>
                <a:latin typeface="+mn-lt"/>
                <a:cs typeface="+mn-cs"/>
              </a:defRPr>
            </a:lvl1pPr>
          </a:lstStyle>
          <a:p>
            <a:pPr>
              <a:defRPr/>
            </a:pPr>
            <a:fld id="{0A545D5A-1DEA-42BA-9589-F93F245184F1}" type="datetimeFigureOut">
              <a:rPr lang="it-IT"/>
              <a:pPr>
                <a:defRPr/>
              </a:pPr>
              <a:t>28/04/2014</a:t>
            </a:fld>
            <a:endParaRPr lang="it-IT"/>
          </a:p>
        </p:txBody>
      </p:sp>
      <p:sp>
        <p:nvSpPr>
          <p:cNvPr id="5" name="Segnaposto piè di pagina 4"/>
          <p:cNvSpPr>
            <a:spLocks noGrp="1"/>
          </p:cNvSpPr>
          <p:nvPr>
            <p:ph type="ftr" sz="quarter" idx="11"/>
          </p:nvPr>
        </p:nvSpPr>
        <p:spPr/>
        <p:txBody>
          <a:bodyPr rtlCol="0"/>
          <a:lstStyle>
            <a:lvl1pPr defTabSz="457200" fontAlgn="auto">
              <a:spcBef>
                <a:spcPts val="0"/>
              </a:spcBef>
              <a:spcAft>
                <a:spcPts val="0"/>
              </a:spcAft>
              <a:defRPr>
                <a:solidFill>
                  <a:prstClr val="black">
                    <a:tint val="75000"/>
                  </a:prstClr>
                </a:solidFill>
                <a:latin typeface="+mn-lt"/>
                <a:cs typeface="+mn-cs"/>
              </a:defRPr>
            </a:lvl1pPr>
          </a:lstStyle>
          <a:p>
            <a:pPr>
              <a:defRPr/>
            </a:pPr>
            <a:endParaRPr lang="it-IT"/>
          </a:p>
        </p:txBody>
      </p:sp>
      <p:sp>
        <p:nvSpPr>
          <p:cNvPr id="6" name="Segnaposto numero diapositiva 5"/>
          <p:cNvSpPr>
            <a:spLocks noGrp="1"/>
          </p:cNvSpPr>
          <p:nvPr>
            <p:ph type="sldNum" sz="quarter" idx="12"/>
          </p:nvPr>
        </p:nvSpPr>
        <p:spPr/>
        <p:txBody>
          <a:bodyPr rtlCol="0"/>
          <a:lstStyle>
            <a:lvl1pPr defTabSz="457200" fontAlgn="auto">
              <a:spcBef>
                <a:spcPts val="0"/>
              </a:spcBef>
              <a:spcAft>
                <a:spcPts val="0"/>
              </a:spcAft>
              <a:defRPr>
                <a:solidFill>
                  <a:prstClr val="black">
                    <a:tint val="75000"/>
                  </a:prstClr>
                </a:solidFill>
                <a:latin typeface="+mn-lt"/>
                <a:cs typeface="+mn-cs"/>
              </a:defRPr>
            </a:lvl1pPr>
          </a:lstStyle>
          <a:p>
            <a:pPr>
              <a:defRPr/>
            </a:pPr>
            <a:fld id="{F5E123EF-946E-4DA8-93CC-24130B1CCDD2}"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rtlCol="0"/>
          <a:lstStyle>
            <a:lvl1pPr defTabSz="457200" fontAlgn="auto">
              <a:spcBef>
                <a:spcPts val="0"/>
              </a:spcBef>
              <a:spcAft>
                <a:spcPts val="0"/>
              </a:spcAft>
              <a:defRPr>
                <a:solidFill>
                  <a:prstClr val="black">
                    <a:tint val="75000"/>
                  </a:prstClr>
                </a:solidFill>
                <a:latin typeface="+mn-lt"/>
                <a:cs typeface="+mn-cs"/>
              </a:defRPr>
            </a:lvl1pPr>
          </a:lstStyle>
          <a:p>
            <a:pPr>
              <a:defRPr/>
            </a:pPr>
            <a:fld id="{A0671758-5E35-4A1F-86EB-E0D38FB61F9F}" type="datetimeFigureOut">
              <a:rPr lang="it-IT"/>
              <a:pPr>
                <a:defRPr/>
              </a:pPr>
              <a:t>28/04/2014</a:t>
            </a:fld>
            <a:endParaRPr lang="it-IT"/>
          </a:p>
        </p:txBody>
      </p:sp>
      <p:sp>
        <p:nvSpPr>
          <p:cNvPr id="5" name="Segnaposto piè di pagina 4"/>
          <p:cNvSpPr>
            <a:spLocks noGrp="1"/>
          </p:cNvSpPr>
          <p:nvPr>
            <p:ph type="ftr" sz="quarter" idx="11"/>
          </p:nvPr>
        </p:nvSpPr>
        <p:spPr/>
        <p:txBody>
          <a:bodyPr rtlCol="0"/>
          <a:lstStyle>
            <a:lvl1pPr defTabSz="457200" fontAlgn="auto">
              <a:spcBef>
                <a:spcPts val="0"/>
              </a:spcBef>
              <a:spcAft>
                <a:spcPts val="0"/>
              </a:spcAft>
              <a:defRPr>
                <a:solidFill>
                  <a:prstClr val="black">
                    <a:tint val="75000"/>
                  </a:prstClr>
                </a:solidFill>
                <a:latin typeface="+mn-lt"/>
                <a:cs typeface="+mn-cs"/>
              </a:defRPr>
            </a:lvl1pPr>
          </a:lstStyle>
          <a:p>
            <a:pPr>
              <a:defRPr/>
            </a:pPr>
            <a:endParaRPr lang="it-IT"/>
          </a:p>
        </p:txBody>
      </p:sp>
      <p:sp>
        <p:nvSpPr>
          <p:cNvPr id="6" name="Segnaposto numero diapositiva 5"/>
          <p:cNvSpPr>
            <a:spLocks noGrp="1"/>
          </p:cNvSpPr>
          <p:nvPr>
            <p:ph type="sldNum" sz="quarter" idx="12"/>
          </p:nvPr>
        </p:nvSpPr>
        <p:spPr/>
        <p:txBody>
          <a:bodyPr rtlCol="0"/>
          <a:lstStyle>
            <a:lvl1pPr defTabSz="457200" fontAlgn="auto">
              <a:spcBef>
                <a:spcPts val="0"/>
              </a:spcBef>
              <a:spcAft>
                <a:spcPts val="0"/>
              </a:spcAft>
              <a:defRPr>
                <a:solidFill>
                  <a:prstClr val="black">
                    <a:tint val="75000"/>
                  </a:prstClr>
                </a:solidFill>
                <a:latin typeface="+mn-lt"/>
                <a:cs typeface="+mn-cs"/>
              </a:defRPr>
            </a:lvl1pPr>
          </a:lstStyle>
          <a:p>
            <a:pPr>
              <a:defRPr/>
            </a:pPr>
            <a:fld id="{FB65EDF0-A769-4E26-8EDD-A39D832DE339}" type="slidenum">
              <a:rPr lang="it-IT"/>
              <a:pPr>
                <a:defRPr/>
              </a:pPr>
              <a:t>‹N›</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rtlCol="0"/>
          <a:lstStyle>
            <a:lvl1pPr defTabSz="457200" fontAlgn="auto">
              <a:spcBef>
                <a:spcPts val="0"/>
              </a:spcBef>
              <a:spcAft>
                <a:spcPts val="0"/>
              </a:spcAft>
              <a:defRPr>
                <a:solidFill>
                  <a:prstClr val="black">
                    <a:tint val="75000"/>
                  </a:prstClr>
                </a:solidFill>
                <a:latin typeface="+mn-lt"/>
                <a:cs typeface="+mn-cs"/>
              </a:defRPr>
            </a:lvl1pPr>
          </a:lstStyle>
          <a:p>
            <a:pPr>
              <a:defRPr/>
            </a:pPr>
            <a:fld id="{51349D62-6BB7-4546-8840-8C8A1649121E}" type="datetimeFigureOut">
              <a:rPr lang="it-IT"/>
              <a:pPr>
                <a:defRPr/>
              </a:pPr>
              <a:t>28/04/2014</a:t>
            </a:fld>
            <a:endParaRPr lang="it-IT"/>
          </a:p>
        </p:txBody>
      </p:sp>
      <p:sp>
        <p:nvSpPr>
          <p:cNvPr id="5" name="Segnaposto piè di pagina 4"/>
          <p:cNvSpPr>
            <a:spLocks noGrp="1"/>
          </p:cNvSpPr>
          <p:nvPr>
            <p:ph type="ftr" sz="quarter" idx="11"/>
          </p:nvPr>
        </p:nvSpPr>
        <p:spPr/>
        <p:txBody>
          <a:bodyPr rtlCol="0"/>
          <a:lstStyle>
            <a:lvl1pPr defTabSz="457200" fontAlgn="auto">
              <a:spcBef>
                <a:spcPts val="0"/>
              </a:spcBef>
              <a:spcAft>
                <a:spcPts val="0"/>
              </a:spcAft>
              <a:defRPr>
                <a:solidFill>
                  <a:prstClr val="black">
                    <a:tint val="75000"/>
                  </a:prstClr>
                </a:solidFill>
                <a:latin typeface="+mn-lt"/>
                <a:cs typeface="+mn-cs"/>
              </a:defRPr>
            </a:lvl1pPr>
          </a:lstStyle>
          <a:p>
            <a:pPr>
              <a:defRPr/>
            </a:pPr>
            <a:endParaRPr lang="it-IT"/>
          </a:p>
        </p:txBody>
      </p:sp>
      <p:sp>
        <p:nvSpPr>
          <p:cNvPr id="6" name="Segnaposto numero diapositiva 5"/>
          <p:cNvSpPr>
            <a:spLocks noGrp="1"/>
          </p:cNvSpPr>
          <p:nvPr>
            <p:ph type="sldNum" sz="quarter" idx="12"/>
          </p:nvPr>
        </p:nvSpPr>
        <p:spPr/>
        <p:txBody>
          <a:bodyPr rtlCol="0"/>
          <a:lstStyle>
            <a:lvl1pPr defTabSz="457200" fontAlgn="auto">
              <a:spcBef>
                <a:spcPts val="0"/>
              </a:spcBef>
              <a:spcAft>
                <a:spcPts val="0"/>
              </a:spcAft>
              <a:defRPr>
                <a:solidFill>
                  <a:prstClr val="black">
                    <a:tint val="75000"/>
                  </a:prstClr>
                </a:solidFill>
                <a:latin typeface="+mn-lt"/>
                <a:cs typeface="+mn-cs"/>
              </a:defRPr>
            </a:lvl1pPr>
          </a:lstStyle>
          <a:p>
            <a:pPr>
              <a:defRPr/>
            </a:pPr>
            <a:fld id="{02656C68-879B-48FA-B2D0-2B6F8FBF83F6}" type="slidenum">
              <a:rPr lang="it-IT"/>
              <a:pPr>
                <a:defRPr/>
              </a:pPr>
              <a:t>‹N›</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rtlCol="0"/>
          <a:lstStyle>
            <a:lvl1pPr defTabSz="457200" fontAlgn="auto">
              <a:spcBef>
                <a:spcPts val="0"/>
              </a:spcBef>
              <a:spcAft>
                <a:spcPts val="0"/>
              </a:spcAft>
              <a:defRPr>
                <a:solidFill>
                  <a:prstClr val="black">
                    <a:tint val="75000"/>
                  </a:prstClr>
                </a:solidFill>
                <a:latin typeface="+mn-lt"/>
                <a:cs typeface="+mn-cs"/>
              </a:defRPr>
            </a:lvl1pPr>
          </a:lstStyle>
          <a:p>
            <a:pPr>
              <a:defRPr/>
            </a:pPr>
            <a:fld id="{22FF06E0-B6C1-456C-9D70-C341FD5515E0}" type="datetimeFigureOut">
              <a:rPr lang="it-IT"/>
              <a:pPr>
                <a:defRPr/>
              </a:pPr>
              <a:t>28/04/2014</a:t>
            </a:fld>
            <a:endParaRPr lang="it-IT"/>
          </a:p>
        </p:txBody>
      </p:sp>
      <p:sp>
        <p:nvSpPr>
          <p:cNvPr id="5" name="Segnaposto piè di pagina 4"/>
          <p:cNvSpPr>
            <a:spLocks noGrp="1"/>
          </p:cNvSpPr>
          <p:nvPr>
            <p:ph type="ftr" sz="quarter" idx="11"/>
          </p:nvPr>
        </p:nvSpPr>
        <p:spPr/>
        <p:txBody>
          <a:bodyPr rtlCol="0"/>
          <a:lstStyle>
            <a:lvl1pPr defTabSz="457200" fontAlgn="auto">
              <a:spcBef>
                <a:spcPts val="0"/>
              </a:spcBef>
              <a:spcAft>
                <a:spcPts val="0"/>
              </a:spcAft>
              <a:defRPr>
                <a:solidFill>
                  <a:prstClr val="black">
                    <a:tint val="75000"/>
                  </a:prstClr>
                </a:solidFill>
                <a:latin typeface="+mn-lt"/>
                <a:cs typeface="+mn-cs"/>
              </a:defRPr>
            </a:lvl1pPr>
          </a:lstStyle>
          <a:p>
            <a:pPr>
              <a:defRPr/>
            </a:pPr>
            <a:endParaRPr lang="it-IT"/>
          </a:p>
        </p:txBody>
      </p:sp>
      <p:sp>
        <p:nvSpPr>
          <p:cNvPr id="6" name="Segnaposto numero diapositiva 5"/>
          <p:cNvSpPr>
            <a:spLocks noGrp="1"/>
          </p:cNvSpPr>
          <p:nvPr>
            <p:ph type="sldNum" sz="quarter" idx="12"/>
          </p:nvPr>
        </p:nvSpPr>
        <p:spPr/>
        <p:txBody>
          <a:bodyPr rtlCol="0"/>
          <a:lstStyle>
            <a:lvl1pPr defTabSz="457200" fontAlgn="auto">
              <a:spcBef>
                <a:spcPts val="0"/>
              </a:spcBef>
              <a:spcAft>
                <a:spcPts val="0"/>
              </a:spcAft>
              <a:defRPr>
                <a:solidFill>
                  <a:prstClr val="black">
                    <a:tint val="75000"/>
                  </a:prstClr>
                </a:solidFill>
                <a:latin typeface="+mn-lt"/>
                <a:cs typeface="+mn-cs"/>
              </a:defRPr>
            </a:lvl1pPr>
          </a:lstStyle>
          <a:p>
            <a:pPr>
              <a:defRPr/>
            </a:pPr>
            <a:fld id="{726EFC58-1929-4378-89E5-5B5F1A81B4D5}" type="slidenum">
              <a:rPr lang="it-IT"/>
              <a:pPr>
                <a:defRPr/>
              </a:pPr>
              <a:t>‹N›</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lvl1pPr defTabSz="457200" fontAlgn="auto">
              <a:spcBef>
                <a:spcPts val="0"/>
              </a:spcBef>
              <a:spcAft>
                <a:spcPts val="0"/>
              </a:spcAft>
              <a:defRPr>
                <a:solidFill>
                  <a:prstClr val="black">
                    <a:tint val="75000"/>
                  </a:prstClr>
                </a:solidFill>
                <a:latin typeface="+mn-lt"/>
                <a:cs typeface="+mn-cs"/>
              </a:defRPr>
            </a:lvl1pPr>
          </a:lstStyle>
          <a:p>
            <a:pPr>
              <a:defRPr/>
            </a:pPr>
            <a:fld id="{83AE31D5-FB7F-4980-9C68-D1FA44449652}" type="datetimeFigureOut">
              <a:rPr lang="it-IT"/>
              <a:pPr>
                <a:defRPr/>
              </a:pPr>
              <a:t>28/04/2014</a:t>
            </a:fld>
            <a:endParaRPr lang="it-IT"/>
          </a:p>
        </p:txBody>
      </p:sp>
      <p:sp>
        <p:nvSpPr>
          <p:cNvPr id="3" name="Segnaposto piè di pagina 2"/>
          <p:cNvSpPr>
            <a:spLocks noGrp="1"/>
          </p:cNvSpPr>
          <p:nvPr>
            <p:ph type="ftr" sz="quarter" idx="11"/>
          </p:nvPr>
        </p:nvSpPr>
        <p:spPr/>
        <p:txBody>
          <a:bodyPr rtlCol="0"/>
          <a:lstStyle>
            <a:lvl1pPr defTabSz="457200" fontAlgn="auto">
              <a:spcBef>
                <a:spcPts val="0"/>
              </a:spcBef>
              <a:spcAft>
                <a:spcPts val="0"/>
              </a:spcAft>
              <a:defRPr>
                <a:solidFill>
                  <a:prstClr val="black">
                    <a:tint val="75000"/>
                  </a:prstClr>
                </a:solidFill>
                <a:latin typeface="+mn-lt"/>
                <a:cs typeface="+mn-cs"/>
              </a:defRPr>
            </a:lvl1pPr>
          </a:lstStyle>
          <a:p>
            <a:pPr>
              <a:defRPr/>
            </a:pPr>
            <a:endParaRPr lang="it-IT"/>
          </a:p>
        </p:txBody>
      </p:sp>
      <p:sp>
        <p:nvSpPr>
          <p:cNvPr id="4" name="Segnaposto numero diapositiva 3"/>
          <p:cNvSpPr>
            <a:spLocks noGrp="1"/>
          </p:cNvSpPr>
          <p:nvPr>
            <p:ph type="sldNum" sz="quarter" idx="12"/>
          </p:nvPr>
        </p:nvSpPr>
        <p:spPr/>
        <p:txBody>
          <a:bodyPr rtlCol="0"/>
          <a:lstStyle>
            <a:lvl1pPr defTabSz="457200" fontAlgn="auto">
              <a:spcBef>
                <a:spcPts val="0"/>
              </a:spcBef>
              <a:spcAft>
                <a:spcPts val="0"/>
              </a:spcAft>
              <a:defRPr>
                <a:solidFill>
                  <a:prstClr val="black">
                    <a:tint val="75000"/>
                  </a:prstClr>
                </a:solidFill>
                <a:latin typeface="+mn-lt"/>
                <a:cs typeface="+mn-cs"/>
              </a:defRPr>
            </a:lvl1pPr>
          </a:lstStyle>
          <a:p>
            <a:pPr>
              <a:defRPr/>
            </a:pPr>
            <a:fld id="{5D148D54-4BF5-4DB7-9DC2-66B31B159FF0}" type="slidenum">
              <a:rPr lang="it-IT"/>
              <a:pPr>
                <a:defRPr/>
              </a:pPr>
              <a:t>‹N›</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cxnSp>
        <p:nvCxnSpPr>
          <p:cNvPr id="4" name="Connettore 1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e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p>
        </p:txBody>
      </p:sp>
      <p:sp>
        <p:nvSpPr>
          <p:cNvPr id="9" name="Sottotitolo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smtClean="0"/>
              <a:t>Fare clic per modificare lo stile del sottotitolo dello schema</a:t>
            </a:r>
            <a:endParaRPr lang="en-US"/>
          </a:p>
        </p:txBody>
      </p:sp>
      <p:sp>
        <p:nvSpPr>
          <p:cNvPr id="28" name="Titolo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it-IT" smtClean="0"/>
              <a:t>Fare clic per modificare lo stile del titolo</a:t>
            </a:r>
            <a:endParaRPr lang="en-US"/>
          </a:p>
        </p:txBody>
      </p:sp>
      <p:sp>
        <p:nvSpPr>
          <p:cNvPr id="7" name="Segnaposto data 14"/>
          <p:cNvSpPr>
            <a:spLocks noGrp="1"/>
          </p:cNvSpPr>
          <p:nvPr>
            <p:ph type="dt" sz="half" idx="10"/>
          </p:nvPr>
        </p:nvSpPr>
        <p:spPr/>
        <p:txBody>
          <a:bodyPr/>
          <a:lstStyle>
            <a:lvl1pPr>
              <a:defRPr/>
            </a:lvl1pPr>
          </a:lstStyle>
          <a:p>
            <a:pPr>
              <a:defRPr/>
            </a:pPr>
            <a:fld id="{9B7845F9-5AEB-41CF-A47E-868037914188}" type="datetimeFigureOut">
              <a:rPr lang="it-IT"/>
              <a:pPr>
                <a:defRPr/>
              </a:pPr>
              <a:t>28/04/2014</a:t>
            </a:fld>
            <a:endParaRPr lang="it-IT"/>
          </a:p>
        </p:txBody>
      </p:sp>
      <p:sp>
        <p:nvSpPr>
          <p:cNvPr id="8" name="Segnaposto numero diapositiva 15"/>
          <p:cNvSpPr>
            <a:spLocks noGrp="1"/>
          </p:cNvSpPr>
          <p:nvPr>
            <p:ph type="sldNum" sz="quarter" idx="11"/>
          </p:nvPr>
        </p:nvSpPr>
        <p:spPr/>
        <p:txBody>
          <a:bodyPr/>
          <a:lstStyle>
            <a:lvl1pPr>
              <a:defRPr/>
            </a:lvl1pPr>
          </a:lstStyle>
          <a:p>
            <a:pPr>
              <a:defRPr/>
            </a:pPr>
            <a:fld id="{78555AA7-A643-4BCA-B0D4-E686C1F54B75}" type="slidenum">
              <a:rPr lang="it-IT"/>
              <a:pPr>
                <a:defRPr/>
              </a:pPr>
              <a:t>‹N›</a:t>
            </a:fld>
            <a:endParaRPr lang="it-IT"/>
          </a:p>
        </p:txBody>
      </p:sp>
      <p:sp>
        <p:nvSpPr>
          <p:cNvPr id="10" name="Segnaposto piè di pagina 16"/>
          <p:cNvSpPr>
            <a:spLocks noGrp="1"/>
          </p:cNvSpPr>
          <p:nvPr>
            <p:ph type="ftr" sz="quarter" idx="12"/>
          </p:nvPr>
        </p:nvSpPr>
        <p:spPr/>
        <p:txBody>
          <a:bodyPr/>
          <a:lstStyle>
            <a:lvl1pPr>
              <a:defRPr/>
            </a:lvl1pPr>
          </a:lstStyle>
          <a:p>
            <a:pPr>
              <a:defRPr/>
            </a:pPr>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9" name="Segnaposto contenuto 8"/>
          <p:cNvSpPr>
            <a:spLocks noGrp="1"/>
          </p:cNvSpPr>
          <p:nvPr>
            <p:ph idx="1"/>
          </p:nvPr>
        </p:nvSpPr>
        <p:spPr>
          <a:xfrm>
            <a:off x="457200" y="1524000"/>
            <a:ext cx="8229600"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17" name="Titolo 16"/>
          <p:cNvSpPr>
            <a:spLocks noGrp="1"/>
          </p:cNvSpPr>
          <p:nvPr>
            <p:ph type="title"/>
          </p:nvPr>
        </p:nvSpPr>
        <p:spPr/>
        <p:txBody>
          <a:bodyPr rtlCol="0"/>
          <a:lstStyle/>
          <a:p>
            <a:r>
              <a:rPr lang="it-IT" smtClean="0"/>
              <a:t>Fare clic per modificare lo stile del titolo</a:t>
            </a:r>
            <a:endParaRPr lang="en-US"/>
          </a:p>
        </p:txBody>
      </p:sp>
      <p:sp>
        <p:nvSpPr>
          <p:cNvPr id="4" name="Segnaposto data 13"/>
          <p:cNvSpPr>
            <a:spLocks noGrp="1"/>
          </p:cNvSpPr>
          <p:nvPr>
            <p:ph type="dt" sz="half" idx="10"/>
          </p:nvPr>
        </p:nvSpPr>
        <p:spPr/>
        <p:txBody>
          <a:bodyPr/>
          <a:lstStyle>
            <a:lvl1pPr>
              <a:defRPr/>
            </a:lvl1pPr>
          </a:lstStyle>
          <a:p>
            <a:pPr>
              <a:defRPr/>
            </a:pPr>
            <a:fld id="{832CDFDA-4548-47BB-BD21-AAFFB215742F}" type="datetimeFigureOut">
              <a:rPr lang="it-IT"/>
              <a:pPr>
                <a:defRPr/>
              </a:pPr>
              <a:t>28/04/2014</a:t>
            </a:fld>
            <a:endParaRPr lang="it-IT"/>
          </a:p>
        </p:txBody>
      </p:sp>
      <p:sp>
        <p:nvSpPr>
          <p:cNvPr id="5" name="Segnaposto numero diapositiva 14"/>
          <p:cNvSpPr>
            <a:spLocks noGrp="1"/>
          </p:cNvSpPr>
          <p:nvPr>
            <p:ph type="sldNum" sz="quarter" idx="11"/>
          </p:nvPr>
        </p:nvSpPr>
        <p:spPr/>
        <p:txBody>
          <a:bodyPr/>
          <a:lstStyle>
            <a:lvl1pPr algn="ctr">
              <a:defRPr smtClean="0"/>
            </a:lvl1pPr>
          </a:lstStyle>
          <a:p>
            <a:pPr>
              <a:defRPr/>
            </a:pPr>
            <a:fld id="{30EBCB38-B08C-42BC-964D-A10A31A0953D}" type="slidenum">
              <a:rPr lang="it-IT"/>
              <a:pPr>
                <a:defRPr/>
              </a:pPr>
              <a:t>‹N›</a:t>
            </a:fld>
            <a:endParaRPr lang="it-IT"/>
          </a:p>
        </p:txBody>
      </p:sp>
      <p:sp>
        <p:nvSpPr>
          <p:cNvPr id="6" name="Segnaposto piè di pagina 15"/>
          <p:cNvSpPr>
            <a:spLocks noGrp="1"/>
          </p:cNvSpPr>
          <p:nvPr>
            <p:ph type="ftr" sz="quarter" idx="12"/>
          </p:nvPr>
        </p:nvSpPr>
        <p:spPr/>
        <p:txBody>
          <a:bodyPr/>
          <a:lstStyle>
            <a:lvl1pPr>
              <a:defRPr/>
            </a:lvl1pPr>
          </a:lstStyle>
          <a:p>
            <a:pPr>
              <a:defRPr/>
            </a:pPr>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805B17-38C9-4A58-8296-27FDA8EA2F47}" type="datetimeFigureOut">
              <a:rPr lang="en-US"/>
              <a:pPr>
                <a:defRPr/>
              </a:pPr>
              <a:t>4/28/2014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FE30CC-C810-448F-B637-21699C0358AF}" type="slidenum">
              <a:rPr lang="en-US"/>
              <a:pPr>
                <a:defRPr/>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Connettore 1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4F9A894-9A2D-4D2E-B684-CB4D20242861}" type="datetimeFigureOut">
              <a:rPr lang="it-IT"/>
              <a:pPr>
                <a:defRPr/>
              </a:pPr>
              <a:t>28/04/2014</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5FEC45A-0A6C-437C-9F13-34765DC4779E}" type="slidenum">
              <a:rPr lang="it-IT"/>
              <a:pPr>
                <a:defRPr/>
              </a:pPr>
              <a:t>‹N›</a: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11" name="Segnaposto contenuto 10"/>
          <p:cNvSpPr>
            <a:spLocks noGrp="1"/>
          </p:cNvSpPr>
          <p:nvPr>
            <p:ph sz="half" idx="1"/>
          </p:nvPr>
        </p:nvSpPr>
        <p:spPr>
          <a:xfrm>
            <a:off x="457200" y="1524000"/>
            <a:ext cx="4059936"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13" name="Segnaposto contenuto 12"/>
          <p:cNvSpPr>
            <a:spLocks noGrp="1"/>
          </p:cNvSpPr>
          <p:nvPr>
            <p:ph sz="half" idx="2"/>
          </p:nvPr>
        </p:nvSpPr>
        <p:spPr>
          <a:xfrm>
            <a:off x="4648200" y="1524000"/>
            <a:ext cx="4059936" cy="4572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a:defRPr/>
            </a:lvl1pPr>
          </a:lstStyle>
          <a:p>
            <a:pPr>
              <a:defRPr/>
            </a:pPr>
            <a:fld id="{881B769B-361B-4BAD-A1D8-568F065D9F9E}" type="datetimeFigureOut">
              <a:rPr lang="it-IT"/>
              <a:pPr>
                <a:defRPr/>
              </a:pPr>
              <a:t>28/04/2014</a:t>
            </a:fld>
            <a:endParaRPr lang="it-IT"/>
          </a:p>
        </p:txBody>
      </p:sp>
      <p:sp>
        <p:nvSpPr>
          <p:cNvPr id="6" name="Segnaposto piè di pagina 5"/>
          <p:cNvSpPr>
            <a:spLocks noGrp="1"/>
          </p:cNvSpPr>
          <p:nvPr>
            <p:ph type="ftr" sz="quarter" idx="11"/>
          </p:nvPr>
        </p:nvSpPr>
        <p:spPr/>
        <p:txBody>
          <a:bodyPr/>
          <a:lstStyle>
            <a:lvl1pPr>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vl1pPr>
          </a:lstStyle>
          <a:p>
            <a:pPr>
              <a:defRPr/>
            </a:pPr>
            <a:fld id="{AA17A3EB-F7A0-46B5-903E-9AC5B2D70EBE}" type="slidenum">
              <a:rPr lang="it-IT"/>
              <a:pPr>
                <a:defRPr/>
              </a:pPr>
              <a:t>‹N›</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Connettore 1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Segnaposto testo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32" name="Segnaposto contenuto 31"/>
          <p:cNvSpPr>
            <a:spLocks noGrp="1"/>
          </p:cNvSpPr>
          <p:nvPr>
            <p:ph sz="half" idx="2"/>
          </p:nvPr>
        </p:nvSpPr>
        <p:spPr>
          <a:xfrm>
            <a:off x="457200" y="2201896"/>
            <a:ext cx="4038600" cy="391363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34" name="Segnaposto contenuto 33"/>
          <p:cNvSpPr>
            <a:spLocks noGrp="1"/>
          </p:cNvSpPr>
          <p:nvPr>
            <p:ph sz="quarter" idx="4"/>
          </p:nvPr>
        </p:nvSpPr>
        <p:spPr>
          <a:xfrm>
            <a:off x="4649788" y="2201896"/>
            <a:ext cx="4038600" cy="391363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2" name="Titolo 1"/>
          <p:cNvSpPr>
            <a:spLocks noGrp="1"/>
          </p:cNvSpPr>
          <p:nvPr>
            <p:ph type="title"/>
          </p:nvPr>
        </p:nvSpPr>
        <p:spPr>
          <a:xfrm>
            <a:off x="457200" y="155448"/>
            <a:ext cx="8229600" cy="1143000"/>
          </a:xfrm>
        </p:spPr>
        <p:txBody>
          <a:bodyPr/>
          <a:lstStyle>
            <a:lvl1pPr>
              <a:defRPr/>
            </a:lvl1pPr>
          </a:lstStyle>
          <a:p>
            <a:r>
              <a:rPr lang="it-IT" smtClean="0"/>
              <a:t>Fare clic per modificare lo stile del titolo</a:t>
            </a:r>
            <a:endParaRPr lang="en-US"/>
          </a:p>
        </p:txBody>
      </p:sp>
      <p:sp>
        <p:nvSpPr>
          <p:cNvPr id="12" name="Segnaposto testo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9" name="Segnaposto numero diapositiva 8"/>
          <p:cNvSpPr>
            <a:spLocks noGrp="1"/>
          </p:cNvSpPr>
          <p:nvPr>
            <p:ph type="sldNum" sz="quarter" idx="10"/>
          </p:nvPr>
        </p:nvSpPr>
        <p:spPr/>
        <p:txBody>
          <a:bodyPr/>
          <a:lstStyle>
            <a:lvl1pPr>
              <a:defRPr/>
            </a:lvl1pPr>
          </a:lstStyle>
          <a:p>
            <a:pPr>
              <a:defRPr/>
            </a:pPr>
            <a:fld id="{E9218907-0A9A-44E2-ACCD-6580E09351A4}" type="slidenum">
              <a:rPr lang="it-IT"/>
              <a:pPr>
                <a:defRPr/>
              </a:pPr>
              <a:t>‹N›</a:t>
            </a:fld>
            <a:endParaRPr lang="it-IT"/>
          </a:p>
        </p:txBody>
      </p:sp>
      <p:sp>
        <p:nvSpPr>
          <p:cNvPr id="10" name="Segnaposto piè di pagina 7"/>
          <p:cNvSpPr>
            <a:spLocks noGrp="1"/>
          </p:cNvSpPr>
          <p:nvPr>
            <p:ph type="ftr" sz="quarter" idx="11"/>
          </p:nvPr>
        </p:nvSpPr>
        <p:spPr/>
        <p:txBody>
          <a:bodyPr/>
          <a:lstStyle>
            <a:lvl1pPr>
              <a:defRPr/>
            </a:lvl1pPr>
          </a:lstStyle>
          <a:p>
            <a:pPr>
              <a:defRPr/>
            </a:pPr>
            <a:endParaRPr lang="it-IT"/>
          </a:p>
        </p:txBody>
      </p:sp>
      <p:sp>
        <p:nvSpPr>
          <p:cNvPr id="11" name="Segnaposto data 6"/>
          <p:cNvSpPr>
            <a:spLocks noGrp="1"/>
          </p:cNvSpPr>
          <p:nvPr>
            <p:ph type="dt" sz="half" idx="12"/>
          </p:nvPr>
        </p:nvSpPr>
        <p:spPr/>
        <p:txBody>
          <a:bodyPr/>
          <a:lstStyle>
            <a:lvl1pPr>
              <a:defRPr/>
            </a:lvl1pPr>
          </a:lstStyle>
          <a:p>
            <a:pPr>
              <a:defRPr/>
            </a:pPr>
            <a:fld id="{2B234F88-7FC8-4002-AFAD-5BE7DDB7BA9C}" type="datetimeFigureOut">
              <a:rPr lang="it-IT"/>
              <a:pPr>
                <a:defRPr/>
              </a:pPr>
              <a:t>28/04/2014</a: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lvl1pPr>
              <a:defRPr/>
            </a:lvl1pPr>
          </a:lstStyle>
          <a:p>
            <a:pPr>
              <a:defRPr/>
            </a:pPr>
            <a:fld id="{EE7F3708-80B1-46B7-B26D-8529D8130762}" type="datetimeFigureOut">
              <a:rPr lang="it-IT"/>
              <a:pPr>
                <a:defRPr/>
              </a:pPr>
              <a:t>28/04/2014</a:t>
            </a:fld>
            <a:endParaRPr lang="it-IT"/>
          </a:p>
        </p:txBody>
      </p:sp>
      <p:sp>
        <p:nvSpPr>
          <p:cNvPr id="4" name="Segnaposto piè di pagina 3"/>
          <p:cNvSpPr>
            <a:spLocks noGrp="1"/>
          </p:cNvSpPr>
          <p:nvPr>
            <p:ph type="ftr" sz="quarter" idx="11"/>
          </p:nvPr>
        </p:nvSpPr>
        <p:spPr/>
        <p:txBody>
          <a:bodyPr/>
          <a:lstStyle>
            <a:lvl1pPr>
              <a:defRPr/>
            </a:lvl1pPr>
          </a:lstStyle>
          <a:p>
            <a:pPr>
              <a:defRPr/>
            </a:pPr>
            <a:endParaRPr lang="it-IT"/>
          </a:p>
        </p:txBody>
      </p:sp>
      <p:sp>
        <p:nvSpPr>
          <p:cNvPr id="5" name="Segnaposto numero diapositiva 4"/>
          <p:cNvSpPr>
            <a:spLocks noGrp="1"/>
          </p:cNvSpPr>
          <p:nvPr>
            <p:ph type="sldNum" sz="quarter" idx="12"/>
          </p:nvPr>
        </p:nvSpPr>
        <p:spPr/>
        <p:txBody>
          <a:bodyPr/>
          <a:lstStyle>
            <a:lvl1pPr>
              <a:defRPr/>
            </a:lvl1pPr>
          </a:lstStyle>
          <a:p>
            <a:pPr>
              <a:defRPr/>
            </a:pPr>
            <a:fld id="{29D817B1-D0A5-4AF5-9FC6-A268E2CCE9A6}" type="slidenum">
              <a:rPr lang="it-IT"/>
              <a:pPr>
                <a:defRPr/>
              </a:pPr>
              <a:t>‹N›</a:t>
            </a:fld>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pPr>
              <a:defRPr/>
            </a:pPr>
            <a:fld id="{AD4A23E4-844A-4D23-A18D-7AEA8DB2137A}" type="datetimeFigureOut">
              <a:rPr lang="it-IT"/>
              <a:pPr>
                <a:defRPr/>
              </a:pPr>
              <a:t>28/04/2014</a:t>
            </a:fld>
            <a:endParaRPr lang="it-IT"/>
          </a:p>
        </p:txBody>
      </p:sp>
      <p:sp>
        <p:nvSpPr>
          <p:cNvPr id="3" name="Segnaposto piè di pagina 2"/>
          <p:cNvSpPr>
            <a:spLocks noGrp="1"/>
          </p:cNvSpPr>
          <p:nvPr>
            <p:ph type="ftr" sz="quarter" idx="11"/>
          </p:nvPr>
        </p:nvSpPr>
        <p:spPr/>
        <p:txBody>
          <a:bodyPr/>
          <a:lstStyle>
            <a:lvl1pPr>
              <a:defRPr/>
            </a:lvl1pPr>
          </a:lstStyle>
          <a:p>
            <a:pPr>
              <a:defRPr/>
            </a:pPr>
            <a:endParaRPr lang="it-IT"/>
          </a:p>
        </p:txBody>
      </p:sp>
      <p:sp>
        <p:nvSpPr>
          <p:cNvPr id="4" name="Segnaposto numero diapositiva 3"/>
          <p:cNvSpPr>
            <a:spLocks noGrp="1"/>
          </p:cNvSpPr>
          <p:nvPr>
            <p:ph type="sldNum" sz="quarter" idx="12"/>
          </p:nvPr>
        </p:nvSpPr>
        <p:spPr/>
        <p:txBody>
          <a:bodyPr/>
          <a:lstStyle>
            <a:lvl1pPr>
              <a:defRPr/>
            </a:lvl1pPr>
          </a:lstStyle>
          <a:p>
            <a:pPr>
              <a:defRPr/>
            </a:pPr>
            <a:fld id="{12232577-6B5C-4EB6-8B3F-547802315B62}" type="slidenum">
              <a:rPr lang="it-IT"/>
              <a:pPr>
                <a:defRPr/>
              </a:pPr>
              <a:t>‹N›</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9" name="Segnaposto contenuto 28"/>
          <p:cNvSpPr>
            <a:spLocks noGrp="1"/>
          </p:cNvSpPr>
          <p:nvPr>
            <p:ph sz="quarter" idx="1"/>
          </p:nvPr>
        </p:nvSpPr>
        <p:spPr>
          <a:xfrm>
            <a:off x="457200" y="457200"/>
            <a:ext cx="6248400" cy="5715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3" name="Segnaposto testo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it-IT" smtClean="0"/>
              <a:t>Fare clic per modificare stili del testo dello schema</a:t>
            </a:r>
          </a:p>
        </p:txBody>
      </p:sp>
      <p:sp>
        <p:nvSpPr>
          <p:cNvPr id="31" name="Titolo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it-IT" smtClean="0"/>
              <a:t>Fare clic per modificare lo stile del titolo</a:t>
            </a:r>
            <a:endParaRPr lang="en-US"/>
          </a:p>
        </p:txBody>
      </p:sp>
      <p:sp>
        <p:nvSpPr>
          <p:cNvPr id="5" name="Segnaposto data 7"/>
          <p:cNvSpPr>
            <a:spLocks noGrp="1"/>
          </p:cNvSpPr>
          <p:nvPr>
            <p:ph type="dt" sz="half" idx="10"/>
          </p:nvPr>
        </p:nvSpPr>
        <p:spPr/>
        <p:txBody>
          <a:bodyPr/>
          <a:lstStyle>
            <a:lvl1pPr>
              <a:defRPr/>
            </a:lvl1pPr>
          </a:lstStyle>
          <a:p>
            <a:pPr>
              <a:defRPr/>
            </a:pPr>
            <a:fld id="{12B0197A-0DB9-49CB-9CB9-449BDA031E99}" type="datetimeFigureOut">
              <a:rPr lang="it-IT"/>
              <a:pPr>
                <a:defRPr/>
              </a:pPr>
              <a:t>28/04/2014</a:t>
            </a:fld>
            <a:endParaRPr lang="it-IT"/>
          </a:p>
        </p:txBody>
      </p:sp>
      <p:sp>
        <p:nvSpPr>
          <p:cNvPr id="6" name="Segnaposto numero diapositiva 8"/>
          <p:cNvSpPr>
            <a:spLocks noGrp="1"/>
          </p:cNvSpPr>
          <p:nvPr>
            <p:ph type="sldNum" sz="quarter" idx="11"/>
          </p:nvPr>
        </p:nvSpPr>
        <p:spPr/>
        <p:txBody>
          <a:bodyPr/>
          <a:lstStyle>
            <a:lvl1pPr>
              <a:defRPr/>
            </a:lvl1pPr>
          </a:lstStyle>
          <a:p>
            <a:pPr>
              <a:defRPr/>
            </a:pPr>
            <a:fld id="{90238482-58CF-4C32-A2D8-895E72ED588B}" type="slidenum">
              <a:rPr lang="it-IT"/>
              <a:pPr>
                <a:defRPr/>
              </a:pPr>
              <a:t>‹N›</a:t>
            </a:fld>
            <a:endParaRPr lang="it-IT"/>
          </a:p>
        </p:txBody>
      </p:sp>
      <p:sp>
        <p:nvSpPr>
          <p:cNvPr id="7" name="Segnaposto piè di pagina 9"/>
          <p:cNvSpPr>
            <a:spLocks noGrp="1"/>
          </p:cNvSpPr>
          <p:nvPr>
            <p:ph type="ftr" sz="quarter" idx="12"/>
          </p:nvPr>
        </p:nvSpPr>
        <p:spPr/>
        <p:txBody>
          <a:bodyPr/>
          <a:lstStyle>
            <a:lvl1pPr>
              <a:defRPr/>
            </a:lvl1pPr>
          </a:lstStyle>
          <a:p>
            <a:pPr>
              <a:defRPr/>
            </a:pPr>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it-IT" smtClean="0"/>
              <a:t>Fare clic per modificare lo stile del titolo</a:t>
            </a:r>
            <a:endParaRPr lang="en-US"/>
          </a:p>
        </p:txBody>
      </p:sp>
      <p:sp>
        <p:nvSpPr>
          <p:cNvPr id="3" name="Segnaposto immagine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it-IT" noProof="0" smtClean="0"/>
              <a:t>Fare clic sull'icona per inserire un'immagine</a:t>
            </a:r>
            <a:endParaRPr lang="en-US" noProof="0"/>
          </a:p>
        </p:txBody>
      </p:sp>
      <p:sp>
        <p:nvSpPr>
          <p:cNvPr id="4" name="Segnaposto testo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it-IT" smtClean="0"/>
              <a:t>Fare clic per modificare stili del testo dello schema</a:t>
            </a:r>
          </a:p>
        </p:txBody>
      </p:sp>
      <p:sp>
        <p:nvSpPr>
          <p:cNvPr id="5" name="Segnaposto data 7"/>
          <p:cNvSpPr>
            <a:spLocks noGrp="1"/>
          </p:cNvSpPr>
          <p:nvPr>
            <p:ph type="dt" sz="half" idx="10"/>
          </p:nvPr>
        </p:nvSpPr>
        <p:spPr/>
        <p:txBody>
          <a:bodyPr/>
          <a:lstStyle>
            <a:lvl1pPr>
              <a:defRPr/>
            </a:lvl1pPr>
          </a:lstStyle>
          <a:p>
            <a:pPr>
              <a:defRPr/>
            </a:pPr>
            <a:fld id="{04AD3F5C-BB68-458A-8613-2DBB4D1BE405}" type="datetimeFigureOut">
              <a:rPr lang="it-IT"/>
              <a:pPr>
                <a:defRPr/>
              </a:pPr>
              <a:t>28/04/2014</a:t>
            </a:fld>
            <a:endParaRPr lang="it-IT"/>
          </a:p>
        </p:txBody>
      </p:sp>
      <p:sp>
        <p:nvSpPr>
          <p:cNvPr id="6" name="Segnaposto numero diapositiva 8"/>
          <p:cNvSpPr>
            <a:spLocks noGrp="1"/>
          </p:cNvSpPr>
          <p:nvPr>
            <p:ph type="sldNum" sz="quarter" idx="11"/>
          </p:nvPr>
        </p:nvSpPr>
        <p:spPr/>
        <p:txBody>
          <a:bodyPr/>
          <a:lstStyle>
            <a:lvl1pPr>
              <a:defRPr/>
            </a:lvl1pPr>
          </a:lstStyle>
          <a:p>
            <a:pPr>
              <a:defRPr/>
            </a:pPr>
            <a:fld id="{77A6E541-9900-4E30-AEBB-6276B2F7DD65}" type="slidenum">
              <a:rPr lang="it-IT"/>
              <a:pPr>
                <a:defRPr/>
              </a:pPr>
              <a:t>‹N›</a:t>
            </a:fld>
            <a:endParaRPr lang="it-IT"/>
          </a:p>
        </p:txBody>
      </p:sp>
      <p:sp>
        <p:nvSpPr>
          <p:cNvPr id="7" name="Segnaposto piè di pagina 9"/>
          <p:cNvSpPr>
            <a:spLocks noGrp="1"/>
          </p:cNvSpPr>
          <p:nvPr>
            <p:ph type="ftr" sz="quarter" idx="12"/>
          </p:nvPr>
        </p:nvSpPr>
        <p:spPr/>
        <p:txBody>
          <a:bodyPr/>
          <a:lstStyle>
            <a:lvl1pPr>
              <a:defRPr/>
            </a:lvl1pPr>
          </a:lstStyle>
          <a:p>
            <a:pPr>
              <a:defRPr/>
            </a:pPr>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pPr>
              <a:defRPr/>
            </a:pPr>
            <a:fld id="{3B5EF178-D163-4D61-A711-DDC16671582C}" type="datetimeFigureOut">
              <a:rPr lang="it-IT"/>
              <a:pPr>
                <a:defRPr/>
              </a:pPr>
              <a:t>28/04/2014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EE4CD34-554F-4551-B494-A6197F768ECA}" type="slidenum">
              <a:rPr lang="it-IT"/>
              <a:pPr>
                <a:defRPr/>
              </a:pPr>
              <a:t>‹N›</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pPr>
              <a:defRPr/>
            </a:pPr>
            <a:fld id="{FC540C69-E89E-41CC-9A24-96D37FE9BCED}" type="datetimeFigureOut">
              <a:rPr lang="it-IT"/>
              <a:pPr>
                <a:defRPr/>
              </a:pPr>
              <a:t>28/04/2014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8C44B19-746F-4129-88F2-7B6B06C54639}"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sv-S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E7F40F1-2C3E-42CC-92D0-6E14F3438F10}" type="datetimeFigureOut">
              <a:rPr lang="en-US"/>
              <a:pPr>
                <a:defRPr/>
              </a:pPr>
              <a:t>4/28/2014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749CE8-4633-4219-9D21-D59D3BE4B794}" type="slidenum">
              <a:rPr lang="en-US"/>
              <a:pPr>
                <a:defRPr/>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CA4730F-C205-4608-8CC8-BD023DB5982D}" type="datetimeFigureOut">
              <a:rPr lang="en-US"/>
              <a:pPr>
                <a:defRPr/>
              </a:pPr>
              <a:t>4/28/2014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7013C1-0956-49CC-B3D0-18E9CDB03A13}" type="slidenum">
              <a:rPr lang="en-US"/>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7A42E26-6FBE-402A-BBBC-69D05031355C}" type="datetimeFigureOut">
              <a:rPr lang="en-US"/>
              <a:pPr>
                <a:defRPr/>
              </a:pPr>
              <a:t>4/28/2014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2C4C7F1-A3B8-4CC3-BAC5-67A3A8CC618D}" type="slidenum">
              <a:rPr lang="en-US"/>
              <a:pPr>
                <a:defRPr/>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59684BF-2E6D-40DE-BCCD-FA3A859FF201}" type="datetimeFigureOut">
              <a:rPr lang="en-US"/>
              <a:pPr>
                <a:defRPr/>
              </a:pPr>
              <a:t>4/28/2014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AE600E1-A1BC-484D-BD58-1F5792A1E4F3}" type="slidenum">
              <a:rPr lang="en-US"/>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E2F2C1D-2B72-43E0-8F82-D87CF7954358}" type="datetimeFigureOut">
              <a:rPr lang="en-US"/>
              <a:pPr>
                <a:defRPr/>
              </a:pPr>
              <a:t>4/28/2014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7E708F9-6BE5-4ADA-BF80-BF88FD5B0B5E}" type="slidenum">
              <a:rPr lang="en-US"/>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sv-S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C88C915-1F3C-4DC0-A800-9A3D7064372D}" type="datetimeFigureOut">
              <a:rPr lang="en-US"/>
              <a:pPr>
                <a:defRPr/>
              </a:pPr>
              <a:t>4/28/2014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06A1A-937C-4B86-959D-A90CD58B01DC}" type="slidenum">
              <a:rPr lang="en-US"/>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sv-S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B1348D-BFEB-4EF7-BD67-B84227BBDE7D}" type="datetimeFigureOut">
              <a:rPr lang="en-US"/>
              <a:pPr>
                <a:defRPr/>
              </a:pPr>
              <a:t>4/28/2014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6A2AA0-6B8C-41B4-80C1-A7E5BBB341DA}" type="slidenum">
              <a:rPr lang="en-US"/>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8.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v-SE" smtClean="0"/>
              <a:t>Click to edit Master title style</a:t>
            </a:r>
            <a:endParaRPr lang="en-US" smtClean="0"/>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8FA4141-132F-4700-B58F-743255C8C4DB}" type="datetimeFigureOut">
              <a:rPr lang="en-US"/>
              <a:pPr>
                <a:defRPr/>
              </a:pPr>
              <a:t>4/28/2014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27B0D33-5398-49EA-BD57-E072C7BA3F4C}"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35F13C1D-BFC1-4686-B5C4-3E29535921A5}" type="datetimeFigureOut">
              <a:rPr lang="it-IT"/>
              <a:pPr/>
              <a:t>28/04/2014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B04DF35-5259-4A0B-817D-9E0EAAD283FD}"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75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E89BCCF9-6E68-438F-A64B-51899EE12378}" type="datetimeFigureOut">
              <a:rPr lang="it-IT"/>
              <a:pPr/>
              <a:t>28/04/2014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5454F0E-7125-42B6-8EE5-F706CF918547}"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75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819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71D0DE65-5EAE-49FA-AD01-3C5D383092F9}" type="datetimeFigureOut">
              <a:rPr lang="it-IT"/>
              <a:pPr/>
              <a:t>28/04/2014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F068B27-6B95-430B-8B9D-032DD92F8C22}"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75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921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818943F9-6623-4623-9797-0C444FB9D7B2}" type="datetimeFigureOut">
              <a:rPr lang="it-IT"/>
              <a:pPr/>
              <a:t>28/04/2014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FF28432-A398-4C6D-9F1E-A46CE88501AC}"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754"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4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8203F6E5-A895-4F86-A5F7-B7BB444BC560}" type="datetimeFigureOut">
              <a:rPr lang="it-IT"/>
              <a:pPr/>
              <a:t>28/04/2014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628AD9D-C190-4D86-BAB3-2EBD1A49FC69}"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75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201D1EBE-8BFD-4427-A6D3-CF0CF83BB6FA}" type="datetimeFigureOut">
              <a:rPr lang="it-IT"/>
              <a:pPr/>
              <a:t>28/04/2014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134BF00-CE02-41FC-84E1-16BEFD48583F}"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756"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2290" name="Segnaposto testo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24" name="Segnaposto data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smtClean="0">
                <a:solidFill>
                  <a:schemeClr val="tx2"/>
                </a:solidFill>
              </a:defRPr>
            </a:lvl1pPr>
          </a:lstStyle>
          <a:p>
            <a:pPr>
              <a:defRPr/>
            </a:pPr>
            <a:fld id="{4332EEED-FA8E-4E06-9221-1E43779DFD81}" type="datetimeFigureOut">
              <a:rPr lang="en-US"/>
              <a:pPr>
                <a:defRPr/>
              </a:pPr>
              <a:t>4/28/2014</a:t>
            </a:fld>
            <a:endParaRPr lang="en-US"/>
          </a:p>
        </p:txBody>
      </p:sp>
      <p:sp>
        <p:nvSpPr>
          <p:cNvPr id="10" name="Segnaposto piè di pagina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p>
        </p:txBody>
      </p:sp>
      <p:sp>
        <p:nvSpPr>
          <p:cNvPr id="22" name="Segnaposto numero diapositiva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smtClean="0">
                <a:solidFill>
                  <a:schemeClr val="tx2"/>
                </a:solidFill>
              </a:defRPr>
            </a:lvl1pPr>
          </a:lstStyle>
          <a:p>
            <a:pPr>
              <a:defRPr/>
            </a:pPr>
            <a:fld id="{F08F9FD3-2E00-4E86-9428-5F36FB1D625D}" type="slidenum">
              <a:rPr lang="en-US"/>
              <a:pPr>
                <a:defRPr/>
              </a:pPr>
              <a:t>‹N›</a:t>
            </a:fld>
            <a:endParaRPr lang="en-US"/>
          </a:p>
        </p:txBody>
      </p:sp>
      <p:sp>
        <p:nvSpPr>
          <p:cNvPr id="5" name="Segnaposto titolo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it-IT" smtClean="0"/>
              <a:t>Fare clic per modificare lo stile del titolo</a:t>
            </a:r>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fontAlgn="base">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fontAlgn="base">
        <a:spcBef>
          <a:spcPct val="0"/>
        </a:spcBef>
        <a:spcAft>
          <a:spcPct val="0"/>
        </a:spcAft>
        <a:defRPr sz="4200">
          <a:solidFill>
            <a:srgbClr val="F9F9F9"/>
          </a:solidFill>
          <a:latin typeface="Constantia" pitchFamily="18" charset="0"/>
        </a:defRPr>
      </a:lvl2pPr>
      <a:lvl3pPr algn="l" rtl="0" fontAlgn="base">
        <a:spcBef>
          <a:spcPct val="0"/>
        </a:spcBef>
        <a:spcAft>
          <a:spcPct val="0"/>
        </a:spcAft>
        <a:defRPr sz="4200">
          <a:solidFill>
            <a:srgbClr val="F9F9F9"/>
          </a:solidFill>
          <a:latin typeface="Constantia" pitchFamily="18" charset="0"/>
        </a:defRPr>
      </a:lvl3pPr>
      <a:lvl4pPr algn="l" rtl="0" fontAlgn="base">
        <a:spcBef>
          <a:spcPct val="0"/>
        </a:spcBef>
        <a:spcAft>
          <a:spcPct val="0"/>
        </a:spcAft>
        <a:defRPr sz="4200">
          <a:solidFill>
            <a:srgbClr val="F9F9F9"/>
          </a:solidFill>
          <a:latin typeface="Constantia" pitchFamily="18" charset="0"/>
        </a:defRPr>
      </a:lvl4pPr>
      <a:lvl5pPr algn="l" rtl="0" fontAlgn="base">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fontAlgn="base">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fontAlgn="base">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fontAlgn="base">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fontAlgn="base">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fontAlgn="base">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ruggero.ricci@lnf.infn.it" TargetMode="External"/><Relationship Id="rId3" Type="http://schemas.openxmlformats.org/officeDocument/2006/relationships/image" Target="../media/image4.jpeg"/><Relationship Id="rId7"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hyperlink" Target="mailto:ugo.rotundo@lnf.infn.it"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Grafico_di_Microsoft_Office_Excel3.xls"/></Relationships>
</file>

<file path=ppt/slides/_rels/slide14.xml.rels><?xml version="1.0" encoding="UTF-8" standalone="yes"?>
<Relationships xmlns="http://schemas.openxmlformats.org/package/2006/relationships"><Relationship Id="rId3" Type="http://schemas.openxmlformats.org/officeDocument/2006/relationships/oleObject" Target="../embeddings/Grafico_di_Microsoft_Office_Excel4.xls"/><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Grafico_di_Microsoft_Office_Excel5.xls"/></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Grafico_di_Microsoft_Office_Excel1.xls"/><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Grafico_di_Microsoft_Office_Excel2.xls"/></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1.bin"/><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3788"/>
            <a:ext cx="7772400" cy="1412875"/>
          </a:xfrm>
        </p:spPr>
        <p:txBody>
          <a:bodyPr rtlCol="0">
            <a:normAutofit fontScale="90000"/>
          </a:bodyPr>
          <a:lstStyle/>
          <a:p>
            <a:pPr eaLnBrk="1" fontAlgn="auto" hangingPunct="1">
              <a:spcAft>
                <a:spcPts val="0"/>
              </a:spcAft>
              <a:defRPr/>
            </a:pPr>
            <a:r>
              <a:rPr lang="en-US" dirty="0" smtClean="0"/>
              <a:t>Energy Saving experience </a:t>
            </a:r>
            <a:r>
              <a:rPr lang="en-US" dirty="0"/>
              <a:t>at </a:t>
            </a:r>
            <a:r>
              <a:rPr lang="en-US" dirty="0" err="1" smtClean="0"/>
              <a:t>Da</a:t>
            </a:r>
            <a:r>
              <a:rPr lang="en-US" dirty="0" err="1" smtClean="0">
                <a:latin typeface="Symbol" panose="05050102010706020507" pitchFamily="18" charset="2"/>
                <a:cs typeface="GreekC" panose="00000400000000000000" pitchFamily="2" charset="0"/>
              </a:rPr>
              <a:t>F</a:t>
            </a:r>
            <a:r>
              <a:rPr lang="en-US" dirty="0" err="1" smtClean="0"/>
              <a:t>ne</a:t>
            </a:r>
            <a:r>
              <a:rPr lang="en-US" dirty="0" smtClean="0"/>
              <a:t> </a:t>
            </a:r>
            <a:endParaRPr lang="en-US" dirty="0"/>
          </a:p>
        </p:txBody>
      </p:sp>
      <p:pic>
        <p:nvPicPr>
          <p:cNvPr id="30723" name="Picture 3"/>
          <p:cNvPicPr>
            <a:picLocks noChangeAspect="1"/>
          </p:cNvPicPr>
          <p:nvPr/>
        </p:nvPicPr>
        <p:blipFill>
          <a:blip r:embed="rId2"/>
          <a:srcRect/>
          <a:stretch>
            <a:fillRect/>
          </a:stretch>
        </p:blipFill>
        <p:spPr bwMode="auto">
          <a:xfrm rot="10800000" flipH="1" flipV="1">
            <a:off x="4202113" y="4081463"/>
            <a:ext cx="1955800" cy="1128712"/>
          </a:xfrm>
          <a:prstGeom prst="rect">
            <a:avLst/>
          </a:prstGeom>
          <a:noFill/>
          <a:ln w="9525">
            <a:noFill/>
            <a:miter lim="800000"/>
            <a:headEnd/>
            <a:tailEnd/>
          </a:ln>
        </p:spPr>
      </p:pic>
      <p:pic>
        <p:nvPicPr>
          <p:cNvPr id="30724" name="Picture 6" descr="FP7-cap-RGB_0.jpg"/>
          <p:cNvPicPr>
            <a:picLocks noChangeAspect="1"/>
          </p:cNvPicPr>
          <p:nvPr/>
        </p:nvPicPr>
        <p:blipFill>
          <a:blip r:embed="rId3"/>
          <a:srcRect/>
          <a:stretch>
            <a:fillRect/>
          </a:stretch>
        </p:blipFill>
        <p:spPr bwMode="auto">
          <a:xfrm>
            <a:off x="6419850" y="4305300"/>
            <a:ext cx="1112838" cy="904875"/>
          </a:xfrm>
          <a:prstGeom prst="rect">
            <a:avLst/>
          </a:prstGeom>
          <a:noFill/>
          <a:ln w="9525">
            <a:noFill/>
            <a:miter lim="800000"/>
            <a:headEnd/>
            <a:tailEnd/>
          </a:ln>
        </p:spPr>
      </p:pic>
      <p:pic>
        <p:nvPicPr>
          <p:cNvPr id="30725" name="Picture 7" descr="eu flag_0.jpg"/>
          <p:cNvPicPr>
            <a:picLocks noChangeAspect="1"/>
          </p:cNvPicPr>
          <p:nvPr/>
        </p:nvPicPr>
        <p:blipFill>
          <a:blip r:embed="rId4"/>
          <a:srcRect/>
          <a:stretch>
            <a:fillRect/>
          </a:stretch>
        </p:blipFill>
        <p:spPr bwMode="auto">
          <a:xfrm>
            <a:off x="2432050" y="4257675"/>
            <a:ext cx="1398588" cy="952500"/>
          </a:xfrm>
          <a:prstGeom prst="rect">
            <a:avLst/>
          </a:prstGeom>
          <a:noFill/>
          <a:ln w="9525">
            <a:noFill/>
            <a:miter lim="800000"/>
            <a:headEnd/>
            <a:tailEnd/>
          </a:ln>
        </p:spPr>
      </p:pic>
      <p:pic>
        <p:nvPicPr>
          <p:cNvPr id="30726" name="Picture 8" descr="eucard orange 2_0_0.png"/>
          <p:cNvPicPr>
            <a:picLocks noChangeAspect="1"/>
          </p:cNvPicPr>
          <p:nvPr/>
        </p:nvPicPr>
        <p:blipFill>
          <a:blip r:embed="rId5"/>
          <a:srcRect/>
          <a:stretch>
            <a:fillRect/>
          </a:stretch>
        </p:blipFill>
        <p:spPr bwMode="auto">
          <a:xfrm>
            <a:off x="3295650" y="1031875"/>
            <a:ext cx="2559050" cy="971550"/>
          </a:xfrm>
          <a:prstGeom prst="rect">
            <a:avLst/>
          </a:prstGeom>
          <a:noFill/>
          <a:ln w="9525">
            <a:noFill/>
            <a:miter lim="800000"/>
            <a:headEnd/>
            <a:tailEnd/>
          </a:ln>
        </p:spPr>
      </p:pic>
      <p:sp>
        <p:nvSpPr>
          <p:cNvPr id="3" name="CasellaDiTesto 2"/>
          <p:cNvSpPr txBox="1"/>
          <p:nvPr/>
        </p:nvSpPr>
        <p:spPr>
          <a:xfrm>
            <a:off x="874713" y="5530850"/>
            <a:ext cx="7799387" cy="646113"/>
          </a:xfrm>
          <a:prstGeom prst="rect">
            <a:avLst/>
          </a:prstGeom>
          <a:noFill/>
        </p:spPr>
        <p:txBody>
          <a:bodyPr>
            <a:spAutoFit/>
          </a:bodyPr>
          <a:lstStyle/>
          <a:p>
            <a:pPr fontAlgn="auto">
              <a:spcBef>
                <a:spcPts val="0"/>
              </a:spcBef>
              <a:spcAft>
                <a:spcPts val="0"/>
              </a:spcAft>
              <a:defRPr/>
            </a:pPr>
            <a:r>
              <a:rPr lang="it-IT" dirty="0">
                <a:solidFill>
                  <a:schemeClr val="accent3">
                    <a:lumMod val="40000"/>
                    <a:lumOff val="60000"/>
                  </a:schemeClr>
                </a:solidFill>
                <a:latin typeface="+mn-lt"/>
                <a:cs typeface="+mn-cs"/>
              </a:rPr>
              <a:t>Ruggero Ricci INFN-LNF </a:t>
            </a:r>
            <a:r>
              <a:rPr lang="it-IT" dirty="0" err="1">
                <a:solidFill>
                  <a:schemeClr val="accent3">
                    <a:lumMod val="40000"/>
                    <a:lumOff val="60000"/>
                  </a:schemeClr>
                </a:solidFill>
                <a:latin typeface="+mn-lt"/>
                <a:cs typeface="+mn-cs"/>
              </a:rPr>
              <a:t>Electrical</a:t>
            </a:r>
            <a:r>
              <a:rPr lang="it-IT" dirty="0">
                <a:solidFill>
                  <a:schemeClr val="accent3">
                    <a:lumMod val="40000"/>
                    <a:lumOff val="60000"/>
                  </a:schemeClr>
                </a:solidFill>
                <a:latin typeface="+mn-lt"/>
                <a:cs typeface="+mn-cs"/>
              </a:rPr>
              <a:t> </a:t>
            </a:r>
            <a:r>
              <a:rPr lang="it-IT" dirty="0" err="1">
                <a:solidFill>
                  <a:schemeClr val="accent3">
                    <a:lumMod val="40000"/>
                    <a:lumOff val="60000"/>
                  </a:schemeClr>
                </a:solidFill>
                <a:latin typeface="+mn-lt"/>
                <a:cs typeface="+mn-cs"/>
              </a:rPr>
              <a:t>dept</a:t>
            </a:r>
            <a:r>
              <a:rPr lang="it-IT" dirty="0">
                <a:solidFill>
                  <a:schemeClr val="accent3">
                    <a:lumMod val="40000"/>
                    <a:lumOff val="60000"/>
                  </a:schemeClr>
                </a:solidFill>
                <a:latin typeface="+mn-lt"/>
                <a:cs typeface="+mn-cs"/>
              </a:rPr>
              <a:t>. head / Energy Manager</a:t>
            </a:r>
          </a:p>
          <a:p>
            <a:pPr fontAlgn="auto">
              <a:spcBef>
                <a:spcPts val="0"/>
              </a:spcBef>
              <a:spcAft>
                <a:spcPts val="0"/>
              </a:spcAft>
              <a:defRPr/>
            </a:pPr>
            <a:r>
              <a:rPr lang="it-IT" dirty="0">
                <a:solidFill>
                  <a:schemeClr val="accent3">
                    <a:lumMod val="40000"/>
                    <a:lumOff val="60000"/>
                  </a:schemeClr>
                </a:solidFill>
                <a:latin typeface="+mn-lt"/>
                <a:cs typeface="+mn-cs"/>
              </a:rPr>
              <a:t>Ugo Rotundo INFN-LNF </a:t>
            </a:r>
            <a:r>
              <a:rPr lang="it-IT" dirty="0" err="1">
                <a:solidFill>
                  <a:schemeClr val="accent3">
                    <a:lumMod val="40000"/>
                    <a:lumOff val="60000"/>
                  </a:schemeClr>
                </a:solidFill>
                <a:latin typeface="+mn-lt"/>
                <a:cs typeface="+mn-cs"/>
              </a:rPr>
              <a:t>Fluid</a:t>
            </a:r>
            <a:r>
              <a:rPr lang="it-IT" dirty="0">
                <a:solidFill>
                  <a:schemeClr val="accent3">
                    <a:lumMod val="40000"/>
                    <a:lumOff val="60000"/>
                  </a:schemeClr>
                </a:solidFill>
                <a:latin typeface="+mn-lt"/>
                <a:cs typeface="+mn-cs"/>
              </a:rPr>
              <a:t> </a:t>
            </a:r>
            <a:r>
              <a:rPr lang="it-IT" dirty="0" err="1">
                <a:solidFill>
                  <a:schemeClr val="accent3">
                    <a:lumMod val="40000"/>
                    <a:lumOff val="60000"/>
                  </a:schemeClr>
                </a:solidFill>
                <a:latin typeface="+mn-lt"/>
                <a:cs typeface="+mn-cs"/>
              </a:rPr>
              <a:t>Plants</a:t>
            </a:r>
            <a:r>
              <a:rPr lang="it-IT" dirty="0">
                <a:solidFill>
                  <a:schemeClr val="accent3">
                    <a:lumMod val="40000"/>
                    <a:lumOff val="60000"/>
                  </a:schemeClr>
                </a:solidFill>
                <a:latin typeface="+mn-lt"/>
                <a:cs typeface="+mn-cs"/>
              </a:rPr>
              <a:t> </a:t>
            </a:r>
            <a:r>
              <a:rPr lang="it-IT" dirty="0" err="1">
                <a:solidFill>
                  <a:schemeClr val="accent3">
                    <a:lumMod val="40000"/>
                    <a:lumOff val="60000"/>
                  </a:schemeClr>
                </a:solidFill>
                <a:latin typeface="+mn-lt"/>
                <a:cs typeface="+mn-cs"/>
              </a:rPr>
              <a:t>dept</a:t>
            </a:r>
            <a:r>
              <a:rPr lang="it-IT" dirty="0">
                <a:solidFill>
                  <a:schemeClr val="accent3">
                    <a:lumMod val="40000"/>
                    <a:lumOff val="60000"/>
                  </a:schemeClr>
                </a:solidFill>
                <a:latin typeface="+mn-lt"/>
                <a:cs typeface="+mn-cs"/>
              </a:rPr>
              <a:t>. head</a:t>
            </a:r>
            <a:r>
              <a:rPr lang="it-IT" dirty="0">
                <a:latin typeface="+mn-lt"/>
                <a:cs typeface="+mn-cs"/>
              </a:rPr>
              <a:t> </a:t>
            </a:r>
          </a:p>
        </p:txBody>
      </p:sp>
      <p:pic>
        <p:nvPicPr>
          <p:cNvPr id="1026" name="Picture 2" descr="http://www.infn.it/logo/weblogo5.gif"/>
          <p:cNvPicPr>
            <a:picLocks noChangeAspect="1" noChangeArrowheads="1"/>
          </p:cNvPicPr>
          <p:nvPr/>
        </p:nvPicPr>
        <p:blipFill>
          <a:blip r:embed="rId6">
            <a:extLst>
              <a:ext uri="{28A0092B-C50C-407E-A947-70E740481C1C}"/>
            </a:extLst>
          </a:blip>
          <a:srcRect/>
          <a:stretch>
            <a:fillRect/>
          </a:stretch>
        </p:blipFill>
        <p:spPr bwMode="auto">
          <a:xfrm>
            <a:off x="874666" y="4258446"/>
            <a:ext cx="1200150" cy="762000"/>
          </a:xfrm>
          <a:prstGeom prst="rect">
            <a:avLst/>
          </a:prstGeom>
          <a:noFill/>
          <a:effectLst>
            <a:innerShdw blurRad="63500" dist="50800" dir="16200000">
              <a:prstClr val="black">
                <a:alpha val="50000"/>
              </a:prstClr>
            </a:innerShdw>
          </a:effectLst>
          <a:extLst>
            <a:ext uri="{909E8E84-426E-40DD-AFC4-6F175D3DCCD1}"/>
          </a:extLst>
        </p:spPr>
      </p:pic>
      <p:pic>
        <p:nvPicPr>
          <p:cNvPr id="30729" name="Picture 2"/>
          <p:cNvPicPr>
            <a:picLocks noChangeAspect="1" noChangeArrowheads="1"/>
          </p:cNvPicPr>
          <p:nvPr/>
        </p:nvPicPr>
        <p:blipFill>
          <a:blip r:embed="rId7"/>
          <a:srcRect/>
          <a:stretch>
            <a:fillRect/>
          </a:stretch>
        </p:blipFill>
        <p:spPr bwMode="auto">
          <a:xfrm>
            <a:off x="7208838" y="1185863"/>
            <a:ext cx="1552575" cy="1419225"/>
          </a:xfrm>
          <a:prstGeom prst="rect">
            <a:avLst/>
          </a:prstGeom>
          <a:noFill/>
          <a:ln w="9525">
            <a:noFill/>
            <a:miter lim="800000"/>
            <a:headEnd/>
            <a:tailEnd/>
          </a:ln>
        </p:spPr>
      </p:pic>
      <p:sp>
        <p:nvSpPr>
          <p:cNvPr id="5" name="CasellaDiTesto 4"/>
          <p:cNvSpPr txBox="1"/>
          <p:nvPr/>
        </p:nvSpPr>
        <p:spPr>
          <a:xfrm>
            <a:off x="685800" y="6284913"/>
            <a:ext cx="2190750" cy="307975"/>
          </a:xfrm>
          <a:prstGeom prst="rect">
            <a:avLst/>
          </a:prstGeom>
          <a:noFill/>
        </p:spPr>
        <p:txBody>
          <a:bodyPr>
            <a:spAutoFit/>
          </a:bodyPr>
          <a:lstStyle/>
          <a:p>
            <a:pPr fontAlgn="auto">
              <a:spcBef>
                <a:spcPts val="0"/>
              </a:spcBef>
              <a:spcAft>
                <a:spcPts val="0"/>
              </a:spcAft>
              <a:defRPr/>
            </a:pPr>
            <a:r>
              <a:rPr lang="it-IT" sz="1400" i="1" u="sng" dirty="0">
                <a:solidFill>
                  <a:schemeClr val="bg1">
                    <a:lumMod val="95000"/>
                  </a:schemeClr>
                </a:solidFill>
                <a:latin typeface="+mn-lt"/>
                <a:cs typeface="+mn-cs"/>
              </a:rPr>
              <a:t>www.lnf.infn.it</a:t>
            </a:r>
          </a:p>
        </p:txBody>
      </p:sp>
      <p:sp>
        <p:nvSpPr>
          <p:cNvPr id="30731" name="CasellaDiTesto 10"/>
          <p:cNvSpPr txBox="1">
            <a:spLocks noChangeArrowheads="1"/>
          </p:cNvSpPr>
          <p:nvPr/>
        </p:nvSpPr>
        <p:spPr bwMode="auto">
          <a:xfrm>
            <a:off x="6654800" y="6070600"/>
            <a:ext cx="2190750" cy="522288"/>
          </a:xfrm>
          <a:prstGeom prst="rect">
            <a:avLst/>
          </a:prstGeom>
          <a:noFill/>
          <a:ln w="9525">
            <a:noFill/>
            <a:miter lim="800000"/>
            <a:headEnd/>
            <a:tailEnd/>
          </a:ln>
        </p:spPr>
        <p:txBody>
          <a:bodyPr>
            <a:spAutoFit/>
          </a:bodyPr>
          <a:lstStyle/>
          <a:p>
            <a:r>
              <a:rPr lang="it-IT" sz="1400" i="1" u="sng">
                <a:hlinkClick r:id="rId8"/>
              </a:rPr>
              <a:t>ruggero.ricci@lnf.infn.it</a:t>
            </a:r>
            <a:endParaRPr lang="it-IT" sz="1400" i="1" u="sng"/>
          </a:p>
          <a:p>
            <a:r>
              <a:rPr lang="it-IT" sz="1400" i="1" u="sng">
                <a:hlinkClick r:id="rId9"/>
              </a:rPr>
              <a:t>ugo.rotundo@lnf.infn.it</a:t>
            </a:r>
            <a:r>
              <a:rPr lang="it-IT" sz="1400" i="1" u="sng"/>
              <a:t> </a:t>
            </a:r>
          </a:p>
        </p:txBody>
      </p:sp>
      <p:sp>
        <p:nvSpPr>
          <p:cNvPr id="6" name="Rettangolo 5"/>
          <p:cNvSpPr/>
          <p:nvPr/>
        </p:nvSpPr>
        <p:spPr>
          <a:xfrm>
            <a:off x="2876550" y="6330950"/>
            <a:ext cx="2065338" cy="369888"/>
          </a:xfrm>
          <a:prstGeom prst="rect">
            <a:avLst/>
          </a:prstGeom>
        </p:spPr>
        <p:txBody>
          <a:bodyPr wrap="none">
            <a:spAutoFit/>
          </a:bodyPr>
          <a:lstStyle/>
          <a:p>
            <a:pPr fontAlgn="auto">
              <a:spcBef>
                <a:spcPts val="0"/>
              </a:spcBef>
              <a:spcAft>
                <a:spcPts val="0"/>
              </a:spcAft>
              <a:defRPr/>
            </a:pPr>
            <a:r>
              <a:rPr lang="it-IT" dirty="0">
                <a:solidFill>
                  <a:schemeClr val="bg1">
                    <a:lumMod val="95000"/>
                  </a:schemeClr>
                </a:solidFill>
                <a:latin typeface="+mn-lt"/>
                <a:cs typeface="+mn-cs"/>
              </a:rPr>
              <a:t>Lund, 29 April, 2014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olo 1"/>
          <p:cNvSpPr>
            <a:spLocks noGrp="1"/>
          </p:cNvSpPr>
          <p:nvPr>
            <p:ph type="title"/>
          </p:nvPr>
        </p:nvSpPr>
        <p:spPr>
          <a:xfrm>
            <a:off x="371475" y="152400"/>
            <a:ext cx="8229600" cy="1143000"/>
          </a:xfrm>
        </p:spPr>
        <p:txBody>
          <a:bodyPr/>
          <a:lstStyle/>
          <a:p>
            <a:pPr eaLnBrk="1" hangingPunct="1"/>
            <a:r>
              <a:rPr lang="it-IT" smtClean="0">
                <a:solidFill>
                  <a:srgbClr val="00B0F0"/>
                </a:solidFill>
              </a:rPr>
              <a:t>Wiggler magnets upgrades</a:t>
            </a:r>
          </a:p>
        </p:txBody>
      </p:sp>
      <p:sp>
        <p:nvSpPr>
          <p:cNvPr id="3" name="Segnaposto contenuto 2"/>
          <p:cNvSpPr>
            <a:spLocks noGrp="1"/>
          </p:cNvSpPr>
          <p:nvPr>
            <p:ph idx="1"/>
          </p:nvPr>
        </p:nvSpPr>
        <p:spPr>
          <a:xfrm>
            <a:off x="3746500" y="2703513"/>
            <a:ext cx="5397500" cy="2989262"/>
          </a:xfrm>
          <a:solidFill>
            <a:schemeClr val="accent6">
              <a:lumMod val="40000"/>
              <a:lumOff val="60000"/>
            </a:schemeClr>
          </a:solidFill>
        </p:spPr>
        <p:txBody>
          <a:bodyPr rtlCol="0">
            <a:normAutofit/>
          </a:bodyPr>
          <a:lstStyle/>
          <a:p>
            <a:pPr marL="0" indent="0" eaLnBrk="1" fontAlgn="auto" hangingPunct="1">
              <a:spcAft>
                <a:spcPts val="0"/>
              </a:spcAft>
              <a:buFont typeface="Arial"/>
              <a:buNone/>
              <a:defRPr/>
            </a:pPr>
            <a:r>
              <a:rPr lang="en-US" sz="1800" dirty="0" smtClean="0"/>
              <a:t>Multi step Upgrade performed since 2002 in order to:</a:t>
            </a:r>
          </a:p>
          <a:p>
            <a:pPr eaLnBrk="1" fontAlgn="auto" hangingPunct="1">
              <a:spcAft>
                <a:spcPts val="0"/>
              </a:spcAft>
              <a:buFont typeface="Arial"/>
              <a:buChar char="•"/>
              <a:defRPr/>
            </a:pPr>
            <a:r>
              <a:rPr lang="en-US" sz="1800" dirty="0" smtClean="0"/>
              <a:t>Reduce the field non-</a:t>
            </a:r>
            <a:r>
              <a:rPr lang="en-US" sz="1800" dirty="0" err="1" smtClean="0"/>
              <a:t>linearities</a:t>
            </a:r>
            <a:endParaRPr lang="en-US" sz="1800" dirty="0" smtClean="0"/>
          </a:p>
          <a:p>
            <a:pPr eaLnBrk="1" fontAlgn="auto" hangingPunct="1">
              <a:spcAft>
                <a:spcPts val="0"/>
              </a:spcAft>
              <a:buFont typeface="Arial"/>
              <a:buChar char="•"/>
              <a:defRPr/>
            </a:pPr>
            <a:r>
              <a:rPr lang="en-US" altLang="it-IT" sz="1800" dirty="0" smtClean="0"/>
              <a:t>Improve the good field region adding shaped pole plates</a:t>
            </a:r>
          </a:p>
          <a:p>
            <a:pPr eaLnBrk="1" fontAlgn="auto" hangingPunct="1">
              <a:spcAft>
                <a:spcPts val="0"/>
              </a:spcAft>
              <a:buFont typeface="Arial"/>
              <a:buChar char="•"/>
              <a:defRPr/>
            </a:pPr>
            <a:r>
              <a:rPr lang="en-US" altLang="it-IT" sz="1800" dirty="0" smtClean="0"/>
              <a:t>Reduce the Gap, from 40 to 37 mm: space gained renouncing to early envelope of protective felt, foreseen for baking, not necessary any more</a:t>
            </a:r>
          </a:p>
          <a:p>
            <a:pPr eaLnBrk="1" fontAlgn="auto" hangingPunct="1">
              <a:spcAft>
                <a:spcPts val="0"/>
              </a:spcAft>
              <a:buFont typeface="Arial"/>
              <a:buChar char="•"/>
              <a:defRPr/>
            </a:pPr>
            <a:r>
              <a:rPr lang="en-US" altLang="it-IT" sz="1800" dirty="0" smtClean="0"/>
              <a:t>Reduce the maximum required B-field, after machine optics optimization</a:t>
            </a:r>
          </a:p>
        </p:txBody>
      </p:sp>
      <p:sp>
        <p:nvSpPr>
          <p:cNvPr id="37892" name="CasellaDiTesto 3"/>
          <p:cNvSpPr txBox="1">
            <a:spLocks noChangeArrowheads="1"/>
          </p:cNvSpPr>
          <p:nvPr/>
        </p:nvSpPr>
        <p:spPr bwMode="auto">
          <a:xfrm>
            <a:off x="4038600" y="1111250"/>
            <a:ext cx="4651375" cy="1477963"/>
          </a:xfrm>
          <a:prstGeom prst="rect">
            <a:avLst/>
          </a:prstGeom>
          <a:solidFill>
            <a:srgbClr val="92D050"/>
          </a:solidFill>
          <a:ln w="9525">
            <a:noFill/>
            <a:miter lim="800000"/>
            <a:headEnd/>
            <a:tailEnd/>
          </a:ln>
        </p:spPr>
        <p:txBody>
          <a:bodyPr>
            <a:spAutoFit/>
          </a:bodyPr>
          <a:lstStyle/>
          <a:p>
            <a:r>
              <a:rPr lang="it-IT"/>
              <a:t>Dafne main rings use 4+4 normal conducting wigglers designed to reduce the instabilities and control the emittance. </a:t>
            </a:r>
          </a:p>
          <a:p>
            <a:r>
              <a:rPr lang="it-IT"/>
              <a:t>B=1,8 T </a:t>
            </a:r>
          </a:p>
          <a:p>
            <a:r>
              <a:rPr lang="it-IT"/>
              <a:t>Maximum total power demand: about 2,5 MW</a:t>
            </a:r>
          </a:p>
        </p:txBody>
      </p:sp>
      <p:pic>
        <p:nvPicPr>
          <p:cNvPr id="37893" name="Immagine 4"/>
          <p:cNvPicPr>
            <a:picLocks noChangeAspect="1"/>
          </p:cNvPicPr>
          <p:nvPr/>
        </p:nvPicPr>
        <p:blipFill>
          <a:blip r:embed="rId2"/>
          <a:srcRect/>
          <a:stretch>
            <a:fillRect/>
          </a:stretch>
        </p:blipFill>
        <p:spPr bwMode="auto">
          <a:xfrm>
            <a:off x="42863" y="1104900"/>
            <a:ext cx="3713162" cy="3713163"/>
          </a:xfrm>
          <a:prstGeom prst="rect">
            <a:avLst/>
          </a:prstGeom>
          <a:noFill/>
          <a:ln w="9525">
            <a:noFill/>
            <a:miter lim="800000"/>
            <a:headEnd/>
            <a:tailEnd/>
          </a:ln>
        </p:spPr>
      </p:pic>
      <p:sp>
        <p:nvSpPr>
          <p:cNvPr id="37894" name="Rettangolo 5"/>
          <p:cNvSpPr>
            <a:spLocks noChangeArrowheads="1"/>
          </p:cNvSpPr>
          <p:nvPr/>
        </p:nvSpPr>
        <p:spPr bwMode="auto">
          <a:xfrm>
            <a:off x="442913" y="5781675"/>
            <a:ext cx="7816850" cy="646113"/>
          </a:xfrm>
          <a:prstGeom prst="rect">
            <a:avLst/>
          </a:prstGeom>
          <a:solidFill>
            <a:srgbClr val="FFC000"/>
          </a:solidFill>
          <a:ln w="9525">
            <a:noFill/>
            <a:miter lim="800000"/>
            <a:headEnd/>
            <a:tailEnd/>
          </a:ln>
        </p:spPr>
        <p:txBody>
          <a:bodyPr>
            <a:spAutoFit/>
          </a:bodyPr>
          <a:lstStyle/>
          <a:p>
            <a:r>
              <a:rPr lang="en-US" altLang="it-IT"/>
              <a:t>All the modifications were mainly driven by the upgrading of accelerator physics parameters, but also by efficiency reason and OPEX saving.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58750"/>
            <a:ext cx="3133725" cy="576263"/>
          </a:xfrm>
        </p:spPr>
        <p:style>
          <a:lnRef idx="1">
            <a:schemeClr val="accent6"/>
          </a:lnRef>
          <a:fillRef idx="2">
            <a:schemeClr val="accent6"/>
          </a:fillRef>
          <a:effectRef idx="1">
            <a:schemeClr val="accent6"/>
          </a:effectRef>
          <a:fontRef idx="minor">
            <a:schemeClr val="dk1"/>
          </a:fontRef>
        </p:style>
        <p:txBody>
          <a:bodyPr rtlCol="0">
            <a:noAutofit/>
          </a:bodyPr>
          <a:lstStyle/>
          <a:p>
            <a:pPr eaLnBrk="1" fontAlgn="auto" hangingPunct="1">
              <a:spcAft>
                <a:spcPts val="0"/>
              </a:spcAft>
              <a:defRPr/>
            </a:pPr>
            <a:r>
              <a:rPr lang="en-US" altLang="it-IT" sz="2400" dirty="0" smtClean="0"/>
              <a:t>Before modification</a:t>
            </a:r>
          </a:p>
        </p:txBody>
      </p:sp>
      <p:pic>
        <p:nvPicPr>
          <p:cNvPr id="38915" name="Picture 5" descr="P1000267"/>
          <p:cNvPicPr>
            <a:picLocks noChangeAspect="1" noChangeArrowheads="1"/>
          </p:cNvPicPr>
          <p:nvPr/>
        </p:nvPicPr>
        <p:blipFill>
          <a:blip r:embed="rId2"/>
          <a:srcRect/>
          <a:stretch>
            <a:fillRect/>
          </a:stretch>
        </p:blipFill>
        <p:spPr bwMode="auto">
          <a:xfrm>
            <a:off x="4519613" y="3444875"/>
            <a:ext cx="4624387" cy="3260725"/>
          </a:xfrm>
          <a:prstGeom prst="rect">
            <a:avLst/>
          </a:prstGeom>
          <a:noFill/>
          <a:ln w="9525">
            <a:noFill/>
            <a:miter lim="800000"/>
            <a:headEnd/>
            <a:tailEnd/>
          </a:ln>
        </p:spPr>
      </p:pic>
      <p:pic>
        <p:nvPicPr>
          <p:cNvPr id="38916" name="Picture 3" descr="senza titolo2"/>
          <p:cNvPicPr>
            <a:picLocks noChangeAspect="1" noChangeArrowheads="1"/>
          </p:cNvPicPr>
          <p:nvPr/>
        </p:nvPicPr>
        <p:blipFill>
          <a:blip r:embed="rId3"/>
          <a:srcRect/>
          <a:stretch>
            <a:fillRect/>
          </a:stretch>
        </p:blipFill>
        <p:spPr bwMode="auto">
          <a:xfrm>
            <a:off x="115888" y="708025"/>
            <a:ext cx="4340225" cy="3125788"/>
          </a:xfrm>
          <a:prstGeom prst="rect">
            <a:avLst/>
          </a:prstGeom>
          <a:noFill/>
          <a:ln w="9525">
            <a:noFill/>
            <a:miter lim="800000"/>
            <a:headEnd/>
            <a:tailEnd/>
          </a:ln>
        </p:spPr>
      </p:pic>
      <p:sp>
        <p:nvSpPr>
          <p:cNvPr id="5" name="Rectangle 2"/>
          <p:cNvSpPr txBox="1">
            <a:spLocks noChangeArrowheads="1"/>
          </p:cNvSpPr>
          <p:nvPr/>
        </p:nvSpPr>
        <p:spPr bwMode="auto">
          <a:xfrm>
            <a:off x="4075113" y="6188075"/>
            <a:ext cx="3209925" cy="517525"/>
          </a:xfrm>
          <a:prstGeom prst="rect">
            <a:avLst/>
          </a:prstGeom>
          <a:gradFill rotWithShape="1">
            <a:gsLst>
              <a:gs pos="0">
                <a:srgbClr val="FF9900"/>
              </a:gs>
              <a:gs pos="100000">
                <a:srgbClr val="FCE06A"/>
              </a:gs>
            </a:gsLst>
            <a:lin ang="5400000" scaled="1"/>
          </a:gradFill>
          <a:ln w="9525">
            <a:noFill/>
            <a:miter lim="800000"/>
            <a:headEnd/>
            <a:tailEnd/>
          </a:ln>
        </p:spPr>
        <p:txBody>
          <a:bodyPr anchor="ctr"/>
          <a:lstStyle/>
          <a:p>
            <a:pPr algn="ctr" eaLnBrk="0" fontAlgn="auto" hangingPunct="0">
              <a:spcBef>
                <a:spcPts val="0"/>
              </a:spcBef>
              <a:spcAft>
                <a:spcPts val="0"/>
              </a:spcAft>
              <a:defRPr/>
            </a:pPr>
            <a:r>
              <a:rPr lang="en-US" sz="3200" kern="0" dirty="0">
                <a:solidFill>
                  <a:srgbClr val="0033CC"/>
                </a:solidFill>
                <a:latin typeface="+mj-lt"/>
                <a:ea typeface="+mj-ea"/>
                <a:cs typeface="+mj-cs"/>
              </a:rPr>
              <a:t>After modification</a:t>
            </a:r>
          </a:p>
        </p:txBody>
      </p:sp>
      <p:sp>
        <p:nvSpPr>
          <p:cNvPr id="2" name="Rettangolo 1"/>
          <p:cNvSpPr/>
          <p:nvPr/>
        </p:nvSpPr>
        <p:spPr>
          <a:xfrm>
            <a:off x="185738" y="4324350"/>
            <a:ext cx="3729037" cy="923925"/>
          </a:xfrm>
          <a:prstGeom prst="rect">
            <a:avLst/>
          </a:prstGeom>
          <a:solidFill>
            <a:srgbClr val="92D050"/>
          </a:solidFill>
        </p:spPr>
        <p:txBody>
          <a:bodyPr>
            <a:spAutoFit/>
          </a:bodyPr>
          <a:lstStyle/>
          <a:p>
            <a:pPr fontAlgn="auto">
              <a:spcBef>
                <a:spcPts val="0"/>
              </a:spcBef>
              <a:spcAft>
                <a:spcPts val="0"/>
              </a:spcAft>
              <a:defRPr/>
            </a:pPr>
            <a:r>
              <a:rPr lang="en-US" dirty="0">
                <a:latin typeface="+mn-lt"/>
                <a:cs typeface="+mn-cs"/>
              </a:rPr>
              <a:t>Energy saving benefit</a:t>
            </a:r>
          </a:p>
          <a:p>
            <a:pPr marL="285750" indent="-285750" fontAlgn="auto">
              <a:spcBef>
                <a:spcPts val="0"/>
              </a:spcBef>
              <a:spcAft>
                <a:spcPts val="0"/>
              </a:spcAft>
              <a:buFont typeface="Arial" panose="020B0604020202020204" pitchFamily="34" charset="0"/>
              <a:buChar char="•"/>
              <a:defRPr/>
            </a:pPr>
            <a:r>
              <a:rPr lang="en-US" dirty="0">
                <a:latin typeface="+mn-lt"/>
                <a:cs typeface="+mn-cs"/>
              </a:rPr>
              <a:t>Lower B required</a:t>
            </a:r>
          </a:p>
          <a:p>
            <a:pPr marL="285750" indent="-285750" fontAlgn="auto">
              <a:spcBef>
                <a:spcPts val="0"/>
              </a:spcBef>
              <a:spcAft>
                <a:spcPts val="0"/>
              </a:spcAft>
              <a:buFont typeface="Arial" panose="020B0604020202020204" pitchFamily="34" charset="0"/>
              <a:buChar char="•"/>
              <a:defRPr/>
            </a:pPr>
            <a:r>
              <a:rPr lang="en-US" dirty="0">
                <a:latin typeface="+mn-lt"/>
                <a:cs typeface="+mn-cs"/>
              </a:rPr>
              <a:t>Lower current (from 730 to 400 A)</a:t>
            </a:r>
          </a:p>
        </p:txBody>
      </p:sp>
      <p:sp>
        <p:nvSpPr>
          <p:cNvPr id="38919" name="CasellaDiTesto 2"/>
          <p:cNvSpPr txBox="1">
            <a:spLocks noChangeArrowheads="1"/>
          </p:cNvSpPr>
          <p:nvPr/>
        </p:nvSpPr>
        <p:spPr bwMode="auto">
          <a:xfrm>
            <a:off x="4711700" y="577850"/>
            <a:ext cx="4133850" cy="1476375"/>
          </a:xfrm>
          <a:prstGeom prst="rect">
            <a:avLst/>
          </a:prstGeom>
          <a:noFill/>
          <a:ln w="9525">
            <a:noFill/>
            <a:miter lim="800000"/>
            <a:headEnd/>
            <a:tailEnd/>
          </a:ln>
        </p:spPr>
        <p:txBody>
          <a:bodyPr>
            <a:spAutoFit/>
          </a:bodyPr>
          <a:lstStyle/>
          <a:p>
            <a:r>
              <a:rPr lang="en-US" b="1"/>
              <a:t>Joint effort</a:t>
            </a:r>
            <a:r>
              <a:rPr lang="en-US"/>
              <a:t> of different skills:</a:t>
            </a:r>
          </a:p>
          <a:p>
            <a:r>
              <a:rPr lang="en-US"/>
              <a:t>Accelerator physics, beam dynamics and optic experts working together with</a:t>
            </a:r>
          </a:p>
          <a:p>
            <a:r>
              <a:rPr lang="en-US"/>
              <a:t>Magnetic calculation and measurements experts and Mechanical engineers </a:t>
            </a:r>
          </a:p>
        </p:txBody>
      </p:sp>
      <p:grpSp>
        <p:nvGrpSpPr>
          <p:cNvPr id="3" name="Gruppo 7"/>
          <p:cNvGrpSpPr/>
          <p:nvPr/>
        </p:nvGrpSpPr>
        <p:grpSpPr>
          <a:xfrm>
            <a:off x="5290842" y="2199133"/>
            <a:ext cx="3293091" cy="1158295"/>
            <a:chOff x="341313" y="2352675"/>
            <a:chExt cx="8521700" cy="3646488"/>
          </a:xfrm>
          <a:solidFill>
            <a:schemeClr val="bg1"/>
          </a:solidFill>
        </p:grpSpPr>
        <p:sp>
          <p:nvSpPr>
            <p:cNvPr id="9" name="Rectangle 75"/>
            <p:cNvSpPr/>
            <p:nvPr/>
          </p:nvSpPr>
          <p:spPr>
            <a:xfrm>
              <a:off x="341313" y="4821238"/>
              <a:ext cx="8461375" cy="1177925"/>
            </a:xfrm>
            <a:prstGeom prst="rect">
              <a:avLst/>
            </a:prstGeom>
            <a:grpFill/>
            <a:ln>
              <a:solidFill>
                <a:srgbClr val="E9ED7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74"/>
            <p:cNvSpPr/>
            <p:nvPr/>
          </p:nvSpPr>
          <p:spPr>
            <a:xfrm>
              <a:off x="401638" y="2352675"/>
              <a:ext cx="8461375" cy="1179513"/>
            </a:xfrm>
            <a:prstGeom prst="rect">
              <a:avLst/>
            </a:prstGeom>
            <a:grp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3"/>
            <p:cNvSpPr>
              <a:spLocks noChangeArrowheads="1"/>
            </p:cNvSpPr>
            <p:nvPr/>
          </p:nvSpPr>
          <p:spPr bwMode="auto">
            <a:xfrm>
              <a:off x="685800" y="2578100"/>
              <a:ext cx="609600" cy="762000"/>
            </a:xfrm>
            <a:prstGeom prst="rect">
              <a:avLst/>
            </a:prstGeom>
            <a:grpFill/>
            <a:ln w="19050">
              <a:solidFill>
                <a:srgbClr val="FF0000"/>
              </a:solidFill>
              <a:miter lim="800000"/>
              <a:headEnd/>
              <a:tailEnd/>
            </a:ln>
            <a:extLst/>
          </p:spPr>
          <p:txBody>
            <a:bodyPr wrap="none" anchor="ct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37931725" indent="-37474525"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fontAlgn="auto" hangingPunct="1">
                <a:spcBef>
                  <a:spcPct val="0"/>
                </a:spcBef>
                <a:spcAft>
                  <a:spcPts val="0"/>
                </a:spcAft>
                <a:buFontTx/>
                <a:buNone/>
                <a:defRPr/>
              </a:pPr>
              <a:endParaRPr lang="it-IT" altLang="it-IT" sz="1800">
                <a:latin typeface="Arial" charset="0"/>
                <a:cs typeface="+mn-cs"/>
              </a:endParaRPr>
            </a:p>
          </p:txBody>
        </p:sp>
        <p:sp>
          <p:nvSpPr>
            <p:cNvPr id="12" name="Rectangle 4"/>
            <p:cNvSpPr>
              <a:spLocks noChangeArrowheads="1"/>
            </p:cNvSpPr>
            <p:nvPr/>
          </p:nvSpPr>
          <p:spPr bwMode="auto">
            <a:xfrm>
              <a:off x="2819400" y="2578100"/>
              <a:ext cx="990600" cy="762000"/>
            </a:xfrm>
            <a:prstGeom prst="rect">
              <a:avLst/>
            </a:prstGeom>
            <a:grpFill/>
            <a:ln w="19050">
              <a:solidFill>
                <a:srgbClr val="FF0000"/>
              </a:solidFill>
              <a:miter lim="800000"/>
              <a:headEnd/>
              <a:tailEnd/>
            </a:ln>
            <a:extLst/>
          </p:spPr>
          <p:txBody>
            <a:bodyPr wrap="none" anchor="ct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37931725" indent="-37474525"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fontAlgn="auto" hangingPunct="1">
                <a:spcBef>
                  <a:spcPct val="0"/>
                </a:spcBef>
                <a:spcAft>
                  <a:spcPts val="0"/>
                </a:spcAft>
                <a:buFontTx/>
                <a:buNone/>
                <a:defRPr/>
              </a:pPr>
              <a:endParaRPr lang="it-IT" altLang="it-IT" sz="1800">
                <a:latin typeface="Arial" charset="0"/>
                <a:cs typeface="+mn-cs"/>
              </a:endParaRPr>
            </a:p>
          </p:txBody>
        </p:sp>
        <p:sp>
          <p:nvSpPr>
            <p:cNvPr id="13" name="Rectangle 5"/>
            <p:cNvSpPr>
              <a:spLocks noChangeArrowheads="1"/>
            </p:cNvSpPr>
            <p:nvPr/>
          </p:nvSpPr>
          <p:spPr bwMode="auto">
            <a:xfrm>
              <a:off x="5410200" y="2578100"/>
              <a:ext cx="990600" cy="762000"/>
            </a:xfrm>
            <a:prstGeom prst="rect">
              <a:avLst/>
            </a:prstGeom>
            <a:grpFill/>
            <a:ln w="19050">
              <a:solidFill>
                <a:srgbClr val="FF0000"/>
              </a:solidFill>
              <a:miter lim="800000"/>
              <a:headEnd/>
              <a:tailEnd/>
            </a:ln>
            <a:extLst/>
          </p:spPr>
          <p:txBody>
            <a:bodyPr wrap="none" anchor="ct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37931725" indent="-37474525"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fontAlgn="auto" hangingPunct="1">
                <a:spcBef>
                  <a:spcPct val="0"/>
                </a:spcBef>
                <a:spcAft>
                  <a:spcPts val="0"/>
                </a:spcAft>
                <a:buFontTx/>
                <a:buNone/>
                <a:defRPr/>
              </a:pPr>
              <a:endParaRPr lang="it-IT" altLang="it-IT" sz="1800">
                <a:latin typeface="Arial" charset="0"/>
                <a:cs typeface="+mn-cs"/>
              </a:endParaRPr>
            </a:p>
          </p:txBody>
        </p:sp>
        <p:sp>
          <p:nvSpPr>
            <p:cNvPr id="14" name="Rectangle 6"/>
            <p:cNvSpPr>
              <a:spLocks noChangeArrowheads="1"/>
            </p:cNvSpPr>
            <p:nvPr/>
          </p:nvSpPr>
          <p:spPr bwMode="auto">
            <a:xfrm>
              <a:off x="7924800" y="2578100"/>
              <a:ext cx="609600" cy="762000"/>
            </a:xfrm>
            <a:prstGeom prst="rect">
              <a:avLst/>
            </a:prstGeom>
            <a:grpFill/>
            <a:ln w="19050">
              <a:solidFill>
                <a:srgbClr val="FF0000"/>
              </a:solidFill>
              <a:miter lim="800000"/>
              <a:headEnd/>
              <a:tailEnd/>
            </a:ln>
            <a:extLst/>
          </p:spPr>
          <p:txBody>
            <a:bodyPr wrap="none" anchor="ct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37931725" indent="-37474525"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fontAlgn="auto" hangingPunct="1">
                <a:spcBef>
                  <a:spcPct val="0"/>
                </a:spcBef>
                <a:spcAft>
                  <a:spcPts val="0"/>
                </a:spcAft>
                <a:buFontTx/>
                <a:buNone/>
                <a:defRPr/>
              </a:pPr>
              <a:endParaRPr lang="it-IT" altLang="it-IT" sz="1800">
                <a:latin typeface="Arial" charset="0"/>
                <a:cs typeface="+mn-cs"/>
              </a:endParaRPr>
            </a:p>
          </p:txBody>
        </p:sp>
        <p:sp>
          <p:nvSpPr>
            <p:cNvPr id="15" name="Line 7"/>
            <p:cNvSpPr>
              <a:spLocks noChangeShapeType="1"/>
            </p:cNvSpPr>
            <p:nvPr/>
          </p:nvSpPr>
          <p:spPr bwMode="auto">
            <a:xfrm>
              <a:off x="609600" y="2959100"/>
              <a:ext cx="8001000" cy="0"/>
            </a:xfrm>
            <a:prstGeom prst="line">
              <a:avLst/>
            </a:prstGeom>
            <a:grpFill/>
            <a:ln w="9525">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16" name="Arc 8"/>
            <p:cNvSpPr>
              <a:spLocks/>
            </p:cNvSpPr>
            <p:nvPr/>
          </p:nvSpPr>
          <p:spPr bwMode="auto">
            <a:xfrm>
              <a:off x="1981200" y="28067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17" name="Arc 9"/>
            <p:cNvSpPr>
              <a:spLocks/>
            </p:cNvSpPr>
            <p:nvPr/>
          </p:nvSpPr>
          <p:spPr bwMode="auto">
            <a:xfrm>
              <a:off x="4572000" y="28067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18" name="Arc 10"/>
            <p:cNvSpPr>
              <a:spLocks/>
            </p:cNvSpPr>
            <p:nvPr/>
          </p:nvSpPr>
          <p:spPr bwMode="auto">
            <a:xfrm rot="10800000">
              <a:off x="2667000" y="29591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19" name="Arc 11"/>
            <p:cNvSpPr>
              <a:spLocks/>
            </p:cNvSpPr>
            <p:nvPr/>
          </p:nvSpPr>
          <p:spPr bwMode="auto">
            <a:xfrm flipH="1">
              <a:off x="1371600" y="28067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20" name="Arc 12"/>
            <p:cNvSpPr>
              <a:spLocks/>
            </p:cNvSpPr>
            <p:nvPr/>
          </p:nvSpPr>
          <p:spPr bwMode="auto">
            <a:xfrm flipH="1">
              <a:off x="3962400" y="28067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21" name="Arc 13"/>
            <p:cNvSpPr>
              <a:spLocks/>
            </p:cNvSpPr>
            <p:nvPr/>
          </p:nvSpPr>
          <p:spPr bwMode="auto">
            <a:xfrm rot="10800000" flipH="1">
              <a:off x="3276600" y="29591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22" name="Arc 14"/>
            <p:cNvSpPr>
              <a:spLocks/>
            </p:cNvSpPr>
            <p:nvPr/>
          </p:nvSpPr>
          <p:spPr bwMode="auto">
            <a:xfrm rot="10800000">
              <a:off x="5257800" y="29591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23" name="Arc 15"/>
            <p:cNvSpPr>
              <a:spLocks/>
            </p:cNvSpPr>
            <p:nvPr/>
          </p:nvSpPr>
          <p:spPr bwMode="auto">
            <a:xfrm rot="10800000" flipH="1">
              <a:off x="685800" y="29591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24" name="Arc 16"/>
            <p:cNvSpPr>
              <a:spLocks/>
            </p:cNvSpPr>
            <p:nvPr/>
          </p:nvSpPr>
          <p:spPr bwMode="auto">
            <a:xfrm rot="10800000" flipH="1">
              <a:off x="5867400" y="29591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25" name="Arc 17"/>
            <p:cNvSpPr>
              <a:spLocks/>
            </p:cNvSpPr>
            <p:nvPr/>
          </p:nvSpPr>
          <p:spPr bwMode="auto">
            <a:xfrm flipH="1">
              <a:off x="6553200" y="28067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26" name="Arc 18"/>
            <p:cNvSpPr>
              <a:spLocks/>
            </p:cNvSpPr>
            <p:nvPr/>
          </p:nvSpPr>
          <p:spPr bwMode="auto">
            <a:xfrm>
              <a:off x="7162800" y="28067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27" name="Arc 19"/>
            <p:cNvSpPr>
              <a:spLocks/>
            </p:cNvSpPr>
            <p:nvPr/>
          </p:nvSpPr>
          <p:spPr bwMode="auto">
            <a:xfrm rot="10800000">
              <a:off x="7848600" y="29591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28" name="Arc 20"/>
            <p:cNvSpPr>
              <a:spLocks/>
            </p:cNvSpPr>
            <p:nvPr/>
          </p:nvSpPr>
          <p:spPr bwMode="auto">
            <a:xfrm>
              <a:off x="1981200" y="52578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29" name="Arc 21"/>
            <p:cNvSpPr>
              <a:spLocks/>
            </p:cNvSpPr>
            <p:nvPr/>
          </p:nvSpPr>
          <p:spPr bwMode="auto">
            <a:xfrm>
              <a:off x="4572000" y="52578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30" name="Arc 22"/>
            <p:cNvSpPr>
              <a:spLocks/>
            </p:cNvSpPr>
            <p:nvPr/>
          </p:nvSpPr>
          <p:spPr bwMode="auto">
            <a:xfrm rot="10800000">
              <a:off x="2667000" y="54102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31" name="Arc 23"/>
            <p:cNvSpPr>
              <a:spLocks/>
            </p:cNvSpPr>
            <p:nvPr/>
          </p:nvSpPr>
          <p:spPr bwMode="auto">
            <a:xfrm flipH="1">
              <a:off x="1371600" y="52578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32" name="Arc 24"/>
            <p:cNvSpPr>
              <a:spLocks/>
            </p:cNvSpPr>
            <p:nvPr/>
          </p:nvSpPr>
          <p:spPr bwMode="auto">
            <a:xfrm flipH="1">
              <a:off x="3962400" y="52578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33" name="Arc 25"/>
            <p:cNvSpPr>
              <a:spLocks/>
            </p:cNvSpPr>
            <p:nvPr/>
          </p:nvSpPr>
          <p:spPr bwMode="auto">
            <a:xfrm rot="10800000" flipH="1">
              <a:off x="3276600" y="54102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34" name="Arc 26"/>
            <p:cNvSpPr>
              <a:spLocks/>
            </p:cNvSpPr>
            <p:nvPr/>
          </p:nvSpPr>
          <p:spPr bwMode="auto">
            <a:xfrm rot="10800000">
              <a:off x="5257800" y="54102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35" name="Arc 27"/>
            <p:cNvSpPr>
              <a:spLocks/>
            </p:cNvSpPr>
            <p:nvPr/>
          </p:nvSpPr>
          <p:spPr bwMode="auto">
            <a:xfrm rot="10800000" flipH="1">
              <a:off x="685800" y="54102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36" name="Arc 28"/>
            <p:cNvSpPr>
              <a:spLocks/>
            </p:cNvSpPr>
            <p:nvPr/>
          </p:nvSpPr>
          <p:spPr bwMode="auto">
            <a:xfrm rot="10800000" flipH="1">
              <a:off x="5867400" y="54102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37" name="Arc 29"/>
            <p:cNvSpPr>
              <a:spLocks/>
            </p:cNvSpPr>
            <p:nvPr/>
          </p:nvSpPr>
          <p:spPr bwMode="auto">
            <a:xfrm flipH="1">
              <a:off x="6553200" y="52578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38" name="Arc 30"/>
            <p:cNvSpPr>
              <a:spLocks/>
            </p:cNvSpPr>
            <p:nvPr/>
          </p:nvSpPr>
          <p:spPr bwMode="auto">
            <a:xfrm>
              <a:off x="7162800" y="52578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39" name="Arc 31"/>
            <p:cNvSpPr>
              <a:spLocks/>
            </p:cNvSpPr>
            <p:nvPr/>
          </p:nvSpPr>
          <p:spPr bwMode="auto">
            <a:xfrm rot="10800000">
              <a:off x="7848600" y="5410200"/>
              <a:ext cx="6858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chemeClr val="tx1"/>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40" name="AutoShape 33"/>
            <p:cNvSpPr>
              <a:spLocks noChangeArrowheads="1"/>
            </p:cNvSpPr>
            <p:nvPr/>
          </p:nvSpPr>
          <p:spPr bwMode="auto">
            <a:xfrm>
              <a:off x="914400" y="3505200"/>
              <a:ext cx="914400" cy="914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grpFill/>
            <a:ln>
              <a:noFill/>
            </a:ln>
            <a:extLst>
              <a:ext uri="{91240B29-F687-4F45-9708-019B960494DF}"/>
            </a:extLst>
          </p:spPr>
          <p:txBody>
            <a:bodyPr wrap="none" anchor="ctr"/>
            <a:lstStyle/>
            <a:p>
              <a:pPr fontAlgn="auto">
                <a:spcBef>
                  <a:spcPts val="0"/>
                </a:spcBef>
                <a:spcAft>
                  <a:spcPts val="0"/>
                </a:spcAft>
                <a:defRPr/>
              </a:pPr>
              <a:endParaRPr lang="it-IT">
                <a:latin typeface="+mn-lt"/>
                <a:cs typeface="+mn-cs"/>
              </a:endParaRPr>
            </a:p>
          </p:txBody>
        </p:sp>
        <p:sp>
          <p:nvSpPr>
            <p:cNvPr id="41" name="Arc 34"/>
            <p:cNvSpPr>
              <a:spLocks/>
            </p:cNvSpPr>
            <p:nvPr/>
          </p:nvSpPr>
          <p:spPr bwMode="auto">
            <a:xfrm rot="10800000" flipH="1">
              <a:off x="685800" y="5105400"/>
              <a:ext cx="5334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rgbClr val="FF0000"/>
              </a:solidFill>
              <a:round/>
              <a:headEnd/>
              <a:tailEnd/>
            </a:ln>
            <a:extLst/>
          </p:spPr>
          <p:txBody>
            <a:bodyPr rot="10800000" wrap="none" anchor="ctr"/>
            <a:lstStyle/>
            <a:p>
              <a:pPr fontAlgn="auto">
                <a:spcBef>
                  <a:spcPts val="0"/>
                </a:spcBef>
                <a:spcAft>
                  <a:spcPts val="0"/>
                </a:spcAft>
                <a:defRPr/>
              </a:pPr>
              <a:endParaRPr lang="it-IT">
                <a:latin typeface="+mn-lt"/>
                <a:cs typeface="+mn-cs"/>
              </a:endParaRPr>
            </a:p>
          </p:txBody>
        </p:sp>
        <p:sp>
          <p:nvSpPr>
            <p:cNvPr id="42" name="Line 35"/>
            <p:cNvSpPr>
              <a:spLocks noChangeShapeType="1"/>
            </p:cNvSpPr>
            <p:nvPr/>
          </p:nvSpPr>
          <p:spPr bwMode="auto">
            <a:xfrm>
              <a:off x="685800" y="5257800"/>
              <a:ext cx="0" cy="609600"/>
            </a:xfrm>
            <a:prstGeom prst="line">
              <a:avLst/>
            </a:prstGeom>
            <a:grpFill/>
            <a:ln w="19050">
              <a:solidFill>
                <a:srgbClr val="FF0000"/>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43" name="Line 36"/>
            <p:cNvSpPr>
              <a:spLocks noChangeShapeType="1"/>
            </p:cNvSpPr>
            <p:nvPr/>
          </p:nvSpPr>
          <p:spPr bwMode="auto">
            <a:xfrm>
              <a:off x="1219200" y="5105400"/>
              <a:ext cx="0" cy="609600"/>
            </a:xfrm>
            <a:prstGeom prst="line">
              <a:avLst/>
            </a:prstGeom>
            <a:grpFill/>
            <a:ln w="19050">
              <a:solidFill>
                <a:srgbClr val="FF0000"/>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44" name="Arc 37"/>
            <p:cNvSpPr>
              <a:spLocks/>
            </p:cNvSpPr>
            <p:nvPr/>
          </p:nvSpPr>
          <p:spPr bwMode="auto">
            <a:xfrm rot="10800000" flipH="1" flipV="1">
              <a:off x="2057400" y="5562600"/>
              <a:ext cx="457200" cy="152400"/>
            </a:xfrm>
            <a:custGeom>
              <a:avLst/>
              <a:gdLst>
                <a:gd name="T0" fmla="*/ 0 w 18328"/>
                <a:gd name="T1" fmla="*/ 0 h 21600"/>
                <a:gd name="T2" fmla="*/ 2147483647 w 18328"/>
                <a:gd name="T3" fmla="*/ 2147483647 h 21600"/>
                <a:gd name="T4" fmla="*/ 0 w 18328"/>
                <a:gd name="T5" fmla="*/ 2147483647 h 21600"/>
                <a:gd name="T6" fmla="*/ 0 60000 65536"/>
                <a:gd name="T7" fmla="*/ 0 60000 65536"/>
                <a:gd name="T8" fmla="*/ 0 60000 65536"/>
                <a:gd name="T9" fmla="*/ 0 w 18328"/>
                <a:gd name="T10" fmla="*/ 0 h 21600"/>
                <a:gd name="T11" fmla="*/ 18328 w 18328"/>
                <a:gd name="T12" fmla="*/ 21600 h 21600"/>
              </a:gdLst>
              <a:ahLst/>
              <a:cxnLst>
                <a:cxn ang="T6">
                  <a:pos x="T0" y="T1"/>
                </a:cxn>
                <a:cxn ang="T7">
                  <a:pos x="T2" y="T3"/>
                </a:cxn>
                <a:cxn ang="T8">
                  <a:pos x="T4" y="T5"/>
                </a:cxn>
              </a:cxnLst>
              <a:rect l="T9" t="T10" r="T11" b="T12"/>
              <a:pathLst>
                <a:path w="18328" h="21600" fill="none" extrusionOk="0">
                  <a:moveTo>
                    <a:pt x="0" y="-1"/>
                  </a:moveTo>
                  <a:cubicBezTo>
                    <a:pt x="7455" y="-1"/>
                    <a:pt x="14383" y="3844"/>
                    <a:pt x="18328" y="10170"/>
                  </a:cubicBezTo>
                </a:path>
                <a:path w="18328" h="21600" stroke="0" extrusionOk="0">
                  <a:moveTo>
                    <a:pt x="0" y="-1"/>
                  </a:moveTo>
                  <a:cubicBezTo>
                    <a:pt x="7455" y="-1"/>
                    <a:pt x="14383" y="3844"/>
                    <a:pt x="18328" y="10170"/>
                  </a:cubicBezTo>
                  <a:lnTo>
                    <a:pt x="0" y="21600"/>
                  </a:lnTo>
                  <a:lnTo>
                    <a:pt x="0" y="-1"/>
                  </a:lnTo>
                  <a:close/>
                </a:path>
              </a:pathLst>
            </a:custGeom>
            <a:grpFill/>
            <a:ln w="19050">
              <a:solidFill>
                <a:schemeClr val="hlink"/>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45" name="Line 38"/>
            <p:cNvSpPr>
              <a:spLocks noChangeShapeType="1"/>
            </p:cNvSpPr>
            <p:nvPr/>
          </p:nvSpPr>
          <p:spPr bwMode="auto">
            <a:xfrm>
              <a:off x="1600200" y="5029200"/>
              <a:ext cx="0" cy="609600"/>
            </a:xfrm>
            <a:prstGeom prst="line">
              <a:avLst/>
            </a:prstGeom>
            <a:grpFill/>
            <a:ln w="19050">
              <a:solidFill>
                <a:schemeClr val="hlink"/>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46" name="Line 39"/>
            <p:cNvSpPr>
              <a:spLocks noChangeShapeType="1"/>
            </p:cNvSpPr>
            <p:nvPr/>
          </p:nvSpPr>
          <p:spPr bwMode="auto">
            <a:xfrm>
              <a:off x="2514600" y="5029200"/>
              <a:ext cx="0" cy="609600"/>
            </a:xfrm>
            <a:prstGeom prst="line">
              <a:avLst/>
            </a:prstGeom>
            <a:grpFill/>
            <a:ln w="19050">
              <a:solidFill>
                <a:schemeClr val="hlink"/>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47" name="Arc 40"/>
            <p:cNvSpPr>
              <a:spLocks/>
            </p:cNvSpPr>
            <p:nvPr/>
          </p:nvSpPr>
          <p:spPr bwMode="auto">
            <a:xfrm rot="10800000" flipH="1">
              <a:off x="685800" y="5715000"/>
              <a:ext cx="5334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rgbClr val="FF0000"/>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48" name="Rectangle 41"/>
            <p:cNvSpPr>
              <a:spLocks noChangeArrowheads="1"/>
            </p:cNvSpPr>
            <p:nvPr/>
          </p:nvSpPr>
          <p:spPr bwMode="auto">
            <a:xfrm>
              <a:off x="1524000" y="2578100"/>
              <a:ext cx="990600" cy="762000"/>
            </a:xfrm>
            <a:prstGeom prst="rect">
              <a:avLst/>
            </a:prstGeom>
            <a:grpFill/>
            <a:ln w="19050">
              <a:solidFill>
                <a:schemeClr val="hlink"/>
              </a:solidFill>
              <a:miter lim="800000"/>
              <a:headEnd/>
              <a:tailEnd/>
            </a:ln>
            <a:extLst/>
          </p:spPr>
          <p:txBody>
            <a:bodyPr wrap="none" anchor="ct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37931725" indent="-37474525"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fontAlgn="auto" hangingPunct="1">
                <a:spcBef>
                  <a:spcPct val="0"/>
                </a:spcBef>
                <a:spcAft>
                  <a:spcPts val="0"/>
                </a:spcAft>
                <a:buFontTx/>
                <a:buNone/>
                <a:defRPr/>
              </a:pPr>
              <a:endParaRPr lang="it-IT" altLang="it-IT" sz="4400">
                <a:solidFill>
                  <a:schemeClr val="hlink"/>
                </a:solidFill>
                <a:latin typeface="Comic Sans MS" charset="0"/>
                <a:cs typeface="+mn-cs"/>
              </a:endParaRPr>
            </a:p>
          </p:txBody>
        </p:sp>
        <p:sp>
          <p:nvSpPr>
            <p:cNvPr id="49" name="Rectangle 42"/>
            <p:cNvSpPr>
              <a:spLocks noChangeArrowheads="1"/>
            </p:cNvSpPr>
            <p:nvPr/>
          </p:nvSpPr>
          <p:spPr bwMode="auto">
            <a:xfrm>
              <a:off x="4114800" y="2578100"/>
              <a:ext cx="990600" cy="762000"/>
            </a:xfrm>
            <a:prstGeom prst="rect">
              <a:avLst/>
            </a:prstGeom>
            <a:grpFill/>
            <a:ln w="19050">
              <a:solidFill>
                <a:schemeClr val="hlink"/>
              </a:solidFill>
              <a:miter lim="800000"/>
              <a:headEnd/>
              <a:tailEnd/>
            </a:ln>
            <a:extLst/>
          </p:spPr>
          <p:txBody>
            <a:bodyPr wrap="none" anchor="ct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37931725" indent="-37474525"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fontAlgn="auto" hangingPunct="1">
                <a:spcBef>
                  <a:spcPct val="0"/>
                </a:spcBef>
                <a:spcAft>
                  <a:spcPts val="0"/>
                </a:spcAft>
                <a:buFontTx/>
                <a:buNone/>
                <a:defRPr/>
              </a:pPr>
              <a:endParaRPr lang="it-IT" altLang="it-IT" sz="4400">
                <a:solidFill>
                  <a:schemeClr val="hlink"/>
                </a:solidFill>
                <a:latin typeface="Comic Sans MS" charset="0"/>
                <a:cs typeface="+mn-cs"/>
              </a:endParaRPr>
            </a:p>
          </p:txBody>
        </p:sp>
        <p:sp>
          <p:nvSpPr>
            <p:cNvPr id="50" name="Rectangle 43"/>
            <p:cNvSpPr>
              <a:spLocks noChangeArrowheads="1"/>
            </p:cNvSpPr>
            <p:nvPr/>
          </p:nvSpPr>
          <p:spPr bwMode="auto">
            <a:xfrm>
              <a:off x="6705600" y="2578100"/>
              <a:ext cx="990600" cy="762000"/>
            </a:xfrm>
            <a:prstGeom prst="rect">
              <a:avLst/>
            </a:prstGeom>
            <a:grpFill/>
            <a:ln w="19050">
              <a:solidFill>
                <a:schemeClr val="hlink"/>
              </a:solidFill>
              <a:miter lim="800000"/>
              <a:headEnd/>
              <a:tailEnd/>
            </a:ln>
            <a:extLst/>
          </p:spPr>
          <p:txBody>
            <a:bodyPr wrap="none" anchor="ctr"/>
            <a:lstStyle>
              <a:lvl1pPr eaLnBrk="0" hangingPunct="0">
                <a:spcBef>
                  <a:spcPct val="20000"/>
                </a:spcBef>
                <a:buFont typeface="Arial" charset="0"/>
                <a:buChar char="•"/>
                <a:defRPr sz="3200">
                  <a:solidFill>
                    <a:schemeClr val="tx1"/>
                  </a:solidFill>
                  <a:latin typeface="Calibri" charset="0"/>
                  <a:ea typeface="ＭＳ Ｐゴシック" charset="-128"/>
                </a:defRPr>
              </a:lvl1pPr>
              <a:lvl2pPr marL="37931725" indent="-37474525" eaLnBrk="0" hangingPunct="0">
                <a:spcBef>
                  <a:spcPct val="20000"/>
                </a:spcBef>
                <a:buFont typeface="Arial" charset="0"/>
                <a:buChar char="–"/>
                <a:defRPr sz="2800">
                  <a:solidFill>
                    <a:schemeClr val="tx1"/>
                  </a:solidFill>
                  <a:latin typeface="Calibri" charset="0"/>
                  <a:ea typeface="ＭＳ Ｐゴシック" charset="-128"/>
                </a:defRPr>
              </a:lvl2pPr>
              <a:lvl3pPr marL="1143000" indent="-228600" eaLnBrk="0" hangingPunct="0">
                <a:spcBef>
                  <a:spcPct val="20000"/>
                </a:spcBef>
                <a:buFont typeface="Arial" charset="0"/>
                <a:buChar char="•"/>
                <a:defRPr sz="2400">
                  <a:solidFill>
                    <a:schemeClr val="tx1"/>
                  </a:solidFill>
                  <a:latin typeface="Calibri" charset="0"/>
                  <a:ea typeface="ＭＳ Ｐゴシック" charset="-128"/>
                </a:defRPr>
              </a:lvl3pPr>
              <a:lvl4pPr marL="1600200" indent="-228600" eaLnBrk="0" hangingPunct="0">
                <a:spcBef>
                  <a:spcPct val="20000"/>
                </a:spcBef>
                <a:buFont typeface="Arial" charset="0"/>
                <a:buChar char="–"/>
                <a:defRPr sz="2000">
                  <a:solidFill>
                    <a:schemeClr val="tx1"/>
                  </a:solidFill>
                  <a:latin typeface="Calibri" charset="0"/>
                  <a:ea typeface="ＭＳ Ｐゴシック" charset="-128"/>
                </a:defRPr>
              </a:lvl4pPr>
              <a:lvl5pPr marL="2057400" indent="-228600" eaLnBrk="0" hangingPunct="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fontAlgn="auto" hangingPunct="1">
                <a:spcBef>
                  <a:spcPct val="0"/>
                </a:spcBef>
                <a:spcAft>
                  <a:spcPts val="0"/>
                </a:spcAft>
                <a:buFontTx/>
                <a:buNone/>
                <a:defRPr/>
              </a:pPr>
              <a:endParaRPr lang="it-IT" altLang="it-IT" sz="4400">
                <a:solidFill>
                  <a:schemeClr val="hlink"/>
                </a:solidFill>
                <a:latin typeface="Comic Sans MS" charset="0"/>
                <a:cs typeface="+mn-cs"/>
              </a:endParaRPr>
            </a:p>
          </p:txBody>
        </p:sp>
        <p:sp>
          <p:nvSpPr>
            <p:cNvPr id="51" name="Arc 44"/>
            <p:cNvSpPr>
              <a:spLocks/>
            </p:cNvSpPr>
            <p:nvPr/>
          </p:nvSpPr>
          <p:spPr bwMode="auto">
            <a:xfrm rot="10800000" flipH="1" flipV="1">
              <a:off x="2057400" y="4953000"/>
              <a:ext cx="457200" cy="152400"/>
            </a:xfrm>
            <a:custGeom>
              <a:avLst/>
              <a:gdLst>
                <a:gd name="T0" fmla="*/ 0 w 18328"/>
                <a:gd name="T1" fmla="*/ 0 h 21600"/>
                <a:gd name="T2" fmla="*/ 2147483647 w 18328"/>
                <a:gd name="T3" fmla="*/ 2147483647 h 21600"/>
                <a:gd name="T4" fmla="*/ 0 w 18328"/>
                <a:gd name="T5" fmla="*/ 2147483647 h 21600"/>
                <a:gd name="T6" fmla="*/ 0 60000 65536"/>
                <a:gd name="T7" fmla="*/ 0 60000 65536"/>
                <a:gd name="T8" fmla="*/ 0 60000 65536"/>
                <a:gd name="T9" fmla="*/ 0 w 18328"/>
                <a:gd name="T10" fmla="*/ 0 h 21600"/>
                <a:gd name="T11" fmla="*/ 18328 w 18328"/>
                <a:gd name="T12" fmla="*/ 21600 h 21600"/>
              </a:gdLst>
              <a:ahLst/>
              <a:cxnLst>
                <a:cxn ang="T6">
                  <a:pos x="T0" y="T1"/>
                </a:cxn>
                <a:cxn ang="T7">
                  <a:pos x="T2" y="T3"/>
                </a:cxn>
                <a:cxn ang="T8">
                  <a:pos x="T4" y="T5"/>
                </a:cxn>
              </a:cxnLst>
              <a:rect l="T9" t="T10" r="T11" b="T12"/>
              <a:pathLst>
                <a:path w="18328" h="21600" fill="none" extrusionOk="0">
                  <a:moveTo>
                    <a:pt x="0" y="-1"/>
                  </a:moveTo>
                  <a:cubicBezTo>
                    <a:pt x="7455" y="-1"/>
                    <a:pt x="14383" y="3844"/>
                    <a:pt x="18328" y="10170"/>
                  </a:cubicBezTo>
                </a:path>
                <a:path w="18328" h="21600" stroke="0" extrusionOk="0">
                  <a:moveTo>
                    <a:pt x="0" y="-1"/>
                  </a:moveTo>
                  <a:cubicBezTo>
                    <a:pt x="7455" y="-1"/>
                    <a:pt x="14383" y="3844"/>
                    <a:pt x="18328" y="10170"/>
                  </a:cubicBezTo>
                  <a:lnTo>
                    <a:pt x="0" y="21600"/>
                  </a:lnTo>
                  <a:lnTo>
                    <a:pt x="0" y="-1"/>
                  </a:lnTo>
                  <a:close/>
                </a:path>
              </a:pathLst>
            </a:custGeom>
            <a:grpFill/>
            <a:ln w="19050">
              <a:solidFill>
                <a:schemeClr val="hlink"/>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52" name="Arc 45"/>
            <p:cNvSpPr>
              <a:spLocks/>
            </p:cNvSpPr>
            <p:nvPr/>
          </p:nvSpPr>
          <p:spPr bwMode="auto">
            <a:xfrm rot="10800000" flipV="1">
              <a:off x="1600200" y="4953000"/>
              <a:ext cx="457200" cy="152400"/>
            </a:xfrm>
            <a:custGeom>
              <a:avLst/>
              <a:gdLst>
                <a:gd name="T0" fmla="*/ 0 w 18328"/>
                <a:gd name="T1" fmla="*/ 0 h 21600"/>
                <a:gd name="T2" fmla="*/ 2147483647 w 18328"/>
                <a:gd name="T3" fmla="*/ 2147483647 h 21600"/>
                <a:gd name="T4" fmla="*/ 0 w 18328"/>
                <a:gd name="T5" fmla="*/ 2147483647 h 21600"/>
                <a:gd name="T6" fmla="*/ 0 60000 65536"/>
                <a:gd name="T7" fmla="*/ 0 60000 65536"/>
                <a:gd name="T8" fmla="*/ 0 60000 65536"/>
                <a:gd name="T9" fmla="*/ 0 w 18328"/>
                <a:gd name="T10" fmla="*/ 0 h 21600"/>
                <a:gd name="T11" fmla="*/ 18328 w 18328"/>
                <a:gd name="T12" fmla="*/ 21600 h 21600"/>
              </a:gdLst>
              <a:ahLst/>
              <a:cxnLst>
                <a:cxn ang="T6">
                  <a:pos x="T0" y="T1"/>
                </a:cxn>
                <a:cxn ang="T7">
                  <a:pos x="T2" y="T3"/>
                </a:cxn>
                <a:cxn ang="T8">
                  <a:pos x="T4" y="T5"/>
                </a:cxn>
              </a:cxnLst>
              <a:rect l="T9" t="T10" r="T11" b="T12"/>
              <a:pathLst>
                <a:path w="18328" h="21600" fill="none" extrusionOk="0">
                  <a:moveTo>
                    <a:pt x="0" y="-1"/>
                  </a:moveTo>
                  <a:cubicBezTo>
                    <a:pt x="7455" y="-1"/>
                    <a:pt x="14383" y="3844"/>
                    <a:pt x="18328" y="10170"/>
                  </a:cubicBezTo>
                </a:path>
                <a:path w="18328" h="21600" stroke="0" extrusionOk="0">
                  <a:moveTo>
                    <a:pt x="0" y="-1"/>
                  </a:moveTo>
                  <a:cubicBezTo>
                    <a:pt x="7455" y="-1"/>
                    <a:pt x="14383" y="3844"/>
                    <a:pt x="18328" y="10170"/>
                  </a:cubicBezTo>
                  <a:lnTo>
                    <a:pt x="0" y="21600"/>
                  </a:lnTo>
                  <a:lnTo>
                    <a:pt x="0" y="-1"/>
                  </a:lnTo>
                  <a:close/>
                </a:path>
              </a:pathLst>
            </a:custGeom>
            <a:grpFill/>
            <a:ln w="19050">
              <a:solidFill>
                <a:schemeClr val="hlink"/>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53" name="Arc 46"/>
            <p:cNvSpPr>
              <a:spLocks/>
            </p:cNvSpPr>
            <p:nvPr/>
          </p:nvSpPr>
          <p:spPr bwMode="auto">
            <a:xfrm rot="10800000" flipV="1">
              <a:off x="1600200" y="5562600"/>
              <a:ext cx="457200" cy="152400"/>
            </a:xfrm>
            <a:custGeom>
              <a:avLst/>
              <a:gdLst>
                <a:gd name="T0" fmla="*/ 0 w 18328"/>
                <a:gd name="T1" fmla="*/ 0 h 21600"/>
                <a:gd name="T2" fmla="*/ 2147483647 w 18328"/>
                <a:gd name="T3" fmla="*/ 2147483647 h 21600"/>
                <a:gd name="T4" fmla="*/ 0 w 18328"/>
                <a:gd name="T5" fmla="*/ 2147483647 h 21600"/>
                <a:gd name="T6" fmla="*/ 0 60000 65536"/>
                <a:gd name="T7" fmla="*/ 0 60000 65536"/>
                <a:gd name="T8" fmla="*/ 0 60000 65536"/>
                <a:gd name="T9" fmla="*/ 0 w 18328"/>
                <a:gd name="T10" fmla="*/ 0 h 21600"/>
                <a:gd name="T11" fmla="*/ 18328 w 18328"/>
                <a:gd name="T12" fmla="*/ 21600 h 21600"/>
              </a:gdLst>
              <a:ahLst/>
              <a:cxnLst>
                <a:cxn ang="T6">
                  <a:pos x="T0" y="T1"/>
                </a:cxn>
                <a:cxn ang="T7">
                  <a:pos x="T2" y="T3"/>
                </a:cxn>
                <a:cxn ang="T8">
                  <a:pos x="T4" y="T5"/>
                </a:cxn>
              </a:cxnLst>
              <a:rect l="T9" t="T10" r="T11" b="T12"/>
              <a:pathLst>
                <a:path w="18328" h="21600" fill="none" extrusionOk="0">
                  <a:moveTo>
                    <a:pt x="0" y="-1"/>
                  </a:moveTo>
                  <a:cubicBezTo>
                    <a:pt x="7455" y="-1"/>
                    <a:pt x="14383" y="3844"/>
                    <a:pt x="18328" y="10170"/>
                  </a:cubicBezTo>
                </a:path>
                <a:path w="18328" h="21600" stroke="0" extrusionOk="0">
                  <a:moveTo>
                    <a:pt x="0" y="-1"/>
                  </a:moveTo>
                  <a:cubicBezTo>
                    <a:pt x="7455" y="-1"/>
                    <a:pt x="14383" y="3844"/>
                    <a:pt x="18328" y="10170"/>
                  </a:cubicBezTo>
                  <a:lnTo>
                    <a:pt x="0" y="21600"/>
                  </a:lnTo>
                  <a:lnTo>
                    <a:pt x="0" y="-1"/>
                  </a:lnTo>
                  <a:close/>
                </a:path>
              </a:pathLst>
            </a:custGeom>
            <a:grpFill/>
            <a:ln w="19050">
              <a:solidFill>
                <a:schemeClr val="hlink"/>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54" name="Arc 47"/>
            <p:cNvSpPr>
              <a:spLocks/>
            </p:cNvSpPr>
            <p:nvPr/>
          </p:nvSpPr>
          <p:spPr bwMode="auto">
            <a:xfrm rot="10800000" flipH="1" flipV="1">
              <a:off x="4648200" y="5562600"/>
              <a:ext cx="457200" cy="152400"/>
            </a:xfrm>
            <a:custGeom>
              <a:avLst/>
              <a:gdLst>
                <a:gd name="T0" fmla="*/ 0 w 18328"/>
                <a:gd name="T1" fmla="*/ 0 h 21600"/>
                <a:gd name="T2" fmla="*/ 2147483647 w 18328"/>
                <a:gd name="T3" fmla="*/ 2147483647 h 21600"/>
                <a:gd name="T4" fmla="*/ 0 w 18328"/>
                <a:gd name="T5" fmla="*/ 2147483647 h 21600"/>
                <a:gd name="T6" fmla="*/ 0 60000 65536"/>
                <a:gd name="T7" fmla="*/ 0 60000 65536"/>
                <a:gd name="T8" fmla="*/ 0 60000 65536"/>
                <a:gd name="T9" fmla="*/ 0 w 18328"/>
                <a:gd name="T10" fmla="*/ 0 h 21600"/>
                <a:gd name="T11" fmla="*/ 18328 w 18328"/>
                <a:gd name="T12" fmla="*/ 21600 h 21600"/>
              </a:gdLst>
              <a:ahLst/>
              <a:cxnLst>
                <a:cxn ang="T6">
                  <a:pos x="T0" y="T1"/>
                </a:cxn>
                <a:cxn ang="T7">
                  <a:pos x="T2" y="T3"/>
                </a:cxn>
                <a:cxn ang="T8">
                  <a:pos x="T4" y="T5"/>
                </a:cxn>
              </a:cxnLst>
              <a:rect l="T9" t="T10" r="T11" b="T12"/>
              <a:pathLst>
                <a:path w="18328" h="21600" fill="none" extrusionOk="0">
                  <a:moveTo>
                    <a:pt x="0" y="-1"/>
                  </a:moveTo>
                  <a:cubicBezTo>
                    <a:pt x="7455" y="-1"/>
                    <a:pt x="14383" y="3844"/>
                    <a:pt x="18328" y="10170"/>
                  </a:cubicBezTo>
                </a:path>
                <a:path w="18328" h="21600" stroke="0" extrusionOk="0">
                  <a:moveTo>
                    <a:pt x="0" y="-1"/>
                  </a:moveTo>
                  <a:cubicBezTo>
                    <a:pt x="7455" y="-1"/>
                    <a:pt x="14383" y="3844"/>
                    <a:pt x="18328" y="10170"/>
                  </a:cubicBezTo>
                  <a:lnTo>
                    <a:pt x="0" y="21600"/>
                  </a:lnTo>
                  <a:lnTo>
                    <a:pt x="0" y="-1"/>
                  </a:lnTo>
                  <a:close/>
                </a:path>
              </a:pathLst>
            </a:custGeom>
            <a:grpFill/>
            <a:ln w="19050">
              <a:solidFill>
                <a:schemeClr val="hlink"/>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55" name="Line 48"/>
            <p:cNvSpPr>
              <a:spLocks noChangeShapeType="1"/>
            </p:cNvSpPr>
            <p:nvPr/>
          </p:nvSpPr>
          <p:spPr bwMode="auto">
            <a:xfrm>
              <a:off x="4191000" y="5029200"/>
              <a:ext cx="0" cy="609600"/>
            </a:xfrm>
            <a:prstGeom prst="line">
              <a:avLst/>
            </a:prstGeom>
            <a:grpFill/>
            <a:ln w="19050">
              <a:solidFill>
                <a:schemeClr val="hlink"/>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56" name="Line 49"/>
            <p:cNvSpPr>
              <a:spLocks noChangeShapeType="1"/>
            </p:cNvSpPr>
            <p:nvPr/>
          </p:nvSpPr>
          <p:spPr bwMode="auto">
            <a:xfrm>
              <a:off x="5105400" y="5029200"/>
              <a:ext cx="0" cy="609600"/>
            </a:xfrm>
            <a:prstGeom prst="line">
              <a:avLst/>
            </a:prstGeom>
            <a:grpFill/>
            <a:ln w="19050">
              <a:solidFill>
                <a:schemeClr val="hlink"/>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57" name="Arc 50"/>
            <p:cNvSpPr>
              <a:spLocks/>
            </p:cNvSpPr>
            <p:nvPr/>
          </p:nvSpPr>
          <p:spPr bwMode="auto">
            <a:xfrm rot="10800000" flipH="1" flipV="1">
              <a:off x="4648200" y="4953000"/>
              <a:ext cx="457200" cy="152400"/>
            </a:xfrm>
            <a:custGeom>
              <a:avLst/>
              <a:gdLst>
                <a:gd name="T0" fmla="*/ 0 w 18328"/>
                <a:gd name="T1" fmla="*/ 0 h 21600"/>
                <a:gd name="T2" fmla="*/ 2147483647 w 18328"/>
                <a:gd name="T3" fmla="*/ 2147483647 h 21600"/>
                <a:gd name="T4" fmla="*/ 0 w 18328"/>
                <a:gd name="T5" fmla="*/ 2147483647 h 21600"/>
                <a:gd name="T6" fmla="*/ 0 60000 65536"/>
                <a:gd name="T7" fmla="*/ 0 60000 65536"/>
                <a:gd name="T8" fmla="*/ 0 60000 65536"/>
                <a:gd name="T9" fmla="*/ 0 w 18328"/>
                <a:gd name="T10" fmla="*/ 0 h 21600"/>
                <a:gd name="T11" fmla="*/ 18328 w 18328"/>
                <a:gd name="T12" fmla="*/ 21600 h 21600"/>
              </a:gdLst>
              <a:ahLst/>
              <a:cxnLst>
                <a:cxn ang="T6">
                  <a:pos x="T0" y="T1"/>
                </a:cxn>
                <a:cxn ang="T7">
                  <a:pos x="T2" y="T3"/>
                </a:cxn>
                <a:cxn ang="T8">
                  <a:pos x="T4" y="T5"/>
                </a:cxn>
              </a:cxnLst>
              <a:rect l="T9" t="T10" r="T11" b="T12"/>
              <a:pathLst>
                <a:path w="18328" h="21600" fill="none" extrusionOk="0">
                  <a:moveTo>
                    <a:pt x="0" y="-1"/>
                  </a:moveTo>
                  <a:cubicBezTo>
                    <a:pt x="7455" y="-1"/>
                    <a:pt x="14383" y="3844"/>
                    <a:pt x="18328" y="10170"/>
                  </a:cubicBezTo>
                </a:path>
                <a:path w="18328" h="21600" stroke="0" extrusionOk="0">
                  <a:moveTo>
                    <a:pt x="0" y="-1"/>
                  </a:moveTo>
                  <a:cubicBezTo>
                    <a:pt x="7455" y="-1"/>
                    <a:pt x="14383" y="3844"/>
                    <a:pt x="18328" y="10170"/>
                  </a:cubicBezTo>
                  <a:lnTo>
                    <a:pt x="0" y="21600"/>
                  </a:lnTo>
                  <a:lnTo>
                    <a:pt x="0" y="-1"/>
                  </a:lnTo>
                  <a:close/>
                </a:path>
              </a:pathLst>
            </a:custGeom>
            <a:grpFill/>
            <a:ln w="19050">
              <a:solidFill>
                <a:schemeClr val="hlink"/>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58" name="Arc 51"/>
            <p:cNvSpPr>
              <a:spLocks/>
            </p:cNvSpPr>
            <p:nvPr/>
          </p:nvSpPr>
          <p:spPr bwMode="auto">
            <a:xfrm rot="10800000" flipV="1">
              <a:off x="4191000" y="4953000"/>
              <a:ext cx="457200" cy="152400"/>
            </a:xfrm>
            <a:custGeom>
              <a:avLst/>
              <a:gdLst>
                <a:gd name="T0" fmla="*/ 0 w 18328"/>
                <a:gd name="T1" fmla="*/ 0 h 21600"/>
                <a:gd name="T2" fmla="*/ 2147483647 w 18328"/>
                <a:gd name="T3" fmla="*/ 2147483647 h 21600"/>
                <a:gd name="T4" fmla="*/ 0 w 18328"/>
                <a:gd name="T5" fmla="*/ 2147483647 h 21600"/>
                <a:gd name="T6" fmla="*/ 0 60000 65536"/>
                <a:gd name="T7" fmla="*/ 0 60000 65536"/>
                <a:gd name="T8" fmla="*/ 0 60000 65536"/>
                <a:gd name="T9" fmla="*/ 0 w 18328"/>
                <a:gd name="T10" fmla="*/ 0 h 21600"/>
                <a:gd name="T11" fmla="*/ 18328 w 18328"/>
                <a:gd name="T12" fmla="*/ 21600 h 21600"/>
              </a:gdLst>
              <a:ahLst/>
              <a:cxnLst>
                <a:cxn ang="T6">
                  <a:pos x="T0" y="T1"/>
                </a:cxn>
                <a:cxn ang="T7">
                  <a:pos x="T2" y="T3"/>
                </a:cxn>
                <a:cxn ang="T8">
                  <a:pos x="T4" y="T5"/>
                </a:cxn>
              </a:cxnLst>
              <a:rect l="T9" t="T10" r="T11" b="T12"/>
              <a:pathLst>
                <a:path w="18328" h="21600" fill="none" extrusionOk="0">
                  <a:moveTo>
                    <a:pt x="0" y="-1"/>
                  </a:moveTo>
                  <a:cubicBezTo>
                    <a:pt x="7455" y="-1"/>
                    <a:pt x="14383" y="3844"/>
                    <a:pt x="18328" y="10170"/>
                  </a:cubicBezTo>
                </a:path>
                <a:path w="18328" h="21600" stroke="0" extrusionOk="0">
                  <a:moveTo>
                    <a:pt x="0" y="-1"/>
                  </a:moveTo>
                  <a:cubicBezTo>
                    <a:pt x="7455" y="-1"/>
                    <a:pt x="14383" y="3844"/>
                    <a:pt x="18328" y="10170"/>
                  </a:cubicBezTo>
                  <a:lnTo>
                    <a:pt x="0" y="21600"/>
                  </a:lnTo>
                  <a:lnTo>
                    <a:pt x="0" y="-1"/>
                  </a:lnTo>
                  <a:close/>
                </a:path>
              </a:pathLst>
            </a:custGeom>
            <a:grpFill/>
            <a:ln w="19050">
              <a:solidFill>
                <a:schemeClr val="hlink"/>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59" name="Arc 52"/>
            <p:cNvSpPr>
              <a:spLocks/>
            </p:cNvSpPr>
            <p:nvPr/>
          </p:nvSpPr>
          <p:spPr bwMode="auto">
            <a:xfrm rot="10800000" flipV="1">
              <a:off x="4191000" y="5562600"/>
              <a:ext cx="457200" cy="152400"/>
            </a:xfrm>
            <a:custGeom>
              <a:avLst/>
              <a:gdLst>
                <a:gd name="T0" fmla="*/ 0 w 18328"/>
                <a:gd name="T1" fmla="*/ 0 h 21600"/>
                <a:gd name="T2" fmla="*/ 2147483647 w 18328"/>
                <a:gd name="T3" fmla="*/ 2147483647 h 21600"/>
                <a:gd name="T4" fmla="*/ 0 w 18328"/>
                <a:gd name="T5" fmla="*/ 2147483647 h 21600"/>
                <a:gd name="T6" fmla="*/ 0 60000 65536"/>
                <a:gd name="T7" fmla="*/ 0 60000 65536"/>
                <a:gd name="T8" fmla="*/ 0 60000 65536"/>
                <a:gd name="T9" fmla="*/ 0 w 18328"/>
                <a:gd name="T10" fmla="*/ 0 h 21600"/>
                <a:gd name="T11" fmla="*/ 18328 w 18328"/>
                <a:gd name="T12" fmla="*/ 21600 h 21600"/>
              </a:gdLst>
              <a:ahLst/>
              <a:cxnLst>
                <a:cxn ang="T6">
                  <a:pos x="T0" y="T1"/>
                </a:cxn>
                <a:cxn ang="T7">
                  <a:pos x="T2" y="T3"/>
                </a:cxn>
                <a:cxn ang="T8">
                  <a:pos x="T4" y="T5"/>
                </a:cxn>
              </a:cxnLst>
              <a:rect l="T9" t="T10" r="T11" b="T12"/>
              <a:pathLst>
                <a:path w="18328" h="21600" fill="none" extrusionOk="0">
                  <a:moveTo>
                    <a:pt x="0" y="-1"/>
                  </a:moveTo>
                  <a:cubicBezTo>
                    <a:pt x="7455" y="-1"/>
                    <a:pt x="14383" y="3844"/>
                    <a:pt x="18328" y="10170"/>
                  </a:cubicBezTo>
                </a:path>
                <a:path w="18328" h="21600" stroke="0" extrusionOk="0">
                  <a:moveTo>
                    <a:pt x="0" y="-1"/>
                  </a:moveTo>
                  <a:cubicBezTo>
                    <a:pt x="7455" y="-1"/>
                    <a:pt x="14383" y="3844"/>
                    <a:pt x="18328" y="10170"/>
                  </a:cubicBezTo>
                  <a:lnTo>
                    <a:pt x="0" y="21600"/>
                  </a:lnTo>
                  <a:lnTo>
                    <a:pt x="0" y="-1"/>
                  </a:lnTo>
                  <a:close/>
                </a:path>
              </a:pathLst>
            </a:custGeom>
            <a:grpFill/>
            <a:ln w="19050">
              <a:solidFill>
                <a:schemeClr val="hlink"/>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60" name="Arc 53"/>
            <p:cNvSpPr>
              <a:spLocks/>
            </p:cNvSpPr>
            <p:nvPr/>
          </p:nvSpPr>
          <p:spPr bwMode="auto">
            <a:xfrm rot="10800000" flipH="1">
              <a:off x="3352800" y="5715000"/>
              <a:ext cx="457200" cy="152400"/>
            </a:xfrm>
            <a:custGeom>
              <a:avLst/>
              <a:gdLst>
                <a:gd name="T0" fmla="*/ 0 w 18328"/>
                <a:gd name="T1" fmla="*/ 0 h 21600"/>
                <a:gd name="T2" fmla="*/ 2147483647 w 18328"/>
                <a:gd name="T3" fmla="*/ 2147483647 h 21600"/>
                <a:gd name="T4" fmla="*/ 0 w 18328"/>
                <a:gd name="T5" fmla="*/ 2147483647 h 21600"/>
                <a:gd name="T6" fmla="*/ 0 60000 65536"/>
                <a:gd name="T7" fmla="*/ 0 60000 65536"/>
                <a:gd name="T8" fmla="*/ 0 60000 65536"/>
                <a:gd name="T9" fmla="*/ 0 w 18328"/>
                <a:gd name="T10" fmla="*/ 0 h 21600"/>
                <a:gd name="T11" fmla="*/ 18328 w 18328"/>
                <a:gd name="T12" fmla="*/ 21600 h 21600"/>
              </a:gdLst>
              <a:ahLst/>
              <a:cxnLst>
                <a:cxn ang="T6">
                  <a:pos x="T0" y="T1"/>
                </a:cxn>
                <a:cxn ang="T7">
                  <a:pos x="T2" y="T3"/>
                </a:cxn>
                <a:cxn ang="T8">
                  <a:pos x="T4" y="T5"/>
                </a:cxn>
              </a:cxnLst>
              <a:rect l="T9" t="T10" r="T11" b="T12"/>
              <a:pathLst>
                <a:path w="18328" h="21600" fill="none" extrusionOk="0">
                  <a:moveTo>
                    <a:pt x="0" y="-1"/>
                  </a:moveTo>
                  <a:cubicBezTo>
                    <a:pt x="7455" y="-1"/>
                    <a:pt x="14383" y="3844"/>
                    <a:pt x="18328" y="10170"/>
                  </a:cubicBezTo>
                </a:path>
                <a:path w="18328" h="21600" stroke="0" extrusionOk="0">
                  <a:moveTo>
                    <a:pt x="0" y="-1"/>
                  </a:moveTo>
                  <a:cubicBezTo>
                    <a:pt x="7455" y="-1"/>
                    <a:pt x="14383" y="3844"/>
                    <a:pt x="18328" y="10170"/>
                  </a:cubicBezTo>
                  <a:lnTo>
                    <a:pt x="0" y="21600"/>
                  </a:lnTo>
                  <a:lnTo>
                    <a:pt x="0" y="-1"/>
                  </a:lnTo>
                  <a:close/>
                </a:path>
              </a:pathLst>
            </a:custGeom>
            <a:grpFill/>
            <a:ln w="19050">
              <a:solidFill>
                <a:srgbClr val="FF0000"/>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61" name="Line 54"/>
            <p:cNvSpPr>
              <a:spLocks noChangeShapeType="1"/>
            </p:cNvSpPr>
            <p:nvPr/>
          </p:nvSpPr>
          <p:spPr bwMode="auto">
            <a:xfrm flipV="1">
              <a:off x="2895600" y="5181600"/>
              <a:ext cx="0" cy="609600"/>
            </a:xfrm>
            <a:prstGeom prst="line">
              <a:avLst/>
            </a:prstGeom>
            <a:grpFill/>
            <a:ln w="19050">
              <a:solidFill>
                <a:srgbClr val="FF0000"/>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62" name="Line 55"/>
            <p:cNvSpPr>
              <a:spLocks noChangeShapeType="1"/>
            </p:cNvSpPr>
            <p:nvPr/>
          </p:nvSpPr>
          <p:spPr bwMode="auto">
            <a:xfrm flipV="1">
              <a:off x="3810000" y="5181600"/>
              <a:ext cx="0" cy="609600"/>
            </a:xfrm>
            <a:prstGeom prst="line">
              <a:avLst/>
            </a:prstGeom>
            <a:grpFill/>
            <a:ln w="19050">
              <a:solidFill>
                <a:srgbClr val="FF0000"/>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63" name="Arc 56"/>
            <p:cNvSpPr>
              <a:spLocks/>
            </p:cNvSpPr>
            <p:nvPr/>
          </p:nvSpPr>
          <p:spPr bwMode="auto">
            <a:xfrm rot="10800000" flipH="1">
              <a:off x="3352800" y="5105400"/>
              <a:ext cx="457200" cy="152400"/>
            </a:xfrm>
            <a:custGeom>
              <a:avLst/>
              <a:gdLst>
                <a:gd name="T0" fmla="*/ 0 w 18328"/>
                <a:gd name="T1" fmla="*/ 0 h 21600"/>
                <a:gd name="T2" fmla="*/ 2147483647 w 18328"/>
                <a:gd name="T3" fmla="*/ 2147483647 h 21600"/>
                <a:gd name="T4" fmla="*/ 0 w 18328"/>
                <a:gd name="T5" fmla="*/ 2147483647 h 21600"/>
                <a:gd name="T6" fmla="*/ 0 60000 65536"/>
                <a:gd name="T7" fmla="*/ 0 60000 65536"/>
                <a:gd name="T8" fmla="*/ 0 60000 65536"/>
                <a:gd name="T9" fmla="*/ 0 w 18328"/>
                <a:gd name="T10" fmla="*/ 0 h 21600"/>
                <a:gd name="T11" fmla="*/ 18328 w 18328"/>
                <a:gd name="T12" fmla="*/ 21600 h 21600"/>
              </a:gdLst>
              <a:ahLst/>
              <a:cxnLst>
                <a:cxn ang="T6">
                  <a:pos x="T0" y="T1"/>
                </a:cxn>
                <a:cxn ang="T7">
                  <a:pos x="T2" y="T3"/>
                </a:cxn>
                <a:cxn ang="T8">
                  <a:pos x="T4" y="T5"/>
                </a:cxn>
              </a:cxnLst>
              <a:rect l="T9" t="T10" r="T11" b="T12"/>
              <a:pathLst>
                <a:path w="18328" h="21600" fill="none" extrusionOk="0">
                  <a:moveTo>
                    <a:pt x="0" y="-1"/>
                  </a:moveTo>
                  <a:cubicBezTo>
                    <a:pt x="7455" y="-1"/>
                    <a:pt x="14383" y="3844"/>
                    <a:pt x="18328" y="10170"/>
                  </a:cubicBezTo>
                </a:path>
                <a:path w="18328" h="21600" stroke="0" extrusionOk="0">
                  <a:moveTo>
                    <a:pt x="0" y="-1"/>
                  </a:moveTo>
                  <a:cubicBezTo>
                    <a:pt x="7455" y="-1"/>
                    <a:pt x="14383" y="3844"/>
                    <a:pt x="18328" y="10170"/>
                  </a:cubicBezTo>
                  <a:lnTo>
                    <a:pt x="0" y="21600"/>
                  </a:lnTo>
                  <a:lnTo>
                    <a:pt x="0" y="-1"/>
                  </a:lnTo>
                  <a:close/>
                </a:path>
              </a:pathLst>
            </a:custGeom>
            <a:grpFill/>
            <a:ln w="19050">
              <a:solidFill>
                <a:srgbClr val="FF0000"/>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64" name="Arc 57"/>
            <p:cNvSpPr>
              <a:spLocks/>
            </p:cNvSpPr>
            <p:nvPr/>
          </p:nvSpPr>
          <p:spPr bwMode="auto">
            <a:xfrm rot="10800000">
              <a:off x="2895600" y="5105400"/>
              <a:ext cx="457200" cy="152400"/>
            </a:xfrm>
            <a:custGeom>
              <a:avLst/>
              <a:gdLst>
                <a:gd name="T0" fmla="*/ 0 w 18328"/>
                <a:gd name="T1" fmla="*/ 0 h 21600"/>
                <a:gd name="T2" fmla="*/ 2147483647 w 18328"/>
                <a:gd name="T3" fmla="*/ 2147483647 h 21600"/>
                <a:gd name="T4" fmla="*/ 0 w 18328"/>
                <a:gd name="T5" fmla="*/ 2147483647 h 21600"/>
                <a:gd name="T6" fmla="*/ 0 60000 65536"/>
                <a:gd name="T7" fmla="*/ 0 60000 65536"/>
                <a:gd name="T8" fmla="*/ 0 60000 65536"/>
                <a:gd name="T9" fmla="*/ 0 w 18328"/>
                <a:gd name="T10" fmla="*/ 0 h 21600"/>
                <a:gd name="T11" fmla="*/ 18328 w 18328"/>
                <a:gd name="T12" fmla="*/ 21600 h 21600"/>
              </a:gdLst>
              <a:ahLst/>
              <a:cxnLst>
                <a:cxn ang="T6">
                  <a:pos x="T0" y="T1"/>
                </a:cxn>
                <a:cxn ang="T7">
                  <a:pos x="T2" y="T3"/>
                </a:cxn>
                <a:cxn ang="T8">
                  <a:pos x="T4" y="T5"/>
                </a:cxn>
              </a:cxnLst>
              <a:rect l="T9" t="T10" r="T11" b="T12"/>
              <a:pathLst>
                <a:path w="18328" h="21600" fill="none" extrusionOk="0">
                  <a:moveTo>
                    <a:pt x="0" y="-1"/>
                  </a:moveTo>
                  <a:cubicBezTo>
                    <a:pt x="7455" y="-1"/>
                    <a:pt x="14383" y="3844"/>
                    <a:pt x="18328" y="10170"/>
                  </a:cubicBezTo>
                </a:path>
                <a:path w="18328" h="21600" stroke="0" extrusionOk="0">
                  <a:moveTo>
                    <a:pt x="0" y="-1"/>
                  </a:moveTo>
                  <a:cubicBezTo>
                    <a:pt x="7455" y="-1"/>
                    <a:pt x="14383" y="3844"/>
                    <a:pt x="18328" y="10170"/>
                  </a:cubicBezTo>
                  <a:lnTo>
                    <a:pt x="0" y="21600"/>
                  </a:lnTo>
                  <a:lnTo>
                    <a:pt x="0" y="-1"/>
                  </a:lnTo>
                  <a:close/>
                </a:path>
              </a:pathLst>
            </a:custGeom>
            <a:grpFill/>
            <a:ln w="19050">
              <a:solidFill>
                <a:srgbClr val="FF0000"/>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65" name="Arc 58"/>
            <p:cNvSpPr>
              <a:spLocks/>
            </p:cNvSpPr>
            <p:nvPr/>
          </p:nvSpPr>
          <p:spPr bwMode="auto">
            <a:xfrm rot="10800000">
              <a:off x="2895600" y="5715000"/>
              <a:ext cx="457200" cy="152400"/>
            </a:xfrm>
            <a:custGeom>
              <a:avLst/>
              <a:gdLst>
                <a:gd name="T0" fmla="*/ 0 w 18328"/>
                <a:gd name="T1" fmla="*/ 0 h 21600"/>
                <a:gd name="T2" fmla="*/ 2147483647 w 18328"/>
                <a:gd name="T3" fmla="*/ 2147483647 h 21600"/>
                <a:gd name="T4" fmla="*/ 0 w 18328"/>
                <a:gd name="T5" fmla="*/ 2147483647 h 21600"/>
                <a:gd name="T6" fmla="*/ 0 60000 65536"/>
                <a:gd name="T7" fmla="*/ 0 60000 65536"/>
                <a:gd name="T8" fmla="*/ 0 60000 65536"/>
                <a:gd name="T9" fmla="*/ 0 w 18328"/>
                <a:gd name="T10" fmla="*/ 0 h 21600"/>
                <a:gd name="T11" fmla="*/ 18328 w 18328"/>
                <a:gd name="T12" fmla="*/ 21600 h 21600"/>
              </a:gdLst>
              <a:ahLst/>
              <a:cxnLst>
                <a:cxn ang="T6">
                  <a:pos x="T0" y="T1"/>
                </a:cxn>
                <a:cxn ang="T7">
                  <a:pos x="T2" y="T3"/>
                </a:cxn>
                <a:cxn ang="T8">
                  <a:pos x="T4" y="T5"/>
                </a:cxn>
              </a:cxnLst>
              <a:rect l="T9" t="T10" r="T11" b="T12"/>
              <a:pathLst>
                <a:path w="18328" h="21600" fill="none" extrusionOk="0">
                  <a:moveTo>
                    <a:pt x="0" y="-1"/>
                  </a:moveTo>
                  <a:cubicBezTo>
                    <a:pt x="7455" y="-1"/>
                    <a:pt x="14383" y="3844"/>
                    <a:pt x="18328" y="10170"/>
                  </a:cubicBezTo>
                </a:path>
                <a:path w="18328" h="21600" stroke="0" extrusionOk="0">
                  <a:moveTo>
                    <a:pt x="0" y="-1"/>
                  </a:moveTo>
                  <a:cubicBezTo>
                    <a:pt x="7455" y="-1"/>
                    <a:pt x="14383" y="3844"/>
                    <a:pt x="18328" y="10170"/>
                  </a:cubicBezTo>
                  <a:lnTo>
                    <a:pt x="0" y="21600"/>
                  </a:lnTo>
                  <a:lnTo>
                    <a:pt x="0" y="-1"/>
                  </a:lnTo>
                  <a:close/>
                </a:path>
              </a:pathLst>
            </a:custGeom>
            <a:grpFill/>
            <a:ln w="19050">
              <a:solidFill>
                <a:srgbClr val="FF0000"/>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66" name="Arc 59"/>
            <p:cNvSpPr>
              <a:spLocks/>
            </p:cNvSpPr>
            <p:nvPr/>
          </p:nvSpPr>
          <p:spPr bwMode="auto">
            <a:xfrm rot="10800000" flipH="1" flipV="1">
              <a:off x="7239000" y="5562600"/>
              <a:ext cx="457200" cy="152400"/>
            </a:xfrm>
            <a:custGeom>
              <a:avLst/>
              <a:gdLst>
                <a:gd name="T0" fmla="*/ 0 w 18328"/>
                <a:gd name="T1" fmla="*/ 0 h 21600"/>
                <a:gd name="T2" fmla="*/ 2147483647 w 18328"/>
                <a:gd name="T3" fmla="*/ 2147483647 h 21600"/>
                <a:gd name="T4" fmla="*/ 0 w 18328"/>
                <a:gd name="T5" fmla="*/ 2147483647 h 21600"/>
                <a:gd name="T6" fmla="*/ 0 60000 65536"/>
                <a:gd name="T7" fmla="*/ 0 60000 65536"/>
                <a:gd name="T8" fmla="*/ 0 60000 65536"/>
                <a:gd name="T9" fmla="*/ 0 w 18328"/>
                <a:gd name="T10" fmla="*/ 0 h 21600"/>
                <a:gd name="T11" fmla="*/ 18328 w 18328"/>
                <a:gd name="T12" fmla="*/ 21600 h 21600"/>
              </a:gdLst>
              <a:ahLst/>
              <a:cxnLst>
                <a:cxn ang="T6">
                  <a:pos x="T0" y="T1"/>
                </a:cxn>
                <a:cxn ang="T7">
                  <a:pos x="T2" y="T3"/>
                </a:cxn>
                <a:cxn ang="T8">
                  <a:pos x="T4" y="T5"/>
                </a:cxn>
              </a:cxnLst>
              <a:rect l="T9" t="T10" r="T11" b="T12"/>
              <a:pathLst>
                <a:path w="18328" h="21600" fill="none" extrusionOk="0">
                  <a:moveTo>
                    <a:pt x="0" y="-1"/>
                  </a:moveTo>
                  <a:cubicBezTo>
                    <a:pt x="7455" y="-1"/>
                    <a:pt x="14383" y="3844"/>
                    <a:pt x="18328" y="10170"/>
                  </a:cubicBezTo>
                </a:path>
                <a:path w="18328" h="21600" stroke="0" extrusionOk="0">
                  <a:moveTo>
                    <a:pt x="0" y="-1"/>
                  </a:moveTo>
                  <a:cubicBezTo>
                    <a:pt x="7455" y="-1"/>
                    <a:pt x="14383" y="3844"/>
                    <a:pt x="18328" y="10170"/>
                  </a:cubicBezTo>
                  <a:lnTo>
                    <a:pt x="0" y="21600"/>
                  </a:lnTo>
                  <a:lnTo>
                    <a:pt x="0" y="-1"/>
                  </a:lnTo>
                  <a:close/>
                </a:path>
              </a:pathLst>
            </a:custGeom>
            <a:grpFill/>
            <a:ln w="19050">
              <a:solidFill>
                <a:schemeClr val="hlink"/>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67" name="Line 60"/>
            <p:cNvSpPr>
              <a:spLocks noChangeShapeType="1"/>
            </p:cNvSpPr>
            <p:nvPr/>
          </p:nvSpPr>
          <p:spPr bwMode="auto">
            <a:xfrm>
              <a:off x="6781800" y="5029200"/>
              <a:ext cx="0" cy="609600"/>
            </a:xfrm>
            <a:prstGeom prst="line">
              <a:avLst/>
            </a:prstGeom>
            <a:grpFill/>
            <a:ln w="19050">
              <a:solidFill>
                <a:schemeClr val="hlink"/>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68" name="Line 61"/>
            <p:cNvSpPr>
              <a:spLocks noChangeShapeType="1"/>
            </p:cNvSpPr>
            <p:nvPr/>
          </p:nvSpPr>
          <p:spPr bwMode="auto">
            <a:xfrm>
              <a:off x="7696200" y="5029200"/>
              <a:ext cx="0" cy="609600"/>
            </a:xfrm>
            <a:prstGeom prst="line">
              <a:avLst/>
            </a:prstGeom>
            <a:grpFill/>
            <a:ln w="19050">
              <a:solidFill>
                <a:schemeClr val="hlink"/>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69" name="Arc 62"/>
            <p:cNvSpPr>
              <a:spLocks/>
            </p:cNvSpPr>
            <p:nvPr/>
          </p:nvSpPr>
          <p:spPr bwMode="auto">
            <a:xfrm rot="10800000" flipH="1" flipV="1">
              <a:off x="7239000" y="4953000"/>
              <a:ext cx="457200" cy="152400"/>
            </a:xfrm>
            <a:custGeom>
              <a:avLst/>
              <a:gdLst>
                <a:gd name="T0" fmla="*/ 0 w 18328"/>
                <a:gd name="T1" fmla="*/ 0 h 21600"/>
                <a:gd name="T2" fmla="*/ 2147483647 w 18328"/>
                <a:gd name="T3" fmla="*/ 2147483647 h 21600"/>
                <a:gd name="T4" fmla="*/ 0 w 18328"/>
                <a:gd name="T5" fmla="*/ 2147483647 h 21600"/>
                <a:gd name="T6" fmla="*/ 0 60000 65536"/>
                <a:gd name="T7" fmla="*/ 0 60000 65536"/>
                <a:gd name="T8" fmla="*/ 0 60000 65536"/>
                <a:gd name="T9" fmla="*/ 0 w 18328"/>
                <a:gd name="T10" fmla="*/ 0 h 21600"/>
                <a:gd name="T11" fmla="*/ 18328 w 18328"/>
                <a:gd name="T12" fmla="*/ 21600 h 21600"/>
              </a:gdLst>
              <a:ahLst/>
              <a:cxnLst>
                <a:cxn ang="T6">
                  <a:pos x="T0" y="T1"/>
                </a:cxn>
                <a:cxn ang="T7">
                  <a:pos x="T2" y="T3"/>
                </a:cxn>
                <a:cxn ang="T8">
                  <a:pos x="T4" y="T5"/>
                </a:cxn>
              </a:cxnLst>
              <a:rect l="T9" t="T10" r="T11" b="T12"/>
              <a:pathLst>
                <a:path w="18328" h="21600" fill="none" extrusionOk="0">
                  <a:moveTo>
                    <a:pt x="0" y="-1"/>
                  </a:moveTo>
                  <a:cubicBezTo>
                    <a:pt x="7455" y="-1"/>
                    <a:pt x="14383" y="3844"/>
                    <a:pt x="18328" y="10170"/>
                  </a:cubicBezTo>
                </a:path>
                <a:path w="18328" h="21600" stroke="0" extrusionOk="0">
                  <a:moveTo>
                    <a:pt x="0" y="-1"/>
                  </a:moveTo>
                  <a:cubicBezTo>
                    <a:pt x="7455" y="-1"/>
                    <a:pt x="14383" y="3844"/>
                    <a:pt x="18328" y="10170"/>
                  </a:cubicBezTo>
                  <a:lnTo>
                    <a:pt x="0" y="21600"/>
                  </a:lnTo>
                  <a:lnTo>
                    <a:pt x="0" y="-1"/>
                  </a:lnTo>
                  <a:close/>
                </a:path>
              </a:pathLst>
            </a:custGeom>
            <a:grpFill/>
            <a:ln w="19050">
              <a:solidFill>
                <a:schemeClr val="hlink"/>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70" name="Arc 63"/>
            <p:cNvSpPr>
              <a:spLocks/>
            </p:cNvSpPr>
            <p:nvPr/>
          </p:nvSpPr>
          <p:spPr bwMode="auto">
            <a:xfrm rot="10800000" flipV="1">
              <a:off x="6781800" y="4953000"/>
              <a:ext cx="457200" cy="152400"/>
            </a:xfrm>
            <a:custGeom>
              <a:avLst/>
              <a:gdLst>
                <a:gd name="T0" fmla="*/ 0 w 18328"/>
                <a:gd name="T1" fmla="*/ 0 h 21600"/>
                <a:gd name="T2" fmla="*/ 2147483647 w 18328"/>
                <a:gd name="T3" fmla="*/ 2147483647 h 21600"/>
                <a:gd name="T4" fmla="*/ 0 w 18328"/>
                <a:gd name="T5" fmla="*/ 2147483647 h 21600"/>
                <a:gd name="T6" fmla="*/ 0 60000 65536"/>
                <a:gd name="T7" fmla="*/ 0 60000 65536"/>
                <a:gd name="T8" fmla="*/ 0 60000 65536"/>
                <a:gd name="T9" fmla="*/ 0 w 18328"/>
                <a:gd name="T10" fmla="*/ 0 h 21600"/>
                <a:gd name="T11" fmla="*/ 18328 w 18328"/>
                <a:gd name="T12" fmla="*/ 21600 h 21600"/>
              </a:gdLst>
              <a:ahLst/>
              <a:cxnLst>
                <a:cxn ang="T6">
                  <a:pos x="T0" y="T1"/>
                </a:cxn>
                <a:cxn ang="T7">
                  <a:pos x="T2" y="T3"/>
                </a:cxn>
                <a:cxn ang="T8">
                  <a:pos x="T4" y="T5"/>
                </a:cxn>
              </a:cxnLst>
              <a:rect l="T9" t="T10" r="T11" b="T12"/>
              <a:pathLst>
                <a:path w="18328" h="21600" fill="none" extrusionOk="0">
                  <a:moveTo>
                    <a:pt x="0" y="-1"/>
                  </a:moveTo>
                  <a:cubicBezTo>
                    <a:pt x="7455" y="-1"/>
                    <a:pt x="14383" y="3844"/>
                    <a:pt x="18328" y="10170"/>
                  </a:cubicBezTo>
                </a:path>
                <a:path w="18328" h="21600" stroke="0" extrusionOk="0">
                  <a:moveTo>
                    <a:pt x="0" y="-1"/>
                  </a:moveTo>
                  <a:cubicBezTo>
                    <a:pt x="7455" y="-1"/>
                    <a:pt x="14383" y="3844"/>
                    <a:pt x="18328" y="10170"/>
                  </a:cubicBezTo>
                  <a:lnTo>
                    <a:pt x="0" y="21600"/>
                  </a:lnTo>
                  <a:lnTo>
                    <a:pt x="0" y="-1"/>
                  </a:lnTo>
                  <a:close/>
                </a:path>
              </a:pathLst>
            </a:custGeom>
            <a:grpFill/>
            <a:ln w="19050">
              <a:solidFill>
                <a:schemeClr val="hlink"/>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71" name="Arc 64"/>
            <p:cNvSpPr>
              <a:spLocks/>
            </p:cNvSpPr>
            <p:nvPr/>
          </p:nvSpPr>
          <p:spPr bwMode="auto">
            <a:xfrm rot="10800000" flipV="1">
              <a:off x="6781800" y="5562600"/>
              <a:ext cx="457200" cy="152400"/>
            </a:xfrm>
            <a:custGeom>
              <a:avLst/>
              <a:gdLst>
                <a:gd name="T0" fmla="*/ 0 w 18328"/>
                <a:gd name="T1" fmla="*/ 0 h 21600"/>
                <a:gd name="T2" fmla="*/ 2147483647 w 18328"/>
                <a:gd name="T3" fmla="*/ 2147483647 h 21600"/>
                <a:gd name="T4" fmla="*/ 0 w 18328"/>
                <a:gd name="T5" fmla="*/ 2147483647 h 21600"/>
                <a:gd name="T6" fmla="*/ 0 60000 65536"/>
                <a:gd name="T7" fmla="*/ 0 60000 65536"/>
                <a:gd name="T8" fmla="*/ 0 60000 65536"/>
                <a:gd name="T9" fmla="*/ 0 w 18328"/>
                <a:gd name="T10" fmla="*/ 0 h 21600"/>
                <a:gd name="T11" fmla="*/ 18328 w 18328"/>
                <a:gd name="T12" fmla="*/ 21600 h 21600"/>
              </a:gdLst>
              <a:ahLst/>
              <a:cxnLst>
                <a:cxn ang="T6">
                  <a:pos x="T0" y="T1"/>
                </a:cxn>
                <a:cxn ang="T7">
                  <a:pos x="T2" y="T3"/>
                </a:cxn>
                <a:cxn ang="T8">
                  <a:pos x="T4" y="T5"/>
                </a:cxn>
              </a:cxnLst>
              <a:rect l="T9" t="T10" r="T11" b="T12"/>
              <a:pathLst>
                <a:path w="18328" h="21600" fill="none" extrusionOk="0">
                  <a:moveTo>
                    <a:pt x="0" y="-1"/>
                  </a:moveTo>
                  <a:cubicBezTo>
                    <a:pt x="7455" y="-1"/>
                    <a:pt x="14383" y="3844"/>
                    <a:pt x="18328" y="10170"/>
                  </a:cubicBezTo>
                </a:path>
                <a:path w="18328" h="21600" stroke="0" extrusionOk="0">
                  <a:moveTo>
                    <a:pt x="0" y="-1"/>
                  </a:moveTo>
                  <a:cubicBezTo>
                    <a:pt x="7455" y="-1"/>
                    <a:pt x="14383" y="3844"/>
                    <a:pt x="18328" y="10170"/>
                  </a:cubicBezTo>
                  <a:lnTo>
                    <a:pt x="0" y="21600"/>
                  </a:lnTo>
                  <a:lnTo>
                    <a:pt x="0" y="-1"/>
                  </a:lnTo>
                  <a:close/>
                </a:path>
              </a:pathLst>
            </a:custGeom>
            <a:grpFill/>
            <a:ln w="19050">
              <a:solidFill>
                <a:schemeClr val="hlink"/>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72" name="Arc 65"/>
            <p:cNvSpPr>
              <a:spLocks/>
            </p:cNvSpPr>
            <p:nvPr/>
          </p:nvSpPr>
          <p:spPr bwMode="auto">
            <a:xfrm rot="10800000" flipH="1">
              <a:off x="5943600" y="5715000"/>
              <a:ext cx="457200" cy="152400"/>
            </a:xfrm>
            <a:custGeom>
              <a:avLst/>
              <a:gdLst>
                <a:gd name="T0" fmla="*/ 0 w 18328"/>
                <a:gd name="T1" fmla="*/ 0 h 21600"/>
                <a:gd name="T2" fmla="*/ 2147483647 w 18328"/>
                <a:gd name="T3" fmla="*/ 2147483647 h 21600"/>
                <a:gd name="T4" fmla="*/ 0 w 18328"/>
                <a:gd name="T5" fmla="*/ 2147483647 h 21600"/>
                <a:gd name="T6" fmla="*/ 0 60000 65536"/>
                <a:gd name="T7" fmla="*/ 0 60000 65536"/>
                <a:gd name="T8" fmla="*/ 0 60000 65536"/>
                <a:gd name="T9" fmla="*/ 0 w 18328"/>
                <a:gd name="T10" fmla="*/ 0 h 21600"/>
                <a:gd name="T11" fmla="*/ 18328 w 18328"/>
                <a:gd name="T12" fmla="*/ 21600 h 21600"/>
              </a:gdLst>
              <a:ahLst/>
              <a:cxnLst>
                <a:cxn ang="T6">
                  <a:pos x="T0" y="T1"/>
                </a:cxn>
                <a:cxn ang="T7">
                  <a:pos x="T2" y="T3"/>
                </a:cxn>
                <a:cxn ang="T8">
                  <a:pos x="T4" y="T5"/>
                </a:cxn>
              </a:cxnLst>
              <a:rect l="T9" t="T10" r="T11" b="T12"/>
              <a:pathLst>
                <a:path w="18328" h="21600" fill="none" extrusionOk="0">
                  <a:moveTo>
                    <a:pt x="0" y="-1"/>
                  </a:moveTo>
                  <a:cubicBezTo>
                    <a:pt x="7455" y="-1"/>
                    <a:pt x="14383" y="3844"/>
                    <a:pt x="18328" y="10170"/>
                  </a:cubicBezTo>
                </a:path>
                <a:path w="18328" h="21600" stroke="0" extrusionOk="0">
                  <a:moveTo>
                    <a:pt x="0" y="-1"/>
                  </a:moveTo>
                  <a:cubicBezTo>
                    <a:pt x="7455" y="-1"/>
                    <a:pt x="14383" y="3844"/>
                    <a:pt x="18328" y="10170"/>
                  </a:cubicBezTo>
                  <a:lnTo>
                    <a:pt x="0" y="21600"/>
                  </a:lnTo>
                  <a:lnTo>
                    <a:pt x="0" y="-1"/>
                  </a:lnTo>
                  <a:close/>
                </a:path>
              </a:pathLst>
            </a:custGeom>
            <a:grpFill/>
            <a:ln w="19050">
              <a:solidFill>
                <a:srgbClr val="FF0000"/>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73" name="Line 66"/>
            <p:cNvSpPr>
              <a:spLocks noChangeShapeType="1"/>
            </p:cNvSpPr>
            <p:nvPr/>
          </p:nvSpPr>
          <p:spPr bwMode="auto">
            <a:xfrm flipV="1">
              <a:off x="5486400" y="5181600"/>
              <a:ext cx="0" cy="609600"/>
            </a:xfrm>
            <a:prstGeom prst="line">
              <a:avLst/>
            </a:prstGeom>
            <a:grpFill/>
            <a:ln w="19050">
              <a:solidFill>
                <a:srgbClr val="FF0000"/>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74" name="Line 67"/>
            <p:cNvSpPr>
              <a:spLocks noChangeShapeType="1"/>
            </p:cNvSpPr>
            <p:nvPr/>
          </p:nvSpPr>
          <p:spPr bwMode="auto">
            <a:xfrm flipV="1">
              <a:off x="6400800" y="5181600"/>
              <a:ext cx="0" cy="609600"/>
            </a:xfrm>
            <a:prstGeom prst="line">
              <a:avLst/>
            </a:prstGeom>
            <a:grpFill/>
            <a:ln w="19050">
              <a:solidFill>
                <a:srgbClr val="FF0000"/>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75" name="Arc 68"/>
            <p:cNvSpPr>
              <a:spLocks/>
            </p:cNvSpPr>
            <p:nvPr/>
          </p:nvSpPr>
          <p:spPr bwMode="auto">
            <a:xfrm rot="10800000" flipH="1">
              <a:off x="5943600" y="5105400"/>
              <a:ext cx="457200" cy="152400"/>
            </a:xfrm>
            <a:custGeom>
              <a:avLst/>
              <a:gdLst>
                <a:gd name="T0" fmla="*/ 0 w 18328"/>
                <a:gd name="T1" fmla="*/ 0 h 21600"/>
                <a:gd name="T2" fmla="*/ 2147483647 w 18328"/>
                <a:gd name="T3" fmla="*/ 2147483647 h 21600"/>
                <a:gd name="T4" fmla="*/ 0 w 18328"/>
                <a:gd name="T5" fmla="*/ 2147483647 h 21600"/>
                <a:gd name="T6" fmla="*/ 0 60000 65536"/>
                <a:gd name="T7" fmla="*/ 0 60000 65536"/>
                <a:gd name="T8" fmla="*/ 0 60000 65536"/>
                <a:gd name="T9" fmla="*/ 0 w 18328"/>
                <a:gd name="T10" fmla="*/ 0 h 21600"/>
                <a:gd name="T11" fmla="*/ 18328 w 18328"/>
                <a:gd name="T12" fmla="*/ 21600 h 21600"/>
              </a:gdLst>
              <a:ahLst/>
              <a:cxnLst>
                <a:cxn ang="T6">
                  <a:pos x="T0" y="T1"/>
                </a:cxn>
                <a:cxn ang="T7">
                  <a:pos x="T2" y="T3"/>
                </a:cxn>
                <a:cxn ang="T8">
                  <a:pos x="T4" y="T5"/>
                </a:cxn>
              </a:cxnLst>
              <a:rect l="T9" t="T10" r="T11" b="T12"/>
              <a:pathLst>
                <a:path w="18328" h="21600" fill="none" extrusionOk="0">
                  <a:moveTo>
                    <a:pt x="0" y="-1"/>
                  </a:moveTo>
                  <a:cubicBezTo>
                    <a:pt x="7455" y="-1"/>
                    <a:pt x="14383" y="3844"/>
                    <a:pt x="18328" y="10170"/>
                  </a:cubicBezTo>
                </a:path>
                <a:path w="18328" h="21600" stroke="0" extrusionOk="0">
                  <a:moveTo>
                    <a:pt x="0" y="-1"/>
                  </a:moveTo>
                  <a:cubicBezTo>
                    <a:pt x="7455" y="-1"/>
                    <a:pt x="14383" y="3844"/>
                    <a:pt x="18328" y="10170"/>
                  </a:cubicBezTo>
                  <a:lnTo>
                    <a:pt x="0" y="21600"/>
                  </a:lnTo>
                  <a:lnTo>
                    <a:pt x="0" y="-1"/>
                  </a:lnTo>
                  <a:close/>
                </a:path>
              </a:pathLst>
            </a:custGeom>
            <a:grpFill/>
            <a:ln w="19050">
              <a:solidFill>
                <a:srgbClr val="FF0000"/>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76" name="Arc 69"/>
            <p:cNvSpPr>
              <a:spLocks/>
            </p:cNvSpPr>
            <p:nvPr/>
          </p:nvSpPr>
          <p:spPr bwMode="auto">
            <a:xfrm rot="10800000">
              <a:off x="5486400" y="5105400"/>
              <a:ext cx="457200" cy="152400"/>
            </a:xfrm>
            <a:custGeom>
              <a:avLst/>
              <a:gdLst>
                <a:gd name="T0" fmla="*/ 0 w 18328"/>
                <a:gd name="T1" fmla="*/ 0 h 21600"/>
                <a:gd name="T2" fmla="*/ 2147483647 w 18328"/>
                <a:gd name="T3" fmla="*/ 2147483647 h 21600"/>
                <a:gd name="T4" fmla="*/ 0 w 18328"/>
                <a:gd name="T5" fmla="*/ 2147483647 h 21600"/>
                <a:gd name="T6" fmla="*/ 0 60000 65536"/>
                <a:gd name="T7" fmla="*/ 0 60000 65536"/>
                <a:gd name="T8" fmla="*/ 0 60000 65536"/>
                <a:gd name="T9" fmla="*/ 0 w 18328"/>
                <a:gd name="T10" fmla="*/ 0 h 21600"/>
                <a:gd name="T11" fmla="*/ 18328 w 18328"/>
                <a:gd name="T12" fmla="*/ 21600 h 21600"/>
              </a:gdLst>
              <a:ahLst/>
              <a:cxnLst>
                <a:cxn ang="T6">
                  <a:pos x="T0" y="T1"/>
                </a:cxn>
                <a:cxn ang="T7">
                  <a:pos x="T2" y="T3"/>
                </a:cxn>
                <a:cxn ang="T8">
                  <a:pos x="T4" y="T5"/>
                </a:cxn>
              </a:cxnLst>
              <a:rect l="T9" t="T10" r="T11" b="T12"/>
              <a:pathLst>
                <a:path w="18328" h="21600" fill="none" extrusionOk="0">
                  <a:moveTo>
                    <a:pt x="0" y="-1"/>
                  </a:moveTo>
                  <a:cubicBezTo>
                    <a:pt x="7455" y="-1"/>
                    <a:pt x="14383" y="3844"/>
                    <a:pt x="18328" y="10170"/>
                  </a:cubicBezTo>
                </a:path>
                <a:path w="18328" h="21600" stroke="0" extrusionOk="0">
                  <a:moveTo>
                    <a:pt x="0" y="-1"/>
                  </a:moveTo>
                  <a:cubicBezTo>
                    <a:pt x="7455" y="-1"/>
                    <a:pt x="14383" y="3844"/>
                    <a:pt x="18328" y="10170"/>
                  </a:cubicBezTo>
                  <a:lnTo>
                    <a:pt x="0" y="21600"/>
                  </a:lnTo>
                  <a:lnTo>
                    <a:pt x="0" y="-1"/>
                  </a:lnTo>
                  <a:close/>
                </a:path>
              </a:pathLst>
            </a:custGeom>
            <a:grpFill/>
            <a:ln w="19050">
              <a:solidFill>
                <a:srgbClr val="FF0000"/>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77" name="Arc 70"/>
            <p:cNvSpPr>
              <a:spLocks/>
            </p:cNvSpPr>
            <p:nvPr/>
          </p:nvSpPr>
          <p:spPr bwMode="auto">
            <a:xfrm rot="10800000">
              <a:off x="5486400" y="5715000"/>
              <a:ext cx="457200" cy="152400"/>
            </a:xfrm>
            <a:custGeom>
              <a:avLst/>
              <a:gdLst>
                <a:gd name="T0" fmla="*/ 0 w 18328"/>
                <a:gd name="T1" fmla="*/ 0 h 21600"/>
                <a:gd name="T2" fmla="*/ 2147483647 w 18328"/>
                <a:gd name="T3" fmla="*/ 2147483647 h 21600"/>
                <a:gd name="T4" fmla="*/ 0 w 18328"/>
                <a:gd name="T5" fmla="*/ 2147483647 h 21600"/>
                <a:gd name="T6" fmla="*/ 0 60000 65536"/>
                <a:gd name="T7" fmla="*/ 0 60000 65536"/>
                <a:gd name="T8" fmla="*/ 0 60000 65536"/>
                <a:gd name="T9" fmla="*/ 0 w 18328"/>
                <a:gd name="T10" fmla="*/ 0 h 21600"/>
                <a:gd name="T11" fmla="*/ 18328 w 18328"/>
                <a:gd name="T12" fmla="*/ 21600 h 21600"/>
              </a:gdLst>
              <a:ahLst/>
              <a:cxnLst>
                <a:cxn ang="T6">
                  <a:pos x="T0" y="T1"/>
                </a:cxn>
                <a:cxn ang="T7">
                  <a:pos x="T2" y="T3"/>
                </a:cxn>
                <a:cxn ang="T8">
                  <a:pos x="T4" y="T5"/>
                </a:cxn>
              </a:cxnLst>
              <a:rect l="T9" t="T10" r="T11" b="T12"/>
              <a:pathLst>
                <a:path w="18328" h="21600" fill="none" extrusionOk="0">
                  <a:moveTo>
                    <a:pt x="0" y="-1"/>
                  </a:moveTo>
                  <a:cubicBezTo>
                    <a:pt x="7455" y="-1"/>
                    <a:pt x="14383" y="3844"/>
                    <a:pt x="18328" y="10170"/>
                  </a:cubicBezTo>
                </a:path>
                <a:path w="18328" h="21600" stroke="0" extrusionOk="0">
                  <a:moveTo>
                    <a:pt x="0" y="-1"/>
                  </a:moveTo>
                  <a:cubicBezTo>
                    <a:pt x="7455" y="-1"/>
                    <a:pt x="14383" y="3844"/>
                    <a:pt x="18328" y="10170"/>
                  </a:cubicBezTo>
                  <a:lnTo>
                    <a:pt x="0" y="21600"/>
                  </a:lnTo>
                  <a:lnTo>
                    <a:pt x="0" y="-1"/>
                  </a:lnTo>
                  <a:close/>
                </a:path>
              </a:pathLst>
            </a:custGeom>
            <a:grpFill/>
            <a:ln w="19050">
              <a:solidFill>
                <a:srgbClr val="FF0000"/>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78" name="Arc 71"/>
            <p:cNvSpPr>
              <a:spLocks/>
            </p:cNvSpPr>
            <p:nvPr/>
          </p:nvSpPr>
          <p:spPr bwMode="auto">
            <a:xfrm rot="10800000">
              <a:off x="8001000" y="5105400"/>
              <a:ext cx="5334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rgbClr val="FF0000"/>
              </a:solidFill>
              <a:round/>
              <a:headEnd/>
              <a:tailEnd/>
            </a:ln>
            <a:extLst/>
          </p:spPr>
          <p:txBody>
            <a:bodyPr rot="10800000" wrap="none" anchor="ctr"/>
            <a:lstStyle/>
            <a:p>
              <a:pPr fontAlgn="auto">
                <a:spcBef>
                  <a:spcPts val="0"/>
                </a:spcBef>
                <a:spcAft>
                  <a:spcPts val="0"/>
                </a:spcAft>
                <a:defRPr/>
              </a:pPr>
              <a:endParaRPr lang="it-IT">
                <a:latin typeface="+mn-lt"/>
                <a:cs typeface="+mn-cs"/>
              </a:endParaRPr>
            </a:p>
          </p:txBody>
        </p:sp>
        <p:sp>
          <p:nvSpPr>
            <p:cNvPr id="79" name="Line 72"/>
            <p:cNvSpPr>
              <a:spLocks noChangeShapeType="1"/>
            </p:cNvSpPr>
            <p:nvPr/>
          </p:nvSpPr>
          <p:spPr bwMode="auto">
            <a:xfrm flipH="1">
              <a:off x="8001000" y="5105400"/>
              <a:ext cx="0" cy="609600"/>
            </a:xfrm>
            <a:prstGeom prst="line">
              <a:avLst/>
            </a:prstGeom>
            <a:grpFill/>
            <a:ln w="19050">
              <a:solidFill>
                <a:srgbClr val="FF0000"/>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80" name="Line 73"/>
            <p:cNvSpPr>
              <a:spLocks noChangeShapeType="1"/>
            </p:cNvSpPr>
            <p:nvPr/>
          </p:nvSpPr>
          <p:spPr bwMode="auto">
            <a:xfrm flipH="1">
              <a:off x="8534400" y="5257800"/>
              <a:ext cx="0" cy="609600"/>
            </a:xfrm>
            <a:prstGeom prst="line">
              <a:avLst/>
            </a:prstGeom>
            <a:grpFill/>
            <a:ln w="19050">
              <a:solidFill>
                <a:srgbClr val="FF0000"/>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81" name="Arc 74"/>
            <p:cNvSpPr>
              <a:spLocks/>
            </p:cNvSpPr>
            <p:nvPr/>
          </p:nvSpPr>
          <p:spPr bwMode="auto">
            <a:xfrm rot="10800000">
              <a:off x="8001000" y="5715000"/>
              <a:ext cx="533400" cy="152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pFill/>
            <a:ln w="19050">
              <a:solidFill>
                <a:srgbClr val="FF0000"/>
              </a:solidFill>
              <a:round/>
              <a:headEnd/>
              <a:tailEnd/>
            </a:ln>
            <a:extLst/>
          </p:spPr>
          <p:txBody>
            <a:bodyPr wrap="none" anchor="ctr"/>
            <a:lstStyle/>
            <a:p>
              <a:pPr fontAlgn="auto">
                <a:spcBef>
                  <a:spcPts val="0"/>
                </a:spcBef>
                <a:spcAft>
                  <a:spcPts val="0"/>
                </a:spcAft>
                <a:defRPr/>
              </a:pPr>
              <a:endParaRPr lang="it-IT">
                <a:latin typeface="+mn-lt"/>
                <a:cs typeface="+mn-cs"/>
              </a:endParaRPr>
            </a:p>
          </p:txBody>
        </p:sp>
        <p:sp>
          <p:nvSpPr>
            <p:cNvPr id="82" name="Down Arrow 76"/>
            <p:cNvSpPr>
              <a:spLocks noChangeArrowheads="1"/>
            </p:cNvSpPr>
            <p:nvPr/>
          </p:nvSpPr>
          <p:spPr bwMode="auto">
            <a:xfrm>
              <a:off x="4191000" y="3743325"/>
              <a:ext cx="808038" cy="676275"/>
            </a:xfrm>
            <a:prstGeom prst="downArrow">
              <a:avLst>
                <a:gd name="adj1" fmla="val 50000"/>
                <a:gd name="adj2" fmla="val 5000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 name="Rettangolo 3"/>
          <p:cNvSpPr/>
          <p:nvPr/>
        </p:nvSpPr>
        <p:spPr>
          <a:xfrm>
            <a:off x="3421781" y="2560745"/>
            <a:ext cx="3208094" cy="400110"/>
          </a:xfrm>
          <a:prstGeom prst="rect">
            <a:avLst/>
          </a:prstGeom>
          <a:solidFill>
            <a:schemeClr val="bg1"/>
          </a:solidFill>
        </p:spPr>
        <p:txBody>
          <a:bodyPr>
            <a:spAutoFit/>
          </a:bodyPr>
          <a:lstStyle/>
          <a:p>
            <a:pPr algn="ctr" fontAlgn="auto">
              <a:spcBef>
                <a:spcPts val="0"/>
              </a:spcBef>
              <a:spcAft>
                <a:spcPts val="0"/>
              </a:spcAft>
              <a:defRPr/>
            </a:pPr>
            <a:r>
              <a:rPr lang="it-IT" sz="2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rPr>
              <a:t>Wiggler</a:t>
            </a:r>
            <a:r>
              <a:rPr lang="it-IT"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rPr>
              <a:t> pole </a:t>
            </a:r>
            <a:r>
              <a:rPr lang="it-IT" sz="2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rPr>
              <a:t>wiggling</a:t>
            </a:r>
            <a:endParaRPr lang="it-IT"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cs typeface="+mn-cs"/>
            </a:endParaRPr>
          </a:p>
        </p:txBody>
      </p:sp>
      <p:sp>
        <p:nvSpPr>
          <p:cNvPr id="6" name="Rettangolo 5"/>
          <p:cNvSpPr/>
          <p:nvPr/>
        </p:nvSpPr>
        <p:spPr>
          <a:xfrm>
            <a:off x="630315" y="5606556"/>
            <a:ext cx="3098306" cy="707886"/>
          </a:xfrm>
          <a:prstGeom prst="rect">
            <a:avLst/>
          </a:prstGeom>
        </p:spPr>
        <p:style>
          <a:lnRef idx="0">
            <a:schemeClr val="accent6"/>
          </a:lnRef>
          <a:fillRef idx="3">
            <a:schemeClr val="accent6"/>
          </a:fillRef>
          <a:effectRef idx="3">
            <a:schemeClr val="accent6"/>
          </a:effectRef>
          <a:fontRef idx="minor">
            <a:schemeClr val="lt1"/>
          </a:fontRef>
        </p:style>
        <p:txBody>
          <a:bodyPr>
            <a:spAutoFit/>
          </a:bodyPr>
          <a:lstStyle/>
          <a:p>
            <a:pPr algn="ctr" fontAlgn="auto">
              <a:spcBef>
                <a:spcPts val="0"/>
              </a:spcBef>
              <a:spcAft>
                <a:spcPts val="0"/>
              </a:spcAft>
              <a:defRPr/>
            </a:pPr>
            <a:r>
              <a:rPr lang="en-US" sz="2000" dirty="0">
                <a:solidFill>
                  <a:srgbClr val="FF0000"/>
                </a:solidFill>
              </a:rPr>
              <a:t>Result:</a:t>
            </a:r>
          </a:p>
          <a:p>
            <a:pPr fontAlgn="auto">
              <a:spcBef>
                <a:spcPts val="0"/>
              </a:spcBef>
              <a:spcAft>
                <a:spcPts val="0"/>
              </a:spcAft>
              <a:defRPr/>
            </a:pPr>
            <a:r>
              <a:rPr lang="en-US" sz="2000" dirty="0">
                <a:solidFill>
                  <a:srgbClr val="FF0000"/>
                </a:solidFill>
              </a:rPr>
              <a:t>1,7 MW of power saving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3"/>
          <p:cNvSpPr txBox="1">
            <a:spLocks noChangeArrowheads="1"/>
          </p:cNvSpPr>
          <p:nvPr/>
        </p:nvSpPr>
        <p:spPr bwMode="auto">
          <a:xfrm>
            <a:off x="2655888" y="228600"/>
            <a:ext cx="4979987" cy="523875"/>
          </a:xfrm>
          <a:prstGeom prst="rect">
            <a:avLst/>
          </a:prstGeom>
          <a:noFill/>
          <a:ln w="9525">
            <a:noFill/>
            <a:miter lim="800000"/>
            <a:headEnd/>
            <a:tailEnd/>
          </a:ln>
        </p:spPr>
        <p:txBody>
          <a:bodyPr wrap="none">
            <a:spAutoFit/>
          </a:bodyPr>
          <a:lstStyle/>
          <a:p>
            <a:r>
              <a:rPr lang="en-US" altLang="it-IT" sz="2800">
                <a:solidFill>
                  <a:srgbClr val="FF0000"/>
                </a:solidFill>
                <a:ea typeface="ＭＳ Ｐゴシック" pitchFamily="34" charset="-128"/>
              </a:rPr>
              <a:t>34°Septa magnets modification</a:t>
            </a:r>
          </a:p>
        </p:txBody>
      </p:sp>
      <p:pic>
        <p:nvPicPr>
          <p:cNvPr id="39939" name="Picture 2"/>
          <p:cNvPicPr>
            <a:picLocks noChangeAspect="1" noChangeArrowheads="1"/>
          </p:cNvPicPr>
          <p:nvPr/>
        </p:nvPicPr>
        <p:blipFill>
          <a:blip r:embed="rId2"/>
          <a:srcRect/>
          <a:stretch>
            <a:fillRect/>
          </a:stretch>
        </p:blipFill>
        <p:spPr bwMode="auto">
          <a:xfrm>
            <a:off x="4525963" y="3173413"/>
            <a:ext cx="4554537" cy="2911475"/>
          </a:xfrm>
          <a:prstGeom prst="rect">
            <a:avLst/>
          </a:prstGeom>
          <a:noFill/>
          <a:ln w="9525">
            <a:noFill/>
            <a:miter lim="800000"/>
            <a:headEnd/>
            <a:tailEnd/>
          </a:ln>
        </p:spPr>
      </p:pic>
      <p:sp>
        <p:nvSpPr>
          <p:cNvPr id="2" name="CasellaDiTesto 1"/>
          <p:cNvSpPr txBox="1"/>
          <p:nvPr/>
        </p:nvSpPr>
        <p:spPr>
          <a:xfrm>
            <a:off x="390525" y="815975"/>
            <a:ext cx="7342188" cy="1201738"/>
          </a:xfrm>
          <a:prstGeom prst="rect">
            <a:avLst/>
          </a:prstGeom>
          <a:solidFill>
            <a:schemeClr val="accent3">
              <a:lumMod val="60000"/>
              <a:lumOff val="40000"/>
            </a:schemeClr>
          </a:solidFill>
        </p:spPr>
        <p:txBody>
          <a:bodyPr>
            <a:spAutoFit/>
          </a:bodyPr>
          <a:lstStyle/>
          <a:p>
            <a:pPr fontAlgn="auto">
              <a:spcBef>
                <a:spcPts val="0"/>
              </a:spcBef>
              <a:spcAft>
                <a:spcPts val="0"/>
              </a:spcAft>
              <a:defRPr/>
            </a:pPr>
            <a:r>
              <a:rPr lang="en-US" b="1" dirty="0">
                <a:latin typeface="+mn-lt"/>
                <a:cs typeface="+mn-cs"/>
              </a:rPr>
              <a:t>n. 4 Injection/ extraction 34° septa: 2125 A – 32 V </a:t>
            </a:r>
          </a:p>
          <a:p>
            <a:pPr fontAlgn="auto">
              <a:spcBef>
                <a:spcPts val="0"/>
              </a:spcBef>
              <a:spcAft>
                <a:spcPts val="0"/>
              </a:spcAft>
              <a:defRPr/>
            </a:pPr>
            <a:r>
              <a:rPr lang="en-US" dirty="0">
                <a:latin typeface="+mn-lt"/>
                <a:cs typeface="+mn-cs"/>
              </a:rPr>
              <a:t>	Total power demand (AC): 4x110 kW =440 kW</a:t>
            </a:r>
          </a:p>
          <a:p>
            <a:pPr fontAlgn="auto">
              <a:spcBef>
                <a:spcPts val="0"/>
              </a:spcBef>
              <a:spcAft>
                <a:spcPts val="0"/>
              </a:spcAft>
              <a:defRPr/>
            </a:pPr>
            <a:r>
              <a:rPr lang="en-US" dirty="0">
                <a:latin typeface="+mn-lt"/>
                <a:cs typeface="+mn-cs"/>
              </a:rPr>
              <a:t>	High current density (91 A/mm^2), thermally stressed.  </a:t>
            </a:r>
          </a:p>
          <a:p>
            <a:pPr fontAlgn="auto">
              <a:spcBef>
                <a:spcPts val="0"/>
              </a:spcBef>
              <a:spcAft>
                <a:spcPts val="0"/>
              </a:spcAft>
              <a:defRPr/>
            </a:pPr>
            <a:r>
              <a:rPr lang="en-US" dirty="0">
                <a:latin typeface="+mn-lt"/>
                <a:cs typeface="+mn-cs"/>
              </a:rPr>
              <a:t>	After repetitive water leakage new coils needed</a:t>
            </a:r>
          </a:p>
        </p:txBody>
      </p:sp>
      <p:sp>
        <p:nvSpPr>
          <p:cNvPr id="39941" name="TextBox 4"/>
          <p:cNvSpPr txBox="1">
            <a:spLocks noChangeArrowheads="1"/>
          </p:cNvSpPr>
          <p:nvPr/>
        </p:nvSpPr>
        <p:spPr bwMode="auto">
          <a:xfrm>
            <a:off x="390525" y="2065338"/>
            <a:ext cx="7642225" cy="1754187"/>
          </a:xfrm>
          <a:prstGeom prst="rect">
            <a:avLst/>
          </a:prstGeom>
          <a:noFill/>
          <a:ln w="9525">
            <a:noFill/>
            <a:miter lim="800000"/>
            <a:headEnd/>
            <a:tailEnd/>
          </a:ln>
        </p:spPr>
        <p:txBody>
          <a:bodyPr>
            <a:spAutoFit/>
          </a:bodyPr>
          <a:lstStyle/>
          <a:p>
            <a:pPr marL="180975" indent="-180975">
              <a:buFont typeface="Arial" charset="0"/>
              <a:buChar char="•"/>
            </a:pPr>
            <a:r>
              <a:rPr lang="en-US" altLang="it-IT">
                <a:solidFill>
                  <a:srgbClr val="000090"/>
                </a:solidFill>
                <a:ea typeface="ＭＳ Ｐゴシック" pitchFamily="34" charset="-128"/>
              </a:rPr>
              <a:t>A copper conductor with rectangular section (6.2 mm x 7.0 mm with 3.4 mm diameter inner hole) has been used instead of the original squared one (6.0 mm x 6.0 mm with 3,4 mm inner hole), obtaining 25% resistance reduction.</a:t>
            </a:r>
          </a:p>
          <a:p>
            <a:pPr marL="180975" indent="-180975">
              <a:buFont typeface="Arial" charset="0"/>
              <a:buChar char="•"/>
            </a:pPr>
            <a:endParaRPr lang="en-US" altLang="it-IT">
              <a:solidFill>
                <a:srgbClr val="000090"/>
              </a:solidFill>
              <a:ea typeface="ＭＳ Ｐゴシック" pitchFamily="34" charset="-128"/>
            </a:endParaRPr>
          </a:p>
          <a:p>
            <a:pPr marL="180975" indent="-180975">
              <a:buFont typeface="Arial" charset="0"/>
              <a:buChar char="•"/>
            </a:pPr>
            <a:r>
              <a:rPr lang="en-US" altLang="it-IT">
                <a:solidFill>
                  <a:srgbClr val="000090"/>
                </a:solidFill>
                <a:ea typeface="ＭＳ Ｐゴシック" pitchFamily="34" charset="-128"/>
              </a:rPr>
              <a:t>The original circular beam pipe was squashed with a special tool and iron joke machined in order to reduce the gap (26 mm -&gt; 22 mm).</a:t>
            </a:r>
          </a:p>
        </p:txBody>
      </p:sp>
      <p:sp>
        <p:nvSpPr>
          <p:cNvPr id="3" name="CasellaDiTesto 2"/>
          <p:cNvSpPr txBox="1"/>
          <p:nvPr/>
        </p:nvSpPr>
        <p:spPr>
          <a:xfrm>
            <a:off x="390525" y="4208463"/>
            <a:ext cx="3821113" cy="1108075"/>
          </a:xfrm>
          <a:prstGeom prst="rect">
            <a:avLst/>
          </a:prstGeom>
          <a:solidFill>
            <a:schemeClr val="accent2">
              <a:lumMod val="40000"/>
              <a:lumOff val="60000"/>
            </a:schemeClr>
          </a:solidFill>
        </p:spPr>
        <p:txBody>
          <a:bodyPr>
            <a:spAutoFit/>
          </a:bodyPr>
          <a:lstStyle/>
          <a:p>
            <a:pPr fontAlgn="auto">
              <a:spcBef>
                <a:spcPts val="0"/>
              </a:spcBef>
              <a:spcAft>
                <a:spcPts val="0"/>
              </a:spcAft>
              <a:defRPr/>
            </a:pPr>
            <a:r>
              <a:rPr lang="it-IT" dirty="0" err="1">
                <a:latin typeface="+mn-lt"/>
                <a:cs typeface="+mn-cs"/>
              </a:rPr>
              <a:t>Result</a:t>
            </a:r>
            <a:r>
              <a:rPr lang="it-IT" dirty="0">
                <a:latin typeface="+mn-lt"/>
                <a:cs typeface="+mn-cs"/>
              </a:rPr>
              <a:t>:</a:t>
            </a:r>
          </a:p>
          <a:p>
            <a:pPr fontAlgn="auto">
              <a:spcBef>
                <a:spcPts val="0"/>
              </a:spcBef>
              <a:spcAft>
                <a:spcPts val="0"/>
              </a:spcAft>
              <a:defRPr/>
            </a:pPr>
            <a:r>
              <a:rPr lang="it-IT" sz="1600" dirty="0">
                <a:latin typeface="+mn-lt"/>
                <a:cs typeface="+mn-cs"/>
              </a:rPr>
              <a:t>- Small </a:t>
            </a:r>
            <a:r>
              <a:rPr lang="it-IT" sz="1600" dirty="0" err="1">
                <a:latin typeface="+mn-lt"/>
                <a:cs typeface="+mn-cs"/>
              </a:rPr>
              <a:t>reduction</a:t>
            </a:r>
            <a:r>
              <a:rPr lang="it-IT" sz="1600" dirty="0">
                <a:latin typeface="+mn-lt"/>
                <a:cs typeface="+mn-cs"/>
              </a:rPr>
              <a:t> in </a:t>
            </a:r>
            <a:r>
              <a:rPr lang="it-IT" sz="1600" dirty="0" err="1">
                <a:latin typeface="+mn-lt"/>
                <a:cs typeface="+mn-cs"/>
              </a:rPr>
              <a:t>beam</a:t>
            </a:r>
            <a:r>
              <a:rPr lang="it-IT" sz="1600" dirty="0">
                <a:latin typeface="+mn-lt"/>
                <a:cs typeface="+mn-cs"/>
              </a:rPr>
              <a:t> </a:t>
            </a:r>
            <a:r>
              <a:rPr lang="it-IT" sz="1600" dirty="0" err="1">
                <a:latin typeface="+mn-lt"/>
                <a:cs typeface="+mn-cs"/>
              </a:rPr>
              <a:t>acceptance</a:t>
            </a:r>
            <a:r>
              <a:rPr lang="it-IT" sz="1600" dirty="0">
                <a:latin typeface="+mn-lt"/>
                <a:cs typeface="+mn-cs"/>
              </a:rPr>
              <a:t> (the </a:t>
            </a:r>
            <a:r>
              <a:rPr lang="it-IT" sz="1600" dirty="0" err="1">
                <a:latin typeface="+mn-lt"/>
                <a:cs typeface="+mn-cs"/>
              </a:rPr>
              <a:t>good</a:t>
            </a:r>
            <a:r>
              <a:rPr lang="it-IT" sz="1600" dirty="0">
                <a:latin typeface="+mn-lt"/>
                <a:cs typeface="+mn-cs"/>
              </a:rPr>
              <a:t> </a:t>
            </a:r>
            <a:r>
              <a:rPr lang="it-IT" sz="1600" dirty="0" err="1">
                <a:latin typeface="+mn-lt"/>
                <a:cs typeface="+mn-cs"/>
              </a:rPr>
              <a:t>field</a:t>
            </a:r>
            <a:r>
              <a:rPr lang="it-IT" sz="1600" dirty="0">
                <a:latin typeface="+mn-lt"/>
                <a:cs typeface="+mn-cs"/>
              </a:rPr>
              <a:t> </a:t>
            </a:r>
            <a:r>
              <a:rPr lang="it-IT" sz="1600" dirty="0" err="1">
                <a:latin typeface="+mn-lt"/>
                <a:cs typeface="+mn-cs"/>
              </a:rPr>
              <a:t>region</a:t>
            </a:r>
            <a:r>
              <a:rPr lang="it-IT" sz="1600" dirty="0">
                <a:latin typeface="+mn-lt"/>
                <a:cs typeface="+mn-cs"/>
              </a:rPr>
              <a:t> </a:t>
            </a:r>
            <a:r>
              <a:rPr lang="it-IT" sz="1600" dirty="0" err="1">
                <a:latin typeface="+mn-lt"/>
                <a:cs typeface="+mn-cs"/>
              </a:rPr>
              <a:t>is</a:t>
            </a:r>
            <a:r>
              <a:rPr lang="it-IT" sz="1600" dirty="0">
                <a:latin typeface="+mn-lt"/>
                <a:cs typeface="+mn-cs"/>
              </a:rPr>
              <a:t> </a:t>
            </a:r>
            <a:r>
              <a:rPr lang="it-IT" sz="1600" dirty="0" err="1">
                <a:latin typeface="+mn-lt"/>
                <a:cs typeface="+mn-cs"/>
              </a:rPr>
              <a:t>smaller</a:t>
            </a:r>
            <a:r>
              <a:rPr lang="it-IT" sz="1600" dirty="0">
                <a:latin typeface="+mn-lt"/>
                <a:cs typeface="+mn-cs"/>
              </a:rPr>
              <a:t>), </a:t>
            </a:r>
            <a:r>
              <a:rPr lang="it-IT" sz="1600" dirty="0" err="1">
                <a:latin typeface="+mn-lt"/>
                <a:cs typeface="+mn-cs"/>
              </a:rPr>
              <a:t>but</a:t>
            </a:r>
            <a:r>
              <a:rPr lang="it-IT" sz="1600" dirty="0">
                <a:latin typeface="+mn-lt"/>
                <a:cs typeface="+mn-cs"/>
              </a:rPr>
              <a:t> </a:t>
            </a:r>
            <a:r>
              <a:rPr lang="it-IT" sz="1600" dirty="0" err="1">
                <a:latin typeface="+mn-lt"/>
                <a:cs typeface="+mn-cs"/>
              </a:rPr>
              <a:t>admissible</a:t>
            </a:r>
            <a:endParaRPr lang="it-IT" sz="1600" dirty="0">
              <a:latin typeface="+mn-lt"/>
              <a:cs typeface="+mn-cs"/>
            </a:endParaRPr>
          </a:p>
          <a:p>
            <a:pPr fontAlgn="auto">
              <a:spcBef>
                <a:spcPts val="0"/>
              </a:spcBef>
              <a:spcAft>
                <a:spcPts val="0"/>
              </a:spcAft>
              <a:defRPr/>
            </a:pPr>
            <a:r>
              <a:rPr lang="it-IT" sz="1600" dirty="0">
                <a:latin typeface="+mn-lt"/>
                <a:cs typeface="+mn-cs"/>
              </a:rPr>
              <a:t>- </a:t>
            </a:r>
            <a:r>
              <a:rPr lang="it-IT" sz="1600" dirty="0" err="1">
                <a:latin typeface="+mn-lt"/>
                <a:cs typeface="+mn-cs"/>
              </a:rPr>
              <a:t>overheating</a:t>
            </a:r>
            <a:r>
              <a:rPr lang="it-IT" sz="1600" dirty="0">
                <a:latin typeface="+mn-lt"/>
                <a:cs typeface="+mn-cs"/>
              </a:rPr>
              <a:t> </a:t>
            </a:r>
            <a:r>
              <a:rPr lang="it-IT" sz="1600" dirty="0" err="1">
                <a:latin typeface="+mn-lt"/>
                <a:cs typeface="+mn-cs"/>
              </a:rPr>
              <a:t>repetitive</a:t>
            </a:r>
            <a:r>
              <a:rPr lang="it-IT" sz="1600" dirty="0">
                <a:latin typeface="+mn-lt"/>
                <a:cs typeface="+mn-cs"/>
              </a:rPr>
              <a:t> trip: </a:t>
            </a:r>
            <a:r>
              <a:rPr lang="it-IT" sz="1600" dirty="0" err="1">
                <a:latin typeface="+mn-lt"/>
                <a:cs typeface="+mn-cs"/>
              </a:rPr>
              <a:t>fixed</a:t>
            </a:r>
            <a:endParaRPr lang="it-IT" sz="1600" dirty="0">
              <a:latin typeface="+mn-lt"/>
              <a:cs typeface="+mn-cs"/>
            </a:endParaRPr>
          </a:p>
        </p:txBody>
      </p:sp>
      <p:sp>
        <p:nvSpPr>
          <p:cNvPr id="4" name="Rettangolo 3"/>
          <p:cNvSpPr/>
          <p:nvPr/>
        </p:nvSpPr>
        <p:spPr>
          <a:xfrm>
            <a:off x="2092325" y="5900738"/>
            <a:ext cx="2757488" cy="369887"/>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fontAlgn="auto">
              <a:spcBef>
                <a:spcPts val="0"/>
              </a:spcBef>
              <a:spcAft>
                <a:spcPts val="0"/>
              </a:spcAft>
              <a:defRPr/>
            </a:pPr>
            <a:r>
              <a:rPr lang="it-IT" dirty="0"/>
              <a:t>Total </a:t>
            </a:r>
            <a:r>
              <a:rPr lang="it-IT" dirty="0" err="1"/>
              <a:t>power</a:t>
            </a:r>
            <a:r>
              <a:rPr lang="it-IT" dirty="0"/>
              <a:t> </a:t>
            </a:r>
            <a:r>
              <a:rPr lang="it-IT" dirty="0" err="1"/>
              <a:t>saving</a:t>
            </a:r>
            <a:r>
              <a:rPr lang="it-IT" dirty="0"/>
              <a:t>: 250 kW</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684213" y="260350"/>
            <a:ext cx="6696075" cy="366713"/>
          </a:xfrm>
          <a:prstGeom prst="rect">
            <a:avLst/>
          </a:prstGeom>
          <a:noFill/>
          <a:ln w="9525">
            <a:noFill/>
            <a:miter lim="800000"/>
            <a:headEnd/>
            <a:tailEnd/>
          </a:ln>
        </p:spPr>
        <p:txBody>
          <a:bodyPr>
            <a:spAutoFit/>
          </a:bodyPr>
          <a:lstStyle/>
          <a:p>
            <a:pPr>
              <a:spcBef>
                <a:spcPct val="50000"/>
              </a:spcBef>
            </a:pPr>
            <a:r>
              <a:rPr lang="it-IT" altLang="it-IT">
                <a:solidFill>
                  <a:schemeClr val="hlink"/>
                </a:solidFill>
                <a:ea typeface="ＭＳ Ｐゴシック" pitchFamily="34" charset="-128"/>
              </a:rPr>
              <a:t>Dafne Energy Saving  and run cost</a:t>
            </a:r>
          </a:p>
        </p:txBody>
      </p:sp>
      <p:graphicFrame>
        <p:nvGraphicFramePr>
          <p:cNvPr id="2297" name="Group 249"/>
          <p:cNvGraphicFramePr>
            <a:graphicFrameLocks noGrp="1"/>
          </p:cNvGraphicFramePr>
          <p:nvPr/>
        </p:nvGraphicFramePr>
        <p:xfrm>
          <a:off x="4416425" y="2328863"/>
          <a:ext cx="3357563" cy="2123728"/>
        </p:xfrm>
        <a:graphic>
          <a:graphicData uri="http://schemas.openxmlformats.org/drawingml/2006/table">
            <a:tbl>
              <a:tblPr/>
              <a:tblGrid>
                <a:gridCol w="2643188"/>
                <a:gridCol w="714375"/>
              </a:tblGrid>
              <a:tr h="488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000" b="0" i="0" u="none" strike="noStrike" cap="none" normalizeH="0" baseline="0" dirty="0" err="1">
                          <a:ln>
                            <a:noFill/>
                          </a:ln>
                          <a:solidFill>
                            <a:schemeClr val="tx1"/>
                          </a:solidFill>
                          <a:effectLst/>
                          <a:latin typeface="Arial" charset="0"/>
                          <a:ea typeface="ＭＳ Ｐゴシック" charset="0"/>
                        </a:rPr>
                        <a:t>Wiggler</a:t>
                      </a:r>
                      <a:r>
                        <a:rPr kumimoji="0" lang="it-IT" sz="1000" b="0" i="0" u="none" strike="noStrike" cap="none" normalizeH="0" baseline="0" dirty="0">
                          <a:ln>
                            <a:noFill/>
                          </a:ln>
                          <a:solidFill>
                            <a:schemeClr val="tx1"/>
                          </a:solidFill>
                          <a:effectLst/>
                          <a:latin typeface="Arial" charset="0"/>
                          <a:ea typeface="ＭＳ Ｐゴシック" charset="0"/>
                        </a:rPr>
                        <a:t> pole </a:t>
                      </a:r>
                      <a:r>
                        <a:rPr kumimoji="0" lang="it-IT" sz="1000" b="0" i="0" u="none" strike="noStrike" cap="none" normalizeH="0" baseline="0" dirty="0" err="1">
                          <a:ln>
                            <a:noFill/>
                          </a:ln>
                          <a:solidFill>
                            <a:schemeClr val="tx1"/>
                          </a:solidFill>
                          <a:effectLst/>
                          <a:latin typeface="Arial" charset="0"/>
                          <a:ea typeface="ＭＳ Ｐゴシック" charset="0"/>
                        </a:rPr>
                        <a:t>shaping</a:t>
                      </a:r>
                      <a:r>
                        <a:rPr kumimoji="0" lang="it-IT" sz="1000" b="0" i="0" u="none" strike="noStrike" cap="none" normalizeH="0" baseline="0" dirty="0">
                          <a:ln>
                            <a:noFill/>
                          </a:ln>
                          <a:solidFill>
                            <a:schemeClr val="tx1"/>
                          </a:solidFill>
                          <a:effectLst/>
                          <a:latin typeface="Arial" charset="0"/>
                          <a:ea typeface="ＭＳ Ｐゴシック" charset="0"/>
                        </a:rPr>
                        <a:t> and </a:t>
                      </a:r>
                      <a:r>
                        <a:rPr kumimoji="0" lang="it-IT" sz="1000" b="0" i="0" u="none" strike="noStrike" cap="none" normalizeH="0" baseline="0" dirty="0" err="1">
                          <a:ln>
                            <a:noFill/>
                          </a:ln>
                          <a:solidFill>
                            <a:schemeClr val="tx1"/>
                          </a:solidFill>
                          <a:effectLst/>
                          <a:latin typeface="Arial" charset="0"/>
                          <a:ea typeface="ＭＳ Ｐゴシック" charset="0"/>
                        </a:rPr>
                        <a:t>current</a:t>
                      </a:r>
                      <a:r>
                        <a:rPr kumimoji="0" lang="it-IT" sz="1000" b="0" i="0" u="none" strike="noStrike" cap="none" normalizeH="0" baseline="0" dirty="0">
                          <a:ln>
                            <a:noFill/>
                          </a:ln>
                          <a:solidFill>
                            <a:schemeClr val="tx1"/>
                          </a:solidFill>
                          <a:effectLst/>
                          <a:latin typeface="Arial" charset="0"/>
                          <a:ea typeface="ＭＳ Ｐゴシック" charset="0"/>
                        </a:rPr>
                        <a:t> </a:t>
                      </a:r>
                      <a:r>
                        <a:rPr kumimoji="0" lang="it-IT" sz="1000" b="0" i="0" u="none" strike="noStrike" cap="none" normalizeH="0" baseline="0" dirty="0" err="1">
                          <a:ln>
                            <a:noFill/>
                          </a:ln>
                          <a:solidFill>
                            <a:schemeClr val="tx1"/>
                          </a:solidFill>
                          <a:effectLst/>
                          <a:latin typeface="Arial" charset="0"/>
                          <a:ea typeface="ＭＳ Ｐゴシック" charset="0"/>
                        </a:rPr>
                        <a:t>reduction</a:t>
                      </a:r>
                      <a:r>
                        <a:rPr kumimoji="0" lang="it-IT" sz="1000" b="0" i="0" u="none" strike="noStrike" cap="none" normalizeH="0" baseline="0" dirty="0">
                          <a:ln>
                            <a:noFill/>
                          </a:ln>
                          <a:solidFill>
                            <a:schemeClr val="tx1"/>
                          </a:solidFill>
                          <a:effectLst/>
                          <a:latin typeface="Arial" charset="0"/>
                          <a:ea typeface="ＭＳ Ｐゴシック" charset="0"/>
                        </a:rPr>
                        <a:t> (730-&gt; 400 A)</a:t>
                      </a:r>
                    </a:p>
                  </a:txBody>
                  <a:tcPr marL="90000" marR="90000" marT="72027" marB="720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32157"/>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000" b="0" i="0" u="none" strike="noStrike" cap="none" normalizeH="0" baseline="0" dirty="0">
                          <a:ln>
                            <a:noFill/>
                          </a:ln>
                          <a:solidFill>
                            <a:schemeClr val="tx1"/>
                          </a:solidFill>
                          <a:effectLst/>
                          <a:latin typeface="Arial" charset="0"/>
                          <a:ea typeface="ＭＳ Ｐゴシック" charset="0"/>
                        </a:rPr>
                        <a:t>1700 kW</a:t>
                      </a:r>
                    </a:p>
                  </a:txBody>
                  <a:tcPr marL="90000" marR="90000" marT="72027" marB="720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32157"/>
                      </a:srgbClr>
                    </a:solidFill>
                  </a:tcPr>
                </a:tc>
              </a:tr>
              <a:tr h="2965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000" b="0" i="0" u="none" strike="noStrike" cap="none" normalizeH="0" baseline="0" dirty="0">
                          <a:ln>
                            <a:noFill/>
                          </a:ln>
                          <a:solidFill>
                            <a:schemeClr val="tx1"/>
                          </a:solidFill>
                          <a:effectLst/>
                          <a:latin typeface="Arial" charset="0"/>
                          <a:ea typeface="ＭＳ Ｐゴシック" charset="0"/>
                        </a:rPr>
                        <a:t>n. 4 </a:t>
                      </a:r>
                      <a:r>
                        <a:rPr kumimoji="0" lang="it-IT" sz="1000" b="0" i="0" u="none" strike="noStrike" cap="none" normalizeH="0" baseline="0" dirty="0" err="1" smtClean="0">
                          <a:ln>
                            <a:noFill/>
                          </a:ln>
                          <a:solidFill>
                            <a:schemeClr val="tx1"/>
                          </a:solidFill>
                          <a:effectLst/>
                          <a:latin typeface="Arial" charset="0"/>
                          <a:ea typeface="ＭＳ Ｐゴシック" charset="0"/>
                        </a:rPr>
                        <a:t>Septa</a:t>
                      </a:r>
                      <a:r>
                        <a:rPr kumimoji="0" lang="it-IT" sz="1000" b="0" i="0" u="none" strike="noStrike" cap="none" normalizeH="0" baseline="0" dirty="0" smtClean="0">
                          <a:ln>
                            <a:noFill/>
                          </a:ln>
                          <a:solidFill>
                            <a:schemeClr val="tx1"/>
                          </a:solidFill>
                          <a:effectLst/>
                          <a:latin typeface="Arial" charset="0"/>
                          <a:ea typeface="ＭＳ Ｐゴシック" charset="0"/>
                        </a:rPr>
                        <a:t> 34° </a:t>
                      </a:r>
                      <a:r>
                        <a:rPr kumimoji="0" lang="it-IT" sz="1000" b="0" i="0" u="none" strike="noStrike" cap="none" normalizeH="0" baseline="0" dirty="0" err="1">
                          <a:ln>
                            <a:noFill/>
                          </a:ln>
                          <a:solidFill>
                            <a:schemeClr val="tx1"/>
                          </a:solidFill>
                          <a:effectLst/>
                          <a:latin typeface="Arial" charset="0"/>
                          <a:ea typeface="ＭＳ Ｐゴシック" charset="0"/>
                        </a:rPr>
                        <a:t>magnets</a:t>
                      </a:r>
                      <a:r>
                        <a:rPr kumimoji="0" lang="it-IT" sz="1000" b="0" i="0" u="none" strike="noStrike" cap="none" normalizeH="0" baseline="0" dirty="0">
                          <a:ln>
                            <a:noFill/>
                          </a:ln>
                          <a:solidFill>
                            <a:schemeClr val="tx1"/>
                          </a:solidFill>
                          <a:effectLst/>
                          <a:latin typeface="Arial" charset="0"/>
                          <a:ea typeface="ＭＳ Ｐゴシック" charset="0"/>
                        </a:rPr>
                        <a:t> new coils</a:t>
                      </a:r>
                    </a:p>
                  </a:txBody>
                  <a:tcPr marL="90000" marR="90000" marT="72027" marB="720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32157"/>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000" b="0" i="0" u="none" strike="noStrike" cap="none" normalizeH="0" baseline="0">
                          <a:ln>
                            <a:noFill/>
                          </a:ln>
                          <a:solidFill>
                            <a:schemeClr val="tx1"/>
                          </a:solidFill>
                          <a:effectLst/>
                          <a:latin typeface="Arial" charset="0"/>
                          <a:ea typeface="ＭＳ Ｐゴシック" charset="0"/>
                        </a:rPr>
                        <a:t>250 kW</a:t>
                      </a:r>
                    </a:p>
                  </a:txBody>
                  <a:tcPr marL="90000" marR="90000" marT="72027" marB="720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32157"/>
                      </a:srgbClr>
                    </a:solidFill>
                  </a:tcPr>
                </a:tc>
              </a:tr>
              <a:tr h="32873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000" b="0" i="0" u="none" strike="noStrike" cap="none" normalizeH="0" baseline="0" dirty="0">
                          <a:ln>
                            <a:noFill/>
                          </a:ln>
                          <a:solidFill>
                            <a:schemeClr val="tx1"/>
                          </a:solidFill>
                          <a:effectLst/>
                          <a:latin typeface="Arial" charset="0"/>
                          <a:ea typeface="ＭＳ Ｐゴシック" charset="0"/>
                        </a:rPr>
                        <a:t>n. 4 </a:t>
                      </a:r>
                      <a:r>
                        <a:rPr kumimoji="0" lang="it-IT" sz="1000" b="0" i="0" u="none" strike="noStrike" cap="none" normalizeH="0" baseline="0" dirty="0" err="1">
                          <a:ln>
                            <a:noFill/>
                          </a:ln>
                          <a:solidFill>
                            <a:schemeClr val="tx1"/>
                          </a:solidFill>
                          <a:effectLst/>
                          <a:latin typeface="Arial" charset="0"/>
                          <a:ea typeface="ＭＳ Ｐゴシック" charset="0"/>
                        </a:rPr>
                        <a:t>Splitter</a:t>
                      </a:r>
                      <a:r>
                        <a:rPr kumimoji="0" lang="it-IT" sz="1000" b="0" i="0" u="none" strike="noStrike" cap="none" normalizeH="0" baseline="0" dirty="0">
                          <a:ln>
                            <a:noFill/>
                          </a:ln>
                          <a:solidFill>
                            <a:schemeClr val="tx1"/>
                          </a:solidFill>
                          <a:effectLst/>
                          <a:latin typeface="Arial" charset="0"/>
                          <a:ea typeface="ＭＳ Ｐゴシック" charset="0"/>
                        </a:rPr>
                        <a:t> </a:t>
                      </a:r>
                      <a:r>
                        <a:rPr kumimoji="0" lang="it-IT" sz="1000" b="0" i="0" u="none" strike="noStrike" cap="none" normalizeH="0" baseline="0" dirty="0" err="1">
                          <a:ln>
                            <a:noFill/>
                          </a:ln>
                          <a:solidFill>
                            <a:schemeClr val="tx1"/>
                          </a:solidFill>
                          <a:effectLst/>
                          <a:latin typeface="Arial" charset="0"/>
                          <a:ea typeface="ＭＳ Ｐゴシック" charset="0"/>
                        </a:rPr>
                        <a:t>magnets</a:t>
                      </a:r>
                      <a:r>
                        <a:rPr kumimoji="0" lang="it-IT" sz="1000" b="0" i="0" u="none" strike="noStrike" cap="none" normalizeH="0" baseline="0" dirty="0">
                          <a:ln>
                            <a:noFill/>
                          </a:ln>
                          <a:solidFill>
                            <a:schemeClr val="tx1"/>
                          </a:solidFill>
                          <a:effectLst/>
                          <a:latin typeface="Arial" charset="0"/>
                          <a:ea typeface="ＭＳ Ｐゴシック" charset="0"/>
                        </a:rPr>
                        <a:t> </a:t>
                      </a:r>
                      <a:r>
                        <a:rPr kumimoji="0" lang="it-IT" sz="1000" b="0" i="0" u="none" strike="noStrike" cap="none" normalizeH="0" baseline="0" dirty="0" err="1" smtClean="0">
                          <a:ln>
                            <a:noFill/>
                          </a:ln>
                          <a:solidFill>
                            <a:schemeClr val="tx1"/>
                          </a:solidFill>
                          <a:effectLst/>
                          <a:latin typeface="Arial" charset="0"/>
                          <a:ea typeface="ＭＳ Ｐゴシック" charset="0"/>
                        </a:rPr>
                        <a:t>removal</a:t>
                      </a:r>
                      <a:r>
                        <a:rPr kumimoji="0" lang="it-IT" sz="1000" b="0" i="0" u="none" strike="noStrike" cap="none" normalizeH="0" baseline="0" dirty="0" smtClean="0">
                          <a:ln>
                            <a:noFill/>
                          </a:ln>
                          <a:solidFill>
                            <a:schemeClr val="tx1"/>
                          </a:solidFill>
                          <a:effectLst/>
                          <a:latin typeface="Arial" charset="0"/>
                          <a:ea typeface="ＭＳ Ｐゴシック" charset="0"/>
                        </a:rPr>
                        <a:t> (new </a:t>
                      </a:r>
                      <a:r>
                        <a:rPr kumimoji="0" lang="it-IT" sz="1000" b="0" i="0" u="none" strike="noStrike" cap="none" normalizeH="0" baseline="0" dirty="0" err="1" smtClean="0">
                          <a:ln>
                            <a:noFill/>
                          </a:ln>
                          <a:solidFill>
                            <a:schemeClr val="tx1"/>
                          </a:solidFill>
                          <a:effectLst/>
                          <a:latin typeface="Arial" charset="0"/>
                          <a:ea typeface="ＭＳ Ｐゴシック" charset="0"/>
                        </a:rPr>
                        <a:t>interaction</a:t>
                      </a:r>
                      <a:r>
                        <a:rPr kumimoji="0" lang="it-IT" sz="1000" b="0" i="0" u="none" strike="noStrike" cap="none" normalizeH="0" baseline="0" dirty="0" smtClean="0">
                          <a:ln>
                            <a:noFill/>
                          </a:ln>
                          <a:solidFill>
                            <a:schemeClr val="tx1"/>
                          </a:solidFill>
                          <a:effectLst/>
                          <a:latin typeface="Arial" charset="0"/>
                          <a:ea typeface="ＭＳ Ｐゴシック" charset="0"/>
                        </a:rPr>
                        <a:t> zone for the </a:t>
                      </a:r>
                      <a:r>
                        <a:rPr kumimoji="0" lang="it-IT" sz="1000" b="0" i="0" u="none" strike="noStrike" cap="none" normalizeH="0" baseline="0" dirty="0" err="1" smtClean="0">
                          <a:ln>
                            <a:noFill/>
                          </a:ln>
                          <a:solidFill>
                            <a:schemeClr val="tx1"/>
                          </a:solidFill>
                          <a:effectLst/>
                          <a:latin typeface="Arial" charset="0"/>
                          <a:ea typeface="ＭＳ Ｐゴシック" charset="0"/>
                        </a:rPr>
                        <a:t>crab-waist</a:t>
                      </a:r>
                      <a:r>
                        <a:rPr kumimoji="0" lang="it-IT" sz="1000" b="0" i="0" u="none" strike="noStrike" cap="none" normalizeH="0" baseline="0" dirty="0" smtClean="0">
                          <a:ln>
                            <a:noFill/>
                          </a:ln>
                          <a:solidFill>
                            <a:schemeClr val="tx1"/>
                          </a:solidFill>
                          <a:effectLst/>
                          <a:latin typeface="Arial" charset="0"/>
                          <a:ea typeface="ＭＳ Ｐゴシック" charset="0"/>
                        </a:rPr>
                        <a:t>)</a:t>
                      </a:r>
                      <a:endParaRPr kumimoji="0" lang="it-IT" sz="1000" b="0" i="0" u="none" strike="noStrike" cap="none" normalizeH="0" baseline="0" dirty="0">
                        <a:ln>
                          <a:noFill/>
                        </a:ln>
                        <a:solidFill>
                          <a:schemeClr val="tx1"/>
                        </a:solidFill>
                        <a:effectLst/>
                        <a:latin typeface="Arial" charset="0"/>
                        <a:ea typeface="ＭＳ Ｐゴシック" charset="0"/>
                      </a:endParaRPr>
                    </a:p>
                  </a:txBody>
                  <a:tcPr marL="90000" marR="90000" marT="72027" marB="720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32157"/>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000" b="0" i="0" u="none" strike="noStrike" cap="none" normalizeH="0" baseline="0" dirty="0">
                          <a:ln>
                            <a:noFill/>
                          </a:ln>
                          <a:solidFill>
                            <a:schemeClr val="tx1"/>
                          </a:solidFill>
                          <a:effectLst/>
                          <a:latin typeface="Arial" charset="0"/>
                          <a:ea typeface="ＭＳ Ｐゴシック" charset="0"/>
                        </a:rPr>
                        <a:t>160 kW</a:t>
                      </a:r>
                    </a:p>
                  </a:txBody>
                  <a:tcPr marL="90000" marR="90000" marT="72027" marB="720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32157"/>
                      </a:srgbClr>
                    </a:solidFill>
                  </a:tcPr>
                </a:tc>
              </a:tr>
              <a:tr h="2965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000" b="0" i="0" u="none" strike="noStrike" cap="none" normalizeH="0" baseline="0" dirty="0">
                          <a:ln>
                            <a:noFill/>
                          </a:ln>
                          <a:solidFill>
                            <a:schemeClr val="tx1"/>
                          </a:solidFill>
                          <a:effectLst/>
                          <a:latin typeface="Arial" charset="0"/>
                          <a:ea typeface="ＭＳ Ｐゴシック" charset="0"/>
                        </a:rPr>
                        <a:t>Dafne RF </a:t>
                      </a:r>
                      <a:r>
                        <a:rPr kumimoji="0" lang="it-IT" sz="1000" b="0" i="0" u="none" strike="noStrike" cap="none" normalizeH="0" baseline="0" dirty="0" err="1">
                          <a:ln>
                            <a:noFill/>
                          </a:ln>
                          <a:solidFill>
                            <a:schemeClr val="tx1"/>
                          </a:solidFill>
                          <a:effectLst/>
                          <a:latin typeface="Arial" charset="0"/>
                          <a:ea typeface="ＭＳ Ｐゴシック" charset="0"/>
                        </a:rPr>
                        <a:t>system</a:t>
                      </a:r>
                      <a:r>
                        <a:rPr kumimoji="0" lang="it-IT" sz="1000" b="0" i="0" u="none" strike="noStrike" cap="none" normalizeH="0" baseline="0" dirty="0">
                          <a:ln>
                            <a:noFill/>
                          </a:ln>
                          <a:solidFill>
                            <a:schemeClr val="tx1"/>
                          </a:solidFill>
                          <a:effectLst/>
                          <a:latin typeface="Arial" charset="0"/>
                          <a:ea typeface="ＭＳ Ｐゴシック" charset="0"/>
                        </a:rPr>
                        <a:t> </a:t>
                      </a:r>
                      <a:r>
                        <a:rPr kumimoji="0" lang="it-IT" sz="1000" b="0" i="0" u="none" strike="noStrike" cap="none" normalizeH="0" baseline="0" dirty="0" err="1">
                          <a:ln>
                            <a:noFill/>
                          </a:ln>
                          <a:solidFill>
                            <a:schemeClr val="tx1"/>
                          </a:solidFill>
                          <a:effectLst/>
                          <a:latin typeface="Arial" charset="0"/>
                          <a:ea typeface="ＭＳ Ｐゴシック" charset="0"/>
                        </a:rPr>
                        <a:t>optimization</a:t>
                      </a:r>
                      <a:endParaRPr kumimoji="0" lang="it-IT" sz="1000" b="0" i="0" u="none" strike="noStrike" cap="none" normalizeH="0" baseline="0" dirty="0">
                        <a:ln>
                          <a:noFill/>
                        </a:ln>
                        <a:solidFill>
                          <a:schemeClr val="tx1"/>
                        </a:solidFill>
                        <a:effectLst/>
                        <a:latin typeface="Arial" charset="0"/>
                        <a:ea typeface="ＭＳ Ｐゴシック" charset="0"/>
                      </a:endParaRPr>
                    </a:p>
                  </a:txBody>
                  <a:tcPr marL="90000" marR="90000" marT="72027" marB="720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32157"/>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000" b="0" i="0" u="none" strike="noStrike" cap="none" normalizeH="0" baseline="0" dirty="0">
                          <a:ln>
                            <a:noFill/>
                          </a:ln>
                          <a:solidFill>
                            <a:schemeClr val="tx1"/>
                          </a:solidFill>
                          <a:effectLst/>
                          <a:latin typeface="Arial" charset="0"/>
                          <a:ea typeface="ＭＳ Ｐゴシック" charset="0"/>
                        </a:rPr>
                        <a:t>170 kW</a:t>
                      </a:r>
                    </a:p>
                  </a:txBody>
                  <a:tcPr marL="90000" marR="90000" marT="72027" marB="720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32157"/>
                      </a:srgbClr>
                    </a:solidFill>
                  </a:tcPr>
                </a:tc>
              </a:tr>
              <a:tr h="2965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000" b="0" i="0" u="none" strike="noStrike" cap="none" normalizeH="0" baseline="0" dirty="0">
                          <a:ln>
                            <a:noFill/>
                          </a:ln>
                          <a:solidFill>
                            <a:schemeClr val="tx1"/>
                          </a:solidFill>
                          <a:effectLst/>
                          <a:latin typeface="Arial" charset="0"/>
                          <a:ea typeface="ＭＳ Ｐゴシック" charset="0"/>
                        </a:rPr>
                        <a:t>Dafne </a:t>
                      </a:r>
                      <a:r>
                        <a:rPr kumimoji="0" lang="it-IT" sz="1000" b="0" i="0" u="none" strike="noStrike" cap="none" normalizeH="0" baseline="0" dirty="0" err="1">
                          <a:ln>
                            <a:noFill/>
                          </a:ln>
                          <a:solidFill>
                            <a:schemeClr val="tx1"/>
                          </a:solidFill>
                          <a:effectLst/>
                          <a:latin typeface="Arial" charset="0"/>
                          <a:ea typeface="ＭＳ Ｐゴシック" charset="0"/>
                        </a:rPr>
                        <a:t>cooling</a:t>
                      </a:r>
                      <a:r>
                        <a:rPr kumimoji="0" lang="it-IT" sz="1000" b="0" i="0" u="none" strike="noStrike" cap="none" normalizeH="0" baseline="0" dirty="0">
                          <a:ln>
                            <a:noFill/>
                          </a:ln>
                          <a:solidFill>
                            <a:schemeClr val="tx1"/>
                          </a:solidFill>
                          <a:effectLst/>
                          <a:latin typeface="Arial" charset="0"/>
                          <a:ea typeface="ＭＳ Ｐゴシック" charset="0"/>
                        </a:rPr>
                        <a:t> </a:t>
                      </a:r>
                      <a:r>
                        <a:rPr kumimoji="0" lang="it-IT" sz="1000" b="0" i="0" u="none" strike="noStrike" cap="none" normalizeH="0" baseline="0" dirty="0" err="1">
                          <a:ln>
                            <a:noFill/>
                          </a:ln>
                          <a:solidFill>
                            <a:schemeClr val="tx1"/>
                          </a:solidFill>
                          <a:effectLst/>
                          <a:latin typeface="Arial" charset="0"/>
                          <a:ea typeface="ＭＳ Ｐゴシック" charset="0"/>
                        </a:rPr>
                        <a:t>system</a:t>
                      </a:r>
                      <a:r>
                        <a:rPr kumimoji="0" lang="it-IT" sz="1000" b="0" i="0" u="none" strike="noStrike" cap="none" normalizeH="0" baseline="0" dirty="0">
                          <a:ln>
                            <a:noFill/>
                          </a:ln>
                          <a:solidFill>
                            <a:schemeClr val="tx1"/>
                          </a:solidFill>
                          <a:effectLst/>
                          <a:latin typeface="Arial" charset="0"/>
                          <a:ea typeface="ＭＳ Ｐゴシック" charset="0"/>
                        </a:rPr>
                        <a:t> </a:t>
                      </a:r>
                      <a:r>
                        <a:rPr kumimoji="0" lang="it-IT" sz="1000" b="0" i="0" u="none" strike="noStrike" cap="none" normalizeH="0" baseline="0" dirty="0" err="1">
                          <a:ln>
                            <a:noFill/>
                          </a:ln>
                          <a:solidFill>
                            <a:schemeClr val="tx1"/>
                          </a:solidFill>
                          <a:effectLst/>
                          <a:latin typeface="Arial" charset="0"/>
                          <a:ea typeface="ＭＳ Ｐゴシック" charset="0"/>
                        </a:rPr>
                        <a:t>optimization</a:t>
                      </a:r>
                      <a:endParaRPr kumimoji="0" lang="it-IT" sz="1000" b="0" i="0" u="none" strike="noStrike" cap="none" normalizeH="0" baseline="0" dirty="0">
                        <a:ln>
                          <a:noFill/>
                        </a:ln>
                        <a:solidFill>
                          <a:schemeClr val="tx1"/>
                        </a:solidFill>
                        <a:effectLst/>
                        <a:latin typeface="Arial" charset="0"/>
                        <a:ea typeface="ＭＳ Ｐゴシック" charset="0"/>
                      </a:endParaRPr>
                    </a:p>
                  </a:txBody>
                  <a:tcPr marL="90000" marR="90000" marT="72027" marB="720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32157"/>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000" b="0" i="0" u="none" strike="noStrike" cap="none" normalizeH="0" baseline="0" dirty="0">
                          <a:ln>
                            <a:noFill/>
                          </a:ln>
                          <a:solidFill>
                            <a:schemeClr val="tx1"/>
                          </a:solidFill>
                          <a:effectLst/>
                          <a:latin typeface="Arial" charset="0"/>
                          <a:ea typeface="ＭＳ Ｐゴシック" charset="0"/>
                        </a:rPr>
                        <a:t>280 kW</a:t>
                      </a:r>
                    </a:p>
                  </a:txBody>
                  <a:tcPr marL="90000" marR="90000" marT="72027" marB="720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32157"/>
                      </a:srgbClr>
                    </a:solidFill>
                  </a:tcPr>
                </a:tc>
              </a:tr>
              <a:tr h="296509">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sz="1000" b="0" i="0" u="none" strike="noStrike" cap="none" normalizeH="0" baseline="0" dirty="0">
                          <a:ln>
                            <a:noFill/>
                          </a:ln>
                          <a:solidFill>
                            <a:schemeClr val="tx1"/>
                          </a:solidFill>
                          <a:effectLst/>
                          <a:latin typeface="Arial" charset="0"/>
                          <a:ea typeface="ＭＳ Ｐゴシック" charset="0"/>
                        </a:rPr>
                        <a:t>Total </a:t>
                      </a:r>
                      <a:r>
                        <a:rPr kumimoji="0" lang="it-IT" sz="1000" b="0" i="0" u="none" strike="noStrike" cap="none" normalizeH="0" baseline="0" dirty="0" err="1">
                          <a:ln>
                            <a:noFill/>
                          </a:ln>
                          <a:solidFill>
                            <a:schemeClr val="tx1"/>
                          </a:solidFill>
                          <a:effectLst/>
                          <a:latin typeface="Arial" charset="0"/>
                          <a:ea typeface="ＭＳ Ｐゴシック" charset="0"/>
                        </a:rPr>
                        <a:t>power</a:t>
                      </a:r>
                      <a:r>
                        <a:rPr kumimoji="0" lang="it-IT" sz="1000" b="0" i="0" u="none" strike="noStrike" cap="none" normalizeH="0" baseline="0" dirty="0">
                          <a:ln>
                            <a:noFill/>
                          </a:ln>
                          <a:solidFill>
                            <a:schemeClr val="tx1"/>
                          </a:solidFill>
                          <a:effectLst/>
                          <a:latin typeface="Arial" charset="0"/>
                          <a:ea typeface="ＭＳ Ｐゴシック" charset="0"/>
                        </a:rPr>
                        <a:t> </a:t>
                      </a:r>
                      <a:r>
                        <a:rPr kumimoji="0" lang="it-IT" sz="1000" b="0" i="0" u="none" strike="noStrike" cap="none" normalizeH="0" baseline="0" dirty="0" err="1">
                          <a:ln>
                            <a:noFill/>
                          </a:ln>
                          <a:solidFill>
                            <a:schemeClr val="tx1"/>
                          </a:solidFill>
                          <a:effectLst/>
                          <a:latin typeface="Arial" charset="0"/>
                          <a:ea typeface="ＭＳ Ｐゴシック" charset="0"/>
                        </a:rPr>
                        <a:t>demand</a:t>
                      </a:r>
                      <a:r>
                        <a:rPr kumimoji="0" lang="it-IT" sz="1000" b="0" i="0" u="none" strike="noStrike" cap="none" normalizeH="0" baseline="0" dirty="0">
                          <a:ln>
                            <a:noFill/>
                          </a:ln>
                          <a:solidFill>
                            <a:schemeClr val="tx1"/>
                          </a:solidFill>
                          <a:effectLst/>
                          <a:latin typeface="Arial" charset="0"/>
                          <a:ea typeface="ＭＳ Ｐゴシック" charset="0"/>
                        </a:rPr>
                        <a:t> </a:t>
                      </a:r>
                      <a:r>
                        <a:rPr kumimoji="0" lang="it-IT" sz="1000" b="0" i="0" u="none" strike="noStrike" cap="none" normalizeH="0" baseline="0" dirty="0" err="1">
                          <a:ln>
                            <a:noFill/>
                          </a:ln>
                          <a:solidFill>
                            <a:schemeClr val="tx1"/>
                          </a:solidFill>
                          <a:effectLst/>
                          <a:latin typeface="Arial" charset="0"/>
                          <a:ea typeface="ＭＳ Ｐゴシック" charset="0"/>
                        </a:rPr>
                        <a:t>reduction</a:t>
                      </a:r>
                      <a:endParaRPr kumimoji="0" lang="it-IT" sz="1000" b="0" i="0" u="none" strike="noStrike" cap="none" normalizeH="0" baseline="0" dirty="0">
                        <a:ln>
                          <a:noFill/>
                        </a:ln>
                        <a:solidFill>
                          <a:schemeClr val="tx1"/>
                        </a:solidFill>
                        <a:effectLst/>
                        <a:latin typeface="Arial" charset="0"/>
                        <a:ea typeface="ＭＳ Ｐゴシック" charset="0"/>
                      </a:endParaRPr>
                    </a:p>
                  </a:txBody>
                  <a:tcPr marL="90000" marR="90000" marT="72027" marB="720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32157"/>
                      </a:srgb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000" b="0" i="0" u="none" strike="noStrike" cap="none" normalizeH="0" baseline="0" dirty="0">
                          <a:ln>
                            <a:noFill/>
                          </a:ln>
                          <a:solidFill>
                            <a:schemeClr val="tx1"/>
                          </a:solidFill>
                          <a:effectLst/>
                          <a:latin typeface="Arial" charset="0"/>
                          <a:ea typeface="ＭＳ Ｐゴシック" charset="0"/>
                        </a:rPr>
                        <a:t>2.560 kW</a:t>
                      </a:r>
                    </a:p>
                  </a:txBody>
                  <a:tcPr marL="90000" marR="90000" marT="72027" marB="720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alpha val="32157"/>
                      </a:srgbClr>
                    </a:solidFill>
                  </a:tcPr>
                </a:tc>
              </a:tr>
            </a:tbl>
          </a:graphicData>
        </a:graphic>
      </p:graphicFrame>
      <p:graphicFrame>
        <p:nvGraphicFramePr>
          <p:cNvPr id="3" name="Tabella 2"/>
          <p:cNvGraphicFramePr>
            <a:graphicFrameLocks noGrp="1"/>
          </p:cNvGraphicFramePr>
          <p:nvPr/>
        </p:nvGraphicFramePr>
        <p:xfrm>
          <a:off x="461963" y="750888"/>
          <a:ext cx="5931101" cy="1301391"/>
        </p:xfrm>
        <a:graphic>
          <a:graphicData uri="http://schemas.openxmlformats.org/drawingml/2006/table">
            <a:tbl>
              <a:tblPr/>
              <a:tblGrid>
                <a:gridCol w="1678793"/>
                <a:gridCol w="689944"/>
                <a:gridCol w="774427"/>
                <a:gridCol w="675864"/>
                <a:gridCol w="1070117"/>
                <a:gridCol w="1041956"/>
              </a:tblGrid>
              <a:tr h="519245">
                <a:tc>
                  <a:txBody>
                    <a:bodyPr/>
                    <a:lstStyle/>
                    <a:p>
                      <a:pPr algn="l" fontAlgn="b"/>
                      <a:endParaRPr lang="it-IT" sz="1000" b="0" i="0" u="none" strike="noStrike" dirty="0">
                        <a:effectLst/>
                        <a:latin typeface="Arial"/>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it-IT" sz="1000" b="0" i="0" u="none" strike="noStrike">
                          <a:effectLst/>
                          <a:latin typeface="Arial"/>
                        </a:rPr>
                        <a:t>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0" i="0" u="none" strike="noStrike">
                          <a:effectLst/>
                          <a:latin typeface="Arial"/>
                        </a:rPr>
                        <a:t>€cent/kWh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0" i="0" u="none" strike="noStrike">
                          <a:effectLst/>
                          <a:latin typeface="Arial"/>
                        </a:rPr>
                        <a:t>K€/day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effectLst/>
                          <a:latin typeface="Arial"/>
                        </a:rPr>
                        <a:t>1 year bill </a:t>
                      </a:r>
                      <a:br>
                        <a:rPr lang="en-US" sz="1000" b="0" i="0" u="none" strike="noStrike" dirty="0">
                          <a:effectLst/>
                          <a:latin typeface="Arial"/>
                        </a:rPr>
                      </a:br>
                      <a:r>
                        <a:rPr lang="en-US" sz="1000" b="0" i="0" u="none" strike="noStrike" dirty="0">
                          <a:effectLst/>
                          <a:latin typeface="Arial"/>
                        </a:rPr>
                        <a:t>(200 run days) </a:t>
                      </a:r>
                      <a:r>
                        <a:rPr lang="en-US" sz="1000" b="0" i="0" u="none" strike="noStrike" dirty="0" smtClean="0">
                          <a:effectLst/>
                          <a:latin typeface="Arial"/>
                        </a:rPr>
                        <a:t>[M€]</a:t>
                      </a:r>
                      <a:endParaRPr lang="en-US" sz="1000" b="0" i="0" u="none" strike="noStrike" dirty="0">
                        <a:effectLst/>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effectLst/>
                          <a:latin typeface="Arial"/>
                        </a:rPr>
                        <a:t>Up-to date  </a:t>
                      </a:r>
                      <a:br>
                        <a:rPr lang="en-US" sz="1000" b="0" i="0" u="none" strike="noStrike" dirty="0">
                          <a:effectLst/>
                          <a:latin typeface="Arial"/>
                        </a:rPr>
                      </a:br>
                      <a:r>
                        <a:rPr lang="en-US" sz="1000" b="0" i="0" u="none" strike="noStrike" dirty="0">
                          <a:effectLst/>
                          <a:latin typeface="Arial"/>
                        </a:rPr>
                        <a:t>1 year bill </a:t>
                      </a:r>
                      <a:endParaRPr lang="en-US" sz="1000" b="0" i="0" u="none" strike="noStrike" dirty="0" smtClean="0">
                        <a:effectLst/>
                        <a:latin typeface="Arial"/>
                      </a:endParaRPr>
                    </a:p>
                    <a:p>
                      <a:pPr algn="ctr" fontAlgn="b"/>
                      <a:r>
                        <a:rPr lang="en-US" sz="1000" b="0" i="0" u="none" strike="noStrike" dirty="0" smtClean="0">
                          <a:effectLst/>
                          <a:latin typeface="Arial"/>
                        </a:rPr>
                        <a:t>[</a:t>
                      </a:r>
                      <a:r>
                        <a:rPr lang="en-US" sz="1000" b="0" i="0" u="none" strike="noStrike" dirty="0">
                          <a:effectLst/>
                          <a:latin typeface="Arial"/>
                        </a:rPr>
                        <a:t>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1462">
                <a:tc>
                  <a:txBody>
                    <a:bodyPr/>
                    <a:lstStyle/>
                    <a:p>
                      <a:pPr algn="l" fontAlgn="b"/>
                      <a:r>
                        <a:rPr lang="it-IT" sz="1000" b="0" i="0" u="none" strike="noStrike">
                          <a:effectLst/>
                          <a:latin typeface="Arial"/>
                        </a:rPr>
                        <a:t>Run KLOE 2005-2006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1000" b="0" i="0" u="none" strike="noStrike">
                          <a:effectLst/>
                          <a:latin typeface="Arial"/>
                        </a:rPr>
                        <a:t>5.900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1000" b="0" i="0" u="none" strike="noStrike">
                          <a:effectLst/>
                          <a:latin typeface="Arial"/>
                        </a:rPr>
                        <a:t>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0" i="0" u="none" strike="noStrike" dirty="0">
                          <a:effectLst/>
                          <a:latin typeface="Arial"/>
                        </a:rPr>
                        <a:t>     13,88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0" i="0" u="none" strike="noStrike">
                          <a:effectLst/>
                          <a:latin typeface="Arial"/>
                        </a:rPr>
                        <a:t>                2,78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0" i="0" u="none" strike="noStrike">
                          <a:effectLst/>
                          <a:latin typeface="Arial"/>
                        </a:rPr>
                        <a:t>                5,12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1462">
                <a:tc>
                  <a:txBody>
                    <a:bodyPr/>
                    <a:lstStyle/>
                    <a:p>
                      <a:pPr algn="l" fontAlgn="b"/>
                      <a:r>
                        <a:rPr lang="it-IT" sz="1000" b="0" i="0" u="none" strike="noStrike">
                          <a:effectLst/>
                          <a:latin typeface="Arial"/>
                        </a:rPr>
                        <a:t>Run KLOE (Dec 2013)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1000" b="0" i="0" u="none" strike="noStrike">
                          <a:effectLst/>
                          <a:latin typeface="Arial"/>
                        </a:rPr>
                        <a:t>3.340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t-IT" sz="1000" b="0" i="0" u="none" strike="noStrike" dirty="0">
                          <a:effectLst/>
                          <a:latin typeface="Arial"/>
                        </a:rPr>
                        <a:t>18,08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0" i="0" u="none" strike="noStrike" dirty="0">
                          <a:effectLst/>
                          <a:latin typeface="Arial"/>
                        </a:rPr>
                        <a:t>     14,49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0" i="0" u="none" strike="noStrike">
                          <a:effectLst/>
                          <a:latin typeface="Arial"/>
                        </a:rPr>
                        <a:t>                2,90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0" i="0" u="none" strike="noStrike">
                          <a:effectLst/>
                          <a:latin typeface="Arial"/>
                        </a:rPr>
                        <a:t>                2,90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9222">
                <a:tc>
                  <a:txBody>
                    <a:bodyPr/>
                    <a:lstStyle/>
                    <a:p>
                      <a:pPr algn="r" fontAlgn="b"/>
                      <a:r>
                        <a:rPr lang="it-IT" sz="1000" b="1" i="0" u="none" strike="noStrike">
                          <a:effectLst/>
                          <a:latin typeface="Arial"/>
                        </a:rPr>
                        <a:t>Power demand reduction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1" i="0" u="none" strike="noStrike">
                          <a:effectLst/>
                          <a:latin typeface="Arial"/>
                        </a:rPr>
                        <a:t>      2.560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it-IT" sz="1000" b="0" i="0" u="none" strike="noStrike" dirty="0">
                        <a:effectLst/>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l" fontAlgn="b"/>
                      <a:r>
                        <a:rPr lang="it-IT" sz="1000" b="1" i="0" u="none" strike="noStrike" dirty="0">
                          <a:effectLst/>
                          <a:latin typeface="Arial"/>
                        </a:rPr>
                        <a:t> </a:t>
                      </a:r>
                    </a:p>
                    <a:p>
                      <a:pPr algn="r" fontAlgn="b"/>
                      <a:r>
                        <a:rPr lang="it-IT" sz="1000" b="1" i="0" u="none" strike="noStrike" dirty="0">
                          <a:effectLst/>
                          <a:latin typeface="Arial"/>
                        </a:rPr>
                        <a:t>200 </a:t>
                      </a:r>
                      <a:r>
                        <a:rPr lang="it-IT" sz="1000" b="1" i="0" u="none" strike="noStrike" dirty="0" err="1">
                          <a:effectLst/>
                          <a:latin typeface="Arial"/>
                        </a:rPr>
                        <a:t>days</a:t>
                      </a:r>
                      <a:r>
                        <a:rPr lang="it-IT" sz="1000" b="1" i="0" u="none" strike="noStrike" dirty="0">
                          <a:effectLst/>
                          <a:latin typeface="Arial"/>
                        </a:rPr>
                        <a:t> </a:t>
                      </a:r>
                      <a:r>
                        <a:rPr lang="it-IT" sz="1000" b="1" i="0" u="none" strike="noStrike" dirty="0" err="1">
                          <a:effectLst/>
                          <a:latin typeface="Arial"/>
                        </a:rPr>
                        <a:t>run</a:t>
                      </a:r>
                      <a:r>
                        <a:rPr lang="it-IT" sz="1000" b="1" i="0" u="none" strike="noStrike" dirty="0">
                          <a:effectLst/>
                          <a:latin typeface="Arial"/>
                        </a:rPr>
                        <a:t> </a:t>
                      </a:r>
                      <a:r>
                        <a:rPr lang="it-IT" sz="1000" b="1" i="0" u="none" strike="noStrike" dirty="0" err="1">
                          <a:effectLst/>
                          <a:latin typeface="Arial"/>
                        </a:rPr>
                        <a:t>saving</a:t>
                      </a:r>
                      <a:r>
                        <a:rPr lang="it-IT" sz="1000" b="1" i="0" u="none" strike="noStrike" dirty="0">
                          <a:effectLst/>
                          <a:latin typeface="Arial"/>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b"/>
                      <a:endParaRPr lang="it-IT" sz="1000" b="1" i="0" u="none" strike="noStrike" dirty="0">
                        <a:effectLst/>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000" b="1" i="0" u="none" strike="noStrike" dirty="0">
                          <a:effectLst/>
                          <a:latin typeface="Arial"/>
                        </a:rPr>
                        <a:t>                2,22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3074" name="Grafico 11"/>
          <p:cNvGraphicFramePr>
            <a:graphicFrameLocks/>
          </p:cNvGraphicFramePr>
          <p:nvPr/>
        </p:nvGraphicFramePr>
        <p:xfrm>
          <a:off x="4622800" y="4402138"/>
          <a:ext cx="3897313" cy="2220912"/>
        </p:xfrm>
        <a:graphic>
          <a:graphicData uri="http://schemas.openxmlformats.org/presentationml/2006/ole">
            <p:oleObj spid="_x0000_s3074" r:id="rId4" imgW="3901778" imgH="2225233" progId="Excel.Chart.8">
              <p:embed/>
            </p:oleObj>
          </a:graphicData>
        </a:graphic>
      </p:graphicFrame>
      <p:graphicFrame>
        <p:nvGraphicFramePr>
          <p:cNvPr id="6" name="Tabella 5"/>
          <p:cNvGraphicFramePr>
            <a:graphicFrameLocks noGrp="1"/>
          </p:cNvGraphicFramePr>
          <p:nvPr/>
        </p:nvGraphicFramePr>
        <p:xfrm>
          <a:off x="500063" y="2287588"/>
          <a:ext cx="2823100" cy="2785839"/>
        </p:xfrm>
        <a:graphic>
          <a:graphicData uri="http://schemas.openxmlformats.org/drawingml/2006/table">
            <a:tbl>
              <a:tblPr>
                <a:tableStyleId>{5C22544A-7EE6-4342-B048-85BDC9FD1C3A}</a:tableStyleId>
              </a:tblPr>
              <a:tblGrid>
                <a:gridCol w="1483944"/>
                <a:gridCol w="621419"/>
                <a:gridCol w="717737"/>
              </a:tblGrid>
              <a:tr h="0">
                <a:tc>
                  <a:txBody>
                    <a:bodyPr/>
                    <a:lstStyle/>
                    <a:p>
                      <a:pPr algn="l" fontAlgn="b"/>
                      <a:endParaRPr lang="it-IT" sz="1400" b="0" i="0" u="none" strike="noStrike" dirty="0">
                        <a:effectLst/>
                        <a:latin typeface="Arial"/>
                      </a:endParaRPr>
                    </a:p>
                  </a:txBody>
                  <a:tcPr marL="0" marR="0" marT="0" marB="0" anchor="b"/>
                </a:tc>
                <a:tc>
                  <a:txBody>
                    <a:bodyPr/>
                    <a:lstStyle/>
                    <a:p>
                      <a:pPr algn="l" fontAlgn="b"/>
                      <a:r>
                        <a:rPr lang="it-IT" sz="1400" u="none" strike="noStrike">
                          <a:effectLst/>
                        </a:rPr>
                        <a:t>dec-2005</a:t>
                      </a:r>
                      <a:endParaRPr lang="it-IT" sz="1400" b="0" i="0" u="none" strike="noStrike">
                        <a:effectLst/>
                        <a:latin typeface="Arial"/>
                      </a:endParaRPr>
                    </a:p>
                  </a:txBody>
                  <a:tcPr marL="0" marR="0" marT="0" marB="0" anchor="b"/>
                </a:tc>
                <a:tc>
                  <a:txBody>
                    <a:bodyPr/>
                    <a:lstStyle/>
                    <a:p>
                      <a:pPr algn="ctr" fontAlgn="b"/>
                      <a:r>
                        <a:rPr lang="it-IT" sz="1400" u="none" strike="noStrike" dirty="0" smtClean="0">
                          <a:effectLst/>
                        </a:rPr>
                        <a:t>NOW</a:t>
                      </a:r>
                      <a:endParaRPr lang="it-IT" sz="1400" b="0" i="0" u="none" strike="noStrike" dirty="0">
                        <a:effectLst/>
                        <a:latin typeface="Arial"/>
                      </a:endParaRPr>
                    </a:p>
                  </a:txBody>
                  <a:tcPr marL="0" marR="0" marT="0" marB="0" anchor="b"/>
                </a:tc>
              </a:tr>
              <a:tr h="276057">
                <a:tc>
                  <a:txBody>
                    <a:bodyPr/>
                    <a:lstStyle/>
                    <a:p>
                      <a:pPr algn="l" fontAlgn="b"/>
                      <a:r>
                        <a:rPr lang="it-IT" sz="1400" u="none" strike="noStrike">
                          <a:effectLst/>
                        </a:rPr>
                        <a:t>Magnets Power supplies</a:t>
                      </a:r>
                      <a:endParaRPr lang="it-IT" sz="1400" b="0" i="0" u="none" strike="noStrike">
                        <a:effectLst/>
                        <a:latin typeface="Arial"/>
                      </a:endParaRPr>
                    </a:p>
                  </a:txBody>
                  <a:tcPr marL="0" marR="0" marT="0" marB="0" anchor="b"/>
                </a:tc>
                <a:tc>
                  <a:txBody>
                    <a:bodyPr/>
                    <a:lstStyle/>
                    <a:p>
                      <a:pPr algn="r" fontAlgn="b"/>
                      <a:r>
                        <a:rPr lang="it-IT" sz="1400" u="none" strike="noStrike" dirty="0" smtClean="0">
                          <a:effectLst/>
                        </a:rPr>
                        <a:t>3.984</a:t>
                      </a:r>
                      <a:endParaRPr lang="it-IT" sz="1400" b="0" i="0" u="none" strike="noStrike" dirty="0">
                        <a:effectLst/>
                        <a:latin typeface="Arial"/>
                      </a:endParaRPr>
                    </a:p>
                  </a:txBody>
                  <a:tcPr marL="0" marR="0" marT="0" marB="0" anchor="b"/>
                </a:tc>
                <a:tc>
                  <a:txBody>
                    <a:bodyPr/>
                    <a:lstStyle/>
                    <a:p>
                      <a:pPr algn="r" fontAlgn="b"/>
                      <a:r>
                        <a:rPr lang="it-IT" sz="1400" u="none" strike="noStrike" dirty="0">
                          <a:effectLst/>
                        </a:rPr>
                        <a:t>   1.850 </a:t>
                      </a:r>
                      <a:endParaRPr lang="it-IT" sz="1400" b="0" i="0" u="none" strike="noStrike" dirty="0">
                        <a:effectLst/>
                        <a:latin typeface="Arial"/>
                      </a:endParaRPr>
                    </a:p>
                  </a:txBody>
                  <a:tcPr marL="0" marR="0" marT="0" marB="0" anchor="b"/>
                </a:tc>
              </a:tr>
              <a:tr h="276057">
                <a:tc>
                  <a:txBody>
                    <a:bodyPr/>
                    <a:lstStyle/>
                    <a:p>
                      <a:pPr algn="l" fontAlgn="b"/>
                      <a:r>
                        <a:rPr lang="it-IT" sz="1400" u="none" strike="noStrike">
                          <a:effectLst/>
                        </a:rPr>
                        <a:t>RF MR</a:t>
                      </a:r>
                      <a:endParaRPr lang="it-IT" sz="1400" b="0" i="0" u="none" strike="noStrike">
                        <a:effectLst/>
                        <a:latin typeface="Arial"/>
                      </a:endParaRPr>
                    </a:p>
                  </a:txBody>
                  <a:tcPr marL="0" marR="0" marT="0" marB="0" anchor="b"/>
                </a:tc>
                <a:tc>
                  <a:txBody>
                    <a:bodyPr/>
                    <a:lstStyle/>
                    <a:p>
                      <a:pPr algn="r" fontAlgn="b"/>
                      <a:r>
                        <a:rPr lang="it-IT" sz="1400" u="none" strike="noStrike" dirty="0">
                          <a:effectLst/>
                        </a:rPr>
                        <a:t>524</a:t>
                      </a:r>
                      <a:endParaRPr lang="it-IT" sz="1400" b="0" i="0" u="none" strike="noStrike" dirty="0">
                        <a:effectLst/>
                        <a:latin typeface="Arial"/>
                      </a:endParaRPr>
                    </a:p>
                  </a:txBody>
                  <a:tcPr marL="0" marR="0" marT="0" marB="0" anchor="b"/>
                </a:tc>
                <a:tc>
                  <a:txBody>
                    <a:bodyPr/>
                    <a:lstStyle/>
                    <a:p>
                      <a:pPr algn="r" fontAlgn="b"/>
                      <a:r>
                        <a:rPr lang="it-IT" sz="1400" u="none" strike="noStrike" dirty="0">
                          <a:effectLst/>
                        </a:rPr>
                        <a:t>320</a:t>
                      </a:r>
                      <a:endParaRPr lang="it-IT" sz="1400" b="0" i="0" u="none" strike="noStrike" dirty="0">
                        <a:effectLst/>
                        <a:latin typeface="Arial"/>
                      </a:endParaRPr>
                    </a:p>
                  </a:txBody>
                  <a:tcPr marL="0" marR="0" marT="0" marB="0" anchor="b"/>
                </a:tc>
              </a:tr>
              <a:tr h="276057">
                <a:tc>
                  <a:txBody>
                    <a:bodyPr/>
                    <a:lstStyle/>
                    <a:p>
                      <a:pPr algn="l" fontAlgn="b"/>
                      <a:r>
                        <a:rPr lang="it-IT" sz="1400" u="none" strike="noStrike">
                          <a:effectLst/>
                        </a:rPr>
                        <a:t>Linac</a:t>
                      </a:r>
                      <a:endParaRPr lang="it-IT" sz="1400" b="0" i="0" u="none" strike="noStrike">
                        <a:effectLst/>
                        <a:latin typeface="Arial"/>
                      </a:endParaRPr>
                    </a:p>
                  </a:txBody>
                  <a:tcPr marL="0" marR="0" marT="0" marB="0" anchor="b"/>
                </a:tc>
                <a:tc>
                  <a:txBody>
                    <a:bodyPr/>
                    <a:lstStyle/>
                    <a:p>
                      <a:pPr algn="r" fontAlgn="b"/>
                      <a:r>
                        <a:rPr lang="it-IT" sz="1400" u="none" strike="noStrike" dirty="0">
                          <a:effectLst/>
                        </a:rPr>
                        <a:t>201</a:t>
                      </a:r>
                      <a:endParaRPr lang="it-IT" sz="1400" b="0" i="0" u="none" strike="noStrike" dirty="0">
                        <a:effectLst/>
                        <a:latin typeface="Arial"/>
                      </a:endParaRPr>
                    </a:p>
                  </a:txBody>
                  <a:tcPr marL="0" marR="0" marT="0" marB="0" anchor="b"/>
                </a:tc>
                <a:tc>
                  <a:txBody>
                    <a:bodyPr/>
                    <a:lstStyle/>
                    <a:p>
                      <a:pPr algn="r" fontAlgn="b"/>
                      <a:r>
                        <a:rPr lang="it-IT" sz="1400" u="none" strike="noStrike" dirty="0">
                          <a:effectLst/>
                        </a:rPr>
                        <a:t>233</a:t>
                      </a:r>
                      <a:endParaRPr lang="it-IT" sz="1400" b="0" i="0" u="none" strike="noStrike" dirty="0">
                        <a:effectLst/>
                        <a:latin typeface="Arial"/>
                      </a:endParaRPr>
                    </a:p>
                  </a:txBody>
                  <a:tcPr marL="0" marR="0" marT="0" marB="0" anchor="b"/>
                </a:tc>
              </a:tr>
              <a:tr h="276057">
                <a:tc>
                  <a:txBody>
                    <a:bodyPr/>
                    <a:lstStyle/>
                    <a:p>
                      <a:pPr algn="l" fontAlgn="b"/>
                      <a:r>
                        <a:rPr lang="it-IT" sz="1400" u="none" strike="noStrike">
                          <a:effectLst/>
                        </a:rPr>
                        <a:t>Cooling</a:t>
                      </a:r>
                      <a:endParaRPr lang="it-IT" sz="1400" b="0" i="0" u="none" strike="noStrike">
                        <a:effectLst/>
                        <a:latin typeface="Arial"/>
                      </a:endParaRPr>
                    </a:p>
                  </a:txBody>
                  <a:tcPr marL="0" marR="0" marT="0" marB="0" anchor="b"/>
                </a:tc>
                <a:tc>
                  <a:txBody>
                    <a:bodyPr/>
                    <a:lstStyle/>
                    <a:p>
                      <a:pPr algn="r" fontAlgn="b"/>
                      <a:r>
                        <a:rPr lang="it-IT" sz="1400" u="none" strike="noStrike" dirty="0">
                          <a:effectLst/>
                        </a:rPr>
                        <a:t>600</a:t>
                      </a:r>
                      <a:endParaRPr lang="it-IT" sz="1400" b="0" i="0" u="none" strike="noStrike" dirty="0">
                        <a:effectLst/>
                        <a:latin typeface="Arial"/>
                      </a:endParaRPr>
                    </a:p>
                  </a:txBody>
                  <a:tcPr marL="0" marR="0" marT="0" marB="0" anchor="b"/>
                </a:tc>
                <a:tc>
                  <a:txBody>
                    <a:bodyPr/>
                    <a:lstStyle/>
                    <a:p>
                      <a:pPr algn="r" fontAlgn="b"/>
                      <a:r>
                        <a:rPr lang="it-IT" sz="1400" u="none" strike="noStrike" dirty="0">
                          <a:effectLst/>
                        </a:rPr>
                        <a:t>300</a:t>
                      </a:r>
                      <a:endParaRPr lang="it-IT" sz="1400" b="0" i="0" u="none" strike="noStrike" dirty="0">
                        <a:effectLst/>
                        <a:latin typeface="Arial"/>
                      </a:endParaRPr>
                    </a:p>
                  </a:txBody>
                  <a:tcPr marL="0" marR="0" marT="0" marB="0" anchor="b"/>
                </a:tc>
              </a:tr>
              <a:tr h="276057">
                <a:tc>
                  <a:txBody>
                    <a:bodyPr/>
                    <a:lstStyle/>
                    <a:p>
                      <a:pPr algn="l" fontAlgn="b"/>
                      <a:r>
                        <a:rPr lang="it-IT" sz="1400" u="none" strike="noStrike">
                          <a:effectLst/>
                        </a:rPr>
                        <a:t>Criogenic plant</a:t>
                      </a:r>
                      <a:endParaRPr lang="it-IT" sz="1400" b="0" i="0" u="none" strike="noStrike">
                        <a:effectLst/>
                        <a:latin typeface="Arial"/>
                      </a:endParaRPr>
                    </a:p>
                  </a:txBody>
                  <a:tcPr marL="0" marR="0" marT="0" marB="0" anchor="b"/>
                </a:tc>
                <a:tc>
                  <a:txBody>
                    <a:bodyPr/>
                    <a:lstStyle/>
                    <a:p>
                      <a:pPr algn="r" fontAlgn="b"/>
                      <a:r>
                        <a:rPr lang="it-IT" sz="1400" u="none" strike="noStrike" dirty="0">
                          <a:effectLst/>
                        </a:rPr>
                        <a:t>250</a:t>
                      </a:r>
                      <a:endParaRPr lang="it-IT" sz="1400" b="0" i="0" u="none" strike="noStrike" dirty="0">
                        <a:effectLst/>
                        <a:latin typeface="Arial"/>
                      </a:endParaRPr>
                    </a:p>
                  </a:txBody>
                  <a:tcPr marL="0" marR="0" marT="0" marB="0" anchor="b"/>
                </a:tc>
                <a:tc>
                  <a:txBody>
                    <a:bodyPr/>
                    <a:lstStyle/>
                    <a:p>
                      <a:pPr algn="r" fontAlgn="b"/>
                      <a:r>
                        <a:rPr lang="it-IT" sz="1400" u="none" strike="noStrike" dirty="0">
                          <a:effectLst/>
                        </a:rPr>
                        <a:t>250</a:t>
                      </a:r>
                      <a:endParaRPr lang="it-IT" sz="1400" b="0" i="0" u="none" strike="noStrike" dirty="0">
                        <a:effectLst/>
                        <a:latin typeface="Arial"/>
                      </a:endParaRPr>
                    </a:p>
                  </a:txBody>
                  <a:tcPr marL="0" marR="0" marT="0" marB="0" anchor="b"/>
                </a:tc>
              </a:tr>
              <a:tr h="276057">
                <a:tc>
                  <a:txBody>
                    <a:bodyPr/>
                    <a:lstStyle/>
                    <a:p>
                      <a:pPr algn="l" fontAlgn="b"/>
                      <a:r>
                        <a:rPr lang="it-IT" sz="1400" u="none" strike="noStrike">
                          <a:effectLst/>
                        </a:rPr>
                        <a:t>HVAC</a:t>
                      </a:r>
                      <a:endParaRPr lang="it-IT" sz="1400" b="0" i="0" u="none" strike="noStrike">
                        <a:effectLst/>
                        <a:latin typeface="Arial"/>
                      </a:endParaRPr>
                    </a:p>
                  </a:txBody>
                  <a:tcPr marL="0" marR="0" marT="0" marB="0" anchor="b"/>
                </a:tc>
                <a:tc>
                  <a:txBody>
                    <a:bodyPr/>
                    <a:lstStyle/>
                    <a:p>
                      <a:pPr algn="r" fontAlgn="b"/>
                      <a:r>
                        <a:rPr lang="it-IT" sz="1400" u="none" strike="noStrike" dirty="0">
                          <a:effectLst/>
                        </a:rPr>
                        <a:t>250</a:t>
                      </a:r>
                      <a:endParaRPr lang="it-IT" sz="1400" b="0" i="0" u="none" strike="noStrike" dirty="0">
                        <a:effectLst/>
                        <a:latin typeface="Arial"/>
                      </a:endParaRPr>
                    </a:p>
                  </a:txBody>
                  <a:tcPr marL="0" marR="0" marT="0" marB="0" anchor="b"/>
                </a:tc>
                <a:tc>
                  <a:txBody>
                    <a:bodyPr/>
                    <a:lstStyle/>
                    <a:p>
                      <a:pPr algn="r" fontAlgn="b"/>
                      <a:r>
                        <a:rPr lang="it-IT" sz="1400" u="none" strike="noStrike" dirty="0">
                          <a:effectLst/>
                        </a:rPr>
                        <a:t>      260 </a:t>
                      </a:r>
                      <a:endParaRPr lang="it-IT" sz="1400" b="0" i="0" u="none" strike="noStrike" dirty="0">
                        <a:effectLst/>
                        <a:latin typeface="Arial"/>
                      </a:endParaRPr>
                    </a:p>
                  </a:txBody>
                  <a:tcPr marL="0" marR="0" marT="0" marB="0" anchor="b"/>
                </a:tc>
              </a:tr>
              <a:tr h="276057">
                <a:tc>
                  <a:txBody>
                    <a:bodyPr/>
                    <a:lstStyle/>
                    <a:p>
                      <a:pPr algn="l" fontAlgn="b"/>
                      <a:r>
                        <a:rPr lang="it-IT" sz="1400" u="none" strike="noStrike">
                          <a:effectLst/>
                        </a:rPr>
                        <a:t>Kloe</a:t>
                      </a:r>
                      <a:endParaRPr lang="it-IT" sz="1400" b="0" i="0" u="none" strike="noStrike">
                        <a:effectLst/>
                        <a:latin typeface="Arial"/>
                      </a:endParaRPr>
                    </a:p>
                  </a:txBody>
                  <a:tcPr marL="0" marR="0" marT="0" marB="0" anchor="b"/>
                </a:tc>
                <a:tc>
                  <a:txBody>
                    <a:bodyPr/>
                    <a:lstStyle/>
                    <a:p>
                      <a:pPr algn="r" fontAlgn="b"/>
                      <a:r>
                        <a:rPr lang="it-IT" sz="1400" u="none" strike="noStrike" dirty="0">
                          <a:effectLst/>
                        </a:rPr>
                        <a:t>150</a:t>
                      </a:r>
                      <a:endParaRPr lang="it-IT" sz="1400" b="0" i="0" u="none" strike="noStrike" dirty="0">
                        <a:effectLst/>
                        <a:latin typeface="Arial"/>
                      </a:endParaRPr>
                    </a:p>
                  </a:txBody>
                  <a:tcPr marL="0" marR="0" marT="0" marB="0" anchor="b"/>
                </a:tc>
                <a:tc>
                  <a:txBody>
                    <a:bodyPr/>
                    <a:lstStyle/>
                    <a:p>
                      <a:pPr algn="r" fontAlgn="b"/>
                      <a:r>
                        <a:rPr lang="it-IT" sz="1400" u="none" strike="noStrike" dirty="0">
                          <a:effectLst/>
                        </a:rPr>
                        <a:t>      120 </a:t>
                      </a:r>
                      <a:endParaRPr lang="it-IT" sz="1400" b="0" i="0" u="none" strike="noStrike" dirty="0">
                        <a:effectLst/>
                        <a:latin typeface="Arial"/>
                      </a:endParaRPr>
                    </a:p>
                  </a:txBody>
                  <a:tcPr marL="0" marR="0" marT="0" marB="0" anchor="b"/>
                </a:tc>
              </a:tr>
              <a:tr h="276057">
                <a:tc>
                  <a:txBody>
                    <a:bodyPr/>
                    <a:lstStyle/>
                    <a:p>
                      <a:pPr algn="l" fontAlgn="b"/>
                      <a:r>
                        <a:rPr lang="it-IT" sz="1400" u="none" strike="noStrike" dirty="0">
                          <a:effectLst/>
                        </a:rPr>
                        <a:t>tot </a:t>
                      </a:r>
                      <a:endParaRPr lang="it-IT" sz="1400" b="0" i="0" u="none" strike="noStrike" dirty="0">
                        <a:effectLst/>
                        <a:latin typeface="Arial"/>
                      </a:endParaRPr>
                    </a:p>
                  </a:txBody>
                  <a:tcPr marL="0" marR="0" marT="0" marB="0" anchor="b"/>
                </a:tc>
                <a:tc>
                  <a:txBody>
                    <a:bodyPr/>
                    <a:lstStyle/>
                    <a:p>
                      <a:pPr algn="r" fontAlgn="b"/>
                      <a:r>
                        <a:rPr lang="it-IT" sz="1400" u="none" strike="noStrike" dirty="0" smtClean="0">
                          <a:effectLst/>
                        </a:rPr>
                        <a:t>5.959</a:t>
                      </a:r>
                      <a:endParaRPr lang="it-IT" sz="1400" b="0" i="0" u="none" strike="noStrike" dirty="0">
                        <a:effectLst/>
                        <a:latin typeface="Arial"/>
                      </a:endParaRPr>
                    </a:p>
                  </a:txBody>
                  <a:tcPr marL="0" marR="0" marT="0" marB="0" anchor="b"/>
                </a:tc>
                <a:tc>
                  <a:txBody>
                    <a:bodyPr/>
                    <a:lstStyle/>
                    <a:p>
                      <a:pPr algn="r" fontAlgn="b"/>
                      <a:r>
                        <a:rPr lang="it-IT" sz="1400" u="none" strike="noStrike" dirty="0">
                          <a:effectLst/>
                        </a:rPr>
                        <a:t>   3.333 </a:t>
                      </a:r>
                      <a:endParaRPr lang="it-IT" sz="1400" b="1" i="0" u="none" strike="noStrike" dirty="0">
                        <a:solidFill>
                          <a:srgbClr val="FF0000"/>
                        </a:solidFill>
                        <a:effectLst/>
                        <a:latin typeface="Arial"/>
                      </a:endParaRPr>
                    </a:p>
                  </a:txBody>
                  <a:tcPr marL="0" marR="0" marT="0" marB="0" anchor="b"/>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Grafico 5"/>
          <p:cNvGraphicFramePr>
            <a:graphicFrameLocks/>
          </p:cNvGraphicFramePr>
          <p:nvPr/>
        </p:nvGraphicFramePr>
        <p:xfrm>
          <a:off x="3611563" y="3740150"/>
          <a:ext cx="5435600" cy="3095625"/>
        </p:xfrm>
        <a:graphic>
          <a:graphicData uri="http://schemas.openxmlformats.org/presentationml/2006/ole">
            <p:oleObj spid="_x0000_s4098" r:id="rId3" imgW="5432007" imgH="3090940" progId="Excel.Chart.8">
              <p:embed/>
            </p:oleObj>
          </a:graphicData>
        </a:graphic>
      </p:graphicFrame>
      <p:graphicFrame>
        <p:nvGraphicFramePr>
          <p:cNvPr id="4099" name="Grafico 7"/>
          <p:cNvGraphicFramePr>
            <a:graphicFrameLocks/>
          </p:cNvGraphicFramePr>
          <p:nvPr/>
        </p:nvGraphicFramePr>
        <p:xfrm>
          <a:off x="161925" y="811213"/>
          <a:ext cx="5170488" cy="2640012"/>
        </p:xfrm>
        <a:graphic>
          <a:graphicData uri="http://schemas.openxmlformats.org/presentationml/2006/ole">
            <p:oleObj spid="_x0000_s4099" r:id="rId4" imgW="5169856" imgH="2639797" progId="Excel.Chart.8">
              <p:embed/>
            </p:oleObj>
          </a:graphicData>
        </a:graphic>
      </p:graphicFrame>
      <p:sp>
        <p:nvSpPr>
          <p:cNvPr id="4100" name="CasellaDiTesto 4"/>
          <p:cNvSpPr txBox="1">
            <a:spLocks noChangeArrowheads="1"/>
          </p:cNvSpPr>
          <p:nvPr/>
        </p:nvSpPr>
        <p:spPr bwMode="auto">
          <a:xfrm>
            <a:off x="487363" y="519113"/>
            <a:ext cx="4794250" cy="369887"/>
          </a:xfrm>
          <a:prstGeom prst="rect">
            <a:avLst/>
          </a:prstGeom>
          <a:noFill/>
          <a:ln w="9525">
            <a:noFill/>
            <a:miter lim="800000"/>
            <a:headEnd/>
            <a:tailEnd/>
          </a:ln>
        </p:spPr>
        <p:txBody>
          <a:bodyPr>
            <a:spAutoFit/>
          </a:bodyPr>
          <a:lstStyle/>
          <a:p>
            <a:r>
              <a:rPr lang="it-IT"/>
              <a:t>LNF Annual Power demand trend [GWh]</a:t>
            </a:r>
          </a:p>
        </p:txBody>
      </p:sp>
      <p:sp>
        <p:nvSpPr>
          <p:cNvPr id="4101" name="CasellaDiTesto 9"/>
          <p:cNvSpPr txBox="1">
            <a:spLocks noChangeArrowheads="1"/>
          </p:cNvSpPr>
          <p:nvPr/>
        </p:nvSpPr>
        <p:spPr bwMode="auto">
          <a:xfrm>
            <a:off x="5281613" y="1555750"/>
            <a:ext cx="1954212" cy="523875"/>
          </a:xfrm>
          <a:prstGeom prst="rect">
            <a:avLst/>
          </a:prstGeom>
          <a:noFill/>
          <a:ln w="9525">
            <a:noFill/>
            <a:miter lim="800000"/>
            <a:headEnd/>
            <a:tailEnd/>
          </a:ln>
        </p:spPr>
        <p:txBody>
          <a:bodyPr>
            <a:spAutoFit/>
          </a:bodyPr>
          <a:lstStyle/>
          <a:p>
            <a:r>
              <a:rPr lang="it-IT" sz="1400"/>
              <a:t>Base Load= all the labs excluded Dafne</a:t>
            </a:r>
          </a:p>
        </p:txBody>
      </p:sp>
      <p:sp>
        <p:nvSpPr>
          <p:cNvPr id="4102" name="CasellaDiTesto 10"/>
          <p:cNvSpPr txBox="1">
            <a:spLocks noChangeArrowheads="1"/>
          </p:cNvSpPr>
          <p:nvPr/>
        </p:nvSpPr>
        <p:spPr bwMode="auto">
          <a:xfrm>
            <a:off x="4094163" y="3421063"/>
            <a:ext cx="4794250" cy="369887"/>
          </a:xfrm>
          <a:prstGeom prst="rect">
            <a:avLst/>
          </a:prstGeom>
          <a:noFill/>
          <a:ln w="9525">
            <a:noFill/>
            <a:miter lim="800000"/>
            <a:headEnd/>
            <a:tailEnd/>
          </a:ln>
        </p:spPr>
        <p:txBody>
          <a:bodyPr>
            <a:spAutoFit/>
          </a:bodyPr>
          <a:lstStyle/>
          <a:p>
            <a:r>
              <a:rPr lang="it-IT"/>
              <a:t>Trend of the average cost of Power [€/MWh]*</a:t>
            </a:r>
          </a:p>
        </p:txBody>
      </p:sp>
      <p:sp>
        <p:nvSpPr>
          <p:cNvPr id="4103" name="CasellaDiTesto 12"/>
          <p:cNvSpPr txBox="1">
            <a:spLocks noChangeArrowheads="1"/>
          </p:cNvSpPr>
          <p:nvPr/>
        </p:nvSpPr>
        <p:spPr bwMode="auto">
          <a:xfrm>
            <a:off x="790575" y="4468813"/>
            <a:ext cx="2871788" cy="523875"/>
          </a:xfrm>
          <a:prstGeom prst="rect">
            <a:avLst/>
          </a:prstGeom>
          <a:noFill/>
          <a:ln w="9525">
            <a:noFill/>
            <a:miter lim="800000"/>
            <a:headEnd/>
            <a:tailEnd/>
          </a:ln>
        </p:spPr>
        <p:txBody>
          <a:bodyPr>
            <a:spAutoFit/>
          </a:bodyPr>
          <a:lstStyle/>
          <a:p>
            <a:r>
              <a:rPr lang="it-IT" sz="1400"/>
              <a:t>*Total cost: VAT and taxes included</a:t>
            </a:r>
          </a:p>
          <a:p>
            <a:r>
              <a:rPr lang="it-IT" sz="1400"/>
              <a:t>	= total bill/energy</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DEBCF"/>
            </a:gs>
            <a:gs pos="50000">
              <a:srgbClr val="9CB86E"/>
            </a:gs>
            <a:gs pos="100000">
              <a:srgbClr val="156B13"/>
            </a:gs>
          </a:gsLst>
          <a:lin ang="5400000"/>
        </a:gradFill>
        <a:effectLst/>
      </p:bgPr>
    </p:bg>
    <p:spTree>
      <p:nvGrpSpPr>
        <p:cNvPr id="1" name=""/>
        <p:cNvGrpSpPr/>
        <p:nvPr/>
      </p:nvGrpSpPr>
      <p:grpSpPr>
        <a:xfrm>
          <a:off x="0" y="0"/>
          <a:ext cx="0" cy="0"/>
          <a:chOff x="0" y="0"/>
          <a:chExt cx="0" cy="0"/>
        </a:xfrm>
      </p:grpSpPr>
      <p:sp>
        <p:nvSpPr>
          <p:cNvPr id="40962" name="Titolo 1"/>
          <p:cNvSpPr>
            <a:spLocks noGrp="1"/>
          </p:cNvSpPr>
          <p:nvPr>
            <p:ph type="title"/>
          </p:nvPr>
        </p:nvSpPr>
        <p:spPr/>
        <p:txBody>
          <a:bodyPr/>
          <a:lstStyle/>
          <a:p>
            <a:pPr eaLnBrk="1" hangingPunct="1"/>
            <a:r>
              <a:rPr lang="it-IT" smtClean="0"/>
              <a:t>Accelerator </a:t>
            </a:r>
            <a:r>
              <a:rPr lang="en-GB" smtClean="0"/>
              <a:t>Cooling Plant</a:t>
            </a:r>
          </a:p>
        </p:txBody>
      </p:sp>
      <p:sp>
        <p:nvSpPr>
          <p:cNvPr id="3" name="Segnaposto contenuto 2"/>
          <p:cNvSpPr>
            <a:spLocks noGrp="1"/>
          </p:cNvSpPr>
          <p:nvPr>
            <p:ph idx="1"/>
          </p:nvPr>
        </p:nvSpPr>
        <p:spPr/>
        <p:txBody>
          <a:bodyPr rtlCol="0">
            <a:normAutofit fontScale="92500"/>
          </a:bodyPr>
          <a:lstStyle/>
          <a:p>
            <a:pPr eaLnBrk="1" fontAlgn="auto" hangingPunct="1">
              <a:spcAft>
                <a:spcPts val="0"/>
              </a:spcAft>
              <a:buFont typeface="Arial" panose="020B0604020202020204" pitchFamily="34" charset="0"/>
              <a:buChar char="•"/>
              <a:defRPr/>
            </a:pPr>
            <a:r>
              <a:rPr lang="en-US" dirty="0" smtClean="0"/>
              <a:t>Magnets, RF, Power Supplies, Absorbers</a:t>
            </a:r>
            <a:r>
              <a:rPr lang="it-IT" dirty="0" smtClean="0"/>
              <a:t>, </a:t>
            </a:r>
            <a:r>
              <a:rPr lang="en-GB" dirty="0" smtClean="0"/>
              <a:t>cooled by Demineralised Water (closed circuit, virtually no water consumption) </a:t>
            </a:r>
            <a:r>
              <a:rPr lang="en-GB" dirty="0" smtClean="0">
                <a:solidFill>
                  <a:srgbClr val="FF0000"/>
                </a:solidFill>
              </a:rPr>
              <a:t>SECONDARY CIRCUIT</a:t>
            </a:r>
          </a:p>
          <a:p>
            <a:pPr eaLnBrk="1" fontAlgn="auto" hangingPunct="1">
              <a:spcAft>
                <a:spcPts val="0"/>
              </a:spcAft>
              <a:buFont typeface="Arial" panose="020B0604020202020204" pitchFamily="34" charset="0"/>
              <a:buChar char="•"/>
              <a:defRPr/>
            </a:pPr>
            <a:r>
              <a:rPr lang="en-GB" dirty="0" smtClean="0"/>
              <a:t>PHE transfers the cooling load from the secondary to the primary circuit </a:t>
            </a:r>
            <a:r>
              <a:rPr lang="en-GB" dirty="0" smtClean="0">
                <a:solidFill>
                  <a:srgbClr val="FF0000"/>
                </a:solidFill>
              </a:rPr>
              <a:t>COOLING TOWERS</a:t>
            </a:r>
          </a:p>
          <a:p>
            <a:pPr eaLnBrk="1" fontAlgn="auto" hangingPunct="1">
              <a:spcAft>
                <a:spcPts val="0"/>
              </a:spcAft>
              <a:buFont typeface="Arial" panose="020B0604020202020204" pitchFamily="34" charset="0"/>
              <a:buChar char="•"/>
              <a:defRPr/>
            </a:pPr>
            <a:r>
              <a:rPr lang="en-GB" dirty="0" smtClean="0"/>
              <a:t>DAFNE Cooling: ≈ 3 MW</a:t>
            </a:r>
            <a:r>
              <a:rPr lang="en-GB" baseline="-25000" dirty="0" smtClean="0"/>
              <a:t>th</a:t>
            </a:r>
            <a:r>
              <a:rPr lang="en-GB" dirty="0" smtClean="0"/>
              <a:t>, 60.000  m</a:t>
            </a:r>
            <a:r>
              <a:rPr lang="en-GB" baseline="30000" dirty="0" smtClean="0"/>
              <a:t>3</a:t>
            </a:r>
            <a:r>
              <a:rPr lang="en-GB" dirty="0" smtClean="0"/>
              <a:t>/y </a:t>
            </a:r>
            <a:br>
              <a:rPr lang="en-GB" dirty="0" smtClean="0"/>
            </a:br>
            <a:r>
              <a:rPr lang="en-GB" dirty="0" smtClean="0"/>
              <a:t>≈ 2 l/s make-up water (70 k€/y), </a:t>
            </a:r>
            <a:br>
              <a:rPr lang="en-GB" dirty="0" smtClean="0"/>
            </a:br>
            <a:r>
              <a:rPr lang="en-GB" dirty="0" smtClean="0"/>
              <a:t>electricity bill 350 </a:t>
            </a:r>
            <a:r>
              <a:rPr lang="en-GB" dirty="0"/>
              <a:t>k€ </a:t>
            </a:r>
            <a:r>
              <a:rPr lang="en-GB" dirty="0" smtClean="0"/>
              <a:t>≈ 6000 h/y Machine On</a:t>
            </a:r>
            <a:endParaRPr lang="en-GB"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olo 1"/>
          <p:cNvSpPr>
            <a:spLocks noGrp="1"/>
          </p:cNvSpPr>
          <p:nvPr>
            <p:ph type="title"/>
          </p:nvPr>
        </p:nvSpPr>
        <p:spPr/>
        <p:txBody>
          <a:bodyPr/>
          <a:lstStyle/>
          <a:p>
            <a:pPr eaLnBrk="1" hangingPunct="1"/>
            <a:r>
              <a:rPr lang="it-IT" smtClean="0"/>
              <a:t>Cooling Towers</a:t>
            </a:r>
          </a:p>
        </p:txBody>
      </p:sp>
      <p:sp>
        <p:nvSpPr>
          <p:cNvPr id="3" name="Segnaposto contenuto 2"/>
          <p:cNvSpPr>
            <a:spLocks noGrp="1"/>
          </p:cNvSpPr>
          <p:nvPr>
            <p:ph idx="1"/>
          </p:nvPr>
        </p:nvSpPr>
        <p:spPr>
          <a:xfrm>
            <a:off x="457200" y="1600200"/>
            <a:ext cx="8229600" cy="4708525"/>
          </a:xfrm>
        </p:spPr>
        <p:txBody>
          <a:bodyPr rtlCol="0">
            <a:normAutofit fontScale="92500" lnSpcReduction="10000"/>
          </a:bodyPr>
          <a:lstStyle/>
          <a:p>
            <a:pPr eaLnBrk="1" fontAlgn="auto" hangingPunct="1">
              <a:spcAft>
                <a:spcPts val="0"/>
              </a:spcAft>
              <a:buFont typeface="Arial" panose="020B0604020202020204" pitchFamily="34" charset="0"/>
              <a:buChar char="•"/>
              <a:defRPr/>
            </a:pPr>
            <a:r>
              <a:rPr lang="en-GB" dirty="0" smtClean="0"/>
              <a:t>PROs</a:t>
            </a:r>
          </a:p>
          <a:p>
            <a:pPr lvl="1" eaLnBrk="1" fontAlgn="auto" hangingPunct="1">
              <a:spcAft>
                <a:spcPts val="0"/>
              </a:spcAft>
              <a:buFont typeface="Arial" panose="020B0604020202020204" pitchFamily="34" charset="0"/>
              <a:buChar char="–"/>
              <a:defRPr/>
            </a:pPr>
            <a:r>
              <a:rPr lang="en-GB" dirty="0" smtClean="0"/>
              <a:t>Cheap (</a:t>
            </a:r>
            <a:r>
              <a:rPr lang="en-GB" dirty="0" err="1" smtClean="0"/>
              <a:t>capex</a:t>
            </a:r>
            <a:r>
              <a:rPr lang="en-GB" dirty="0" smtClean="0"/>
              <a:t>, </a:t>
            </a:r>
            <a:r>
              <a:rPr lang="en-GB" dirty="0" err="1" smtClean="0"/>
              <a:t>opex</a:t>
            </a:r>
            <a:r>
              <a:rPr lang="en-GB" dirty="0" smtClean="0"/>
              <a:t>-electrical, reduced mechanical maintenance)</a:t>
            </a:r>
          </a:p>
          <a:p>
            <a:pPr lvl="1" eaLnBrk="1" fontAlgn="auto" hangingPunct="1">
              <a:spcAft>
                <a:spcPts val="0"/>
              </a:spcAft>
              <a:buFont typeface="Arial" panose="020B0604020202020204" pitchFamily="34" charset="0"/>
              <a:buChar char="–"/>
              <a:defRPr/>
            </a:pPr>
            <a:r>
              <a:rPr lang="en-GB" dirty="0" smtClean="0"/>
              <a:t>No particular regulation (</a:t>
            </a:r>
            <a:r>
              <a:rPr lang="en-GB" dirty="0" err="1" smtClean="0"/>
              <a:t>f.i</a:t>
            </a:r>
            <a:r>
              <a:rPr lang="en-GB" dirty="0" smtClean="0"/>
              <a:t>. F-Gas for chillers)</a:t>
            </a:r>
          </a:p>
          <a:p>
            <a:pPr eaLnBrk="1" fontAlgn="auto" hangingPunct="1">
              <a:spcAft>
                <a:spcPts val="0"/>
              </a:spcAft>
              <a:buFont typeface="Arial" panose="020B0604020202020204" pitchFamily="34" charset="0"/>
              <a:buChar char="•"/>
              <a:defRPr/>
            </a:pPr>
            <a:r>
              <a:rPr lang="en-GB" dirty="0" smtClean="0"/>
              <a:t>CONs</a:t>
            </a:r>
          </a:p>
          <a:p>
            <a:pPr lvl="1" eaLnBrk="1" fontAlgn="auto" hangingPunct="1">
              <a:spcAft>
                <a:spcPts val="0"/>
              </a:spcAft>
              <a:buFont typeface="Arial" panose="020B0604020202020204" pitchFamily="34" charset="0"/>
              <a:buChar char="–"/>
              <a:defRPr/>
            </a:pPr>
            <a:r>
              <a:rPr lang="en-GB" dirty="0" smtClean="0"/>
              <a:t>Chemicals to avoid fooling (20 k€/y)</a:t>
            </a:r>
          </a:p>
          <a:p>
            <a:pPr lvl="1" eaLnBrk="1" fontAlgn="auto" hangingPunct="1">
              <a:spcAft>
                <a:spcPts val="0"/>
              </a:spcAft>
              <a:buFont typeface="Arial" panose="020B0604020202020204" pitchFamily="34" charset="0"/>
              <a:buChar char="–"/>
              <a:defRPr/>
            </a:pPr>
            <a:r>
              <a:rPr lang="en-GB" dirty="0" smtClean="0"/>
              <a:t>Blow down control for discharging to sewage</a:t>
            </a:r>
          </a:p>
          <a:p>
            <a:pPr lvl="1" eaLnBrk="1" fontAlgn="auto" hangingPunct="1">
              <a:spcAft>
                <a:spcPts val="0"/>
              </a:spcAft>
              <a:buFont typeface="Arial" panose="020B0604020202020204" pitchFamily="34" charset="0"/>
              <a:buChar char="–"/>
              <a:defRPr/>
            </a:pPr>
            <a:r>
              <a:rPr lang="en-GB" dirty="0" smtClean="0"/>
              <a:t>Need for PHE chemical washing every 2-5 years </a:t>
            </a:r>
            <a:br>
              <a:rPr lang="en-GB" dirty="0" smtClean="0"/>
            </a:br>
            <a:r>
              <a:rPr lang="en-GB" dirty="0" smtClean="0"/>
              <a:t>(10 k€)</a:t>
            </a:r>
          </a:p>
          <a:p>
            <a:pPr lvl="1" eaLnBrk="1" fontAlgn="auto" hangingPunct="1">
              <a:spcAft>
                <a:spcPts val="0"/>
              </a:spcAft>
              <a:buFont typeface="Arial" panose="020B0604020202020204" pitchFamily="34" charset="0"/>
              <a:buChar char="–"/>
              <a:defRPr/>
            </a:pPr>
            <a:r>
              <a:rPr lang="en-GB" dirty="0" smtClean="0"/>
              <a:t>Consumption of tap water (cheap but sustainable?)</a:t>
            </a:r>
            <a:endParaRPr lang="en-GB"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olo 3"/>
          <p:cNvSpPr>
            <a:spLocks noGrp="1"/>
          </p:cNvSpPr>
          <p:nvPr>
            <p:ph type="title"/>
          </p:nvPr>
        </p:nvSpPr>
        <p:spPr/>
        <p:txBody>
          <a:bodyPr/>
          <a:lstStyle/>
          <a:p>
            <a:pPr eaLnBrk="1" hangingPunct="1"/>
            <a:r>
              <a:rPr lang="it-IT" smtClean="0"/>
              <a:t>Accelerator Cooling Plant Diagram</a:t>
            </a:r>
          </a:p>
        </p:txBody>
      </p:sp>
      <p:pic>
        <p:nvPicPr>
          <p:cNvPr id="43011" name="Segnaposto contenuto 5"/>
          <p:cNvPicPr>
            <a:picLocks noGrp="1" noChangeAspect="1"/>
          </p:cNvPicPr>
          <p:nvPr>
            <p:ph idx="1"/>
          </p:nvPr>
        </p:nvPicPr>
        <p:blipFill>
          <a:blip r:embed="rId2"/>
          <a:srcRect/>
          <a:stretch>
            <a:fillRect/>
          </a:stretch>
        </p:blipFill>
        <p:spPr>
          <a:xfrm>
            <a:off x="1116013" y="1268413"/>
            <a:ext cx="7089775" cy="5011737"/>
          </a:xfrm>
        </p:spPr>
      </p:pic>
      <p:pic>
        <p:nvPicPr>
          <p:cNvPr id="8" name="Immagine 7"/>
          <p:cNvPicPr>
            <a:picLocks noChangeAspect="1"/>
          </p:cNvPicPr>
          <p:nvPr/>
        </p:nvPicPr>
        <p:blipFill>
          <a:blip r:embed="rId3"/>
          <a:srcRect/>
          <a:stretch>
            <a:fillRect/>
          </a:stretch>
        </p:blipFill>
        <p:spPr bwMode="auto">
          <a:xfrm>
            <a:off x="715963" y="2063750"/>
            <a:ext cx="7888287" cy="3597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olo 1"/>
          <p:cNvSpPr>
            <a:spLocks noGrp="1"/>
          </p:cNvSpPr>
          <p:nvPr>
            <p:ph type="title"/>
          </p:nvPr>
        </p:nvSpPr>
        <p:spPr/>
        <p:txBody>
          <a:bodyPr/>
          <a:lstStyle/>
          <a:p>
            <a:pPr eaLnBrk="1" hangingPunct="1"/>
            <a:r>
              <a:rPr lang="it-IT" smtClean="0"/>
              <a:t>CTW Pumping System Review</a:t>
            </a:r>
          </a:p>
        </p:txBody>
      </p:sp>
      <p:sp>
        <p:nvSpPr>
          <p:cNvPr id="3" name="Segnaposto contenuto 2"/>
          <p:cNvSpPr>
            <a:spLocks noGrp="1"/>
          </p:cNvSpPr>
          <p:nvPr>
            <p:ph idx="1"/>
          </p:nvPr>
        </p:nvSpPr>
        <p:spPr/>
        <p:txBody>
          <a:bodyPr rtlCol="0">
            <a:normAutofit fontScale="92500" lnSpcReduction="10000"/>
          </a:bodyPr>
          <a:lstStyle/>
          <a:p>
            <a:pPr eaLnBrk="1" fontAlgn="auto" hangingPunct="1">
              <a:spcAft>
                <a:spcPts val="0"/>
              </a:spcAft>
              <a:buFont typeface="Arial" panose="020B0604020202020204" pitchFamily="34" charset="0"/>
              <a:buChar char="•"/>
              <a:defRPr/>
            </a:pPr>
            <a:r>
              <a:rPr lang="en-US" dirty="0" smtClean="0"/>
              <a:t>Studying the diagram and measuring the characteristics of the components (Pressure, Flow, Hydraulic Resistance) 75 kW 1450 rpm Motor (supplying 43 kW) changed with 45 kW 1000 rpm Motor (supplying 13 kW) same frame.</a:t>
            </a:r>
          </a:p>
          <a:p>
            <a:pPr eaLnBrk="1" fontAlgn="auto" hangingPunct="1">
              <a:spcAft>
                <a:spcPts val="0"/>
              </a:spcAft>
              <a:buFont typeface="Arial" panose="020B0604020202020204" pitchFamily="34" charset="0"/>
              <a:buChar char="•"/>
              <a:defRPr/>
            </a:pPr>
            <a:r>
              <a:rPr lang="en-US" dirty="0" smtClean="0"/>
              <a:t>Considering installation costs (15 k€) and operation savings (72 k€/year) Payback Period </a:t>
            </a:r>
            <a:br>
              <a:rPr lang="en-US" dirty="0" smtClean="0"/>
            </a:br>
            <a:r>
              <a:rPr lang="en-US" dirty="0" smtClean="0"/>
              <a:t>2,5 months! (solution studied to minimize the cost of investment, other scenarios taken into account required more work).</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olo 1"/>
          <p:cNvSpPr>
            <a:spLocks noGrp="1"/>
          </p:cNvSpPr>
          <p:nvPr>
            <p:ph type="title"/>
          </p:nvPr>
        </p:nvSpPr>
        <p:spPr/>
        <p:txBody>
          <a:bodyPr/>
          <a:lstStyle/>
          <a:p>
            <a:pPr eaLnBrk="1" hangingPunct="1"/>
            <a:r>
              <a:rPr lang="en-US" sz="3900" smtClean="0"/>
              <a:t>Supervisory and Control System Review</a:t>
            </a:r>
          </a:p>
        </p:txBody>
      </p:sp>
      <p:sp>
        <p:nvSpPr>
          <p:cNvPr id="3" name="Segnaposto contenuto 2"/>
          <p:cNvSpPr>
            <a:spLocks noGrp="1"/>
          </p:cNvSpPr>
          <p:nvPr>
            <p:ph idx="1"/>
          </p:nvPr>
        </p:nvSpPr>
        <p:spPr/>
        <p:txBody>
          <a:bodyPr rtlCol="0">
            <a:normAutofit fontScale="92500" lnSpcReduction="10000"/>
          </a:bodyPr>
          <a:lstStyle/>
          <a:p>
            <a:pPr eaLnBrk="1" fontAlgn="auto" hangingPunct="1">
              <a:spcAft>
                <a:spcPts val="0"/>
              </a:spcAft>
              <a:buFont typeface="Arial" panose="020B0604020202020204" pitchFamily="34" charset="0"/>
              <a:buChar char="•"/>
              <a:defRPr/>
            </a:pPr>
            <a:r>
              <a:rPr lang="en-US" dirty="0" smtClean="0"/>
              <a:t>During 2013 a retrofit of the control system of the cooling plants and other ancillaries has been performed. The control logic of the functioning of the CTW (fan speed, number of CTW on) and 3WVs has been reviewed in order to consider energy savings, taking into account the huge reduction of power supply request due to more demanding magnets modification.</a:t>
            </a:r>
            <a:br>
              <a:rPr lang="en-US" dirty="0" smtClean="0"/>
            </a:br>
            <a:r>
              <a:rPr lang="en-US" dirty="0" smtClean="0"/>
              <a:t>Also reliability and availability issues have been considered (optimization).</a:t>
            </a:r>
          </a:p>
          <a:p>
            <a:pPr marL="0" indent="0" eaLnBrk="1" fontAlgn="auto" hangingPunct="1">
              <a:spcAft>
                <a:spcPts val="0"/>
              </a:spcAft>
              <a:buFont typeface="Arial" panose="020B0604020202020204" pitchFamily="34" charset="0"/>
              <a:buNone/>
              <a:defRPr/>
            </a:pP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olo 1"/>
          <p:cNvSpPr>
            <a:spLocks noGrp="1"/>
          </p:cNvSpPr>
          <p:nvPr>
            <p:ph type="title"/>
          </p:nvPr>
        </p:nvSpPr>
        <p:spPr/>
        <p:txBody>
          <a:bodyPr/>
          <a:lstStyle/>
          <a:p>
            <a:pPr eaLnBrk="1" hangingPunct="1"/>
            <a:r>
              <a:rPr lang="it-IT" sz="3600" smtClean="0"/>
              <a:t>Outlook on Frascati National Labs (LNF)</a:t>
            </a:r>
          </a:p>
        </p:txBody>
      </p:sp>
      <p:pic>
        <p:nvPicPr>
          <p:cNvPr id="31747" name="Immagine 3" descr="foto LNF"/>
          <p:cNvPicPr>
            <a:picLocks noGrp="1" noChangeAspect="1"/>
          </p:cNvPicPr>
          <p:nvPr isPhoto="1"/>
        </p:nvPicPr>
        <p:blipFill>
          <a:blip r:embed="rId2"/>
          <a:srcRect l="5542" t="13133" r="9235" b="19180"/>
          <a:stretch>
            <a:fillRect/>
          </a:stretch>
        </p:blipFill>
        <p:spPr bwMode="auto">
          <a:xfrm>
            <a:off x="261938" y="1570038"/>
            <a:ext cx="8547100" cy="4656137"/>
          </a:xfrm>
          <a:prstGeom prst="rect">
            <a:avLst/>
          </a:prstGeom>
          <a:noFill/>
          <a:ln w="9525">
            <a:noFill/>
            <a:miter lim="800000"/>
            <a:headEnd/>
            <a:tailEnd/>
          </a:ln>
        </p:spPr>
      </p:pic>
      <p:sp>
        <p:nvSpPr>
          <p:cNvPr id="9" name="Figura a mano libera 8"/>
          <p:cNvSpPr/>
          <p:nvPr/>
        </p:nvSpPr>
        <p:spPr>
          <a:xfrm>
            <a:off x="1544638" y="2644775"/>
            <a:ext cx="2476500" cy="1625600"/>
          </a:xfrm>
          <a:custGeom>
            <a:avLst/>
            <a:gdLst>
              <a:gd name="connsiteX0" fmla="*/ 44389 w 2219418"/>
              <a:gd name="connsiteY0" fmla="*/ 0 h 1340528"/>
              <a:gd name="connsiteX1" fmla="*/ 1251752 w 2219418"/>
              <a:gd name="connsiteY1" fmla="*/ 292963 h 1340528"/>
              <a:gd name="connsiteX2" fmla="*/ 1526959 w 2219418"/>
              <a:gd name="connsiteY2" fmla="*/ 168676 h 1340528"/>
              <a:gd name="connsiteX3" fmla="*/ 1535837 w 2219418"/>
              <a:gd name="connsiteY3" fmla="*/ 124288 h 1340528"/>
              <a:gd name="connsiteX4" fmla="*/ 1713390 w 2219418"/>
              <a:gd name="connsiteY4" fmla="*/ 372862 h 1340528"/>
              <a:gd name="connsiteX5" fmla="*/ 1802167 w 2219418"/>
              <a:gd name="connsiteY5" fmla="*/ 745724 h 1340528"/>
              <a:gd name="connsiteX6" fmla="*/ 2219418 w 2219418"/>
              <a:gd name="connsiteY6" fmla="*/ 719091 h 1340528"/>
              <a:gd name="connsiteX7" fmla="*/ 2130641 w 2219418"/>
              <a:gd name="connsiteY7" fmla="*/ 1251752 h 1340528"/>
              <a:gd name="connsiteX8" fmla="*/ 1393794 w 2219418"/>
              <a:gd name="connsiteY8" fmla="*/ 1340528 h 1340528"/>
              <a:gd name="connsiteX9" fmla="*/ 861134 w 2219418"/>
              <a:gd name="connsiteY9" fmla="*/ 1020932 h 1340528"/>
              <a:gd name="connsiteX10" fmla="*/ 408373 w 2219418"/>
              <a:gd name="connsiteY10" fmla="*/ 914400 h 1340528"/>
              <a:gd name="connsiteX11" fmla="*/ 461639 w 2219418"/>
              <a:gd name="connsiteY11" fmla="*/ 568171 h 1340528"/>
              <a:gd name="connsiteX12" fmla="*/ 0 w 2219418"/>
              <a:gd name="connsiteY12" fmla="*/ 408373 h 1340528"/>
              <a:gd name="connsiteX13" fmla="*/ 44389 w 2219418"/>
              <a:gd name="connsiteY13" fmla="*/ 0 h 134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9418" h="1340528">
                <a:moveTo>
                  <a:pt x="44389" y="0"/>
                </a:moveTo>
                <a:lnTo>
                  <a:pt x="1251752" y="292963"/>
                </a:lnTo>
                <a:lnTo>
                  <a:pt x="1526959" y="168676"/>
                </a:lnTo>
                <a:lnTo>
                  <a:pt x="1535837" y="124288"/>
                </a:lnTo>
                <a:lnTo>
                  <a:pt x="1713390" y="372862"/>
                </a:lnTo>
                <a:lnTo>
                  <a:pt x="1802167" y="745724"/>
                </a:lnTo>
                <a:lnTo>
                  <a:pt x="2219418" y="719091"/>
                </a:lnTo>
                <a:lnTo>
                  <a:pt x="2130641" y="1251752"/>
                </a:lnTo>
                <a:lnTo>
                  <a:pt x="1393794" y="1340528"/>
                </a:lnTo>
                <a:lnTo>
                  <a:pt x="861134" y="1020932"/>
                </a:lnTo>
                <a:lnTo>
                  <a:pt x="408373" y="914400"/>
                </a:lnTo>
                <a:lnTo>
                  <a:pt x="461639" y="568171"/>
                </a:lnTo>
                <a:lnTo>
                  <a:pt x="0" y="408373"/>
                </a:lnTo>
                <a:lnTo>
                  <a:pt x="44389" y="0"/>
                </a:lnTo>
                <a:close/>
              </a:path>
            </a:pathLst>
          </a:cu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1749" name="CasellaDiTesto 9"/>
          <p:cNvSpPr txBox="1">
            <a:spLocks noChangeArrowheads="1"/>
          </p:cNvSpPr>
          <p:nvPr/>
        </p:nvSpPr>
        <p:spPr bwMode="auto">
          <a:xfrm>
            <a:off x="1838325" y="2984500"/>
            <a:ext cx="1277938" cy="369888"/>
          </a:xfrm>
          <a:prstGeom prst="rect">
            <a:avLst/>
          </a:prstGeom>
          <a:noFill/>
          <a:ln w="9525">
            <a:noFill/>
            <a:miter lim="800000"/>
            <a:headEnd/>
            <a:tailEnd/>
          </a:ln>
        </p:spPr>
        <p:txBody>
          <a:bodyPr>
            <a:spAutoFit/>
          </a:bodyPr>
          <a:lstStyle/>
          <a:p>
            <a:r>
              <a:rPr lang="it-IT">
                <a:solidFill>
                  <a:srgbClr val="FFC000"/>
                </a:solidFill>
              </a:rPr>
              <a:t>Dafne</a:t>
            </a:r>
          </a:p>
        </p:txBody>
      </p:sp>
      <p:sp>
        <p:nvSpPr>
          <p:cNvPr id="31750" name="CasellaDiTesto 10"/>
          <p:cNvSpPr txBox="1">
            <a:spLocks noChangeArrowheads="1"/>
          </p:cNvSpPr>
          <p:nvPr/>
        </p:nvSpPr>
        <p:spPr bwMode="auto">
          <a:xfrm>
            <a:off x="6859588" y="1322388"/>
            <a:ext cx="2109787" cy="3324225"/>
          </a:xfrm>
          <a:prstGeom prst="rect">
            <a:avLst/>
          </a:prstGeom>
          <a:solidFill>
            <a:srgbClr val="92D050"/>
          </a:solidFill>
          <a:ln w="9525">
            <a:noFill/>
            <a:miter lim="800000"/>
            <a:headEnd/>
            <a:tailEnd/>
          </a:ln>
        </p:spPr>
        <p:txBody>
          <a:bodyPr>
            <a:spAutoFit/>
          </a:bodyPr>
          <a:lstStyle/>
          <a:p>
            <a:r>
              <a:rPr lang="it-IT" sz="1400"/>
              <a:t>Site: Frascati (ROME)</a:t>
            </a:r>
          </a:p>
          <a:p>
            <a:r>
              <a:rPr lang="it-IT" sz="1400"/>
              <a:t>Country: Italy</a:t>
            </a:r>
          </a:p>
          <a:p>
            <a:r>
              <a:rPr lang="it-IT" sz="1400"/>
              <a:t>Site area: 135.000 sqm</a:t>
            </a:r>
          </a:p>
          <a:p>
            <a:r>
              <a:rPr lang="it-IT" sz="1400"/>
              <a:t>Building:  38.000 sqm</a:t>
            </a:r>
          </a:p>
          <a:p>
            <a:r>
              <a:rPr lang="it-IT" sz="1400"/>
              <a:t>People:  about 400 </a:t>
            </a:r>
          </a:p>
          <a:p>
            <a:r>
              <a:rPr lang="it-IT" sz="1400"/>
              <a:t>Facilities: </a:t>
            </a:r>
          </a:p>
          <a:p>
            <a:r>
              <a:rPr lang="it-IT" sz="1400"/>
              <a:t>   Dafne </a:t>
            </a:r>
          </a:p>
          <a:p>
            <a:r>
              <a:rPr lang="it-IT" sz="1400"/>
              <a:t>   Sparc </a:t>
            </a:r>
          </a:p>
          <a:p>
            <a:r>
              <a:rPr lang="it-IT" sz="1400"/>
              <a:t>   Gravitational Antenna  </a:t>
            </a:r>
          </a:p>
          <a:p>
            <a:r>
              <a:rPr lang="it-IT" sz="1400"/>
              <a:t>   Smaller experiments </a:t>
            </a:r>
          </a:p>
          <a:p>
            <a:r>
              <a:rPr lang="it-IT" sz="1400"/>
              <a:t>   Data Center.</a:t>
            </a:r>
          </a:p>
          <a:p>
            <a:endParaRPr lang="it-IT" sz="1400"/>
          </a:p>
          <a:p>
            <a:r>
              <a:rPr lang="it-IT" sz="1400"/>
              <a:t>Administration</a:t>
            </a:r>
          </a:p>
          <a:p>
            <a:endParaRPr lang="it-IT" sz="1400"/>
          </a:p>
          <a:p>
            <a:r>
              <a:rPr lang="en-US" sz="1400"/>
              <a:t>Foundation</a:t>
            </a:r>
            <a:r>
              <a:rPr lang="it-IT" sz="1400"/>
              <a:t>: mid of 1950’s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magine 2"/>
          <p:cNvPicPr>
            <a:picLocks noChangeAspect="1"/>
          </p:cNvPicPr>
          <p:nvPr/>
        </p:nvPicPr>
        <p:blipFill>
          <a:blip r:embed="rId2"/>
          <a:srcRect/>
          <a:stretch>
            <a:fillRect/>
          </a:stretch>
        </p:blipFill>
        <p:spPr bwMode="auto">
          <a:xfrm>
            <a:off x="44450" y="944563"/>
            <a:ext cx="9064625" cy="5097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egnaposto contenuto 2"/>
          <p:cNvSpPr>
            <a:spLocks noGrp="1"/>
          </p:cNvSpPr>
          <p:nvPr>
            <p:ph idx="1"/>
          </p:nvPr>
        </p:nvSpPr>
        <p:spPr/>
        <p:txBody>
          <a:bodyPr/>
          <a:lstStyle/>
          <a:p>
            <a:pPr>
              <a:buFont typeface="Arial" charset="0"/>
              <a:buChar char="•"/>
            </a:pPr>
            <a:r>
              <a:rPr lang="en-GB" smtClean="0"/>
              <a:t>Heat recovery from Data Centres to produce hot water for office buildings HVAC.</a:t>
            </a:r>
          </a:p>
          <a:p>
            <a:pPr>
              <a:buFont typeface="Arial" charset="0"/>
              <a:buChar char="•"/>
            </a:pPr>
            <a:r>
              <a:rPr lang="en-GB" smtClean="0"/>
              <a:t>Moving towards elimination of traditional (old) boilers (CH4) to be substitute by heat pumps with higher efficiency.</a:t>
            </a:r>
          </a:p>
          <a:p>
            <a:pPr>
              <a:buFont typeface="Arial" charset="0"/>
              <a:buChar char="•"/>
            </a:pPr>
            <a:r>
              <a:rPr lang="en-GB" smtClean="0"/>
              <a:t>Closed circuit cooling scheme under evaluation in order to reduce (virtually eliminate) water consumption (even if electricity bill increases).</a:t>
            </a:r>
          </a:p>
          <a:p>
            <a:pPr>
              <a:buFont typeface="Arial" charset="0"/>
              <a:buChar char="•"/>
            </a:pPr>
            <a:r>
              <a:rPr lang="en-GB" smtClean="0"/>
              <a:t>Fuel cell (250 kW) installation under evaluation, with the scope of trigeneration.</a:t>
            </a:r>
          </a:p>
        </p:txBody>
      </p:sp>
      <p:sp>
        <p:nvSpPr>
          <p:cNvPr id="36866" name="Titolo 1"/>
          <p:cNvSpPr>
            <a:spLocks noGrp="1"/>
          </p:cNvSpPr>
          <p:nvPr>
            <p:ph type="title"/>
          </p:nvPr>
        </p:nvSpPr>
        <p:spPr/>
        <p:txBody>
          <a:bodyPr/>
          <a:lstStyle/>
          <a:p>
            <a:pPr fontAlgn="auto">
              <a:spcAft>
                <a:spcPts val="0"/>
              </a:spcAft>
              <a:defRPr/>
            </a:pPr>
            <a:r>
              <a:rPr smtClean="0"/>
              <a:t>Future developments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pPr marL="274320" indent="-274320" algn="ctr" fontAlgn="auto">
              <a:spcAft>
                <a:spcPts val="0"/>
              </a:spcAft>
              <a:buFont typeface="Wingdings 2"/>
              <a:buNone/>
              <a:defRPr/>
            </a:pPr>
            <a:endParaRPr lang="it-IT" dirty="0" smtClean="0"/>
          </a:p>
          <a:p>
            <a:pPr marL="274320" indent="-274320" algn="ctr" fontAlgn="auto">
              <a:spcAft>
                <a:spcPts val="0"/>
              </a:spcAft>
              <a:buFont typeface="Wingdings 2"/>
              <a:buNone/>
              <a:defRPr/>
            </a:pPr>
            <a:r>
              <a:rPr lang="it-IT" sz="3200" dirty="0" err="1" smtClean="0">
                <a:solidFill>
                  <a:schemeClr val="accent2">
                    <a:lumMod val="50000"/>
                  </a:schemeClr>
                </a:solidFill>
              </a:rPr>
              <a:t>Thank</a:t>
            </a:r>
            <a:r>
              <a:rPr lang="it-IT" sz="3200" dirty="0" smtClean="0">
                <a:solidFill>
                  <a:schemeClr val="accent2">
                    <a:lumMod val="50000"/>
                  </a:schemeClr>
                </a:solidFill>
              </a:rPr>
              <a:t> </a:t>
            </a:r>
            <a:r>
              <a:rPr lang="it-IT" sz="3200" dirty="0" err="1" smtClean="0">
                <a:solidFill>
                  <a:schemeClr val="accent2">
                    <a:lumMod val="50000"/>
                  </a:schemeClr>
                </a:solidFill>
              </a:rPr>
              <a:t>you</a:t>
            </a:r>
            <a:r>
              <a:rPr lang="it-IT" sz="3200" dirty="0" smtClean="0">
                <a:solidFill>
                  <a:schemeClr val="accent2">
                    <a:lumMod val="50000"/>
                  </a:schemeClr>
                </a:solidFill>
              </a:rPr>
              <a:t> </a:t>
            </a:r>
            <a:r>
              <a:rPr lang="it-IT" sz="3200" dirty="0" err="1" smtClean="0">
                <a:solidFill>
                  <a:schemeClr val="accent2">
                    <a:lumMod val="50000"/>
                  </a:schemeClr>
                </a:solidFill>
              </a:rPr>
              <a:t>for</a:t>
            </a:r>
            <a:r>
              <a:rPr lang="it-IT" sz="3200" dirty="0" smtClean="0">
                <a:solidFill>
                  <a:schemeClr val="accent2">
                    <a:lumMod val="50000"/>
                  </a:schemeClr>
                </a:solidFill>
              </a:rPr>
              <a:t> </a:t>
            </a:r>
            <a:r>
              <a:rPr lang="it-IT" sz="3200" dirty="0" err="1" smtClean="0">
                <a:solidFill>
                  <a:schemeClr val="accent2">
                    <a:lumMod val="50000"/>
                  </a:schemeClr>
                </a:solidFill>
              </a:rPr>
              <a:t>your</a:t>
            </a:r>
            <a:r>
              <a:rPr lang="it-IT" sz="3200" dirty="0" smtClean="0">
                <a:solidFill>
                  <a:schemeClr val="accent2">
                    <a:lumMod val="50000"/>
                  </a:schemeClr>
                </a:solidFill>
              </a:rPr>
              <a:t> </a:t>
            </a:r>
            <a:r>
              <a:rPr lang="it-IT" sz="3200" dirty="0" err="1" smtClean="0">
                <a:solidFill>
                  <a:schemeClr val="accent2">
                    <a:lumMod val="50000"/>
                  </a:schemeClr>
                </a:solidFill>
              </a:rPr>
              <a:t>attention</a:t>
            </a:r>
            <a:r>
              <a:rPr lang="it-IT" dirty="0" smtClean="0"/>
              <a:t> </a:t>
            </a:r>
          </a:p>
          <a:p>
            <a:pPr marL="274320" indent="-274320" fontAlgn="auto">
              <a:spcAft>
                <a:spcPts val="0"/>
              </a:spcAft>
              <a:buFont typeface="Wingdings 2"/>
              <a:buChar char=""/>
              <a:defRPr/>
            </a:pPr>
            <a:endParaRPr lang="it-IT" dirty="0" smtClean="0"/>
          </a:p>
          <a:p>
            <a:pPr marL="274320" indent="-274320" fontAlgn="auto">
              <a:spcAft>
                <a:spcPts val="0"/>
              </a:spcAft>
              <a:buFont typeface="Wingdings 2"/>
              <a:buChar char=""/>
              <a:defRPr/>
            </a:pPr>
            <a:endParaRPr lang="it-IT" dirty="0" smtClean="0"/>
          </a:p>
          <a:p>
            <a:pPr marL="274320" indent="-274320" fontAlgn="auto">
              <a:spcAft>
                <a:spcPts val="0"/>
              </a:spcAft>
              <a:buFont typeface="Wingdings 2"/>
              <a:buNone/>
              <a:defRPr/>
            </a:pPr>
            <a:r>
              <a:rPr lang="it-IT" sz="2400" u="sng" dirty="0" smtClean="0">
                <a:solidFill>
                  <a:srgbClr val="0070C0"/>
                </a:solidFill>
              </a:rPr>
              <a:t>ruggero.ricci@lnf.infn.it</a:t>
            </a:r>
          </a:p>
          <a:p>
            <a:pPr marL="274320" indent="-274320" fontAlgn="auto">
              <a:spcAft>
                <a:spcPts val="0"/>
              </a:spcAft>
              <a:buFont typeface="Wingdings 2"/>
              <a:buNone/>
              <a:defRPr/>
            </a:pPr>
            <a:endParaRPr lang="it-IT" sz="2400" u="sng" dirty="0" smtClean="0">
              <a:solidFill>
                <a:srgbClr val="0070C0"/>
              </a:solidFill>
            </a:endParaRPr>
          </a:p>
          <a:p>
            <a:pPr marL="274320" indent="-274320" fontAlgn="auto">
              <a:spcAft>
                <a:spcPts val="0"/>
              </a:spcAft>
              <a:buFont typeface="Wingdings 2"/>
              <a:buNone/>
              <a:defRPr/>
            </a:pPr>
            <a:r>
              <a:rPr lang="it-IT" sz="2400" u="sng" dirty="0" smtClean="0">
                <a:solidFill>
                  <a:srgbClr val="0070C0"/>
                </a:solidFill>
              </a:rPr>
              <a:t>ugo.rotundo@lnf.infn.it</a:t>
            </a:r>
          </a:p>
          <a:p>
            <a:pPr marL="274320" indent="-274320" fontAlgn="auto">
              <a:spcAft>
                <a:spcPts val="0"/>
              </a:spcAft>
              <a:buFont typeface="Wingdings 2"/>
              <a:buNone/>
              <a:defRPr/>
            </a:pPr>
            <a:endParaRPr lang="it-IT"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t="9792"/>
          <a:stretch>
            <a:fillRect/>
          </a:stretch>
        </p:blipFill>
        <p:spPr bwMode="auto">
          <a:xfrm>
            <a:off x="3729038" y="693738"/>
            <a:ext cx="5154612" cy="6186487"/>
          </a:xfrm>
          <a:prstGeom prst="rect">
            <a:avLst/>
          </a:prstGeom>
          <a:noFill/>
          <a:ln w="9525">
            <a:noFill/>
            <a:miter lim="800000"/>
            <a:headEnd/>
            <a:tailEnd/>
          </a:ln>
        </p:spPr>
      </p:pic>
      <p:sp>
        <p:nvSpPr>
          <p:cNvPr id="32771" name="Line 5"/>
          <p:cNvSpPr>
            <a:spLocks noChangeShapeType="1"/>
          </p:cNvSpPr>
          <p:nvPr/>
        </p:nvSpPr>
        <p:spPr bwMode="auto">
          <a:xfrm flipH="1">
            <a:off x="4540250" y="4724400"/>
            <a:ext cx="914400" cy="533400"/>
          </a:xfrm>
          <a:prstGeom prst="line">
            <a:avLst/>
          </a:prstGeom>
          <a:noFill/>
          <a:ln w="9525">
            <a:solidFill>
              <a:srgbClr val="FF0000"/>
            </a:solidFill>
            <a:round/>
            <a:headEnd/>
            <a:tailEnd/>
          </a:ln>
        </p:spPr>
        <p:txBody>
          <a:bodyPr/>
          <a:lstStyle/>
          <a:p>
            <a:endParaRPr lang="it-IT"/>
          </a:p>
        </p:txBody>
      </p:sp>
      <p:sp>
        <p:nvSpPr>
          <p:cNvPr id="32772" name="Line 6"/>
          <p:cNvSpPr>
            <a:spLocks noChangeShapeType="1"/>
          </p:cNvSpPr>
          <p:nvPr/>
        </p:nvSpPr>
        <p:spPr bwMode="auto">
          <a:xfrm flipH="1">
            <a:off x="4464050" y="4724400"/>
            <a:ext cx="990600" cy="533400"/>
          </a:xfrm>
          <a:prstGeom prst="line">
            <a:avLst/>
          </a:prstGeom>
          <a:noFill/>
          <a:ln w="9525">
            <a:solidFill>
              <a:srgbClr val="FF0000"/>
            </a:solidFill>
            <a:round/>
            <a:headEnd/>
            <a:tailEnd/>
          </a:ln>
        </p:spPr>
        <p:txBody>
          <a:bodyPr/>
          <a:lstStyle/>
          <a:p>
            <a:endParaRPr lang="it-IT"/>
          </a:p>
        </p:txBody>
      </p:sp>
      <p:sp>
        <p:nvSpPr>
          <p:cNvPr id="32773" name="Line 7"/>
          <p:cNvSpPr>
            <a:spLocks noChangeShapeType="1"/>
          </p:cNvSpPr>
          <p:nvPr/>
        </p:nvSpPr>
        <p:spPr bwMode="auto">
          <a:xfrm>
            <a:off x="3729038" y="4764088"/>
            <a:ext cx="963612" cy="341312"/>
          </a:xfrm>
          <a:prstGeom prst="line">
            <a:avLst/>
          </a:prstGeom>
          <a:noFill/>
          <a:ln w="38100">
            <a:solidFill>
              <a:srgbClr val="009900"/>
            </a:solidFill>
            <a:round/>
            <a:headEnd/>
            <a:tailEnd type="triangle" w="med" len="med"/>
          </a:ln>
        </p:spPr>
        <p:txBody>
          <a:bodyPr/>
          <a:lstStyle/>
          <a:p>
            <a:endParaRPr lang="it-IT"/>
          </a:p>
        </p:txBody>
      </p:sp>
      <p:sp>
        <p:nvSpPr>
          <p:cNvPr id="32774" name="Text Box 10"/>
          <p:cNvSpPr txBox="1">
            <a:spLocks noChangeArrowheads="1"/>
          </p:cNvSpPr>
          <p:nvPr/>
        </p:nvSpPr>
        <p:spPr bwMode="auto">
          <a:xfrm>
            <a:off x="8045450" y="4267200"/>
            <a:ext cx="628650" cy="366713"/>
          </a:xfrm>
          <a:prstGeom prst="rect">
            <a:avLst/>
          </a:prstGeom>
          <a:noFill/>
          <a:ln w="9525">
            <a:noFill/>
            <a:miter lim="800000"/>
            <a:headEnd/>
            <a:tailEnd/>
          </a:ln>
        </p:spPr>
        <p:txBody>
          <a:bodyPr wrap="none">
            <a:spAutoFit/>
          </a:bodyPr>
          <a:lstStyle/>
          <a:p>
            <a:r>
              <a:rPr lang="en-US" altLang="it-IT" b="1">
                <a:ea typeface="ＭＳ Ｐゴシック" pitchFamily="34" charset="-128"/>
              </a:rPr>
              <a:t>BTF</a:t>
            </a:r>
          </a:p>
        </p:txBody>
      </p:sp>
      <p:sp>
        <p:nvSpPr>
          <p:cNvPr id="290827" name="Text Box 11"/>
          <p:cNvSpPr txBox="1">
            <a:spLocks noChangeArrowheads="1"/>
          </p:cNvSpPr>
          <p:nvPr/>
        </p:nvSpPr>
        <p:spPr bwMode="auto">
          <a:xfrm>
            <a:off x="3168650" y="5257800"/>
            <a:ext cx="1631950" cy="457200"/>
          </a:xfrm>
          <a:prstGeom prst="rect">
            <a:avLst/>
          </a:prstGeom>
          <a:noFill/>
          <a:ln>
            <a:noFill/>
          </a:ln>
          <a:effectLst/>
          <a:extLst/>
        </p:spPr>
        <p:txBody>
          <a:bodyPr wrap="none">
            <a:spAutoFit/>
          </a:bodyPr>
          <a:lstStyle/>
          <a:p>
            <a:pPr fontAlgn="auto">
              <a:spcBef>
                <a:spcPts val="0"/>
              </a:spcBef>
              <a:spcAft>
                <a:spcPts val="0"/>
              </a:spcAft>
              <a:defRPr/>
            </a:pPr>
            <a:r>
              <a:rPr lang="en-US" b="1" i="1" dirty="0">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 </a:t>
            </a:r>
            <a:r>
              <a:rPr lang="en-US" sz="1200" b="1" dirty="0">
                <a:solidFill>
                  <a:srgbClr val="0000CC"/>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X-ray   900 - 3000 </a:t>
            </a:r>
            <a:r>
              <a:rPr lang="en-US" sz="1200" b="1" dirty="0" err="1">
                <a:solidFill>
                  <a:srgbClr val="0000CC"/>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eV</a:t>
            </a:r>
            <a:endParaRPr lang="en-US" sz="1200" b="1" dirty="0">
              <a:solidFill>
                <a:srgbClr val="0000CC"/>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endParaRPr>
          </a:p>
        </p:txBody>
      </p:sp>
      <p:sp>
        <p:nvSpPr>
          <p:cNvPr id="290828" name="Text Box 12"/>
          <p:cNvSpPr txBox="1">
            <a:spLocks noChangeArrowheads="1"/>
          </p:cNvSpPr>
          <p:nvPr/>
        </p:nvSpPr>
        <p:spPr bwMode="auto">
          <a:xfrm>
            <a:off x="3244850" y="5715000"/>
            <a:ext cx="1651000" cy="274638"/>
          </a:xfrm>
          <a:prstGeom prst="rect">
            <a:avLst/>
          </a:prstGeom>
          <a:noFill/>
          <a:ln>
            <a:noFill/>
          </a:ln>
          <a:effectLst/>
          <a:extLst/>
        </p:spPr>
        <p:txBody>
          <a:bodyPr wrap="none">
            <a:spAutoFit/>
          </a:bodyPr>
          <a:lstStyle/>
          <a:p>
            <a:pPr fontAlgn="auto">
              <a:spcBef>
                <a:spcPts val="0"/>
              </a:spcBef>
              <a:spcAft>
                <a:spcPts val="0"/>
              </a:spcAft>
              <a:defRPr/>
            </a:pPr>
            <a:r>
              <a:rPr lang="en-US" sz="1200" i="1" dirty="0">
                <a:solidFill>
                  <a:srgbClr val="009900"/>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IR    1.24 </a:t>
            </a:r>
            <a:r>
              <a:rPr lang="en-US" sz="1200" i="1" dirty="0" err="1">
                <a:solidFill>
                  <a:srgbClr val="009900"/>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meV</a:t>
            </a:r>
            <a:r>
              <a:rPr lang="en-US" sz="1200" i="1" dirty="0">
                <a:solidFill>
                  <a:srgbClr val="009900"/>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 - 1.24 </a:t>
            </a:r>
            <a:r>
              <a:rPr lang="en-US" sz="1200" i="1" dirty="0" err="1">
                <a:solidFill>
                  <a:srgbClr val="009900"/>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eV</a:t>
            </a:r>
            <a:endParaRPr lang="en-US" sz="1200" i="1" dirty="0">
              <a:solidFill>
                <a:srgbClr val="009900"/>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endParaRPr>
          </a:p>
        </p:txBody>
      </p:sp>
      <p:sp>
        <p:nvSpPr>
          <p:cNvPr id="290829" name="Text Box 13"/>
          <p:cNvSpPr txBox="1">
            <a:spLocks noChangeArrowheads="1"/>
          </p:cNvSpPr>
          <p:nvPr/>
        </p:nvSpPr>
        <p:spPr bwMode="auto">
          <a:xfrm>
            <a:off x="3397250" y="4953000"/>
            <a:ext cx="1073150" cy="274638"/>
          </a:xfrm>
          <a:prstGeom prst="rect">
            <a:avLst/>
          </a:prstGeom>
          <a:noFill/>
          <a:ln>
            <a:noFill/>
          </a:ln>
          <a:effectLst/>
          <a:extLst/>
        </p:spPr>
        <p:txBody>
          <a:bodyPr wrap="none">
            <a:spAutoFit/>
          </a:bodyPr>
          <a:lstStyle/>
          <a:p>
            <a:pPr fontAlgn="auto">
              <a:spcBef>
                <a:spcPts val="0"/>
              </a:spcBef>
              <a:spcAft>
                <a:spcPts val="0"/>
              </a:spcAft>
              <a:defRPr/>
            </a:pPr>
            <a:r>
              <a:rPr lang="en-US" sz="1200" b="1" i="1">
                <a:solidFill>
                  <a:srgbClr val="C2310A"/>
                </a:solidFill>
                <a:effectLst>
                  <a:outerShdw blurRad="38100" dist="38100" dir="2700000" algn="tl">
                    <a:srgbClr val="C0C0C0"/>
                  </a:outerShdw>
                </a:effectLst>
                <a:latin typeface="Times New Roman" pitchFamily="18" charset="0"/>
                <a:ea typeface="ＭＳ Ｐゴシック" pitchFamily="1" charset="-128"/>
                <a:cs typeface="ＭＳ Ｐゴシック" pitchFamily="1" charset="-128"/>
              </a:rPr>
              <a:t>UV   2 - 10 eV</a:t>
            </a:r>
          </a:p>
        </p:txBody>
      </p:sp>
      <p:sp>
        <p:nvSpPr>
          <p:cNvPr id="32778" name="Text Box 29"/>
          <p:cNvSpPr txBox="1">
            <a:spLocks noChangeArrowheads="1"/>
          </p:cNvSpPr>
          <p:nvPr/>
        </p:nvSpPr>
        <p:spPr bwMode="auto">
          <a:xfrm rot="-516140">
            <a:off x="5508625" y="4216400"/>
            <a:ext cx="798513" cy="352425"/>
          </a:xfrm>
          <a:prstGeom prst="rect">
            <a:avLst/>
          </a:prstGeom>
          <a:solidFill>
            <a:schemeClr val="bg1"/>
          </a:solidFill>
          <a:ln w="15875">
            <a:solidFill>
              <a:schemeClr val="bg1"/>
            </a:solidFill>
            <a:miter lim="800000"/>
            <a:headEnd/>
            <a:tailEnd/>
          </a:ln>
        </p:spPr>
        <p:txBody>
          <a:bodyPr>
            <a:spAutoFit/>
          </a:bodyPr>
          <a:lstStyle/>
          <a:p>
            <a:pPr eaLnBrk="0" hangingPunct="0">
              <a:spcBef>
                <a:spcPct val="50000"/>
              </a:spcBef>
            </a:pPr>
            <a:endParaRPr lang="el-GR" altLang="it-IT" sz="1600" b="1">
              <a:solidFill>
                <a:srgbClr val="FF0000"/>
              </a:solidFill>
              <a:latin typeface="Constantia" pitchFamily="18" charset="0"/>
              <a:ea typeface="ＭＳ Ｐゴシック" pitchFamily="34" charset="-128"/>
              <a:cs typeface="Times New Roman" pitchFamily="18" charset="0"/>
            </a:endParaRPr>
          </a:p>
        </p:txBody>
      </p:sp>
      <p:sp>
        <p:nvSpPr>
          <p:cNvPr id="32779" name="CasellaDiTesto 1"/>
          <p:cNvSpPr txBox="1">
            <a:spLocks noChangeArrowheads="1"/>
          </p:cNvSpPr>
          <p:nvPr/>
        </p:nvSpPr>
        <p:spPr bwMode="auto">
          <a:xfrm>
            <a:off x="2559050" y="58738"/>
            <a:ext cx="4670425" cy="584200"/>
          </a:xfrm>
          <a:prstGeom prst="rect">
            <a:avLst/>
          </a:prstGeom>
          <a:noFill/>
          <a:ln w="9525">
            <a:noFill/>
            <a:miter lim="800000"/>
            <a:headEnd/>
            <a:tailEnd/>
          </a:ln>
        </p:spPr>
        <p:txBody>
          <a:bodyPr wrap="none">
            <a:spAutoFit/>
          </a:bodyPr>
          <a:lstStyle/>
          <a:p>
            <a:r>
              <a:rPr lang="en-US" altLang="it-IT" sz="3200">
                <a:solidFill>
                  <a:srgbClr val="FF0000"/>
                </a:solidFill>
                <a:ea typeface="ＭＳ Ｐゴシック" pitchFamily="34" charset="-128"/>
              </a:rPr>
              <a:t>Dafne </a:t>
            </a:r>
            <a:r>
              <a:rPr lang="en-US" altLang="it-IT" sz="3200">
                <a:solidFill>
                  <a:srgbClr val="FF0000"/>
                </a:solidFill>
                <a:ea typeface="ＭＳ Ｐゴシック" pitchFamily="34" charset="-128"/>
                <a:sym typeface="Symbol" pitchFamily="18" charset="2"/>
              </a:rPr>
              <a:t>Accelerator complex</a:t>
            </a:r>
            <a:endParaRPr lang="en-US" altLang="it-IT" sz="3200">
              <a:solidFill>
                <a:srgbClr val="FF0000"/>
              </a:solidFill>
              <a:ea typeface="ＭＳ Ｐゴシック" pitchFamily="34" charset="-128"/>
            </a:endParaRPr>
          </a:p>
        </p:txBody>
      </p:sp>
      <p:sp>
        <p:nvSpPr>
          <p:cNvPr id="32780" name="Text Box 8"/>
          <p:cNvSpPr txBox="1">
            <a:spLocks noChangeArrowheads="1"/>
          </p:cNvSpPr>
          <p:nvPr/>
        </p:nvSpPr>
        <p:spPr bwMode="auto">
          <a:xfrm>
            <a:off x="2419350" y="4456113"/>
            <a:ext cx="2476500" cy="307975"/>
          </a:xfrm>
          <a:prstGeom prst="rect">
            <a:avLst/>
          </a:prstGeom>
          <a:noFill/>
          <a:ln w="9525">
            <a:noFill/>
            <a:miter lim="800000"/>
            <a:headEnd/>
            <a:tailEnd/>
          </a:ln>
        </p:spPr>
        <p:txBody>
          <a:bodyPr wrap="none">
            <a:spAutoFit/>
          </a:bodyPr>
          <a:lstStyle/>
          <a:p>
            <a:r>
              <a:rPr lang="en-GB" altLang="it-IT" sz="1400" b="1">
                <a:solidFill>
                  <a:srgbClr val="008000"/>
                </a:solidFill>
                <a:ea typeface="ＭＳ Ｐゴシック" pitchFamily="34" charset="-128"/>
              </a:rPr>
              <a:t>Synchrotron light from </a:t>
            </a:r>
            <a:r>
              <a:rPr lang="en-US" altLang="it-IT" sz="1400" b="1">
                <a:solidFill>
                  <a:srgbClr val="008000"/>
                </a:solidFill>
                <a:ea typeface="ＭＳ Ｐゴシック" pitchFamily="34" charset="-128"/>
              </a:rPr>
              <a:t>DAΦNE</a:t>
            </a:r>
            <a:endParaRPr lang="en-GB" altLang="it-IT" sz="1400" b="1">
              <a:solidFill>
                <a:srgbClr val="008000"/>
              </a:solidFill>
              <a:ea typeface="ＭＳ Ｐゴシック" pitchFamily="34" charset="-128"/>
            </a:endParaRPr>
          </a:p>
        </p:txBody>
      </p:sp>
      <p:pic>
        <p:nvPicPr>
          <p:cNvPr id="32781" name="Picture 2" descr="http://upload.wikimedia.org/wikipedia/it/4/41/LNF00414.jpg"/>
          <p:cNvPicPr>
            <a:picLocks noChangeAspect="1" noChangeArrowheads="1"/>
          </p:cNvPicPr>
          <p:nvPr/>
        </p:nvPicPr>
        <p:blipFill>
          <a:blip r:embed="rId3"/>
          <a:srcRect/>
          <a:stretch>
            <a:fillRect/>
          </a:stretch>
        </p:blipFill>
        <p:spPr bwMode="auto">
          <a:xfrm>
            <a:off x="325438" y="995363"/>
            <a:ext cx="4575175" cy="2994025"/>
          </a:xfrm>
          <a:prstGeom prst="rect">
            <a:avLst/>
          </a:prstGeom>
          <a:noFill/>
          <a:ln w="9525">
            <a:noFill/>
            <a:miter lim="800000"/>
            <a:headEnd/>
            <a:tailEnd/>
          </a:ln>
        </p:spPr>
      </p:pic>
      <p:pic>
        <p:nvPicPr>
          <p:cNvPr id="32782" name="Picture 13" descr="Screen shot 2013-09-23 at 5.58.41 AM.png"/>
          <p:cNvPicPr>
            <a:picLocks noChangeAspect="1"/>
          </p:cNvPicPr>
          <p:nvPr/>
        </p:nvPicPr>
        <p:blipFill>
          <a:blip r:embed="rId4"/>
          <a:srcRect/>
          <a:stretch>
            <a:fillRect/>
          </a:stretch>
        </p:blipFill>
        <p:spPr bwMode="auto">
          <a:xfrm>
            <a:off x="4225925" y="1095375"/>
            <a:ext cx="2781300" cy="1397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lnf_dafne_new"/>
          <p:cNvPicPr>
            <a:picLocks noChangeArrowheads="1"/>
          </p:cNvPicPr>
          <p:nvPr/>
        </p:nvPicPr>
        <p:blipFill>
          <a:blip r:embed="rId2"/>
          <a:srcRect/>
          <a:stretch>
            <a:fillRect/>
          </a:stretch>
        </p:blipFill>
        <p:spPr bwMode="auto">
          <a:xfrm>
            <a:off x="1181100" y="550863"/>
            <a:ext cx="6492875" cy="6048375"/>
          </a:xfrm>
          <a:prstGeom prst="rect">
            <a:avLst/>
          </a:prstGeom>
          <a:noFill/>
          <a:ln w="9525">
            <a:noFill/>
            <a:miter lim="800000"/>
            <a:headEnd/>
            <a:tailEnd/>
          </a:ln>
        </p:spPr>
      </p:pic>
      <p:sp>
        <p:nvSpPr>
          <p:cNvPr id="33795" name="Text Box 5"/>
          <p:cNvSpPr txBox="1">
            <a:spLocks noChangeArrowheads="1"/>
          </p:cNvSpPr>
          <p:nvPr/>
        </p:nvSpPr>
        <p:spPr bwMode="auto">
          <a:xfrm>
            <a:off x="1966913" y="0"/>
            <a:ext cx="4921250" cy="519113"/>
          </a:xfrm>
          <a:prstGeom prst="rect">
            <a:avLst/>
          </a:prstGeom>
          <a:noFill/>
          <a:ln w="9525">
            <a:noFill/>
            <a:miter lim="800000"/>
            <a:headEnd/>
            <a:tailEnd/>
          </a:ln>
        </p:spPr>
        <p:txBody>
          <a:bodyPr wrap="none">
            <a:spAutoFit/>
          </a:bodyPr>
          <a:lstStyle/>
          <a:p>
            <a:r>
              <a:rPr lang="en-US" altLang="it-IT" sz="2800">
                <a:ea typeface="ＭＳ Ｐゴシック" pitchFamily="34" charset="-128"/>
                <a:sym typeface="Symbol" pitchFamily="18" charset="2"/>
              </a:rPr>
              <a:t>THE </a:t>
            </a:r>
            <a:r>
              <a:rPr lang="en-US" altLang="it-IT" sz="2800" i="1">
                <a:ea typeface="ＭＳ Ｐゴシック" pitchFamily="34" charset="-128"/>
                <a:sym typeface="Symbol" pitchFamily="18" charset="2"/>
              </a:rPr>
              <a:t>-FACTORY</a:t>
            </a:r>
            <a:r>
              <a:rPr lang="en-US" altLang="it-IT" sz="2800">
                <a:ea typeface="ＭＳ Ｐゴシック" pitchFamily="34" charset="-128"/>
                <a:sym typeface="Symbol" pitchFamily="18" charset="2"/>
              </a:rPr>
              <a:t> </a:t>
            </a:r>
            <a:r>
              <a:rPr lang="en-US" altLang="it-IT" sz="2800">
                <a:ea typeface="ＭＳ Ｐゴシック" pitchFamily="34" charset="-128"/>
              </a:rPr>
              <a:t>COMPLEX</a:t>
            </a:r>
            <a:endParaRPr lang="en-US" altLang="it-IT" sz="2800">
              <a:ea typeface="ＭＳ Ｐゴシック" pitchFamily="34" charset="-128"/>
              <a:sym typeface="Symbol" pitchFamily="18" charset="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74638"/>
            <a:ext cx="8229600" cy="765175"/>
          </a:xfrm>
        </p:spPr>
        <p:txBody>
          <a:bodyPr/>
          <a:lstStyle/>
          <a:p>
            <a:pPr eaLnBrk="1" hangingPunct="1"/>
            <a:r>
              <a:rPr lang="en-US" sz="3600" b="1" smtClean="0"/>
              <a:t>Dafne general Information</a:t>
            </a:r>
            <a:endParaRPr lang="en-US" sz="3600" smtClean="0"/>
          </a:p>
        </p:txBody>
      </p:sp>
      <p:sp>
        <p:nvSpPr>
          <p:cNvPr id="3" name="Content Placeholder 2"/>
          <p:cNvSpPr>
            <a:spLocks noGrp="1"/>
          </p:cNvSpPr>
          <p:nvPr>
            <p:ph idx="1"/>
          </p:nvPr>
        </p:nvSpPr>
        <p:spPr>
          <a:xfrm>
            <a:off x="457200" y="1039813"/>
            <a:ext cx="8229600" cy="5095875"/>
          </a:xfrm>
        </p:spPr>
        <p:txBody>
          <a:bodyPr rtlCol="0">
            <a:noAutofit/>
          </a:bodyPr>
          <a:lstStyle/>
          <a:p>
            <a:pPr marL="0" indent="0" eaLnBrk="1" fontAlgn="auto" hangingPunct="1">
              <a:spcBef>
                <a:spcPts val="0"/>
              </a:spcBef>
              <a:spcAft>
                <a:spcPts val="0"/>
              </a:spcAft>
              <a:buFont typeface="Arial"/>
              <a:buNone/>
              <a:defRPr/>
            </a:pPr>
            <a:r>
              <a:rPr lang="en-US" sz="1200" b="1" dirty="0"/>
              <a:t>Facility/Laboratory:  </a:t>
            </a:r>
            <a:r>
              <a:rPr lang="en-US" sz="1200" b="1" dirty="0" err="1" smtClean="0"/>
              <a:t>Dafne</a:t>
            </a:r>
            <a:r>
              <a:rPr lang="en-US" sz="1200" b="1" dirty="0" smtClean="0"/>
              <a:t> / </a:t>
            </a:r>
            <a:r>
              <a:rPr lang="en-US" sz="1200" dirty="0" err="1" smtClean="0"/>
              <a:t>Frascati</a:t>
            </a:r>
            <a:r>
              <a:rPr lang="en-US" sz="1200" dirty="0" smtClean="0"/>
              <a:t> National Laboratories - INFN		</a:t>
            </a:r>
            <a:r>
              <a:rPr lang="en-US" sz="1200" b="1" dirty="0"/>
              <a:t>Closest City/Town: 	 </a:t>
            </a:r>
            <a:r>
              <a:rPr lang="en-US" sz="1200" dirty="0" err="1"/>
              <a:t>Frascati</a:t>
            </a:r>
            <a:r>
              <a:rPr lang="en-US" sz="1200" dirty="0"/>
              <a:t> ( ROMA)	Italy</a:t>
            </a:r>
            <a:r>
              <a:rPr lang="en-US" sz="1200" dirty="0" smtClean="0"/>
              <a:t>													</a:t>
            </a:r>
            <a:endParaRPr lang="en-US" sz="1200" dirty="0"/>
          </a:p>
          <a:p>
            <a:pPr marL="0" indent="0" eaLnBrk="1" fontAlgn="auto" hangingPunct="1">
              <a:lnSpc>
                <a:spcPct val="170000"/>
              </a:lnSpc>
              <a:spcAft>
                <a:spcPts val="0"/>
              </a:spcAft>
              <a:buFont typeface="Arial"/>
              <a:buNone/>
              <a:defRPr/>
            </a:pPr>
            <a:r>
              <a:rPr lang="en-US" sz="1200" dirty="0" smtClean="0"/>
              <a:t>DAΦNE </a:t>
            </a:r>
            <a:r>
              <a:rPr lang="en-US" sz="1200" dirty="0"/>
              <a:t>(Double Annular Φ Factory for Nice Experiments</a:t>
            </a:r>
            <a:r>
              <a:rPr lang="en-US" sz="1200" dirty="0" smtClean="0"/>
              <a:t>), is </a:t>
            </a:r>
            <a:r>
              <a:rPr lang="en-US" sz="1200" dirty="0"/>
              <a:t>an accelerator complex consisting of a double </a:t>
            </a:r>
            <a:r>
              <a:rPr lang="en-US" sz="1200" dirty="0" smtClean="0"/>
              <a:t>ring  e+/e-  collider working </a:t>
            </a:r>
            <a:r>
              <a:rPr lang="en-US" sz="1200" dirty="0"/>
              <a:t>at the </a:t>
            </a:r>
            <a:r>
              <a:rPr lang="en-US" sz="1200" dirty="0" err="1"/>
              <a:t>c.m</a:t>
            </a:r>
            <a:r>
              <a:rPr lang="en-US" sz="1200" dirty="0"/>
              <a:t>. energy of the Φ-resonance (1.02 </a:t>
            </a:r>
            <a:r>
              <a:rPr lang="en-US" sz="1200" dirty="0" err="1"/>
              <a:t>GeV</a:t>
            </a:r>
            <a:r>
              <a:rPr lang="en-US" sz="1200" dirty="0"/>
              <a:t>) and an injection system. </a:t>
            </a:r>
            <a:r>
              <a:rPr lang="en-US" sz="1200" dirty="0" smtClean="0"/>
              <a:t>In its </a:t>
            </a:r>
            <a:r>
              <a:rPr lang="en-US" sz="1200" dirty="0"/>
              <a:t>original configuration the collider consisted of two independent rings, each &lt; 97 </a:t>
            </a:r>
            <a:r>
              <a:rPr lang="en-US" sz="1200" dirty="0" smtClean="0"/>
              <a:t>m long</a:t>
            </a:r>
            <a:r>
              <a:rPr lang="en-US" sz="1200" dirty="0"/>
              <a:t>, sharing two 10 m long interaction regions (IR1 and IR2) where the KLOE </a:t>
            </a:r>
            <a:r>
              <a:rPr lang="en-US" sz="1200" dirty="0" smtClean="0"/>
              <a:t>and FINUDA  or </a:t>
            </a:r>
            <a:r>
              <a:rPr lang="en-US" sz="1200" dirty="0"/>
              <a:t>DEAR </a:t>
            </a:r>
            <a:r>
              <a:rPr lang="en-US" sz="1200" dirty="0" smtClean="0"/>
              <a:t> detectors </a:t>
            </a:r>
            <a:r>
              <a:rPr lang="en-US" sz="1200" dirty="0"/>
              <a:t>were respectively installed. </a:t>
            </a:r>
            <a:endParaRPr lang="en-US" sz="1200" dirty="0" smtClean="0"/>
          </a:p>
          <a:p>
            <a:pPr marL="0" indent="0" eaLnBrk="1" fontAlgn="auto" hangingPunct="1">
              <a:lnSpc>
                <a:spcPct val="170000"/>
              </a:lnSpc>
              <a:spcAft>
                <a:spcPts val="0"/>
              </a:spcAft>
              <a:buFont typeface="Arial"/>
              <a:buNone/>
              <a:defRPr/>
            </a:pPr>
            <a:r>
              <a:rPr lang="en-US" sz="1200" dirty="0" smtClean="0"/>
              <a:t>A </a:t>
            </a:r>
            <a:r>
              <a:rPr lang="en-US" sz="1200" dirty="0"/>
              <a:t>full energy </a:t>
            </a:r>
            <a:r>
              <a:rPr lang="en-US" sz="1200" dirty="0" smtClean="0"/>
              <a:t>injection system</a:t>
            </a:r>
            <a:r>
              <a:rPr lang="en-US" sz="1200" dirty="0"/>
              <a:t>, including an S-band </a:t>
            </a:r>
            <a:r>
              <a:rPr lang="en-US" sz="1200" dirty="0" err="1" smtClean="0"/>
              <a:t>Linac</a:t>
            </a:r>
            <a:r>
              <a:rPr lang="en-US" sz="1200" dirty="0"/>
              <a:t>, 180 m long transfer lines and </a:t>
            </a:r>
            <a:r>
              <a:rPr lang="en-US" sz="1200" dirty="0" smtClean="0"/>
              <a:t>an accumulator/damping </a:t>
            </a:r>
            <a:r>
              <a:rPr lang="en-US" sz="1200" dirty="0"/>
              <a:t>ring, provides fast and high efficiency electron </a:t>
            </a:r>
            <a:r>
              <a:rPr lang="en-US" sz="1200" dirty="0" smtClean="0"/>
              <a:t>and positron injection also </a:t>
            </a:r>
            <a:r>
              <a:rPr lang="en-US" sz="1200" dirty="0"/>
              <a:t>in topping-up mode during collisions</a:t>
            </a:r>
            <a:r>
              <a:rPr lang="en-US" sz="1200" dirty="0" smtClean="0"/>
              <a:t>.</a:t>
            </a:r>
          </a:p>
          <a:p>
            <a:pPr marL="0" indent="0" eaLnBrk="1" fontAlgn="auto" hangingPunct="1">
              <a:lnSpc>
                <a:spcPct val="170000"/>
              </a:lnSpc>
              <a:spcBef>
                <a:spcPts val="0"/>
              </a:spcBef>
              <a:spcAft>
                <a:spcPts val="0"/>
              </a:spcAft>
              <a:buFont typeface="Arial"/>
              <a:buNone/>
              <a:defRPr/>
            </a:pPr>
            <a:r>
              <a:rPr lang="en-US" sz="1200" i="1" dirty="0" smtClean="0"/>
              <a:t>	1991: Design </a:t>
            </a:r>
          </a:p>
          <a:p>
            <a:pPr marL="0" indent="0" eaLnBrk="1" fontAlgn="auto" hangingPunct="1">
              <a:lnSpc>
                <a:spcPct val="170000"/>
              </a:lnSpc>
              <a:spcBef>
                <a:spcPts val="0"/>
              </a:spcBef>
              <a:spcAft>
                <a:spcPts val="0"/>
              </a:spcAft>
              <a:buFont typeface="Arial"/>
              <a:buNone/>
              <a:defRPr/>
            </a:pPr>
            <a:r>
              <a:rPr lang="en-US" sz="1200" i="1" dirty="0" smtClean="0"/>
              <a:t>	1993: </a:t>
            </a:r>
            <a:r>
              <a:rPr lang="en-US" sz="1200" i="1" dirty="0" err="1" smtClean="0"/>
              <a:t>Adone</a:t>
            </a:r>
            <a:r>
              <a:rPr lang="en-US" sz="1200" i="1" dirty="0" smtClean="0"/>
              <a:t> </a:t>
            </a:r>
            <a:r>
              <a:rPr lang="en-US" sz="1200" i="1" dirty="0"/>
              <a:t>Decommissioning </a:t>
            </a:r>
            <a:endParaRPr lang="en-US" sz="1200" i="1" dirty="0" smtClean="0"/>
          </a:p>
          <a:p>
            <a:pPr marL="0" indent="0" eaLnBrk="1" fontAlgn="auto" hangingPunct="1">
              <a:lnSpc>
                <a:spcPct val="170000"/>
              </a:lnSpc>
              <a:spcBef>
                <a:spcPts val="0"/>
              </a:spcBef>
              <a:spcAft>
                <a:spcPts val="0"/>
              </a:spcAft>
              <a:buFont typeface="Arial"/>
              <a:buNone/>
              <a:defRPr/>
            </a:pPr>
            <a:r>
              <a:rPr lang="en-US" sz="1200" i="1" dirty="0" smtClean="0"/>
              <a:t>	1995 Construction </a:t>
            </a:r>
            <a:r>
              <a:rPr lang="en-US" sz="1200" i="1" dirty="0"/>
              <a:t>started </a:t>
            </a:r>
            <a:endParaRPr lang="en-US" sz="1200" i="1" dirty="0" smtClean="0"/>
          </a:p>
          <a:p>
            <a:pPr marL="0" indent="0" eaLnBrk="1" fontAlgn="auto" hangingPunct="1">
              <a:lnSpc>
                <a:spcPct val="170000"/>
              </a:lnSpc>
              <a:spcBef>
                <a:spcPts val="0"/>
              </a:spcBef>
              <a:spcAft>
                <a:spcPts val="0"/>
              </a:spcAft>
              <a:buFont typeface="Arial"/>
              <a:buNone/>
              <a:defRPr/>
            </a:pPr>
            <a:r>
              <a:rPr lang="en-US" sz="1200" i="1" dirty="0" smtClean="0"/>
              <a:t>	1998 Day-One commissioning</a:t>
            </a:r>
          </a:p>
          <a:p>
            <a:pPr marL="0" indent="0" eaLnBrk="1" fontAlgn="auto" hangingPunct="1">
              <a:lnSpc>
                <a:spcPct val="170000"/>
              </a:lnSpc>
              <a:spcBef>
                <a:spcPts val="0"/>
              </a:spcBef>
              <a:spcAft>
                <a:spcPts val="0"/>
              </a:spcAft>
              <a:buFont typeface="Arial"/>
              <a:buNone/>
              <a:defRPr/>
            </a:pPr>
            <a:r>
              <a:rPr lang="en-US" sz="1200" i="1" dirty="0" smtClean="0"/>
              <a:t>	1999  </a:t>
            </a:r>
            <a:r>
              <a:rPr lang="en-US" sz="1200" i="1" dirty="0"/>
              <a:t>M</a:t>
            </a:r>
            <a:r>
              <a:rPr lang="en-US" sz="1200" i="1" dirty="0" smtClean="0"/>
              <a:t>achine </a:t>
            </a:r>
            <a:r>
              <a:rPr lang="en-US" sz="1200" i="1" dirty="0"/>
              <a:t>fully running </a:t>
            </a:r>
            <a:r>
              <a:rPr lang="en-US" sz="1200" i="1" dirty="0" smtClean="0"/>
              <a:t>for experiments</a:t>
            </a:r>
            <a:r>
              <a:rPr lang="en-US" sz="1200" dirty="0"/>
              <a:t>									</a:t>
            </a:r>
            <a:endParaRPr lang="en-US" sz="1200" dirty="0" smtClean="0"/>
          </a:p>
          <a:p>
            <a:pPr marL="0" indent="0" eaLnBrk="1" fontAlgn="auto" hangingPunct="1">
              <a:lnSpc>
                <a:spcPct val="170000"/>
              </a:lnSpc>
              <a:spcBef>
                <a:spcPts val="0"/>
              </a:spcBef>
              <a:spcAft>
                <a:spcPts val="0"/>
              </a:spcAft>
              <a:buFont typeface="Arial"/>
              <a:buNone/>
              <a:defRPr/>
            </a:pPr>
            <a:r>
              <a:rPr lang="en-US" sz="1200" b="1" dirty="0" smtClean="0"/>
              <a:t>Average </a:t>
            </a:r>
            <a:r>
              <a:rPr lang="en-US" sz="1200" b="1" dirty="0"/>
              <a:t>annual running program (</a:t>
            </a:r>
            <a:r>
              <a:rPr lang="en-US" sz="1200" b="1" i="1" dirty="0"/>
              <a:t>h</a:t>
            </a:r>
            <a:r>
              <a:rPr lang="en-US" sz="1200" b="1" dirty="0"/>
              <a:t>): </a:t>
            </a:r>
            <a:r>
              <a:rPr lang="en-US" sz="1200" dirty="0" smtClean="0"/>
              <a:t>6000</a:t>
            </a:r>
            <a:r>
              <a:rPr lang="en-US" sz="1200" b="1" dirty="0"/>
              <a:t>	</a:t>
            </a:r>
            <a:r>
              <a:rPr lang="en-US" sz="1200" i="1" dirty="0"/>
              <a:t>			</a:t>
            </a:r>
            <a:endParaRPr lang="en-US" sz="1200" dirty="0"/>
          </a:p>
          <a:p>
            <a:pPr marL="0" indent="0" eaLnBrk="1" fontAlgn="auto" hangingPunct="1">
              <a:lnSpc>
                <a:spcPct val="170000"/>
              </a:lnSpc>
              <a:spcAft>
                <a:spcPts val="0"/>
              </a:spcAft>
              <a:buFont typeface="Arial"/>
              <a:buNone/>
              <a:defRPr/>
            </a:pPr>
            <a:r>
              <a:rPr lang="en-US" sz="1200" b="1" dirty="0"/>
              <a:t>Approximate operational pattern </a:t>
            </a:r>
            <a:r>
              <a:rPr lang="en-US" sz="1200" b="1" dirty="0" smtClean="0"/>
              <a:t> </a:t>
            </a:r>
            <a:r>
              <a:rPr lang="en-US" sz="1200" dirty="0"/>
              <a:t>Continuous  operation  h24. Usually are</a:t>
            </a:r>
            <a:r>
              <a:rPr lang="en-US" sz="1200" b="1" dirty="0"/>
              <a:t> </a:t>
            </a:r>
            <a:r>
              <a:rPr lang="en-US" sz="1200" dirty="0"/>
              <a:t>planned about 4 maintenance stop of 2 weeks,  two of which during winter and summer holidays, longer stop for upgrades, unpredictable stop for faults of devices.</a:t>
            </a:r>
            <a:r>
              <a:rPr lang="en-US" sz="1050" dirty="0"/>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olo 1"/>
          <p:cNvSpPr>
            <a:spLocks noGrp="1"/>
          </p:cNvSpPr>
          <p:nvPr>
            <p:ph type="title"/>
          </p:nvPr>
        </p:nvSpPr>
        <p:spPr>
          <a:xfrm>
            <a:off x="457200" y="274638"/>
            <a:ext cx="8229600" cy="958850"/>
          </a:xfrm>
        </p:spPr>
        <p:txBody>
          <a:bodyPr/>
          <a:lstStyle/>
          <a:p>
            <a:pPr eaLnBrk="1" hangingPunct="1"/>
            <a:r>
              <a:rPr lang="it-IT" b="1" smtClean="0">
                <a:solidFill>
                  <a:srgbClr val="0070C0"/>
                </a:solidFill>
              </a:rPr>
              <a:t>Dafne main rings</a:t>
            </a:r>
          </a:p>
        </p:txBody>
      </p:sp>
      <p:pic>
        <p:nvPicPr>
          <p:cNvPr id="35843" name="Segnaposto contenuto 3"/>
          <p:cNvPicPr>
            <a:picLocks noGrp="1" noChangeAspect="1"/>
          </p:cNvPicPr>
          <p:nvPr>
            <p:ph idx="1"/>
          </p:nvPr>
        </p:nvPicPr>
        <p:blipFill>
          <a:blip r:embed="rId2"/>
          <a:srcRect/>
          <a:stretch>
            <a:fillRect/>
          </a:stretch>
        </p:blipFill>
        <p:spPr>
          <a:xfrm>
            <a:off x="0" y="1466850"/>
            <a:ext cx="8661400" cy="523875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Grafico 10"/>
          <p:cNvGraphicFramePr>
            <a:graphicFrameLocks/>
          </p:cNvGraphicFramePr>
          <p:nvPr/>
        </p:nvGraphicFramePr>
        <p:xfrm>
          <a:off x="4832350" y="1552575"/>
          <a:ext cx="4233863" cy="2776538"/>
        </p:xfrm>
        <a:graphic>
          <a:graphicData uri="http://schemas.openxmlformats.org/presentationml/2006/ole">
            <p:oleObj spid="_x0000_s1027" name="Grafico" r:id="rId3" imgW="4238625" imgH="2771775" progId="Excel.Chart.8">
              <p:embed/>
            </p:oleObj>
          </a:graphicData>
        </a:graphic>
      </p:graphicFrame>
      <p:sp>
        <p:nvSpPr>
          <p:cNvPr id="1028" name="Titolo 1"/>
          <p:cNvSpPr>
            <a:spLocks noGrp="1"/>
          </p:cNvSpPr>
          <p:nvPr>
            <p:ph type="title"/>
          </p:nvPr>
        </p:nvSpPr>
        <p:spPr>
          <a:xfrm>
            <a:off x="457200" y="274638"/>
            <a:ext cx="8118475" cy="995362"/>
          </a:xfrm>
        </p:spPr>
        <p:txBody>
          <a:bodyPr/>
          <a:lstStyle/>
          <a:p>
            <a:pPr eaLnBrk="1" hangingPunct="1"/>
            <a:r>
              <a:rPr lang="it-IT" dirty="0" smtClean="0"/>
              <a:t>Dafne </a:t>
            </a:r>
            <a:r>
              <a:rPr lang="it-IT" dirty="0" err="1" smtClean="0"/>
              <a:t>Power</a:t>
            </a:r>
            <a:r>
              <a:rPr lang="it-IT" dirty="0" smtClean="0"/>
              <a:t> </a:t>
            </a:r>
            <a:r>
              <a:rPr lang="it-IT" dirty="0" err="1" smtClean="0"/>
              <a:t>Demand</a:t>
            </a:r>
            <a:endParaRPr lang="it-IT" dirty="0" smtClean="0"/>
          </a:p>
        </p:txBody>
      </p:sp>
      <p:sp>
        <p:nvSpPr>
          <p:cNvPr id="6" name="CasellaDiTesto 5"/>
          <p:cNvSpPr txBox="1"/>
          <p:nvPr/>
        </p:nvSpPr>
        <p:spPr>
          <a:xfrm>
            <a:off x="1824038" y="1565275"/>
            <a:ext cx="4075112" cy="369888"/>
          </a:xfrm>
          <a:prstGeom prst="rect">
            <a:avLst/>
          </a:prstGeom>
          <a:solidFill>
            <a:schemeClr val="accent1">
              <a:lumMod val="40000"/>
              <a:lumOff val="60000"/>
            </a:schemeClr>
          </a:solidFill>
        </p:spPr>
        <p:txBody>
          <a:bodyPr>
            <a:spAutoFit/>
          </a:bodyPr>
          <a:lstStyle/>
          <a:p>
            <a:pPr fontAlgn="auto">
              <a:spcBef>
                <a:spcPts val="0"/>
              </a:spcBef>
              <a:spcAft>
                <a:spcPts val="0"/>
              </a:spcAft>
              <a:defRPr/>
            </a:pPr>
            <a:r>
              <a:rPr lang="it-IT" dirty="0" err="1">
                <a:latin typeface="+mn-lt"/>
                <a:cs typeface="+mn-cs"/>
              </a:rPr>
              <a:t>Run</a:t>
            </a:r>
            <a:r>
              <a:rPr lang="it-IT" dirty="0">
                <a:latin typeface="+mn-lt"/>
                <a:cs typeface="+mn-cs"/>
              </a:rPr>
              <a:t> KLOE – 2005 : </a:t>
            </a:r>
            <a:r>
              <a:rPr lang="it-IT" dirty="0" err="1">
                <a:latin typeface="+mn-lt"/>
                <a:cs typeface="+mn-cs"/>
              </a:rPr>
              <a:t>max</a:t>
            </a:r>
            <a:r>
              <a:rPr lang="it-IT" dirty="0">
                <a:latin typeface="+mn-lt"/>
                <a:cs typeface="+mn-cs"/>
              </a:rPr>
              <a:t> </a:t>
            </a:r>
            <a:r>
              <a:rPr lang="it-IT" dirty="0" err="1">
                <a:latin typeface="+mn-lt"/>
                <a:cs typeface="+mn-cs"/>
              </a:rPr>
              <a:t>power</a:t>
            </a:r>
            <a:r>
              <a:rPr lang="it-IT" dirty="0">
                <a:latin typeface="+mn-lt"/>
                <a:cs typeface="+mn-cs"/>
              </a:rPr>
              <a:t> </a:t>
            </a:r>
            <a:r>
              <a:rPr lang="it-IT" dirty="0" err="1">
                <a:latin typeface="+mn-lt"/>
                <a:cs typeface="+mn-cs"/>
              </a:rPr>
              <a:t>demand</a:t>
            </a:r>
            <a:r>
              <a:rPr lang="it-IT" dirty="0">
                <a:latin typeface="+mn-lt"/>
                <a:cs typeface="+mn-cs"/>
              </a:rPr>
              <a:t> </a:t>
            </a:r>
          </a:p>
        </p:txBody>
      </p:sp>
      <p:sp>
        <p:nvSpPr>
          <p:cNvPr id="1030" name="CasellaDiTesto 9"/>
          <p:cNvSpPr txBox="1">
            <a:spLocks noChangeArrowheads="1"/>
          </p:cNvSpPr>
          <p:nvPr/>
        </p:nvSpPr>
        <p:spPr bwMode="auto">
          <a:xfrm>
            <a:off x="311150" y="5184775"/>
            <a:ext cx="2849563" cy="276225"/>
          </a:xfrm>
          <a:prstGeom prst="rect">
            <a:avLst/>
          </a:prstGeom>
          <a:noFill/>
          <a:ln w="9525">
            <a:noFill/>
            <a:miter lim="800000"/>
            <a:headEnd/>
            <a:tailEnd/>
          </a:ln>
        </p:spPr>
        <p:txBody>
          <a:bodyPr>
            <a:spAutoFit/>
          </a:bodyPr>
          <a:lstStyle/>
          <a:p>
            <a:r>
              <a:rPr lang="it-IT" sz="1200"/>
              <a:t>Survey of december 2005</a:t>
            </a:r>
          </a:p>
        </p:txBody>
      </p:sp>
      <p:graphicFrame>
        <p:nvGraphicFramePr>
          <p:cNvPr id="1026" name="Segnaposto contenuto 3"/>
          <p:cNvGraphicFramePr>
            <a:graphicFrameLocks/>
          </p:cNvGraphicFramePr>
          <p:nvPr/>
        </p:nvGraphicFramePr>
        <p:xfrm>
          <a:off x="4405313" y="3962400"/>
          <a:ext cx="4475162" cy="2946400"/>
        </p:xfrm>
        <a:graphic>
          <a:graphicData uri="http://schemas.openxmlformats.org/presentationml/2006/ole">
            <p:oleObj spid="_x0000_s1026" r:id="rId4" imgW="4474852" imgH="2944623" progId="Excel.Chart.8">
              <p:embed/>
            </p:oleObj>
          </a:graphicData>
        </a:graphic>
      </p:graphicFrame>
      <p:graphicFrame>
        <p:nvGraphicFramePr>
          <p:cNvPr id="14" name="Segnaposto contenuto 13"/>
          <p:cNvGraphicFramePr>
            <a:graphicFrameLocks noGrp="1"/>
          </p:cNvGraphicFramePr>
          <p:nvPr>
            <p:ph idx="1"/>
          </p:nvPr>
        </p:nvGraphicFramePr>
        <p:xfrm>
          <a:off x="373063" y="2112963"/>
          <a:ext cx="3488925" cy="2756218"/>
        </p:xfrm>
        <a:graphic>
          <a:graphicData uri="http://schemas.openxmlformats.org/drawingml/2006/table">
            <a:tbl>
              <a:tblPr>
                <a:tableStyleId>{5C22544A-7EE6-4342-B048-85BDC9FD1C3A}</a:tableStyleId>
              </a:tblPr>
              <a:tblGrid>
                <a:gridCol w="2809484"/>
                <a:gridCol w="679441"/>
              </a:tblGrid>
              <a:tr h="204697">
                <a:tc>
                  <a:txBody>
                    <a:bodyPr/>
                    <a:lstStyle/>
                    <a:p>
                      <a:pPr algn="l" fontAlgn="b"/>
                      <a:endParaRPr lang="it-IT" sz="1600" b="0" i="0" u="none" strike="noStrike" dirty="0">
                        <a:effectLst/>
                        <a:latin typeface="Arial"/>
                      </a:endParaRPr>
                    </a:p>
                  </a:txBody>
                  <a:tcPr marL="0" marR="0" marT="0" marB="0" anchor="b"/>
                </a:tc>
                <a:tc>
                  <a:txBody>
                    <a:bodyPr/>
                    <a:lstStyle/>
                    <a:p>
                      <a:pPr algn="ctr" fontAlgn="b"/>
                      <a:r>
                        <a:rPr lang="it-IT" sz="1600" u="none" strike="noStrike" dirty="0">
                          <a:effectLst/>
                        </a:rPr>
                        <a:t>kW</a:t>
                      </a:r>
                      <a:endParaRPr lang="it-IT" sz="1600" b="0" i="0" u="none" strike="noStrike" dirty="0">
                        <a:effectLst/>
                        <a:latin typeface="Arial"/>
                      </a:endParaRPr>
                    </a:p>
                  </a:txBody>
                  <a:tcPr marL="0" marR="0" marT="0" marB="0" anchor="b"/>
                </a:tc>
              </a:tr>
              <a:tr h="577969">
                <a:tc>
                  <a:txBody>
                    <a:bodyPr/>
                    <a:lstStyle/>
                    <a:p>
                      <a:pPr algn="l" fontAlgn="b"/>
                      <a:r>
                        <a:rPr lang="it-IT" sz="1600" u="none" strike="noStrike" dirty="0" err="1" smtClean="0">
                          <a:effectLst/>
                        </a:rPr>
                        <a:t>Magnet</a:t>
                      </a:r>
                      <a:r>
                        <a:rPr lang="it-IT" sz="1600" u="none" strike="noStrike" baseline="0" dirty="0" smtClean="0">
                          <a:effectLst/>
                        </a:rPr>
                        <a:t> </a:t>
                      </a:r>
                      <a:r>
                        <a:rPr lang="it-IT" sz="1600" u="none" strike="noStrike" dirty="0" err="1" smtClean="0">
                          <a:effectLst/>
                        </a:rPr>
                        <a:t>Power</a:t>
                      </a:r>
                      <a:r>
                        <a:rPr lang="it-IT" sz="1600" u="none" strike="noStrike" dirty="0" smtClean="0">
                          <a:effectLst/>
                        </a:rPr>
                        <a:t> </a:t>
                      </a:r>
                      <a:r>
                        <a:rPr lang="it-IT" sz="1600" u="none" strike="noStrike" dirty="0" err="1">
                          <a:effectLst/>
                        </a:rPr>
                        <a:t>supplies</a:t>
                      </a:r>
                      <a:endParaRPr lang="it-IT" sz="1600" b="0" i="0" u="none" strike="noStrike" dirty="0">
                        <a:effectLst/>
                        <a:latin typeface="Arial"/>
                      </a:endParaRPr>
                    </a:p>
                  </a:txBody>
                  <a:tcPr marL="0" marR="0" marT="0" marB="0" anchor="b"/>
                </a:tc>
                <a:tc>
                  <a:txBody>
                    <a:bodyPr/>
                    <a:lstStyle/>
                    <a:p>
                      <a:pPr algn="r" fontAlgn="b"/>
                      <a:r>
                        <a:rPr lang="it-IT" sz="1600" u="none" strike="noStrike" dirty="0" smtClean="0">
                          <a:effectLst/>
                        </a:rPr>
                        <a:t>3.984</a:t>
                      </a:r>
                      <a:endParaRPr lang="it-IT" sz="1600" b="0" i="0" u="none" strike="noStrike" dirty="0">
                        <a:effectLst/>
                        <a:latin typeface="Arial"/>
                      </a:endParaRPr>
                    </a:p>
                  </a:txBody>
                  <a:tcPr marL="0" marR="0" marT="0" marB="0" anchor="b"/>
                </a:tc>
              </a:tr>
              <a:tr h="204697">
                <a:tc>
                  <a:txBody>
                    <a:bodyPr/>
                    <a:lstStyle/>
                    <a:p>
                      <a:pPr algn="l" fontAlgn="b"/>
                      <a:r>
                        <a:rPr lang="it-IT" sz="1600" u="none" strike="noStrike" dirty="0">
                          <a:effectLst/>
                        </a:rPr>
                        <a:t>RF</a:t>
                      </a:r>
                      <a:endParaRPr lang="it-IT" sz="1600" b="0" i="0" u="none" strike="noStrike" dirty="0">
                        <a:effectLst/>
                        <a:latin typeface="Arial"/>
                      </a:endParaRPr>
                    </a:p>
                  </a:txBody>
                  <a:tcPr marL="0" marR="0" marT="0" marB="0" anchor="b"/>
                </a:tc>
                <a:tc>
                  <a:txBody>
                    <a:bodyPr/>
                    <a:lstStyle/>
                    <a:p>
                      <a:pPr algn="r" fontAlgn="b"/>
                      <a:r>
                        <a:rPr lang="it-IT" sz="1600" u="none" strike="noStrike">
                          <a:effectLst/>
                        </a:rPr>
                        <a:t>524</a:t>
                      </a:r>
                      <a:endParaRPr lang="it-IT" sz="1600" b="0" i="0" u="none" strike="noStrike">
                        <a:effectLst/>
                        <a:latin typeface="Arial"/>
                      </a:endParaRPr>
                    </a:p>
                  </a:txBody>
                  <a:tcPr marL="0" marR="0" marT="0" marB="0" anchor="b"/>
                </a:tc>
              </a:tr>
              <a:tr h="204697">
                <a:tc>
                  <a:txBody>
                    <a:bodyPr/>
                    <a:lstStyle/>
                    <a:p>
                      <a:pPr algn="l" fontAlgn="b"/>
                      <a:r>
                        <a:rPr lang="it-IT" sz="1600" u="none" strike="noStrike" dirty="0" err="1">
                          <a:effectLst/>
                        </a:rPr>
                        <a:t>Linac</a:t>
                      </a:r>
                      <a:endParaRPr lang="it-IT" sz="1600" b="0" i="0" u="none" strike="noStrike" dirty="0">
                        <a:effectLst/>
                        <a:latin typeface="Arial"/>
                      </a:endParaRPr>
                    </a:p>
                  </a:txBody>
                  <a:tcPr marL="0" marR="0" marT="0" marB="0" anchor="b"/>
                </a:tc>
                <a:tc>
                  <a:txBody>
                    <a:bodyPr/>
                    <a:lstStyle/>
                    <a:p>
                      <a:pPr algn="r" fontAlgn="b"/>
                      <a:r>
                        <a:rPr lang="it-IT" sz="1600" u="none" strike="noStrike" dirty="0">
                          <a:effectLst/>
                        </a:rPr>
                        <a:t>201</a:t>
                      </a:r>
                      <a:endParaRPr lang="it-IT" sz="1600" b="0" i="0" u="none" strike="noStrike" dirty="0">
                        <a:effectLst/>
                        <a:latin typeface="Arial"/>
                      </a:endParaRPr>
                    </a:p>
                  </a:txBody>
                  <a:tcPr marL="0" marR="0" marT="0" marB="0" anchor="b"/>
                </a:tc>
              </a:tr>
              <a:tr h="204697">
                <a:tc>
                  <a:txBody>
                    <a:bodyPr/>
                    <a:lstStyle/>
                    <a:p>
                      <a:pPr algn="l" fontAlgn="b"/>
                      <a:r>
                        <a:rPr lang="it-IT" sz="1600" u="none" strike="noStrike">
                          <a:effectLst/>
                        </a:rPr>
                        <a:t>Cooling</a:t>
                      </a:r>
                      <a:endParaRPr lang="it-IT" sz="1600" b="0" i="0" u="none" strike="noStrike">
                        <a:effectLst/>
                        <a:latin typeface="Arial"/>
                      </a:endParaRPr>
                    </a:p>
                  </a:txBody>
                  <a:tcPr marL="0" marR="0" marT="0" marB="0" anchor="b"/>
                </a:tc>
                <a:tc>
                  <a:txBody>
                    <a:bodyPr/>
                    <a:lstStyle/>
                    <a:p>
                      <a:pPr algn="r" fontAlgn="b"/>
                      <a:r>
                        <a:rPr lang="it-IT" sz="1600" u="none" strike="noStrike" dirty="0">
                          <a:effectLst/>
                        </a:rPr>
                        <a:t>600</a:t>
                      </a:r>
                      <a:endParaRPr lang="it-IT" sz="1600" b="0" i="0" u="none" strike="noStrike" dirty="0">
                        <a:effectLst/>
                        <a:latin typeface="Arial"/>
                      </a:endParaRPr>
                    </a:p>
                  </a:txBody>
                  <a:tcPr marL="0" marR="0" marT="0" marB="0" anchor="b"/>
                </a:tc>
              </a:tr>
              <a:tr h="385313">
                <a:tc>
                  <a:txBody>
                    <a:bodyPr/>
                    <a:lstStyle/>
                    <a:p>
                      <a:pPr algn="l" fontAlgn="b"/>
                      <a:r>
                        <a:rPr lang="it-IT" sz="1600" u="none" strike="noStrike">
                          <a:effectLst/>
                        </a:rPr>
                        <a:t>Criogenic plant</a:t>
                      </a:r>
                      <a:endParaRPr lang="it-IT" sz="1600" b="0" i="0" u="none" strike="noStrike">
                        <a:effectLst/>
                        <a:latin typeface="Arial"/>
                      </a:endParaRPr>
                    </a:p>
                  </a:txBody>
                  <a:tcPr marL="0" marR="0" marT="0" marB="0" anchor="b"/>
                </a:tc>
                <a:tc>
                  <a:txBody>
                    <a:bodyPr/>
                    <a:lstStyle/>
                    <a:p>
                      <a:pPr algn="r" fontAlgn="b"/>
                      <a:r>
                        <a:rPr lang="it-IT" sz="1600" u="none" strike="noStrike" dirty="0">
                          <a:effectLst/>
                        </a:rPr>
                        <a:t>250</a:t>
                      </a:r>
                      <a:endParaRPr lang="it-IT" sz="1600" b="0" i="0" u="none" strike="noStrike" dirty="0">
                        <a:effectLst/>
                        <a:latin typeface="Arial"/>
                      </a:endParaRPr>
                    </a:p>
                  </a:txBody>
                  <a:tcPr marL="0" marR="0" marT="0" marB="0" anchor="b"/>
                </a:tc>
              </a:tr>
              <a:tr h="204697">
                <a:tc>
                  <a:txBody>
                    <a:bodyPr/>
                    <a:lstStyle/>
                    <a:p>
                      <a:pPr algn="l" fontAlgn="b"/>
                      <a:r>
                        <a:rPr lang="it-IT" sz="1600" u="none" strike="noStrike" dirty="0">
                          <a:effectLst/>
                        </a:rPr>
                        <a:t>HVAC</a:t>
                      </a:r>
                      <a:endParaRPr lang="it-IT" sz="1600" b="0" i="0" u="none" strike="noStrike" dirty="0">
                        <a:effectLst/>
                        <a:latin typeface="Arial"/>
                      </a:endParaRPr>
                    </a:p>
                  </a:txBody>
                  <a:tcPr marL="0" marR="0" marT="0" marB="0" anchor="b"/>
                </a:tc>
                <a:tc>
                  <a:txBody>
                    <a:bodyPr/>
                    <a:lstStyle/>
                    <a:p>
                      <a:pPr algn="r" fontAlgn="b"/>
                      <a:r>
                        <a:rPr lang="it-IT" sz="1600" u="none" strike="noStrike" dirty="0">
                          <a:effectLst/>
                        </a:rPr>
                        <a:t>250</a:t>
                      </a:r>
                      <a:endParaRPr lang="it-IT" sz="1600" b="0" i="0" u="none" strike="noStrike" dirty="0">
                        <a:effectLst/>
                        <a:latin typeface="Arial"/>
                      </a:endParaRPr>
                    </a:p>
                  </a:txBody>
                  <a:tcPr marL="0" marR="0" marT="0" marB="0" anchor="b"/>
                </a:tc>
              </a:tr>
              <a:tr h="329896">
                <a:tc>
                  <a:txBody>
                    <a:bodyPr/>
                    <a:lstStyle/>
                    <a:p>
                      <a:pPr algn="l" fontAlgn="b"/>
                      <a:r>
                        <a:rPr lang="en-US" sz="1600" u="none" strike="noStrike" dirty="0">
                          <a:effectLst/>
                        </a:rPr>
                        <a:t>KLOE experiment </a:t>
                      </a:r>
                      <a:r>
                        <a:rPr lang="en-US" sz="1200" u="none" strike="noStrike" dirty="0">
                          <a:effectLst/>
                        </a:rPr>
                        <a:t> (PS and electronics)</a:t>
                      </a:r>
                      <a:endParaRPr lang="en-US" sz="1600" b="0" i="0" u="none" strike="noStrike" dirty="0">
                        <a:effectLst/>
                        <a:latin typeface="Arial"/>
                      </a:endParaRPr>
                    </a:p>
                  </a:txBody>
                  <a:tcPr marL="0" marR="0" marT="0" marB="0" anchor="b"/>
                </a:tc>
                <a:tc>
                  <a:txBody>
                    <a:bodyPr/>
                    <a:lstStyle/>
                    <a:p>
                      <a:pPr algn="r" fontAlgn="b"/>
                      <a:r>
                        <a:rPr lang="it-IT" sz="1600" u="none" strike="noStrike" dirty="0">
                          <a:effectLst/>
                        </a:rPr>
                        <a:t>150</a:t>
                      </a:r>
                      <a:endParaRPr lang="it-IT" sz="1600" b="0" i="0" u="none" strike="noStrike" dirty="0">
                        <a:effectLst/>
                        <a:latin typeface="Arial"/>
                      </a:endParaRPr>
                    </a:p>
                  </a:txBody>
                  <a:tcPr marL="0" marR="0" marT="0" marB="0" anchor="b"/>
                </a:tc>
              </a:tr>
              <a:tr h="204697">
                <a:tc>
                  <a:txBody>
                    <a:bodyPr/>
                    <a:lstStyle/>
                    <a:p>
                      <a:pPr algn="r" fontAlgn="b"/>
                      <a:r>
                        <a:rPr lang="it-IT" sz="1600" b="0" i="0" u="none" strike="noStrike" dirty="0" smtClean="0">
                          <a:effectLst/>
                          <a:latin typeface="Arial"/>
                        </a:rPr>
                        <a:t>Tot</a:t>
                      </a:r>
                      <a:endParaRPr lang="it-IT" sz="1600" b="0" i="0" u="none" strike="noStrike" dirty="0">
                        <a:effectLst/>
                        <a:latin typeface="Arial"/>
                      </a:endParaRPr>
                    </a:p>
                  </a:txBody>
                  <a:tcPr marL="0" marR="0" marT="0" marB="0" anchor="b"/>
                </a:tc>
                <a:tc>
                  <a:txBody>
                    <a:bodyPr/>
                    <a:lstStyle/>
                    <a:p>
                      <a:pPr algn="r" fontAlgn="b"/>
                      <a:r>
                        <a:rPr lang="it-IT" sz="1600" u="none" strike="noStrike" dirty="0" smtClean="0">
                          <a:effectLst/>
                        </a:rPr>
                        <a:t>5.959</a:t>
                      </a:r>
                      <a:endParaRPr lang="it-IT" sz="1600" b="1" i="0" u="none" strike="noStrike" dirty="0">
                        <a:effectLst/>
                        <a:latin typeface="Arial"/>
                      </a:endParaRPr>
                    </a:p>
                  </a:txBody>
                  <a:tcPr marL="0" marR="0" marT="0" marB="0" anchor="b"/>
                </a:tc>
              </a:tr>
            </a:tbl>
          </a:graphicData>
        </a:graphic>
      </p:graphicFrame>
      <p:sp>
        <p:nvSpPr>
          <p:cNvPr id="8" name="Freccia in giù 7"/>
          <p:cNvSpPr/>
          <p:nvPr/>
        </p:nvSpPr>
        <p:spPr>
          <a:xfrm>
            <a:off x="3379788" y="4953000"/>
            <a:ext cx="217487" cy="463550"/>
          </a:xfrm>
          <a:prstGeom prst="down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064" name="CasellaDiTesto 8"/>
          <p:cNvSpPr txBox="1">
            <a:spLocks noChangeArrowheads="1"/>
          </p:cNvSpPr>
          <p:nvPr/>
        </p:nvSpPr>
        <p:spPr bwMode="auto">
          <a:xfrm>
            <a:off x="2670175" y="5730875"/>
            <a:ext cx="1524000" cy="368300"/>
          </a:xfrm>
          <a:prstGeom prst="rect">
            <a:avLst/>
          </a:prstGeom>
          <a:solidFill>
            <a:srgbClr val="FFC000"/>
          </a:solidFill>
          <a:ln w="9525">
            <a:noFill/>
            <a:miter lim="800000"/>
            <a:headEnd/>
            <a:tailEnd/>
          </a:ln>
        </p:spPr>
        <p:txBody>
          <a:bodyPr>
            <a:spAutoFit/>
          </a:bodyPr>
          <a:lstStyle/>
          <a:p>
            <a:r>
              <a:rPr lang="it-IT"/>
              <a:t>Now 3.3 MW</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olo 1"/>
          <p:cNvSpPr>
            <a:spLocks noGrp="1"/>
          </p:cNvSpPr>
          <p:nvPr>
            <p:ph type="title"/>
          </p:nvPr>
        </p:nvSpPr>
        <p:spPr/>
        <p:txBody>
          <a:bodyPr/>
          <a:lstStyle/>
          <a:p>
            <a:pPr eaLnBrk="1" hangingPunct="1"/>
            <a:r>
              <a:rPr lang="it-IT" smtClean="0"/>
              <a:t>Dafne Upgrades 2007-2012</a:t>
            </a:r>
          </a:p>
        </p:txBody>
      </p:sp>
      <p:sp>
        <p:nvSpPr>
          <p:cNvPr id="4" name="Segnaposto contenuto 3"/>
          <p:cNvSpPr>
            <a:spLocks noGrp="1"/>
          </p:cNvSpPr>
          <p:nvPr>
            <p:ph idx="1"/>
          </p:nvPr>
        </p:nvSpPr>
        <p:spPr>
          <a:xfrm>
            <a:off x="327025" y="1209675"/>
            <a:ext cx="8229600" cy="1512888"/>
          </a:xfrm>
          <a:solidFill>
            <a:schemeClr val="accent3">
              <a:lumMod val="60000"/>
              <a:lumOff val="40000"/>
            </a:schemeClr>
          </a:solidFill>
        </p:spPr>
        <p:txBody>
          <a:bodyPr rtlCol="0">
            <a:spAutoFit/>
          </a:bodyPr>
          <a:lstStyle/>
          <a:p>
            <a:pPr marL="0" indent="0" eaLnBrk="1" fontAlgn="auto" hangingPunct="1">
              <a:lnSpc>
                <a:spcPct val="170000"/>
              </a:lnSpc>
              <a:spcAft>
                <a:spcPts val="0"/>
              </a:spcAft>
              <a:buFont typeface="Arial"/>
              <a:buNone/>
              <a:defRPr/>
            </a:pPr>
            <a:r>
              <a:rPr lang="en-US" sz="1400" dirty="0" smtClean="0"/>
              <a:t>DAΦNE </a:t>
            </a:r>
            <a:r>
              <a:rPr lang="en-US" sz="1400" dirty="0"/>
              <a:t>collider has been upgraded in order to implement a new collision scheme based on large </a:t>
            </a:r>
            <a:r>
              <a:rPr lang="en-US" sz="1400" dirty="0" err="1"/>
              <a:t>Piwinski</a:t>
            </a:r>
            <a:r>
              <a:rPr lang="en-US" sz="1400" dirty="0"/>
              <a:t> angle and cancellation of the </a:t>
            </a:r>
            <a:r>
              <a:rPr lang="en-US" sz="1400" dirty="0" err="1" smtClean="0"/>
              <a:t>synchro-betatron</a:t>
            </a:r>
            <a:r>
              <a:rPr lang="en-US" sz="1400" dirty="0" smtClean="0"/>
              <a:t> resonances </a:t>
            </a:r>
            <a:r>
              <a:rPr lang="en-US" sz="1400" dirty="0"/>
              <a:t>by means of electromagnetic  </a:t>
            </a:r>
            <a:r>
              <a:rPr lang="en-US" sz="1400" dirty="0" err="1"/>
              <a:t>sextupoles</a:t>
            </a:r>
            <a:r>
              <a:rPr lang="en-US" sz="1400" dirty="0"/>
              <a:t> (Crab-Waist compensation). The novel approach has proved to be effective in improving beam-beam interaction </a:t>
            </a:r>
            <a:r>
              <a:rPr lang="en-US" sz="1400" dirty="0" smtClean="0"/>
              <a:t>and collider </a:t>
            </a:r>
            <a:r>
              <a:rPr lang="en-US" sz="1400" dirty="0"/>
              <a:t>luminosity.  </a:t>
            </a:r>
            <a:endParaRPr lang="en-US" sz="1400" dirty="0" smtClean="0"/>
          </a:p>
        </p:txBody>
      </p:sp>
      <p:pic>
        <p:nvPicPr>
          <p:cNvPr id="36868" name="Picture 3" descr="figure2.jpg"/>
          <p:cNvPicPr>
            <a:picLocks noChangeAspect="1"/>
          </p:cNvPicPr>
          <p:nvPr/>
        </p:nvPicPr>
        <p:blipFill>
          <a:blip r:embed="rId2"/>
          <a:srcRect/>
          <a:stretch>
            <a:fillRect/>
          </a:stretch>
        </p:blipFill>
        <p:spPr bwMode="auto">
          <a:xfrm>
            <a:off x="168275" y="2878138"/>
            <a:ext cx="4789488" cy="3590925"/>
          </a:xfrm>
          <a:prstGeom prst="rect">
            <a:avLst/>
          </a:prstGeom>
          <a:noFill/>
          <a:ln w="9525">
            <a:noFill/>
            <a:miter lim="800000"/>
            <a:headEnd/>
            <a:tailEnd/>
          </a:ln>
        </p:spPr>
      </p:pic>
      <p:sp>
        <p:nvSpPr>
          <p:cNvPr id="36869" name="Rettangolo 2"/>
          <p:cNvSpPr>
            <a:spLocks noChangeArrowheads="1"/>
          </p:cNvSpPr>
          <p:nvPr/>
        </p:nvSpPr>
        <p:spPr bwMode="auto">
          <a:xfrm>
            <a:off x="5086350" y="3319463"/>
            <a:ext cx="3600450" cy="1384300"/>
          </a:xfrm>
          <a:prstGeom prst="rect">
            <a:avLst/>
          </a:prstGeom>
          <a:solidFill>
            <a:srgbClr val="92D050"/>
          </a:solidFill>
          <a:ln w="9525">
            <a:noFill/>
            <a:miter lim="800000"/>
            <a:headEnd/>
            <a:tailEnd/>
          </a:ln>
        </p:spPr>
        <p:txBody>
          <a:bodyPr>
            <a:spAutoFit/>
          </a:bodyPr>
          <a:lstStyle/>
          <a:p>
            <a:pPr>
              <a:lnSpc>
                <a:spcPct val="150000"/>
              </a:lnSpc>
            </a:pPr>
            <a:r>
              <a:rPr lang="en-US"/>
              <a:t>In this framework, some work has been done also in terms of energy saving</a:t>
            </a:r>
            <a:r>
              <a:rPr lang="en-US" sz="2000"/>
              <a:t>.</a:t>
            </a:r>
          </a:p>
        </p:txBody>
      </p:sp>
      <p:sp>
        <p:nvSpPr>
          <p:cNvPr id="6" name="CasellaDiTesto 5"/>
          <p:cNvSpPr txBox="1"/>
          <p:nvPr/>
        </p:nvSpPr>
        <p:spPr>
          <a:xfrm>
            <a:off x="3106738" y="6135688"/>
            <a:ext cx="3170237" cy="368300"/>
          </a:xfrm>
          <a:prstGeom prst="rect">
            <a:avLst/>
          </a:prstGeom>
          <a:solidFill>
            <a:schemeClr val="accent1">
              <a:lumMod val="40000"/>
              <a:lumOff val="60000"/>
            </a:schemeClr>
          </a:solidFill>
        </p:spPr>
        <p:txBody>
          <a:bodyPr>
            <a:spAutoFit/>
          </a:bodyPr>
          <a:lstStyle/>
          <a:p>
            <a:pPr fontAlgn="auto">
              <a:spcBef>
                <a:spcPts val="0"/>
              </a:spcBef>
              <a:spcAft>
                <a:spcPts val="0"/>
              </a:spcAft>
              <a:defRPr/>
            </a:pPr>
            <a:r>
              <a:rPr lang="it-IT" dirty="0">
                <a:latin typeface="+mn-lt"/>
                <a:cs typeface="+mn-cs"/>
              </a:rPr>
              <a:t>The new </a:t>
            </a:r>
            <a:r>
              <a:rPr lang="it-IT" dirty="0" err="1">
                <a:latin typeface="+mn-lt"/>
                <a:cs typeface="+mn-cs"/>
              </a:rPr>
              <a:t>interaction</a:t>
            </a:r>
            <a:r>
              <a:rPr lang="it-IT" dirty="0">
                <a:latin typeface="+mn-lt"/>
                <a:cs typeface="+mn-cs"/>
              </a:rPr>
              <a:t> </a:t>
            </a:r>
            <a:r>
              <a:rPr lang="it-IT" dirty="0" err="1">
                <a:latin typeface="+mn-lt"/>
                <a:cs typeface="+mn-cs"/>
              </a:rPr>
              <a:t>region</a:t>
            </a:r>
            <a:endParaRPr lang="it-IT" dirty="0">
              <a:latin typeface="+mn-lt"/>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4"/>
          <p:cNvSpPr txBox="1">
            <a:spLocks noChangeArrowheads="1"/>
          </p:cNvSpPr>
          <p:nvPr/>
        </p:nvSpPr>
        <p:spPr bwMode="auto">
          <a:xfrm>
            <a:off x="558800" y="228600"/>
            <a:ext cx="7848600" cy="646113"/>
          </a:xfrm>
          <a:prstGeom prst="rect">
            <a:avLst/>
          </a:prstGeom>
          <a:noFill/>
          <a:ln w="9525">
            <a:noFill/>
            <a:miter lim="800000"/>
            <a:headEnd/>
            <a:tailEnd/>
          </a:ln>
        </p:spPr>
        <p:txBody>
          <a:bodyPr>
            <a:spAutoFit/>
          </a:bodyPr>
          <a:lstStyle/>
          <a:p>
            <a:pPr algn="ctr">
              <a:spcBef>
                <a:spcPct val="50000"/>
              </a:spcBef>
            </a:pPr>
            <a:r>
              <a:rPr lang="it-IT" altLang="it-IT" sz="3600" i="1">
                <a:solidFill>
                  <a:srgbClr val="ED0B19"/>
                </a:solidFill>
                <a:ea typeface="ＭＳ Ｐゴシック" pitchFamily="34" charset="-128"/>
              </a:rPr>
              <a:t>Luminosity</a:t>
            </a:r>
            <a:r>
              <a:rPr lang="it-IT" altLang="it-IT" sz="3600">
                <a:solidFill>
                  <a:srgbClr val="ED0B19"/>
                </a:solidFill>
                <a:ea typeface="ＭＳ Ｐゴシック" pitchFamily="34" charset="-128"/>
              </a:rPr>
              <a:t> at DA</a:t>
            </a:r>
            <a:r>
              <a:rPr lang="it-IT" altLang="it-IT" sz="3600">
                <a:solidFill>
                  <a:srgbClr val="ED0B19"/>
                </a:solidFill>
                <a:latin typeface="Symbol" pitchFamily="18" charset="2"/>
                <a:ea typeface="ＭＳ Ｐゴシック" pitchFamily="34" charset="-128"/>
                <a:sym typeface="Symbol" pitchFamily="18" charset="2"/>
              </a:rPr>
              <a:t></a:t>
            </a:r>
            <a:r>
              <a:rPr lang="it-IT" altLang="it-IT" sz="3600">
                <a:solidFill>
                  <a:srgbClr val="ED0B19"/>
                </a:solidFill>
                <a:ea typeface="ＭＳ Ｐゴシック" pitchFamily="34" charset="-128"/>
              </a:rPr>
              <a:t>NE 2001 </a:t>
            </a:r>
            <a:r>
              <a:rPr lang="it-IT" altLang="ja-JP" sz="3600">
                <a:solidFill>
                  <a:srgbClr val="ED0B19"/>
                </a:solidFill>
              </a:rPr>
              <a:t>÷</a:t>
            </a:r>
            <a:r>
              <a:rPr lang="it-IT" altLang="it-IT" sz="3600">
                <a:solidFill>
                  <a:srgbClr val="ED0B19"/>
                </a:solidFill>
                <a:ea typeface="ＭＳ Ｐゴシック" pitchFamily="34" charset="-128"/>
              </a:rPr>
              <a:t> 2009</a:t>
            </a:r>
            <a:endParaRPr lang="en-US" altLang="it-IT" sz="3600">
              <a:solidFill>
                <a:srgbClr val="ED0B19"/>
              </a:solidFill>
              <a:ea typeface="ＭＳ Ｐゴシック" pitchFamily="34" charset="-128"/>
            </a:endParaRPr>
          </a:p>
        </p:txBody>
      </p:sp>
      <p:pic>
        <p:nvPicPr>
          <p:cNvPr id="2052" name="Picture 16" descr="peak2009"/>
          <p:cNvPicPr>
            <a:picLocks noChangeAspect="1" noChangeArrowheads="1"/>
          </p:cNvPicPr>
          <p:nvPr/>
        </p:nvPicPr>
        <p:blipFill>
          <a:blip r:embed="rId3"/>
          <a:srcRect l="2357" t="14978" r="5571" b="28627"/>
          <a:stretch>
            <a:fillRect/>
          </a:stretch>
        </p:blipFill>
        <p:spPr bwMode="auto">
          <a:xfrm>
            <a:off x="390525" y="922338"/>
            <a:ext cx="8153400" cy="3725862"/>
          </a:xfrm>
          <a:prstGeom prst="rect">
            <a:avLst/>
          </a:prstGeom>
          <a:noFill/>
          <a:ln w="9525">
            <a:noFill/>
            <a:miter lim="800000"/>
            <a:headEnd/>
            <a:tailEnd/>
          </a:ln>
        </p:spPr>
      </p:pic>
      <p:sp>
        <p:nvSpPr>
          <p:cNvPr id="2053" name="AutoShape 58"/>
          <p:cNvSpPr>
            <a:spLocks noChangeArrowheads="1"/>
          </p:cNvSpPr>
          <p:nvPr/>
        </p:nvSpPr>
        <p:spPr bwMode="auto">
          <a:xfrm rot="10800000" flipV="1">
            <a:off x="7162800" y="2522538"/>
            <a:ext cx="1219200" cy="1219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FFFC4E"/>
          </a:solidFill>
          <a:ln w="9525">
            <a:solidFill>
              <a:srgbClr val="FFFC4E"/>
            </a:solidFill>
            <a:miter lim="800000"/>
            <a:headEnd/>
            <a:tailEnd/>
          </a:ln>
        </p:spPr>
        <p:txBody>
          <a:bodyPr wrap="none" anchor="ctr"/>
          <a:lstStyle/>
          <a:p>
            <a:endParaRPr lang="it-IT"/>
          </a:p>
        </p:txBody>
      </p:sp>
      <p:sp>
        <p:nvSpPr>
          <p:cNvPr id="2054" name="Rectangle 59"/>
          <p:cNvSpPr>
            <a:spLocks noChangeArrowheads="1"/>
          </p:cNvSpPr>
          <p:nvPr/>
        </p:nvSpPr>
        <p:spPr bwMode="auto">
          <a:xfrm>
            <a:off x="7391400" y="3208338"/>
            <a:ext cx="1676400" cy="523875"/>
          </a:xfrm>
          <a:prstGeom prst="rect">
            <a:avLst/>
          </a:prstGeom>
          <a:solidFill>
            <a:srgbClr val="FFFC4E"/>
          </a:solidFill>
          <a:ln w="9525">
            <a:noFill/>
            <a:miter lim="800000"/>
            <a:headEnd/>
            <a:tailEnd/>
          </a:ln>
        </p:spPr>
        <p:txBody>
          <a:bodyPr>
            <a:spAutoFit/>
          </a:bodyPr>
          <a:lstStyle/>
          <a:p>
            <a:pPr algn="ctr"/>
            <a:r>
              <a:rPr lang="en-US" altLang="it-IT" sz="1400" b="1" i="1">
                <a:solidFill>
                  <a:srgbClr val="BC11A9"/>
                </a:solidFill>
                <a:ea typeface="ＭＳ Ｐゴシック" pitchFamily="34" charset="-128"/>
              </a:rPr>
              <a:t>Crab-Waist </a:t>
            </a:r>
            <a:r>
              <a:rPr lang="en-US" altLang="it-IT" sz="1400" b="1">
                <a:solidFill>
                  <a:srgbClr val="BC11A9"/>
                </a:solidFill>
                <a:ea typeface="ＭＳ Ｐゴシック" pitchFamily="34" charset="-128"/>
              </a:rPr>
              <a:t>COLLISION SCHEME</a:t>
            </a:r>
            <a:endParaRPr lang="en-US" altLang="it-IT" sz="1400">
              <a:solidFill>
                <a:srgbClr val="BC11A9"/>
              </a:solidFill>
              <a:ea typeface="ＭＳ Ｐゴシック" pitchFamily="34" charset="-128"/>
            </a:endParaRPr>
          </a:p>
        </p:txBody>
      </p:sp>
      <p:pic>
        <p:nvPicPr>
          <p:cNvPr id="2055" name="Picture 7" descr="Screen shot 2012-06-14 at 7.57.56 AM.png"/>
          <p:cNvPicPr>
            <a:picLocks noChangeAspect="1"/>
          </p:cNvPicPr>
          <p:nvPr/>
        </p:nvPicPr>
        <p:blipFill>
          <a:blip r:embed="rId4"/>
          <a:srcRect/>
          <a:stretch>
            <a:fillRect/>
          </a:stretch>
        </p:blipFill>
        <p:spPr bwMode="auto">
          <a:xfrm>
            <a:off x="3441700" y="1295400"/>
            <a:ext cx="2149475" cy="990600"/>
          </a:xfrm>
          <a:prstGeom prst="rect">
            <a:avLst/>
          </a:prstGeom>
          <a:noFill/>
          <a:ln w="9525">
            <a:noFill/>
            <a:miter lim="800000"/>
            <a:headEnd/>
            <a:tailEnd/>
          </a:ln>
        </p:spPr>
      </p:pic>
      <p:sp>
        <p:nvSpPr>
          <p:cNvPr id="2056" name="Text Box 8"/>
          <p:cNvSpPr txBox="1">
            <a:spLocks noChangeArrowheads="1"/>
          </p:cNvSpPr>
          <p:nvPr/>
        </p:nvSpPr>
        <p:spPr bwMode="auto">
          <a:xfrm rot="-5400000">
            <a:off x="7732713" y="1266825"/>
            <a:ext cx="2089150" cy="466725"/>
          </a:xfrm>
          <a:prstGeom prst="rect">
            <a:avLst/>
          </a:prstGeom>
          <a:noFill/>
          <a:ln w="9525">
            <a:solidFill>
              <a:srgbClr val="FF0066"/>
            </a:solidFill>
            <a:miter lim="800000"/>
            <a:headEnd/>
            <a:tailEnd/>
          </a:ln>
        </p:spPr>
        <p:txBody>
          <a:bodyPr lIns="91430" tIns="45716" rIns="91430" bIns="45716">
            <a:spAutoFit/>
          </a:bodyPr>
          <a:lstStyle/>
          <a:p>
            <a:pPr algn="ctr">
              <a:spcBef>
                <a:spcPct val="50000"/>
              </a:spcBef>
            </a:pPr>
            <a:r>
              <a:rPr lang="it-IT" altLang="it-IT" sz="2400">
                <a:solidFill>
                  <a:srgbClr val="FF0066"/>
                </a:solidFill>
                <a:ea typeface="ＭＳ Ｐゴシック" pitchFamily="34" charset="-128"/>
              </a:rPr>
              <a:t>Design Goal</a:t>
            </a:r>
            <a:endParaRPr lang="en-US" altLang="it-IT" sz="2400">
              <a:solidFill>
                <a:srgbClr val="FF0066"/>
              </a:solidFill>
              <a:ea typeface="ＭＳ Ｐゴシック" pitchFamily="34" charset="-128"/>
            </a:endParaRPr>
          </a:p>
        </p:txBody>
      </p:sp>
      <p:sp>
        <p:nvSpPr>
          <p:cNvPr id="2057" name="Line 9"/>
          <p:cNvSpPr>
            <a:spLocks noChangeShapeType="1"/>
          </p:cNvSpPr>
          <p:nvPr/>
        </p:nvSpPr>
        <p:spPr bwMode="auto">
          <a:xfrm>
            <a:off x="8185150" y="1176338"/>
            <a:ext cx="358775" cy="0"/>
          </a:xfrm>
          <a:prstGeom prst="line">
            <a:avLst/>
          </a:prstGeom>
          <a:noFill/>
          <a:ln w="9525">
            <a:solidFill>
              <a:srgbClr val="FF0066"/>
            </a:solidFill>
            <a:round/>
            <a:headEnd type="triangle" w="med" len="med"/>
            <a:tailEnd/>
          </a:ln>
        </p:spPr>
        <p:txBody>
          <a:bodyPr/>
          <a:lstStyle/>
          <a:p>
            <a:endParaRPr lang="it-IT"/>
          </a:p>
        </p:txBody>
      </p:sp>
      <p:graphicFrame>
        <p:nvGraphicFramePr>
          <p:cNvPr id="2050" name="Object 10"/>
          <p:cNvGraphicFramePr>
            <a:graphicFrameLocks noChangeAspect="1"/>
          </p:cNvGraphicFramePr>
          <p:nvPr/>
        </p:nvGraphicFramePr>
        <p:xfrm>
          <a:off x="2886075" y="4648200"/>
          <a:ext cx="3095625" cy="2133600"/>
        </p:xfrm>
        <a:graphic>
          <a:graphicData uri="http://schemas.openxmlformats.org/presentationml/2006/ole">
            <p:oleObj spid="_x0000_s2050" name="Image Document" r:id="rId5" imgW="6678202" imgH="4602822" progId="WangImage.Document">
              <p:embed/>
            </p:oleObj>
          </a:graphicData>
        </a:graphic>
      </p:graphicFrame>
      <p:sp>
        <p:nvSpPr>
          <p:cNvPr id="2058" name="TextBox 14"/>
          <p:cNvSpPr txBox="1">
            <a:spLocks noChangeArrowheads="1"/>
          </p:cNvSpPr>
          <p:nvPr/>
        </p:nvSpPr>
        <p:spPr bwMode="auto">
          <a:xfrm>
            <a:off x="3319463" y="6421438"/>
            <a:ext cx="2016125" cy="369887"/>
          </a:xfrm>
          <a:prstGeom prst="rect">
            <a:avLst/>
          </a:prstGeom>
          <a:noFill/>
          <a:ln w="9525">
            <a:noFill/>
            <a:miter lim="800000"/>
            <a:headEnd/>
            <a:tailEnd/>
          </a:ln>
        </p:spPr>
        <p:txBody>
          <a:bodyPr wrap="none">
            <a:spAutoFit/>
          </a:bodyPr>
          <a:lstStyle/>
          <a:p>
            <a:r>
              <a:rPr lang="en-US" altLang="it-IT" b="1">
                <a:solidFill>
                  <a:srgbClr val="FFFF00"/>
                </a:solidFill>
                <a:ea typeface="ＭＳ Ｐゴシック" pitchFamily="34" charset="-128"/>
              </a:rPr>
              <a:t>SIDDHARTA</a:t>
            </a:r>
            <a:r>
              <a:rPr lang="en-US" altLang="it-IT" b="1">
                <a:solidFill>
                  <a:srgbClr val="DB11FF"/>
                </a:solidFill>
                <a:ea typeface="ＭＳ Ｐゴシック" pitchFamily="34" charset="-128"/>
              </a:rPr>
              <a:t> (</a:t>
            </a:r>
            <a:r>
              <a:rPr lang="en-US" altLang="it-IT" b="1">
                <a:solidFill>
                  <a:srgbClr val="FFFF00"/>
                </a:solidFill>
                <a:ea typeface="ＭＳ Ｐゴシック" pitchFamily="34" charset="-128"/>
              </a:rPr>
              <a:t>DEAR</a:t>
            </a:r>
            <a:r>
              <a:rPr lang="en-US" altLang="it-IT" b="1">
                <a:solidFill>
                  <a:srgbClr val="DB11FF"/>
                </a:solidFill>
                <a:ea typeface="ＭＳ Ｐゴシック" pitchFamily="34" charset="-128"/>
              </a:rPr>
              <a:t>)</a:t>
            </a:r>
          </a:p>
        </p:txBody>
      </p:sp>
    </p:spTree>
  </p:cSld>
  <p:clrMapOvr>
    <a:masterClrMapping/>
  </p:clrMapOvr>
  <p:timing>
    <p:tnLst>
      <p:par>
        <p:cTn id="1" dur="indefinite" restart="never" nodeType="tmRoot"/>
      </p:par>
    </p:tnLst>
  </p:timing>
</p:sld>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arta">
  <a:themeElements>
    <a:clrScheme name="Carta">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arta">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arta">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13755</TotalTime>
  <Words>1063</Words>
  <Application>Microsoft Office PowerPoint</Application>
  <PresentationFormat>Presentazione su schermo (4:3)</PresentationFormat>
  <Paragraphs>205</Paragraphs>
  <Slides>22</Slides>
  <Notes>2</Notes>
  <HiddenSlides>0</HiddenSlides>
  <MMClips>0</MMClips>
  <ScaleCrop>false</ScaleCrop>
  <HeadingPairs>
    <vt:vector size="8" baseType="variant">
      <vt:variant>
        <vt:lpstr>Caratteri utilizzati</vt:lpstr>
      </vt:variant>
      <vt:variant>
        <vt:i4>8</vt:i4>
      </vt:variant>
      <vt:variant>
        <vt:lpstr>Tema</vt:lpstr>
      </vt:variant>
      <vt:variant>
        <vt:i4>8</vt:i4>
      </vt:variant>
      <vt:variant>
        <vt:lpstr>Server OLE incorporati</vt:lpstr>
      </vt:variant>
      <vt:variant>
        <vt:i4>3</vt:i4>
      </vt:variant>
      <vt:variant>
        <vt:lpstr>Titoli diapositive</vt:lpstr>
      </vt:variant>
      <vt:variant>
        <vt:i4>22</vt:i4>
      </vt:variant>
    </vt:vector>
  </HeadingPairs>
  <TitlesOfParts>
    <vt:vector size="41" baseType="lpstr">
      <vt:lpstr>Calibri</vt:lpstr>
      <vt:lpstr>Arial</vt:lpstr>
      <vt:lpstr>Constantia</vt:lpstr>
      <vt:lpstr>Wingdings 2</vt:lpstr>
      <vt:lpstr>Symbol</vt:lpstr>
      <vt:lpstr>GreekC</vt:lpstr>
      <vt:lpstr>ＭＳ Ｐゴシック</vt:lpstr>
      <vt:lpstr>Times New Roman</vt:lpstr>
      <vt:lpstr>Office Theme</vt:lpstr>
      <vt:lpstr>1_Tema di Office</vt:lpstr>
      <vt:lpstr>2_Tema di Office</vt:lpstr>
      <vt:lpstr>3_Tema di Office</vt:lpstr>
      <vt:lpstr>4_Tema di Office</vt:lpstr>
      <vt:lpstr>5_Tema di Office</vt:lpstr>
      <vt:lpstr>6_Tema di Office</vt:lpstr>
      <vt:lpstr>Carta</vt:lpstr>
      <vt:lpstr>Grafico di Microsoft Excel</vt:lpstr>
      <vt:lpstr>Grafico di Microsoft Office Excel</vt:lpstr>
      <vt:lpstr>Image Document</vt:lpstr>
      <vt:lpstr>Energy Saving experience at DaFne </vt:lpstr>
      <vt:lpstr>Outlook on Frascati National Labs (LNF)</vt:lpstr>
      <vt:lpstr>Diapositiva 3</vt:lpstr>
      <vt:lpstr>Diapositiva 4</vt:lpstr>
      <vt:lpstr>Dafne general Information</vt:lpstr>
      <vt:lpstr>Dafne main rings</vt:lpstr>
      <vt:lpstr>Dafne Power Demand</vt:lpstr>
      <vt:lpstr>Dafne Upgrades 2007-2012</vt:lpstr>
      <vt:lpstr>Diapositiva 9</vt:lpstr>
      <vt:lpstr>Wiggler magnets upgrades</vt:lpstr>
      <vt:lpstr>Before modification</vt:lpstr>
      <vt:lpstr>Diapositiva 12</vt:lpstr>
      <vt:lpstr>Diapositiva 13</vt:lpstr>
      <vt:lpstr>Diapositiva 14</vt:lpstr>
      <vt:lpstr>Accelerator Cooling Plant</vt:lpstr>
      <vt:lpstr>Cooling Towers</vt:lpstr>
      <vt:lpstr>Accelerator Cooling Plant Diagram</vt:lpstr>
      <vt:lpstr>CTW Pumping System Review</vt:lpstr>
      <vt:lpstr>Supervisory and Control System Review</vt:lpstr>
      <vt:lpstr>Diapositiva 20</vt:lpstr>
      <vt:lpstr>Future developments</vt:lpstr>
      <vt:lpstr>Diapositiva 22</vt:lpstr>
    </vt:vector>
  </TitlesOfParts>
  <Company>European Spallation Source ESS 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 Inventory Questionnaire for Accelerators</dc:title>
  <dc:creator>Erica Lindström</dc:creator>
  <cp:lastModifiedBy>Ruggero Ricci</cp:lastModifiedBy>
  <cp:revision>147</cp:revision>
  <dcterms:created xsi:type="dcterms:W3CDTF">2013-09-23T06:28:50Z</dcterms:created>
  <dcterms:modified xsi:type="dcterms:W3CDTF">2014-04-28T11:00:12Z</dcterms:modified>
</cp:coreProperties>
</file>