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79" r:id="rId10"/>
    <p:sldId id="262" r:id="rId11"/>
    <p:sldId id="263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4676" autoAdjust="0"/>
  </p:normalViewPr>
  <p:slideViewPr>
    <p:cSldViewPr>
      <p:cViewPr>
        <p:scale>
          <a:sx n="99" d="100"/>
          <a:sy n="99" d="100"/>
        </p:scale>
        <p:origin x="-184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 sources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'Text answers'!$A$82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'Text answers'!$B$69:$I$69</c:f>
              <c:strCache>
                <c:ptCount val="8"/>
                <c:pt idx="0">
                  <c:v>PSI</c:v>
                </c:pt>
                <c:pt idx="1">
                  <c:v>ESRF</c:v>
                </c:pt>
                <c:pt idx="2">
                  <c:v>ISIS</c:v>
                </c:pt>
                <c:pt idx="3">
                  <c:v>KVI</c:v>
                </c:pt>
                <c:pt idx="4">
                  <c:v>INFN</c:v>
                </c:pt>
                <c:pt idx="5">
                  <c:v>CERN</c:v>
                </c:pt>
                <c:pt idx="6">
                  <c:v>ESS</c:v>
                </c:pt>
                <c:pt idx="7">
                  <c:v>MAX IV</c:v>
                </c:pt>
              </c:strCache>
            </c:strRef>
          </c:cat>
          <c:val>
            <c:numRef>
              <c:f>'Text answers'!$B$82:$I$82</c:f>
              <c:numCache>
                <c:formatCode>General</c:formatCode>
                <c:ptCount val="8"/>
                <c:pt idx="0">
                  <c:v>34.0</c:v>
                </c:pt>
                <c:pt idx="1">
                  <c:v>90.0</c:v>
                </c:pt>
                <c:pt idx="2">
                  <c:v>20.0</c:v>
                </c:pt>
                <c:pt idx="3">
                  <c:v>5.0</c:v>
                </c:pt>
                <c:pt idx="4">
                  <c:v>1.8</c:v>
                </c:pt>
                <c:pt idx="5">
                  <c:v>80.5</c:v>
                </c:pt>
              </c:numCache>
            </c:numRef>
          </c:val>
        </c:ser>
        <c:ser>
          <c:idx val="1"/>
          <c:order val="1"/>
          <c:tx>
            <c:strRef>
              <c:f>'Text answers'!$A$83</c:f>
              <c:strCache>
                <c:ptCount val="1"/>
                <c:pt idx="0">
                  <c:v>renewable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'Text answers'!$B$69:$I$69</c:f>
              <c:strCache>
                <c:ptCount val="8"/>
                <c:pt idx="0">
                  <c:v>PSI</c:v>
                </c:pt>
                <c:pt idx="1">
                  <c:v>ESRF</c:v>
                </c:pt>
                <c:pt idx="2">
                  <c:v>ISIS</c:v>
                </c:pt>
                <c:pt idx="3">
                  <c:v>KVI</c:v>
                </c:pt>
                <c:pt idx="4">
                  <c:v>INFN</c:v>
                </c:pt>
                <c:pt idx="5">
                  <c:v>CERN</c:v>
                </c:pt>
                <c:pt idx="6">
                  <c:v>ESS</c:v>
                </c:pt>
                <c:pt idx="7">
                  <c:v>MAX IV</c:v>
                </c:pt>
              </c:strCache>
            </c:strRef>
          </c:cat>
          <c:val>
            <c:numRef>
              <c:f>'Text answers'!$B$83:$I$83</c:f>
              <c:numCache>
                <c:formatCode>General</c:formatCode>
                <c:ptCount val="8"/>
                <c:pt idx="0">
                  <c:v>66.0</c:v>
                </c:pt>
                <c:pt idx="1">
                  <c:v>8.0</c:v>
                </c:pt>
                <c:pt idx="2">
                  <c:v>10.0</c:v>
                </c:pt>
                <c:pt idx="3">
                  <c:v>5.0</c:v>
                </c:pt>
                <c:pt idx="4">
                  <c:v>36.7</c:v>
                </c:pt>
                <c:pt idx="5">
                  <c:v>12.5</c:v>
                </c:pt>
                <c:pt idx="6">
                  <c:v>100.0</c:v>
                </c:pt>
                <c:pt idx="7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'Text answers'!$A$84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'Text answers'!$B$69:$I$69</c:f>
              <c:strCache>
                <c:ptCount val="8"/>
                <c:pt idx="0">
                  <c:v>PSI</c:v>
                </c:pt>
                <c:pt idx="1">
                  <c:v>ESRF</c:v>
                </c:pt>
                <c:pt idx="2">
                  <c:v>ISIS</c:v>
                </c:pt>
                <c:pt idx="3">
                  <c:v>KVI</c:v>
                </c:pt>
                <c:pt idx="4">
                  <c:v>INFN</c:v>
                </c:pt>
                <c:pt idx="5">
                  <c:v>CERN</c:v>
                </c:pt>
                <c:pt idx="6">
                  <c:v>ESS</c:v>
                </c:pt>
                <c:pt idx="7">
                  <c:v>MAX IV</c:v>
                </c:pt>
              </c:strCache>
            </c:strRef>
          </c:cat>
          <c:val>
            <c:numRef>
              <c:f>'Text answers'!$B$84:$I$84</c:f>
              <c:numCache>
                <c:formatCode>General</c:formatCode>
                <c:ptCount val="8"/>
                <c:pt idx="2">
                  <c:v>35.0</c:v>
                </c:pt>
                <c:pt idx="3">
                  <c:v>70.0</c:v>
                </c:pt>
                <c:pt idx="4">
                  <c:v>14.6</c:v>
                </c:pt>
                <c:pt idx="5">
                  <c:v>3.0</c:v>
                </c:pt>
              </c:numCache>
            </c:numRef>
          </c:val>
        </c:ser>
        <c:ser>
          <c:idx val="3"/>
          <c:order val="3"/>
          <c:tx>
            <c:strRef>
              <c:f>'Text answers'!$A$85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'Text answers'!$B$69:$I$69</c:f>
              <c:strCache>
                <c:ptCount val="8"/>
                <c:pt idx="0">
                  <c:v>PSI</c:v>
                </c:pt>
                <c:pt idx="1">
                  <c:v>ESRF</c:v>
                </c:pt>
                <c:pt idx="2">
                  <c:v>ISIS</c:v>
                </c:pt>
                <c:pt idx="3">
                  <c:v>KVI</c:v>
                </c:pt>
                <c:pt idx="4">
                  <c:v>INFN</c:v>
                </c:pt>
                <c:pt idx="5">
                  <c:v>CERN</c:v>
                </c:pt>
                <c:pt idx="6">
                  <c:v>ESS</c:v>
                </c:pt>
                <c:pt idx="7">
                  <c:v>MAX IV</c:v>
                </c:pt>
              </c:strCache>
            </c:strRef>
          </c:cat>
          <c:val>
            <c:numRef>
              <c:f>'Text answers'!$B$85:$I$85</c:f>
              <c:numCache>
                <c:formatCode>General</c:formatCode>
                <c:ptCount val="8"/>
                <c:pt idx="1">
                  <c:v>2.0</c:v>
                </c:pt>
                <c:pt idx="2">
                  <c:v>35.0</c:v>
                </c:pt>
                <c:pt idx="3">
                  <c:v>20.0</c:v>
                </c:pt>
                <c:pt idx="4">
                  <c:v>46.9</c:v>
                </c:pt>
                <c:pt idx="5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867400"/>
        <c:axId val="2127958248"/>
      </c:barChart>
      <c:catAx>
        <c:axId val="2127867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7958248"/>
        <c:crosses val="autoZero"/>
        <c:auto val="1"/>
        <c:lblAlgn val="ctr"/>
        <c:lblOffset val="100"/>
        <c:noMultiLvlLbl val="0"/>
      </c:catAx>
      <c:valAx>
        <c:axId val="212795824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7867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Electricity price</a:t>
            </a:r>
            <a:r>
              <a:rPr lang="en-US" baseline="0"/>
              <a:t> (€/MWh)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presentation'!$C$4:$N$4</c:f>
              <c:numCache>
                <c:formatCode>General</c:formatCode>
                <c:ptCount val="12"/>
                <c:pt idx="0">
                  <c:v>0.0</c:v>
                </c:pt>
                <c:pt idx="1">
                  <c:v>57.0</c:v>
                </c:pt>
                <c:pt idx="2">
                  <c:v>96.0</c:v>
                </c:pt>
                <c:pt idx="3">
                  <c:v>80.0</c:v>
                </c:pt>
                <c:pt idx="4">
                  <c:v>149.0</c:v>
                </c:pt>
                <c:pt idx="5">
                  <c:v>128.0</c:v>
                </c:pt>
                <c:pt idx="6">
                  <c:v>120.0</c:v>
                </c:pt>
                <c:pt idx="7">
                  <c:v>49.0</c:v>
                </c:pt>
                <c:pt idx="8">
                  <c:v>71.82</c:v>
                </c:pt>
                <c:pt idx="9">
                  <c:v>138.0</c:v>
                </c:pt>
                <c:pt idx="10">
                  <c:v>50.0</c:v>
                </c:pt>
                <c:pt idx="1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243960"/>
        <c:axId val="-2116240952"/>
      </c:barChart>
      <c:catAx>
        <c:axId val="-2116243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240952"/>
        <c:crosses val="autoZero"/>
        <c:auto val="1"/>
        <c:lblAlgn val="ctr"/>
        <c:lblOffset val="100"/>
        <c:noMultiLvlLbl val="0"/>
      </c:catAx>
      <c:valAx>
        <c:axId val="-2116240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€/MWh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6243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Electricity price</a:t>
            </a:r>
            <a:r>
              <a:rPr lang="en-US" baseline="0"/>
              <a:t> (€/MWh)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presentation'!$C$4:$N$4</c:f>
              <c:numCache>
                <c:formatCode>General</c:formatCode>
                <c:ptCount val="12"/>
                <c:pt idx="0">
                  <c:v>0.0</c:v>
                </c:pt>
                <c:pt idx="1">
                  <c:v>57.0</c:v>
                </c:pt>
                <c:pt idx="2">
                  <c:v>96.0</c:v>
                </c:pt>
                <c:pt idx="3">
                  <c:v>80.0</c:v>
                </c:pt>
                <c:pt idx="4">
                  <c:v>149.0</c:v>
                </c:pt>
                <c:pt idx="5">
                  <c:v>128.0</c:v>
                </c:pt>
                <c:pt idx="6">
                  <c:v>120.0</c:v>
                </c:pt>
                <c:pt idx="7">
                  <c:v>49.0</c:v>
                </c:pt>
                <c:pt idx="8">
                  <c:v>71.82</c:v>
                </c:pt>
                <c:pt idx="9">
                  <c:v>138.0</c:v>
                </c:pt>
                <c:pt idx="10">
                  <c:v>50.0</c:v>
                </c:pt>
                <c:pt idx="1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031448"/>
        <c:axId val="-2116507656"/>
      </c:barChart>
      <c:catAx>
        <c:axId val="21280314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507656"/>
        <c:crosses val="autoZero"/>
        <c:auto val="1"/>
        <c:lblAlgn val="ctr"/>
        <c:lblOffset val="100"/>
        <c:noMultiLvlLbl val="0"/>
      </c:catAx>
      <c:valAx>
        <c:axId val="-2116507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€/MWh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8031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</a:t>
            </a:r>
            <a:r>
              <a:rPr lang="en-US" baseline="0"/>
              <a:t>-related part of costs (%)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presentation'!$C$12:$N$12</c:f>
              <c:numCache>
                <c:formatCode>General</c:formatCode>
                <c:ptCount val="12"/>
                <c:pt idx="0">
                  <c:v>4.197002141327623</c:v>
                </c:pt>
                <c:pt idx="1">
                  <c:v>4.624999999999999</c:v>
                </c:pt>
                <c:pt idx="2">
                  <c:v>13.33333333333333</c:v>
                </c:pt>
                <c:pt idx="3">
                  <c:v>6.363636363636362</c:v>
                </c:pt>
                <c:pt idx="4">
                  <c:v>45.0</c:v>
                </c:pt>
                <c:pt idx="5">
                  <c:v>18.91891891891892</c:v>
                </c:pt>
                <c:pt idx="6">
                  <c:v>8.333333333333332</c:v>
                </c:pt>
                <c:pt idx="7">
                  <c:v>6.6</c:v>
                </c:pt>
                <c:pt idx="8">
                  <c:v>5.333333333333333</c:v>
                </c:pt>
                <c:pt idx="9">
                  <c:v>13.0</c:v>
                </c:pt>
                <c:pt idx="10">
                  <c:v>10.71428571428571</c:v>
                </c:pt>
                <c:pt idx="11">
                  <c:v>6.226415094339622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933416"/>
        <c:axId val="-2116930408"/>
      </c:barChart>
      <c:catAx>
        <c:axId val="-2116933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930408"/>
        <c:crosses val="autoZero"/>
        <c:auto val="1"/>
        <c:lblAlgn val="ctr"/>
        <c:lblOffset val="100"/>
        <c:noMultiLvlLbl val="0"/>
      </c:catAx>
      <c:valAx>
        <c:axId val="-21169304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6933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Cost</a:t>
            </a:r>
            <a:r>
              <a:rPr lang="en-US" baseline="0"/>
              <a:t> directly related to electricity consumption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presentation'!$C$88:$P$88</c:f>
              <c:strCache>
                <c:ptCount val="12"/>
                <c:pt idx="0">
                  <c:v>ESRF</c:v>
                </c:pt>
                <c:pt idx="1">
                  <c:v>ISIS</c:v>
                </c:pt>
                <c:pt idx="2">
                  <c:v>KVI</c:v>
                </c:pt>
                <c:pt idx="3">
                  <c:v>INFN</c:v>
                </c:pt>
                <c:pt idx="4">
                  <c:v>ALBA</c:v>
                </c:pt>
                <c:pt idx="5">
                  <c:v>GSI</c:v>
                </c:pt>
                <c:pt idx="6">
                  <c:v>CERN</c:v>
                </c:pt>
                <c:pt idx="7">
                  <c:v>SOLEIL</c:v>
                </c:pt>
                <c:pt idx="8">
                  <c:v>ESS</c:v>
                </c:pt>
                <c:pt idx="10">
                  <c:v>MAX IV</c:v>
                </c:pt>
                <c:pt idx="11">
                  <c:v>DESY</c:v>
                </c:pt>
              </c:strCache>
            </c:strRef>
          </c:cat>
          <c:val>
            <c:numRef>
              <c:f>'grafer till presentation'!$D$13:$M$13</c:f>
              <c:numCache>
                <c:formatCode>General</c:formatCode>
                <c:ptCount val="10"/>
                <c:pt idx="0">
                  <c:v>1.014254385964912</c:v>
                </c:pt>
                <c:pt idx="1">
                  <c:v>0.892857142857143</c:v>
                </c:pt>
                <c:pt idx="2">
                  <c:v>1.047904191616766</c:v>
                </c:pt>
                <c:pt idx="3">
                  <c:v>1.208053691275168</c:v>
                </c:pt>
                <c:pt idx="4">
                  <c:v>1.3671875</c:v>
                </c:pt>
                <c:pt idx="5">
                  <c:v>1.25</c:v>
                </c:pt>
                <c:pt idx="6">
                  <c:v>0.953496152559384</c:v>
                </c:pt>
                <c:pt idx="7">
                  <c:v>1.211810107417272</c:v>
                </c:pt>
                <c:pt idx="8">
                  <c:v>1.067632850241546</c:v>
                </c:pt>
                <c:pt idx="9">
                  <c:v>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401256"/>
        <c:axId val="-2120360920"/>
      </c:barChart>
      <c:catAx>
        <c:axId val="-21204012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360920"/>
        <c:crosses val="autoZero"/>
        <c:auto val="1"/>
        <c:lblAlgn val="ctr"/>
        <c:lblOffset val="100"/>
        <c:noMultiLvlLbl val="0"/>
      </c:catAx>
      <c:valAx>
        <c:axId val="-2120360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dimensionless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0401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Electricity consumption</a:t>
            </a:r>
            <a:r>
              <a:rPr lang="en-US" baseline="0"/>
              <a:t> (GWh)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presentation'!$C$6:$N$6</c:f>
              <c:numCache>
                <c:formatCode>General</c:formatCode>
                <c:ptCount val="12"/>
                <c:pt idx="0">
                  <c:v>125.0</c:v>
                </c:pt>
                <c:pt idx="1">
                  <c:v>64.0</c:v>
                </c:pt>
                <c:pt idx="2">
                  <c:v>70.0</c:v>
                </c:pt>
                <c:pt idx="3">
                  <c:v>4.175</c:v>
                </c:pt>
                <c:pt idx="4">
                  <c:v>25.0</c:v>
                </c:pt>
                <c:pt idx="5">
                  <c:v>20.0</c:v>
                </c:pt>
                <c:pt idx="6">
                  <c:v>60.0</c:v>
                </c:pt>
                <c:pt idx="7">
                  <c:v>1220.0</c:v>
                </c:pt>
                <c:pt idx="8">
                  <c:v>36.768</c:v>
                </c:pt>
                <c:pt idx="9">
                  <c:v>150.0</c:v>
                </c:pt>
                <c:pt idx="10">
                  <c:v>270.0</c:v>
                </c:pt>
                <c:pt idx="11">
                  <c:v>65.62499999999998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302424"/>
        <c:axId val="-2118993000"/>
      </c:barChart>
      <c:catAx>
        <c:axId val="-21183024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8993000"/>
        <c:crosses val="autoZero"/>
        <c:auto val="1"/>
        <c:lblAlgn val="ctr"/>
        <c:lblOffset val="100"/>
        <c:noMultiLvlLbl val="0"/>
      </c:catAx>
      <c:valAx>
        <c:axId val="-2118993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302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Thermal energy generated from electricity (%)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presentation'!$C$17:$N$17</c:f>
              <c:numCache>
                <c:formatCode>General</c:formatCode>
                <c:ptCount val="12"/>
                <c:pt idx="0">
                  <c:v>84.8</c:v>
                </c:pt>
                <c:pt idx="1">
                  <c:v>93.75</c:v>
                </c:pt>
                <c:pt idx="2">
                  <c:v>100.0</c:v>
                </c:pt>
                <c:pt idx="3">
                  <c:v>71.8562874251497</c:v>
                </c:pt>
                <c:pt idx="4">
                  <c:v>52.0</c:v>
                </c:pt>
                <c:pt idx="5">
                  <c:v>90.0</c:v>
                </c:pt>
                <c:pt idx="6">
                  <c:v>100.0</c:v>
                </c:pt>
                <c:pt idx="7">
                  <c:v>81.9672131147541</c:v>
                </c:pt>
                <c:pt idx="8">
                  <c:v>27.19756309834639</c:v>
                </c:pt>
                <c:pt idx="9">
                  <c:v>40.0</c:v>
                </c:pt>
                <c:pt idx="10">
                  <c:v>113.7037037037037</c:v>
                </c:pt>
                <c:pt idx="1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48440"/>
        <c:axId val="-2119003672"/>
      </c:barChart>
      <c:catAx>
        <c:axId val="-21189484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003672"/>
        <c:crosses val="autoZero"/>
        <c:auto val="1"/>
        <c:lblAlgn val="ctr"/>
        <c:lblOffset val="100"/>
        <c:noMultiLvlLbl val="0"/>
      </c:catAx>
      <c:valAx>
        <c:axId val="-21190036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8948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Building heating requirements (MWh/m</a:t>
            </a:r>
            <a:r>
              <a:rPr lang="en-US" baseline="30000"/>
              <a:t>2</a:t>
            </a:r>
            <a:r>
              <a:rPr lang="en-US" sz="1800" b="1" i="0" u="none" strike="noStrike" baseline="0">
                <a:effectLst/>
              </a:rPr>
              <a:t>)</a:t>
            </a:r>
            <a:r>
              <a:rPr lang="en-US" sz="1800" b="1" i="0" u="none" strike="noStrike" baseline="0"/>
              <a:t> </a:t>
            </a:r>
            <a:r>
              <a:rPr lang="en-US" baseline="30000"/>
              <a:t>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presentation'!$C$29:$N$29</c:f>
              <c:numCache>
                <c:formatCode>General</c:formatCode>
                <c:ptCount val="12"/>
                <c:pt idx="0">
                  <c:v>0.0883847683582529</c:v>
                </c:pt>
                <c:pt idx="1">
                  <c:v>0.0876623376623376</c:v>
                </c:pt>
                <c:pt idx="2">
                  <c:v>0.16025641025641</c:v>
                </c:pt>
                <c:pt idx="3">
                  <c:v>0.0888529886914378</c:v>
                </c:pt>
                <c:pt idx="4">
                  <c:v>0.0273684210526316</c:v>
                </c:pt>
                <c:pt idx="5">
                  <c:v>0.0433333333333333</c:v>
                </c:pt>
                <c:pt idx="6">
                  <c:v>0.1560184101724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0.0561797752808989</c:v>
                </c:pt>
                <c:pt idx="1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051992"/>
        <c:axId val="-2119048984"/>
      </c:barChart>
      <c:catAx>
        <c:axId val="-21190519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048984"/>
        <c:crosses val="autoZero"/>
        <c:auto val="1"/>
        <c:lblAlgn val="ctr"/>
        <c:lblOffset val="100"/>
        <c:noMultiLvlLbl val="0"/>
      </c:catAx>
      <c:valAx>
        <c:axId val="-21190489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MWh/m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9051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Building cooling requirements (MWh/m</a:t>
            </a:r>
            <a:r>
              <a:rPr lang="en-US" baseline="30000"/>
              <a:t>2</a:t>
            </a:r>
            <a:r>
              <a:rPr lang="en-US"/>
              <a:t>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presentation'!$C$31:$N$31</c:f>
              <c:numCache>
                <c:formatCode>General</c:formatCode>
                <c:ptCount val="12"/>
                <c:pt idx="0">
                  <c:v>0.0</c:v>
                </c:pt>
                <c:pt idx="1">
                  <c:v>0.103896103896104</c:v>
                </c:pt>
                <c:pt idx="2">
                  <c:v>0.0</c:v>
                </c:pt>
                <c:pt idx="3">
                  <c:v>0.00258481421647819</c:v>
                </c:pt>
                <c:pt idx="4">
                  <c:v>0.0105263157894737</c:v>
                </c:pt>
                <c:pt idx="5">
                  <c:v>0.333333333333333</c:v>
                </c:pt>
                <c:pt idx="6">
                  <c:v>0.0633824791325376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0.0191011235955056</c:v>
                </c:pt>
                <c:pt idx="1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297592"/>
        <c:axId val="-2112294584"/>
      </c:barChart>
      <c:catAx>
        <c:axId val="-21122975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294584"/>
        <c:crosses val="autoZero"/>
        <c:auto val="1"/>
        <c:lblAlgn val="ctr"/>
        <c:lblOffset val="100"/>
        <c:noMultiLvlLbl val="0"/>
      </c:catAx>
      <c:valAx>
        <c:axId val="-21122945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MWh/m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2297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4111E-CEA0-E84F-9C2C-C48485626E97}" type="datetimeFigureOut">
              <a:rPr lang="en-US" smtClean="0"/>
              <a:t>2014-05-05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E5BE-A01D-F345-B47F-81BF7A4C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6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2014-05-05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EDF-ECCE-B241-854F-2C536B150671}" type="datetime1">
              <a:rPr lang="sv-SE" smtClean="0"/>
              <a:t>2014-05-05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2E6-89DC-E640-8837-530EC56A362B}" type="datetime1">
              <a:rPr lang="sv-SE" smtClean="0"/>
              <a:t>2014-05-05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C13-4116-874D-9F14-1B79D5133899}" type="datetime1">
              <a:rPr lang="sv-SE" smtClean="0"/>
              <a:t>2014-05-05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90BE-565E-A34B-98CF-80C82C3C9276}" type="datetime1">
              <a:rPr lang="sv-SE" smtClean="0"/>
              <a:t>2014-05-05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28E8-DFF4-8E43-9EC1-A0EDF26E80C8}" type="datetime1">
              <a:rPr lang="sv-SE" smtClean="0"/>
              <a:t>2014-05-05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-cie.ro/archives/2010/nr_4/v4-03_nunez_thomas.pdf" TargetMode="External"/><Relationship Id="rId4" Type="http://schemas.openxmlformats.org/officeDocument/2006/relationships/hyperlink" Target="http://www.munters.se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space.imech.ac.cn/bitstream/311007/44862/1/SCI-J2011006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png"/><Relationship Id="rId7" Type="http://schemas.openxmlformats.org/officeDocument/2006/relationships/chart" Target="../charts/chart5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 smtClean="0"/>
              <a:t>Heat </a:t>
            </a:r>
            <a:r>
              <a:rPr lang="sv-SE" sz="4000" dirty="0" err="1" smtClean="0"/>
              <a:t>recovery</a:t>
            </a:r>
            <a:r>
              <a:rPr lang="sv-SE" sz="4000" dirty="0" smtClean="0"/>
              <a:t> at </a:t>
            </a:r>
            <a:r>
              <a:rPr lang="sv-SE" sz="4000" dirty="0" err="1" smtClean="0"/>
              <a:t>European</a:t>
            </a:r>
            <a:r>
              <a:rPr lang="sv-SE" sz="4000" dirty="0" smtClean="0"/>
              <a:t> Accelerator </a:t>
            </a:r>
            <a:r>
              <a:rPr lang="sv-SE" sz="4000" dirty="0" err="1"/>
              <a:t>B</a:t>
            </a:r>
            <a:r>
              <a:rPr lang="sv-SE" sz="4000" dirty="0" err="1" smtClean="0"/>
              <a:t>ased</a:t>
            </a:r>
            <a:r>
              <a:rPr lang="sv-SE" sz="4000" dirty="0" smtClean="0"/>
              <a:t> </a:t>
            </a:r>
            <a:r>
              <a:rPr lang="sv-SE" sz="4000" dirty="0" err="1"/>
              <a:t>F</a:t>
            </a:r>
            <a:r>
              <a:rPr lang="sv-SE" sz="4000" dirty="0" err="1" smtClean="0"/>
              <a:t>acilities</a:t>
            </a:r>
            <a:r>
              <a:rPr lang="sv-SE" sz="4000" dirty="0" smtClean="0"/>
              <a:t> – </a:t>
            </a:r>
            <a:r>
              <a:rPr lang="sv-SE" sz="4000" dirty="0" err="1"/>
              <a:t>P</a:t>
            </a:r>
            <a:r>
              <a:rPr lang="sv-SE" sz="4000" dirty="0" err="1" smtClean="0"/>
              <a:t>ossibilities</a:t>
            </a:r>
            <a:r>
              <a:rPr lang="sv-SE" sz="4000" dirty="0" smtClean="0"/>
              <a:t> and </a:t>
            </a:r>
            <a:r>
              <a:rPr lang="sv-SE" sz="4000" dirty="0" err="1"/>
              <a:t>O</a:t>
            </a:r>
            <a:r>
              <a:rPr lang="sv-SE" sz="4000" dirty="0" err="1" smtClean="0"/>
              <a:t>pportunities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Johanna Torberntsson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Master </a:t>
            </a:r>
            <a:r>
              <a:rPr lang="sv-SE" sz="1600" dirty="0" err="1" smtClean="0">
                <a:solidFill>
                  <a:schemeClr val="bg1"/>
                </a:solidFill>
              </a:rPr>
              <a:t>thesis</a:t>
            </a:r>
            <a:r>
              <a:rPr lang="sv-SE" sz="1600" dirty="0" smtClean="0">
                <a:solidFill>
                  <a:schemeClr val="bg1"/>
                </a:solidFill>
              </a:rPr>
              <a:t> student, </a:t>
            </a:r>
            <a:r>
              <a:rPr lang="sv-SE" sz="1600" dirty="0" err="1" smtClean="0">
                <a:solidFill>
                  <a:schemeClr val="bg1"/>
                </a:solidFill>
              </a:rPr>
              <a:t>Department</a:t>
            </a:r>
            <a:r>
              <a:rPr lang="sv-SE" sz="1600" dirty="0" smtClean="0">
                <a:solidFill>
                  <a:schemeClr val="bg1"/>
                </a:solidFill>
              </a:rPr>
              <a:t> </a:t>
            </a:r>
            <a:r>
              <a:rPr lang="sv-SE" sz="1600" dirty="0" err="1" smtClean="0">
                <a:solidFill>
                  <a:schemeClr val="bg1"/>
                </a:solidFill>
              </a:rPr>
              <a:t>of</a:t>
            </a:r>
            <a:r>
              <a:rPr lang="sv-SE" sz="1600" dirty="0" smtClean="0">
                <a:solidFill>
                  <a:schemeClr val="bg1"/>
                </a:solidFill>
              </a:rPr>
              <a:t> Energy Sciences, Lund University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April 28, 2014</a:t>
            </a:r>
          </a:p>
        </p:txBody>
      </p:sp>
      <p:pic>
        <p:nvPicPr>
          <p:cNvPr id="14" name="Picture 13" descr="Screen Shot 2014-04-10 at 11.0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05562"/>
            <a:ext cx="2411760" cy="1245580"/>
          </a:xfrm>
          <a:prstGeom prst="rect">
            <a:avLst/>
          </a:prstGeom>
        </p:spPr>
      </p:pic>
      <p:pic>
        <p:nvPicPr>
          <p:cNvPr id="15" name="Picture 14" descr="MAX 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suitable cooling method depends on local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COP = Auxiliary electricity/thermal load </a:t>
            </a:r>
            <a:r>
              <a:rPr lang="en-US" sz="2600" dirty="0" smtClean="0"/>
              <a:t>evacuated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Cooling towers: ISIS, INFN (14%), GSI, CERN (10% LHC), SOLEIL, DESY, KVI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River heat exchanging: PSI (5%), ESRF (10%)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District Heating: ESS (22%), MAX IV</a:t>
            </a:r>
            <a:br>
              <a:rPr lang="en-US" sz="2600" dirty="0" smtClean="0"/>
            </a:br>
            <a:endParaRPr lang="en-US" sz="2600" dirty="0" smtClean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/>
          <a:lstStyle/>
          <a:p>
            <a:r>
              <a:rPr lang="en-US" dirty="0" smtClean="0"/>
              <a:t>Surplus energy can heat the own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 </a:t>
            </a:r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meet</a:t>
            </a:r>
            <a:r>
              <a:rPr lang="sv-SE" dirty="0" smtClean="0"/>
              <a:t> </a:t>
            </a:r>
            <a:r>
              <a:rPr lang="sv-SE" dirty="0" err="1" smtClean="0"/>
              <a:t>cooling</a:t>
            </a:r>
            <a:r>
              <a:rPr lang="sv-SE" dirty="0" smtClean="0"/>
              <a:t> </a:t>
            </a:r>
            <a:r>
              <a:rPr lang="sv-SE" dirty="0" err="1" smtClean="0"/>
              <a:t>demands</a:t>
            </a:r>
            <a:r>
              <a:rPr lang="sv-SE" dirty="0" smtClean="0"/>
              <a:t> for </a:t>
            </a:r>
            <a:r>
              <a:rPr lang="sv-SE" dirty="0" err="1" smtClean="0"/>
              <a:t>facilities</a:t>
            </a:r>
            <a:endParaRPr lang="sv-SE" dirty="0" smtClean="0"/>
          </a:p>
          <a:p>
            <a:r>
              <a:rPr lang="sv-SE" dirty="0" err="1" smtClean="0"/>
              <a:t>Internal</a:t>
            </a:r>
            <a:r>
              <a:rPr lang="sv-SE" dirty="0" smtClean="0"/>
              <a:t> </a:t>
            </a:r>
            <a:r>
              <a:rPr lang="sv-SE" dirty="0" err="1" smtClean="0"/>
              <a:t>District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2218"/>
              </p:ext>
            </p:extLst>
          </p:nvPr>
        </p:nvGraphicFramePr>
        <p:xfrm>
          <a:off x="251520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197233"/>
              </p:ext>
            </p:extLst>
          </p:nvPr>
        </p:nvGraphicFramePr>
        <p:xfrm>
          <a:off x="4572000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71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urplus heat can be </a:t>
            </a:r>
            <a:r>
              <a:rPr lang="en-US" dirty="0" err="1" smtClean="0"/>
              <a:t>utilised</a:t>
            </a:r>
            <a:r>
              <a:rPr lang="en-US" dirty="0" smtClean="0"/>
              <a:t> in many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State </a:t>
            </a:r>
            <a:r>
              <a:rPr lang="sv-SE" dirty="0" err="1" smtClean="0"/>
              <a:t>of</a:t>
            </a:r>
            <a:r>
              <a:rPr lang="sv-SE" dirty="0" smtClean="0"/>
              <a:t> the art </a:t>
            </a:r>
            <a:r>
              <a:rPr lang="sv-SE" dirty="0" err="1" smtClean="0"/>
              <a:t>techniques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Energy </a:t>
            </a:r>
            <a:r>
              <a:rPr lang="sv-SE" dirty="0" err="1" smtClean="0"/>
              <a:t>recovery</a:t>
            </a:r>
            <a:r>
              <a:rPr lang="sv-SE" dirty="0" smtClean="0"/>
              <a:t> </a:t>
            </a:r>
            <a:r>
              <a:rPr lang="sv-SE" dirty="0" err="1" smtClean="0"/>
              <a:t>possibly</a:t>
            </a:r>
            <a:r>
              <a:rPr lang="sv-SE" dirty="0" smtClean="0"/>
              <a:t> a new research area for accelerator </a:t>
            </a:r>
            <a:r>
              <a:rPr lang="sv-SE" dirty="0" err="1" smtClean="0"/>
              <a:t>based</a:t>
            </a:r>
            <a:r>
              <a:rPr lang="sv-SE" dirty="0" smtClean="0"/>
              <a:t> </a:t>
            </a:r>
            <a:r>
              <a:rPr lang="sv-SE" dirty="0" err="1" smtClean="0"/>
              <a:t>facilities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dirty="0" err="1" smtClean="0"/>
              <a:t>concept</a:t>
            </a:r>
            <a:r>
              <a:rPr lang="sv-SE" dirty="0" smtClean="0"/>
              <a:t> for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industries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err="1" smtClean="0"/>
              <a:t>Mainly</a:t>
            </a:r>
            <a:r>
              <a:rPr lang="sv-SE" dirty="0" smtClean="0"/>
              <a:t>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temperature</a:t>
            </a:r>
            <a:r>
              <a:rPr lang="sv-SE" dirty="0" smtClean="0"/>
              <a:t> heat</a:t>
            </a:r>
          </a:p>
          <a:p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temperature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District Heating</a:t>
            </a:r>
            <a:br>
              <a:rPr lang="en-US" dirty="0" smtClean="0"/>
            </a:br>
            <a:r>
              <a:rPr lang="en-US" sz="2400" dirty="0" smtClean="0"/>
              <a:t>- 80°C</a:t>
            </a:r>
          </a:p>
          <a:p>
            <a:endParaRPr lang="en-US" sz="2400" dirty="0" smtClean="0"/>
          </a:p>
          <a:p>
            <a:r>
              <a:rPr lang="en-US" dirty="0" smtClean="0"/>
              <a:t>Heat-driven cooling</a:t>
            </a:r>
            <a:br>
              <a:rPr lang="en-US" dirty="0" smtClean="0"/>
            </a:br>
            <a:r>
              <a:rPr lang="en-US" sz="2400" dirty="0" smtClean="0"/>
              <a:t>- 80°C</a:t>
            </a:r>
            <a:br>
              <a:rPr lang="en-US" sz="2400" dirty="0" smtClean="0"/>
            </a:br>
            <a:r>
              <a:rPr lang="en-US" sz="2400" dirty="0" smtClean="0"/>
              <a:t>- large amounts of cooling water</a:t>
            </a:r>
            <a:br>
              <a:rPr lang="en-US" sz="2400" dirty="0" smtClean="0"/>
            </a:br>
            <a:r>
              <a:rPr lang="en-US" sz="2400" dirty="0" smtClean="0"/>
              <a:t>- more efficient to produce cooling with heat than to first produce electricity</a:t>
            </a:r>
          </a:p>
          <a:p>
            <a:endParaRPr lang="en-US" sz="2400" dirty="0" smtClean="0"/>
          </a:p>
          <a:p>
            <a:r>
              <a:rPr lang="en-US" dirty="0" smtClean="0"/>
              <a:t>Organic </a:t>
            </a:r>
            <a:r>
              <a:rPr lang="en-US" dirty="0" err="1" smtClean="0"/>
              <a:t>Rankine</a:t>
            </a:r>
            <a:r>
              <a:rPr lang="en-US" dirty="0" smtClean="0"/>
              <a:t> Cycle</a:t>
            </a:r>
            <a:br>
              <a:rPr lang="en-US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ca</a:t>
            </a:r>
            <a:r>
              <a:rPr lang="en-US" sz="2400" dirty="0" smtClean="0"/>
              <a:t> 80°C; Low efficiency but may be an option if the electricity is expensive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temperature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– planned and unplanned shutdowns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Heat storage evens out variations</a:t>
            </a:r>
          </a:p>
          <a:p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LTDH networks </a:t>
            </a:r>
            <a:r>
              <a:rPr lang="en-US" sz="2800" dirty="0" err="1" smtClean="0"/>
              <a:t>utilises</a:t>
            </a:r>
            <a:r>
              <a:rPr lang="en-US" sz="2800" dirty="0" smtClean="0"/>
              <a:t> the low tempered heat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dirty="0" smtClean="0"/>
              <a:t>Larger accommodation areas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Lystrup: Supply 55°C, </a:t>
            </a:r>
            <a:r>
              <a:rPr lang="en-US" dirty="0"/>
              <a:t>r</a:t>
            </a:r>
            <a:r>
              <a:rPr lang="en-US" dirty="0" smtClean="0"/>
              <a:t>eturn 30-35°C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75 % less heat losses compared to traditional DH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Integration already in design phase</a:t>
            </a:r>
            <a:br>
              <a:rPr lang="en-US" dirty="0" smtClean="0"/>
            </a:br>
            <a:endParaRPr lang="en-US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low-temperature</a:t>
            </a:r>
            <a:r>
              <a:rPr lang="sv-SE" dirty="0" smtClean="0"/>
              <a:t> heat </a:t>
            </a:r>
            <a:r>
              <a:rPr lang="sv-SE" dirty="0" err="1" smtClean="0"/>
              <a:t>enters</a:t>
            </a:r>
            <a:r>
              <a:rPr lang="sv-SE" dirty="0" smtClean="0"/>
              <a:t> the </a:t>
            </a:r>
            <a:r>
              <a:rPr lang="sv-SE" dirty="0" err="1" smtClean="0"/>
              <a:t>economical</a:t>
            </a:r>
            <a:r>
              <a:rPr lang="sv-SE" dirty="0" smtClean="0"/>
              <a:t> system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/>
          <a:lstStyle/>
          <a:p>
            <a:r>
              <a:rPr lang="en-US" dirty="0" smtClean="0"/>
              <a:t>Surplus heat can produce food and fodder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44824"/>
            <a:ext cx="6655596" cy="4176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1960" y="6453336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Illustration: Peter </a:t>
            </a:r>
            <a:r>
              <a:rPr lang="en-US" sz="900" dirty="0" err="1" smtClean="0"/>
              <a:t>Lönnegård</a:t>
            </a:r>
            <a:r>
              <a:rPr lang="en-US" sz="900" dirty="0" smtClean="0"/>
              <a:t> &amp; Fredrik </a:t>
            </a:r>
            <a:r>
              <a:rPr lang="en-US" sz="900" dirty="0" err="1" smtClean="0"/>
              <a:t>Indebetou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300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40°C can increase the efficiency in several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Wastewater treatment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Oxygen, nitrogen separation</a:t>
            </a:r>
            <a:br>
              <a:rPr lang="en-US" dirty="0" smtClean="0"/>
            </a:br>
            <a:endParaRPr lang="en-US" dirty="0" smtClean="0"/>
          </a:p>
          <a:p>
            <a:r>
              <a:rPr lang="sv-SE" dirty="0" smtClean="0"/>
              <a:t>Ultrapure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production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variations needs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Ground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r>
              <a:rPr lang="sv-SE" dirty="0" smtClean="0"/>
              <a:t> </a:t>
            </a:r>
            <a:r>
              <a:rPr lang="sv-SE" dirty="0" err="1" smtClean="0"/>
              <a:t>applications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method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summer</a:t>
            </a:r>
          </a:p>
          <a:p>
            <a:endParaRPr lang="sv-SE" dirty="0" smtClean="0"/>
          </a:p>
          <a:p>
            <a:r>
              <a:rPr lang="sv-SE" dirty="0" err="1" smtClean="0"/>
              <a:t>Also</a:t>
            </a:r>
            <a:r>
              <a:rPr lang="sv-SE" dirty="0" smtClean="0"/>
              <a:t> greenhouses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even</a:t>
            </a:r>
            <a:r>
              <a:rPr lang="sv-SE" dirty="0" smtClean="0"/>
              <a:t> heat </a:t>
            </a:r>
            <a:r>
              <a:rPr lang="sv-SE" dirty="0" err="1" smtClean="0"/>
              <a:t>demand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is still </a:t>
            </a:r>
            <a:r>
              <a:rPr lang="sv-SE" dirty="0" err="1" smtClean="0"/>
              <a:t>need</a:t>
            </a:r>
            <a:r>
              <a:rPr lang="sv-SE" dirty="0" smtClean="0"/>
              <a:t> for backup</a:t>
            </a:r>
          </a:p>
          <a:p>
            <a:endParaRPr lang="sv-SE" dirty="0"/>
          </a:p>
          <a:p>
            <a:r>
              <a:rPr lang="sv-SE" dirty="0" err="1" smtClean="0"/>
              <a:t>Wastewater</a:t>
            </a:r>
            <a:r>
              <a:rPr lang="sv-SE" dirty="0" smtClean="0"/>
              <a:t> </a:t>
            </a:r>
            <a:r>
              <a:rPr lang="sv-SE" dirty="0" err="1" smtClean="0"/>
              <a:t>treatment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follow</a:t>
            </a:r>
            <a:r>
              <a:rPr lang="sv-SE" dirty="0" smtClean="0"/>
              <a:t> variations </a:t>
            </a:r>
          </a:p>
          <a:p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recovery a new research field?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effective measures during upgrades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Separation of flows – highest possible temperature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Modeling of energy flows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err="1" smtClean="0"/>
              <a:t>optimisation</a:t>
            </a:r>
            <a:r>
              <a:rPr lang="en-US" dirty="0" smtClean="0"/>
              <a:t> – </a:t>
            </a:r>
            <a:r>
              <a:rPr lang="en-US" dirty="0" err="1" smtClean="0"/>
              <a:t>synchronisation</a:t>
            </a:r>
            <a:r>
              <a:rPr lang="en-US" dirty="0" smtClean="0"/>
              <a:t> between distributor and </a:t>
            </a:r>
            <a:r>
              <a:rPr lang="en-US" dirty="0" err="1" smtClean="0"/>
              <a:t>reciever</a:t>
            </a:r>
            <a:r>
              <a:rPr lang="en-US" dirty="0" smtClean="0"/>
              <a:t> of surplus heat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Surplus</a:t>
            </a:r>
            <a:r>
              <a:rPr lang="sv-SE" dirty="0" smtClean="0"/>
              <a:t> heat </a:t>
            </a:r>
            <a:r>
              <a:rPr lang="sv-SE" dirty="0" err="1" smtClean="0"/>
              <a:t>recovery</a:t>
            </a:r>
            <a:r>
              <a:rPr lang="sv-SE" dirty="0" smtClean="0"/>
              <a:t> as an </a:t>
            </a:r>
            <a:r>
              <a:rPr lang="sv-SE" dirty="0" err="1" smtClean="0"/>
              <a:t>energy</a:t>
            </a:r>
            <a:r>
              <a:rPr lang="sv-SE" dirty="0" smtClean="0"/>
              <a:t> </a:t>
            </a:r>
            <a:r>
              <a:rPr lang="sv-SE" dirty="0" err="1" smtClean="0"/>
              <a:t>efficient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30 000 accelerators in 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err="1" smtClean="0"/>
              <a:t>electricity</a:t>
            </a:r>
            <a:r>
              <a:rPr lang="sv-SE" dirty="0" smtClean="0"/>
              <a:t> </a:t>
            </a:r>
            <a:r>
              <a:rPr lang="sv-SE" dirty="0" smtClean="0">
                <a:sym typeface="Wingdings"/>
              </a:rPr>
              <a:t> heat</a:t>
            </a:r>
            <a:br>
              <a:rPr lang="sv-SE" dirty="0" smtClean="0">
                <a:sym typeface="Wingdings"/>
              </a:rPr>
            </a:br>
            <a:endParaRPr lang="sv-SE" dirty="0" smtClean="0"/>
          </a:p>
          <a:p>
            <a:r>
              <a:rPr lang="sv-SE" dirty="0" smtClean="0"/>
              <a:t>EuCARD-2 , </a:t>
            </a:r>
            <a:r>
              <a:rPr lang="sv-SE" dirty="0" err="1" smtClean="0"/>
              <a:t>EnEfficient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Heat </a:t>
            </a:r>
            <a:r>
              <a:rPr lang="sv-SE" dirty="0" err="1" smtClean="0"/>
              <a:t>recovery</a:t>
            </a:r>
            <a:r>
              <a:rPr lang="sv-SE" dirty="0" smtClean="0"/>
              <a:t> from </a:t>
            </a:r>
            <a:r>
              <a:rPr lang="sv-SE" dirty="0" err="1" smtClean="0"/>
              <a:t>cooling</a:t>
            </a:r>
            <a:r>
              <a:rPr lang="sv-SE" dirty="0" smtClean="0"/>
              <a:t> </a:t>
            </a:r>
            <a:r>
              <a:rPr lang="sv-SE" dirty="0" err="1" smtClean="0"/>
              <a:t>circuits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" name="Picture 9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11" name="Picture 10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Recycling </a:t>
            </a:r>
            <a:r>
              <a:rPr lang="en-GB" b="1" dirty="0"/>
              <a:t>of surplus energy at European Spallation </a:t>
            </a:r>
            <a:r>
              <a:rPr lang="en-GB" b="1" dirty="0" smtClean="0"/>
              <a:t>Source:</a:t>
            </a:r>
            <a:endParaRPr lang="en-US" b="1" dirty="0"/>
          </a:p>
          <a:p>
            <a:r>
              <a:rPr lang="en-GB" dirty="0"/>
              <a:t>Danfoss/COWI, 2013-11</a:t>
            </a:r>
            <a:endParaRPr lang="en-US" dirty="0"/>
          </a:p>
          <a:p>
            <a:r>
              <a:rPr lang="en-GB" dirty="0"/>
              <a:t>EON, 2013-11-15</a:t>
            </a:r>
            <a:endParaRPr lang="en-US" dirty="0"/>
          </a:p>
          <a:p>
            <a:r>
              <a:rPr lang="en-GB" dirty="0" err="1"/>
              <a:t>HotSwap</a:t>
            </a:r>
            <a:r>
              <a:rPr lang="en-GB" dirty="0"/>
              <a:t>, 2013-11-11</a:t>
            </a:r>
            <a:endParaRPr lang="en-US" dirty="0"/>
          </a:p>
          <a:p>
            <a:r>
              <a:rPr lang="en-GB" dirty="0"/>
              <a:t>Kraftringen, 2013-11-14</a:t>
            </a:r>
            <a:endParaRPr lang="en-US" dirty="0"/>
          </a:p>
          <a:p>
            <a:r>
              <a:rPr lang="en-GB" dirty="0"/>
              <a:t>SLU – Swedish University of Agricultural Sciences. R&amp;D-program SSE-C – Swedish Surplus Energy Collaboration, 2013-11-14</a:t>
            </a:r>
            <a:endParaRPr lang="en-US" dirty="0"/>
          </a:p>
          <a:p>
            <a:r>
              <a:rPr lang="en-GB" dirty="0"/>
              <a:t>VA SYD, 2013-11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b="1" dirty="0" smtClean="0"/>
              <a:t>Colleagues at the respective facilities:</a:t>
            </a:r>
            <a:r>
              <a:rPr lang="en-GB" dirty="0" smtClean="0"/>
              <a:t> </a:t>
            </a:r>
            <a:endParaRPr lang="en-US" dirty="0" smtClean="0"/>
          </a:p>
          <a:p>
            <a:r>
              <a:rPr lang="en-GB" dirty="0" err="1" smtClean="0"/>
              <a:t>Bouteille</a:t>
            </a:r>
            <a:r>
              <a:rPr lang="en-GB" dirty="0"/>
              <a:t>, Jean-Francois, ESRF</a:t>
            </a:r>
            <a:endParaRPr lang="en-US" dirty="0"/>
          </a:p>
          <a:p>
            <a:r>
              <a:rPr lang="en-GB" dirty="0" err="1"/>
              <a:t>Burckhart</a:t>
            </a:r>
            <a:r>
              <a:rPr lang="en-GB" dirty="0"/>
              <a:t>, </a:t>
            </a:r>
            <a:r>
              <a:rPr lang="en-GB" dirty="0" err="1"/>
              <a:t>Helfried</a:t>
            </a:r>
            <a:r>
              <a:rPr lang="en-GB" dirty="0"/>
              <a:t>, CERN</a:t>
            </a:r>
            <a:endParaRPr lang="en-US" dirty="0"/>
          </a:p>
          <a:p>
            <a:r>
              <a:rPr lang="en-GB" dirty="0"/>
              <a:t>Casas, Joan, ALBA CELLS</a:t>
            </a:r>
            <a:endParaRPr lang="en-US" dirty="0"/>
          </a:p>
          <a:p>
            <a:r>
              <a:rPr lang="en-GB" dirty="0" err="1"/>
              <a:t>Claudet</a:t>
            </a:r>
            <a:r>
              <a:rPr lang="en-GB" dirty="0"/>
              <a:t>, Serge, CERN</a:t>
            </a:r>
            <a:endParaRPr lang="en-US" dirty="0"/>
          </a:p>
          <a:p>
            <a:r>
              <a:rPr lang="en-GB" dirty="0"/>
              <a:t>De Jong, Jan, KVI</a:t>
            </a:r>
            <a:endParaRPr lang="en-US" dirty="0"/>
          </a:p>
          <a:p>
            <a:r>
              <a:rPr lang="en-GB" dirty="0" err="1"/>
              <a:t>Eymard</a:t>
            </a:r>
            <a:r>
              <a:rPr lang="en-GB" dirty="0"/>
              <a:t>, Philippe, SOLEIL</a:t>
            </a:r>
            <a:endParaRPr lang="en-US" dirty="0"/>
          </a:p>
          <a:p>
            <a:r>
              <a:rPr lang="en-GB" dirty="0"/>
              <a:t>Findlay, David, ISIS</a:t>
            </a:r>
            <a:endParaRPr lang="en-US" dirty="0"/>
          </a:p>
          <a:p>
            <a:r>
              <a:rPr lang="en-GB" dirty="0" err="1"/>
              <a:t>Hofstee</a:t>
            </a:r>
            <a:r>
              <a:rPr lang="en-GB" dirty="0"/>
              <a:t>, </a:t>
            </a:r>
            <a:r>
              <a:rPr lang="en-GB" dirty="0" err="1"/>
              <a:t>Mariet</a:t>
            </a:r>
            <a:r>
              <a:rPr lang="en-GB" dirty="0"/>
              <a:t>, KVI</a:t>
            </a:r>
            <a:endParaRPr lang="en-US" dirty="0"/>
          </a:p>
          <a:p>
            <a:r>
              <a:rPr lang="en-GB" dirty="0"/>
              <a:t>Jensen, Jens-Peter, DESY</a:t>
            </a:r>
            <a:endParaRPr lang="en-US" dirty="0"/>
          </a:p>
          <a:p>
            <a:r>
              <a:rPr lang="en-GB" dirty="0" err="1"/>
              <a:t>Lavesson</a:t>
            </a:r>
            <a:r>
              <a:rPr lang="en-GB" dirty="0"/>
              <a:t>, Lars, MAX IV</a:t>
            </a:r>
            <a:endParaRPr lang="en-US" dirty="0"/>
          </a:p>
          <a:p>
            <a:r>
              <a:rPr lang="en-GB" dirty="0" err="1"/>
              <a:t>Lindenberg</a:t>
            </a:r>
            <a:r>
              <a:rPr lang="en-GB" dirty="0"/>
              <a:t>, Jan, GSI</a:t>
            </a:r>
            <a:endParaRPr lang="en-US" dirty="0"/>
          </a:p>
          <a:p>
            <a:r>
              <a:rPr lang="en-GB" dirty="0" err="1"/>
              <a:t>Reinhard</a:t>
            </a:r>
            <a:r>
              <a:rPr lang="en-GB" dirty="0"/>
              <a:t>, David, PSI</a:t>
            </a:r>
            <a:endParaRPr lang="en-US" dirty="0"/>
          </a:p>
          <a:p>
            <a:r>
              <a:rPr lang="en-GB" dirty="0"/>
              <a:t>Ricci, </a:t>
            </a:r>
            <a:r>
              <a:rPr lang="en-GB" dirty="0" err="1"/>
              <a:t>Ruggero</a:t>
            </a:r>
            <a:r>
              <a:rPr lang="en-GB" dirty="0"/>
              <a:t>, INFN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GB" b="1" dirty="0"/>
              <a:t>Expertise from ESS:</a:t>
            </a:r>
            <a:endParaRPr lang="en-US" dirty="0"/>
          </a:p>
          <a:p>
            <a:r>
              <a:rPr lang="en-GB" dirty="0" err="1"/>
              <a:t>Hjern</a:t>
            </a:r>
            <a:r>
              <a:rPr lang="en-GB" dirty="0"/>
              <a:t>, Thomas, ÅF consultant at ESS</a:t>
            </a:r>
            <a:endParaRPr lang="en-US" dirty="0"/>
          </a:p>
          <a:p>
            <a:r>
              <a:rPr lang="en-GB" dirty="0" err="1"/>
              <a:t>Lindström</a:t>
            </a:r>
            <a:r>
              <a:rPr lang="en-GB" dirty="0"/>
              <a:t>, Erica, Project Coordinator, Energy Division, ESS</a:t>
            </a:r>
            <a:endParaRPr lang="en-US" dirty="0"/>
          </a:p>
          <a:p>
            <a:r>
              <a:rPr lang="en-GB" dirty="0"/>
              <a:t>Parker, Thomas, Head of Energy Division, ESS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GB" b="1" dirty="0"/>
              <a:t>Text references:</a:t>
            </a:r>
            <a:endParaRPr lang="en-US" dirty="0"/>
          </a:p>
          <a:p>
            <a:r>
              <a:rPr lang="en-US" dirty="0"/>
              <a:t>Energy Inventory, ESS-0003989, </a:t>
            </a:r>
            <a:r>
              <a:rPr lang="en-US" dirty="0" err="1"/>
              <a:t>Lindström</a:t>
            </a:r>
            <a:r>
              <a:rPr lang="en-US" dirty="0"/>
              <a:t> E, 2014-02-24</a:t>
            </a:r>
          </a:p>
          <a:p>
            <a:endParaRPr lang="en-US" dirty="0"/>
          </a:p>
          <a:p>
            <a:r>
              <a:rPr lang="en-GB" dirty="0"/>
              <a:t>Study of working fluid selection of Organic </a:t>
            </a:r>
            <a:r>
              <a:rPr lang="en-GB" dirty="0" err="1"/>
              <a:t>Rankine</a:t>
            </a:r>
            <a:r>
              <a:rPr lang="en-GB" dirty="0"/>
              <a:t> Cycle (ORC) for waste heat recovery, E.H. Wang et al, Energy 36, 2011 </a:t>
            </a:r>
            <a:br>
              <a:rPr lang="en-GB" dirty="0"/>
            </a:br>
            <a:r>
              <a:rPr lang="en-GB" u="sng" dirty="0">
                <a:hlinkClick r:id="rId2"/>
              </a:rPr>
              <a:t>http://dspace.imech.ac.cn/bitstream/311007/44862/1/SCI-J2011006.pdf</a:t>
            </a:r>
            <a:r>
              <a:rPr lang="en-GB" u="sng" dirty="0"/>
              <a:t/>
            </a:r>
            <a:br>
              <a:rPr lang="en-GB" u="sng" dirty="0"/>
            </a:br>
            <a:endParaRPr lang="en-US" dirty="0"/>
          </a:p>
          <a:p>
            <a:r>
              <a:rPr lang="en-GB" dirty="0"/>
              <a:t>Thermodynamics – An Engineering Approach, </a:t>
            </a:r>
            <a:r>
              <a:rPr lang="en-GB" dirty="0" err="1"/>
              <a:t>Cengel</a:t>
            </a:r>
            <a:r>
              <a:rPr lang="en-GB" dirty="0"/>
              <a:t> and Boles, 2008</a:t>
            </a:r>
            <a:br>
              <a:rPr lang="en-GB" dirty="0"/>
            </a:br>
            <a:endParaRPr lang="en-US" dirty="0"/>
          </a:p>
          <a:p>
            <a:r>
              <a:rPr lang="en-GB" dirty="0"/>
              <a:t>Thermally driven cooling: Technologies, </a:t>
            </a:r>
            <a:r>
              <a:rPr lang="en-GB" dirty="0" err="1"/>
              <a:t>Develeopment</a:t>
            </a:r>
            <a:r>
              <a:rPr lang="en-GB" dirty="0"/>
              <a:t> and Applications, </a:t>
            </a:r>
            <a:r>
              <a:rPr lang="en-GB" dirty="0" err="1"/>
              <a:t>Núnez</a:t>
            </a:r>
            <a:r>
              <a:rPr lang="en-GB" dirty="0"/>
              <a:t> T, </a:t>
            </a:r>
            <a:r>
              <a:rPr lang="en-GB" dirty="0" err="1"/>
              <a:t>Fraunhofer</a:t>
            </a:r>
            <a:r>
              <a:rPr lang="en-GB" dirty="0"/>
              <a:t> Institute, Freiburg, JOURNAL OF SUSTAINABLE ENERGY, VOL. 1, NO. 4, DECEMBER, 2010 </a:t>
            </a:r>
            <a:r>
              <a:rPr lang="en-US" dirty="0"/>
              <a:t>, </a:t>
            </a:r>
            <a:r>
              <a:rPr lang="en-US" u="sng" dirty="0">
                <a:hlinkClick r:id="rId3"/>
              </a:rPr>
              <a:t>www.energy-cie.ro/archives/2010/nr_4/v4-03_nunez_thomas.pdf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GB" dirty="0"/>
              <a:t>Energy management for large-scale research infrastructures, </a:t>
            </a:r>
            <a:r>
              <a:rPr lang="en-GB" dirty="0" err="1"/>
              <a:t>Bordry</a:t>
            </a:r>
            <a:r>
              <a:rPr lang="en-GB" dirty="0"/>
              <a:t> F, Parker T, </a:t>
            </a:r>
            <a:r>
              <a:rPr lang="en-GB" dirty="0" err="1"/>
              <a:t>Rizzuto</a:t>
            </a:r>
            <a:r>
              <a:rPr lang="en-GB" dirty="0"/>
              <a:t> C, 2011-10-13</a:t>
            </a:r>
            <a:br>
              <a:rPr lang="en-GB" dirty="0"/>
            </a:br>
            <a:endParaRPr lang="en-US" dirty="0"/>
          </a:p>
          <a:p>
            <a:r>
              <a:rPr lang="en-US" dirty="0" err="1"/>
              <a:t>Värmedriven</a:t>
            </a:r>
            <a:r>
              <a:rPr lang="en-US" dirty="0"/>
              <a:t> </a:t>
            </a:r>
            <a:r>
              <a:rPr lang="en-US" dirty="0" err="1"/>
              <a:t>kyla</a:t>
            </a:r>
            <a:r>
              <a:rPr lang="en-US" dirty="0"/>
              <a:t>, </a:t>
            </a:r>
            <a:r>
              <a:rPr lang="en-US" dirty="0" err="1"/>
              <a:t>Rydstrand</a:t>
            </a:r>
            <a:r>
              <a:rPr lang="en-US" dirty="0"/>
              <a:t> M et al, </a:t>
            </a:r>
            <a:r>
              <a:rPr lang="en-US" dirty="0" err="1"/>
              <a:t>Energiprocesser</a:t>
            </a:r>
            <a:r>
              <a:rPr lang="en-US" dirty="0"/>
              <a:t> KTH, </a:t>
            </a:r>
            <a:r>
              <a:rPr lang="en-US" dirty="0" err="1"/>
              <a:t>Forskning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Utveckling</a:t>
            </a:r>
            <a:r>
              <a:rPr lang="en-US" dirty="0"/>
              <a:t> 2004:112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”</a:t>
            </a:r>
            <a:r>
              <a:rPr lang="en-US" dirty="0" err="1"/>
              <a:t>DesiCool</a:t>
            </a:r>
            <a:r>
              <a:rPr lang="en-US" dirty="0"/>
              <a:t>, </a:t>
            </a:r>
            <a:r>
              <a:rPr lang="en-US" dirty="0" err="1"/>
              <a:t>Omvandlar</a:t>
            </a:r>
            <a:r>
              <a:rPr lang="en-US" dirty="0"/>
              <a:t> </a:t>
            </a:r>
            <a:r>
              <a:rPr lang="en-US" dirty="0" err="1"/>
              <a:t>värme</a:t>
            </a:r>
            <a:r>
              <a:rPr lang="en-US" dirty="0"/>
              <a:t> till </a:t>
            </a:r>
            <a:r>
              <a:rPr lang="en-US" dirty="0" err="1"/>
              <a:t>kyla</a:t>
            </a:r>
            <a:r>
              <a:rPr lang="en-US" dirty="0"/>
              <a:t>”, </a:t>
            </a:r>
            <a:r>
              <a:rPr lang="en-US" dirty="0" err="1"/>
              <a:t>Munters</a:t>
            </a:r>
            <a:r>
              <a:rPr lang="en-US" dirty="0"/>
              <a:t>, </a:t>
            </a:r>
            <a:r>
              <a:rPr lang="en-GB" u="sng" dirty="0">
                <a:hlinkClick r:id="rId4"/>
              </a:rPr>
              <a:t>www.munters.se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Strategic Sustainability Performance Plan, U.S. Department of Energy 2012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Climate Change Adaptation Plan, U.S. Department of Energy, 2011</a:t>
            </a:r>
            <a:br>
              <a:rPr lang="en-US" dirty="0"/>
            </a:br>
            <a:endParaRPr lang="en-US" dirty="0"/>
          </a:p>
          <a:p>
            <a:r>
              <a:rPr lang="en-US" dirty="0"/>
              <a:t>Scorecard on Sustainability/Energy, U.S. Department of Energy 2013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4-04-10 at 11.03.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6" name="Picture 5" descr="MAX I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6" name="Picture 5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70" y="2417990"/>
            <a:ext cx="5446598" cy="352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5949280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100521 ESS Activity report p.18</a:t>
            </a:r>
            <a:endParaRPr lang="en-US" sz="9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 for your attention!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117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Energy-</a:t>
            </a:r>
            <a:r>
              <a:rPr lang="sv-SE" dirty="0" err="1" smtClean="0"/>
              <a:t>related</a:t>
            </a:r>
            <a:r>
              <a:rPr lang="sv-SE" dirty="0"/>
              <a:t> </a:t>
            </a:r>
            <a:r>
              <a:rPr lang="sv-SE" dirty="0" smtClean="0"/>
              <a:t>parameters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analysed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10 in operation</a:t>
            </a:r>
          </a:p>
          <a:p>
            <a:endParaRPr lang="sv-SE" sz="2400" dirty="0" smtClean="0"/>
          </a:p>
          <a:p>
            <a:r>
              <a:rPr lang="sv-SE" sz="2400" dirty="0" smtClean="0"/>
              <a:t>2 under </a:t>
            </a:r>
            <a:r>
              <a:rPr lang="sv-SE" sz="2400" dirty="0" err="1" smtClean="0"/>
              <a:t>construction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Energy </a:t>
            </a:r>
            <a:r>
              <a:rPr lang="sv-SE" sz="2400" dirty="0" err="1" smtClean="0"/>
              <a:t>consumption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sv-SE" sz="2400" dirty="0" err="1" smtClean="0"/>
              <a:t>Cooling</a:t>
            </a:r>
            <a:r>
              <a:rPr lang="sv-SE" sz="2400" dirty="0" smtClean="0"/>
              <a:t> </a:t>
            </a:r>
            <a:r>
              <a:rPr lang="sv-SE" sz="2400" dirty="0" err="1" smtClean="0"/>
              <a:t>methods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sv-SE" sz="2400" dirty="0" smtClean="0"/>
              <a:t>Energy </a:t>
            </a:r>
            <a:r>
              <a:rPr lang="sv-SE" sz="2400" dirty="0" err="1" smtClean="0"/>
              <a:t>related</a:t>
            </a:r>
            <a:r>
              <a:rPr lang="sv-SE" sz="2400" dirty="0" smtClean="0"/>
              <a:t> </a:t>
            </a:r>
            <a:r>
              <a:rPr lang="sv-SE" sz="2400" dirty="0" err="1" smtClean="0"/>
              <a:t>costs</a:t>
            </a:r>
            <a:endParaRPr lang="sv-SE" sz="2400" dirty="0" smtClean="0"/>
          </a:p>
          <a:p>
            <a:endParaRPr lang="sv-SE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74" y="1484784"/>
            <a:ext cx="3600472" cy="532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 heat technologies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Technologies for heat </a:t>
            </a:r>
            <a:r>
              <a:rPr lang="sv-SE" dirty="0" err="1" smtClean="0"/>
              <a:t>recovery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Survey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industries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smtClean="0"/>
              <a:t>heat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preferably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 in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current</a:t>
            </a:r>
            <a:r>
              <a:rPr lang="sv-SE" dirty="0" smtClean="0"/>
              <a:t> </a:t>
            </a:r>
            <a:r>
              <a:rPr lang="sv-SE" dirty="0" err="1" smtClean="0"/>
              <a:t>state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Heat and </a:t>
            </a:r>
            <a:r>
              <a:rPr lang="sv-SE" dirty="0" err="1" smtClean="0"/>
              <a:t>heated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flows</a:t>
            </a:r>
            <a:endParaRPr lang="sv-SE" dirty="0"/>
          </a:p>
          <a:p>
            <a:endParaRPr lang="en-US" dirty="0"/>
          </a:p>
        </p:txBody>
      </p:sp>
      <p:pic>
        <p:nvPicPr>
          <p:cNvPr id="4" name="Picture 3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5" name="Picture 4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9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electricity sources and price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65396"/>
              </p:ext>
            </p:extLst>
          </p:nvPr>
        </p:nvGraphicFramePr>
        <p:xfrm>
          <a:off x="251520" y="1556792"/>
          <a:ext cx="84249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031298"/>
              </p:ext>
            </p:extLst>
          </p:nvPr>
        </p:nvGraphicFramePr>
        <p:xfrm>
          <a:off x="179512" y="3861048"/>
          <a:ext cx="81003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24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different reasons to the size of the energy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7" name="Picture 6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319542"/>
              </p:ext>
            </p:extLst>
          </p:nvPr>
        </p:nvGraphicFramePr>
        <p:xfrm>
          <a:off x="323528" y="3933056"/>
          <a:ext cx="81003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06711"/>
              </p:ext>
            </p:extLst>
          </p:nvPr>
        </p:nvGraphicFramePr>
        <p:xfrm>
          <a:off x="467544" y="1556792"/>
          <a:ext cx="82089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267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of the energy budget is spent on other things than the electricity price?</a:t>
            </a:r>
            <a:endParaRPr lang="en-US" dirty="0"/>
          </a:p>
        </p:txBody>
      </p:sp>
      <p:pic>
        <p:nvPicPr>
          <p:cNvPr id="4" name="Picture 3" descr="Screen Shot 2014-04-10 at 11.03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5" name="Picture 4" descr="MAX 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11782"/>
              </p:ext>
            </p:extLst>
          </p:nvPr>
        </p:nvGraphicFramePr>
        <p:xfrm>
          <a:off x="323528" y="1844824"/>
          <a:ext cx="836297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5" imgW="5765800" imgH="546100" progId="Word.Document.12">
                  <p:embed/>
                </p:oleObj>
              </mc:Choice>
              <mc:Fallback>
                <p:oleObj name="Document" r:id="rId5" imgW="57658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844824"/>
                        <a:ext cx="8362977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40974"/>
              </p:ext>
            </p:extLst>
          </p:nvPr>
        </p:nvGraphicFramePr>
        <p:xfrm>
          <a:off x="1547664" y="2780928"/>
          <a:ext cx="5760640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419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large amounts of surplus heat that could potentially be reused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073439"/>
              </p:ext>
            </p:extLst>
          </p:nvPr>
        </p:nvGraphicFramePr>
        <p:xfrm>
          <a:off x="395536" y="1916832"/>
          <a:ext cx="41764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85102"/>
              </p:ext>
            </p:extLst>
          </p:nvPr>
        </p:nvGraphicFramePr>
        <p:xfrm>
          <a:off x="4716016" y="1916832"/>
          <a:ext cx="42119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260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mixing of flows keep the temperatures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is dissipated more through the system when only considered an expense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receive more high-grade heat, less mixing of tempered water flows is required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AX 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pic>
        <p:nvPicPr>
          <p:cNvPr id="6" name="Picture 5" descr="Screen Shot 2014-04-10 at 11.03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1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403</TotalTime>
  <Words>468</Words>
  <Application>Microsoft Macintosh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ESS Core Powerpoint</vt:lpstr>
      <vt:lpstr>Document</vt:lpstr>
      <vt:lpstr>Heat recovery at European Accelerator Based Facilities – Possibilities and Opportunities</vt:lpstr>
      <vt:lpstr>Surplus heat recovery as an energy efficient measure</vt:lpstr>
      <vt:lpstr>Energy-related parameters are analysed</vt:lpstr>
      <vt:lpstr>Surplus heat technologies  </vt:lpstr>
      <vt:lpstr>Correlation between electricity sources and price</vt:lpstr>
      <vt:lpstr>There are different reasons to the size of the energy budget </vt:lpstr>
      <vt:lpstr>How much of the energy budget is spent on other things than the electricity price?</vt:lpstr>
      <vt:lpstr>There are large amounts of surplus heat that could potentially be reused</vt:lpstr>
      <vt:lpstr>Reduced mixing of flows keep the temperatures high</vt:lpstr>
      <vt:lpstr>The most suitable cooling method depends on local prerequisites</vt:lpstr>
      <vt:lpstr>Surplus energy can heat the own buildings</vt:lpstr>
      <vt:lpstr>Surplus heat can be utilised in many ways</vt:lpstr>
      <vt:lpstr>High temperature solutions</vt:lpstr>
      <vt:lpstr>Low temperature solutions</vt:lpstr>
      <vt:lpstr>LTDH networks utilises the low tempered heat</vt:lpstr>
      <vt:lpstr>Surplus heat can produce food and fodder</vt:lpstr>
      <vt:lpstr>40°C can increase the efficiency in several processes</vt:lpstr>
      <vt:lpstr>Seasonal variations needs to be covered</vt:lpstr>
      <vt:lpstr>Heat recovery a new research field?</vt:lpstr>
      <vt:lpstr>References</vt:lpstr>
      <vt:lpstr>Questions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Johanna Torberntsson</cp:lastModifiedBy>
  <cp:revision>69</cp:revision>
  <cp:lastPrinted>2014-04-22T12:00:05Z</cp:lastPrinted>
  <dcterms:created xsi:type="dcterms:W3CDTF">2013-10-29T16:05:10Z</dcterms:created>
  <dcterms:modified xsi:type="dcterms:W3CDTF">2014-05-05T07:28:42Z</dcterms:modified>
</cp:coreProperties>
</file>