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84" r:id="rId3"/>
    <p:sldId id="288" r:id="rId4"/>
    <p:sldId id="324" r:id="rId5"/>
    <p:sldId id="298" r:id="rId6"/>
    <p:sldId id="313" r:id="rId7"/>
    <p:sldId id="321" r:id="rId8"/>
    <p:sldId id="316" r:id="rId9"/>
    <p:sldId id="323" r:id="rId10"/>
    <p:sldId id="322" r:id="rId11"/>
    <p:sldId id="292" r:id="rId12"/>
    <p:sldId id="299" r:id="rId13"/>
    <p:sldId id="300" r:id="rId14"/>
    <p:sldId id="291" r:id="rId15"/>
    <p:sldId id="293" r:id="rId16"/>
    <p:sldId id="302" r:id="rId17"/>
    <p:sldId id="318" r:id="rId18"/>
    <p:sldId id="306" r:id="rId19"/>
    <p:sldId id="308" r:id="rId20"/>
    <p:sldId id="312" r:id="rId21"/>
    <p:sldId id="319" r:id="rId22"/>
    <p:sldId id="317" r:id="rId23"/>
    <p:sldId id="303" r:id="rId24"/>
    <p:sldId id="314" r:id="rId25"/>
    <p:sldId id="337" r:id="rId26"/>
    <p:sldId id="326" r:id="rId27"/>
    <p:sldId id="332" r:id="rId28"/>
    <p:sldId id="333" r:id="rId29"/>
    <p:sldId id="334" r:id="rId30"/>
    <p:sldId id="335" r:id="rId31"/>
    <p:sldId id="336" r:id="rId32"/>
    <p:sldId id="330" r:id="rId33"/>
    <p:sldId id="328" r:id="rId34"/>
    <p:sldId id="296" r:id="rId35"/>
    <p:sldId id="310" r:id="rId36"/>
    <p:sldId id="320" r:id="rId37"/>
    <p:sldId id="338" r:id="rId38"/>
    <p:sldId id="341" r:id="rId39"/>
    <p:sldId id="339" r:id="rId40"/>
    <p:sldId id="278" r:id="rId41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FFF"/>
    <a:srgbClr val="237FFC"/>
    <a:srgbClr val="96B5D8"/>
    <a:srgbClr val="9999FF"/>
    <a:srgbClr val="FFFFCC"/>
    <a:srgbClr val="FF00FF"/>
    <a:srgbClr val="8DC3FF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5" autoAdjust="0"/>
  </p:normalViewPr>
  <p:slideViewPr>
    <p:cSldViewPr>
      <p:cViewPr>
        <p:scale>
          <a:sx n="75" d="100"/>
          <a:sy n="75" d="100"/>
        </p:scale>
        <p:origin x="-946" y="-58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120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3091" y="-8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352" cy="4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t" anchorCtr="0" compatLnSpc="1">
            <a:prstTxWarp prst="textNoShape">
              <a:avLst/>
            </a:prstTxWarp>
          </a:bodyPr>
          <a:lstStyle>
            <a:lvl1pPr defTabSz="954941">
              <a:defRPr sz="1200" baseline="30000"/>
            </a:lvl1pPr>
          </a:lstStyle>
          <a:p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149" y="1"/>
            <a:ext cx="2945352" cy="4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t" anchorCtr="0" compatLnSpc="1">
            <a:prstTxWarp prst="textNoShape">
              <a:avLst/>
            </a:prstTxWarp>
          </a:bodyPr>
          <a:lstStyle>
            <a:lvl1pPr algn="r" defTabSz="954941">
              <a:defRPr sz="1200" baseline="30000"/>
            </a:lvl1pPr>
          </a:lstStyle>
          <a:p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1"/>
            <a:ext cx="2945352" cy="4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b" anchorCtr="0" compatLnSpc="1">
            <a:prstTxWarp prst="textNoShape">
              <a:avLst/>
            </a:prstTxWarp>
          </a:bodyPr>
          <a:lstStyle>
            <a:lvl1pPr defTabSz="954941">
              <a:defRPr sz="1200" baseline="30000"/>
            </a:lvl1pPr>
          </a:lstStyle>
          <a:p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149" y="9434511"/>
            <a:ext cx="2945352" cy="4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b" anchorCtr="0" compatLnSpc="1">
            <a:prstTxWarp prst="textNoShape">
              <a:avLst/>
            </a:prstTxWarp>
          </a:bodyPr>
          <a:lstStyle>
            <a:lvl1pPr algn="r" defTabSz="954941">
              <a:defRPr sz="1200" baseline="30000"/>
            </a:lvl1pPr>
          </a:lstStyle>
          <a:p>
            <a:fld id="{2B5DC055-15AF-4DB0-AE8C-7C30407C7DE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005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352" cy="4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t" anchorCtr="0" compatLnSpc="1">
            <a:prstTxWarp prst="textNoShape">
              <a:avLst/>
            </a:prstTxWarp>
          </a:bodyPr>
          <a:lstStyle>
            <a:lvl1pPr defTabSz="954941">
              <a:defRPr sz="1200" baseline="30000"/>
            </a:lvl1pPr>
          </a:lstStyle>
          <a:p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149" y="1"/>
            <a:ext cx="2945352" cy="4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t" anchorCtr="0" compatLnSpc="1">
            <a:prstTxWarp prst="textNoShape">
              <a:avLst/>
            </a:prstTxWarp>
          </a:bodyPr>
          <a:lstStyle>
            <a:lvl1pPr algn="r" defTabSz="954941">
              <a:defRPr sz="1200" baseline="30000"/>
            </a:lvl1pPr>
          </a:lstStyle>
          <a:p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02" y="4718054"/>
            <a:ext cx="4980497" cy="44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1"/>
            <a:ext cx="2945352" cy="4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b" anchorCtr="0" compatLnSpc="1">
            <a:prstTxWarp prst="textNoShape">
              <a:avLst/>
            </a:prstTxWarp>
          </a:bodyPr>
          <a:lstStyle>
            <a:lvl1pPr defTabSz="954941">
              <a:defRPr sz="1200" baseline="30000"/>
            </a:lvl1pPr>
          </a:lstStyle>
          <a:p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149" y="9434511"/>
            <a:ext cx="2945352" cy="4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567" tIns="47783" rIns="95567" bIns="47783" numCol="1" anchor="b" anchorCtr="0" compatLnSpc="1">
            <a:prstTxWarp prst="textNoShape">
              <a:avLst/>
            </a:prstTxWarp>
          </a:bodyPr>
          <a:lstStyle>
            <a:lvl1pPr algn="r" defTabSz="954941">
              <a:defRPr sz="1200" baseline="30000"/>
            </a:lvl1pPr>
          </a:lstStyle>
          <a:p>
            <a:fld id="{2A626CDA-4A0A-42A9-8CCF-8EE9107A721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830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12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6CDA-4A0A-42A9-8CCF-8EE9107A7219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79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6125"/>
            <a:ext cx="4962525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26CDA-4A0A-42A9-8CCF-8EE9107A7219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880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Times" pitchFamily="18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Times" pitchFamily="18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Times" pitchFamily="18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 cap="flat" cmpd="sng" algn="ctr">
            <a:solidFill>
              <a:srgbClr val="B3D9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 eaLnBrk="1" hangingPunct="1"/>
            <a:r>
              <a:rPr lang="de-DE" b="1">
                <a:solidFill>
                  <a:srgbClr val="606060"/>
                </a:solidFill>
                <a:latin typeface="Arial Narrow" pitchFamily="34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200156-2503-498E-B49F-B721A263DD97}" type="datetime1">
              <a:rPr lang="de-DE"/>
              <a:pPr/>
              <a:t>28.04.2014</a:t>
            </a:fld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  <p:extLst>
      <p:ext uri="{BB962C8B-B14F-4D97-AF65-F5344CB8AC3E}">
        <p14:creationId xmlns:p14="http://schemas.microsoft.com/office/powerpoint/2010/main" val="2199657600"/>
      </p:ext>
    </p:extLst>
  </p:cSld>
  <p:clrMapOvr>
    <a:masterClrMapping/>
  </p:clrMapOvr>
  <p:transition spd="med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308532-74FB-4820-BA00-A5BB5A106FD6}" type="datetime1">
              <a:rPr lang="de-DE"/>
              <a:pPr/>
              <a:t>28.04.2014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67CA5C62-C7CF-47D2-BB02-78E492948BD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146132"/>
      </p:ext>
    </p:extLst>
  </p:cSld>
  <p:clrMapOvr>
    <a:masterClrMapping/>
  </p:clrMapOvr>
  <p:transition spd="med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7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900000"/>
            <a:ext cx="3961200" cy="5653200"/>
          </a:xfrm>
        </p:spPr>
        <p:txBody>
          <a:bodyPr/>
          <a:lstStyle>
            <a:lvl1pPr marL="0" indent="0"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defRPr sz="1700" b="0" i="0">
                <a:latin typeface="Arial Narrow"/>
                <a:cs typeface="Arial Narrow"/>
              </a:defRPr>
            </a:lvl4pPr>
            <a:lvl5pPr marL="182563" indent="-182563"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900001"/>
            <a:ext cx="4267200" cy="5653200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defRPr sz="1700" b="0" i="0">
                <a:latin typeface="Arial Narrow"/>
                <a:cs typeface="Arial Narrow"/>
              </a:defRPr>
            </a:lvl4pPr>
            <a:lvl5pPr marL="1435100" indent="-182563"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A2DE2F-A001-4EC1-B492-7EBF85CEC0ED}" type="datetime1">
              <a:rPr lang="de-DE"/>
              <a:pPr/>
              <a:t>28.04.2014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AC341220-11C4-4BD5-A928-490C0B2CEFD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861759"/>
      </p:ext>
    </p:extLst>
  </p:cSld>
  <p:clrMapOvr>
    <a:masterClrMapping/>
  </p:clrMapOvr>
  <p:transition spd="med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D431E2-6300-48B1-BDB1-D580C4826E90}" type="datetime1">
              <a:rPr lang="de-DE"/>
              <a:pPr/>
              <a:t>28.04.2014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68F8C198-8994-47FD-BB58-D5A92EA6557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868151"/>
      </p:ext>
    </p:extLst>
  </p:cSld>
  <p:clrMapOvr>
    <a:masterClrMapping/>
  </p:clrMapOvr>
  <p:transition spd="med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B65C6-79CD-4967-BB9C-2FB133E7D912}" type="datetime1">
              <a:rPr lang="de-DE"/>
              <a:pPr/>
              <a:t>28.04.2014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Seite </a:t>
            </a:r>
            <a:fld id="{3B1519A8-A56C-4DDE-AB91-D43C7AACFDF3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432109"/>
      </p:ext>
    </p:extLst>
  </p:cSld>
  <p:clrMapOvr>
    <a:masterClrMapping/>
  </p:clrMapOvr>
  <p:transition spd="med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B195-04A6-47F4-9145-43A33E8FFF12}" type="datetimeFigureOut">
              <a:rPr lang="de-CH" smtClean="0"/>
              <a:t>28.04.2014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765CE-2C41-4EA8-AFFD-C85AC0066DF8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55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4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Times" charset="0"/>
              <a:ea typeface="+mn-ea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 Narrow" pitchFamily="34" charset="0"/>
              </a:defRPr>
            </a:lvl1pPr>
          </a:lstStyle>
          <a:p>
            <a:fld id="{29AA1C80-6F72-4B17-B234-EAB5B3C24C8E}" type="datetime1">
              <a:rPr lang="de-DE"/>
              <a:pPr/>
              <a:t>28.04.2014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pitchFamily="34" charset="0"/>
              </a:defRPr>
            </a:lvl1pPr>
          </a:lstStyle>
          <a:p>
            <a:r>
              <a:rPr lang="de-DE"/>
              <a:t>Seite </a:t>
            </a:r>
            <a:fld id="{23EC1F66-5942-4EFF-9C94-E124D1CA55A3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1033" name="Bild 14" descr="PSI-Logo_narrow_30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</p:sldLayoutIdLst>
  <p:transition spd="med">
    <p:blinds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/>
          <a:ea typeface="ヒラギノ角ゴ Pro W3" pitchFamily="-108" charset="-128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700">
          <a:solidFill>
            <a:schemeClr val="tx1"/>
          </a:solidFill>
          <a:latin typeface="Arial Narrow"/>
          <a:ea typeface="ヒラギノ角ゴ Pro W3" pitchFamily="-108" charset="-128"/>
          <a:cs typeface="Arial Narrow"/>
        </a:defRPr>
      </a:lvl1pPr>
      <a:lvl2pPr marL="179388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 charset="0"/>
        <a:buChar char="•"/>
        <a:defRPr sz="1700">
          <a:solidFill>
            <a:schemeClr val="tx1"/>
          </a:solidFill>
          <a:latin typeface="Arial Narrow"/>
          <a:ea typeface="ヒラギノ角ゴ Pro W3" charset="-128"/>
          <a:cs typeface="Arial Narrow"/>
        </a:defRPr>
      </a:lvl2pPr>
      <a:lvl3pPr marL="179388" indent="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ＭＳ Ｐゴシック" charset="-128"/>
        </a:defRPr>
      </a:lvl3pPr>
      <a:lvl4pPr marL="627063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700">
          <a:solidFill>
            <a:schemeClr val="tx1"/>
          </a:solidFill>
          <a:latin typeface="Arial Narrow"/>
          <a:ea typeface="ヒラギノ角ゴ Pro W3" charset="-128"/>
          <a:cs typeface="Arial Narrow"/>
        </a:defRPr>
      </a:lvl4pPr>
      <a:lvl5pPr marL="358775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700">
          <a:solidFill>
            <a:schemeClr val="tx1"/>
          </a:solidFill>
          <a:latin typeface="Arial Narrow"/>
          <a:ea typeface="ヒラギノ角ゴ Pro W3" pitchFamily="-112" charset="-128"/>
          <a:cs typeface="Arial Narrow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e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12" Type="http://schemas.openxmlformats.org/officeDocument/2006/relationships/image" Target="../media/image19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18.emf"/><Relationship Id="rId5" Type="http://schemas.openxmlformats.org/officeDocument/2006/relationships/image" Target="../media/image12.wmf"/><Relationship Id="rId10" Type="http://schemas.openxmlformats.org/officeDocument/2006/relationships/image" Target="../media/image17.emf"/><Relationship Id="rId4" Type="http://schemas.openxmlformats.org/officeDocument/2006/relationships/image" Target="../media/image11.wmf"/><Relationship Id="rId9" Type="http://schemas.openxmlformats.org/officeDocument/2006/relationships/image" Target="../media/image16.emf"/><Relationship Id="rId1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FA2DDC43-152A-4465-8474-3278671D892C}" type="datetime4">
              <a:rPr lang="de-DE" sz="800">
                <a:latin typeface="Arial Narrow" pitchFamily="34" charset="0"/>
              </a:rPr>
              <a:pPr/>
              <a:t>28. April 2014</a:t>
            </a:fld>
            <a:endParaRPr lang="de-DE" sz="800" dirty="0">
              <a:latin typeface="Arial Narrow" pitchFamily="34" charset="0"/>
            </a:endParaRPr>
          </a:p>
        </p:txBody>
      </p:sp>
      <p:sp>
        <p:nvSpPr>
          <p:cNvPr id="921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 dirty="0" smtClean="0">
                <a:latin typeface="Arial Narrow" pitchFamily="34" charset="0"/>
              </a:rPr>
              <a:t>PSI,</a:t>
            </a:r>
          </a:p>
        </p:txBody>
      </p:sp>
      <p:sp>
        <p:nvSpPr>
          <p:cNvPr id="9220" name="Datumsplatzhalter 3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8A228A1A-F01F-4D94-8293-D795C12C8094}" type="datetime4">
              <a:rPr lang="de-DE" sz="800">
                <a:latin typeface="Arial Narrow" pitchFamily="34" charset="0"/>
              </a:rPr>
              <a:pPr/>
              <a:t>28. April 2014</a:t>
            </a:fld>
            <a:endParaRPr lang="de-DE" sz="800" dirty="0">
              <a:latin typeface="Arial Narrow" pitchFamily="34" charset="0"/>
            </a:endParaRPr>
          </a:p>
        </p:txBody>
      </p:sp>
      <p:sp>
        <p:nvSpPr>
          <p:cNvPr id="9221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/>
            <a:r>
              <a:rPr lang="de-DE" sz="800" dirty="0">
                <a:latin typeface="Arial Narrow" pitchFamily="34" charset="0"/>
              </a:rPr>
              <a:t>PSI,</a:t>
            </a:r>
          </a:p>
        </p:txBody>
      </p:sp>
      <p:sp>
        <p:nvSpPr>
          <p:cNvPr id="9222" name="Titel 3"/>
          <p:cNvSpPr>
            <a:spLocks noGrp="1"/>
          </p:cNvSpPr>
          <p:nvPr>
            <p:ph type="ctrTitle"/>
          </p:nvPr>
        </p:nvSpPr>
        <p:spPr>
          <a:xfrm>
            <a:off x="1905000" y="4581525"/>
            <a:ext cx="6915150" cy="360363"/>
          </a:xfrm>
        </p:spPr>
        <p:txBody>
          <a:bodyPr/>
          <a:lstStyle/>
          <a:p>
            <a:r>
              <a:rPr lang="de-DE" sz="2300" dirty="0" smtClean="0">
                <a:latin typeface="Arial Narrow" pitchFamily="34" charset="0"/>
                <a:ea typeface="ヒラギノ角ゴ Pro W3" charset="-128"/>
                <a:cs typeface="Arial" charset="0"/>
              </a:rPr>
              <a:t>Paul Scherrer Institut</a:t>
            </a:r>
          </a:p>
        </p:txBody>
      </p:sp>
      <p:sp>
        <p:nvSpPr>
          <p:cNvPr id="9223" name="Untertitel 4"/>
          <p:cNvSpPr>
            <a:spLocks/>
          </p:cNvSpPr>
          <p:nvPr/>
        </p:nvSpPr>
        <p:spPr bwMode="auto">
          <a:xfrm>
            <a:off x="1903413" y="5373688"/>
            <a:ext cx="70104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de-DE" sz="2300" b="1" dirty="0" smtClean="0">
                <a:latin typeface="Arial Narrow" pitchFamily="34" charset="0"/>
              </a:rPr>
              <a:t>Heat Recycling at PSI, a Project </a:t>
            </a:r>
            <a:r>
              <a:rPr lang="de-DE" sz="2300" b="1" dirty="0" err="1" smtClean="0">
                <a:latin typeface="Arial Narrow" pitchFamily="34" charset="0"/>
              </a:rPr>
              <a:t>to</a:t>
            </a:r>
            <a:r>
              <a:rPr lang="de-DE" sz="2300" b="1" dirty="0" smtClean="0">
                <a:latin typeface="Arial Narrow" pitchFamily="34" charset="0"/>
              </a:rPr>
              <a:t> </a:t>
            </a:r>
            <a:r>
              <a:rPr lang="de-DE" sz="2300" b="1" dirty="0">
                <a:latin typeface="Arial Narrow" pitchFamily="34" charset="0"/>
              </a:rPr>
              <a:t>C</a:t>
            </a:r>
            <a:r>
              <a:rPr lang="de-DE" sz="2300" b="1" dirty="0" smtClean="0">
                <a:latin typeface="Arial Narrow" pitchFamily="34" charset="0"/>
              </a:rPr>
              <a:t>over up to 75% of </a:t>
            </a:r>
            <a:r>
              <a:rPr lang="de-DE" sz="2300" b="1" dirty="0" err="1" smtClean="0">
                <a:latin typeface="Arial Narrow" pitchFamily="34" charset="0"/>
              </a:rPr>
              <a:t>the</a:t>
            </a:r>
            <a:r>
              <a:rPr lang="de-DE" sz="2300" b="1" dirty="0" smtClean="0">
                <a:latin typeface="Arial Narrow" pitchFamily="34" charset="0"/>
              </a:rPr>
              <a:t> </a:t>
            </a:r>
            <a:r>
              <a:rPr lang="de-DE" sz="2300" b="1" dirty="0" err="1" smtClean="0">
                <a:latin typeface="Arial Narrow" pitchFamily="34" charset="0"/>
              </a:rPr>
              <a:t>Campus`s</a:t>
            </a:r>
            <a:r>
              <a:rPr lang="de-DE" sz="2300" b="1" dirty="0" smtClean="0">
                <a:latin typeface="Arial Narrow" pitchFamily="34" charset="0"/>
              </a:rPr>
              <a:t> </a:t>
            </a:r>
            <a:r>
              <a:rPr lang="de-DE" sz="2300" b="1" dirty="0" err="1" smtClean="0">
                <a:latin typeface="Arial Narrow" pitchFamily="34" charset="0"/>
              </a:rPr>
              <a:t>Heat</a:t>
            </a:r>
            <a:r>
              <a:rPr lang="de-DE" sz="2300" b="1" dirty="0" smtClean="0">
                <a:latin typeface="Arial Narrow" pitchFamily="34" charset="0"/>
              </a:rPr>
              <a:t> </a:t>
            </a:r>
            <a:r>
              <a:rPr lang="de-DE" sz="2300" b="1" dirty="0" err="1">
                <a:latin typeface="Arial Narrow" pitchFamily="34" charset="0"/>
              </a:rPr>
              <a:t>C</a:t>
            </a:r>
            <a:r>
              <a:rPr lang="de-DE" sz="2300" b="1" dirty="0" err="1" smtClean="0">
                <a:latin typeface="Arial Narrow" pitchFamily="34" charset="0"/>
              </a:rPr>
              <a:t>onsumption</a:t>
            </a:r>
            <a:endParaRPr lang="de-DE" sz="2500" b="1" dirty="0">
              <a:latin typeface="Arial Narrow" pitchFamily="34" charset="0"/>
            </a:endParaRPr>
          </a:p>
        </p:txBody>
      </p:sp>
      <p:sp>
        <p:nvSpPr>
          <p:cNvPr id="9224" name="Titel 3"/>
          <p:cNvSpPr>
            <a:spLocks/>
          </p:cNvSpPr>
          <p:nvPr/>
        </p:nvSpPr>
        <p:spPr bwMode="auto">
          <a:xfrm>
            <a:off x="1903413" y="4940300"/>
            <a:ext cx="69151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de-DE" sz="2300" dirty="0" smtClean="0">
                <a:latin typeface="Arial Narrow" pitchFamily="34" charset="0"/>
                <a:cs typeface="Arial" charset="0"/>
              </a:rPr>
              <a:t>Reinhard David</a:t>
            </a:r>
            <a:endParaRPr lang="de-DE" sz="2300" dirty="0"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 smtClean="0"/>
              <a:t>Heat Recycling Project 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2817032"/>
          </a:xfrm>
        </p:spPr>
        <p:txBody>
          <a:bodyPr>
            <a:normAutofit/>
          </a:bodyPr>
          <a:lstStyle/>
          <a:p>
            <a:endParaRPr lang="de-CH" dirty="0"/>
          </a:p>
          <a:p>
            <a:r>
              <a:rPr lang="en-GB" b="1" dirty="0" smtClean="0"/>
              <a:t>Relevant boundary conditions and criteria's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Existing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Existing heating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Existing cooling loops and heat sinks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Existing research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Integration of future sources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19518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91688"/>
            <a:ext cx="4464496" cy="337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aseline="0" dirty="0" smtClean="0"/>
              <a:t>Building Infrastructure</a:t>
            </a:r>
            <a:r>
              <a:rPr lang="en-US" dirty="0" smtClean="0"/>
              <a:t> </a:t>
            </a:r>
            <a:r>
              <a:rPr lang="en-US" baseline="0" dirty="0" smtClean="0"/>
              <a:t>of PSI Campus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1867272" cy="248969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1736912"/>
          </a:xfrm>
        </p:spPr>
        <p:txBody>
          <a:bodyPr/>
          <a:lstStyle/>
          <a:p>
            <a:r>
              <a:rPr lang="en-GB" dirty="0" smtClean="0"/>
              <a:t>Building Infrastructure and condition, casing and insulation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Age from 0 to 50 years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Office, laboratories and functional buildings with high internal heat loads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Some huts as permanent interim arrangements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Closed but still legal «research atomic reactor buildings»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Buildings to be removed but ever and ever used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988656"/>
              </p:ext>
            </p:extLst>
          </p:nvPr>
        </p:nvGraphicFramePr>
        <p:xfrm>
          <a:off x="7236296" y="180878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Acrobat Document" showAsIcon="1" r:id="rId5" imgW="914400" imgH="792360" progId="AcroExch.Document.11">
                  <p:embed/>
                </p:oleObj>
              </mc:Choice>
              <mc:Fallback>
                <p:oleObj name="Acrobat Document" showAsIcon="1" r:id="rId5" imgW="914400" imgH="7923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6296" y="180878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06000" y="6021288"/>
            <a:ext cx="8533200" cy="63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 smtClean="0"/>
              <a:t>Reduction of heat consumption by passive insulation less effective than waste heat recycling but very costly!</a:t>
            </a:r>
          </a:p>
        </p:txBody>
      </p:sp>
    </p:spTree>
    <p:extLst>
      <p:ext uri="{BB962C8B-B14F-4D97-AF65-F5344CB8AC3E}">
        <p14:creationId xmlns:p14="http://schemas.microsoft.com/office/powerpoint/2010/main" val="207410940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Heat</a:t>
            </a:r>
            <a:r>
              <a:rPr lang="en-US" baseline="0" dirty="0" smtClean="0"/>
              <a:t>ing Infrastructure</a:t>
            </a:r>
            <a:r>
              <a:rPr lang="en-US" dirty="0" smtClean="0"/>
              <a:t> </a:t>
            </a:r>
            <a:r>
              <a:rPr lang="en-US" baseline="0" dirty="0" smtClean="0"/>
              <a:t>of PSI Campus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908720"/>
            <a:ext cx="4896544" cy="4104456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baseline="0" dirty="0" smtClean="0"/>
              <a:t>District heating system </a:t>
            </a:r>
            <a:r>
              <a:rPr lang="en-GB" baseline="0" dirty="0" err="1" smtClean="0"/>
              <a:t>Refuna</a:t>
            </a:r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System designed for high temperature of 115°C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baseline="0" dirty="0" smtClean="0"/>
              <a:t>Heat</a:t>
            </a:r>
            <a:r>
              <a:rPr lang="en-GB" dirty="0" smtClean="0"/>
              <a:t> source nuclear power plant Beznau I+II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Future heat source unknown, today`s low CO2-emission source not further guaranteed!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0"/>
          <a:stretch/>
        </p:blipFill>
        <p:spPr bwMode="auto">
          <a:xfrm>
            <a:off x="5508104" y="826769"/>
            <a:ext cx="341287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5" b="78039"/>
          <a:stretch/>
        </p:blipFill>
        <p:spPr bwMode="auto">
          <a:xfrm>
            <a:off x="395536" y="5301207"/>
            <a:ext cx="8250624" cy="1162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47766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de-CH" dirty="0" smtClean="0"/>
          </a:p>
          <a:p>
            <a:endParaRPr lang="de-CH" dirty="0"/>
          </a:p>
          <a:p>
            <a:r>
              <a:rPr lang="en-GB" dirty="0" smtClean="0"/>
              <a:t>Actual consumption = 	expected long term consumption=12GWh</a:t>
            </a:r>
          </a:p>
          <a:p>
            <a:endParaRPr lang="en-GB" dirty="0" smtClean="0"/>
          </a:p>
          <a:p>
            <a:pPr marL="0" lvl="1" indent="0">
              <a:buNone/>
            </a:pPr>
            <a:r>
              <a:rPr lang="en-GB" dirty="0" smtClean="0"/>
              <a:t>Yearly cost:			750kFr 	</a:t>
            </a:r>
          </a:p>
          <a:p>
            <a:pPr marL="0" lvl="1" indent="0">
              <a:buNone/>
            </a:pPr>
            <a:endParaRPr lang="en-GB" dirty="0" smtClean="0"/>
          </a:p>
          <a:p>
            <a:pPr marL="0" lvl="1" indent="0">
              <a:buNone/>
            </a:pPr>
            <a:r>
              <a:rPr lang="en-GB" dirty="0" smtClean="0"/>
              <a:t>Future cost:			</a:t>
            </a:r>
            <a:r>
              <a:rPr lang="en-GB" dirty="0" smtClean="0">
                <a:solidFill>
                  <a:srgbClr val="FF0000"/>
                </a:solidFill>
              </a:rPr>
              <a:t>???</a:t>
            </a:r>
            <a:r>
              <a:rPr lang="en-GB" dirty="0" smtClean="0"/>
              <a:t> (actual heat price is based on process heat from nuclear 				power plant Beznau), price increase very likely!</a:t>
            </a:r>
          </a:p>
          <a:p>
            <a:endParaRPr lang="en-GB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Todays and Future Heat Consumption and Costs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PSI,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67CA5C62-C7CF-47D2-BB02-78E492948BDA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13102"/>
            <a:ext cx="3973735" cy="329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3102"/>
            <a:ext cx="4608512" cy="21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58456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</a:t>
            </a:r>
            <a:r>
              <a:rPr lang="en-US" baseline="0" dirty="0" smtClean="0"/>
              <a:t> Sinks PSI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168352" cy="389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86480" cy="5409320"/>
          </a:xfrm>
        </p:spPr>
        <p:txBody>
          <a:bodyPr/>
          <a:lstStyle/>
          <a:p>
            <a:r>
              <a:rPr lang="en-GB" dirty="0" smtClean="0"/>
              <a:t>River “Aare”	15MW				(cavities, magnets, …)</a:t>
            </a:r>
          </a:p>
          <a:p>
            <a:endParaRPr lang="en-GB" dirty="0" smtClean="0"/>
          </a:p>
          <a:p>
            <a:r>
              <a:rPr lang="en-GB" dirty="0" smtClean="0"/>
              <a:t>Ground</a:t>
            </a:r>
            <a:r>
              <a:rPr lang="en-GB" baseline="0" dirty="0" smtClean="0"/>
              <a:t> water	5MW (+6MW from 2017 for</a:t>
            </a:r>
            <a:r>
              <a:rPr lang="en-GB" dirty="0" smtClean="0"/>
              <a:t> </a:t>
            </a:r>
            <a:r>
              <a:rPr lang="en-GB" dirty="0" err="1" smtClean="0"/>
              <a:t>SwissFEL</a:t>
            </a:r>
            <a:r>
              <a:rPr lang="en-GB" baseline="0" dirty="0" smtClean="0"/>
              <a:t>)	(various, </a:t>
            </a:r>
            <a:r>
              <a:rPr lang="en-GB" dirty="0" smtClean="0"/>
              <a:t>3 cascading circuits )</a:t>
            </a:r>
          </a:p>
          <a:p>
            <a:endParaRPr lang="en-GB" baseline="0" dirty="0" smtClean="0"/>
          </a:p>
          <a:p>
            <a:r>
              <a:rPr lang="en-GB" baseline="0" dirty="0" smtClean="0"/>
              <a:t>Air 		2.5MW </a:t>
            </a:r>
            <a:r>
              <a:rPr lang="en-GB" dirty="0" smtClean="0"/>
              <a:t>+2.5MW 		(direct+indirect mainly for HVAC`s only)</a:t>
            </a:r>
            <a:endParaRPr lang="en-GB" baseline="0" dirty="0" smtClean="0"/>
          </a:p>
          <a:p>
            <a:endParaRPr lang="en-GB" u="sng" baseline="0" dirty="0" smtClean="0"/>
          </a:p>
          <a:p>
            <a:r>
              <a:rPr lang="en-GB" dirty="0" smtClean="0"/>
              <a:t>Total 		25 MW (31 MW incl. </a:t>
            </a:r>
            <a:r>
              <a:rPr lang="en-GB" dirty="0" err="1" smtClean="0"/>
              <a:t>SwissFEL</a:t>
            </a:r>
            <a:r>
              <a:rPr lang="en-GB" dirty="0" smtClean="0"/>
              <a:t>)</a:t>
            </a:r>
            <a:endParaRPr lang="en-GB" baseline="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4932040" y="3501008"/>
            <a:ext cx="3155632" cy="57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Rich Groundwater @12°C…14°C</a:t>
            </a:r>
          </a:p>
          <a:p>
            <a:pPr>
              <a:lnSpc>
                <a:spcPct val="110000"/>
              </a:lnSpc>
            </a:pPr>
            <a:r>
              <a:rPr lang="de-CH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River Aare 		@ 1…24°C</a:t>
            </a:r>
            <a:endParaRPr lang="en-US" sz="17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2720" y="5085184"/>
            <a:ext cx="4464496" cy="115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 smtClean="0">
                <a:latin typeface="Arial Narrow"/>
                <a:cs typeface="Arial Narrow"/>
              </a:rPr>
              <a:t>→</a:t>
            </a:r>
            <a:r>
              <a:rPr lang="en-GB" sz="1700" b="1" dirty="0" smtClean="0">
                <a:latin typeface="Arial Narrow"/>
                <a:cs typeface="Arial Narrow"/>
              </a:rPr>
              <a:t>Most efficient cooling systems with very little compressing cooling machines in terms of energy! (capacity is ..MW for peak and/or summer loads or redundancy)</a:t>
            </a:r>
            <a:endParaRPr lang="en-GB" sz="17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9843909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Heat Sources and Demand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556394" cy="372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101783" y="2760962"/>
            <a:ext cx="2845087" cy="28777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Category</a:t>
            </a:r>
            <a:r>
              <a:rPr lang="de-CH" sz="1700" dirty="0">
                <a:latin typeface="Arial Narrow"/>
                <a:cs typeface="Arial Narrow"/>
              </a:rPr>
              <a:t> </a:t>
            </a:r>
            <a:r>
              <a:rPr lang="de-CH" sz="1700" dirty="0" smtClean="0">
                <a:latin typeface="Arial Narrow"/>
                <a:cs typeface="Arial Narrow"/>
              </a:rPr>
              <a:t>1: 4MW @ appr. 60°C</a:t>
            </a:r>
            <a:endParaRPr lang="en-US" sz="1700" dirty="0">
              <a:latin typeface="Arial Narrow"/>
              <a:cs typeface="Arial Narrow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84168" y="4077071"/>
            <a:ext cx="2880319" cy="287771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Category</a:t>
            </a:r>
            <a:r>
              <a:rPr lang="de-CH" sz="1700" dirty="0">
                <a:latin typeface="Arial Narrow"/>
                <a:cs typeface="Arial Narrow"/>
              </a:rPr>
              <a:t> </a:t>
            </a:r>
            <a:r>
              <a:rPr lang="de-CH" sz="1700" dirty="0" smtClean="0">
                <a:latin typeface="Arial Narrow"/>
                <a:cs typeface="Arial Narrow"/>
              </a:rPr>
              <a:t>2: 18MW  @ appr. 30°C</a:t>
            </a:r>
            <a:endParaRPr lang="en-US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6918793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a typeface="ヒラギノ角ゴ Pro W3" charset="-128"/>
              </a:rPr>
              <a:t>2 Step Strategy - Step 1 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836613"/>
            <a:ext cx="7920038" cy="584200"/>
          </a:xfrm>
        </p:spPr>
        <p:txBody>
          <a:bodyPr/>
          <a:lstStyle/>
          <a:p>
            <a:pPr marL="3175" indent="-3175">
              <a:buFontTx/>
              <a:buChar char="•"/>
            </a:pPr>
            <a:r>
              <a:rPr lang="en-GB" sz="1400" dirty="0" smtClean="0">
                <a:latin typeface="Arial" charset="0"/>
                <a:ea typeface="ヒラギノ角ゴ Pro W3" charset="-128"/>
              </a:rPr>
              <a:t>Direct use of waste heat category 1 (&gt;60°C)</a:t>
            </a:r>
          </a:p>
          <a:p>
            <a:pPr marL="3175" indent="-3175">
              <a:buFontTx/>
              <a:buChar char="•"/>
            </a:pPr>
            <a:r>
              <a:rPr lang="en-GB" sz="1400" dirty="0" smtClean="0">
                <a:latin typeface="Arial" charset="0"/>
                <a:ea typeface="ヒラギノ角ゴ Pro W3" charset="-128"/>
              </a:rPr>
              <a:t>Increase use of waste heat from 20% to 75% </a:t>
            </a:r>
            <a:r>
              <a:rPr lang="en-GB" sz="1400" dirty="0" err="1" smtClean="0">
                <a:latin typeface="Arial" charset="0"/>
                <a:ea typeface="ヒラギノ角ゴ Pro W3" charset="-128"/>
              </a:rPr>
              <a:t>appr</a:t>
            </a:r>
            <a:r>
              <a:rPr lang="en-GB" sz="1400" dirty="0" smtClean="0">
                <a:latin typeface="Arial" charset="0"/>
                <a:ea typeface="ヒラギノ角ゴ Pro W3" charset="-128"/>
              </a:rPr>
              <a:t>.</a:t>
            </a:r>
          </a:p>
          <a:p>
            <a:pPr marL="3175" indent="-3175">
              <a:buFontTx/>
              <a:buChar char="•"/>
            </a:pPr>
            <a:endParaRPr lang="de-CH" sz="1600" dirty="0" smtClean="0">
              <a:latin typeface="Arial" charset="0"/>
              <a:ea typeface="ヒラギノ角ゴ Pro W3" charset="-128"/>
            </a:endParaRPr>
          </a:p>
          <a:p>
            <a:pPr marL="368300" lvl="2" indent="3175">
              <a:buFont typeface="Times" pitchFamily="18" charset="0"/>
              <a:buNone/>
            </a:pPr>
            <a:endParaRPr lang="de-CH" sz="1600" dirty="0" smtClean="0">
              <a:latin typeface="Arial" charset="0"/>
              <a:ea typeface="ＭＳ Ｐゴシック" pitchFamily="34" charset="-128"/>
            </a:endParaRPr>
          </a:p>
          <a:p>
            <a:pPr marL="368300" lvl="2" indent="3175">
              <a:buFont typeface="Times" pitchFamily="18" charset="0"/>
              <a:buNone/>
            </a:pPr>
            <a:endParaRPr lang="de-CH" sz="1600" dirty="0" smtClean="0">
              <a:latin typeface="Arial" charset="0"/>
              <a:ea typeface="ＭＳ Ｐゴシック" pitchFamily="34" charset="-128"/>
            </a:endParaRPr>
          </a:p>
          <a:p>
            <a:pPr marL="368300" lvl="2" indent="3175">
              <a:buFont typeface="Times" pitchFamily="18" charset="0"/>
              <a:buNone/>
            </a:pPr>
            <a:endParaRPr lang="de-CH" sz="160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468313" y="4724400"/>
            <a:ext cx="8280400" cy="180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3850" indent="-323850">
              <a:lnSpc>
                <a:spcPct val="110000"/>
              </a:lnSpc>
              <a:buClr>
                <a:schemeClr val="accent2"/>
              </a:buClr>
            </a:pPr>
            <a:r>
              <a:rPr lang="en-GB" sz="1400" b="1" dirty="0" smtClean="0">
                <a:latin typeface="Arial" charset="0"/>
              </a:rPr>
              <a:t>Required Measures</a:t>
            </a:r>
          </a:p>
          <a:p>
            <a:pPr marL="323850" indent="-323850">
              <a:lnSpc>
                <a:spcPct val="110000"/>
              </a:lnSpc>
              <a:buClr>
                <a:schemeClr val="accent2"/>
              </a:buClr>
              <a:buFontTx/>
              <a:buChar char="•"/>
            </a:pPr>
            <a:r>
              <a:rPr lang="en-GB" sz="1400" dirty="0" smtClean="0">
                <a:latin typeface="Arial" charset="0"/>
              </a:rPr>
              <a:t>Separation of heating water cycle (</a:t>
            </a:r>
            <a:r>
              <a:rPr lang="en-GB" sz="1400" dirty="0" err="1" smtClean="0">
                <a:latin typeface="Arial" charset="0"/>
              </a:rPr>
              <a:t>Refuna</a:t>
            </a:r>
            <a:r>
              <a:rPr lang="en-GB" sz="1400" dirty="0" smtClean="0">
                <a:latin typeface="Arial" charset="0"/>
              </a:rPr>
              <a:t> / PSI)</a:t>
            </a:r>
          </a:p>
          <a:p>
            <a:pPr marL="323850" indent="-323850">
              <a:lnSpc>
                <a:spcPct val="110000"/>
              </a:lnSpc>
              <a:buClr>
                <a:schemeClr val="accent2"/>
              </a:buClr>
              <a:buFontTx/>
              <a:buChar char="•"/>
            </a:pPr>
            <a:r>
              <a:rPr lang="en-GB" sz="1400" dirty="0" smtClean="0">
                <a:latin typeface="Arial" charset="0"/>
              </a:rPr>
              <a:t>Integration of heat sources category 1</a:t>
            </a:r>
          </a:p>
          <a:p>
            <a:pPr marL="323850" indent="-323850">
              <a:lnSpc>
                <a:spcPct val="110000"/>
              </a:lnSpc>
              <a:buClr>
                <a:schemeClr val="accent2"/>
              </a:buClr>
              <a:buFontTx/>
              <a:buChar char="•"/>
            </a:pPr>
            <a:r>
              <a:rPr lang="en-GB" sz="1400" dirty="0" smtClean="0">
                <a:latin typeface="Arial" charset="0"/>
              </a:rPr>
              <a:t>Temperature </a:t>
            </a:r>
            <a:r>
              <a:rPr lang="en-GB" sz="1400" dirty="0" err="1" smtClean="0">
                <a:latin typeface="Arial" charset="0"/>
              </a:rPr>
              <a:t>decrase</a:t>
            </a:r>
            <a:r>
              <a:rPr lang="en-GB" sz="1400" dirty="0" smtClean="0">
                <a:latin typeface="Arial" charset="0"/>
              </a:rPr>
              <a:t>:</a:t>
            </a:r>
          </a:p>
          <a:p>
            <a:pPr marL="769938" lvl="2" indent="-323850">
              <a:lnSpc>
                <a:spcPct val="110000"/>
              </a:lnSpc>
              <a:buFont typeface="Times" pitchFamily="18" charset="0"/>
              <a:buChar char="–"/>
            </a:pPr>
            <a:r>
              <a:rPr lang="en-GB" sz="1400" dirty="0" smtClean="0">
                <a:latin typeface="Arial" charset="0"/>
                <a:ea typeface="ＭＳ Ｐゴシック" pitchFamily="34" charset="-128"/>
              </a:rPr>
              <a:t>Modification of building heating stations</a:t>
            </a:r>
          </a:p>
          <a:p>
            <a:pPr marL="769938" lvl="2" indent="-323850">
              <a:lnSpc>
                <a:spcPct val="110000"/>
              </a:lnSpc>
              <a:buFont typeface="Times" pitchFamily="18" charset="0"/>
              <a:buChar char="–"/>
            </a:pPr>
            <a:r>
              <a:rPr lang="en-GB" sz="1400" dirty="0" smtClean="0">
                <a:latin typeface="Arial" charset="0"/>
                <a:ea typeface="ＭＳ Ｐゴシック" pitchFamily="34" charset="-128"/>
              </a:rPr>
              <a:t>Replacement of Radiators</a:t>
            </a:r>
          </a:p>
          <a:p>
            <a:pPr marL="769938" lvl="2" indent="-323850">
              <a:lnSpc>
                <a:spcPct val="110000"/>
              </a:lnSpc>
              <a:buFont typeface="Times" pitchFamily="18" charset="0"/>
              <a:buChar char="–"/>
            </a:pPr>
            <a:r>
              <a:rPr lang="en-GB" sz="1400" dirty="0" smtClean="0">
                <a:latin typeface="Arial" charset="0"/>
                <a:ea typeface="ＭＳ Ｐゴシック" pitchFamily="34" charset="-128"/>
              </a:rPr>
              <a:t>Replacement of ventilation heaters	</a:t>
            </a:r>
            <a:r>
              <a:rPr lang="de-CH" sz="1400" dirty="0">
                <a:latin typeface="Arial" charset="0"/>
                <a:ea typeface="ＭＳ Ｐゴシック" pitchFamily="34" charset="-128"/>
              </a:rPr>
              <a:t>					</a:t>
            </a:r>
          </a:p>
        </p:txBody>
      </p:sp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5616575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516216" y="2751498"/>
            <a:ext cx="2160489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Projekt in </a:t>
            </a:r>
            <a:r>
              <a:rPr lang="de-CH" sz="1700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Execution</a:t>
            </a:r>
            <a:r>
              <a:rPr lang="de-CH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now</a:t>
            </a:r>
            <a:r>
              <a:rPr lang="de-CH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!</a:t>
            </a:r>
            <a:endParaRPr lang="en-US" sz="1700" dirty="0" err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155368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of Heat Sources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7CA5C62-C7CF-47D2-BB02-78E492948BDA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313160" y="6093296"/>
            <a:ext cx="4608512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Integration  of 4 existing sources :		700kFr</a:t>
            </a:r>
            <a:endParaRPr lang="en-GB" sz="1700" dirty="0">
              <a:latin typeface="Arial Narrow"/>
              <a:cs typeface="Arial Narrow"/>
            </a:endParaRPr>
          </a:p>
        </p:txBody>
      </p:sp>
      <p:pic>
        <p:nvPicPr>
          <p:cNvPr id="2051" name="Picture 3" descr="psi_12072011_300_1002-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0" y="1052736"/>
            <a:ext cx="6031760" cy="452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592334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Replacement of Radiators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7CA5C62-C7CF-47D2-BB02-78E492948BDA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92896"/>
            <a:ext cx="2438400" cy="3251200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3432" y="2107208"/>
            <a:ext cx="3251200" cy="2438400"/>
          </a:xfr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430" y="1250758"/>
            <a:ext cx="2736304" cy="205222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79863" y="5589240"/>
            <a:ext cx="3528392" cy="57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1500 Radiators have to be replaced</a:t>
            </a: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Costs:	1500kFr</a:t>
            </a:r>
            <a:endParaRPr lang="en-GB" sz="1700" dirty="0">
              <a:latin typeface="Arial Narrow"/>
              <a:cs typeface="Arial Narrow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40152" y="2000739"/>
            <a:ext cx="2438400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Original Design: 70/50°C</a:t>
            </a:r>
            <a:endParaRPr lang="en-US" sz="1700" dirty="0" err="1">
              <a:latin typeface="Arial Narrow"/>
              <a:cs typeface="Arial Narrow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9832" y="1268760"/>
            <a:ext cx="2438400" cy="262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New Design: 45/30°C</a:t>
            </a:r>
            <a:endParaRPr lang="en-US" sz="1700" dirty="0" err="1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5031944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 Exchangers of Building Heating Stations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7CA5C62-C7CF-47D2-BB02-78E492948BDA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043924" cy="3032943"/>
          </a:xfrm>
        </p:spPr>
      </p:pic>
      <p:sp>
        <p:nvSpPr>
          <p:cNvPr id="10" name="Textfeld 9"/>
          <p:cNvSpPr txBox="1"/>
          <p:nvPr/>
        </p:nvSpPr>
        <p:spPr>
          <a:xfrm>
            <a:off x="395536" y="4077072"/>
            <a:ext cx="3528392" cy="552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Existing heat exchanger with </a:t>
            </a:r>
            <a:r>
              <a:rPr lang="en-GB" sz="1700" dirty="0" err="1" smtClean="0">
                <a:latin typeface="Arial Narrow"/>
                <a:cs typeface="Arial Narrow"/>
              </a:rPr>
              <a:t>dTm</a:t>
            </a:r>
            <a:r>
              <a:rPr lang="en-GB" sz="1700" dirty="0" smtClean="0">
                <a:latin typeface="Arial Narrow"/>
                <a:cs typeface="Arial Narrow"/>
              </a:rPr>
              <a:t>=22K</a:t>
            </a: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(type pipe bundle)</a:t>
            </a:r>
            <a:endParaRPr lang="en-GB" sz="1700" dirty="0">
              <a:latin typeface="Arial Narrow"/>
              <a:cs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2136" y="5877272"/>
            <a:ext cx="4770392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latin typeface="Arial Narrow"/>
                <a:cs typeface="Arial Narrow"/>
              </a:rPr>
              <a:t> </a:t>
            </a:r>
            <a:r>
              <a:rPr lang="en-GB" sz="1700" dirty="0" smtClean="0">
                <a:latin typeface="Arial Narrow"/>
                <a:cs typeface="Arial Narrow"/>
              </a:rPr>
              <a:t>37 heat transfer stations to be adapted:	700kFr</a:t>
            </a:r>
            <a:endParaRPr lang="en-GB" sz="1700" dirty="0">
              <a:latin typeface="Arial Narrow"/>
              <a:cs typeface="Arial Narrow"/>
            </a:endParaRPr>
          </a:p>
        </p:txBody>
      </p:sp>
      <p:pic>
        <p:nvPicPr>
          <p:cNvPr id="2051" name="Picture 3" descr="G:\9350\Projekte_David\Infra\Masterplan Wärme 2050\Bericht und Präsentationen\Bilder WRG\IMG_25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2898057" cy="386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9"/>
          <p:cNvSpPr txBox="1"/>
          <p:nvPr/>
        </p:nvSpPr>
        <p:spPr>
          <a:xfrm>
            <a:off x="5292080" y="4834021"/>
            <a:ext cx="3528392" cy="863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Existing heat exchanger with </a:t>
            </a:r>
            <a:r>
              <a:rPr lang="en-GB" sz="1700" dirty="0" err="1" smtClean="0">
                <a:latin typeface="Arial Narrow"/>
                <a:cs typeface="Arial Narrow"/>
              </a:rPr>
              <a:t>dTm</a:t>
            </a:r>
            <a:r>
              <a:rPr lang="en-GB" sz="1700" dirty="0" smtClean="0">
                <a:latin typeface="Arial Narrow"/>
                <a:cs typeface="Arial Narrow"/>
              </a:rPr>
              <a:t>=5K</a:t>
            </a: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(plate type fusion bonded, stainless steel)</a:t>
            </a: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→very compact </a:t>
            </a:r>
            <a:endParaRPr lang="en-GB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5031944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5536" y="980728"/>
            <a:ext cx="8533200" cy="5653200"/>
          </a:xfrm>
        </p:spPr>
        <p:txBody>
          <a:bodyPr/>
          <a:lstStyle/>
          <a:p>
            <a:pPr rtl="0" eaLnBrk="0" fontAlgn="base" hangingPunct="0"/>
            <a:r>
              <a:rPr lang="en-GB" sz="1700" b="1" i="0" dirty="0" smtClean="0">
                <a:solidFill>
                  <a:schemeClr val="tx1"/>
                </a:solidFill>
                <a:effectLst/>
              </a:rPr>
              <a:t>Target of the presentation</a:t>
            </a:r>
            <a:endParaRPr lang="de-CH" b="1" dirty="0" smtClean="0">
              <a:effectLst/>
            </a:endParaRP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sz="1700" i="0" dirty="0" smtClean="0">
                <a:solidFill>
                  <a:schemeClr val="tx1"/>
                </a:solidFill>
                <a:effectLst/>
              </a:rPr>
              <a:t>Presentation of the boundary conditions and interfaces relevant to the realisation of the project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sz="1700" i="0" dirty="0" smtClean="0">
                <a:solidFill>
                  <a:schemeClr val="tx1"/>
                </a:solidFill>
                <a:effectLst/>
              </a:rPr>
              <a:t>Facts an figures </a:t>
            </a:r>
            <a:endParaRPr lang="de-CH" dirty="0"/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sz="1700" i="0" dirty="0" smtClean="0">
                <a:solidFill>
                  <a:schemeClr val="tx1"/>
                </a:solidFill>
                <a:effectLst/>
              </a:rPr>
              <a:t>Project scope,  impressions, experiences</a:t>
            </a:r>
          </a:p>
          <a:p>
            <a:pPr rtl="0" eaLnBrk="0" fontAlgn="base" hangingPunct="0"/>
            <a:endParaRPr lang="en-GB" sz="1700" b="1" i="0" dirty="0" smtClean="0">
              <a:solidFill>
                <a:schemeClr val="tx1"/>
              </a:solidFill>
              <a:effectLst/>
              <a:latin typeface="Arial Narrow"/>
              <a:ea typeface="ヒラギノ角ゴ Pro W3" pitchFamily="-108" charset="-128"/>
              <a:cs typeface="Arial Narrow"/>
            </a:endParaRPr>
          </a:p>
          <a:p>
            <a:pPr rtl="0" eaLnBrk="0" fontAlgn="base" hangingPunct="0"/>
            <a:r>
              <a:rPr lang="en-GB" b="1" dirty="0" smtClean="0"/>
              <a:t>Agenda</a:t>
            </a:r>
            <a:endParaRPr lang="en-GB" b="1" dirty="0"/>
          </a:p>
          <a:p>
            <a:pPr rtl="0" eaLnBrk="0" fontAlgn="base" hangingPunct="0"/>
            <a:r>
              <a:rPr lang="en-GB" sz="1700" i="0" dirty="0" smtClean="0">
                <a:solidFill>
                  <a:schemeClr val="tx1"/>
                </a:solidFill>
                <a:effectLst/>
              </a:rPr>
              <a:t>General 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sz="1700" i="0" dirty="0" smtClean="0">
                <a:solidFill>
                  <a:schemeClr val="tx1"/>
                </a:solidFill>
                <a:effectLst/>
              </a:rPr>
              <a:t>PSI maps, sections and </a:t>
            </a:r>
            <a:r>
              <a:rPr lang="en-GB" dirty="0"/>
              <a:t>a</a:t>
            </a:r>
            <a:r>
              <a:rPr lang="en-GB" sz="1700" i="0" dirty="0" smtClean="0">
                <a:solidFill>
                  <a:schemeClr val="tx1"/>
                </a:solidFill>
                <a:effectLst/>
              </a:rPr>
              <a:t>ccelerators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Main power consumers 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Potentials for efficiency improvements</a:t>
            </a:r>
          </a:p>
          <a:p>
            <a:pPr rtl="0" eaLnBrk="0" fontAlgn="base" hangingPunct="0"/>
            <a:r>
              <a:rPr lang="en-GB" dirty="0" smtClean="0"/>
              <a:t>Heat Recycling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/>
              <a:t>Cooling </a:t>
            </a:r>
            <a:r>
              <a:rPr lang="en-GB" dirty="0" smtClean="0"/>
              <a:t>infrastructure</a:t>
            </a:r>
            <a:r>
              <a:rPr lang="en-GB" dirty="0"/>
              <a:t>, available </a:t>
            </a:r>
            <a:r>
              <a:rPr lang="en-GB" dirty="0" smtClean="0"/>
              <a:t>heat sinks</a:t>
            </a:r>
            <a:endParaRPr lang="en-GB" dirty="0"/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Heating and building infrastructure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Potential heat sources for heat recycling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A long term 2-step strategic plan for the heating system of PSI (Measures,  Economy, Impressions)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Review of Cooling Efficiency and Optimisation Potential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r>
              <a:rPr lang="en-GB" dirty="0" smtClean="0"/>
              <a:t>Potential adsorption cooling</a:t>
            </a: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en-GB" b="1" dirty="0"/>
          </a:p>
          <a:p>
            <a:pPr marL="465138" lvl="1" indent="-285750">
              <a:buFont typeface="Arial" pitchFamily="34" charset="0"/>
              <a:buChar char="•"/>
            </a:pPr>
            <a:endParaRPr lang="en-GB" b="1" dirty="0" smtClean="0"/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en-GB" b="1" dirty="0" smtClean="0"/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en-GB" b="1" dirty="0" smtClean="0"/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en-GB" b="1" dirty="0" smtClean="0"/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en-GB" sz="1700" b="1" i="0" dirty="0" smtClean="0">
              <a:solidFill>
                <a:schemeClr val="tx1"/>
              </a:solidFill>
              <a:effectLst/>
              <a:latin typeface="Arial Narrow"/>
              <a:ea typeface="ヒラギノ角ゴ Pro W3" pitchFamily="-108" charset="-128"/>
              <a:cs typeface="Arial Narrow"/>
            </a:endParaRP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en-GB" sz="1700" b="1" i="0" dirty="0" smtClean="0">
              <a:solidFill>
                <a:schemeClr val="tx1"/>
              </a:solidFill>
              <a:effectLst/>
              <a:latin typeface="Arial Narrow"/>
              <a:ea typeface="ヒラギノ角ゴ Pro W3" pitchFamily="-108" charset="-128"/>
              <a:cs typeface="Arial Narrow"/>
            </a:endParaRPr>
          </a:p>
          <a:p>
            <a:pPr marL="285750" indent="-285750" rtl="0" eaLnBrk="0" fontAlgn="base" hangingPunct="0">
              <a:buFont typeface="Arial" pitchFamily="34" charset="0"/>
              <a:buChar char="•"/>
            </a:pPr>
            <a:endParaRPr lang="de-CH" dirty="0" smtClean="0">
              <a:effectLst/>
            </a:endParaRPr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Introduction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PSI,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67CA5C62-C7CF-47D2-BB02-78E492948BD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196517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Ventillation</a:t>
            </a:r>
            <a:r>
              <a:rPr lang="en-GB" dirty="0" smtClean="0"/>
              <a:t> Heaters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7CA5C62-C7CF-47D2-BB02-78E492948BDA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82688" y="5245798"/>
            <a:ext cx="8437784" cy="552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Original Design Temperature 50…80°C	 →	New Design Temperature 35/20°C</a:t>
            </a:r>
          </a:p>
          <a:p>
            <a:pPr>
              <a:lnSpc>
                <a:spcPct val="110000"/>
              </a:lnSpc>
            </a:pPr>
            <a:endParaRPr lang="en-GB" sz="1700" dirty="0">
              <a:latin typeface="Arial Narrow"/>
              <a:cs typeface="Arial Narrow"/>
            </a:endParaRP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613"/>
            <a:ext cx="5998106" cy="3373935"/>
          </a:xfrm>
        </p:spPr>
      </p:pic>
      <p:sp>
        <p:nvSpPr>
          <p:cNvPr id="12" name="Textfeld 11"/>
          <p:cNvSpPr txBox="1"/>
          <p:nvPr/>
        </p:nvSpPr>
        <p:spPr>
          <a:xfrm>
            <a:off x="368792" y="6093035"/>
            <a:ext cx="4608512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150 heat exchangers to be replaced:	700kFr</a:t>
            </a:r>
            <a:endParaRPr lang="en-GB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225929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4032448" cy="537659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District</a:t>
            </a:r>
            <a:r>
              <a:rPr lang="en-GB" baseline="0" dirty="0" smtClean="0"/>
              <a:t> Heat Pipe for Waste Heat Swiss FEL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7CA5C62-C7CF-47D2-BB02-78E492948BDA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076056" y="5229200"/>
            <a:ext cx="3528392" cy="1151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1000m of ground pipe</a:t>
            </a: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Costs:	600kFr </a:t>
            </a:r>
          </a:p>
          <a:p>
            <a:pPr>
              <a:lnSpc>
                <a:spcPct val="110000"/>
              </a:lnSpc>
            </a:pPr>
            <a:endParaRPr lang="en-GB" sz="1700" dirty="0" smtClean="0">
              <a:latin typeface="Arial Narrow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GB" sz="1700" dirty="0" smtClean="0">
                <a:latin typeface="Arial Narrow"/>
                <a:cs typeface="Arial Narrow"/>
              </a:rPr>
              <a:t>(ditch was needed for other </a:t>
            </a:r>
            <a:r>
              <a:rPr lang="en-GB" sz="1700" dirty="0" err="1" smtClean="0">
                <a:latin typeface="Arial Narrow"/>
                <a:cs typeface="Arial Narrow"/>
              </a:rPr>
              <a:t>puprose</a:t>
            </a:r>
            <a:r>
              <a:rPr lang="en-GB" sz="1700" dirty="0" smtClean="0">
                <a:latin typeface="Arial Narrow"/>
                <a:cs typeface="Arial Narrow"/>
              </a:rPr>
              <a:t> as well)</a:t>
            </a:r>
            <a:endParaRPr lang="en-GB" sz="1700" dirty="0">
              <a:latin typeface="Arial Narrow"/>
              <a:cs typeface="Arial Narrow"/>
            </a:endParaRPr>
          </a:p>
        </p:txBody>
      </p:sp>
      <p:pic>
        <p:nvPicPr>
          <p:cNvPr id="3074" name="Picture 2" descr="C:\Users\reinhard_d\AppData\Local\Microsoft\Windows\Temporary Internet Files\Content.Outlook\XLG1WUX0\DSC08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64436"/>
            <a:ext cx="3996444" cy="136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9896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>
                <a:ea typeface="ヒラギノ角ゴ Pro W3" charset="-128"/>
              </a:rPr>
              <a:t>Temperature Decrease to Comply with Heat Sources</a:t>
            </a: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4" y="981074"/>
            <a:ext cx="7632848" cy="55383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 bwMode="auto">
          <a:xfrm>
            <a:off x="5436096" y="4005064"/>
            <a:ext cx="1512168" cy="57606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135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Heat Recovery Step </a:t>
            </a:r>
            <a:r>
              <a:rPr lang="en-US" dirty="0"/>
              <a:t>2 </a:t>
            </a:r>
            <a:r>
              <a:rPr lang="en-US" dirty="0" smtClean="0"/>
              <a:t>(Future Option</a:t>
            </a:r>
            <a:r>
              <a:rPr lang="en-US" dirty="0"/>
              <a:t>)</a:t>
            </a:r>
            <a:endParaRPr lang="de-DE" dirty="0" smtClean="0">
              <a:ea typeface="ヒラギノ角ゴ Pro W3" charset="-128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908050"/>
            <a:ext cx="8443913" cy="649288"/>
          </a:xfrm>
        </p:spPr>
        <p:txBody>
          <a:bodyPr/>
          <a:lstStyle/>
          <a:p>
            <a:pPr lvl="2"/>
            <a:r>
              <a:rPr lang="en-GB" sz="1400" dirty="0" smtClean="0">
                <a:latin typeface="Arial" charset="0"/>
                <a:ea typeface="ＭＳ Ｐゴシック" pitchFamily="34" charset="-128"/>
              </a:rPr>
              <a:t>Direct use of heat sources category 1</a:t>
            </a:r>
          </a:p>
          <a:p>
            <a:pPr lvl="2"/>
            <a:r>
              <a:rPr lang="en-GB" sz="1400" dirty="0" smtClean="0">
                <a:latin typeface="Arial" charset="0"/>
                <a:ea typeface="ＭＳ Ｐゴシック" pitchFamily="34" charset="-128"/>
              </a:rPr>
              <a:t>Indirect use of heat </a:t>
            </a:r>
            <a:r>
              <a:rPr lang="en-GB" sz="1400" dirty="0">
                <a:latin typeface="Arial" charset="0"/>
                <a:ea typeface="ＭＳ Ｐゴシック" pitchFamily="34" charset="-128"/>
              </a:rPr>
              <a:t> sources </a:t>
            </a:r>
            <a:r>
              <a:rPr lang="en-GB" sz="1400" dirty="0" smtClean="0">
                <a:latin typeface="Arial" charset="0"/>
                <a:ea typeface="ＭＳ Ｐゴシック" pitchFamily="34" charset="-128"/>
              </a:rPr>
              <a:t>category  2 </a:t>
            </a:r>
            <a:r>
              <a:rPr lang="en-GB" sz="1400" dirty="0">
                <a:latin typeface="Arial" charset="0"/>
                <a:ea typeface="ＭＳ Ｐゴシック" pitchFamily="34" charset="-128"/>
              </a:rPr>
              <a:t>via heat </a:t>
            </a:r>
            <a:r>
              <a:rPr lang="en-GB" sz="1400" dirty="0" smtClean="0">
                <a:latin typeface="Arial" charset="0"/>
                <a:ea typeface="ＭＳ Ｐゴシック" pitchFamily="34" charset="-128"/>
              </a:rPr>
              <a:t>pumps (Increase 20K)</a:t>
            </a:r>
          </a:p>
          <a:p>
            <a:pPr lvl="2"/>
            <a:r>
              <a:rPr lang="en-GB" sz="1400" dirty="0" smtClean="0">
                <a:latin typeface="Arial" charset="0"/>
                <a:ea typeface="ＭＳ Ｐゴシック" pitchFamily="34" charset="-128"/>
              </a:rPr>
              <a:t> oil for </a:t>
            </a:r>
            <a:r>
              <a:rPr lang="en-GB" sz="1400" dirty="0" err="1" smtClean="0">
                <a:latin typeface="Arial" charset="0"/>
                <a:ea typeface="ＭＳ Ｐゴシック" pitchFamily="34" charset="-128"/>
              </a:rPr>
              <a:t>peakload</a:t>
            </a:r>
            <a:r>
              <a:rPr lang="en-GB" sz="1400" dirty="0" smtClean="0">
                <a:latin typeface="Arial" charset="0"/>
                <a:ea typeface="ＭＳ Ｐゴシック" pitchFamily="34" charset="-128"/>
              </a:rPr>
              <a:t> /backup)</a:t>
            </a:r>
            <a:endParaRPr lang="en-GB" sz="1600" dirty="0" smtClean="0">
              <a:latin typeface="Arial" charset="0"/>
              <a:ea typeface="ＭＳ Ｐゴシック" pitchFamily="34" charset="-128"/>
            </a:endParaRPr>
          </a:p>
          <a:p>
            <a:pPr lvl="2"/>
            <a:endParaRPr lang="en-GB" sz="160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251520" y="5589240"/>
            <a:ext cx="8280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79388" lvl="2" indent="179388">
              <a:lnSpc>
                <a:spcPct val="110000"/>
              </a:lnSpc>
              <a:buFont typeface="Times" pitchFamily="18" charset="0"/>
              <a:buNone/>
            </a:pPr>
            <a:r>
              <a:rPr lang="en-GB" sz="1400" dirty="0" smtClean="0">
                <a:latin typeface="Arial" charset="0"/>
                <a:ea typeface="ＭＳ Ｐゴシック" pitchFamily="34" charset="-128"/>
              </a:rPr>
              <a:t>Required Measures:</a:t>
            </a:r>
          </a:p>
          <a:p>
            <a:pPr marL="627063" lvl="3" indent="-179388">
              <a:lnSpc>
                <a:spcPct val="110000"/>
              </a:lnSpc>
              <a:buFont typeface="Lucida Grande" pitchFamily="2" charset="0"/>
              <a:buChar char="–"/>
            </a:pPr>
            <a:r>
              <a:rPr lang="en-GB" sz="1400" dirty="0" smtClean="0">
                <a:latin typeface="Arial" charset="0"/>
                <a:ea typeface="ＭＳ Ｐゴシック" pitchFamily="34" charset="-128"/>
              </a:rPr>
              <a:t>All measures step 1			</a:t>
            </a:r>
          </a:p>
          <a:p>
            <a:pPr marL="627063" lvl="3" indent="-179388">
              <a:lnSpc>
                <a:spcPct val="110000"/>
              </a:lnSpc>
              <a:buFont typeface="Lucida Grande" pitchFamily="2" charset="0"/>
              <a:buChar char="–"/>
            </a:pPr>
            <a:r>
              <a:rPr lang="en-GB" sz="1400" dirty="0" smtClean="0">
                <a:latin typeface="Arial" charset="0"/>
                <a:ea typeface="ＭＳ Ｐゴシック" pitchFamily="34" charset="-128"/>
              </a:rPr>
              <a:t>Installation of heat pumps of 3MW approximately</a:t>
            </a:r>
            <a:endParaRPr lang="en-GB" sz="1400" dirty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38" y="1702585"/>
            <a:ext cx="6953250" cy="36972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704751" y="2902735"/>
            <a:ext cx="71438" cy="12969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9" name="Rectangle 7"/>
          <p:cNvSpPr>
            <a:spLocks noChangeArrowheads="1"/>
          </p:cNvSpPr>
          <p:nvPr/>
        </p:nvSpPr>
        <p:spPr bwMode="auto">
          <a:xfrm>
            <a:off x="1992089" y="3191660"/>
            <a:ext cx="73025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2281014" y="3191660"/>
            <a:ext cx="73025" cy="10080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 flipH="1">
            <a:off x="1335246" y="29241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1704751" y="2759860"/>
            <a:ext cx="287338" cy="358775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3" name="Rectangle 11"/>
          <p:cNvSpPr>
            <a:spLocks noChangeArrowheads="1"/>
          </p:cNvSpPr>
          <p:nvPr/>
        </p:nvSpPr>
        <p:spPr bwMode="auto">
          <a:xfrm>
            <a:off x="5016276" y="2975760"/>
            <a:ext cx="1152525" cy="71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7596336" y="2997200"/>
            <a:ext cx="1416641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Future Option!</a:t>
            </a:r>
            <a:endParaRPr lang="en-US" sz="1700" dirty="0" err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7221025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840760" cy="533400"/>
          </a:xfrm>
        </p:spPr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Heat Recovery Step </a:t>
            </a:r>
            <a:r>
              <a:rPr lang="en-US" dirty="0"/>
              <a:t>2 </a:t>
            </a:r>
            <a:r>
              <a:rPr lang="en-US" dirty="0" smtClean="0"/>
              <a:t>(Future Option</a:t>
            </a:r>
            <a:r>
              <a:rPr lang="en-US" dirty="0"/>
              <a:t>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1E2-6300-48B1-BDB1-D580C4826E90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8F8C198-8994-47FD-BB58-D5A92EA6557D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5213"/>
            <a:ext cx="85344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05038"/>
            <a:ext cx="5014913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72044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Economy </a:t>
            </a:r>
            <a:r>
              <a:rPr lang="en-US" dirty="0" err="1"/>
              <a:t>Heatrecovery</a:t>
            </a:r>
            <a:r>
              <a:rPr lang="en-US" dirty="0"/>
              <a:t> </a:t>
            </a:r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Measures, Costs,</a:t>
            </a:r>
            <a:r>
              <a:rPr lang="en-US" baseline="0" dirty="0" smtClean="0"/>
              <a:t> timescale, economy, pictures</a:t>
            </a:r>
          </a:p>
          <a:p>
            <a:endParaRPr lang="en-US" baseline="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780463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3528" y="6034632"/>
            <a:ext cx="8496944" cy="2640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dirty="0">
                <a:solidFill>
                  <a:srgbClr val="FF0000"/>
                </a:solidFill>
                <a:latin typeface="Arial Narrow"/>
                <a:cs typeface="Arial Narrow"/>
              </a:rPr>
              <a:t>→ 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We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have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an alternative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to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todays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efficient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district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heating</a:t>
            </a:r>
            <a:r>
              <a:rPr lang="de-CH" sz="17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de-CH" sz="17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system</a:t>
            </a:r>
            <a:endParaRPr lang="en-US" sz="1700" b="1" dirty="0" err="1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627784" y="2790514"/>
            <a:ext cx="5184576" cy="14305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3968" y="2460444"/>
            <a:ext cx="1764196" cy="287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comparable economy</a:t>
            </a:r>
            <a:endParaRPr lang="en-GB" sz="17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006974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Decreasing the heating temperature is a Challenge! But essential! (Heating takes over cooling)</a:t>
            </a:r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23"/>
          <a:stretch/>
        </p:blipFill>
        <p:spPr bwMode="auto">
          <a:xfrm>
            <a:off x="1979712" y="1844824"/>
            <a:ext cx="4824536" cy="3595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88943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Example of a heat source: Potential at current return temperature not fully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t="35137" r="17592" b="11806"/>
          <a:stretch/>
        </p:blipFill>
        <p:spPr bwMode="auto">
          <a:xfrm>
            <a:off x="611559" y="1844824"/>
            <a:ext cx="805719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44168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   Causes for high Return temperatures (after hardware exchange)</a:t>
            </a:r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r>
              <a:rPr lang="en-GB" dirty="0" smtClean="0"/>
              <a:t>Radiators: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r>
              <a:rPr lang="en-GB" dirty="0" smtClean="0"/>
              <a:t>			In theory…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6" r="24532"/>
          <a:stretch/>
        </p:blipFill>
        <p:spPr bwMode="auto">
          <a:xfrm>
            <a:off x="4663806" y="2246113"/>
            <a:ext cx="3533460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r="20910" b="29537"/>
          <a:stretch/>
        </p:blipFill>
        <p:spPr bwMode="auto">
          <a:xfrm>
            <a:off x="430494" y="2492896"/>
            <a:ext cx="3744416" cy="2026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450555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 Causes for high Return temperatures (after hardware exchange)</a:t>
            </a:r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r>
              <a:rPr lang="en-GB" dirty="0" smtClean="0"/>
              <a:t>Radiators: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r>
              <a:rPr lang="en-GB" dirty="0" smtClean="0"/>
              <a:t>			</a:t>
            </a:r>
          </a:p>
          <a:p>
            <a:pPr lvl="1" indent="0">
              <a:buNone/>
            </a:pPr>
            <a:r>
              <a:rPr lang="en-GB" dirty="0"/>
              <a:t>	</a:t>
            </a:r>
            <a:r>
              <a:rPr lang="en-GB" dirty="0" smtClean="0"/>
              <a:t>		In reality…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8" b="13463"/>
          <a:stretch/>
        </p:blipFill>
        <p:spPr bwMode="auto">
          <a:xfrm>
            <a:off x="1579563" y="1558925"/>
            <a:ext cx="5034597" cy="3236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41194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7"/>
          <a:stretch/>
        </p:blipFill>
        <p:spPr bwMode="auto">
          <a:xfrm>
            <a:off x="179512" y="620689"/>
            <a:ext cx="8667948" cy="320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57568"/>
              </p:ext>
            </p:extLst>
          </p:nvPr>
        </p:nvGraphicFramePr>
        <p:xfrm>
          <a:off x="1465486" y="3855419"/>
          <a:ext cx="60960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Number of Employees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1500</a:t>
                      </a:r>
                      <a:endParaRPr lang="en-US" noProof="0" dirty="0"/>
                    </a:p>
                  </a:txBody>
                  <a:tcPr/>
                </a:tc>
              </a:tr>
              <a:tr h="36501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Annual external</a:t>
                      </a:r>
                      <a:r>
                        <a:rPr lang="en-US" baseline="0" noProof="0" dirty="0" smtClean="0"/>
                        <a:t> user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5000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Annual budget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365Mio CH</a:t>
                      </a:r>
                      <a:r>
                        <a:rPr lang="en-US" baseline="0" noProof="0" dirty="0" smtClean="0"/>
                        <a:t> Fr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Annual cost of electricity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3.5-4	% </a:t>
                      </a:r>
                      <a:r>
                        <a:rPr lang="en-US" noProof="0" dirty="0" err="1" smtClean="0"/>
                        <a:t>appr</a:t>
                      </a:r>
                      <a:r>
                        <a:rPr lang="en-US" noProof="0" dirty="0" smtClean="0"/>
                        <a:t>.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Annual cost of heat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2‰  </a:t>
                      </a:r>
                      <a:r>
                        <a:rPr lang="en-US" noProof="0" dirty="0" err="1" smtClean="0"/>
                        <a:t>appr</a:t>
                      </a:r>
                      <a:r>
                        <a:rPr lang="en-US" noProof="0" dirty="0" smtClean="0"/>
                        <a:t>. 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PSI  Overview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5949280"/>
            <a:ext cx="8523932" cy="552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700" dirty="0" smtClean="0">
                <a:solidFill>
                  <a:srgbClr val="FF0000"/>
                </a:solidFill>
                <a:latin typeface="Arial Narrow"/>
                <a:cs typeface="Arial Narrow"/>
              </a:rPr>
              <a:t>PSI’s scientific activities are strongly linked with the design, construction and operation of large and complex research facilities</a:t>
            </a:r>
            <a:endParaRPr lang="en-US" sz="17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523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 Causes for high Return temperatures (after hardware exchange)</a:t>
            </a:r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r>
              <a:rPr lang="en-GB" dirty="0" smtClean="0"/>
              <a:t>Radiators: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r>
              <a:rPr lang="en-GB" dirty="0" smtClean="0"/>
              <a:t>			</a:t>
            </a:r>
          </a:p>
          <a:p>
            <a:pPr lvl="1" indent="0">
              <a:buNone/>
            </a:pPr>
            <a:r>
              <a:rPr lang="en-GB" dirty="0"/>
              <a:t>	</a:t>
            </a:r>
            <a:r>
              <a:rPr lang="en-GB" dirty="0" smtClean="0"/>
              <a:t>		In reality…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8" b="13213"/>
          <a:stretch/>
        </p:blipFill>
        <p:spPr bwMode="auto">
          <a:xfrm>
            <a:off x="1907704" y="1988840"/>
            <a:ext cx="4976512" cy="324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54852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 Causes for high Return temperatures (after hardware exchange)</a:t>
            </a:r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r>
              <a:rPr lang="en-GB" dirty="0" smtClean="0"/>
              <a:t>Radiators: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r>
              <a:rPr lang="en-GB" dirty="0" smtClean="0"/>
              <a:t>			</a:t>
            </a:r>
          </a:p>
          <a:p>
            <a:pPr lvl="1" indent="0">
              <a:buNone/>
            </a:pPr>
            <a:r>
              <a:rPr lang="en-GB" dirty="0"/>
              <a:t>	</a:t>
            </a:r>
            <a:r>
              <a:rPr lang="en-GB" dirty="0" smtClean="0"/>
              <a:t>		In reality…</a:t>
            </a:r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 smtClean="0"/>
          </a:p>
          <a:p>
            <a:pPr lvl="1" indent="0">
              <a:buNone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0" b="12751"/>
          <a:stretch/>
        </p:blipFill>
        <p:spPr bwMode="auto">
          <a:xfrm>
            <a:off x="2051720" y="1844824"/>
            <a:ext cx="4993765" cy="32632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030680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Hydraulic circuits: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Existing Systems (such as pass-by systems) need to bee adjusted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Keeping warm lines to be discovered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Wrongly connected heat exchangers are not a rareness! (new and old buildings)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Regulation and Control: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Adjustment of control parameters are not a single action but a approaching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Availability of programming personal (especially older systems)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Trial and error not possible due to disturbance of facilities and user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Regulation of Sources and Consumers</a:t>
            </a:r>
          </a:p>
          <a:p>
            <a:endParaRPr lang="en-GB" dirty="0"/>
          </a:p>
          <a:p>
            <a:r>
              <a:rPr lang="en-GB" dirty="0" smtClean="0"/>
              <a:t>Interaction requires challenging to control. All operation modes </a:t>
            </a:r>
            <a:r>
              <a:rPr lang="en-GB" dirty="0" smtClean="0"/>
              <a:t>and dynamic behaviour to </a:t>
            </a:r>
            <a:r>
              <a:rPr lang="en-GB" dirty="0" smtClean="0"/>
              <a:t>be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Smooth Start up of additional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Oscillating or switch on of large Consumers (e.g. after night setback)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Trip of a System (Research Plant) requires back up heat source</a:t>
            </a:r>
          </a:p>
          <a:p>
            <a:r>
              <a:rPr lang="en-GB" dirty="0"/>
              <a:t>	</a:t>
            </a:r>
            <a:endParaRPr lang="en-GB" dirty="0" smtClean="0"/>
          </a:p>
          <a:p>
            <a:r>
              <a:rPr lang="en-GB" dirty="0"/>
              <a:t>	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49462298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Experiences during Project Execution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r>
              <a:rPr lang="en-US" b="1" dirty="0"/>
              <a:t>Success Factors for high Efficiency of </a:t>
            </a:r>
            <a:r>
              <a:rPr lang="en-US" b="1" dirty="0" smtClean="0"/>
              <a:t>HVAC-Systems</a:t>
            </a:r>
          </a:p>
          <a:p>
            <a:endParaRPr lang="en-US" b="1" dirty="0"/>
          </a:p>
          <a:p>
            <a:r>
              <a:rPr lang="en-US" b="1" dirty="0" smtClean="0"/>
              <a:t>→</a:t>
            </a:r>
            <a:r>
              <a:rPr lang="en-GB" dirty="0" smtClean="0"/>
              <a:t>Increasing </a:t>
            </a:r>
            <a:r>
              <a:rPr lang="en-GB" dirty="0" smtClean="0"/>
              <a:t>Efficiency need more than working and reliable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465138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Top Down Commitment (Starting with Environmental Guiding Principles, personal commitment of line organisation)</a:t>
            </a:r>
          </a:p>
          <a:p>
            <a:pPr marL="465138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Smart Engineering and Operation Personal with theoretical and practical knowledge and </a:t>
            </a:r>
            <a:r>
              <a:rPr lang="en-GB" dirty="0" smtClean="0"/>
              <a:t>facilities</a:t>
            </a:r>
            <a:r>
              <a:rPr lang="en-GB" dirty="0" smtClean="0"/>
              <a:t> </a:t>
            </a:r>
            <a:r>
              <a:rPr lang="en-GB" dirty="0" smtClean="0"/>
              <a:t>knowledge</a:t>
            </a:r>
          </a:p>
          <a:p>
            <a:pPr marL="465138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Capacity during daily business</a:t>
            </a:r>
          </a:p>
          <a:p>
            <a:pPr marL="465138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Continuity (Permanent monitoring and action)</a:t>
            </a:r>
          </a:p>
          <a:p>
            <a:pPr marL="465138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Analysis Tools (management control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95506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for Absorption Cooling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432" y="5157192"/>
            <a:ext cx="8459032" cy="1401750"/>
          </a:xfrm>
        </p:spPr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6" name="Rectangle 12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808339" y="1289286"/>
            <a:ext cx="7615291" cy="4367042"/>
            <a:chOff x="0" y="0"/>
            <a:chExt cx="8628" cy="4947"/>
          </a:xfrm>
        </p:grpSpPr>
        <p:sp>
          <p:nvSpPr>
            <p:cNvPr id="8" name="AutoShape 12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8628" cy="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24"/>
            <p:cNvSpPr>
              <a:spLocks noChangeArrowheads="1"/>
            </p:cNvSpPr>
            <p:nvPr/>
          </p:nvSpPr>
          <p:spPr bwMode="auto">
            <a:xfrm>
              <a:off x="47" y="47"/>
              <a:ext cx="8525" cy="469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23"/>
            <p:cNvSpPr>
              <a:spLocks noChangeArrowheads="1"/>
            </p:cNvSpPr>
            <p:nvPr/>
          </p:nvSpPr>
          <p:spPr bwMode="auto">
            <a:xfrm>
              <a:off x="1145" y="948"/>
              <a:ext cx="7098" cy="3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1145" y="3483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1"/>
            <p:cNvSpPr>
              <a:spLocks noChangeShapeType="1"/>
            </p:cNvSpPr>
            <p:nvPr/>
          </p:nvSpPr>
          <p:spPr bwMode="auto">
            <a:xfrm>
              <a:off x="1145" y="2976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20"/>
            <p:cNvSpPr>
              <a:spLocks noChangeShapeType="1"/>
            </p:cNvSpPr>
            <p:nvPr/>
          </p:nvSpPr>
          <p:spPr bwMode="auto">
            <a:xfrm>
              <a:off x="1145" y="2469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19"/>
            <p:cNvSpPr>
              <a:spLocks noChangeShapeType="1"/>
            </p:cNvSpPr>
            <p:nvPr/>
          </p:nvSpPr>
          <p:spPr bwMode="auto">
            <a:xfrm>
              <a:off x="1145" y="1962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18"/>
            <p:cNvSpPr>
              <a:spLocks noChangeShapeType="1"/>
            </p:cNvSpPr>
            <p:nvPr/>
          </p:nvSpPr>
          <p:spPr bwMode="auto">
            <a:xfrm>
              <a:off x="1145" y="1455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17"/>
            <p:cNvSpPr>
              <a:spLocks noChangeShapeType="1"/>
            </p:cNvSpPr>
            <p:nvPr/>
          </p:nvSpPr>
          <p:spPr bwMode="auto">
            <a:xfrm>
              <a:off x="1145" y="948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16"/>
            <p:cNvSpPr>
              <a:spLocks noChangeShapeType="1"/>
            </p:cNvSpPr>
            <p:nvPr/>
          </p:nvSpPr>
          <p:spPr bwMode="auto">
            <a:xfrm>
              <a:off x="1962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5"/>
            <p:cNvSpPr>
              <a:spLocks noChangeShapeType="1"/>
            </p:cNvSpPr>
            <p:nvPr/>
          </p:nvSpPr>
          <p:spPr bwMode="auto">
            <a:xfrm>
              <a:off x="2779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14"/>
            <p:cNvSpPr>
              <a:spLocks noChangeShapeType="1"/>
            </p:cNvSpPr>
            <p:nvPr/>
          </p:nvSpPr>
          <p:spPr bwMode="auto">
            <a:xfrm>
              <a:off x="3596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13"/>
            <p:cNvSpPr>
              <a:spLocks noChangeShapeType="1"/>
            </p:cNvSpPr>
            <p:nvPr/>
          </p:nvSpPr>
          <p:spPr bwMode="auto">
            <a:xfrm>
              <a:off x="4413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12"/>
            <p:cNvSpPr>
              <a:spLocks noChangeShapeType="1"/>
            </p:cNvSpPr>
            <p:nvPr/>
          </p:nvSpPr>
          <p:spPr bwMode="auto">
            <a:xfrm>
              <a:off x="5229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11"/>
            <p:cNvSpPr>
              <a:spLocks noChangeShapeType="1"/>
            </p:cNvSpPr>
            <p:nvPr/>
          </p:nvSpPr>
          <p:spPr bwMode="auto">
            <a:xfrm>
              <a:off x="6046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10"/>
            <p:cNvSpPr>
              <a:spLocks noChangeShapeType="1"/>
            </p:cNvSpPr>
            <p:nvPr/>
          </p:nvSpPr>
          <p:spPr bwMode="auto">
            <a:xfrm>
              <a:off x="6863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09"/>
            <p:cNvSpPr>
              <a:spLocks noChangeShapeType="1"/>
            </p:cNvSpPr>
            <p:nvPr/>
          </p:nvSpPr>
          <p:spPr bwMode="auto">
            <a:xfrm>
              <a:off x="7680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08"/>
            <p:cNvSpPr>
              <a:spLocks noChangeArrowheads="1"/>
            </p:cNvSpPr>
            <p:nvPr/>
          </p:nvSpPr>
          <p:spPr bwMode="auto">
            <a:xfrm>
              <a:off x="1145" y="948"/>
              <a:ext cx="7098" cy="3042"/>
            </a:xfrm>
            <a:prstGeom prst="rect">
              <a:avLst/>
            </a:prstGeom>
            <a:noFill/>
            <a:ln w="571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07"/>
            <p:cNvSpPr>
              <a:spLocks noChangeShapeType="1"/>
            </p:cNvSpPr>
            <p:nvPr/>
          </p:nvSpPr>
          <p:spPr bwMode="auto">
            <a:xfrm>
              <a:off x="1145" y="948"/>
              <a:ext cx="0" cy="30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06"/>
            <p:cNvSpPr>
              <a:spLocks noChangeShapeType="1"/>
            </p:cNvSpPr>
            <p:nvPr/>
          </p:nvSpPr>
          <p:spPr bwMode="auto">
            <a:xfrm>
              <a:off x="1089" y="3990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05"/>
            <p:cNvSpPr>
              <a:spLocks noChangeShapeType="1"/>
            </p:cNvSpPr>
            <p:nvPr/>
          </p:nvSpPr>
          <p:spPr bwMode="auto">
            <a:xfrm>
              <a:off x="1089" y="3483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104"/>
            <p:cNvSpPr>
              <a:spLocks noChangeShapeType="1"/>
            </p:cNvSpPr>
            <p:nvPr/>
          </p:nvSpPr>
          <p:spPr bwMode="auto">
            <a:xfrm>
              <a:off x="1089" y="2976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103"/>
            <p:cNvSpPr>
              <a:spLocks noChangeShapeType="1"/>
            </p:cNvSpPr>
            <p:nvPr/>
          </p:nvSpPr>
          <p:spPr bwMode="auto">
            <a:xfrm>
              <a:off x="1089" y="2469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02"/>
            <p:cNvSpPr>
              <a:spLocks noChangeShapeType="1"/>
            </p:cNvSpPr>
            <p:nvPr/>
          </p:nvSpPr>
          <p:spPr bwMode="auto">
            <a:xfrm>
              <a:off x="1089" y="1962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101"/>
            <p:cNvSpPr>
              <a:spLocks noChangeShapeType="1"/>
            </p:cNvSpPr>
            <p:nvPr/>
          </p:nvSpPr>
          <p:spPr bwMode="auto">
            <a:xfrm>
              <a:off x="1089" y="1455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00"/>
            <p:cNvSpPr>
              <a:spLocks noChangeShapeType="1"/>
            </p:cNvSpPr>
            <p:nvPr/>
          </p:nvSpPr>
          <p:spPr bwMode="auto">
            <a:xfrm>
              <a:off x="1089" y="948"/>
              <a:ext cx="5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99"/>
            <p:cNvSpPr>
              <a:spLocks noChangeShapeType="1"/>
            </p:cNvSpPr>
            <p:nvPr/>
          </p:nvSpPr>
          <p:spPr bwMode="auto">
            <a:xfrm>
              <a:off x="1145" y="3990"/>
              <a:ext cx="709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98"/>
            <p:cNvSpPr>
              <a:spLocks noChangeShapeType="1"/>
            </p:cNvSpPr>
            <p:nvPr/>
          </p:nvSpPr>
          <p:spPr bwMode="auto">
            <a:xfrm flipV="1">
              <a:off x="1145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97"/>
            <p:cNvSpPr>
              <a:spLocks noChangeShapeType="1"/>
            </p:cNvSpPr>
            <p:nvPr/>
          </p:nvSpPr>
          <p:spPr bwMode="auto">
            <a:xfrm flipV="1">
              <a:off x="1962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96"/>
            <p:cNvSpPr>
              <a:spLocks noChangeShapeType="1"/>
            </p:cNvSpPr>
            <p:nvPr/>
          </p:nvSpPr>
          <p:spPr bwMode="auto">
            <a:xfrm flipV="1">
              <a:off x="2779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95"/>
            <p:cNvSpPr>
              <a:spLocks noChangeShapeType="1"/>
            </p:cNvSpPr>
            <p:nvPr/>
          </p:nvSpPr>
          <p:spPr bwMode="auto">
            <a:xfrm flipV="1">
              <a:off x="3596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94"/>
            <p:cNvSpPr>
              <a:spLocks noChangeShapeType="1"/>
            </p:cNvSpPr>
            <p:nvPr/>
          </p:nvSpPr>
          <p:spPr bwMode="auto">
            <a:xfrm flipV="1">
              <a:off x="4413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93"/>
            <p:cNvSpPr>
              <a:spLocks noChangeShapeType="1"/>
            </p:cNvSpPr>
            <p:nvPr/>
          </p:nvSpPr>
          <p:spPr bwMode="auto">
            <a:xfrm flipV="1">
              <a:off x="5229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92"/>
            <p:cNvSpPr>
              <a:spLocks noChangeShapeType="1"/>
            </p:cNvSpPr>
            <p:nvPr/>
          </p:nvSpPr>
          <p:spPr bwMode="auto">
            <a:xfrm flipV="1">
              <a:off x="6046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91"/>
            <p:cNvSpPr>
              <a:spLocks noChangeShapeType="1"/>
            </p:cNvSpPr>
            <p:nvPr/>
          </p:nvSpPr>
          <p:spPr bwMode="auto">
            <a:xfrm flipV="1">
              <a:off x="6863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90"/>
            <p:cNvSpPr>
              <a:spLocks noChangeShapeType="1"/>
            </p:cNvSpPr>
            <p:nvPr/>
          </p:nvSpPr>
          <p:spPr bwMode="auto">
            <a:xfrm flipV="1">
              <a:off x="7680" y="3990"/>
              <a:ext cx="0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89"/>
            <p:cNvSpPr>
              <a:spLocks noChangeShapeType="1"/>
            </p:cNvSpPr>
            <p:nvPr/>
          </p:nvSpPr>
          <p:spPr bwMode="auto">
            <a:xfrm>
              <a:off x="1145" y="3877"/>
              <a:ext cx="10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88"/>
            <p:cNvSpPr>
              <a:spLocks noChangeShapeType="1"/>
            </p:cNvSpPr>
            <p:nvPr/>
          </p:nvSpPr>
          <p:spPr bwMode="auto">
            <a:xfrm>
              <a:off x="1155" y="3877"/>
              <a:ext cx="0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7"/>
            <p:cNvSpPr>
              <a:spLocks/>
            </p:cNvSpPr>
            <p:nvPr/>
          </p:nvSpPr>
          <p:spPr bwMode="auto">
            <a:xfrm>
              <a:off x="1155" y="3877"/>
              <a:ext cx="19" cy="0"/>
            </a:xfrm>
            <a:custGeom>
              <a:avLst/>
              <a:gdLst>
                <a:gd name="T0" fmla="*/ 0 w 19"/>
                <a:gd name="T1" fmla="*/ 9 w 19"/>
                <a:gd name="T2" fmla="*/ 19 w 1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">
                  <a:moveTo>
                    <a:pt x="0" y="0"/>
                  </a:moveTo>
                  <a:lnTo>
                    <a:pt x="9" y="0"/>
                  </a:lnTo>
                  <a:lnTo>
                    <a:pt x="19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6"/>
            <p:cNvSpPr>
              <a:spLocks/>
            </p:cNvSpPr>
            <p:nvPr/>
          </p:nvSpPr>
          <p:spPr bwMode="auto">
            <a:xfrm>
              <a:off x="1174" y="3877"/>
              <a:ext cx="18" cy="0"/>
            </a:xfrm>
            <a:custGeom>
              <a:avLst/>
              <a:gdLst>
                <a:gd name="T0" fmla="*/ 0 w 18"/>
                <a:gd name="T1" fmla="*/ 9 w 18"/>
                <a:gd name="T2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9" y="0"/>
                  </a:lnTo>
                  <a:lnTo>
                    <a:pt x="18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5"/>
            <p:cNvSpPr>
              <a:spLocks/>
            </p:cNvSpPr>
            <p:nvPr/>
          </p:nvSpPr>
          <p:spPr bwMode="auto">
            <a:xfrm>
              <a:off x="1192" y="3877"/>
              <a:ext cx="38" cy="0"/>
            </a:xfrm>
            <a:custGeom>
              <a:avLst/>
              <a:gdLst>
                <a:gd name="T0" fmla="*/ 0 w 38"/>
                <a:gd name="T1" fmla="*/ 19 w 38"/>
                <a:gd name="T2" fmla="*/ 38 w 3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8">
                  <a:moveTo>
                    <a:pt x="0" y="0"/>
                  </a:moveTo>
                  <a:lnTo>
                    <a:pt x="19" y="0"/>
                  </a:lnTo>
                  <a:lnTo>
                    <a:pt x="38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84"/>
            <p:cNvSpPr>
              <a:spLocks noChangeShapeType="1"/>
            </p:cNvSpPr>
            <p:nvPr/>
          </p:nvSpPr>
          <p:spPr bwMode="auto">
            <a:xfrm>
              <a:off x="1230" y="3877"/>
              <a:ext cx="37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83"/>
            <p:cNvSpPr>
              <a:spLocks noChangeShapeType="1"/>
            </p:cNvSpPr>
            <p:nvPr/>
          </p:nvSpPr>
          <p:spPr bwMode="auto">
            <a:xfrm>
              <a:off x="1267" y="3877"/>
              <a:ext cx="47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82"/>
            <p:cNvSpPr>
              <a:spLocks noChangeShapeType="1"/>
            </p:cNvSpPr>
            <p:nvPr/>
          </p:nvSpPr>
          <p:spPr bwMode="auto">
            <a:xfrm>
              <a:off x="1314" y="3877"/>
              <a:ext cx="66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81"/>
            <p:cNvSpPr>
              <a:spLocks noChangeShapeType="1"/>
            </p:cNvSpPr>
            <p:nvPr/>
          </p:nvSpPr>
          <p:spPr bwMode="auto">
            <a:xfrm>
              <a:off x="1380" y="3877"/>
              <a:ext cx="75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0"/>
            <p:cNvSpPr>
              <a:spLocks/>
            </p:cNvSpPr>
            <p:nvPr/>
          </p:nvSpPr>
          <p:spPr bwMode="auto">
            <a:xfrm>
              <a:off x="1455" y="3877"/>
              <a:ext cx="94" cy="0"/>
            </a:xfrm>
            <a:custGeom>
              <a:avLst/>
              <a:gdLst>
                <a:gd name="T0" fmla="*/ 0 w 94"/>
                <a:gd name="T1" fmla="*/ 47 w 94"/>
                <a:gd name="T2" fmla="*/ 94 w 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4">
                  <a:moveTo>
                    <a:pt x="0" y="0"/>
                  </a:moveTo>
                  <a:lnTo>
                    <a:pt x="47" y="0"/>
                  </a:lnTo>
                  <a:lnTo>
                    <a:pt x="94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auto">
            <a:xfrm>
              <a:off x="1549" y="3877"/>
              <a:ext cx="122" cy="0"/>
            </a:xfrm>
            <a:custGeom>
              <a:avLst/>
              <a:gdLst>
                <a:gd name="T0" fmla="*/ 0 w 122"/>
                <a:gd name="T1" fmla="*/ 56 w 122"/>
                <a:gd name="T2" fmla="*/ 122 w 12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2">
                  <a:moveTo>
                    <a:pt x="0" y="0"/>
                  </a:moveTo>
                  <a:lnTo>
                    <a:pt x="56" y="0"/>
                  </a:lnTo>
                  <a:lnTo>
                    <a:pt x="12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8"/>
            <p:cNvSpPr>
              <a:spLocks/>
            </p:cNvSpPr>
            <p:nvPr/>
          </p:nvSpPr>
          <p:spPr bwMode="auto">
            <a:xfrm>
              <a:off x="1671" y="3877"/>
              <a:ext cx="132" cy="0"/>
            </a:xfrm>
            <a:custGeom>
              <a:avLst/>
              <a:gdLst>
                <a:gd name="T0" fmla="*/ 0 w 132"/>
                <a:gd name="T1" fmla="*/ 66 w 132"/>
                <a:gd name="T2" fmla="*/ 132 w 13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2">
                  <a:moveTo>
                    <a:pt x="0" y="0"/>
                  </a:moveTo>
                  <a:lnTo>
                    <a:pt x="66" y="0"/>
                  </a:lnTo>
                  <a:lnTo>
                    <a:pt x="13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7"/>
            <p:cNvSpPr>
              <a:spLocks/>
            </p:cNvSpPr>
            <p:nvPr/>
          </p:nvSpPr>
          <p:spPr bwMode="auto">
            <a:xfrm>
              <a:off x="1803" y="3877"/>
              <a:ext cx="159" cy="0"/>
            </a:xfrm>
            <a:custGeom>
              <a:avLst/>
              <a:gdLst>
                <a:gd name="T0" fmla="*/ 0 w 159"/>
                <a:gd name="T1" fmla="*/ 75 w 159"/>
                <a:gd name="T2" fmla="*/ 159 w 15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9">
                  <a:moveTo>
                    <a:pt x="0" y="0"/>
                  </a:moveTo>
                  <a:lnTo>
                    <a:pt x="75" y="0"/>
                  </a:lnTo>
                  <a:lnTo>
                    <a:pt x="159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6"/>
            <p:cNvSpPr>
              <a:spLocks/>
            </p:cNvSpPr>
            <p:nvPr/>
          </p:nvSpPr>
          <p:spPr bwMode="auto">
            <a:xfrm>
              <a:off x="1962" y="3877"/>
              <a:ext cx="197" cy="0"/>
            </a:xfrm>
            <a:custGeom>
              <a:avLst/>
              <a:gdLst>
                <a:gd name="T0" fmla="*/ 0 w 197"/>
                <a:gd name="T1" fmla="*/ 94 w 197"/>
                <a:gd name="T2" fmla="*/ 197 w 19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7">
                  <a:moveTo>
                    <a:pt x="0" y="0"/>
                  </a:moveTo>
                  <a:lnTo>
                    <a:pt x="94" y="0"/>
                  </a:lnTo>
                  <a:lnTo>
                    <a:pt x="197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5"/>
            <p:cNvSpPr>
              <a:spLocks/>
            </p:cNvSpPr>
            <p:nvPr/>
          </p:nvSpPr>
          <p:spPr bwMode="auto">
            <a:xfrm>
              <a:off x="2159" y="3877"/>
              <a:ext cx="235" cy="0"/>
            </a:xfrm>
            <a:custGeom>
              <a:avLst/>
              <a:gdLst>
                <a:gd name="T0" fmla="*/ 0 w 235"/>
                <a:gd name="T1" fmla="*/ 113 w 235"/>
                <a:gd name="T2" fmla="*/ 235 w 23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35">
                  <a:moveTo>
                    <a:pt x="0" y="0"/>
                  </a:moveTo>
                  <a:lnTo>
                    <a:pt x="113" y="0"/>
                  </a:lnTo>
                  <a:lnTo>
                    <a:pt x="235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4"/>
            <p:cNvSpPr>
              <a:spLocks/>
            </p:cNvSpPr>
            <p:nvPr/>
          </p:nvSpPr>
          <p:spPr bwMode="auto">
            <a:xfrm>
              <a:off x="2394" y="3877"/>
              <a:ext cx="263" cy="0"/>
            </a:xfrm>
            <a:custGeom>
              <a:avLst/>
              <a:gdLst>
                <a:gd name="T0" fmla="*/ 0 w 263"/>
                <a:gd name="T1" fmla="*/ 131 w 263"/>
                <a:gd name="T2" fmla="*/ 263 w 26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3">
                  <a:moveTo>
                    <a:pt x="0" y="0"/>
                  </a:moveTo>
                  <a:lnTo>
                    <a:pt x="131" y="0"/>
                  </a:lnTo>
                  <a:lnTo>
                    <a:pt x="263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3"/>
            <p:cNvSpPr>
              <a:spLocks/>
            </p:cNvSpPr>
            <p:nvPr/>
          </p:nvSpPr>
          <p:spPr bwMode="auto">
            <a:xfrm>
              <a:off x="2657" y="3877"/>
              <a:ext cx="300" cy="0"/>
            </a:xfrm>
            <a:custGeom>
              <a:avLst/>
              <a:gdLst>
                <a:gd name="T0" fmla="*/ 0 w 300"/>
                <a:gd name="T1" fmla="*/ 150 w 300"/>
                <a:gd name="T2" fmla="*/ 300 w 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0">
                  <a:moveTo>
                    <a:pt x="0" y="0"/>
                  </a:moveTo>
                  <a:lnTo>
                    <a:pt x="150" y="0"/>
                  </a:lnTo>
                  <a:lnTo>
                    <a:pt x="300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2"/>
            <p:cNvSpPr>
              <a:spLocks/>
            </p:cNvSpPr>
            <p:nvPr/>
          </p:nvSpPr>
          <p:spPr bwMode="auto">
            <a:xfrm>
              <a:off x="2957" y="3877"/>
              <a:ext cx="291" cy="0"/>
            </a:xfrm>
            <a:custGeom>
              <a:avLst/>
              <a:gdLst>
                <a:gd name="T0" fmla="*/ 0 w 291"/>
                <a:gd name="T1" fmla="*/ 141 w 291"/>
                <a:gd name="T2" fmla="*/ 291 w 29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91">
                  <a:moveTo>
                    <a:pt x="0" y="0"/>
                  </a:moveTo>
                  <a:lnTo>
                    <a:pt x="141" y="0"/>
                  </a:lnTo>
                  <a:lnTo>
                    <a:pt x="291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/>
            <p:cNvSpPr>
              <a:spLocks/>
            </p:cNvSpPr>
            <p:nvPr/>
          </p:nvSpPr>
          <p:spPr bwMode="auto">
            <a:xfrm>
              <a:off x="3248" y="3877"/>
              <a:ext cx="320" cy="0"/>
            </a:xfrm>
            <a:custGeom>
              <a:avLst/>
              <a:gdLst>
                <a:gd name="T0" fmla="*/ 0 w 320"/>
                <a:gd name="T1" fmla="*/ 160 w 320"/>
                <a:gd name="T2" fmla="*/ 320 w 3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20">
                  <a:moveTo>
                    <a:pt x="0" y="0"/>
                  </a:moveTo>
                  <a:lnTo>
                    <a:pt x="160" y="0"/>
                  </a:lnTo>
                  <a:lnTo>
                    <a:pt x="320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0"/>
            <p:cNvSpPr>
              <a:spLocks/>
            </p:cNvSpPr>
            <p:nvPr/>
          </p:nvSpPr>
          <p:spPr bwMode="auto">
            <a:xfrm>
              <a:off x="3568" y="3877"/>
              <a:ext cx="300" cy="0"/>
            </a:xfrm>
            <a:custGeom>
              <a:avLst/>
              <a:gdLst>
                <a:gd name="T0" fmla="*/ 0 w 300"/>
                <a:gd name="T1" fmla="*/ 150 w 300"/>
                <a:gd name="T2" fmla="*/ 300 w 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0">
                  <a:moveTo>
                    <a:pt x="0" y="0"/>
                  </a:moveTo>
                  <a:lnTo>
                    <a:pt x="150" y="0"/>
                  </a:lnTo>
                  <a:lnTo>
                    <a:pt x="300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69"/>
            <p:cNvSpPr>
              <a:spLocks noChangeShapeType="1"/>
            </p:cNvSpPr>
            <p:nvPr/>
          </p:nvSpPr>
          <p:spPr bwMode="auto">
            <a:xfrm>
              <a:off x="3868" y="3877"/>
              <a:ext cx="310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4178" y="3877"/>
              <a:ext cx="310" cy="0"/>
            </a:xfrm>
            <a:custGeom>
              <a:avLst/>
              <a:gdLst>
                <a:gd name="T0" fmla="*/ 0 w 310"/>
                <a:gd name="T1" fmla="*/ 159 w 310"/>
                <a:gd name="T2" fmla="*/ 310 w 3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10">
                  <a:moveTo>
                    <a:pt x="0" y="0"/>
                  </a:moveTo>
                  <a:lnTo>
                    <a:pt x="159" y="0"/>
                  </a:lnTo>
                  <a:lnTo>
                    <a:pt x="310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488" y="3877"/>
              <a:ext cx="272" cy="0"/>
            </a:xfrm>
            <a:custGeom>
              <a:avLst/>
              <a:gdLst>
                <a:gd name="T0" fmla="*/ 0 w 272"/>
                <a:gd name="T1" fmla="*/ 140 w 272"/>
                <a:gd name="T2" fmla="*/ 272 w 27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2">
                  <a:moveTo>
                    <a:pt x="0" y="0"/>
                  </a:moveTo>
                  <a:lnTo>
                    <a:pt x="140" y="0"/>
                  </a:lnTo>
                  <a:lnTo>
                    <a:pt x="27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4760" y="3877"/>
              <a:ext cx="282" cy="0"/>
            </a:xfrm>
            <a:custGeom>
              <a:avLst/>
              <a:gdLst>
                <a:gd name="T0" fmla="*/ 0 w 282"/>
                <a:gd name="T1" fmla="*/ 141 w 282"/>
                <a:gd name="T2" fmla="*/ 282 w 28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2">
                  <a:moveTo>
                    <a:pt x="0" y="0"/>
                  </a:moveTo>
                  <a:lnTo>
                    <a:pt x="141" y="0"/>
                  </a:lnTo>
                  <a:lnTo>
                    <a:pt x="28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5042" y="3859"/>
              <a:ext cx="272" cy="18"/>
            </a:xfrm>
            <a:custGeom>
              <a:avLst/>
              <a:gdLst>
                <a:gd name="T0" fmla="*/ 0 w 272"/>
                <a:gd name="T1" fmla="*/ 18 h 18"/>
                <a:gd name="T2" fmla="*/ 131 w 272"/>
                <a:gd name="T3" fmla="*/ 9 h 18"/>
                <a:gd name="T4" fmla="*/ 272 w 272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2" h="18">
                  <a:moveTo>
                    <a:pt x="0" y="18"/>
                  </a:moveTo>
                  <a:lnTo>
                    <a:pt x="131" y="9"/>
                  </a:lnTo>
                  <a:lnTo>
                    <a:pt x="27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5314" y="3840"/>
              <a:ext cx="281" cy="19"/>
            </a:xfrm>
            <a:custGeom>
              <a:avLst/>
              <a:gdLst>
                <a:gd name="T0" fmla="*/ 0 w 281"/>
                <a:gd name="T1" fmla="*/ 19 h 19"/>
                <a:gd name="T2" fmla="*/ 141 w 281"/>
                <a:gd name="T3" fmla="*/ 9 h 19"/>
                <a:gd name="T4" fmla="*/ 281 w 281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1" h="19">
                  <a:moveTo>
                    <a:pt x="0" y="19"/>
                  </a:moveTo>
                  <a:lnTo>
                    <a:pt x="141" y="9"/>
                  </a:lnTo>
                  <a:lnTo>
                    <a:pt x="281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>
              <a:off x="5595" y="3765"/>
              <a:ext cx="291" cy="75"/>
            </a:xfrm>
            <a:custGeom>
              <a:avLst/>
              <a:gdLst>
                <a:gd name="T0" fmla="*/ 0 w 291"/>
                <a:gd name="T1" fmla="*/ 75 h 75"/>
                <a:gd name="T2" fmla="*/ 76 w 291"/>
                <a:gd name="T3" fmla="*/ 56 h 75"/>
                <a:gd name="T4" fmla="*/ 141 w 291"/>
                <a:gd name="T5" fmla="*/ 37 h 75"/>
                <a:gd name="T6" fmla="*/ 216 w 291"/>
                <a:gd name="T7" fmla="*/ 18 h 75"/>
                <a:gd name="T8" fmla="*/ 291 w 291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75">
                  <a:moveTo>
                    <a:pt x="0" y="75"/>
                  </a:moveTo>
                  <a:lnTo>
                    <a:pt x="76" y="56"/>
                  </a:lnTo>
                  <a:lnTo>
                    <a:pt x="141" y="37"/>
                  </a:lnTo>
                  <a:lnTo>
                    <a:pt x="216" y="18"/>
                  </a:lnTo>
                  <a:lnTo>
                    <a:pt x="291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2"/>
            <p:cNvSpPr>
              <a:spLocks/>
            </p:cNvSpPr>
            <p:nvPr/>
          </p:nvSpPr>
          <p:spPr bwMode="auto">
            <a:xfrm>
              <a:off x="5886" y="3727"/>
              <a:ext cx="292" cy="38"/>
            </a:xfrm>
            <a:custGeom>
              <a:avLst/>
              <a:gdLst>
                <a:gd name="T0" fmla="*/ 0 w 292"/>
                <a:gd name="T1" fmla="*/ 38 h 38"/>
                <a:gd name="T2" fmla="*/ 141 w 292"/>
                <a:gd name="T3" fmla="*/ 19 h 38"/>
                <a:gd name="T4" fmla="*/ 292 w 292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2" h="38">
                  <a:moveTo>
                    <a:pt x="0" y="38"/>
                  </a:moveTo>
                  <a:lnTo>
                    <a:pt x="141" y="19"/>
                  </a:lnTo>
                  <a:lnTo>
                    <a:pt x="29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61"/>
            <p:cNvSpPr>
              <a:spLocks noChangeShapeType="1"/>
            </p:cNvSpPr>
            <p:nvPr/>
          </p:nvSpPr>
          <p:spPr bwMode="auto">
            <a:xfrm flipV="1">
              <a:off x="6178" y="3690"/>
              <a:ext cx="291" cy="37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0"/>
            <p:cNvSpPr>
              <a:spLocks noChangeShapeType="1"/>
            </p:cNvSpPr>
            <p:nvPr/>
          </p:nvSpPr>
          <p:spPr bwMode="auto">
            <a:xfrm flipV="1">
              <a:off x="6469" y="3652"/>
              <a:ext cx="291" cy="38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9"/>
            <p:cNvSpPr>
              <a:spLocks/>
            </p:cNvSpPr>
            <p:nvPr/>
          </p:nvSpPr>
          <p:spPr bwMode="auto">
            <a:xfrm>
              <a:off x="6760" y="3605"/>
              <a:ext cx="300" cy="47"/>
            </a:xfrm>
            <a:custGeom>
              <a:avLst/>
              <a:gdLst>
                <a:gd name="T0" fmla="*/ 0 w 300"/>
                <a:gd name="T1" fmla="*/ 47 h 47"/>
                <a:gd name="T2" fmla="*/ 150 w 300"/>
                <a:gd name="T3" fmla="*/ 19 h 47"/>
                <a:gd name="T4" fmla="*/ 300 w 300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" h="47">
                  <a:moveTo>
                    <a:pt x="0" y="47"/>
                  </a:moveTo>
                  <a:lnTo>
                    <a:pt x="150" y="19"/>
                  </a:lnTo>
                  <a:lnTo>
                    <a:pt x="300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8"/>
            <p:cNvSpPr>
              <a:spLocks/>
            </p:cNvSpPr>
            <p:nvPr/>
          </p:nvSpPr>
          <p:spPr bwMode="auto">
            <a:xfrm>
              <a:off x="7060" y="3568"/>
              <a:ext cx="282" cy="37"/>
            </a:xfrm>
            <a:custGeom>
              <a:avLst/>
              <a:gdLst>
                <a:gd name="T0" fmla="*/ 0 w 282"/>
                <a:gd name="T1" fmla="*/ 37 h 37"/>
                <a:gd name="T2" fmla="*/ 150 w 282"/>
                <a:gd name="T3" fmla="*/ 18 h 37"/>
                <a:gd name="T4" fmla="*/ 216 w 282"/>
                <a:gd name="T5" fmla="*/ 9 h 37"/>
                <a:gd name="T6" fmla="*/ 282 w 282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2" h="37">
                  <a:moveTo>
                    <a:pt x="0" y="37"/>
                  </a:moveTo>
                  <a:lnTo>
                    <a:pt x="150" y="18"/>
                  </a:lnTo>
                  <a:lnTo>
                    <a:pt x="216" y="9"/>
                  </a:lnTo>
                  <a:lnTo>
                    <a:pt x="282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7342" y="3530"/>
              <a:ext cx="216" cy="38"/>
            </a:xfrm>
            <a:custGeom>
              <a:avLst/>
              <a:gdLst>
                <a:gd name="T0" fmla="*/ 0 w 216"/>
                <a:gd name="T1" fmla="*/ 38 h 38"/>
                <a:gd name="T2" fmla="*/ 112 w 216"/>
                <a:gd name="T3" fmla="*/ 19 h 38"/>
                <a:gd name="T4" fmla="*/ 216 w 2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" h="38">
                  <a:moveTo>
                    <a:pt x="0" y="38"/>
                  </a:moveTo>
                  <a:lnTo>
                    <a:pt x="112" y="19"/>
                  </a:lnTo>
                  <a:lnTo>
                    <a:pt x="216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6"/>
            <p:cNvSpPr>
              <a:spLocks/>
            </p:cNvSpPr>
            <p:nvPr/>
          </p:nvSpPr>
          <p:spPr bwMode="auto">
            <a:xfrm>
              <a:off x="7558" y="3492"/>
              <a:ext cx="187" cy="38"/>
            </a:xfrm>
            <a:custGeom>
              <a:avLst/>
              <a:gdLst>
                <a:gd name="T0" fmla="*/ 0 w 187"/>
                <a:gd name="T1" fmla="*/ 38 h 38"/>
                <a:gd name="T2" fmla="*/ 93 w 187"/>
                <a:gd name="T3" fmla="*/ 19 h 38"/>
                <a:gd name="T4" fmla="*/ 187 w 187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38">
                  <a:moveTo>
                    <a:pt x="0" y="38"/>
                  </a:moveTo>
                  <a:lnTo>
                    <a:pt x="93" y="19"/>
                  </a:lnTo>
                  <a:lnTo>
                    <a:pt x="187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7745" y="3445"/>
              <a:ext cx="141" cy="47"/>
            </a:xfrm>
            <a:custGeom>
              <a:avLst/>
              <a:gdLst>
                <a:gd name="T0" fmla="*/ 0 w 141"/>
                <a:gd name="T1" fmla="*/ 47 h 47"/>
                <a:gd name="T2" fmla="*/ 75 w 141"/>
                <a:gd name="T3" fmla="*/ 19 h 47"/>
                <a:gd name="T4" fmla="*/ 141 w 141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47">
                  <a:moveTo>
                    <a:pt x="0" y="47"/>
                  </a:moveTo>
                  <a:lnTo>
                    <a:pt x="75" y="19"/>
                  </a:lnTo>
                  <a:lnTo>
                    <a:pt x="141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4"/>
            <p:cNvSpPr>
              <a:spLocks/>
            </p:cNvSpPr>
            <p:nvPr/>
          </p:nvSpPr>
          <p:spPr bwMode="auto">
            <a:xfrm>
              <a:off x="7886" y="3408"/>
              <a:ext cx="103" cy="37"/>
            </a:xfrm>
            <a:custGeom>
              <a:avLst/>
              <a:gdLst>
                <a:gd name="T0" fmla="*/ 0 w 103"/>
                <a:gd name="T1" fmla="*/ 37 h 37"/>
                <a:gd name="T2" fmla="*/ 57 w 103"/>
                <a:gd name="T3" fmla="*/ 19 h 37"/>
                <a:gd name="T4" fmla="*/ 103 w 103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37">
                  <a:moveTo>
                    <a:pt x="0" y="37"/>
                  </a:moveTo>
                  <a:lnTo>
                    <a:pt x="57" y="19"/>
                  </a:lnTo>
                  <a:lnTo>
                    <a:pt x="103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3"/>
            <p:cNvSpPr>
              <a:spLocks/>
            </p:cNvSpPr>
            <p:nvPr/>
          </p:nvSpPr>
          <p:spPr bwMode="auto">
            <a:xfrm>
              <a:off x="7989" y="3370"/>
              <a:ext cx="76" cy="38"/>
            </a:xfrm>
            <a:custGeom>
              <a:avLst/>
              <a:gdLst>
                <a:gd name="T0" fmla="*/ 0 w 76"/>
                <a:gd name="T1" fmla="*/ 38 h 38"/>
                <a:gd name="T2" fmla="*/ 38 w 76"/>
                <a:gd name="T3" fmla="*/ 19 h 38"/>
                <a:gd name="T4" fmla="*/ 76 w 7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38">
                  <a:moveTo>
                    <a:pt x="0" y="38"/>
                  </a:moveTo>
                  <a:lnTo>
                    <a:pt x="38" y="19"/>
                  </a:lnTo>
                  <a:lnTo>
                    <a:pt x="76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52"/>
            <p:cNvSpPr>
              <a:spLocks noChangeShapeType="1"/>
            </p:cNvSpPr>
            <p:nvPr/>
          </p:nvSpPr>
          <p:spPr bwMode="auto">
            <a:xfrm flipV="1">
              <a:off x="8065" y="3333"/>
              <a:ext cx="56" cy="37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/>
            <p:cNvSpPr>
              <a:spLocks/>
            </p:cNvSpPr>
            <p:nvPr/>
          </p:nvSpPr>
          <p:spPr bwMode="auto">
            <a:xfrm>
              <a:off x="8121" y="3286"/>
              <a:ext cx="47" cy="47"/>
            </a:xfrm>
            <a:custGeom>
              <a:avLst/>
              <a:gdLst>
                <a:gd name="T0" fmla="*/ 0 w 47"/>
                <a:gd name="T1" fmla="*/ 47 h 47"/>
                <a:gd name="T2" fmla="*/ 28 w 47"/>
                <a:gd name="T3" fmla="*/ 19 h 47"/>
                <a:gd name="T4" fmla="*/ 47 w 47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47">
                  <a:moveTo>
                    <a:pt x="0" y="47"/>
                  </a:moveTo>
                  <a:lnTo>
                    <a:pt x="28" y="19"/>
                  </a:lnTo>
                  <a:lnTo>
                    <a:pt x="47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0"/>
            <p:cNvSpPr>
              <a:spLocks/>
            </p:cNvSpPr>
            <p:nvPr/>
          </p:nvSpPr>
          <p:spPr bwMode="auto">
            <a:xfrm>
              <a:off x="8168" y="3248"/>
              <a:ext cx="28" cy="38"/>
            </a:xfrm>
            <a:custGeom>
              <a:avLst/>
              <a:gdLst>
                <a:gd name="T0" fmla="*/ 0 w 28"/>
                <a:gd name="T1" fmla="*/ 38 h 38"/>
                <a:gd name="T2" fmla="*/ 19 w 28"/>
                <a:gd name="T3" fmla="*/ 19 h 38"/>
                <a:gd name="T4" fmla="*/ 28 w 28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38">
                  <a:moveTo>
                    <a:pt x="0" y="38"/>
                  </a:moveTo>
                  <a:lnTo>
                    <a:pt x="19" y="19"/>
                  </a:lnTo>
                  <a:lnTo>
                    <a:pt x="28" y="0"/>
                  </a:lnTo>
                </a:path>
              </a:pathLst>
            </a:cu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49"/>
            <p:cNvSpPr>
              <a:spLocks noChangeShapeType="1"/>
            </p:cNvSpPr>
            <p:nvPr/>
          </p:nvSpPr>
          <p:spPr bwMode="auto">
            <a:xfrm flipV="1">
              <a:off x="8196" y="3211"/>
              <a:ext cx="28" cy="37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48"/>
            <p:cNvSpPr>
              <a:spLocks noChangeShapeType="1"/>
            </p:cNvSpPr>
            <p:nvPr/>
          </p:nvSpPr>
          <p:spPr bwMode="auto">
            <a:xfrm flipV="1">
              <a:off x="8224" y="3164"/>
              <a:ext cx="19" cy="47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1145" y="1352"/>
              <a:ext cx="7098" cy="2535"/>
            </a:xfrm>
            <a:custGeom>
              <a:avLst/>
              <a:gdLst>
                <a:gd name="T0" fmla="*/ 0 w 756"/>
                <a:gd name="T1" fmla="*/ 0 h 270"/>
                <a:gd name="T2" fmla="*/ 1 w 756"/>
                <a:gd name="T3" fmla="*/ 9 h 270"/>
                <a:gd name="T4" fmla="*/ 1 w 756"/>
                <a:gd name="T5" fmla="*/ 17 h 270"/>
                <a:gd name="T6" fmla="*/ 3 w 756"/>
                <a:gd name="T7" fmla="*/ 26 h 270"/>
                <a:gd name="T8" fmla="*/ 5 w 756"/>
                <a:gd name="T9" fmla="*/ 34 h 270"/>
                <a:gd name="T10" fmla="*/ 9 w 756"/>
                <a:gd name="T11" fmla="*/ 42 h 270"/>
                <a:gd name="T12" fmla="*/ 13 w 756"/>
                <a:gd name="T13" fmla="*/ 51 h 270"/>
                <a:gd name="T14" fmla="*/ 18 w 756"/>
                <a:gd name="T15" fmla="*/ 59 h 270"/>
                <a:gd name="T16" fmla="*/ 25 w 756"/>
                <a:gd name="T17" fmla="*/ 68 h 270"/>
                <a:gd name="T18" fmla="*/ 33 w 756"/>
                <a:gd name="T19" fmla="*/ 76 h 270"/>
                <a:gd name="T20" fmla="*/ 43 w 756"/>
                <a:gd name="T21" fmla="*/ 85 h 270"/>
                <a:gd name="T22" fmla="*/ 56 w 756"/>
                <a:gd name="T23" fmla="*/ 93 h 270"/>
                <a:gd name="T24" fmla="*/ 70 w 756"/>
                <a:gd name="T25" fmla="*/ 101 h 270"/>
                <a:gd name="T26" fmla="*/ 87 w 756"/>
                <a:gd name="T27" fmla="*/ 110 h 270"/>
                <a:gd name="T28" fmla="*/ 108 w 756"/>
                <a:gd name="T29" fmla="*/ 118 h 270"/>
                <a:gd name="T30" fmla="*/ 133 w 756"/>
                <a:gd name="T31" fmla="*/ 127 h 270"/>
                <a:gd name="T32" fmla="*/ 161 w 756"/>
                <a:gd name="T33" fmla="*/ 135 h 270"/>
                <a:gd name="T34" fmla="*/ 193 w 756"/>
                <a:gd name="T35" fmla="*/ 144 h 270"/>
                <a:gd name="T36" fmla="*/ 224 w 756"/>
                <a:gd name="T37" fmla="*/ 152 h 270"/>
                <a:gd name="T38" fmla="*/ 258 w 756"/>
                <a:gd name="T39" fmla="*/ 161 h 270"/>
                <a:gd name="T40" fmla="*/ 290 w 756"/>
                <a:gd name="T41" fmla="*/ 169 h 270"/>
                <a:gd name="T42" fmla="*/ 323 w 756"/>
                <a:gd name="T43" fmla="*/ 177 h 270"/>
                <a:gd name="T44" fmla="*/ 356 w 756"/>
                <a:gd name="T45" fmla="*/ 186 h 270"/>
                <a:gd name="T46" fmla="*/ 385 w 756"/>
                <a:gd name="T47" fmla="*/ 194 h 270"/>
                <a:gd name="T48" fmla="*/ 415 w 756"/>
                <a:gd name="T49" fmla="*/ 203 h 270"/>
                <a:gd name="T50" fmla="*/ 444 w 756"/>
                <a:gd name="T51" fmla="*/ 211 h 270"/>
                <a:gd name="T52" fmla="*/ 474 w 756"/>
                <a:gd name="T53" fmla="*/ 220 h 270"/>
                <a:gd name="T54" fmla="*/ 505 w 756"/>
                <a:gd name="T55" fmla="*/ 228 h 270"/>
                <a:gd name="T56" fmla="*/ 536 w 756"/>
                <a:gd name="T57" fmla="*/ 236 h 270"/>
                <a:gd name="T58" fmla="*/ 567 w 756"/>
                <a:gd name="T59" fmla="*/ 245 h 270"/>
                <a:gd name="T60" fmla="*/ 598 w 756"/>
                <a:gd name="T61" fmla="*/ 253 h 270"/>
                <a:gd name="T62" fmla="*/ 630 w 756"/>
                <a:gd name="T63" fmla="*/ 262 h 270"/>
                <a:gd name="T64" fmla="*/ 660 w 756"/>
                <a:gd name="T65" fmla="*/ 270 h 270"/>
                <a:gd name="T66" fmla="*/ 683 w 756"/>
                <a:gd name="T67" fmla="*/ 270 h 270"/>
                <a:gd name="T68" fmla="*/ 703 w 756"/>
                <a:gd name="T69" fmla="*/ 270 h 270"/>
                <a:gd name="T70" fmla="*/ 718 w 756"/>
                <a:gd name="T71" fmla="*/ 270 h 270"/>
                <a:gd name="T72" fmla="*/ 729 w 756"/>
                <a:gd name="T73" fmla="*/ 270 h 270"/>
                <a:gd name="T74" fmla="*/ 737 w 756"/>
                <a:gd name="T75" fmla="*/ 270 h 270"/>
                <a:gd name="T76" fmla="*/ 743 w 756"/>
                <a:gd name="T77" fmla="*/ 270 h 270"/>
                <a:gd name="T78" fmla="*/ 748 w 756"/>
                <a:gd name="T79" fmla="*/ 270 h 270"/>
                <a:gd name="T80" fmla="*/ 751 w 756"/>
                <a:gd name="T81" fmla="*/ 270 h 270"/>
                <a:gd name="T82" fmla="*/ 754 w 756"/>
                <a:gd name="T83" fmla="*/ 270 h 270"/>
                <a:gd name="T84" fmla="*/ 756 w 756"/>
                <a:gd name="T85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6" h="270">
                  <a:moveTo>
                    <a:pt x="0" y="0"/>
                  </a:moveTo>
                  <a:lnTo>
                    <a:pt x="1" y="9"/>
                  </a:lnTo>
                  <a:lnTo>
                    <a:pt x="1" y="17"/>
                  </a:lnTo>
                  <a:lnTo>
                    <a:pt x="3" y="26"/>
                  </a:lnTo>
                  <a:lnTo>
                    <a:pt x="5" y="34"/>
                  </a:lnTo>
                  <a:lnTo>
                    <a:pt x="9" y="42"/>
                  </a:lnTo>
                  <a:lnTo>
                    <a:pt x="13" y="51"/>
                  </a:lnTo>
                  <a:lnTo>
                    <a:pt x="18" y="59"/>
                  </a:lnTo>
                  <a:lnTo>
                    <a:pt x="25" y="68"/>
                  </a:lnTo>
                  <a:lnTo>
                    <a:pt x="33" y="76"/>
                  </a:lnTo>
                  <a:lnTo>
                    <a:pt x="43" y="85"/>
                  </a:lnTo>
                  <a:lnTo>
                    <a:pt x="56" y="93"/>
                  </a:lnTo>
                  <a:lnTo>
                    <a:pt x="70" y="101"/>
                  </a:lnTo>
                  <a:lnTo>
                    <a:pt x="87" y="110"/>
                  </a:lnTo>
                  <a:lnTo>
                    <a:pt x="108" y="118"/>
                  </a:lnTo>
                  <a:lnTo>
                    <a:pt x="133" y="127"/>
                  </a:lnTo>
                  <a:lnTo>
                    <a:pt x="161" y="135"/>
                  </a:lnTo>
                  <a:lnTo>
                    <a:pt x="193" y="144"/>
                  </a:lnTo>
                  <a:lnTo>
                    <a:pt x="224" y="152"/>
                  </a:lnTo>
                  <a:lnTo>
                    <a:pt x="258" y="161"/>
                  </a:lnTo>
                  <a:lnTo>
                    <a:pt x="290" y="169"/>
                  </a:lnTo>
                  <a:lnTo>
                    <a:pt x="323" y="177"/>
                  </a:lnTo>
                  <a:lnTo>
                    <a:pt x="356" y="186"/>
                  </a:lnTo>
                  <a:lnTo>
                    <a:pt x="385" y="194"/>
                  </a:lnTo>
                  <a:lnTo>
                    <a:pt x="415" y="203"/>
                  </a:lnTo>
                  <a:lnTo>
                    <a:pt x="444" y="211"/>
                  </a:lnTo>
                  <a:lnTo>
                    <a:pt x="474" y="220"/>
                  </a:lnTo>
                  <a:lnTo>
                    <a:pt x="505" y="228"/>
                  </a:lnTo>
                  <a:lnTo>
                    <a:pt x="536" y="236"/>
                  </a:lnTo>
                  <a:lnTo>
                    <a:pt x="567" y="245"/>
                  </a:lnTo>
                  <a:lnTo>
                    <a:pt x="598" y="253"/>
                  </a:lnTo>
                  <a:lnTo>
                    <a:pt x="630" y="262"/>
                  </a:lnTo>
                  <a:lnTo>
                    <a:pt x="660" y="270"/>
                  </a:lnTo>
                  <a:lnTo>
                    <a:pt x="683" y="270"/>
                  </a:lnTo>
                  <a:lnTo>
                    <a:pt x="703" y="270"/>
                  </a:lnTo>
                  <a:lnTo>
                    <a:pt x="718" y="270"/>
                  </a:lnTo>
                  <a:lnTo>
                    <a:pt x="729" y="270"/>
                  </a:lnTo>
                  <a:lnTo>
                    <a:pt x="737" y="270"/>
                  </a:lnTo>
                  <a:lnTo>
                    <a:pt x="743" y="270"/>
                  </a:lnTo>
                  <a:lnTo>
                    <a:pt x="748" y="270"/>
                  </a:lnTo>
                  <a:lnTo>
                    <a:pt x="751" y="270"/>
                  </a:lnTo>
                  <a:lnTo>
                    <a:pt x="754" y="270"/>
                  </a:lnTo>
                  <a:lnTo>
                    <a:pt x="756" y="270"/>
                  </a:lnTo>
                </a:path>
              </a:pathLst>
            </a:custGeom>
            <a:noFill/>
            <a:ln w="1206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6"/>
            <p:cNvSpPr>
              <a:spLocks/>
            </p:cNvSpPr>
            <p:nvPr/>
          </p:nvSpPr>
          <p:spPr bwMode="auto">
            <a:xfrm>
              <a:off x="1145" y="3079"/>
              <a:ext cx="7098" cy="0"/>
            </a:xfrm>
            <a:custGeom>
              <a:avLst/>
              <a:gdLst>
                <a:gd name="T0" fmla="*/ 0 w 756"/>
                <a:gd name="T1" fmla="*/ 1 w 756"/>
                <a:gd name="T2" fmla="*/ 1 w 756"/>
                <a:gd name="T3" fmla="*/ 3 w 756"/>
                <a:gd name="T4" fmla="*/ 5 w 756"/>
                <a:gd name="T5" fmla="*/ 9 w 756"/>
                <a:gd name="T6" fmla="*/ 13 w 756"/>
                <a:gd name="T7" fmla="*/ 18 w 756"/>
                <a:gd name="T8" fmla="*/ 25 w 756"/>
                <a:gd name="T9" fmla="*/ 33 w 756"/>
                <a:gd name="T10" fmla="*/ 43 w 756"/>
                <a:gd name="T11" fmla="*/ 56 w 756"/>
                <a:gd name="T12" fmla="*/ 70 w 756"/>
                <a:gd name="T13" fmla="*/ 87 w 756"/>
                <a:gd name="T14" fmla="*/ 108 w 756"/>
                <a:gd name="T15" fmla="*/ 133 w 756"/>
                <a:gd name="T16" fmla="*/ 161 w 756"/>
                <a:gd name="T17" fmla="*/ 193 w 756"/>
                <a:gd name="T18" fmla="*/ 224 w 756"/>
                <a:gd name="T19" fmla="*/ 258 w 756"/>
                <a:gd name="T20" fmla="*/ 290 w 756"/>
                <a:gd name="T21" fmla="*/ 323 w 756"/>
                <a:gd name="T22" fmla="*/ 356 w 756"/>
                <a:gd name="T23" fmla="*/ 385 w 756"/>
                <a:gd name="T24" fmla="*/ 415 w 756"/>
                <a:gd name="T25" fmla="*/ 444 w 756"/>
                <a:gd name="T26" fmla="*/ 474 w 756"/>
                <a:gd name="T27" fmla="*/ 505 w 756"/>
                <a:gd name="T28" fmla="*/ 536 w 756"/>
                <a:gd name="T29" fmla="*/ 567 w 756"/>
                <a:gd name="T30" fmla="*/ 598 w 756"/>
                <a:gd name="T31" fmla="*/ 630 w 756"/>
                <a:gd name="T32" fmla="*/ 660 w 756"/>
                <a:gd name="T33" fmla="*/ 683 w 756"/>
                <a:gd name="T34" fmla="*/ 703 w 756"/>
                <a:gd name="T35" fmla="*/ 718 w 756"/>
                <a:gd name="T36" fmla="*/ 729 w 756"/>
                <a:gd name="T37" fmla="*/ 737 w 756"/>
                <a:gd name="T38" fmla="*/ 743 w 756"/>
                <a:gd name="T39" fmla="*/ 748 w 756"/>
                <a:gd name="T40" fmla="*/ 751 w 756"/>
                <a:gd name="T41" fmla="*/ 754 w 756"/>
                <a:gd name="T42" fmla="*/ 756 w 7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</a:cxnLst>
              <a:rect l="0" t="0" r="r" b="b"/>
              <a:pathLst>
                <a:path w="756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7" y="0"/>
                  </a:lnTo>
                  <a:lnTo>
                    <a:pt x="108" y="0"/>
                  </a:lnTo>
                  <a:lnTo>
                    <a:pt x="133" y="0"/>
                  </a:lnTo>
                  <a:lnTo>
                    <a:pt x="161" y="0"/>
                  </a:lnTo>
                  <a:lnTo>
                    <a:pt x="193" y="0"/>
                  </a:lnTo>
                  <a:lnTo>
                    <a:pt x="224" y="0"/>
                  </a:lnTo>
                  <a:lnTo>
                    <a:pt x="258" y="0"/>
                  </a:lnTo>
                  <a:lnTo>
                    <a:pt x="290" y="0"/>
                  </a:lnTo>
                  <a:lnTo>
                    <a:pt x="323" y="0"/>
                  </a:lnTo>
                  <a:lnTo>
                    <a:pt x="356" y="0"/>
                  </a:lnTo>
                  <a:lnTo>
                    <a:pt x="385" y="0"/>
                  </a:lnTo>
                  <a:lnTo>
                    <a:pt x="415" y="0"/>
                  </a:lnTo>
                  <a:lnTo>
                    <a:pt x="444" y="0"/>
                  </a:lnTo>
                  <a:lnTo>
                    <a:pt x="474" y="0"/>
                  </a:lnTo>
                  <a:lnTo>
                    <a:pt x="505" y="0"/>
                  </a:lnTo>
                  <a:lnTo>
                    <a:pt x="536" y="0"/>
                  </a:lnTo>
                  <a:lnTo>
                    <a:pt x="567" y="0"/>
                  </a:lnTo>
                  <a:lnTo>
                    <a:pt x="598" y="0"/>
                  </a:lnTo>
                  <a:lnTo>
                    <a:pt x="630" y="0"/>
                  </a:lnTo>
                  <a:lnTo>
                    <a:pt x="660" y="0"/>
                  </a:lnTo>
                  <a:lnTo>
                    <a:pt x="683" y="0"/>
                  </a:lnTo>
                  <a:lnTo>
                    <a:pt x="703" y="0"/>
                  </a:lnTo>
                  <a:lnTo>
                    <a:pt x="718" y="0"/>
                  </a:lnTo>
                  <a:lnTo>
                    <a:pt x="729" y="0"/>
                  </a:lnTo>
                  <a:lnTo>
                    <a:pt x="737" y="0"/>
                  </a:lnTo>
                  <a:lnTo>
                    <a:pt x="743" y="0"/>
                  </a:lnTo>
                  <a:lnTo>
                    <a:pt x="748" y="0"/>
                  </a:lnTo>
                  <a:lnTo>
                    <a:pt x="751" y="0"/>
                  </a:lnTo>
                  <a:lnTo>
                    <a:pt x="754" y="0"/>
                  </a:lnTo>
                  <a:lnTo>
                    <a:pt x="756" y="0"/>
                  </a:lnTo>
                </a:path>
              </a:pathLst>
            </a:custGeom>
            <a:noFill/>
            <a:ln w="1206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5"/>
            <p:cNvSpPr>
              <a:spLocks/>
            </p:cNvSpPr>
            <p:nvPr/>
          </p:nvSpPr>
          <p:spPr bwMode="auto">
            <a:xfrm>
              <a:off x="1145" y="2816"/>
              <a:ext cx="7098" cy="1014"/>
            </a:xfrm>
            <a:custGeom>
              <a:avLst/>
              <a:gdLst>
                <a:gd name="T0" fmla="*/ 0 w 756"/>
                <a:gd name="T1" fmla="*/ 108 h 108"/>
                <a:gd name="T2" fmla="*/ 1 w 756"/>
                <a:gd name="T3" fmla="*/ 108 h 108"/>
                <a:gd name="T4" fmla="*/ 1 w 756"/>
                <a:gd name="T5" fmla="*/ 108 h 108"/>
                <a:gd name="T6" fmla="*/ 3 w 756"/>
                <a:gd name="T7" fmla="*/ 108 h 108"/>
                <a:gd name="T8" fmla="*/ 5 w 756"/>
                <a:gd name="T9" fmla="*/ 108 h 108"/>
                <a:gd name="T10" fmla="*/ 9 w 756"/>
                <a:gd name="T11" fmla="*/ 108 h 108"/>
                <a:gd name="T12" fmla="*/ 13 w 756"/>
                <a:gd name="T13" fmla="*/ 108 h 108"/>
                <a:gd name="T14" fmla="*/ 18 w 756"/>
                <a:gd name="T15" fmla="*/ 108 h 108"/>
                <a:gd name="T16" fmla="*/ 25 w 756"/>
                <a:gd name="T17" fmla="*/ 108 h 108"/>
                <a:gd name="T18" fmla="*/ 33 w 756"/>
                <a:gd name="T19" fmla="*/ 108 h 108"/>
                <a:gd name="T20" fmla="*/ 43 w 756"/>
                <a:gd name="T21" fmla="*/ 108 h 108"/>
                <a:gd name="T22" fmla="*/ 56 w 756"/>
                <a:gd name="T23" fmla="*/ 108 h 108"/>
                <a:gd name="T24" fmla="*/ 70 w 756"/>
                <a:gd name="T25" fmla="*/ 108 h 108"/>
                <a:gd name="T26" fmla="*/ 87 w 756"/>
                <a:gd name="T27" fmla="*/ 108 h 108"/>
                <a:gd name="T28" fmla="*/ 108 w 756"/>
                <a:gd name="T29" fmla="*/ 108 h 108"/>
                <a:gd name="T30" fmla="*/ 133 w 756"/>
                <a:gd name="T31" fmla="*/ 108 h 108"/>
                <a:gd name="T32" fmla="*/ 161 w 756"/>
                <a:gd name="T33" fmla="*/ 108 h 108"/>
                <a:gd name="T34" fmla="*/ 193 w 756"/>
                <a:gd name="T35" fmla="*/ 108 h 108"/>
                <a:gd name="T36" fmla="*/ 224 w 756"/>
                <a:gd name="T37" fmla="*/ 108 h 108"/>
                <a:gd name="T38" fmla="*/ 258 w 756"/>
                <a:gd name="T39" fmla="*/ 108 h 108"/>
                <a:gd name="T40" fmla="*/ 290 w 756"/>
                <a:gd name="T41" fmla="*/ 108 h 108"/>
                <a:gd name="T42" fmla="*/ 323 w 756"/>
                <a:gd name="T43" fmla="*/ 108 h 108"/>
                <a:gd name="T44" fmla="*/ 356 w 756"/>
                <a:gd name="T45" fmla="*/ 108 h 108"/>
                <a:gd name="T46" fmla="*/ 385 w 756"/>
                <a:gd name="T47" fmla="*/ 108 h 108"/>
                <a:gd name="T48" fmla="*/ 415 w 756"/>
                <a:gd name="T49" fmla="*/ 108 h 108"/>
                <a:gd name="T50" fmla="*/ 444 w 756"/>
                <a:gd name="T51" fmla="*/ 105 h 108"/>
                <a:gd name="T52" fmla="*/ 474 w 756"/>
                <a:gd name="T53" fmla="*/ 102 h 108"/>
                <a:gd name="T54" fmla="*/ 505 w 756"/>
                <a:gd name="T55" fmla="*/ 90 h 108"/>
                <a:gd name="T56" fmla="*/ 536 w 756"/>
                <a:gd name="T57" fmla="*/ 85 h 108"/>
                <a:gd name="T58" fmla="*/ 567 w 756"/>
                <a:gd name="T59" fmla="*/ 79 h 108"/>
                <a:gd name="T60" fmla="*/ 598 w 756"/>
                <a:gd name="T61" fmla="*/ 73 h 108"/>
                <a:gd name="T62" fmla="*/ 630 w 756"/>
                <a:gd name="T63" fmla="*/ 67 h 108"/>
                <a:gd name="T64" fmla="*/ 660 w 756"/>
                <a:gd name="T65" fmla="*/ 61 h 108"/>
                <a:gd name="T66" fmla="*/ 683 w 756"/>
                <a:gd name="T67" fmla="*/ 55 h 108"/>
                <a:gd name="T68" fmla="*/ 703 w 756"/>
                <a:gd name="T69" fmla="*/ 49 h 108"/>
                <a:gd name="T70" fmla="*/ 718 w 756"/>
                <a:gd name="T71" fmla="*/ 43 h 108"/>
                <a:gd name="T72" fmla="*/ 729 w 756"/>
                <a:gd name="T73" fmla="*/ 37 h 108"/>
                <a:gd name="T74" fmla="*/ 737 w 756"/>
                <a:gd name="T75" fmla="*/ 30 h 108"/>
                <a:gd name="T76" fmla="*/ 743 w 756"/>
                <a:gd name="T77" fmla="*/ 24 h 108"/>
                <a:gd name="T78" fmla="*/ 748 w 756"/>
                <a:gd name="T79" fmla="*/ 18 h 108"/>
                <a:gd name="T80" fmla="*/ 751 w 756"/>
                <a:gd name="T81" fmla="*/ 12 h 108"/>
                <a:gd name="T82" fmla="*/ 754 w 756"/>
                <a:gd name="T83" fmla="*/ 6 h 108"/>
                <a:gd name="T84" fmla="*/ 756 w 756"/>
                <a:gd name="T8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6" h="108">
                  <a:moveTo>
                    <a:pt x="0" y="108"/>
                  </a:moveTo>
                  <a:lnTo>
                    <a:pt x="1" y="108"/>
                  </a:lnTo>
                  <a:lnTo>
                    <a:pt x="3" y="108"/>
                  </a:lnTo>
                  <a:lnTo>
                    <a:pt x="5" y="108"/>
                  </a:lnTo>
                  <a:lnTo>
                    <a:pt x="9" y="108"/>
                  </a:lnTo>
                  <a:lnTo>
                    <a:pt x="13" y="108"/>
                  </a:lnTo>
                  <a:lnTo>
                    <a:pt x="18" y="108"/>
                  </a:lnTo>
                  <a:lnTo>
                    <a:pt x="25" y="108"/>
                  </a:lnTo>
                  <a:lnTo>
                    <a:pt x="33" y="108"/>
                  </a:lnTo>
                  <a:lnTo>
                    <a:pt x="43" y="108"/>
                  </a:lnTo>
                  <a:lnTo>
                    <a:pt x="56" y="108"/>
                  </a:lnTo>
                  <a:lnTo>
                    <a:pt x="70" y="108"/>
                  </a:lnTo>
                  <a:lnTo>
                    <a:pt x="87" y="108"/>
                  </a:lnTo>
                  <a:lnTo>
                    <a:pt x="108" y="108"/>
                  </a:lnTo>
                  <a:lnTo>
                    <a:pt x="133" y="108"/>
                  </a:lnTo>
                  <a:lnTo>
                    <a:pt x="161" y="108"/>
                  </a:lnTo>
                  <a:lnTo>
                    <a:pt x="193" y="108"/>
                  </a:lnTo>
                  <a:lnTo>
                    <a:pt x="224" y="108"/>
                  </a:lnTo>
                  <a:lnTo>
                    <a:pt x="258" y="108"/>
                  </a:lnTo>
                  <a:lnTo>
                    <a:pt x="290" y="108"/>
                  </a:lnTo>
                  <a:lnTo>
                    <a:pt x="323" y="108"/>
                  </a:lnTo>
                  <a:lnTo>
                    <a:pt x="356" y="108"/>
                  </a:lnTo>
                  <a:lnTo>
                    <a:pt x="385" y="108"/>
                  </a:lnTo>
                  <a:lnTo>
                    <a:pt x="415" y="108"/>
                  </a:lnTo>
                  <a:lnTo>
                    <a:pt x="444" y="105"/>
                  </a:lnTo>
                  <a:lnTo>
                    <a:pt x="474" y="102"/>
                  </a:lnTo>
                  <a:lnTo>
                    <a:pt x="505" y="90"/>
                  </a:lnTo>
                  <a:lnTo>
                    <a:pt x="536" y="85"/>
                  </a:lnTo>
                  <a:lnTo>
                    <a:pt x="567" y="79"/>
                  </a:lnTo>
                  <a:lnTo>
                    <a:pt x="598" y="73"/>
                  </a:lnTo>
                  <a:lnTo>
                    <a:pt x="630" y="67"/>
                  </a:lnTo>
                  <a:lnTo>
                    <a:pt x="660" y="61"/>
                  </a:lnTo>
                  <a:lnTo>
                    <a:pt x="683" y="55"/>
                  </a:lnTo>
                  <a:lnTo>
                    <a:pt x="703" y="49"/>
                  </a:lnTo>
                  <a:lnTo>
                    <a:pt x="718" y="43"/>
                  </a:lnTo>
                  <a:lnTo>
                    <a:pt x="729" y="37"/>
                  </a:lnTo>
                  <a:lnTo>
                    <a:pt x="737" y="30"/>
                  </a:lnTo>
                  <a:lnTo>
                    <a:pt x="743" y="24"/>
                  </a:lnTo>
                  <a:lnTo>
                    <a:pt x="748" y="18"/>
                  </a:lnTo>
                  <a:lnTo>
                    <a:pt x="751" y="12"/>
                  </a:lnTo>
                  <a:lnTo>
                    <a:pt x="754" y="6"/>
                  </a:lnTo>
                  <a:lnTo>
                    <a:pt x="756" y="0"/>
                  </a:lnTo>
                </a:path>
              </a:pathLst>
            </a:custGeom>
            <a:noFill/>
            <a:ln w="1206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44"/>
            <p:cNvSpPr>
              <a:spLocks/>
            </p:cNvSpPr>
            <p:nvPr/>
          </p:nvSpPr>
          <p:spPr bwMode="auto">
            <a:xfrm>
              <a:off x="1145" y="1192"/>
              <a:ext cx="7098" cy="2094"/>
            </a:xfrm>
            <a:custGeom>
              <a:avLst/>
              <a:gdLst>
                <a:gd name="T0" fmla="*/ 0 w 756"/>
                <a:gd name="T1" fmla="*/ 0 h 223"/>
                <a:gd name="T2" fmla="*/ 1 w 756"/>
                <a:gd name="T3" fmla="*/ 8 h 223"/>
                <a:gd name="T4" fmla="*/ 1 w 756"/>
                <a:gd name="T5" fmla="*/ 17 h 223"/>
                <a:gd name="T6" fmla="*/ 3 w 756"/>
                <a:gd name="T7" fmla="*/ 25 h 223"/>
                <a:gd name="T8" fmla="*/ 5 w 756"/>
                <a:gd name="T9" fmla="*/ 34 h 223"/>
                <a:gd name="T10" fmla="*/ 9 w 756"/>
                <a:gd name="T11" fmla="*/ 42 h 223"/>
                <a:gd name="T12" fmla="*/ 13 w 756"/>
                <a:gd name="T13" fmla="*/ 51 h 223"/>
                <a:gd name="T14" fmla="*/ 18 w 756"/>
                <a:gd name="T15" fmla="*/ 59 h 223"/>
                <a:gd name="T16" fmla="*/ 25 w 756"/>
                <a:gd name="T17" fmla="*/ 67 h 223"/>
                <a:gd name="T18" fmla="*/ 33 w 756"/>
                <a:gd name="T19" fmla="*/ 76 h 223"/>
                <a:gd name="T20" fmla="*/ 43 w 756"/>
                <a:gd name="T21" fmla="*/ 84 h 223"/>
                <a:gd name="T22" fmla="*/ 56 w 756"/>
                <a:gd name="T23" fmla="*/ 93 h 223"/>
                <a:gd name="T24" fmla="*/ 70 w 756"/>
                <a:gd name="T25" fmla="*/ 101 h 223"/>
                <a:gd name="T26" fmla="*/ 87 w 756"/>
                <a:gd name="T27" fmla="*/ 110 h 223"/>
                <a:gd name="T28" fmla="*/ 108 w 756"/>
                <a:gd name="T29" fmla="*/ 118 h 223"/>
                <a:gd name="T30" fmla="*/ 133 w 756"/>
                <a:gd name="T31" fmla="*/ 126 h 223"/>
                <a:gd name="T32" fmla="*/ 161 w 756"/>
                <a:gd name="T33" fmla="*/ 135 h 223"/>
                <a:gd name="T34" fmla="*/ 193 w 756"/>
                <a:gd name="T35" fmla="*/ 143 h 223"/>
                <a:gd name="T36" fmla="*/ 224 w 756"/>
                <a:gd name="T37" fmla="*/ 152 h 223"/>
                <a:gd name="T38" fmla="*/ 258 w 756"/>
                <a:gd name="T39" fmla="*/ 160 h 223"/>
                <a:gd name="T40" fmla="*/ 290 w 756"/>
                <a:gd name="T41" fmla="*/ 169 h 223"/>
                <a:gd name="T42" fmla="*/ 323 w 756"/>
                <a:gd name="T43" fmla="*/ 177 h 223"/>
                <a:gd name="T44" fmla="*/ 356 w 756"/>
                <a:gd name="T45" fmla="*/ 186 h 223"/>
                <a:gd name="T46" fmla="*/ 385 w 756"/>
                <a:gd name="T47" fmla="*/ 194 h 223"/>
                <a:gd name="T48" fmla="*/ 415 w 756"/>
                <a:gd name="T49" fmla="*/ 202 h 223"/>
                <a:gd name="T50" fmla="*/ 444 w 756"/>
                <a:gd name="T51" fmla="*/ 208 h 223"/>
                <a:gd name="T52" fmla="*/ 474 w 756"/>
                <a:gd name="T53" fmla="*/ 213 h 223"/>
                <a:gd name="T54" fmla="*/ 505 w 756"/>
                <a:gd name="T55" fmla="*/ 210 h 223"/>
                <a:gd name="T56" fmla="*/ 536 w 756"/>
                <a:gd name="T57" fmla="*/ 214 h 223"/>
                <a:gd name="T58" fmla="*/ 567 w 756"/>
                <a:gd name="T59" fmla="*/ 216 h 223"/>
                <a:gd name="T60" fmla="*/ 598 w 756"/>
                <a:gd name="T61" fmla="*/ 219 h 223"/>
                <a:gd name="T62" fmla="*/ 630 w 756"/>
                <a:gd name="T63" fmla="*/ 221 h 223"/>
                <a:gd name="T64" fmla="*/ 660 w 756"/>
                <a:gd name="T65" fmla="*/ 223 h 223"/>
                <a:gd name="T66" fmla="*/ 683 w 756"/>
                <a:gd name="T67" fmla="*/ 217 h 223"/>
                <a:gd name="T68" fmla="*/ 703 w 756"/>
                <a:gd name="T69" fmla="*/ 211 h 223"/>
                <a:gd name="T70" fmla="*/ 718 w 756"/>
                <a:gd name="T71" fmla="*/ 205 h 223"/>
                <a:gd name="T72" fmla="*/ 729 w 756"/>
                <a:gd name="T73" fmla="*/ 199 h 223"/>
                <a:gd name="T74" fmla="*/ 737 w 756"/>
                <a:gd name="T75" fmla="*/ 193 h 223"/>
                <a:gd name="T76" fmla="*/ 743 w 756"/>
                <a:gd name="T77" fmla="*/ 186 h 223"/>
                <a:gd name="T78" fmla="*/ 748 w 756"/>
                <a:gd name="T79" fmla="*/ 180 h 223"/>
                <a:gd name="T80" fmla="*/ 751 w 756"/>
                <a:gd name="T81" fmla="*/ 174 h 223"/>
                <a:gd name="T82" fmla="*/ 754 w 756"/>
                <a:gd name="T83" fmla="*/ 168 h 223"/>
                <a:gd name="T84" fmla="*/ 756 w 756"/>
                <a:gd name="T85" fmla="*/ 16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6" h="223">
                  <a:moveTo>
                    <a:pt x="0" y="0"/>
                  </a:moveTo>
                  <a:lnTo>
                    <a:pt x="1" y="8"/>
                  </a:lnTo>
                  <a:lnTo>
                    <a:pt x="1" y="17"/>
                  </a:lnTo>
                  <a:lnTo>
                    <a:pt x="3" y="25"/>
                  </a:lnTo>
                  <a:lnTo>
                    <a:pt x="5" y="34"/>
                  </a:lnTo>
                  <a:lnTo>
                    <a:pt x="9" y="42"/>
                  </a:lnTo>
                  <a:lnTo>
                    <a:pt x="13" y="51"/>
                  </a:lnTo>
                  <a:lnTo>
                    <a:pt x="18" y="59"/>
                  </a:lnTo>
                  <a:lnTo>
                    <a:pt x="25" y="67"/>
                  </a:lnTo>
                  <a:lnTo>
                    <a:pt x="33" y="76"/>
                  </a:lnTo>
                  <a:lnTo>
                    <a:pt x="43" y="84"/>
                  </a:lnTo>
                  <a:lnTo>
                    <a:pt x="56" y="93"/>
                  </a:lnTo>
                  <a:lnTo>
                    <a:pt x="70" y="101"/>
                  </a:lnTo>
                  <a:lnTo>
                    <a:pt x="87" y="110"/>
                  </a:lnTo>
                  <a:lnTo>
                    <a:pt x="108" y="118"/>
                  </a:lnTo>
                  <a:lnTo>
                    <a:pt x="133" y="126"/>
                  </a:lnTo>
                  <a:lnTo>
                    <a:pt x="161" y="135"/>
                  </a:lnTo>
                  <a:lnTo>
                    <a:pt x="193" y="143"/>
                  </a:lnTo>
                  <a:lnTo>
                    <a:pt x="224" y="152"/>
                  </a:lnTo>
                  <a:lnTo>
                    <a:pt x="258" y="160"/>
                  </a:lnTo>
                  <a:lnTo>
                    <a:pt x="290" y="169"/>
                  </a:lnTo>
                  <a:lnTo>
                    <a:pt x="323" y="177"/>
                  </a:lnTo>
                  <a:lnTo>
                    <a:pt x="356" y="186"/>
                  </a:lnTo>
                  <a:lnTo>
                    <a:pt x="385" y="194"/>
                  </a:lnTo>
                  <a:lnTo>
                    <a:pt x="415" y="202"/>
                  </a:lnTo>
                  <a:lnTo>
                    <a:pt x="444" y="208"/>
                  </a:lnTo>
                  <a:lnTo>
                    <a:pt x="474" y="213"/>
                  </a:lnTo>
                  <a:lnTo>
                    <a:pt x="505" y="210"/>
                  </a:lnTo>
                  <a:lnTo>
                    <a:pt x="536" y="214"/>
                  </a:lnTo>
                  <a:lnTo>
                    <a:pt x="567" y="216"/>
                  </a:lnTo>
                  <a:lnTo>
                    <a:pt x="598" y="219"/>
                  </a:lnTo>
                  <a:lnTo>
                    <a:pt x="630" y="221"/>
                  </a:lnTo>
                  <a:lnTo>
                    <a:pt x="660" y="223"/>
                  </a:lnTo>
                  <a:lnTo>
                    <a:pt x="683" y="217"/>
                  </a:lnTo>
                  <a:lnTo>
                    <a:pt x="703" y="211"/>
                  </a:lnTo>
                  <a:lnTo>
                    <a:pt x="718" y="205"/>
                  </a:lnTo>
                  <a:lnTo>
                    <a:pt x="729" y="199"/>
                  </a:lnTo>
                  <a:lnTo>
                    <a:pt x="737" y="193"/>
                  </a:lnTo>
                  <a:lnTo>
                    <a:pt x="743" y="186"/>
                  </a:lnTo>
                  <a:lnTo>
                    <a:pt x="748" y="180"/>
                  </a:lnTo>
                  <a:lnTo>
                    <a:pt x="751" y="174"/>
                  </a:lnTo>
                  <a:lnTo>
                    <a:pt x="754" y="168"/>
                  </a:lnTo>
                  <a:lnTo>
                    <a:pt x="756" y="162"/>
                  </a:lnTo>
                </a:path>
              </a:pathLst>
            </a:custGeom>
            <a:noFill/>
            <a:ln w="1206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43"/>
            <p:cNvSpPr>
              <a:spLocks noChangeArrowheads="1"/>
            </p:cNvSpPr>
            <p:nvPr/>
          </p:nvSpPr>
          <p:spPr bwMode="auto">
            <a:xfrm>
              <a:off x="2281" y="197"/>
              <a:ext cx="385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Angebot und Nachfrage von Kälte und Wärme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42"/>
            <p:cNvSpPr>
              <a:spLocks noChangeArrowheads="1"/>
            </p:cNvSpPr>
            <p:nvPr/>
          </p:nvSpPr>
          <p:spPr bwMode="auto">
            <a:xfrm>
              <a:off x="901" y="3887"/>
              <a:ext cx="1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41"/>
            <p:cNvSpPr>
              <a:spLocks noChangeArrowheads="1"/>
            </p:cNvSpPr>
            <p:nvPr/>
          </p:nvSpPr>
          <p:spPr bwMode="auto">
            <a:xfrm>
              <a:off x="591" y="338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40"/>
            <p:cNvSpPr>
              <a:spLocks noChangeArrowheads="1"/>
            </p:cNvSpPr>
            <p:nvPr/>
          </p:nvSpPr>
          <p:spPr bwMode="auto">
            <a:xfrm>
              <a:off x="591" y="2873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Rectangle 39"/>
            <p:cNvSpPr>
              <a:spLocks noChangeArrowheads="1"/>
            </p:cNvSpPr>
            <p:nvPr/>
          </p:nvSpPr>
          <p:spPr bwMode="auto">
            <a:xfrm>
              <a:off x="591" y="2366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Rectangle 38"/>
            <p:cNvSpPr>
              <a:spLocks noChangeArrowheads="1"/>
            </p:cNvSpPr>
            <p:nvPr/>
          </p:nvSpPr>
          <p:spPr bwMode="auto">
            <a:xfrm>
              <a:off x="591" y="1859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Rectangle 37"/>
            <p:cNvSpPr>
              <a:spLocks noChangeArrowheads="1"/>
            </p:cNvSpPr>
            <p:nvPr/>
          </p:nvSpPr>
          <p:spPr bwMode="auto">
            <a:xfrm>
              <a:off x="591" y="1352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36"/>
            <p:cNvSpPr>
              <a:spLocks noChangeArrowheads="1"/>
            </p:cNvSpPr>
            <p:nvPr/>
          </p:nvSpPr>
          <p:spPr bwMode="auto">
            <a:xfrm>
              <a:off x="591" y="845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35"/>
            <p:cNvSpPr>
              <a:spLocks noChangeArrowheads="1"/>
            </p:cNvSpPr>
            <p:nvPr/>
          </p:nvSpPr>
          <p:spPr bwMode="auto">
            <a:xfrm>
              <a:off x="1098" y="4150"/>
              <a:ext cx="1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34"/>
            <p:cNvSpPr>
              <a:spLocks noChangeArrowheads="1"/>
            </p:cNvSpPr>
            <p:nvPr/>
          </p:nvSpPr>
          <p:spPr bwMode="auto">
            <a:xfrm>
              <a:off x="1756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33"/>
            <p:cNvSpPr>
              <a:spLocks noChangeArrowheads="1"/>
            </p:cNvSpPr>
            <p:nvPr/>
          </p:nvSpPr>
          <p:spPr bwMode="auto">
            <a:xfrm>
              <a:off x="2572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32"/>
            <p:cNvSpPr>
              <a:spLocks noChangeArrowheads="1"/>
            </p:cNvSpPr>
            <p:nvPr/>
          </p:nvSpPr>
          <p:spPr bwMode="auto">
            <a:xfrm>
              <a:off x="3389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Rectangle 31"/>
            <p:cNvSpPr>
              <a:spLocks noChangeArrowheads="1"/>
            </p:cNvSpPr>
            <p:nvPr/>
          </p:nvSpPr>
          <p:spPr bwMode="auto">
            <a:xfrm>
              <a:off x="4206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Rectangle 30"/>
            <p:cNvSpPr>
              <a:spLocks noChangeArrowheads="1"/>
            </p:cNvSpPr>
            <p:nvPr/>
          </p:nvSpPr>
          <p:spPr bwMode="auto">
            <a:xfrm>
              <a:off x="5023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29"/>
            <p:cNvSpPr>
              <a:spLocks noChangeArrowheads="1"/>
            </p:cNvSpPr>
            <p:nvPr/>
          </p:nvSpPr>
          <p:spPr bwMode="auto">
            <a:xfrm>
              <a:off x="5840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28"/>
            <p:cNvSpPr>
              <a:spLocks noChangeArrowheads="1"/>
            </p:cNvSpPr>
            <p:nvPr/>
          </p:nvSpPr>
          <p:spPr bwMode="auto">
            <a:xfrm>
              <a:off x="6656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7000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27"/>
            <p:cNvSpPr>
              <a:spLocks noChangeArrowheads="1"/>
            </p:cNvSpPr>
            <p:nvPr/>
          </p:nvSpPr>
          <p:spPr bwMode="auto">
            <a:xfrm>
              <a:off x="7473" y="4150"/>
              <a:ext cx="384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8000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26"/>
            <p:cNvSpPr>
              <a:spLocks noChangeArrowheads="1"/>
            </p:cNvSpPr>
            <p:nvPr/>
          </p:nvSpPr>
          <p:spPr bwMode="auto">
            <a:xfrm>
              <a:off x="4159" y="4459"/>
              <a:ext cx="109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Jahresstunden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Rectangle 25"/>
            <p:cNvSpPr>
              <a:spLocks noChangeArrowheads="1"/>
            </p:cNvSpPr>
            <p:nvPr/>
          </p:nvSpPr>
          <p:spPr bwMode="auto">
            <a:xfrm rot="16200000">
              <a:off x="-26" y="606"/>
              <a:ext cx="958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Leistung in KW</a:t>
              </a:r>
              <a:endParaRPr kumimoji="0" lang="de-CH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Rectangle 24"/>
            <p:cNvSpPr>
              <a:spLocks noChangeArrowheads="1"/>
            </p:cNvSpPr>
            <p:nvPr/>
          </p:nvSpPr>
          <p:spPr bwMode="auto">
            <a:xfrm>
              <a:off x="5013" y="1061"/>
              <a:ext cx="2235" cy="166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23"/>
            <p:cNvSpPr>
              <a:spLocks noChangeShapeType="1"/>
            </p:cNvSpPr>
            <p:nvPr/>
          </p:nvSpPr>
          <p:spPr bwMode="auto">
            <a:xfrm>
              <a:off x="5070" y="1155"/>
              <a:ext cx="281" cy="0"/>
            </a:xfrm>
            <a:prstGeom prst="line">
              <a:avLst/>
            </a:prstGeom>
            <a:noFill/>
            <a:ln w="1778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Rectangle 22"/>
            <p:cNvSpPr>
              <a:spLocks noChangeArrowheads="1"/>
            </p:cNvSpPr>
            <p:nvPr/>
          </p:nvSpPr>
          <p:spPr bwMode="auto">
            <a:xfrm>
              <a:off x="5389" y="1080"/>
              <a:ext cx="198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Durchschnittlicher Kältebedarf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Rectangle 21"/>
            <p:cNvSpPr>
              <a:spLocks noChangeArrowheads="1"/>
            </p:cNvSpPr>
            <p:nvPr/>
          </p:nvSpPr>
          <p:spPr bwMode="auto">
            <a:xfrm>
              <a:off x="5389" y="1249"/>
              <a:ext cx="228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PSI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Line 20"/>
            <p:cNvSpPr>
              <a:spLocks noChangeShapeType="1"/>
            </p:cNvSpPr>
            <p:nvPr/>
          </p:nvSpPr>
          <p:spPr bwMode="auto">
            <a:xfrm>
              <a:off x="5070" y="1483"/>
              <a:ext cx="281" cy="0"/>
            </a:xfrm>
            <a:prstGeom prst="line">
              <a:avLst/>
            </a:prstGeom>
            <a:noFill/>
            <a:ln w="1206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9"/>
            <p:cNvSpPr>
              <a:spLocks noChangeArrowheads="1"/>
            </p:cNvSpPr>
            <p:nvPr/>
          </p:nvSpPr>
          <p:spPr bwMode="auto">
            <a:xfrm>
              <a:off x="5389" y="1399"/>
              <a:ext cx="1452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Heizwärmebedarf PSI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Line 18"/>
            <p:cNvSpPr>
              <a:spLocks noChangeShapeType="1"/>
            </p:cNvSpPr>
            <p:nvPr/>
          </p:nvSpPr>
          <p:spPr bwMode="auto">
            <a:xfrm>
              <a:off x="5070" y="1812"/>
              <a:ext cx="281" cy="0"/>
            </a:xfrm>
            <a:prstGeom prst="line">
              <a:avLst/>
            </a:prstGeom>
            <a:noFill/>
            <a:ln w="1206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7"/>
            <p:cNvSpPr>
              <a:spLocks noChangeArrowheads="1"/>
            </p:cNvSpPr>
            <p:nvPr/>
          </p:nvSpPr>
          <p:spPr bwMode="auto">
            <a:xfrm>
              <a:off x="5389" y="1727"/>
              <a:ext cx="1932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Bandlast Abwärme SwissFEL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ectangle 16"/>
            <p:cNvSpPr>
              <a:spLocks noChangeArrowheads="1"/>
            </p:cNvSpPr>
            <p:nvPr/>
          </p:nvSpPr>
          <p:spPr bwMode="auto">
            <a:xfrm>
              <a:off x="5389" y="1896"/>
              <a:ext cx="56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1'800kW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Line 15"/>
            <p:cNvSpPr>
              <a:spLocks noChangeShapeType="1"/>
            </p:cNvSpPr>
            <p:nvPr/>
          </p:nvSpPr>
          <p:spPr bwMode="auto">
            <a:xfrm>
              <a:off x="5070" y="2131"/>
              <a:ext cx="281" cy="0"/>
            </a:xfrm>
            <a:prstGeom prst="line">
              <a:avLst/>
            </a:prstGeom>
            <a:noFill/>
            <a:ln w="1206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Rectangle 14"/>
            <p:cNvSpPr>
              <a:spLocks noChangeArrowheads="1"/>
            </p:cNvSpPr>
            <p:nvPr/>
          </p:nvSpPr>
          <p:spPr bwMode="auto">
            <a:xfrm>
              <a:off x="5389" y="2047"/>
              <a:ext cx="1500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Wärmebedarf für Kälte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Line 13"/>
            <p:cNvSpPr>
              <a:spLocks noChangeShapeType="1"/>
            </p:cNvSpPr>
            <p:nvPr/>
          </p:nvSpPr>
          <p:spPr bwMode="auto">
            <a:xfrm>
              <a:off x="5070" y="2450"/>
              <a:ext cx="281" cy="0"/>
            </a:xfrm>
            <a:prstGeom prst="line">
              <a:avLst/>
            </a:prstGeom>
            <a:noFill/>
            <a:ln w="1206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Rectangle 12"/>
            <p:cNvSpPr>
              <a:spLocks noChangeArrowheads="1"/>
            </p:cNvSpPr>
            <p:nvPr/>
          </p:nvSpPr>
          <p:spPr bwMode="auto">
            <a:xfrm>
              <a:off x="5389" y="2366"/>
              <a:ext cx="122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CH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Wärmebedarf total</a:t>
              </a:r>
              <a:endParaRPr kumimoji="0" lang="de-CH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1"/>
            <p:cNvSpPr>
              <a:spLocks noChangeArrowheads="1"/>
            </p:cNvSpPr>
            <p:nvPr/>
          </p:nvSpPr>
          <p:spPr bwMode="auto">
            <a:xfrm>
              <a:off x="47" y="47"/>
              <a:ext cx="8525" cy="469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AutoShape 10"/>
            <p:cNvSpPr>
              <a:spLocks noChangeArrowheads="1"/>
            </p:cNvSpPr>
            <p:nvPr/>
          </p:nvSpPr>
          <p:spPr bwMode="auto">
            <a:xfrm flipH="1">
              <a:off x="4661" y="3396"/>
              <a:ext cx="3591" cy="590"/>
            </a:xfrm>
            <a:prstGeom prst="rtTriangle">
              <a:avLst/>
            </a:prstGeom>
            <a:solidFill>
              <a:srgbClr val="99CCFF">
                <a:alpha val="30000"/>
              </a:srgbClr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9"/>
            <p:cNvSpPr>
              <a:spLocks/>
            </p:cNvSpPr>
            <p:nvPr/>
          </p:nvSpPr>
          <p:spPr bwMode="auto">
            <a:xfrm>
              <a:off x="4523" y="3090"/>
              <a:ext cx="3728" cy="780"/>
            </a:xfrm>
            <a:custGeom>
              <a:avLst/>
              <a:gdLst>
                <a:gd name="T0" fmla="*/ 0 w 3728"/>
                <a:gd name="T1" fmla="*/ 0 h 780"/>
                <a:gd name="T2" fmla="*/ 473 w 3728"/>
                <a:gd name="T3" fmla="*/ 0 h 780"/>
                <a:gd name="T4" fmla="*/ 1080 w 3728"/>
                <a:gd name="T5" fmla="*/ 120 h 780"/>
                <a:gd name="T6" fmla="*/ 1380 w 3728"/>
                <a:gd name="T7" fmla="*/ 97 h 780"/>
                <a:gd name="T8" fmla="*/ 2828 w 3728"/>
                <a:gd name="T9" fmla="*/ 217 h 780"/>
                <a:gd name="T10" fmla="*/ 3188 w 3728"/>
                <a:gd name="T11" fmla="*/ 135 h 780"/>
                <a:gd name="T12" fmla="*/ 3465 w 3728"/>
                <a:gd name="T13" fmla="*/ 15 h 780"/>
                <a:gd name="T14" fmla="*/ 3728 w 3728"/>
                <a:gd name="T15" fmla="*/ 7 h 780"/>
                <a:gd name="T16" fmla="*/ 3728 w 3728"/>
                <a:gd name="T17" fmla="*/ 780 h 780"/>
                <a:gd name="T18" fmla="*/ 2858 w 3728"/>
                <a:gd name="T19" fmla="*/ 780 h 780"/>
                <a:gd name="T20" fmla="*/ 0 w 3728"/>
                <a:gd name="T2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8" h="780">
                  <a:moveTo>
                    <a:pt x="0" y="0"/>
                  </a:moveTo>
                  <a:lnTo>
                    <a:pt x="473" y="0"/>
                  </a:lnTo>
                  <a:lnTo>
                    <a:pt x="1080" y="120"/>
                  </a:lnTo>
                  <a:lnTo>
                    <a:pt x="1380" y="97"/>
                  </a:lnTo>
                  <a:lnTo>
                    <a:pt x="2828" y="217"/>
                  </a:lnTo>
                  <a:lnTo>
                    <a:pt x="3188" y="135"/>
                  </a:lnTo>
                  <a:lnTo>
                    <a:pt x="3465" y="15"/>
                  </a:lnTo>
                  <a:lnTo>
                    <a:pt x="3728" y="7"/>
                  </a:lnTo>
                  <a:lnTo>
                    <a:pt x="3728" y="780"/>
                  </a:lnTo>
                  <a:lnTo>
                    <a:pt x="2858" y="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Text Box 8"/>
            <p:cNvSpPr txBox="1">
              <a:spLocks noChangeArrowheads="1"/>
            </p:cNvSpPr>
            <p:nvPr/>
          </p:nvSpPr>
          <p:spPr bwMode="auto">
            <a:xfrm>
              <a:off x="3333" y="2230"/>
              <a:ext cx="185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1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Heat</a:t>
              </a:r>
              <a:r>
                <a:rPr lang="de-CH" sz="1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CH" sz="1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excess</a:t>
              </a:r>
              <a:endPara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Line 7"/>
            <p:cNvSpPr>
              <a:spLocks noChangeShapeType="1"/>
            </p:cNvSpPr>
            <p:nvPr/>
          </p:nvSpPr>
          <p:spPr bwMode="auto">
            <a:xfrm>
              <a:off x="4126" y="2602"/>
              <a:ext cx="1807" cy="698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Text Box 6"/>
            <p:cNvSpPr txBox="1">
              <a:spLocks noChangeArrowheads="1"/>
            </p:cNvSpPr>
            <p:nvPr/>
          </p:nvSpPr>
          <p:spPr bwMode="auto">
            <a:xfrm>
              <a:off x="2550" y="3367"/>
              <a:ext cx="2801" cy="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CH" sz="1000" dirty="0" err="1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Cold</a:t>
              </a:r>
              <a:r>
                <a:rPr lang="de-CH" sz="1000" dirty="0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CH" sz="1000" dirty="0" err="1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water</a:t>
              </a:r>
              <a:r>
                <a:rPr lang="de-CH" sz="1000" dirty="0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CH" sz="1000" dirty="0" err="1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produced</a:t>
              </a:r>
              <a:r>
                <a:rPr lang="de-CH" sz="1000" dirty="0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CH" sz="1000" dirty="0" err="1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with</a:t>
              </a:r>
              <a:r>
                <a:rPr lang="de-CH" sz="1000" dirty="0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CH" sz="1000" dirty="0" err="1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heat</a:t>
              </a:r>
              <a:r>
                <a:rPr lang="de-CH" sz="1000" dirty="0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: 2200 </a:t>
              </a:r>
              <a:r>
                <a:rPr lang="de-CH" sz="1000" dirty="0" err="1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MWh</a:t>
              </a:r>
              <a:r>
                <a:rPr lang="de-CH" sz="1000" dirty="0" smtClean="0">
                  <a:solidFill>
                    <a:srgbClr val="237FFC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kumimoji="0" lang="de-CH" sz="1800" b="0" i="0" u="none" strike="noStrike" cap="none" normalizeH="0" baseline="0" dirty="0" smtClean="0">
                <a:ln>
                  <a:noFill/>
                </a:ln>
                <a:solidFill>
                  <a:srgbClr val="237FF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Line 5"/>
            <p:cNvSpPr>
              <a:spLocks noChangeShapeType="1"/>
            </p:cNvSpPr>
            <p:nvPr/>
          </p:nvSpPr>
          <p:spPr bwMode="auto">
            <a:xfrm>
              <a:off x="3990" y="3562"/>
              <a:ext cx="2370" cy="307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44511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for </a:t>
            </a:r>
            <a:r>
              <a:rPr lang="en-US" dirty="0" smtClean="0"/>
              <a:t>Absorption </a:t>
            </a:r>
            <a:r>
              <a:rPr lang="en-US" dirty="0"/>
              <a:t>Cooling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08532-74FB-4820-BA00-A5BB5A106FD6}" type="datetime1">
              <a:rPr lang="de-DE" smtClean="0"/>
              <a:pPr/>
              <a:t>28.04.2014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7CA5C62-C7CF-47D2-BB02-78E492948BDA}" type="slidenum">
              <a:rPr lang="de-DE" smtClean="0"/>
              <a:pPr/>
              <a:t>35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"/>
          <a:stretch>
            <a:fillRect/>
          </a:stretch>
        </p:blipFill>
        <p:spPr bwMode="auto">
          <a:xfrm>
            <a:off x="539750" y="1077913"/>
            <a:ext cx="4473295" cy="49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64088" y="1268760"/>
            <a:ext cx="3528392" cy="31654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700" dirty="0" smtClean="0">
                <a:latin typeface="Arial Narrow"/>
                <a:cs typeface="Arial Narrow"/>
              </a:rPr>
              <a:t>Demand matches availability of cooling circuit for 5 laboratories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en-GB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700" dirty="0" smtClean="0">
                <a:latin typeface="Arial Narrow"/>
                <a:cs typeface="Arial Narrow"/>
              </a:rPr>
              <a:t>Feasibility  is given but temperature level is at limit and to find space for installation (</a:t>
            </a:r>
            <a:r>
              <a:rPr lang="en-GB" sz="1700" dirty="0" err="1" smtClean="0">
                <a:latin typeface="Arial Narrow"/>
                <a:cs typeface="Arial Narrow"/>
              </a:rPr>
              <a:t>recooling</a:t>
            </a:r>
            <a:r>
              <a:rPr lang="en-GB" sz="1700" dirty="0" smtClean="0">
                <a:latin typeface="Arial Narrow"/>
                <a:cs typeface="Arial Narrow"/>
              </a:rPr>
              <a:t>!) is a challenge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en-GB" sz="1700" dirty="0" smtClean="0">
              <a:latin typeface="Arial Narrow"/>
              <a:cs typeface="Arial Narrow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700" dirty="0" smtClean="0">
                <a:latin typeface="Arial Narrow"/>
                <a:cs typeface="Arial Narrow"/>
              </a:rPr>
              <a:t>Estimated costs with 1.8Mio above maximal economical investment of 1.3Mio.</a:t>
            </a:r>
          </a:p>
          <a:p>
            <a:pPr>
              <a:lnSpc>
                <a:spcPct val="110000"/>
              </a:lnSpc>
            </a:pPr>
            <a:endParaRPr lang="en-GB" sz="17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54313752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PSI it is effective and economic to recycle waste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 considerable investment of 4Mio approximately was permitted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Heat recycling is more effective and much more cost efficient than reducing the heat consumption by passive insulation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Optimised campus wide energy concepts  with a long-term </a:t>
            </a:r>
            <a:r>
              <a:rPr lang="en-GB" dirty="0" err="1" smtClean="0"/>
              <a:t>stategy</a:t>
            </a:r>
            <a:r>
              <a:rPr lang="en-GB" dirty="0" smtClean="0"/>
              <a:t> are highly recommended since according our experience more effective than fulfilling typical energy standards for buildings only!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dirty="0" smtClean="0"/>
              <a:t>The Project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Reduction of Primary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Reduction of Cost for Energy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34559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5400600" cy="378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Review of Cooling Power and Potential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889560"/>
            <a:ext cx="8533200" cy="5653200"/>
          </a:xfrm>
        </p:spPr>
        <p:txBody>
          <a:bodyPr>
            <a:normAutofit/>
          </a:bodyPr>
          <a:lstStyle/>
          <a:p>
            <a:r>
              <a:rPr lang="en-GB" dirty="0" smtClean="0"/>
              <a:t>Current 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Heat sinks river and ground water with Central pumping stations and (official) return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Upper limitation of return temperature to river doe to environmental protection (e.g. fishes)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Relatively extensive system with long lifetime components (cooling system + components to be cooled)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area with individual cooling system built up for </a:t>
            </a:r>
            <a:r>
              <a:rPr lang="en-GB" dirty="0" err="1" smtClean="0"/>
              <a:t>swissFEL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58985483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Review of Cooling Power and Potential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1"/>
            <a:ext cx="4435539" cy="142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068959"/>
            <a:ext cx="7288343" cy="159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26664"/>
            <a:ext cx="8667252" cy="160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04048" y="1556791"/>
                <a:ext cx="1458028" cy="327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7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CH" sz="1700" i="1">
                              <a:latin typeface="Cambria Math"/>
                            </a:rPr>
                            <m:t>𝑝𝑢𝑚𝑝</m:t>
                          </m:r>
                          <m:r>
                            <m:rPr>
                              <m:nor/>
                            </m:rPr>
                            <a:rPr lang="en-GB" sz="1700" dirty="0" err="1">
                              <a:latin typeface="Arial Narrow"/>
                              <a:cs typeface="Arial Narrow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CH" sz="1700" dirty="0">
                              <a:latin typeface="Arial Narrow"/>
                              <a:ea typeface="Cambria Math"/>
                              <a:cs typeface="Arial Narrow"/>
                            </a:rPr>
                            <m:t>~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de-CH" sz="17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×∆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GB" sz="1700" dirty="0" err="1"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556791"/>
                <a:ext cx="1458028" cy="327654"/>
              </a:xfrm>
              <a:prstGeom prst="rect">
                <a:avLst/>
              </a:prstGeom>
              <a:blipFill rotWithShape="1">
                <a:blip r:embed="rId5"/>
                <a:stretch>
                  <a:fillRect l="-3766" r="-2929"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4048" y="2060848"/>
                <a:ext cx="1619867" cy="328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7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CH" sz="1700" b="0" i="1" smtClean="0">
                              <a:latin typeface="Cambria Math"/>
                            </a:rPr>
                            <m:t>𝐶𝑜𝑜𝑙𝑖𝑛𝑔</m:t>
                          </m:r>
                          <m:r>
                            <m:rPr>
                              <m:nor/>
                            </m:rPr>
                            <a:rPr lang="en-GB" sz="1700" dirty="0" err="1">
                              <a:latin typeface="Arial Narrow"/>
                              <a:cs typeface="Arial Narrow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CH" sz="1700" dirty="0">
                              <a:latin typeface="Arial Narrow"/>
                              <a:ea typeface="Cambria Math"/>
                              <a:cs typeface="Arial Narrow"/>
                            </a:rPr>
                            <m:t>~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de-CH" sz="17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×∆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en-GB" sz="1700" dirty="0" err="1"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2060848"/>
                <a:ext cx="1619867" cy="328808"/>
              </a:xfrm>
              <a:prstGeom prst="rect">
                <a:avLst/>
              </a:prstGeom>
              <a:blipFill rotWithShape="1">
                <a:blip r:embed="rId6"/>
                <a:stretch>
                  <a:fillRect l="-3383" r="-2256"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73133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Review of Cooling Power and Potential </a:t>
            </a:r>
            <a:r>
              <a:rPr lang="en-US" dirty="0" err="1" smtClean="0"/>
              <a:t>Optimisation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11760" y="1082080"/>
            <a:ext cx="5328592" cy="1122784"/>
          </a:xfrm>
        </p:spPr>
        <p:txBody>
          <a:bodyPr>
            <a:normAutofit/>
          </a:bodyPr>
          <a:lstStyle/>
          <a:p>
            <a:r>
              <a:rPr lang="en-GB" dirty="0" smtClean="0"/>
              <a:t>→ to be minimised (</a:t>
            </a:r>
            <a:r>
              <a:rPr lang="en-GB" dirty="0" err="1" smtClean="0"/>
              <a:t>inlc</a:t>
            </a:r>
            <a:r>
              <a:rPr lang="en-GB" dirty="0" smtClean="0"/>
              <a:t>. accelerator components Design)</a:t>
            </a:r>
          </a:p>
          <a:p>
            <a:endParaRPr lang="en-GB" dirty="0" smtClean="0"/>
          </a:p>
          <a:p>
            <a:r>
              <a:rPr lang="en-GB" dirty="0"/>
              <a:t>→ </a:t>
            </a:r>
            <a:r>
              <a:rPr lang="en-GB" dirty="0" smtClean="0"/>
              <a:t>maximise </a:t>
            </a:r>
            <a:r>
              <a:rPr lang="en-GB" dirty="0" err="1" smtClean="0"/>
              <a:t>dT</a:t>
            </a:r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142202" cy="111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8196318" cy="9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1560" y="1052736"/>
                <a:ext cx="1458028" cy="3276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7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CH" sz="1700" i="1">
                              <a:latin typeface="Cambria Math"/>
                            </a:rPr>
                            <m:t>𝑝𝑢𝑚𝑝</m:t>
                          </m:r>
                          <m:r>
                            <m:rPr>
                              <m:nor/>
                            </m:rPr>
                            <a:rPr lang="en-GB" sz="1700" dirty="0" err="1">
                              <a:latin typeface="Arial Narrow"/>
                              <a:cs typeface="Arial Narrow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CH" sz="1700" dirty="0">
                              <a:latin typeface="Arial Narrow"/>
                              <a:ea typeface="Cambria Math"/>
                              <a:cs typeface="Arial Narrow"/>
                            </a:rPr>
                            <m:t>~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de-CH" sz="17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×∆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GB" sz="1700" dirty="0" err="1"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052736"/>
                <a:ext cx="1458028" cy="327654"/>
              </a:xfrm>
              <a:prstGeom prst="rect">
                <a:avLst/>
              </a:prstGeom>
              <a:blipFill rotWithShape="1">
                <a:blip r:embed="rId4"/>
                <a:stretch>
                  <a:fillRect l="-3347" t="-1887" r="-3347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560" y="1628800"/>
                <a:ext cx="1619867" cy="3288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7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CH" sz="1700" b="0" i="1" smtClean="0">
                              <a:latin typeface="Cambria Math"/>
                            </a:rPr>
                            <m:t>𝐶𝑜𝑜𝑙𝑖𝑛𝑔</m:t>
                          </m:r>
                          <m:r>
                            <m:rPr>
                              <m:nor/>
                            </m:rPr>
                            <a:rPr lang="en-GB" sz="1700" dirty="0" err="1">
                              <a:latin typeface="Arial Narrow"/>
                              <a:cs typeface="Arial Narrow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CH" sz="1700" dirty="0">
                              <a:latin typeface="Arial Narrow"/>
                              <a:ea typeface="Cambria Math"/>
                              <a:cs typeface="Arial Narrow"/>
                            </a:rPr>
                            <m:t>~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de-CH" sz="17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CH" sz="17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×∆</m:t>
                          </m:r>
                          <m:r>
                            <a:rPr lang="de-CH" sz="17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en-GB" sz="1700" dirty="0" err="1"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628800"/>
                <a:ext cx="1619867" cy="328808"/>
              </a:xfrm>
              <a:prstGeom prst="rect">
                <a:avLst/>
              </a:prstGeom>
              <a:blipFill rotWithShape="1">
                <a:blip r:embed="rId5"/>
                <a:stretch>
                  <a:fillRect l="-3008" r="-2632" b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591136" y="5085184"/>
            <a:ext cx="5277008" cy="56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r>
              <a:rPr lang="en-GB" kern="0" dirty="0" smtClean="0"/>
              <a:t>→ Efficiency increased by a factor 2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30073133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4793" r="56429" b="32806"/>
          <a:stretch/>
        </p:blipFill>
        <p:spPr bwMode="auto">
          <a:xfrm>
            <a:off x="7001519" y="1862908"/>
            <a:ext cx="2165139" cy="167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Datumsplatzhalt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20291AC7-92AF-4F38-A846-538B7A87F6BB}" type="datetime4">
              <a:rPr lang="de-DE" sz="800">
                <a:latin typeface="Arial Narrow" pitchFamily="34" charset="0"/>
              </a:rPr>
              <a:pPr/>
              <a:t>28. April 2014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945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 smtClean="0">
                <a:latin typeface="Arial Narrow" pitchFamily="34" charset="0"/>
              </a:rPr>
              <a:t>PSI,</a:t>
            </a:r>
          </a:p>
        </p:txBody>
      </p:sp>
      <p:sp>
        <p:nvSpPr>
          <p:cNvPr id="1946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>
                <a:latin typeface="Arial Narrow" pitchFamily="34" charset="0"/>
              </a:rPr>
              <a:t>Seite </a:t>
            </a:r>
            <a:fld id="{1C1B4B0F-BD96-408E-BA00-7A23FC614D35}" type="slidenum">
              <a:rPr lang="de-DE" sz="800">
                <a:latin typeface="Arial Narrow" pitchFamily="34" charset="0"/>
              </a:rPr>
              <a:pPr/>
              <a:t>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9460" name="Datumsplatzhalter 1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B78E65EA-D3FD-4B78-8F98-D3154EC1B93C}" type="datetime4">
              <a:rPr lang="de-DE" sz="800">
                <a:latin typeface="Arial Narrow" pitchFamily="34" charset="0"/>
              </a:rPr>
              <a:pPr/>
              <a:t>28. April 2014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9461" name="Fußzeilenplatzhalter 2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/>
            <a:r>
              <a:rPr lang="de-DE" sz="800">
                <a:latin typeface="Arial Narrow" pitchFamily="34" charset="0"/>
              </a:rPr>
              <a:t>PSI,</a:t>
            </a:r>
          </a:p>
        </p:txBody>
      </p:sp>
      <p:sp>
        <p:nvSpPr>
          <p:cNvPr id="2" name="Rectangle 1"/>
          <p:cNvSpPr/>
          <p:nvPr/>
        </p:nvSpPr>
        <p:spPr bwMode="auto">
          <a:xfrm rot="829701">
            <a:off x="7394443" y="2905822"/>
            <a:ext cx="1768771" cy="24331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</a:rPr>
              <a:t>Swiss FEL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3440153"/>
            <a:ext cx="1512168" cy="454355"/>
          </a:xfrm>
          <a:prstGeom prst="rect">
            <a:avLst/>
          </a:prstGeom>
          <a:solidFill>
            <a:srgbClr val="DFEFFF">
              <a:alpha val="59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 smtClean="0">
                <a:solidFill>
                  <a:srgbClr val="FF0000"/>
                </a:solidFill>
                <a:latin typeface="+mn-lt"/>
                <a:cs typeface="Arial Narrow"/>
              </a:rPr>
              <a:t>Proton Accelerator</a:t>
            </a:r>
          </a:p>
          <a:p>
            <a:pPr>
              <a:lnSpc>
                <a:spcPct val="110000"/>
              </a:lnSpc>
            </a:pPr>
            <a:r>
              <a:rPr lang="en-GB" sz="1400" b="1" dirty="0" smtClean="0">
                <a:solidFill>
                  <a:srgbClr val="FF0000"/>
                </a:solidFill>
                <a:latin typeface="+mn-lt"/>
                <a:cs typeface="Arial Narrow"/>
              </a:rPr>
              <a:t>(</a:t>
            </a:r>
            <a:r>
              <a:rPr lang="en-GB" sz="1400" b="1" dirty="0" err="1" smtClean="0">
                <a:solidFill>
                  <a:srgbClr val="FF0000"/>
                </a:solidFill>
                <a:latin typeface="+mn-lt"/>
                <a:cs typeface="Arial Narrow"/>
              </a:rPr>
              <a:t>Myons</a:t>
            </a:r>
            <a:r>
              <a:rPr lang="en-GB" sz="1400" b="1" dirty="0" smtClean="0">
                <a:solidFill>
                  <a:srgbClr val="FF0000"/>
                </a:solidFill>
                <a:latin typeface="+mn-lt"/>
                <a:cs typeface="Arial Narrow"/>
              </a:rPr>
              <a:t>, </a:t>
            </a:r>
            <a:r>
              <a:rPr lang="en-GB" sz="1400" b="1" dirty="0" err="1" smtClean="0">
                <a:solidFill>
                  <a:srgbClr val="FF0000"/>
                </a:solidFill>
                <a:latin typeface="+mn-lt"/>
                <a:cs typeface="Arial Narrow"/>
              </a:rPr>
              <a:t>Neutrones</a:t>
            </a:r>
            <a:r>
              <a:rPr lang="en-GB" sz="1400" b="1" dirty="0" smtClean="0">
                <a:solidFill>
                  <a:srgbClr val="FF0000"/>
                </a:solidFill>
                <a:latin typeface="+mn-lt"/>
                <a:cs typeface="Arial Narrow"/>
              </a:rPr>
              <a:t>)</a:t>
            </a:r>
            <a:endParaRPr lang="en-GB" sz="1400" b="1" dirty="0">
              <a:solidFill>
                <a:srgbClr val="FF0000"/>
              </a:solidFill>
              <a:latin typeface="+mn-lt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4166152"/>
            <a:ext cx="1368152" cy="169277"/>
          </a:xfrm>
          <a:prstGeom prst="rect">
            <a:avLst/>
          </a:prstGeom>
          <a:solidFill>
            <a:srgbClr val="DFEFFF">
              <a:alpha val="59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000" b="1" dirty="0" err="1" smtClean="0">
                <a:solidFill>
                  <a:srgbClr val="FF0000"/>
                </a:solidFill>
                <a:latin typeface="+mn-lt"/>
                <a:cs typeface="Arial Narrow"/>
              </a:rPr>
              <a:t>Proscan</a:t>
            </a:r>
            <a:r>
              <a:rPr lang="en-GB" sz="1000" b="1" dirty="0" smtClean="0">
                <a:solidFill>
                  <a:srgbClr val="FF0000"/>
                </a:solidFill>
                <a:latin typeface="+mn-lt"/>
                <a:cs typeface="Arial Narrow"/>
              </a:rPr>
              <a:t> (Proton Therapy)</a:t>
            </a:r>
            <a:endParaRPr lang="en-GB" sz="1000" b="1" dirty="0">
              <a:solidFill>
                <a:srgbClr val="FF0000"/>
              </a:solidFill>
              <a:latin typeface="+mn-lt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8904" y="5115264"/>
            <a:ext cx="1512168" cy="473976"/>
          </a:xfrm>
          <a:prstGeom prst="rect">
            <a:avLst/>
          </a:prstGeom>
          <a:solidFill>
            <a:srgbClr val="DFEFFF">
              <a:alpha val="59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 err="1" smtClean="0">
                <a:solidFill>
                  <a:srgbClr val="FF0000"/>
                </a:solidFill>
                <a:latin typeface="+mn-lt"/>
                <a:cs typeface="Arial Narrow"/>
              </a:rPr>
              <a:t>Snchrotron</a:t>
            </a:r>
            <a:r>
              <a:rPr lang="en-GB" sz="1400" b="1" dirty="0" smtClean="0">
                <a:solidFill>
                  <a:srgbClr val="FF0000"/>
                </a:solidFill>
                <a:latin typeface="+mn-lt"/>
                <a:cs typeface="Arial Narrow"/>
              </a:rPr>
              <a:t> Light Source: SLS</a:t>
            </a:r>
            <a:endParaRPr lang="en-GB" sz="1400" b="1" dirty="0">
              <a:solidFill>
                <a:srgbClr val="FF0000"/>
              </a:solidFill>
              <a:latin typeface="+mn-lt"/>
              <a:cs typeface="Arial Narrow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PSI Large Scale Research Facilities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11067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20291AC7-92AF-4F38-A846-538B7A87F6BB}" type="datetime4">
              <a:rPr lang="de-DE" sz="800">
                <a:latin typeface="Arial Narrow" pitchFamily="34" charset="0"/>
              </a:rPr>
              <a:pPr/>
              <a:t>28. April 2014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945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 smtClean="0">
                <a:latin typeface="Arial Narrow" pitchFamily="34" charset="0"/>
              </a:rPr>
              <a:t>PSI,</a:t>
            </a:r>
          </a:p>
        </p:txBody>
      </p:sp>
      <p:sp>
        <p:nvSpPr>
          <p:cNvPr id="19460" name="Datumsplatzhalter 1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fld id="{B78E65EA-D3FD-4B78-8F98-D3154EC1B93C}" type="datetime4">
              <a:rPr lang="de-DE" sz="800">
                <a:latin typeface="Arial Narrow" pitchFamily="34" charset="0"/>
              </a:rPr>
              <a:pPr/>
              <a:t>28. April 2014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9461" name="Fußzeilenplatzhalter 2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/>
            <a:r>
              <a:rPr lang="de-DE" sz="800">
                <a:latin typeface="Arial Narrow" pitchFamily="34" charset="0"/>
              </a:rPr>
              <a:t>PSI,</a:t>
            </a:r>
          </a:p>
        </p:txBody>
      </p:sp>
      <p:sp>
        <p:nvSpPr>
          <p:cNvPr id="19462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r>
              <a:rPr lang="de-DE" sz="800">
                <a:latin typeface="Arial Narrow" pitchFamily="34" charset="0"/>
              </a:rPr>
              <a:t>Seite </a:t>
            </a:r>
            <a:fld id="{1C1B4B0F-BD96-408E-BA00-7A23FC614D35}" type="slidenum">
              <a:rPr lang="de-DE" sz="800">
                <a:latin typeface="Arial Narrow" pitchFamily="34" charset="0"/>
              </a:rPr>
              <a:pPr/>
              <a:t>40</a:t>
            </a:fld>
            <a:endParaRPr lang="de-DE" sz="800">
              <a:latin typeface="Arial Narrow" pitchFamily="34" charset="0"/>
            </a:endParaRPr>
          </a:p>
        </p:txBody>
      </p:sp>
      <p:sp>
        <p:nvSpPr>
          <p:cNvPr id="19463" name="Rechteck 1"/>
          <p:cNvSpPr>
            <a:spLocks noChangeArrowheads="1"/>
          </p:cNvSpPr>
          <p:nvPr/>
        </p:nvSpPr>
        <p:spPr bwMode="auto">
          <a:xfrm>
            <a:off x="0" y="685800"/>
            <a:ext cx="9144000" cy="55242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4000" tIns="144000" bIns="144000">
            <a:spAutoFit/>
          </a:bodyPr>
          <a:lstStyle/>
          <a:p>
            <a:r>
              <a:rPr lang="de-CH" sz="1700" b="1" dirty="0" err="1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Thank</a:t>
            </a:r>
            <a:r>
              <a:rPr lang="de-CH" sz="1700" b="1" dirty="0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CH" sz="1700" b="1" dirty="0" err="1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you</a:t>
            </a:r>
            <a:r>
              <a:rPr lang="de-CH" sz="1700" b="1" dirty="0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 </a:t>
            </a:r>
            <a:r>
              <a:rPr lang="de-CH" sz="1700" b="1" dirty="0" err="1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for</a:t>
            </a:r>
            <a:r>
              <a:rPr lang="de-CH" sz="1700" b="1" dirty="0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 jour </a:t>
            </a:r>
            <a:r>
              <a:rPr lang="de-CH" sz="1700" b="1" dirty="0" err="1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attention</a:t>
            </a:r>
            <a:r>
              <a:rPr lang="de-CH" sz="1700" b="1" dirty="0" smtClean="0">
                <a:solidFill>
                  <a:srgbClr val="606060"/>
                </a:solidFill>
                <a:latin typeface="Arial Narrow" pitchFamily="34" charset="0"/>
                <a:ea typeface="ＭＳ Ｐゴシック" pitchFamily="-107" charset="-128"/>
              </a:rPr>
              <a:t>!</a:t>
            </a:r>
            <a:endParaRPr lang="de-CH" sz="1700" b="1" dirty="0">
              <a:solidFill>
                <a:srgbClr val="606060"/>
              </a:solidFill>
              <a:latin typeface="Arial Narrow" pitchFamily="34" charset="0"/>
              <a:ea typeface="ＭＳ Ｐゴシック" pitchFamily="-107" charset="-128"/>
            </a:endParaRPr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Power Consumers PSI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dirty="0" smtClean="0"/>
          </a:p>
        </p:txBody>
      </p:sp>
      <p:pic>
        <p:nvPicPr>
          <p:cNvPr id="49" name="Picture 228" descr="FarblicheKennzeichnung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75"/>
            <a:ext cx="9046482" cy="63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2"/>
          <a:stretch/>
        </p:blipFill>
        <p:spPr bwMode="auto">
          <a:xfrm>
            <a:off x="199571" y="548822"/>
            <a:ext cx="2403929" cy="60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86" y="3383984"/>
            <a:ext cx="147524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1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6617607"/>
            <a:ext cx="1475241" cy="12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8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67" y="6033066"/>
            <a:ext cx="29482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8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268" y="4303259"/>
            <a:ext cx="29482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9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79" y="4611688"/>
            <a:ext cx="29482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9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77" y="4303259"/>
            <a:ext cx="29482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9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81" y="2966357"/>
            <a:ext cx="294821" cy="12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9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74" y="2605768"/>
            <a:ext cx="294821" cy="12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9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04" y="2657929"/>
            <a:ext cx="294821" cy="12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9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18" y="3223759"/>
            <a:ext cx="29482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19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65" y="1731509"/>
            <a:ext cx="294821" cy="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Oval 200"/>
          <p:cNvSpPr>
            <a:spLocks noChangeArrowheads="1"/>
          </p:cNvSpPr>
          <p:nvPr/>
        </p:nvSpPr>
        <p:spPr bwMode="auto">
          <a:xfrm flipV="1">
            <a:off x="2551340" y="4312897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63" name="Oval 201"/>
          <p:cNvSpPr>
            <a:spLocks noChangeArrowheads="1"/>
          </p:cNvSpPr>
          <p:nvPr/>
        </p:nvSpPr>
        <p:spPr bwMode="auto">
          <a:xfrm flipV="1">
            <a:off x="2198688" y="6042705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64" name="Oval 202"/>
          <p:cNvSpPr>
            <a:spLocks noChangeArrowheads="1"/>
          </p:cNvSpPr>
          <p:nvPr/>
        </p:nvSpPr>
        <p:spPr bwMode="auto">
          <a:xfrm flipV="1">
            <a:off x="2567215" y="4611688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65" name="AutoShape 223"/>
          <p:cNvSpPr>
            <a:spLocks/>
          </p:cNvSpPr>
          <p:nvPr/>
        </p:nvSpPr>
        <p:spPr bwMode="auto">
          <a:xfrm>
            <a:off x="5401469" y="6178480"/>
            <a:ext cx="610691" cy="336577"/>
          </a:xfrm>
          <a:prstGeom prst="borderCallout1">
            <a:avLst>
              <a:gd name="adj1" fmla="val 13690"/>
              <a:gd name="adj2" fmla="val 105310"/>
              <a:gd name="adj3" fmla="val 27563"/>
              <a:gd name="adj4" fmla="val 2884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306" tIns="32653" rIns="65306" bIns="32653"/>
          <a:lstStyle/>
          <a:p>
            <a:pPr defTabSz="913837">
              <a:buFontTx/>
              <a:buChar char="•"/>
            </a:pPr>
            <a:r>
              <a:rPr lang="de-CH" sz="700" dirty="0"/>
              <a:t>SwissFel</a:t>
            </a:r>
          </a:p>
          <a:p>
            <a:pPr defTabSz="913837"/>
            <a:r>
              <a:rPr lang="de-CH" sz="700" dirty="0"/>
              <a:t>6MW</a:t>
            </a:r>
            <a:endParaRPr lang="en-US" sz="700" dirty="0"/>
          </a:p>
        </p:txBody>
      </p:sp>
      <p:sp>
        <p:nvSpPr>
          <p:cNvPr id="66" name="Oval 200"/>
          <p:cNvSpPr>
            <a:spLocks noChangeArrowheads="1"/>
          </p:cNvSpPr>
          <p:nvPr/>
        </p:nvSpPr>
        <p:spPr bwMode="auto">
          <a:xfrm flipV="1">
            <a:off x="2557917" y="4307818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67" name="Oval 202"/>
          <p:cNvSpPr>
            <a:spLocks noChangeArrowheads="1"/>
          </p:cNvSpPr>
          <p:nvPr/>
        </p:nvSpPr>
        <p:spPr bwMode="auto">
          <a:xfrm flipV="1">
            <a:off x="2573792" y="4606609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68" name="Oval 200"/>
          <p:cNvSpPr>
            <a:spLocks noChangeArrowheads="1"/>
          </p:cNvSpPr>
          <p:nvPr/>
        </p:nvSpPr>
        <p:spPr bwMode="auto">
          <a:xfrm flipV="1">
            <a:off x="1948090" y="4307818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69" name="Oval 200"/>
          <p:cNvSpPr>
            <a:spLocks noChangeArrowheads="1"/>
          </p:cNvSpPr>
          <p:nvPr/>
        </p:nvSpPr>
        <p:spPr bwMode="auto">
          <a:xfrm flipV="1">
            <a:off x="5226957" y="6218036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70" name="Oval 200"/>
          <p:cNvSpPr>
            <a:spLocks noChangeArrowheads="1"/>
          </p:cNvSpPr>
          <p:nvPr/>
        </p:nvSpPr>
        <p:spPr bwMode="auto">
          <a:xfrm flipV="1">
            <a:off x="251520" y="1866244"/>
            <a:ext cx="104321" cy="10205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5306" tIns="32653" rIns="65306" bIns="32653" anchor="ctr"/>
          <a:lstStyle/>
          <a:p>
            <a:endParaRPr lang="de-CH" dirty="0"/>
          </a:p>
        </p:txBody>
      </p:sp>
      <p:sp>
        <p:nvSpPr>
          <p:cNvPr id="71" name="Textfeld 70"/>
          <p:cNvSpPr txBox="1"/>
          <p:nvPr/>
        </p:nvSpPr>
        <p:spPr>
          <a:xfrm>
            <a:off x="478938" y="1829335"/>
            <a:ext cx="1843895" cy="219832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de-CH" sz="1000" dirty="0"/>
              <a:t>Main electrical </a:t>
            </a:r>
            <a:r>
              <a:rPr lang="de-CH" sz="1000" dirty="0" smtClean="0"/>
              <a:t>consumers (85%)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030819027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Load Profile Power and Heat</a:t>
            </a:r>
            <a:endParaRPr lang="en-US" dirty="0"/>
          </a:p>
        </p:txBody>
      </p:sp>
      <p:pic>
        <p:nvPicPr>
          <p:cNvPr id="50" name="Picture 16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62"/>
          <a:stretch/>
        </p:blipFill>
        <p:spPr bwMode="auto">
          <a:xfrm>
            <a:off x="101159" y="804242"/>
            <a:ext cx="2403929" cy="60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3" y="1492182"/>
            <a:ext cx="8509620" cy="488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05257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Saving Potential for Accelerators?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5192" y="927957"/>
            <a:ext cx="8363272" cy="103671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Example PSI-HIPA: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10MW total power 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 </a:t>
            </a:r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1,3MW proton beam power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143210"/>
              </p:ext>
            </p:extLst>
          </p:nvPr>
        </p:nvGraphicFramePr>
        <p:xfrm>
          <a:off x="638822" y="2204864"/>
          <a:ext cx="7848872" cy="25603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81405"/>
                <a:gridCol w="506746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RF: 4,1MW</a:t>
                      </a:r>
                      <a:endParaRPr lang="en-GB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 smtClean="0"/>
                        <a:t>32% efficiency</a:t>
                      </a:r>
                      <a:r>
                        <a:rPr lang="en-GB" sz="1800" b="0" baseline="0" noProof="0" dirty="0" smtClean="0"/>
                        <a:t> = already </a:t>
                      </a:r>
                      <a:r>
                        <a:rPr lang="en-GB" sz="1800" b="0" noProof="0" dirty="0" smtClean="0"/>
                        <a:t>quite good, improvements difficult, potential low high cost</a:t>
                      </a:r>
                      <a:endParaRPr lang="en-GB" b="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noProof="0" dirty="0" smtClean="0"/>
                        <a:t>Magnets: 2,6MW</a:t>
                      </a:r>
                      <a:endParaRPr lang="en-GB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 smtClean="0"/>
                        <a:t>improvements possible, but high investments (new magnets) </a:t>
                      </a:r>
                      <a:r>
                        <a:rPr lang="en-GB" noProof="0" dirty="0" smtClean="0">
                          <a:sym typeface="Symbol"/>
                        </a:rPr>
                        <a:t> not balanced by savings</a:t>
                      </a:r>
                      <a:endParaRPr lang="en-GB" b="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noProof="0" dirty="0" smtClean="0"/>
                        <a:t>aux.systems: 3,3MW</a:t>
                      </a:r>
                      <a:endParaRPr lang="en-GB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noProof="0" dirty="0" smtClean="0"/>
                        <a:t>improvements possible and undertaken; often high investments</a:t>
                      </a:r>
                      <a:endParaRPr lang="en-GB" b="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finally: 10MW heat</a:t>
                      </a:r>
                      <a:endParaRPr lang="en-GB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noProof="0" dirty="0" smtClean="0"/>
                        <a:t>Heat recovery is investigated and used; often temperature level too low for efficient use of heat</a:t>
                      </a:r>
                      <a:endParaRPr lang="en-GB" b="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67544" y="4963615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®"/>
            </a:pPr>
            <a:r>
              <a:rPr lang="en-GB" sz="1800" dirty="0" smtClean="0">
                <a:latin typeface="+mn-lt"/>
              </a:rPr>
              <a:t>thus important to </a:t>
            </a:r>
            <a:r>
              <a:rPr lang="en-GB" sz="1800" b="1" dirty="0" smtClean="0">
                <a:latin typeface="+mn-lt"/>
              </a:rPr>
              <a:t>utilize energy efficient technologies right from the design phase of an accelerator</a:t>
            </a:r>
            <a:r>
              <a:rPr lang="en-GB" sz="1800" dirty="0" smtClean="0">
                <a:latin typeface="+mn-lt"/>
              </a:rPr>
              <a:t>; later improvements are typically expensive and will not amortize</a:t>
            </a:r>
          </a:p>
          <a:p>
            <a:pPr marL="285750" indent="-285750">
              <a:buFont typeface="Symbol"/>
              <a:buChar char="®"/>
            </a:pPr>
            <a:r>
              <a:rPr lang="en-GB" sz="1800" dirty="0" smtClean="0">
                <a:latin typeface="+mn-lt"/>
              </a:rPr>
              <a:t>Heat Recycling is an important measure to decrease the use of primary energy</a:t>
            </a:r>
          </a:p>
          <a:p>
            <a:pPr marL="285750" indent="-285750">
              <a:buFont typeface="Symbol"/>
              <a:buChar char="®"/>
            </a:pPr>
            <a:endParaRPr lang="en-GB" sz="1800" dirty="0">
              <a:latin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94" y="836712"/>
            <a:ext cx="1871700" cy="12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63666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Saving Potential </a:t>
            </a:r>
            <a:r>
              <a:rPr lang="en-US" dirty="0"/>
              <a:t>of </a:t>
            </a:r>
            <a:r>
              <a:rPr lang="en-US" dirty="0" smtClean="0"/>
              <a:t>New Machines (Swiss </a:t>
            </a:r>
            <a:r>
              <a:rPr lang="en-US" dirty="0"/>
              <a:t>FEL)?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  <a:p>
            <a:pPr marL="0" lvl="1" indent="0">
              <a:buNone/>
            </a:pPr>
            <a:r>
              <a:rPr lang="en-GB" baseline="0" dirty="0" smtClean="0"/>
              <a:t>Swiss FEL is </a:t>
            </a:r>
            <a:r>
              <a:rPr lang="en-GB" dirty="0" smtClean="0"/>
              <a:t>optimised for low energy consumption!</a:t>
            </a:r>
          </a:p>
          <a:p>
            <a:pPr lvl="1"/>
            <a:endParaRPr lang="en-GB" baseline="0" dirty="0"/>
          </a:p>
          <a:p>
            <a:pPr marL="0" lvl="1" indent="0">
              <a:buNone/>
            </a:pPr>
            <a:r>
              <a:rPr lang="en-GB" altLang="en-US" dirty="0"/>
              <a:t>	</a:t>
            </a:r>
            <a:r>
              <a:rPr lang="de-CH" altLang="en-US" sz="1800" dirty="0" err="1" smtClean="0"/>
              <a:t>compared</a:t>
            </a:r>
            <a:r>
              <a:rPr lang="de-CH" altLang="en-US" sz="1800" dirty="0" smtClean="0"/>
              <a:t> </a:t>
            </a:r>
            <a:r>
              <a:rPr lang="de-CH" altLang="en-US" sz="1800" dirty="0" err="1" smtClean="0"/>
              <a:t>with</a:t>
            </a:r>
            <a:r>
              <a:rPr lang="de-CH" altLang="en-US" sz="1800" dirty="0" smtClean="0"/>
              <a:t> SACLA (</a:t>
            </a:r>
            <a:r>
              <a:rPr lang="de-CH" altLang="en-US" sz="1800" dirty="0"/>
              <a:t>Japan) </a:t>
            </a:r>
            <a:r>
              <a:rPr lang="de-CH" altLang="en-US" sz="1800" dirty="0" err="1" smtClean="0"/>
              <a:t>reduced</a:t>
            </a:r>
            <a:r>
              <a:rPr lang="de-CH" altLang="en-US" sz="1800" dirty="0" smtClean="0"/>
              <a:t> </a:t>
            </a:r>
            <a:r>
              <a:rPr lang="de-CH" altLang="en-US" sz="1800" dirty="0" err="1" smtClean="0"/>
              <a:t>by</a:t>
            </a:r>
            <a:r>
              <a:rPr lang="de-CH" altLang="en-US" sz="1800" dirty="0" smtClean="0"/>
              <a:t>  	-40% </a:t>
            </a:r>
          </a:p>
          <a:p>
            <a:pPr marL="0" lvl="1" indent="0">
              <a:buNone/>
            </a:pPr>
            <a:r>
              <a:rPr lang="de-CH" altLang="en-US" sz="1800" dirty="0" smtClean="0"/>
              <a:t>	</a:t>
            </a:r>
            <a:r>
              <a:rPr lang="de-CH" altLang="en-US" sz="1800" dirty="0" err="1" smtClean="0"/>
              <a:t>compared</a:t>
            </a:r>
            <a:r>
              <a:rPr lang="de-CH" altLang="en-US" sz="1800" dirty="0" smtClean="0"/>
              <a:t> </a:t>
            </a:r>
            <a:r>
              <a:rPr lang="de-CH" altLang="en-US" sz="1800" dirty="0" err="1"/>
              <a:t>with</a:t>
            </a:r>
            <a:r>
              <a:rPr lang="de-CH" altLang="en-US" sz="1800" dirty="0"/>
              <a:t> </a:t>
            </a:r>
            <a:r>
              <a:rPr lang="de-CH" altLang="en-US" sz="1800" dirty="0" smtClean="0"/>
              <a:t> </a:t>
            </a:r>
            <a:r>
              <a:rPr lang="de-CH" altLang="en-US" sz="1800" dirty="0"/>
              <a:t>LCLS (</a:t>
            </a:r>
            <a:r>
              <a:rPr lang="de-CH" altLang="en-US" sz="1800" dirty="0" smtClean="0"/>
              <a:t>Stanford USA) </a:t>
            </a:r>
            <a:r>
              <a:rPr lang="de-CH" altLang="en-US" sz="1800" dirty="0" err="1" smtClean="0"/>
              <a:t>reduced</a:t>
            </a:r>
            <a:r>
              <a:rPr lang="de-CH" altLang="en-US" sz="1800" dirty="0" smtClean="0"/>
              <a:t> </a:t>
            </a:r>
            <a:r>
              <a:rPr lang="de-CH" altLang="en-US" sz="1800" dirty="0" err="1" smtClean="0"/>
              <a:t>by</a:t>
            </a:r>
            <a:r>
              <a:rPr lang="de-CH" altLang="en-US" sz="1800" dirty="0" smtClean="0"/>
              <a:t>  	-55</a:t>
            </a:r>
            <a:r>
              <a:rPr lang="de-CH" altLang="en-US" sz="1800" dirty="0"/>
              <a:t>% </a:t>
            </a:r>
            <a:r>
              <a:rPr lang="de-CH" altLang="en-US" sz="1800" dirty="0" smtClean="0"/>
              <a:t> </a:t>
            </a:r>
            <a:endParaRPr lang="de-CH" altLang="en-US" sz="1800" dirty="0"/>
          </a:p>
          <a:p>
            <a:pPr lvl="1"/>
            <a:endParaRPr lang="en-GB" baseline="0" dirty="0" smtClean="0"/>
          </a:p>
          <a:p>
            <a:pPr marL="0" lvl="1" indent="0">
              <a:buNone/>
            </a:pPr>
            <a:r>
              <a:rPr lang="en-GB" dirty="0" smtClean="0"/>
              <a:t>(statements from </a:t>
            </a:r>
            <a:r>
              <a:rPr lang="en-GB" dirty="0" err="1" smtClean="0"/>
              <a:t>SwissFEL</a:t>
            </a:r>
            <a:r>
              <a:rPr lang="en-GB" dirty="0" smtClean="0"/>
              <a:t> project management, background not </a:t>
            </a:r>
            <a:r>
              <a:rPr lang="en-GB" dirty="0"/>
              <a:t>subject of presentation)</a:t>
            </a:r>
          </a:p>
          <a:p>
            <a:pPr lvl="1"/>
            <a:endParaRPr lang="en-GB" baseline="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2" y="4653136"/>
            <a:ext cx="2540591" cy="1691735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84983"/>
            <a:ext cx="5802456" cy="31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12881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Saving Potential </a:t>
            </a:r>
            <a:r>
              <a:rPr lang="en-US" dirty="0"/>
              <a:t>of </a:t>
            </a:r>
            <a:r>
              <a:rPr lang="en-US" dirty="0" smtClean="0"/>
              <a:t>New Machines </a:t>
            </a:r>
            <a:r>
              <a:rPr lang="en-US" dirty="0"/>
              <a:t>(Swiss FEL)?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baseline="0" dirty="0" smtClean="0"/>
          </a:p>
          <a:p>
            <a:pPr lvl="1"/>
            <a:endParaRPr lang="en-GB" baseline="0" dirty="0" smtClean="0"/>
          </a:p>
          <a:p>
            <a:pPr lvl="1"/>
            <a:r>
              <a:rPr lang="en-GB" baseline="0" dirty="0" smtClean="0"/>
              <a:t>Infrastructure</a:t>
            </a:r>
          </a:p>
          <a:p>
            <a:pPr lvl="2"/>
            <a:r>
              <a:rPr lang="en-GB" baseline="0" dirty="0" smtClean="0"/>
              <a:t>Cooling </a:t>
            </a:r>
            <a:r>
              <a:rPr lang="en-GB" dirty="0"/>
              <a:t>Design (ground </a:t>
            </a:r>
            <a:r>
              <a:rPr lang="en-GB" dirty="0" smtClean="0"/>
              <a:t>water, minimized through cascading temperature levels)</a:t>
            </a:r>
            <a:endParaRPr lang="en-GB" baseline="0" dirty="0" smtClean="0"/>
          </a:p>
          <a:p>
            <a:pPr lvl="2"/>
            <a:r>
              <a:rPr lang="en-GB" baseline="0" dirty="0" smtClean="0"/>
              <a:t>HVAC concept and design (ventilation</a:t>
            </a:r>
            <a:r>
              <a:rPr lang="en-GB" dirty="0" smtClean="0"/>
              <a:t> efficiency, very limited compression </a:t>
            </a:r>
            <a:r>
              <a:rPr lang="en-GB" dirty="0" err="1" smtClean="0"/>
              <a:t>chillers</a:t>
            </a:r>
            <a:r>
              <a:rPr lang="en-GB" dirty="0" smtClean="0"/>
              <a:t>)</a:t>
            </a:r>
          </a:p>
          <a:p>
            <a:pPr lvl="2"/>
            <a:r>
              <a:rPr lang="en-GB" baseline="0" dirty="0" smtClean="0"/>
              <a:t>Class</a:t>
            </a:r>
            <a:r>
              <a:rPr lang="en-GB" dirty="0" smtClean="0"/>
              <a:t> A components (Motors, Pumps, Ventilators, Filters, etc.)</a:t>
            </a:r>
            <a:endParaRPr lang="en-GB" baseline="0" dirty="0" smtClean="0"/>
          </a:p>
          <a:p>
            <a:pPr lvl="2"/>
            <a:r>
              <a:rPr lang="en-GB" baseline="0" dirty="0" smtClean="0"/>
              <a:t>Heat Recycling (focus of this presentation)</a:t>
            </a:r>
            <a:endParaRPr lang="en-GB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/>
          <a:stretch/>
        </p:blipFill>
        <p:spPr bwMode="auto">
          <a:xfrm>
            <a:off x="539552" y="2852935"/>
            <a:ext cx="4536504" cy="331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478339"/>
      </p:ext>
    </p:extLst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ppt_vorlage_quer</Template>
  <TotalTime>0</TotalTime>
  <Words>1565</Words>
  <Application>Microsoft Office PowerPoint</Application>
  <PresentationFormat>On-screen Show (4:3)</PresentationFormat>
  <Paragraphs>462</Paragraphs>
  <Slides>40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ppt_vorlage_quer</vt:lpstr>
      <vt:lpstr>Acrobat Document</vt:lpstr>
      <vt:lpstr>Paul Scherrer Institut</vt:lpstr>
      <vt:lpstr>Introduction</vt:lpstr>
      <vt:lpstr>PSI  Overview</vt:lpstr>
      <vt:lpstr>PSI Large Scale Research Facilities</vt:lpstr>
      <vt:lpstr>Power Consumers PSI</vt:lpstr>
      <vt:lpstr>Load Profile Power and Heat</vt:lpstr>
      <vt:lpstr>Saving Potential for Accelerators?</vt:lpstr>
      <vt:lpstr>Saving Potential of New Machines (Swiss FEL)?</vt:lpstr>
      <vt:lpstr>Saving Potential of New Machines (Swiss FEL)?</vt:lpstr>
      <vt:lpstr>Heat Recycling Project </vt:lpstr>
      <vt:lpstr>Building Infrastructure of PSI Campus</vt:lpstr>
      <vt:lpstr>Heating Infrastructure of PSI Campus</vt:lpstr>
      <vt:lpstr>Todays and Future Heat Consumption and Costs</vt:lpstr>
      <vt:lpstr>Heat Sinks PSI</vt:lpstr>
      <vt:lpstr>Potential Heat Sources and Demand</vt:lpstr>
      <vt:lpstr>2 Step Strategy - Step 1 </vt:lpstr>
      <vt:lpstr>Integration of Heat Sources</vt:lpstr>
      <vt:lpstr>Replacement of Radiators</vt:lpstr>
      <vt:lpstr>Heat Exchangers of Building Heating Stations</vt:lpstr>
      <vt:lpstr>Ventillation Heaters</vt:lpstr>
      <vt:lpstr>New District Heat Pipe for Waste Heat Swiss FEL</vt:lpstr>
      <vt:lpstr>Temperature Decrease to Comply with Heat Sources</vt:lpstr>
      <vt:lpstr>Project Heat Recovery Step 2 (Future Option)</vt:lpstr>
      <vt:lpstr>Project Heat Recovery Step 2 (Future Option)</vt:lpstr>
      <vt:lpstr>Economy Heatrecovery Step 2</vt:lpstr>
      <vt:lpstr>Experiences during Project Execution</vt:lpstr>
      <vt:lpstr>Experiences during Project Execution</vt:lpstr>
      <vt:lpstr>Experiences during Project Execution</vt:lpstr>
      <vt:lpstr>Experiences during Project Execution</vt:lpstr>
      <vt:lpstr>Experiences during Project Execution</vt:lpstr>
      <vt:lpstr>Experiences during Project Execution</vt:lpstr>
      <vt:lpstr>Experiences during Project Execution</vt:lpstr>
      <vt:lpstr>Experiences during Project Execution</vt:lpstr>
      <vt:lpstr>Potential for Absorption Cooling</vt:lpstr>
      <vt:lpstr>Potential for Absorption Cooling</vt:lpstr>
      <vt:lpstr>Conclusions</vt:lpstr>
      <vt:lpstr>Review of Cooling Power and Potential Optimisation</vt:lpstr>
      <vt:lpstr>Review of Cooling Power and Potential Optimisation</vt:lpstr>
      <vt:lpstr>Review of Cooling Power and Potential Optimisation</vt:lpstr>
      <vt:lpstr>PowerPoint Presentation</vt:lpstr>
    </vt:vector>
  </TitlesOfParts>
  <Company>Paul Scherrer Institut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creator>PSIUser</dc:creator>
  <cp:lastModifiedBy>Reinhard David</cp:lastModifiedBy>
  <cp:revision>122</cp:revision>
  <cp:lastPrinted>2014-04-25T13:05:35Z</cp:lastPrinted>
  <dcterms:created xsi:type="dcterms:W3CDTF">2010-03-26T12:27:56Z</dcterms:created>
  <dcterms:modified xsi:type="dcterms:W3CDTF">2014-04-28T15:15:57Z</dcterms:modified>
</cp:coreProperties>
</file>