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5" r:id="rId3"/>
    <p:sldId id="281" r:id="rId4"/>
    <p:sldId id="276" r:id="rId5"/>
    <p:sldId id="270" r:id="rId6"/>
    <p:sldId id="272" r:id="rId7"/>
    <p:sldId id="273" r:id="rId8"/>
    <p:sldId id="279" r:id="rId9"/>
    <p:sldId id="278" r:id="rId10"/>
    <p:sldId id="275" r:id="rId11"/>
    <p:sldId id="274" r:id="rId12"/>
    <p:sldId id="280" r:id="rId13"/>
    <p:sldId id="266" r:id="rId14"/>
    <p:sldId id="267" r:id="rId15"/>
    <p:sldId id="268" r:id="rId16"/>
    <p:sldId id="269" r:id="rId17"/>
  </p:sldIdLst>
  <p:sldSz cx="9144000" cy="5143500" type="screen16x9"/>
  <p:notesSz cx="6858000" cy="9144000"/>
  <p:defaultTextStyle>
    <a:defPPr>
      <a:defRPr lang="da-D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5"/>
    <p:restoredTop sz="94674"/>
  </p:normalViewPr>
  <p:slideViewPr>
    <p:cSldViewPr snapToGrid="0" snapToObjects="1" showGuides="1">
      <p:cViewPr varScale="1">
        <p:scale>
          <a:sx n="163" d="100"/>
          <a:sy n="163" d="100"/>
        </p:scale>
        <p:origin x="2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CABC1FD0-9FD5-FE40-AE93-E9C538256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9975" y="73333"/>
            <a:ext cx="6972092" cy="8572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6879C99C-84E4-6F4D-BB8E-9EC6E394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9" y="1004835"/>
            <a:ext cx="8569451" cy="3587262"/>
          </a:xfrm>
        </p:spPr>
        <p:txBody>
          <a:bodyPr>
            <a:normAutofit/>
          </a:bodyPr>
          <a:lstStyle>
            <a:lvl1pPr marL="269875" indent="-269875">
              <a:tabLst/>
              <a:defRPr sz="3200">
                <a:latin typeface="+mn-lt"/>
              </a:defRPr>
            </a:lvl1pPr>
            <a:lvl2pPr marL="628650" indent="-285750">
              <a:tabLst/>
              <a:defRPr sz="2800">
                <a:latin typeface="+mn-lt"/>
              </a:defRPr>
            </a:lvl2pPr>
            <a:lvl3pPr marL="889000" indent="-203200">
              <a:tabLst/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dato 3">
            <a:extLst>
              <a:ext uri="{FF2B5EF4-FFF2-40B4-BE49-F238E27FC236}">
                <a16:creationId xmlns:a16="http://schemas.microsoft.com/office/drawing/2014/main" id="{059CE24C-7C12-8640-B7E0-4A24851F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80550" y="4767264"/>
            <a:ext cx="2133600" cy="273844"/>
          </a:xfrm>
        </p:spPr>
        <p:txBody>
          <a:bodyPr/>
          <a:lstStyle/>
          <a:p>
            <a:fld id="{8A1BC99C-C17F-0247-AD48-9BD861AA6815}" type="datetimeFigureOut">
              <a:rPr lang="da-DK" smtClean="0"/>
              <a:t>26.08.2020</a:t>
            </a:fld>
            <a:endParaRPr lang="da-DK" dirty="0"/>
          </a:p>
        </p:txBody>
      </p:sp>
      <p:sp>
        <p:nvSpPr>
          <p:cNvPr id="10" name="Pladsholder til sidefod 4">
            <a:extLst>
              <a:ext uri="{FF2B5EF4-FFF2-40B4-BE49-F238E27FC236}">
                <a16:creationId xmlns:a16="http://schemas.microsoft.com/office/drawing/2014/main" id="{4EFDBF7F-04EB-5A4B-ADAE-94121CEB8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3600" y="5272180"/>
            <a:ext cx="2895600" cy="270001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1" name="Pladsholder til diasnummer 5">
            <a:extLst>
              <a:ext uri="{FF2B5EF4-FFF2-40B4-BE49-F238E27FC236}">
                <a16:creationId xmlns:a16="http://schemas.microsoft.com/office/drawing/2014/main" id="{92EB3897-652E-134E-BF9B-81582DB81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050" y="5272180"/>
            <a:ext cx="2133600" cy="270001"/>
          </a:xfrm>
        </p:spPr>
        <p:txBody>
          <a:bodyPr/>
          <a:lstStyle/>
          <a:p>
            <a:fld id="{C7A1488B-9794-DE45-9F52-F2C98C1DA64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752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59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0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68510" y="0"/>
            <a:ext cx="6746840" cy="9941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a-DK" dirty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35947"/>
            <a:ext cx="3886200" cy="33967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35947"/>
            <a:ext cx="3886200" cy="33967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00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31423" y="0"/>
            <a:ext cx="7040787" cy="9941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a-DK" dirty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1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0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16g.eps">
            <a:extLst>
              <a:ext uri="{FF2B5EF4-FFF2-40B4-BE49-F238E27FC236}">
                <a16:creationId xmlns:a16="http://schemas.microsoft.com/office/drawing/2014/main" id="{F9BBCA3C-1AB8-144A-BEBF-5072847CF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924" y="0"/>
            <a:ext cx="4811076" cy="5143500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418280F2-AA8C-5E4F-BA8D-76346CEE2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07700" y="1657354"/>
            <a:ext cx="4929550" cy="1102519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485156"/>
                </a:solidFill>
                <a:latin typeface="+mn-lt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9" name="Undertitel 2">
            <a:extLst>
              <a:ext uri="{FF2B5EF4-FFF2-40B4-BE49-F238E27FC236}">
                <a16:creationId xmlns:a16="http://schemas.microsoft.com/office/drawing/2014/main" id="{E83121ED-BABE-3942-A49B-E457AF3935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06300" y="2763838"/>
            <a:ext cx="4930950" cy="1314450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48515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10" name="Pladsholder til dato 3">
            <a:extLst>
              <a:ext uri="{FF2B5EF4-FFF2-40B4-BE49-F238E27FC236}">
                <a16:creationId xmlns:a16="http://schemas.microsoft.com/office/drawing/2014/main" id="{0CDF998C-E9AC-1F47-8234-6B92B726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5268038"/>
            <a:ext cx="2133600" cy="205743"/>
          </a:xfrm>
        </p:spPr>
        <p:txBody>
          <a:bodyPr/>
          <a:lstStyle/>
          <a:p>
            <a:fld id="{8A1BC99C-C17F-0247-AD48-9BD861AA6815}" type="datetimeFigureOut">
              <a:rPr lang="da-DK" smtClean="0"/>
              <a:t>26.08.2020</a:t>
            </a:fld>
            <a:endParaRPr lang="da-DK" dirty="0"/>
          </a:p>
        </p:txBody>
      </p:sp>
      <p:sp>
        <p:nvSpPr>
          <p:cNvPr id="11" name="Pladsholder til sidefod 4">
            <a:extLst>
              <a:ext uri="{FF2B5EF4-FFF2-40B4-BE49-F238E27FC236}">
                <a16:creationId xmlns:a16="http://schemas.microsoft.com/office/drawing/2014/main" id="{053FB324-2E23-954E-B44F-38F6E255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5268038"/>
            <a:ext cx="2895600" cy="20574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2" name="Pladsholder til diasnummer 5">
            <a:extLst>
              <a:ext uri="{FF2B5EF4-FFF2-40B4-BE49-F238E27FC236}">
                <a16:creationId xmlns:a16="http://schemas.microsoft.com/office/drawing/2014/main" id="{0E2587A0-7E8A-BA44-AF45-2103D3180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5268038"/>
            <a:ext cx="2133600" cy="205743"/>
          </a:xfrm>
        </p:spPr>
        <p:txBody>
          <a:bodyPr/>
          <a:lstStyle/>
          <a:p>
            <a:fld id="{C7A1488B-9794-DE45-9F52-F2C98C1DA640}" type="slidenum">
              <a:rPr lang="da-DK" smtClean="0"/>
              <a:t>‹#›</a:t>
            </a:fld>
            <a:endParaRPr lang="da-DK" dirty="0"/>
          </a:p>
        </p:txBody>
      </p:sp>
      <p:sp>
        <p:nvSpPr>
          <p:cNvPr id="13" name="Pladsholder til billede 16">
            <a:extLst>
              <a:ext uri="{FF2B5EF4-FFF2-40B4-BE49-F238E27FC236}">
                <a16:creationId xmlns:a16="http://schemas.microsoft.com/office/drawing/2014/main" id="{34249B8D-F476-1C42-9DCD-0DABCAAA3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66462" y="1397000"/>
            <a:ext cx="3987089" cy="3871038"/>
          </a:xfrm>
          <a:custGeom>
            <a:avLst/>
            <a:gdLst/>
            <a:ahLst/>
            <a:cxnLst/>
            <a:rect l="l" t="t" r="r" b="b"/>
            <a:pathLst>
              <a:path w="3987089" h="3871038">
                <a:moveTo>
                  <a:pt x="3733089" y="0"/>
                </a:moveTo>
                <a:cubicBezTo>
                  <a:pt x="3797518" y="0"/>
                  <a:pt x="3861566" y="1632"/>
                  <a:pt x="3925193" y="4858"/>
                </a:cubicBezTo>
                <a:lnTo>
                  <a:pt x="3987089" y="9564"/>
                </a:lnTo>
                <a:lnTo>
                  <a:pt x="3987089" y="3871038"/>
                </a:lnTo>
                <a:lnTo>
                  <a:pt x="3488" y="3871038"/>
                </a:lnTo>
                <a:lnTo>
                  <a:pt x="0" y="3733089"/>
                </a:lnTo>
                <a:cubicBezTo>
                  <a:pt x="0" y="1671361"/>
                  <a:pt x="1671361" y="0"/>
                  <a:pt x="3733089" y="0"/>
                </a:cubicBezTo>
                <a:close/>
              </a:path>
            </a:pathLst>
          </a:custGeom>
          <a:ln>
            <a:solidFill>
              <a:srgbClr val="82AF19"/>
            </a:solidFill>
          </a:ln>
        </p:spPr>
        <p:txBody>
          <a:bodyPr/>
          <a:lstStyle>
            <a:lvl1pPr>
              <a:defRPr>
                <a:solidFill>
                  <a:srgbClr val="485156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35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4">
            <a:extLst>
              <a:ext uri="{FF2B5EF4-FFF2-40B4-BE49-F238E27FC236}">
                <a16:creationId xmlns:a16="http://schemas.microsoft.com/office/drawing/2014/main" id="{360BB66C-7A07-9B43-A88A-34DCE447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3600" y="4792500"/>
            <a:ext cx="2895600" cy="2700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8" name="Pladsholder til diasnummer 5">
            <a:extLst>
              <a:ext uri="{FF2B5EF4-FFF2-40B4-BE49-F238E27FC236}">
                <a16:creationId xmlns:a16="http://schemas.microsoft.com/office/drawing/2014/main" id="{6E843094-E224-5F49-96E1-3D9A8FE57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050" y="4792500"/>
            <a:ext cx="2133600" cy="270000"/>
          </a:xfrm>
        </p:spPr>
        <p:txBody>
          <a:bodyPr/>
          <a:lstStyle/>
          <a:p>
            <a:fld id="{C7A1488B-9794-DE45-9F52-F2C98C1DA640}" type="slidenum">
              <a:rPr lang="da-DK" smtClean="0"/>
              <a:t>‹#›</a:t>
            </a:fld>
            <a:endParaRPr lang="da-DK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98CE1AE-82C0-4C42-936F-545DD38B80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851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569903E-8E37-ED4C-B713-2C752BA21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8000" y="2389585"/>
            <a:ext cx="7772400" cy="1021556"/>
          </a:xfrm>
        </p:spPr>
        <p:txBody>
          <a:bodyPr anchor="t"/>
          <a:lstStyle>
            <a:lvl1pPr algn="l">
              <a:defRPr sz="4000" b="1" cap="none">
                <a:solidFill>
                  <a:srgbClr val="82AF19"/>
                </a:solidFill>
                <a:latin typeface="+mn-lt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11" name="Pladsholder til tekst 2">
            <a:extLst>
              <a:ext uri="{FF2B5EF4-FFF2-40B4-BE49-F238E27FC236}">
                <a16:creationId xmlns:a16="http://schemas.microsoft.com/office/drawing/2014/main" id="{FB079385-8B56-DA4C-AF62-A5E59A48DD6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8000" y="126444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2AF1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2" name="Pladsholder til dato 3">
            <a:extLst>
              <a:ext uri="{FF2B5EF4-FFF2-40B4-BE49-F238E27FC236}">
                <a16:creationId xmlns:a16="http://schemas.microsoft.com/office/drawing/2014/main" id="{68E9F665-32EB-9B44-8BBF-3332D3A2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80550" y="4767264"/>
            <a:ext cx="2133600" cy="273844"/>
          </a:xfrm>
        </p:spPr>
        <p:txBody>
          <a:bodyPr/>
          <a:lstStyle/>
          <a:p>
            <a:fld id="{8A1BC99C-C17F-0247-AD48-9BD861AA6815}" type="datetimeFigureOut">
              <a:rPr lang="da-DK" smtClean="0"/>
              <a:t>26.08.2020</a:t>
            </a:fld>
            <a:endParaRPr lang="da-DK" dirty="0"/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959B8A96-E09E-D945-BD38-6AC949B4EF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5601" y="386605"/>
            <a:ext cx="1211194" cy="254782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8D28807E-28FA-EC44-8CBC-C3572D63F7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0012" y="4721703"/>
            <a:ext cx="2524887" cy="17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35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3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78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1696-42AC-C24E-BE93-CCD60DA285B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6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1371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1696-42AC-C24E-BE93-CCD60DA285B8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13716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1371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D8068-D613-C241-9714-C48CD86B703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37E15850-5D09-E845-A3C5-FC5A5A41DB9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6837" y="4724982"/>
            <a:ext cx="2524887" cy="179070"/>
          </a:xfrm>
          <a:prstGeom prst="rect">
            <a:avLst/>
          </a:prstGeom>
        </p:spPr>
      </p:pic>
      <p:sp>
        <p:nvSpPr>
          <p:cNvPr id="9" name="Pladsholder til titel 1">
            <a:extLst>
              <a:ext uri="{FF2B5EF4-FFF2-40B4-BE49-F238E27FC236}">
                <a16:creationId xmlns:a16="http://schemas.microsoft.com/office/drawing/2014/main" id="{03D09D76-3B58-8546-8FB5-4394CB686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606" y="60413"/>
            <a:ext cx="665676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10" name="Pladsholder til tekst 2">
            <a:extLst>
              <a:ext uri="{FF2B5EF4-FFF2-40B4-BE49-F238E27FC236}">
                <a16:creationId xmlns:a16="http://schemas.microsoft.com/office/drawing/2014/main" id="{AF5402D9-37CF-EA45-875B-098299412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6837" y="1055078"/>
            <a:ext cx="8229600" cy="3452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28334CEA-30A2-5344-B6CE-C8C55976247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15600" y="379985"/>
            <a:ext cx="12065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2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  <p:sldLayoutId id="2147483667" r:id="rId4"/>
    <p:sldLayoutId id="2147483661" r:id="rId5"/>
    <p:sldLayoutId id="2147483663" r:id="rId6"/>
    <p:sldLayoutId id="2147483665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e.mail@address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esss.lu.se/display/IKM/Build+on+Best+Practice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F8F46-3233-B24A-B482-142CADDA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198" y="874208"/>
            <a:ext cx="6858000" cy="1866453"/>
          </a:xfrm>
        </p:spPr>
        <p:txBody>
          <a:bodyPr>
            <a:normAutofit/>
          </a:bodyPr>
          <a:lstStyle/>
          <a:p>
            <a:r>
              <a:rPr lang="en-GB" dirty="0"/>
              <a:t>Build on Best Practice</a:t>
            </a:r>
            <a:br>
              <a:rPr lang="en-GB" dirty="0"/>
            </a:br>
            <a:r>
              <a:rPr lang="en-GB" sz="2700" i="1" dirty="0"/>
              <a:t>Video Workshop</a:t>
            </a:r>
            <a:br>
              <a:rPr lang="en-GB" sz="2700" i="1" dirty="0"/>
            </a:br>
            <a:br>
              <a:rPr lang="en-GB" sz="2700" i="1" dirty="0"/>
            </a:br>
            <a:r>
              <a:rPr lang="en-GB" sz="2800" dirty="0">
                <a:solidFill>
                  <a:srgbClr val="9DBA36"/>
                </a:solidFill>
              </a:rPr>
              <a:t>Title of the presentation</a:t>
            </a:r>
            <a:endParaRPr lang="en-GB" dirty="0">
              <a:solidFill>
                <a:srgbClr val="9DBA36"/>
              </a:solidFill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30BAB54-7E6D-E949-8343-D120FD0CA92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1198" y="3151555"/>
            <a:ext cx="6341550" cy="15329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Name and Surname</a:t>
            </a:r>
          </a:p>
          <a:p>
            <a:pPr marL="0" indent="0">
              <a:buNone/>
            </a:pPr>
            <a:r>
              <a:rPr lang="en-GB" dirty="0"/>
              <a:t>Institution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i="1" dirty="0"/>
              <a:t>27.08.2020, Remote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62D0205-F6EB-504A-8D6A-BA64A5B62C54}"/>
              </a:ext>
            </a:extLst>
          </p:cNvPr>
          <p:cNvSpPr>
            <a:spLocks noChangeAspect="1"/>
          </p:cNvSpPr>
          <p:nvPr/>
        </p:nvSpPr>
        <p:spPr>
          <a:xfrm>
            <a:off x="6767910" y="2701529"/>
            <a:ext cx="2165998" cy="2165998"/>
          </a:xfrm>
          <a:prstGeom prst="ellipse">
            <a:avLst/>
          </a:prstGeom>
          <a:solidFill>
            <a:srgbClr val="9DB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85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4D6243-E3F8-4C46-8728-EDC755D4E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6214" y="3528935"/>
            <a:ext cx="1681972" cy="361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E6A053-1158-4348-9C35-68743BC09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8984" y="2987306"/>
            <a:ext cx="672146" cy="4460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EB1C39-8B2C-614E-9014-4BFD20B566F8}"/>
              </a:ext>
            </a:extLst>
          </p:cNvPr>
          <p:cNvSpPr txBox="1"/>
          <p:nvPr/>
        </p:nvSpPr>
        <p:spPr>
          <a:xfrm>
            <a:off x="6898470" y="3871857"/>
            <a:ext cx="1852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This project has received funding from the European Union’s Horizon 2020 research and innovation programme under grant agreement No 823867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EBC3D1-590C-F041-99E1-D427C60B6166}"/>
              </a:ext>
            </a:extLst>
          </p:cNvPr>
          <p:cNvSpPr/>
          <p:nvPr/>
        </p:nvSpPr>
        <p:spPr>
          <a:xfrm>
            <a:off x="74817" y="4572000"/>
            <a:ext cx="3474720" cy="529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9357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9250C-F664-F241-81B7-B4DAC7F2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075" y="73333"/>
            <a:ext cx="7375490" cy="857250"/>
          </a:xfrm>
        </p:spPr>
        <p:txBody>
          <a:bodyPr>
            <a:normAutofit fontScale="90000"/>
          </a:bodyPr>
          <a:lstStyle/>
          <a:p>
            <a:r>
              <a:rPr lang="en-GB" dirty="0"/>
              <a:t>Possible new Best Practices to develop in B-2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9BF38-6D0D-6240-97C1-F25C994E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9" y="930583"/>
            <a:ext cx="8569451" cy="3842384"/>
          </a:xfrm>
        </p:spPr>
        <p:txBody>
          <a:bodyPr>
            <a:normAutofit fontScale="92500"/>
          </a:bodyPr>
          <a:lstStyle/>
          <a:p>
            <a:r>
              <a:rPr lang="en-GB" dirty="0"/>
              <a:t>Identify/suggest process/procedures/organizational structures which could be reviewed/developed in the second half of B-2</a:t>
            </a:r>
          </a:p>
          <a:p>
            <a:pPr lvl="1"/>
            <a:r>
              <a:rPr lang="en-GB" dirty="0"/>
              <a:t>Shortly describe the expected benefits</a:t>
            </a:r>
          </a:p>
          <a:p>
            <a:pPr lvl="1"/>
            <a:r>
              <a:rPr lang="en-GB" dirty="0"/>
              <a:t>During the round table these BP will be discussed and two/three processes/procedures will be agreed on which work in the following months</a:t>
            </a:r>
          </a:p>
          <a:p>
            <a:pPr lvl="1"/>
            <a:r>
              <a:rPr lang="en-GB" dirty="0"/>
              <a:t>A dedicated workshop could be possibly organized</a:t>
            </a:r>
            <a:br>
              <a:rPr lang="en-GB" dirty="0"/>
            </a:br>
            <a:r>
              <a:rPr lang="en-GB" dirty="0"/>
              <a:t>in next future to this purpose</a:t>
            </a:r>
          </a:p>
        </p:txBody>
      </p:sp>
    </p:spTree>
    <p:extLst>
      <p:ext uri="{BB962C8B-B14F-4D97-AF65-F5344CB8AC3E}">
        <p14:creationId xmlns:p14="http://schemas.microsoft.com/office/powerpoint/2010/main" val="2889407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E4EA-D18C-A246-987E-F5EE5F06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Achievements &amp; Lessons Learnt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E1A83-13EC-CA4E-9E6A-E5D62FB3E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9" y="930583"/>
            <a:ext cx="8569451" cy="366151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Describe significative achievements and/or lessons learnt in your Institution/Hub/Country obtained in the frame of B-1 and/or B-2, or in any case related to the IK contributions to ESS</a:t>
            </a:r>
          </a:p>
          <a:p>
            <a:pPr lvl="1"/>
            <a:r>
              <a:rPr lang="en-GB" dirty="0"/>
              <a:t>This information will be precious for the </a:t>
            </a:r>
            <a:br>
              <a:rPr lang="en-GB" dirty="0"/>
            </a:br>
            <a:r>
              <a:rPr lang="en-GB" dirty="0"/>
              <a:t>B-2 Mid Term Review</a:t>
            </a:r>
          </a:p>
          <a:p>
            <a:pPr lvl="1"/>
            <a:r>
              <a:rPr lang="en-GB" dirty="0"/>
              <a:t>Also, please be aware that Deliverable 3.2 </a:t>
            </a:r>
            <a:br>
              <a:rPr lang="en-GB" dirty="0"/>
            </a:br>
            <a:r>
              <a:rPr lang="en-GB" i="1" dirty="0"/>
              <a:t>“Handbook of lessons learnt from IKC on ESS”</a:t>
            </a:r>
            <a:br>
              <a:rPr lang="en-GB" i="1" dirty="0"/>
            </a:br>
            <a:r>
              <a:rPr lang="en-GB" dirty="0"/>
              <a:t>will be due by end June 2021</a:t>
            </a:r>
          </a:p>
        </p:txBody>
      </p:sp>
    </p:spTree>
    <p:extLst>
      <p:ext uri="{BB962C8B-B14F-4D97-AF65-F5344CB8AC3E}">
        <p14:creationId xmlns:p14="http://schemas.microsoft.com/office/powerpoint/2010/main" val="1222901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04AD-C26C-5F4B-9639-EF02BEA20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396B3-D103-344A-99A8-E2B97B9F6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03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96D9-82EA-B348-A15D-AF0E828B0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EDFE3-FDB1-F440-B507-697956BF0C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3178A-A627-9D44-94DF-3811BFDA6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72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E4AB-EC9B-2E4A-B030-6F01C078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58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416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F8F46-3233-B24A-B482-142CADDA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198" y="1574506"/>
            <a:ext cx="6858000" cy="937582"/>
          </a:xfrm>
        </p:spPr>
        <p:txBody>
          <a:bodyPr>
            <a:normAutofit/>
          </a:bodyPr>
          <a:lstStyle/>
          <a:p>
            <a:r>
              <a:rPr lang="en-GB" i="1" dirty="0"/>
              <a:t>Thank you!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30BAB54-7E6D-E949-8343-D120FD0CA92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1198" y="2713102"/>
            <a:ext cx="6858000" cy="7203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Name and surname, Institution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e.mail@address.com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62D0205-F6EB-504A-8D6A-BA64A5B62C54}"/>
              </a:ext>
            </a:extLst>
          </p:cNvPr>
          <p:cNvSpPr>
            <a:spLocks noChangeAspect="1"/>
          </p:cNvSpPr>
          <p:nvPr/>
        </p:nvSpPr>
        <p:spPr>
          <a:xfrm>
            <a:off x="6767909" y="2701528"/>
            <a:ext cx="2165998" cy="2165998"/>
          </a:xfrm>
          <a:prstGeom prst="ellipse">
            <a:avLst/>
          </a:prstGeom>
          <a:solidFill>
            <a:srgbClr val="9DB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85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4D6243-E3F8-4C46-8728-EDC755D4E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213" y="3528935"/>
            <a:ext cx="1681972" cy="361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E6A053-1158-4348-9C35-68743BC095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8984" y="2987305"/>
            <a:ext cx="672146" cy="4460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EB1C39-8B2C-614E-9014-4BFD20B566F8}"/>
              </a:ext>
            </a:extLst>
          </p:cNvPr>
          <p:cNvSpPr txBox="1"/>
          <p:nvPr/>
        </p:nvSpPr>
        <p:spPr>
          <a:xfrm>
            <a:off x="6898470" y="3871856"/>
            <a:ext cx="1852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This project has received funding from the European Union’s Horizon 2020 research and innovation programme under grant agreement No 823867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EBC3D1-590C-F041-99E1-D427C60B6166}"/>
              </a:ext>
            </a:extLst>
          </p:cNvPr>
          <p:cNvSpPr/>
          <p:nvPr/>
        </p:nvSpPr>
        <p:spPr>
          <a:xfrm>
            <a:off x="74817" y="4571999"/>
            <a:ext cx="3474720" cy="529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0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1E16D-56AE-A141-B598-02AFF0D2C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BEE59-7FF8-7648-AF5E-ACC85EAB8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Institution(s)</a:t>
            </a:r>
          </a:p>
          <a:p>
            <a:pPr lvl="1"/>
            <a:r>
              <a:rPr lang="en-GB" dirty="0"/>
              <a:t>Briefly describe the context in which the presentation is given (single/more Institution/s, B2 Hub, Country, etc.) </a:t>
            </a:r>
          </a:p>
        </p:txBody>
      </p:sp>
    </p:spTree>
    <p:extLst>
      <p:ext uri="{BB962C8B-B14F-4D97-AF65-F5344CB8AC3E}">
        <p14:creationId xmlns:p14="http://schemas.microsoft.com/office/powerpoint/2010/main" val="332865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9250C-F664-F241-81B7-B4DAC7F2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Best Practices already in place on which to build further developments (B-1/B-2)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9BF38-6D0D-6240-97C1-F25C994E0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List process/procedures/organizational structures developed/implemented in the context outlined in the preceding slide </a:t>
            </a:r>
            <a:br>
              <a:rPr lang="en-GB" dirty="0"/>
            </a:br>
            <a:r>
              <a:rPr lang="en-GB" dirty="0"/>
              <a:t>that could be identified as Best Practices</a:t>
            </a:r>
          </a:p>
          <a:p>
            <a:pPr lvl="1"/>
            <a:r>
              <a:rPr lang="en-GB" dirty="0"/>
              <a:t>Possibly list BP in order of </a:t>
            </a:r>
            <a:br>
              <a:rPr lang="en-GB" dirty="0"/>
            </a:br>
            <a:r>
              <a:rPr lang="en-GB" dirty="0"/>
              <a:t>importance/impact/effectiveness/success</a:t>
            </a:r>
          </a:p>
          <a:p>
            <a:pPr lvl="1"/>
            <a:r>
              <a:rPr lang="en-GB" dirty="0"/>
              <a:t>Then choose </a:t>
            </a:r>
            <a:r>
              <a:rPr lang="en-GB" b="1" dirty="0"/>
              <a:t>two/three BP </a:t>
            </a:r>
            <a:r>
              <a:rPr lang="en-GB" dirty="0"/>
              <a:t>to be discussed</a:t>
            </a:r>
            <a:br>
              <a:rPr lang="en-GB" dirty="0"/>
            </a:br>
            <a:r>
              <a:rPr lang="en-GB" dirty="0"/>
              <a:t>in detail in next slides</a:t>
            </a:r>
          </a:p>
        </p:txBody>
      </p:sp>
    </p:spTree>
    <p:extLst>
      <p:ext uri="{BB962C8B-B14F-4D97-AF65-F5344CB8AC3E}">
        <p14:creationId xmlns:p14="http://schemas.microsoft.com/office/powerpoint/2010/main" val="249671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9250C-F664-F241-81B7-B4DAC7F2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Best Practices already in place on which to build further developments (B-1/B-2)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9BF38-6D0D-6240-97C1-F25C994E0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While preparing this slide(s), please recall the Topics discussed during the last three BP workshop </a:t>
            </a:r>
            <a:br>
              <a:rPr lang="en-GB" dirty="0"/>
            </a:br>
            <a:r>
              <a:rPr lang="en-GB" dirty="0"/>
              <a:t>(2016, Bilbao – 2017, Catania – 2018, Lund)</a:t>
            </a:r>
          </a:p>
          <a:p>
            <a:r>
              <a:rPr lang="en-GB" dirty="0"/>
              <a:t>Refer to the following Confluence page for references and documents about Best Practices in the frame of B-1 / B-2</a:t>
            </a:r>
          </a:p>
          <a:p>
            <a:pPr lvl="1"/>
            <a:r>
              <a:rPr lang="en-GB" dirty="0">
                <a:hlinkClick r:id="rId2"/>
              </a:rPr>
              <a:t>https://confluence.esss.lu.se/display/IKM/Build+on+Best+Practices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0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A373-1EDF-6F4B-8226-C5CBB7B1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BP#1 –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F7662-862A-B146-AD69-E8B30565D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 BP#1 using text, table, figures</a:t>
            </a:r>
          </a:p>
          <a:p>
            <a:pPr lvl="1"/>
            <a:r>
              <a:rPr lang="en-GB" dirty="0"/>
              <a:t>Description of BP can use more than one slide</a:t>
            </a:r>
          </a:p>
          <a:p>
            <a:pPr lvl="1"/>
            <a:r>
              <a:rPr lang="en-GB" dirty="0"/>
              <a:t>Sample templates of slides are provided </a:t>
            </a:r>
            <a:br>
              <a:rPr lang="en-GB" dirty="0"/>
            </a:br>
            <a:r>
              <a:rPr lang="en-GB" dirty="0"/>
              <a:t>at the end of this file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5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A373-1EDF-6F4B-8226-C5CBB7B1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BP#2 -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F7662-862A-B146-AD69-E8B30565D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 BP#2 using text, table, figures</a:t>
            </a:r>
          </a:p>
          <a:p>
            <a:pPr lvl="1"/>
            <a:r>
              <a:rPr lang="en-GB" dirty="0"/>
              <a:t>Description of BP can use more than one slide</a:t>
            </a:r>
          </a:p>
          <a:p>
            <a:pPr lvl="1"/>
            <a:r>
              <a:rPr lang="en-GB" dirty="0"/>
              <a:t>Sample templates of slides are provided </a:t>
            </a:r>
            <a:br>
              <a:rPr lang="en-GB" dirty="0"/>
            </a:br>
            <a:r>
              <a:rPr lang="en-GB" dirty="0"/>
              <a:t>at the end of this file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40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A373-1EDF-6F4B-8226-C5CBB7B1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BP#3 -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F7662-862A-B146-AD69-E8B30565D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Useful but not mandatory to present a third BP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90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F98E2-22B0-F349-9FA8-50CEE441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974" y="73333"/>
            <a:ext cx="7062525" cy="857250"/>
          </a:xfrm>
        </p:spPr>
        <p:txBody>
          <a:bodyPr>
            <a:normAutofit/>
          </a:bodyPr>
          <a:lstStyle/>
          <a:p>
            <a:r>
              <a:rPr lang="en-GB" dirty="0"/>
              <a:t>Main risks identified in IK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9015C-CF84-CF4F-8EEE-00F891E04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Please indicate risks for IK Management, as seen from the respective Hub, as a possible basis for identifying/implementing new Best Practices</a:t>
            </a:r>
          </a:p>
          <a:p>
            <a:pPr lvl="1"/>
            <a:r>
              <a:rPr lang="en-GB" dirty="0"/>
              <a:t>Limit the presentation to maximum 3 to 5 risks</a:t>
            </a:r>
          </a:p>
          <a:p>
            <a:pPr lvl="1"/>
            <a:r>
              <a:rPr lang="en-GB" dirty="0"/>
              <a:t>Possibly use the format provided in next slide</a:t>
            </a:r>
          </a:p>
        </p:txBody>
      </p:sp>
    </p:spTree>
    <p:extLst>
      <p:ext uri="{BB962C8B-B14F-4D97-AF65-F5344CB8AC3E}">
        <p14:creationId xmlns:p14="http://schemas.microsoft.com/office/powerpoint/2010/main" val="162748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F70336B-DF46-964F-86B6-FC8AFC23F188}"/>
              </a:ext>
            </a:extLst>
          </p:cNvPr>
          <p:cNvSpPr/>
          <p:nvPr/>
        </p:nvSpPr>
        <p:spPr>
          <a:xfrm>
            <a:off x="0" y="4602145"/>
            <a:ext cx="3014505" cy="401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51E4AB-EC9B-2E4A-B030-6F01C078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risks identified in IK Management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2D9E9F-CAA1-8044-9E3E-753FF0FDF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900596"/>
              </p:ext>
            </p:extLst>
          </p:nvPr>
        </p:nvGraphicFramePr>
        <p:xfrm>
          <a:off x="137160" y="815341"/>
          <a:ext cx="8778239" cy="41140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1733838089"/>
                    </a:ext>
                  </a:extLst>
                </a:gridCol>
                <a:gridCol w="2023934">
                  <a:extLst>
                    <a:ext uri="{9D8B030D-6E8A-4147-A177-3AD203B41FA5}">
                      <a16:colId xmlns:a16="http://schemas.microsoft.com/office/drawing/2014/main" val="1571790566"/>
                    </a:ext>
                  </a:extLst>
                </a:gridCol>
                <a:gridCol w="1175170">
                  <a:extLst>
                    <a:ext uri="{9D8B030D-6E8A-4147-A177-3AD203B41FA5}">
                      <a16:colId xmlns:a16="http://schemas.microsoft.com/office/drawing/2014/main" val="1443989575"/>
                    </a:ext>
                  </a:extLst>
                </a:gridCol>
                <a:gridCol w="483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66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73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ID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Event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Cause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83" rtl="0" eaLnBrk="1" latinLnBrk="0" hangingPunct="1"/>
                      <a:r>
                        <a:rPr lang="sv-SE" sz="1200" b="1" dirty="0"/>
                        <a:t>Impact</a:t>
                      </a:r>
                      <a:endParaRPr lang="en-US" sz="12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83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 - Cost</a:t>
                      </a:r>
                    </a:p>
                    <a:p>
                      <a:pPr marL="0" algn="l" defTabSz="685783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 – Schedule</a:t>
                      </a:r>
                    </a:p>
                    <a:p>
                      <a:pPr marL="0" algn="l" defTabSz="685783" rtl="0" eaLnBrk="1" latinLnBrk="0" hangingPunct="1"/>
                      <a:endParaRPr lang="en-US" sz="12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Prob.   1-5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Mitigation Measures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4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C:</a:t>
                      </a:r>
                      <a:r>
                        <a:rPr lang="en-US" sz="1100" baseline="0" dirty="0"/>
                        <a:t> 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S: 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 algn="l" defTabSz="914400" rtl="0" eaLnBrk="1" latinLnBrk="0" hangingPunct="1">
                        <a:buFont typeface="+mj-lt"/>
                        <a:buAutoNum type="arabicPeriod"/>
                      </a:pP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537"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C:</a:t>
                      </a:r>
                      <a:r>
                        <a:rPr lang="en-US" sz="1100" baseline="0" dirty="0"/>
                        <a:t> 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S: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 algn="l" defTabSz="914400" rtl="0" eaLnBrk="1" latinLnBrk="0" hangingPunct="1">
                        <a:buFont typeface="+mj-lt"/>
                        <a:buAutoNum type="arabicPeriod"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721592"/>
                  </a:ext>
                </a:extLst>
              </a:tr>
              <a:tr h="526798"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C:</a:t>
                      </a:r>
                      <a:r>
                        <a:rPr lang="en-US" sz="1100" baseline="0" dirty="0"/>
                        <a:t> 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S: 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 algn="l" defTabSz="914400" rtl="0" eaLnBrk="1" latinLnBrk="0" hangingPunct="1">
                        <a:buFont typeface="+mj-lt"/>
                        <a:buAutoNum type="arabicPeriod"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05978"/>
                  </a:ext>
                </a:extLst>
              </a:tr>
              <a:tr h="460831"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C:</a:t>
                      </a:r>
                      <a:r>
                        <a:rPr lang="en-US" sz="1100" baseline="0" dirty="0"/>
                        <a:t> 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S: 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 algn="l" defTabSz="914400" rtl="0" eaLnBrk="1" latinLnBrk="0" hangingPunct="1">
                        <a:buFont typeface="+mj-lt"/>
                        <a:buAutoNum type="arabicPeriod"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258350"/>
                  </a:ext>
                </a:extLst>
              </a:tr>
              <a:tr h="48942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C:</a:t>
                      </a:r>
                      <a:r>
                        <a:rPr lang="en-US" sz="1100" baseline="0" dirty="0"/>
                        <a:t> 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S: 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 algn="l" defTabSz="914400" rtl="0" eaLnBrk="1" latinLnBrk="0" hangingPunct="1">
                        <a:buFont typeface="+mj-lt"/>
                        <a:buAutoNum type="arabicPeriod"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028295"/>
                  </a:ext>
                </a:extLst>
              </a:tr>
              <a:tr h="133612">
                <a:tc gridSpan="7"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/>
                        <a:t>Probability: 5 = most severe; Cost: Estimated potential cost in M€ if not mitigated; Schedule: Estimated delay of activity in months if not mitigated</a:t>
                      </a:r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953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/>
                        <a:t>Comments:</a:t>
                      </a:r>
                      <a:r>
                        <a:rPr lang="sv-SE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aseline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37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rightness2">
      <a:dk1>
        <a:srgbClr val="485156"/>
      </a:dk1>
      <a:lt1>
        <a:srgbClr val="FFFFFF"/>
      </a:lt1>
      <a:dk2>
        <a:srgbClr val="9CBC26"/>
      </a:dk2>
      <a:lt2>
        <a:srgbClr val="DEDFB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629</Words>
  <Application>Microsoft Macintosh PowerPoint</Application>
  <PresentationFormat>On-screen Show (16:9)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Office-tema</vt:lpstr>
      <vt:lpstr>Build on Best Practice Video Workshop  Title of the presentation</vt:lpstr>
      <vt:lpstr>Background</vt:lpstr>
      <vt:lpstr>Best Practices already in place on which to build further developments (B-1/B-2)</vt:lpstr>
      <vt:lpstr>Best Practices already in place on which to build further developments (B-1/B-2)</vt:lpstr>
      <vt:lpstr>BP#1 – Title</vt:lpstr>
      <vt:lpstr>BP#2 - Title</vt:lpstr>
      <vt:lpstr>BP#3 - Title</vt:lpstr>
      <vt:lpstr>Main risks identified in IK Management</vt:lpstr>
      <vt:lpstr>Main risks identified in IK Management</vt:lpstr>
      <vt:lpstr>Possible new Best Practices to develop in B-2</vt:lpstr>
      <vt:lpstr>Achievements &amp; Lessons Learnt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Rasmus Eckardt</dc:creator>
  <cp:lastModifiedBy>Christine Darve</cp:lastModifiedBy>
  <cp:revision>23</cp:revision>
  <dcterms:created xsi:type="dcterms:W3CDTF">2018-12-03T13:30:29Z</dcterms:created>
  <dcterms:modified xsi:type="dcterms:W3CDTF">2020-08-26T15:18:28Z</dcterms:modified>
</cp:coreProperties>
</file>