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82" r:id="rId3"/>
    <p:sldId id="283" r:id="rId4"/>
    <p:sldId id="284" r:id="rId5"/>
    <p:sldId id="285" r:id="rId6"/>
    <p:sldId id="286" r:id="rId7"/>
    <p:sldId id="1086" r:id="rId8"/>
    <p:sldId id="1087" r:id="rId9"/>
    <p:sldId id="1095" r:id="rId10"/>
    <p:sldId id="291" r:id="rId11"/>
    <p:sldId id="1094" r:id="rId12"/>
    <p:sldId id="1109" r:id="rId13"/>
    <p:sldId id="287" r:id="rId14"/>
    <p:sldId id="288" r:id="rId15"/>
    <p:sldId id="290" r:id="rId16"/>
    <p:sldId id="289" r:id="rId17"/>
    <p:sldId id="280" r:id="rId18"/>
    <p:sldId id="1110" r:id="rId19"/>
    <p:sldId id="1111" r:id="rId20"/>
    <p:sldId id="266" r:id="rId21"/>
    <p:sldId id="269" r:id="rId22"/>
  </p:sldIdLst>
  <p:sldSz cx="9144000" cy="5143500" type="screen16x9"/>
  <p:notesSz cx="6858000" cy="9144000"/>
  <p:defaultText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p:restoredTop sz="94674"/>
  </p:normalViewPr>
  <p:slideViewPr>
    <p:cSldViewPr snapToGrid="0" snapToObjects="1" showGuides="1">
      <p:cViewPr>
        <p:scale>
          <a:sx n="119" d="100"/>
          <a:sy n="119" d="100"/>
        </p:scale>
        <p:origin x="440" y="90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BC1FD0-9FD5-FE40-AE93-E9C538256943}"/>
              </a:ext>
            </a:extLst>
          </p:cNvPr>
          <p:cNvSpPr>
            <a:spLocks noGrp="1"/>
          </p:cNvSpPr>
          <p:nvPr>
            <p:ph type="title" hasCustomPrompt="1"/>
          </p:nvPr>
        </p:nvSpPr>
        <p:spPr>
          <a:xfrm>
            <a:off x="1769975" y="73333"/>
            <a:ext cx="6972092" cy="857250"/>
          </a:xfrm>
        </p:spPr>
        <p:txBody>
          <a:bodyPr/>
          <a:lstStyle>
            <a:lvl1pPr>
              <a:defRPr>
                <a:latin typeface="+mn-lt"/>
              </a:defRPr>
            </a:lvl1pPr>
          </a:lstStyle>
          <a:p>
            <a:r>
              <a:rPr lang="da-DK" dirty="0"/>
              <a:t>Klik for at redigere i masteren</a:t>
            </a:r>
          </a:p>
        </p:txBody>
      </p:sp>
      <p:sp>
        <p:nvSpPr>
          <p:cNvPr id="8" name="Pladsholder til indhold 2">
            <a:extLst>
              <a:ext uri="{FF2B5EF4-FFF2-40B4-BE49-F238E27FC236}">
                <a16:creationId xmlns:a16="http://schemas.microsoft.com/office/drawing/2014/main" id="{6879C99C-84E4-6F4D-BB8E-9EC6E394C294}"/>
              </a:ext>
            </a:extLst>
          </p:cNvPr>
          <p:cNvSpPr>
            <a:spLocks noGrp="1"/>
          </p:cNvSpPr>
          <p:nvPr>
            <p:ph idx="1"/>
          </p:nvPr>
        </p:nvSpPr>
        <p:spPr>
          <a:xfrm>
            <a:off x="263049" y="1004835"/>
            <a:ext cx="8569451" cy="3587262"/>
          </a:xfrm>
        </p:spPr>
        <p:txBody>
          <a:bodyPr>
            <a:normAutofit/>
          </a:bodyPr>
          <a:lstStyle>
            <a:lvl1pPr marL="269875" indent="-269875">
              <a:tabLst/>
              <a:defRPr sz="3200">
                <a:latin typeface="+mn-lt"/>
              </a:defRPr>
            </a:lvl1pPr>
            <a:lvl2pPr marL="628650" indent="-285750">
              <a:tabLst/>
              <a:defRPr sz="2800">
                <a:latin typeface="+mn-lt"/>
              </a:defRPr>
            </a:lvl2pPr>
            <a:lvl3pPr marL="889000" indent="-203200">
              <a:tabLst/>
              <a:defRPr sz="2000">
                <a:latin typeface="+mn-lt"/>
              </a:defRPr>
            </a:lvl3pPr>
            <a:lvl4pPr>
              <a:defRPr sz="1800">
                <a:latin typeface="+mn-lt"/>
              </a:defRPr>
            </a:lvl4pPr>
            <a:lvl5pPr>
              <a:defRPr sz="1800">
                <a:latin typeface="+mn-lt"/>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a:extLst>
              <a:ext uri="{FF2B5EF4-FFF2-40B4-BE49-F238E27FC236}">
                <a16:creationId xmlns:a16="http://schemas.microsoft.com/office/drawing/2014/main" id="{059CE24C-7C12-8640-B7E0-4A24851F1E02}"/>
              </a:ext>
            </a:extLst>
          </p:cNvPr>
          <p:cNvSpPr>
            <a:spLocks noGrp="1"/>
          </p:cNvSpPr>
          <p:nvPr>
            <p:ph type="dt" sz="half" idx="10"/>
          </p:nvPr>
        </p:nvSpPr>
        <p:spPr>
          <a:xfrm>
            <a:off x="9480550" y="4767264"/>
            <a:ext cx="2133600" cy="273844"/>
          </a:xfrm>
        </p:spPr>
        <p:txBody>
          <a:bodyPr/>
          <a:lstStyle/>
          <a:p>
            <a:fld id="{8A1BC99C-C17F-0247-AD48-9BD861AA6815}" type="datetimeFigureOut">
              <a:rPr lang="da-DK" smtClean="0"/>
              <a:t>25/08/2020</a:t>
            </a:fld>
            <a:endParaRPr lang="da-DK" dirty="0"/>
          </a:p>
        </p:txBody>
      </p:sp>
      <p:sp>
        <p:nvSpPr>
          <p:cNvPr id="10" name="Pladsholder til sidefod 4">
            <a:extLst>
              <a:ext uri="{FF2B5EF4-FFF2-40B4-BE49-F238E27FC236}">
                <a16:creationId xmlns:a16="http://schemas.microsoft.com/office/drawing/2014/main" id="{4EFDBF7F-04EB-5A4B-ADAE-94121CEB8ADD}"/>
              </a:ext>
            </a:extLst>
          </p:cNvPr>
          <p:cNvSpPr>
            <a:spLocks noGrp="1"/>
          </p:cNvSpPr>
          <p:nvPr>
            <p:ph type="ftr" sz="quarter" idx="11"/>
          </p:nvPr>
        </p:nvSpPr>
        <p:spPr>
          <a:xfrm>
            <a:off x="993600" y="5272180"/>
            <a:ext cx="2895600" cy="270001"/>
          </a:xfrm>
        </p:spPr>
        <p:txBody>
          <a:bodyPr/>
          <a:lstStyle/>
          <a:p>
            <a:endParaRPr lang="da-DK" dirty="0"/>
          </a:p>
        </p:txBody>
      </p:sp>
      <p:sp>
        <p:nvSpPr>
          <p:cNvPr id="11" name="Pladsholder til diasnummer 5">
            <a:extLst>
              <a:ext uri="{FF2B5EF4-FFF2-40B4-BE49-F238E27FC236}">
                <a16:creationId xmlns:a16="http://schemas.microsoft.com/office/drawing/2014/main" id="{92EB3897-652E-134E-BF9B-81582DB81479}"/>
              </a:ext>
            </a:extLst>
          </p:cNvPr>
          <p:cNvSpPr>
            <a:spLocks noGrp="1"/>
          </p:cNvSpPr>
          <p:nvPr>
            <p:ph type="sldNum" sz="quarter" idx="12"/>
          </p:nvPr>
        </p:nvSpPr>
        <p:spPr>
          <a:xfrm>
            <a:off x="263050" y="5272180"/>
            <a:ext cx="2133600" cy="270001"/>
          </a:xfrm>
        </p:spPr>
        <p:txBody>
          <a:bodyPr/>
          <a:lstStyle/>
          <a:p>
            <a:fld id="{C7A1488B-9794-DE45-9F52-F2C98C1DA640}" type="slidenum">
              <a:rPr lang="da-DK" smtClean="0"/>
              <a:t>‹#›</a:t>
            </a:fld>
            <a:endParaRPr lang="da-DK" dirty="0"/>
          </a:p>
        </p:txBody>
      </p:sp>
    </p:spTree>
    <p:extLst>
      <p:ext uri="{BB962C8B-B14F-4D97-AF65-F5344CB8AC3E}">
        <p14:creationId xmlns:p14="http://schemas.microsoft.com/office/powerpoint/2010/main" val="11975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CCA21696-42AC-C24E-BE93-CCD60DA285B8}"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340059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CCA21696-42AC-C24E-BE93-CCD60DA285B8}" type="datetimeFigureOut">
              <a:rPr lang="en-GB" smtClean="0"/>
              <a:t>25/08/2020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392200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ext in 2 columns">
    <p:spTree>
      <p:nvGrpSpPr>
        <p:cNvPr id="1" name=""/>
        <p:cNvGrpSpPr/>
        <p:nvPr/>
      </p:nvGrpSpPr>
      <p:grpSpPr>
        <a:xfrm>
          <a:off x="0" y="0"/>
          <a:ext cx="0" cy="0"/>
          <a:chOff x="0" y="0"/>
          <a:chExt cx="0" cy="0"/>
        </a:xfrm>
      </p:grpSpPr>
      <p:sp>
        <p:nvSpPr>
          <p:cNvPr id="60" name="Title Text"/>
          <p:cNvSpPr txBox="1">
            <a:spLocks noGrp="1"/>
          </p:cNvSpPr>
          <p:nvPr>
            <p:ph type="title"/>
          </p:nvPr>
        </p:nvSpPr>
        <p:spPr>
          <a:xfrm>
            <a:off x="827781" y="199029"/>
            <a:ext cx="7020001" cy="493005"/>
          </a:xfrm>
          <a:prstGeom prst="rect">
            <a:avLst/>
          </a:prstGeom>
        </p:spPr>
        <p:txBody>
          <a:bodyPr lIns="18000" tIns="18000" rIns="18000" bIns="18000">
            <a:normAutofit/>
          </a:bodyPr>
          <a:lstStyle/>
          <a:p>
            <a:r>
              <a:t>Title Text</a:t>
            </a:r>
          </a:p>
        </p:txBody>
      </p:sp>
      <p:sp>
        <p:nvSpPr>
          <p:cNvPr id="61" name="Slide Number"/>
          <p:cNvSpPr txBox="1">
            <a:spLocks noGrp="1"/>
          </p:cNvSpPr>
          <p:nvPr>
            <p:ph type="sldNum" sz="quarter" idx="2"/>
          </p:nvPr>
        </p:nvSpPr>
        <p:spPr>
          <a:xfrm>
            <a:off x="8443104" y="4906697"/>
            <a:ext cx="165766" cy="173356"/>
          </a:xfrm>
          <a:prstGeom prst="rect">
            <a:avLst/>
          </a:prstGeom>
        </p:spPr>
        <p:txBody>
          <a:bodyPr/>
          <a:lstStyle/>
          <a:p>
            <a:fld id="{86CB4B4D-7CA3-9044-876B-883B54F8677D}" type="slidenum">
              <a:t>‹#›</a:t>
            </a:fld>
            <a:endParaRPr/>
          </a:p>
        </p:txBody>
      </p:sp>
      <p:sp>
        <p:nvSpPr>
          <p:cNvPr id="62" name="Body Level One…"/>
          <p:cNvSpPr txBox="1">
            <a:spLocks noGrp="1"/>
          </p:cNvSpPr>
          <p:nvPr>
            <p:ph type="body" sz="half" idx="1"/>
          </p:nvPr>
        </p:nvSpPr>
        <p:spPr>
          <a:xfrm>
            <a:off x="820800" y="1171799"/>
            <a:ext cx="3745340" cy="357604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3" name="Platshållare för text 13"/>
          <p:cNvSpPr>
            <a:spLocks noGrp="1"/>
          </p:cNvSpPr>
          <p:nvPr>
            <p:ph type="body" sz="quarter" idx="13"/>
          </p:nvPr>
        </p:nvSpPr>
        <p:spPr>
          <a:xfrm>
            <a:off x="827781" y="698270"/>
            <a:ext cx="7020001" cy="380307"/>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stStyle>
          <a:p>
            <a:pPr marL="0" indent="0">
              <a:spcBef>
                <a:spcPts val="0"/>
              </a:spcBef>
              <a:buClrTx/>
              <a:buSzTx/>
              <a:buFontTx/>
              <a:buNone/>
              <a:defRPr sz="2200">
                <a:solidFill>
                  <a:schemeClr val="accent1"/>
                </a:solidFill>
              </a:defRPr>
            </a:pPr>
            <a:endParaRPr/>
          </a:p>
        </p:txBody>
      </p:sp>
      <p:sp>
        <p:nvSpPr>
          <p:cNvPr id="64" name="Rektangel 14"/>
          <p:cNvSpPr/>
          <p:nvPr/>
        </p:nvSpPr>
        <p:spPr>
          <a:xfrm>
            <a:off x="0" y="335757"/>
            <a:ext cx="219076" cy="4807744"/>
          </a:xfrm>
          <a:prstGeom prst="rect">
            <a:avLst/>
          </a:prstGeom>
          <a:solidFill>
            <a:schemeClr val="accent1"/>
          </a:solidFill>
          <a:ln w="12700">
            <a:miter lim="400000"/>
          </a:ln>
        </p:spPr>
        <p:txBody>
          <a:bodyPr lIns="34289" rIns="34289" anchor="ctr"/>
          <a:lstStyle/>
          <a:p>
            <a:pPr algn="ctr">
              <a:defRPr>
                <a:solidFill>
                  <a:srgbClr val="FFFFFF"/>
                </a:solidFill>
              </a:defRPr>
            </a:pPr>
            <a:endParaRPr sz="1013"/>
          </a:p>
        </p:txBody>
      </p:sp>
      <p:pic>
        <p:nvPicPr>
          <p:cNvPr id="65" name="Bildobjekt 15" descr="Bildobjekt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458" y="313082"/>
            <a:ext cx="619796" cy="600076"/>
          </a:xfrm>
          <a:prstGeom prst="rect">
            <a:avLst/>
          </a:prstGeom>
          <a:ln w="12700">
            <a:miter lim="400000"/>
          </a:ln>
        </p:spPr>
      </p:pic>
    </p:spTree>
    <p:extLst>
      <p:ext uri="{BB962C8B-B14F-4D97-AF65-F5344CB8AC3E}">
        <p14:creationId xmlns:p14="http://schemas.microsoft.com/office/powerpoint/2010/main" val="4903925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8510" y="0"/>
            <a:ext cx="6746840" cy="994172"/>
          </a:xfrm>
          <a:prstGeom prst="rect">
            <a:avLst/>
          </a:prstGeom>
        </p:spPr>
        <p:txBody>
          <a:bodyPr/>
          <a:lstStyle>
            <a:lvl1pPr>
              <a:defRPr>
                <a:latin typeface="+mn-lt"/>
              </a:defRPr>
            </a:lvl1pPr>
          </a:lstStyle>
          <a:p>
            <a:r>
              <a:rPr lang="da-DK" dirty="0"/>
              <a:t>Klik for at redigere i masteren</a:t>
            </a:r>
            <a:endParaRPr lang="en-US" dirty="0"/>
          </a:p>
        </p:txBody>
      </p:sp>
      <p:sp>
        <p:nvSpPr>
          <p:cNvPr id="3" name="Content Placeholder 2"/>
          <p:cNvSpPr>
            <a:spLocks noGrp="1"/>
          </p:cNvSpPr>
          <p:nvPr>
            <p:ph sz="half" idx="1"/>
          </p:nvPr>
        </p:nvSpPr>
        <p:spPr>
          <a:xfrm>
            <a:off x="628650" y="1235947"/>
            <a:ext cx="3886200" cy="3396776"/>
          </a:xfrm>
          <a:prstGeom prst="rect">
            <a:avLst/>
          </a:prstGeom>
        </p:spPr>
        <p:txBody>
          <a:bodyPr/>
          <a:lstStyle/>
          <a:p>
            <a:pPr lvl="0"/>
            <a:r>
              <a:rPr lang="da-DK" dirty="0"/>
              <a:t>Rediger teksttypografien i masteren
Andet niveau
Tredje niveau
Fjerde niveau
Femte niveau</a:t>
            </a:r>
            <a:endParaRPr lang="en-US" dirty="0"/>
          </a:p>
        </p:txBody>
      </p:sp>
      <p:sp>
        <p:nvSpPr>
          <p:cNvPr id="4" name="Content Placeholder 3"/>
          <p:cNvSpPr>
            <a:spLocks noGrp="1"/>
          </p:cNvSpPr>
          <p:nvPr>
            <p:ph sz="half" idx="2"/>
          </p:nvPr>
        </p:nvSpPr>
        <p:spPr>
          <a:xfrm>
            <a:off x="4629150" y="1235947"/>
            <a:ext cx="3886200" cy="3396776"/>
          </a:xfrm>
          <a:prstGeom prst="rect">
            <a:avLst/>
          </a:prstGeom>
        </p:spPr>
        <p:txBody>
          <a:bodyPr/>
          <a:lstStyle/>
          <a:p>
            <a:pPr lvl="0"/>
            <a:r>
              <a:rPr lang="da-DK" dirty="0"/>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CCA21696-42AC-C24E-BE93-CCD60DA285B8}"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263200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31423" y="0"/>
            <a:ext cx="7040787" cy="994172"/>
          </a:xfrm>
          <a:prstGeom prst="rect">
            <a:avLst/>
          </a:prstGeom>
        </p:spPr>
        <p:txBody>
          <a:bodyPr/>
          <a:lstStyle>
            <a:lvl1pPr>
              <a:defRPr>
                <a:latin typeface="+mn-lt"/>
              </a:defRPr>
            </a:lvl1pPr>
          </a:lstStyle>
          <a:p>
            <a:r>
              <a:rPr lang="da-DK" dirty="0"/>
              <a:t>Klik for at redigere i masteren</a:t>
            </a:r>
            <a:endParaRPr lang="en-US" dirty="0"/>
          </a:p>
        </p:txBody>
      </p:sp>
      <p:sp>
        <p:nvSpPr>
          <p:cNvPr id="3" name="Date Placeholder 2"/>
          <p:cNvSpPr>
            <a:spLocks noGrp="1"/>
          </p:cNvSpPr>
          <p:nvPr>
            <p:ph type="dt" sz="half" idx="10"/>
          </p:nvPr>
        </p:nvSpPr>
        <p:spPr/>
        <p:txBody>
          <a:bodyPr/>
          <a:lstStyle/>
          <a:p>
            <a:fld id="{CCA21696-42AC-C24E-BE93-CCD60DA285B8}" type="datetimeFigureOut">
              <a:rPr lang="en-GB" smtClean="0"/>
              <a:t>25/08/2020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58191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21696-42AC-C24E-BE93-CCD60DA285B8}" type="datetimeFigureOut">
              <a:rPr lang="en-GB" smtClean="0"/>
              <a:t>25/08/2020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22000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7" name="Billede 6" descr="16g.eps">
            <a:extLst>
              <a:ext uri="{FF2B5EF4-FFF2-40B4-BE49-F238E27FC236}">
                <a16:creationId xmlns:a16="http://schemas.microsoft.com/office/drawing/2014/main" id="{F9BBCA3C-1AB8-144A-BEBF-5072847CF7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2924" y="0"/>
            <a:ext cx="4811076" cy="5143500"/>
          </a:xfrm>
          <a:prstGeom prst="rect">
            <a:avLst/>
          </a:prstGeom>
        </p:spPr>
      </p:pic>
      <p:sp>
        <p:nvSpPr>
          <p:cNvPr id="8" name="Titel 1">
            <a:extLst>
              <a:ext uri="{FF2B5EF4-FFF2-40B4-BE49-F238E27FC236}">
                <a16:creationId xmlns:a16="http://schemas.microsoft.com/office/drawing/2014/main" id="{418280F2-AA8C-5E4F-BA8D-76346CEE2AEF}"/>
              </a:ext>
            </a:extLst>
          </p:cNvPr>
          <p:cNvSpPr>
            <a:spLocks noGrp="1"/>
          </p:cNvSpPr>
          <p:nvPr>
            <p:ph type="ctrTitle" hasCustomPrompt="1"/>
          </p:nvPr>
        </p:nvSpPr>
        <p:spPr>
          <a:xfrm>
            <a:off x="1007700" y="1657354"/>
            <a:ext cx="4929550" cy="1102519"/>
          </a:xfrm>
        </p:spPr>
        <p:txBody>
          <a:bodyPr>
            <a:normAutofit/>
          </a:bodyPr>
          <a:lstStyle>
            <a:lvl1pPr algn="l">
              <a:defRPr sz="3600" b="1">
                <a:solidFill>
                  <a:srgbClr val="485156"/>
                </a:solidFill>
                <a:latin typeface="+mn-lt"/>
              </a:defRPr>
            </a:lvl1pPr>
          </a:lstStyle>
          <a:p>
            <a:r>
              <a:rPr lang="da-DK" dirty="0"/>
              <a:t>klik for at redigere i masteren</a:t>
            </a:r>
          </a:p>
        </p:txBody>
      </p:sp>
      <p:sp>
        <p:nvSpPr>
          <p:cNvPr id="9" name="Undertitel 2">
            <a:extLst>
              <a:ext uri="{FF2B5EF4-FFF2-40B4-BE49-F238E27FC236}">
                <a16:creationId xmlns:a16="http://schemas.microsoft.com/office/drawing/2014/main" id="{E83121ED-BABE-3942-A49B-E457AF39358B}"/>
              </a:ext>
            </a:extLst>
          </p:cNvPr>
          <p:cNvSpPr>
            <a:spLocks noGrp="1"/>
          </p:cNvSpPr>
          <p:nvPr>
            <p:ph type="subTitle" idx="1" hasCustomPrompt="1"/>
          </p:nvPr>
        </p:nvSpPr>
        <p:spPr>
          <a:xfrm>
            <a:off x="1006300" y="2763838"/>
            <a:ext cx="4930950" cy="1314450"/>
          </a:xfrm>
        </p:spPr>
        <p:txBody>
          <a:bodyPr>
            <a:noAutofit/>
          </a:bodyPr>
          <a:lstStyle>
            <a:lvl1pPr marL="0" indent="0" algn="l">
              <a:buNone/>
              <a:defRPr sz="1600">
                <a:solidFill>
                  <a:srgbClr val="4851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
        <p:nvSpPr>
          <p:cNvPr id="10" name="Pladsholder til dato 3">
            <a:extLst>
              <a:ext uri="{FF2B5EF4-FFF2-40B4-BE49-F238E27FC236}">
                <a16:creationId xmlns:a16="http://schemas.microsoft.com/office/drawing/2014/main" id="{0CDF998C-E9AC-1F47-8234-6B92B7262BF6}"/>
              </a:ext>
            </a:extLst>
          </p:cNvPr>
          <p:cNvSpPr>
            <a:spLocks noGrp="1"/>
          </p:cNvSpPr>
          <p:nvPr>
            <p:ph type="dt" sz="half" idx="10"/>
          </p:nvPr>
        </p:nvSpPr>
        <p:spPr>
          <a:xfrm>
            <a:off x="457200" y="5268038"/>
            <a:ext cx="2133600" cy="205743"/>
          </a:xfrm>
        </p:spPr>
        <p:txBody>
          <a:bodyPr/>
          <a:lstStyle/>
          <a:p>
            <a:fld id="{8A1BC99C-C17F-0247-AD48-9BD861AA6815}" type="datetimeFigureOut">
              <a:rPr lang="da-DK" smtClean="0"/>
              <a:t>25/08/2020</a:t>
            </a:fld>
            <a:endParaRPr lang="da-DK" dirty="0"/>
          </a:p>
        </p:txBody>
      </p:sp>
      <p:sp>
        <p:nvSpPr>
          <p:cNvPr id="11" name="Pladsholder til sidefod 4">
            <a:extLst>
              <a:ext uri="{FF2B5EF4-FFF2-40B4-BE49-F238E27FC236}">
                <a16:creationId xmlns:a16="http://schemas.microsoft.com/office/drawing/2014/main" id="{053FB324-2E23-954E-B44F-38F6E255EDDA}"/>
              </a:ext>
            </a:extLst>
          </p:cNvPr>
          <p:cNvSpPr>
            <a:spLocks noGrp="1"/>
          </p:cNvSpPr>
          <p:nvPr>
            <p:ph type="ftr" sz="quarter" idx="11"/>
          </p:nvPr>
        </p:nvSpPr>
        <p:spPr>
          <a:xfrm>
            <a:off x="3124200" y="5268038"/>
            <a:ext cx="2895600" cy="205743"/>
          </a:xfrm>
        </p:spPr>
        <p:txBody>
          <a:bodyPr/>
          <a:lstStyle/>
          <a:p>
            <a:endParaRPr lang="da-DK" dirty="0"/>
          </a:p>
        </p:txBody>
      </p:sp>
      <p:sp>
        <p:nvSpPr>
          <p:cNvPr id="12" name="Pladsholder til diasnummer 5">
            <a:extLst>
              <a:ext uri="{FF2B5EF4-FFF2-40B4-BE49-F238E27FC236}">
                <a16:creationId xmlns:a16="http://schemas.microsoft.com/office/drawing/2014/main" id="{0E2587A0-7E8A-BA44-AF45-2103D3180D9A}"/>
              </a:ext>
            </a:extLst>
          </p:cNvPr>
          <p:cNvSpPr>
            <a:spLocks noGrp="1"/>
          </p:cNvSpPr>
          <p:nvPr>
            <p:ph type="sldNum" sz="quarter" idx="12"/>
          </p:nvPr>
        </p:nvSpPr>
        <p:spPr>
          <a:xfrm>
            <a:off x="6553200" y="5268038"/>
            <a:ext cx="2133600" cy="205743"/>
          </a:xfrm>
        </p:spPr>
        <p:txBody>
          <a:bodyPr/>
          <a:lstStyle/>
          <a:p>
            <a:fld id="{C7A1488B-9794-DE45-9F52-F2C98C1DA640}" type="slidenum">
              <a:rPr lang="da-DK" smtClean="0"/>
              <a:t>‹#›</a:t>
            </a:fld>
            <a:endParaRPr lang="da-DK" dirty="0"/>
          </a:p>
        </p:txBody>
      </p:sp>
      <p:sp>
        <p:nvSpPr>
          <p:cNvPr id="13" name="Pladsholder til billede 16">
            <a:extLst>
              <a:ext uri="{FF2B5EF4-FFF2-40B4-BE49-F238E27FC236}">
                <a16:creationId xmlns:a16="http://schemas.microsoft.com/office/drawing/2014/main" id="{34249B8D-F476-1C42-9DCD-0DABCAAA36AD}"/>
              </a:ext>
            </a:extLst>
          </p:cNvPr>
          <p:cNvSpPr>
            <a:spLocks noGrp="1"/>
          </p:cNvSpPr>
          <p:nvPr>
            <p:ph type="pic" sz="quarter" idx="13"/>
          </p:nvPr>
        </p:nvSpPr>
        <p:spPr>
          <a:xfrm>
            <a:off x="5366462" y="1397000"/>
            <a:ext cx="3987089" cy="3871038"/>
          </a:xfrm>
          <a:custGeom>
            <a:avLst/>
            <a:gdLst/>
            <a:ahLst/>
            <a:cxnLst/>
            <a:rect l="l" t="t" r="r" b="b"/>
            <a:pathLst>
              <a:path w="3987089" h="3871038">
                <a:moveTo>
                  <a:pt x="3733089" y="0"/>
                </a:moveTo>
                <a:cubicBezTo>
                  <a:pt x="3797518" y="0"/>
                  <a:pt x="3861566" y="1632"/>
                  <a:pt x="3925193" y="4858"/>
                </a:cubicBezTo>
                <a:lnTo>
                  <a:pt x="3987089" y="9564"/>
                </a:lnTo>
                <a:lnTo>
                  <a:pt x="3987089" y="3871038"/>
                </a:lnTo>
                <a:lnTo>
                  <a:pt x="3488" y="3871038"/>
                </a:lnTo>
                <a:lnTo>
                  <a:pt x="0" y="3733089"/>
                </a:lnTo>
                <a:cubicBezTo>
                  <a:pt x="0" y="1671361"/>
                  <a:pt x="1671361" y="0"/>
                  <a:pt x="3733089" y="0"/>
                </a:cubicBezTo>
                <a:close/>
              </a:path>
            </a:pathLst>
          </a:custGeom>
          <a:ln>
            <a:solidFill>
              <a:srgbClr val="82AF19"/>
            </a:solidFill>
          </a:ln>
        </p:spPr>
        <p:txBody>
          <a:bodyPr/>
          <a:lstStyle>
            <a:lvl1pPr>
              <a:defRPr>
                <a:solidFill>
                  <a:srgbClr val="485156"/>
                </a:solidFill>
              </a:defRPr>
            </a:lvl1pPr>
          </a:lstStyle>
          <a:p>
            <a:endParaRPr lang="da-DK" dirty="0"/>
          </a:p>
        </p:txBody>
      </p:sp>
    </p:spTree>
    <p:extLst>
      <p:ext uri="{BB962C8B-B14F-4D97-AF65-F5344CB8AC3E}">
        <p14:creationId xmlns:p14="http://schemas.microsoft.com/office/powerpoint/2010/main" val="31835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7" name="Pladsholder til sidefod 4">
            <a:extLst>
              <a:ext uri="{FF2B5EF4-FFF2-40B4-BE49-F238E27FC236}">
                <a16:creationId xmlns:a16="http://schemas.microsoft.com/office/drawing/2014/main" id="{360BB66C-7A07-9B43-A88A-34DCE447F13A}"/>
              </a:ext>
            </a:extLst>
          </p:cNvPr>
          <p:cNvSpPr>
            <a:spLocks noGrp="1"/>
          </p:cNvSpPr>
          <p:nvPr>
            <p:ph type="ftr" sz="quarter" idx="11"/>
          </p:nvPr>
        </p:nvSpPr>
        <p:spPr>
          <a:xfrm>
            <a:off x="993600" y="4792500"/>
            <a:ext cx="2895600" cy="270000"/>
          </a:xfrm>
        </p:spPr>
        <p:txBody>
          <a:bodyPr/>
          <a:lstStyle/>
          <a:p>
            <a:endParaRPr lang="da-DK" dirty="0"/>
          </a:p>
        </p:txBody>
      </p:sp>
      <p:sp>
        <p:nvSpPr>
          <p:cNvPr id="8" name="Pladsholder til diasnummer 5">
            <a:extLst>
              <a:ext uri="{FF2B5EF4-FFF2-40B4-BE49-F238E27FC236}">
                <a16:creationId xmlns:a16="http://schemas.microsoft.com/office/drawing/2014/main" id="{6E843094-E224-5F49-96E1-3D9A8FE57D38}"/>
              </a:ext>
            </a:extLst>
          </p:cNvPr>
          <p:cNvSpPr>
            <a:spLocks noGrp="1"/>
          </p:cNvSpPr>
          <p:nvPr>
            <p:ph type="sldNum" sz="quarter" idx="12"/>
          </p:nvPr>
        </p:nvSpPr>
        <p:spPr>
          <a:xfrm>
            <a:off x="263050" y="4792500"/>
            <a:ext cx="2133600" cy="270000"/>
          </a:xfrm>
        </p:spPr>
        <p:txBody>
          <a:bodyPr/>
          <a:lstStyle/>
          <a:p>
            <a:fld id="{C7A1488B-9794-DE45-9F52-F2C98C1DA640}" type="slidenum">
              <a:rPr lang="da-DK" smtClean="0"/>
              <a:t>‹#›</a:t>
            </a:fld>
            <a:endParaRPr lang="da-DK" dirty="0"/>
          </a:p>
        </p:txBody>
      </p:sp>
      <p:sp>
        <p:nvSpPr>
          <p:cNvPr id="9" name="Rektangel 8">
            <a:extLst>
              <a:ext uri="{FF2B5EF4-FFF2-40B4-BE49-F238E27FC236}">
                <a16:creationId xmlns:a16="http://schemas.microsoft.com/office/drawing/2014/main" id="{698CE1AE-82C0-4C42-936F-545DD38B805C}"/>
              </a:ext>
            </a:extLst>
          </p:cNvPr>
          <p:cNvSpPr/>
          <p:nvPr userDrawn="1"/>
        </p:nvSpPr>
        <p:spPr>
          <a:xfrm>
            <a:off x="0" y="0"/>
            <a:ext cx="9144000" cy="5143500"/>
          </a:xfrm>
          <a:prstGeom prst="rect">
            <a:avLst/>
          </a:prstGeom>
          <a:solidFill>
            <a:srgbClr val="4851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Titel 1">
            <a:extLst>
              <a:ext uri="{FF2B5EF4-FFF2-40B4-BE49-F238E27FC236}">
                <a16:creationId xmlns:a16="http://schemas.microsoft.com/office/drawing/2014/main" id="{4569903E-8E37-ED4C-B713-2C752BA21E1D}"/>
              </a:ext>
            </a:extLst>
          </p:cNvPr>
          <p:cNvSpPr>
            <a:spLocks noGrp="1"/>
          </p:cNvSpPr>
          <p:nvPr>
            <p:ph type="title" hasCustomPrompt="1"/>
          </p:nvPr>
        </p:nvSpPr>
        <p:spPr>
          <a:xfrm>
            <a:off x="1008000" y="2389585"/>
            <a:ext cx="7772400" cy="1021556"/>
          </a:xfrm>
        </p:spPr>
        <p:txBody>
          <a:bodyPr anchor="t"/>
          <a:lstStyle>
            <a:lvl1pPr algn="l">
              <a:defRPr sz="4000" b="1" cap="none">
                <a:solidFill>
                  <a:srgbClr val="82AF19"/>
                </a:solidFill>
                <a:latin typeface="+mn-lt"/>
              </a:defRPr>
            </a:lvl1pPr>
          </a:lstStyle>
          <a:p>
            <a:r>
              <a:rPr lang="da-DK" dirty="0"/>
              <a:t>klik for at redigere i masteren</a:t>
            </a:r>
          </a:p>
        </p:txBody>
      </p:sp>
      <p:sp>
        <p:nvSpPr>
          <p:cNvPr id="11" name="Pladsholder til tekst 2">
            <a:extLst>
              <a:ext uri="{FF2B5EF4-FFF2-40B4-BE49-F238E27FC236}">
                <a16:creationId xmlns:a16="http://schemas.microsoft.com/office/drawing/2014/main" id="{FB079385-8B56-DA4C-AF62-A5E59A48DD63}"/>
              </a:ext>
            </a:extLst>
          </p:cNvPr>
          <p:cNvSpPr>
            <a:spLocks noGrp="1"/>
          </p:cNvSpPr>
          <p:nvPr>
            <p:ph type="body" idx="1" hasCustomPrompt="1"/>
          </p:nvPr>
        </p:nvSpPr>
        <p:spPr>
          <a:xfrm>
            <a:off x="1008000" y="1264446"/>
            <a:ext cx="7772400" cy="1125140"/>
          </a:xfrm>
        </p:spPr>
        <p:txBody>
          <a:bodyPr anchor="b"/>
          <a:lstStyle>
            <a:lvl1pPr marL="0" indent="0">
              <a:buNone/>
              <a:defRPr sz="2000">
                <a:solidFill>
                  <a:srgbClr val="82AF1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a:t>klik for at redigere teksttypografierne i masteren</a:t>
            </a:r>
          </a:p>
        </p:txBody>
      </p:sp>
      <p:sp>
        <p:nvSpPr>
          <p:cNvPr id="12" name="Pladsholder til dato 3">
            <a:extLst>
              <a:ext uri="{FF2B5EF4-FFF2-40B4-BE49-F238E27FC236}">
                <a16:creationId xmlns:a16="http://schemas.microsoft.com/office/drawing/2014/main" id="{68E9F665-32EB-9B44-8BBF-3332D3A23760}"/>
              </a:ext>
            </a:extLst>
          </p:cNvPr>
          <p:cNvSpPr>
            <a:spLocks noGrp="1"/>
          </p:cNvSpPr>
          <p:nvPr>
            <p:ph type="dt" sz="half" idx="10"/>
          </p:nvPr>
        </p:nvSpPr>
        <p:spPr>
          <a:xfrm>
            <a:off x="9480550" y="4767264"/>
            <a:ext cx="2133600" cy="273844"/>
          </a:xfrm>
        </p:spPr>
        <p:txBody>
          <a:bodyPr/>
          <a:lstStyle/>
          <a:p>
            <a:fld id="{8A1BC99C-C17F-0247-AD48-9BD861AA6815}" type="datetimeFigureOut">
              <a:rPr lang="da-DK" smtClean="0"/>
              <a:t>25/08/2020</a:t>
            </a:fld>
            <a:endParaRPr lang="da-DK" dirty="0"/>
          </a:p>
        </p:txBody>
      </p:sp>
      <p:pic>
        <p:nvPicPr>
          <p:cNvPr id="13" name="Billede 12">
            <a:extLst>
              <a:ext uri="{FF2B5EF4-FFF2-40B4-BE49-F238E27FC236}">
                <a16:creationId xmlns:a16="http://schemas.microsoft.com/office/drawing/2014/main" id="{959B8A96-E09E-D945-BD38-6AC949B4EFAE}"/>
              </a:ext>
            </a:extLst>
          </p:cNvPr>
          <p:cNvPicPr>
            <a:picLocks noChangeAspect="1"/>
          </p:cNvPicPr>
          <p:nvPr userDrawn="1"/>
        </p:nvPicPr>
        <p:blipFill>
          <a:blip r:embed="rId2"/>
          <a:stretch>
            <a:fillRect/>
          </a:stretch>
        </p:blipFill>
        <p:spPr>
          <a:xfrm>
            <a:off x="315601" y="386605"/>
            <a:ext cx="1211194" cy="254782"/>
          </a:xfrm>
          <a:prstGeom prst="rect">
            <a:avLst/>
          </a:prstGeom>
        </p:spPr>
      </p:pic>
      <p:pic>
        <p:nvPicPr>
          <p:cNvPr id="14" name="Billede 13">
            <a:extLst>
              <a:ext uri="{FF2B5EF4-FFF2-40B4-BE49-F238E27FC236}">
                <a16:creationId xmlns:a16="http://schemas.microsoft.com/office/drawing/2014/main" id="{8D28807E-28FA-EC44-8CBC-C3572D63F796}"/>
              </a:ext>
            </a:extLst>
          </p:cNvPr>
          <p:cNvPicPr>
            <a:picLocks noChangeAspect="1"/>
          </p:cNvPicPr>
          <p:nvPr userDrawn="1"/>
        </p:nvPicPr>
        <p:blipFill>
          <a:blip r:embed="rId3"/>
          <a:stretch>
            <a:fillRect/>
          </a:stretch>
        </p:blipFill>
        <p:spPr>
          <a:xfrm>
            <a:off x="330012" y="4721703"/>
            <a:ext cx="2524887" cy="179070"/>
          </a:xfrm>
          <a:prstGeom prst="rect">
            <a:avLst/>
          </a:prstGeom>
        </p:spPr>
      </p:pic>
    </p:spTree>
    <p:extLst>
      <p:ext uri="{BB962C8B-B14F-4D97-AF65-F5344CB8AC3E}">
        <p14:creationId xmlns:p14="http://schemas.microsoft.com/office/powerpoint/2010/main" val="404035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teksttypografien i masteren
Andet niveau
Tredje niveau
Fjerde niveau
Femte niveau</a:t>
            </a:r>
            <a:endParaRPr lang="en-US" dirty="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da-DK"/>
              <a:t>Rediger teksttypografien i masteren
Andet niveau
Tredje niveau
Fjerde niveau
Femte niveau</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teksttypografien i masteren
Andet niveau
Tredje niveau
Fjerde niveau
Femte niveau</a:t>
            </a:r>
            <a:endParaRPr lang="en-US" dirty="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da-DK"/>
              <a:t>Rediger teksttypografien i masteren
Andet niveau
Tredje niveau
Fjerde niveau
Femte niveau</a:t>
            </a:r>
            <a:endParaRPr lang="en-US" dirty="0"/>
          </a:p>
        </p:txBody>
      </p:sp>
      <p:sp>
        <p:nvSpPr>
          <p:cNvPr id="7" name="Date Placeholder 6"/>
          <p:cNvSpPr>
            <a:spLocks noGrp="1"/>
          </p:cNvSpPr>
          <p:nvPr>
            <p:ph type="dt" sz="half" idx="10"/>
          </p:nvPr>
        </p:nvSpPr>
        <p:spPr/>
        <p:txBody>
          <a:bodyPr/>
          <a:lstStyle/>
          <a:p>
            <a:fld id="{CCA21696-42AC-C24E-BE93-CCD60DA285B8}" type="datetimeFigureOut">
              <a:rPr lang="en-GB" smtClean="0"/>
              <a:t>25/08/2020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419193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Rediger teksttypografien i masteren
Andet niveau
Tredje niveau
Fjerde niveau
Femte niveau</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CCA21696-42AC-C24E-BE93-CCD60DA285B8}"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343978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CCA21696-42AC-C24E-BE93-CCD60DA285B8}" type="datetimeFigureOut">
              <a:rPr lang="en-GB" smtClean="0"/>
              <a:t>25/08/2020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D8068-D613-C241-9714-C48CD86B7030}" type="slidenum">
              <a:rPr lang="en-GB" smtClean="0"/>
              <a:t>‹#›</a:t>
            </a:fld>
            <a:endParaRPr lang="en-GB"/>
          </a:p>
        </p:txBody>
      </p:sp>
    </p:spTree>
    <p:extLst>
      <p:ext uri="{BB962C8B-B14F-4D97-AF65-F5344CB8AC3E}">
        <p14:creationId xmlns:p14="http://schemas.microsoft.com/office/powerpoint/2010/main" val="64036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521371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A21696-42AC-C24E-BE93-CCD60DA285B8}" type="datetimeFigureOut">
              <a:rPr lang="en-GB" smtClean="0"/>
              <a:t>25/08/2020</a:t>
            </a:fld>
            <a:endParaRPr lang="en-GB"/>
          </a:p>
        </p:txBody>
      </p:sp>
      <p:sp>
        <p:nvSpPr>
          <p:cNvPr id="5" name="Footer Placeholder 4"/>
          <p:cNvSpPr>
            <a:spLocks noGrp="1"/>
          </p:cNvSpPr>
          <p:nvPr>
            <p:ph type="ftr" sz="quarter" idx="3"/>
          </p:nvPr>
        </p:nvSpPr>
        <p:spPr>
          <a:xfrm>
            <a:off x="3028950" y="521371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1371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5D8068-D613-C241-9714-C48CD86B7030}" type="slidenum">
              <a:rPr lang="en-GB" smtClean="0"/>
              <a:t>‹#›</a:t>
            </a:fld>
            <a:endParaRPr lang="en-GB"/>
          </a:p>
        </p:txBody>
      </p:sp>
      <p:pic>
        <p:nvPicPr>
          <p:cNvPr id="8" name="Billede 7">
            <a:extLst>
              <a:ext uri="{FF2B5EF4-FFF2-40B4-BE49-F238E27FC236}">
                <a16:creationId xmlns:a16="http://schemas.microsoft.com/office/drawing/2014/main" id="{37E15850-5D09-E845-A3C5-FC5A5A41DB97}"/>
              </a:ext>
            </a:extLst>
          </p:cNvPr>
          <p:cNvPicPr>
            <a:picLocks noChangeAspect="1"/>
          </p:cNvPicPr>
          <p:nvPr userDrawn="1"/>
        </p:nvPicPr>
        <p:blipFill>
          <a:blip r:embed="rId14"/>
          <a:stretch>
            <a:fillRect/>
          </a:stretch>
        </p:blipFill>
        <p:spPr>
          <a:xfrm>
            <a:off x="326837" y="4724982"/>
            <a:ext cx="2524887" cy="179070"/>
          </a:xfrm>
          <a:prstGeom prst="rect">
            <a:avLst/>
          </a:prstGeom>
        </p:spPr>
      </p:pic>
      <p:sp>
        <p:nvSpPr>
          <p:cNvPr id="9" name="Pladsholder til titel 1">
            <a:extLst>
              <a:ext uri="{FF2B5EF4-FFF2-40B4-BE49-F238E27FC236}">
                <a16:creationId xmlns:a16="http://schemas.microsoft.com/office/drawing/2014/main" id="{03D09D76-3B58-8546-8FB5-4394CB686A9D}"/>
              </a:ext>
            </a:extLst>
          </p:cNvPr>
          <p:cNvSpPr>
            <a:spLocks noGrp="1"/>
          </p:cNvSpPr>
          <p:nvPr>
            <p:ph type="title"/>
          </p:nvPr>
        </p:nvSpPr>
        <p:spPr>
          <a:xfrm>
            <a:off x="1733606" y="60413"/>
            <a:ext cx="6656767" cy="857250"/>
          </a:xfrm>
          <a:prstGeom prst="rect">
            <a:avLst/>
          </a:prstGeom>
        </p:spPr>
        <p:txBody>
          <a:bodyPr vert="horz" lIns="91440" tIns="45720" rIns="91440" bIns="45720" rtlCol="0" anchor="ctr">
            <a:normAutofit/>
          </a:bodyPr>
          <a:lstStyle/>
          <a:p>
            <a:r>
              <a:rPr lang="da-DK" dirty="0"/>
              <a:t>Klik for at redigere i masteren</a:t>
            </a:r>
          </a:p>
        </p:txBody>
      </p:sp>
      <p:sp>
        <p:nvSpPr>
          <p:cNvPr id="10" name="Pladsholder til tekst 2">
            <a:extLst>
              <a:ext uri="{FF2B5EF4-FFF2-40B4-BE49-F238E27FC236}">
                <a16:creationId xmlns:a16="http://schemas.microsoft.com/office/drawing/2014/main" id="{AF5402D9-37CF-EA45-875B-0982994129C3}"/>
              </a:ext>
            </a:extLst>
          </p:cNvPr>
          <p:cNvSpPr>
            <a:spLocks noGrp="1"/>
          </p:cNvSpPr>
          <p:nvPr>
            <p:ph type="body" idx="1"/>
          </p:nvPr>
        </p:nvSpPr>
        <p:spPr>
          <a:xfrm>
            <a:off x="326837" y="1055078"/>
            <a:ext cx="8229600" cy="3452810"/>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1" name="Billede 10">
            <a:extLst>
              <a:ext uri="{FF2B5EF4-FFF2-40B4-BE49-F238E27FC236}">
                <a16:creationId xmlns:a16="http://schemas.microsoft.com/office/drawing/2014/main" id="{28334CEA-30A2-5344-B6CE-C8C55976247E}"/>
              </a:ext>
            </a:extLst>
          </p:cNvPr>
          <p:cNvPicPr>
            <a:picLocks noChangeAspect="1"/>
          </p:cNvPicPr>
          <p:nvPr userDrawn="1"/>
        </p:nvPicPr>
        <p:blipFill>
          <a:blip r:embed="rId15"/>
          <a:stretch>
            <a:fillRect/>
          </a:stretch>
        </p:blipFill>
        <p:spPr>
          <a:xfrm>
            <a:off x="315600" y="379985"/>
            <a:ext cx="1206500" cy="266700"/>
          </a:xfrm>
          <a:prstGeom prst="rect">
            <a:avLst/>
          </a:prstGeom>
        </p:spPr>
      </p:pic>
    </p:spTree>
    <p:extLst>
      <p:ext uri="{BB962C8B-B14F-4D97-AF65-F5344CB8AC3E}">
        <p14:creationId xmlns:p14="http://schemas.microsoft.com/office/powerpoint/2010/main" val="299732710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7" r:id="rId4"/>
    <p:sldLayoutId id="2147483661" r:id="rId5"/>
    <p:sldLayoutId id="2147483663" r:id="rId6"/>
    <p:sldLayoutId id="2147483665"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auro.Zambelli@ess.eu" TargetMode="Externa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F8F46-3233-B24A-B482-142CADDA0ABD}"/>
              </a:ext>
            </a:extLst>
          </p:cNvPr>
          <p:cNvSpPr>
            <a:spLocks noGrp="1"/>
          </p:cNvSpPr>
          <p:nvPr>
            <p:ph type="ctrTitle"/>
          </p:nvPr>
        </p:nvSpPr>
        <p:spPr>
          <a:xfrm>
            <a:off x="321198" y="874208"/>
            <a:ext cx="6858000" cy="1866453"/>
          </a:xfrm>
        </p:spPr>
        <p:txBody>
          <a:bodyPr>
            <a:normAutofit/>
          </a:bodyPr>
          <a:lstStyle/>
          <a:p>
            <a:r>
              <a:rPr lang="en-GB" dirty="0"/>
              <a:t>Build on Best Practice</a:t>
            </a:r>
            <a:br>
              <a:rPr lang="en-GB" dirty="0"/>
            </a:br>
            <a:r>
              <a:rPr lang="en-GB" sz="2700" i="1" dirty="0"/>
              <a:t>Video Workshop</a:t>
            </a:r>
            <a:br>
              <a:rPr lang="en-GB" sz="2700" i="1" dirty="0"/>
            </a:br>
            <a:br>
              <a:rPr lang="en-GB" sz="2700" i="1" dirty="0"/>
            </a:br>
            <a:r>
              <a:rPr lang="en-GB" sz="2800" dirty="0">
                <a:solidFill>
                  <a:srgbClr val="9DBA36"/>
                </a:solidFill>
              </a:rPr>
              <a:t>Update on ESS and BrightnESS</a:t>
            </a:r>
            <a:r>
              <a:rPr lang="en-GB" sz="2800" baseline="30000" dirty="0">
                <a:solidFill>
                  <a:srgbClr val="9DBA36"/>
                </a:solidFill>
              </a:rPr>
              <a:t>2</a:t>
            </a:r>
            <a:r>
              <a:rPr lang="en-GB" sz="2800" dirty="0">
                <a:solidFill>
                  <a:srgbClr val="9DBA36"/>
                </a:solidFill>
              </a:rPr>
              <a:t> Status</a:t>
            </a:r>
            <a:endParaRPr lang="en-GB" dirty="0">
              <a:solidFill>
                <a:srgbClr val="9DBA36"/>
              </a:solidFill>
            </a:endParaRPr>
          </a:p>
        </p:txBody>
      </p:sp>
      <p:sp>
        <p:nvSpPr>
          <p:cNvPr id="3" name="Undertitel 2">
            <a:extLst>
              <a:ext uri="{FF2B5EF4-FFF2-40B4-BE49-F238E27FC236}">
                <a16:creationId xmlns:a16="http://schemas.microsoft.com/office/drawing/2014/main" id="{530BAB54-7E6D-E949-8343-D120FD0CA929}"/>
              </a:ext>
            </a:extLst>
          </p:cNvPr>
          <p:cNvSpPr>
            <a:spLocks noGrp="1"/>
          </p:cNvSpPr>
          <p:nvPr>
            <p:ph type="subTitle" idx="4294967295"/>
          </p:nvPr>
        </p:nvSpPr>
        <p:spPr>
          <a:xfrm>
            <a:off x="321198" y="3151555"/>
            <a:ext cx="6341550" cy="1532986"/>
          </a:xfrm>
        </p:spPr>
        <p:txBody>
          <a:bodyPr>
            <a:normAutofit fontScale="92500" lnSpcReduction="20000"/>
          </a:bodyPr>
          <a:lstStyle/>
          <a:p>
            <a:pPr marL="0" indent="0">
              <a:buNone/>
            </a:pPr>
            <a:r>
              <a:rPr lang="en-GB" b="1" dirty="0"/>
              <a:t>Mauro Zambelli</a:t>
            </a:r>
          </a:p>
          <a:p>
            <a:pPr marL="0" indent="0">
              <a:buNone/>
            </a:pPr>
            <a:r>
              <a:rPr lang="en-GB" dirty="0"/>
              <a:t>European Spallation Source ERIC</a:t>
            </a:r>
            <a:br>
              <a:rPr lang="en-GB" dirty="0"/>
            </a:br>
            <a:endParaRPr lang="en-GB" dirty="0"/>
          </a:p>
          <a:p>
            <a:pPr marL="0" indent="0">
              <a:buNone/>
            </a:pPr>
            <a:r>
              <a:rPr lang="en-GB" i="1" dirty="0"/>
              <a:t>27.08.2020, Remote</a:t>
            </a:r>
          </a:p>
        </p:txBody>
      </p:sp>
      <p:sp>
        <p:nvSpPr>
          <p:cNvPr id="5" name="Oval 4">
            <a:extLst>
              <a:ext uri="{FF2B5EF4-FFF2-40B4-BE49-F238E27FC236}">
                <a16:creationId xmlns:a16="http://schemas.microsoft.com/office/drawing/2014/main" id="{562D0205-F6EB-504A-8D6A-BA64A5B62C54}"/>
              </a:ext>
            </a:extLst>
          </p:cNvPr>
          <p:cNvSpPr>
            <a:spLocks noChangeAspect="1"/>
          </p:cNvSpPr>
          <p:nvPr/>
        </p:nvSpPr>
        <p:spPr>
          <a:xfrm>
            <a:off x="6767910" y="2701529"/>
            <a:ext cx="2165998" cy="2165998"/>
          </a:xfrm>
          <a:prstGeom prst="ellipse">
            <a:avLst/>
          </a:prstGeom>
          <a:solidFill>
            <a:srgbClr val="9DB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85"/>
          </a:p>
        </p:txBody>
      </p:sp>
      <p:pic>
        <p:nvPicPr>
          <p:cNvPr id="6" name="Picture 5">
            <a:extLst>
              <a:ext uri="{FF2B5EF4-FFF2-40B4-BE49-F238E27FC236}">
                <a16:creationId xmlns:a16="http://schemas.microsoft.com/office/drawing/2014/main" id="{814D6243-E3F8-4C46-8728-EDC755D4E99B}"/>
              </a:ext>
            </a:extLst>
          </p:cNvPr>
          <p:cNvPicPr>
            <a:picLocks noChangeAspect="1"/>
          </p:cNvPicPr>
          <p:nvPr/>
        </p:nvPicPr>
        <p:blipFill>
          <a:blip r:embed="rId2"/>
          <a:stretch>
            <a:fillRect/>
          </a:stretch>
        </p:blipFill>
        <p:spPr>
          <a:xfrm>
            <a:off x="7016214" y="3528935"/>
            <a:ext cx="1681972" cy="361200"/>
          </a:xfrm>
          <a:prstGeom prst="rect">
            <a:avLst/>
          </a:prstGeom>
        </p:spPr>
      </p:pic>
      <p:pic>
        <p:nvPicPr>
          <p:cNvPr id="7" name="Picture 6">
            <a:extLst>
              <a:ext uri="{FF2B5EF4-FFF2-40B4-BE49-F238E27FC236}">
                <a16:creationId xmlns:a16="http://schemas.microsoft.com/office/drawing/2014/main" id="{5DE6A053-1158-4348-9C35-68743BC09599}"/>
              </a:ext>
            </a:extLst>
          </p:cNvPr>
          <p:cNvPicPr>
            <a:picLocks noChangeAspect="1"/>
          </p:cNvPicPr>
          <p:nvPr/>
        </p:nvPicPr>
        <p:blipFill>
          <a:blip r:embed="rId3"/>
          <a:stretch>
            <a:fillRect/>
          </a:stretch>
        </p:blipFill>
        <p:spPr>
          <a:xfrm>
            <a:off x="7528984" y="2987306"/>
            <a:ext cx="672146" cy="446098"/>
          </a:xfrm>
          <a:prstGeom prst="rect">
            <a:avLst/>
          </a:prstGeom>
        </p:spPr>
      </p:pic>
      <p:sp>
        <p:nvSpPr>
          <p:cNvPr id="8" name="TextBox 7">
            <a:extLst>
              <a:ext uri="{FF2B5EF4-FFF2-40B4-BE49-F238E27FC236}">
                <a16:creationId xmlns:a16="http://schemas.microsoft.com/office/drawing/2014/main" id="{E5EB1C39-8B2C-614E-9014-4BFD20B566F8}"/>
              </a:ext>
            </a:extLst>
          </p:cNvPr>
          <p:cNvSpPr txBox="1"/>
          <p:nvPr/>
        </p:nvSpPr>
        <p:spPr>
          <a:xfrm>
            <a:off x="6898470" y="3871857"/>
            <a:ext cx="1852266" cy="584775"/>
          </a:xfrm>
          <a:prstGeom prst="rect">
            <a:avLst/>
          </a:prstGeom>
          <a:noFill/>
        </p:spPr>
        <p:txBody>
          <a:bodyPr wrap="square" rtlCol="0">
            <a:spAutoFit/>
          </a:bodyPr>
          <a:lstStyle/>
          <a:p>
            <a:pPr algn="ctr"/>
            <a:r>
              <a:rPr lang="en-GB" sz="800" b="1" dirty="0">
                <a:solidFill>
                  <a:schemeClr val="bg1"/>
                </a:solidFill>
              </a:rPr>
              <a:t>This project has received funding from the European Union’s Horizon 2020 research and innovation programme under grant agreement No 823867</a:t>
            </a:r>
          </a:p>
        </p:txBody>
      </p:sp>
      <p:sp>
        <p:nvSpPr>
          <p:cNvPr id="9" name="Rectangle 8">
            <a:extLst>
              <a:ext uri="{FF2B5EF4-FFF2-40B4-BE49-F238E27FC236}">
                <a16:creationId xmlns:a16="http://schemas.microsoft.com/office/drawing/2014/main" id="{A3EBC3D1-590C-F041-99E1-D427C60B6166}"/>
              </a:ext>
            </a:extLst>
          </p:cNvPr>
          <p:cNvSpPr/>
          <p:nvPr/>
        </p:nvSpPr>
        <p:spPr>
          <a:xfrm>
            <a:off x="74817" y="4572000"/>
            <a:ext cx="3474720" cy="5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13959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834367-C0FA-4A44-B9D2-017E2AEB977B}"/>
              </a:ext>
            </a:extLst>
          </p:cNvPr>
          <p:cNvSpPr>
            <a:spLocks noGrp="1"/>
          </p:cNvSpPr>
          <p:nvPr>
            <p:ph type="title"/>
          </p:nvPr>
        </p:nvSpPr>
        <p:spPr/>
        <p:txBody>
          <a:bodyPr/>
          <a:lstStyle/>
          <a:p>
            <a:r>
              <a:rPr lang="en-GB" dirty="0"/>
              <a:t>Instruments Halls (2)</a:t>
            </a:r>
          </a:p>
        </p:txBody>
      </p:sp>
      <p:pic>
        <p:nvPicPr>
          <p:cNvPr id="7" name="Content Placeholder 6">
            <a:extLst>
              <a:ext uri="{FF2B5EF4-FFF2-40B4-BE49-F238E27FC236}">
                <a16:creationId xmlns:a16="http://schemas.microsoft.com/office/drawing/2014/main" id="{1A0A3E41-CCE4-BF4B-A01B-161B1DA1BCB9}"/>
              </a:ext>
            </a:extLst>
          </p:cNvPr>
          <p:cNvPicPr>
            <a:picLocks noGrp="1" noChangeAspect="1"/>
          </p:cNvPicPr>
          <p:nvPr>
            <p:ph idx="1"/>
          </p:nvPr>
        </p:nvPicPr>
        <p:blipFill>
          <a:blip r:embed="rId2"/>
          <a:stretch>
            <a:fillRect/>
          </a:stretch>
        </p:blipFill>
        <p:spPr>
          <a:xfrm>
            <a:off x="527125" y="1427582"/>
            <a:ext cx="8512366" cy="3477909"/>
          </a:xfrm>
        </p:spPr>
      </p:pic>
      <p:sp>
        <p:nvSpPr>
          <p:cNvPr id="8" name="Content Placeholder 5">
            <a:extLst>
              <a:ext uri="{FF2B5EF4-FFF2-40B4-BE49-F238E27FC236}">
                <a16:creationId xmlns:a16="http://schemas.microsoft.com/office/drawing/2014/main" id="{55909747-3AED-BD47-9015-7868DD1B5BA3}"/>
              </a:ext>
            </a:extLst>
          </p:cNvPr>
          <p:cNvSpPr txBox="1">
            <a:spLocks/>
          </p:cNvSpPr>
          <p:nvPr/>
        </p:nvSpPr>
        <p:spPr>
          <a:xfrm>
            <a:off x="677732" y="957428"/>
            <a:ext cx="8266009" cy="394848"/>
          </a:xfrm>
          <a:prstGeom prst="rect">
            <a:avLst/>
          </a:prstGeom>
        </p:spPr>
        <p:txBody>
          <a:bodyPr vert="horz" lIns="91440" tIns="45720" rIns="91440" bIns="45720" rtlCol="0">
            <a:normAutofit/>
          </a:bodyPr>
          <a:lstStyle>
            <a:lvl1pPr marL="269875" indent="-269875" algn="l" defTabSz="685800" rtl="0" eaLnBrk="1" latinLnBrk="0" hangingPunct="1">
              <a:lnSpc>
                <a:spcPct val="90000"/>
              </a:lnSpc>
              <a:spcBef>
                <a:spcPts val="750"/>
              </a:spcBef>
              <a:buFont typeface="Arial" panose="020B0604020202020204" pitchFamily="34" charset="0"/>
              <a:buChar char="•"/>
              <a:tabLst/>
              <a:defRPr sz="3200"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tabLst/>
              <a:defRPr sz="2800" kern="1200">
                <a:solidFill>
                  <a:schemeClr val="tx1"/>
                </a:solidFill>
                <a:latin typeface="+mn-lt"/>
                <a:ea typeface="+mn-ea"/>
                <a:cs typeface="+mn-cs"/>
              </a:defRPr>
            </a:lvl2pPr>
            <a:lvl3pPr marL="889000" indent="-203200" algn="l" defTabSz="685800" rtl="0" eaLnBrk="1" latinLnBrk="0" hangingPunct="1">
              <a:lnSpc>
                <a:spcPct val="90000"/>
              </a:lnSpc>
              <a:spcBef>
                <a:spcPts val="375"/>
              </a:spcBef>
              <a:buFont typeface="Arial" panose="020B0604020202020204" pitchFamily="34" charset="0"/>
              <a:buChar char="•"/>
              <a:tabLst/>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sz="2000" dirty="0"/>
              <a:t>The NMX instrument </a:t>
            </a:r>
            <a:r>
              <a:rPr lang="sv-SE" sz="2000" dirty="0" err="1"/>
              <a:t>cave</a:t>
            </a:r>
            <a:r>
              <a:rPr lang="sv-SE" sz="2000" dirty="0"/>
              <a:t> (E01) </a:t>
            </a:r>
            <a:r>
              <a:rPr lang="sv-SE" sz="2000" dirty="0" err="1"/>
              <a:t>almost</a:t>
            </a:r>
            <a:r>
              <a:rPr lang="sv-SE" sz="2000" dirty="0"/>
              <a:t> </a:t>
            </a:r>
            <a:r>
              <a:rPr lang="sv-SE" sz="2000" dirty="0" err="1"/>
              <a:t>completed</a:t>
            </a: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48608166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E530-12D1-E848-96E5-C0A52DAF4C95}"/>
              </a:ext>
            </a:extLst>
          </p:cNvPr>
          <p:cNvSpPr>
            <a:spLocks noGrp="1"/>
          </p:cNvSpPr>
          <p:nvPr>
            <p:ph type="title"/>
          </p:nvPr>
        </p:nvSpPr>
        <p:spPr/>
        <p:txBody>
          <a:bodyPr/>
          <a:lstStyle/>
          <a:p>
            <a:r>
              <a:rPr lang="en-GB" dirty="0"/>
              <a:t>Installation and integration </a:t>
            </a:r>
          </a:p>
        </p:txBody>
      </p:sp>
      <p:sp>
        <p:nvSpPr>
          <p:cNvPr id="4" name="Text Placeholder 3">
            <a:extLst>
              <a:ext uri="{FF2B5EF4-FFF2-40B4-BE49-F238E27FC236}">
                <a16:creationId xmlns:a16="http://schemas.microsoft.com/office/drawing/2014/main" id="{74E7C2BE-FDD2-004B-AE61-8A9184F3608F}"/>
              </a:ext>
            </a:extLst>
          </p:cNvPr>
          <p:cNvSpPr>
            <a:spLocks noGrp="1"/>
          </p:cNvSpPr>
          <p:nvPr>
            <p:ph type="body" sz="quarter" idx="4294967295"/>
          </p:nvPr>
        </p:nvSpPr>
        <p:spPr>
          <a:xfrm>
            <a:off x="643091" y="874207"/>
            <a:ext cx="8129119" cy="438474"/>
          </a:xfrm>
        </p:spPr>
        <p:txBody>
          <a:bodyPr>
            <a:normAutofit/>
          </a:bodyPr>
          <a:lstStyle/>
          <a:p>
            <a:pPr marL="0" indent="0">
              <a:buNone/>
            </a:pPr>
            <a:r>
              <a:rPr lang="en-GB" sz="2000" dirty="0"/>
              <a:t>First Thales klystron, wave guides, piping, cables, cryogenics</a:t>
            </a:r>
          </a:p>
        </p:txBody>
      </p:sp>
      <p:grpSp>
        <p:nvGrpSpPr>
          <p:cNvPr id="3" name="Group 2">
            <a:extLst>
              <a:ext uri="{FF2B5EF4-FFF2-40B4-BE49-F238E27FC236}">
                <a16:creationId xmlns:a16="http://schemas.microsoft.com/office/drawing/2014/main" id="{54FAC4E0-1870-9B40-B96E-6DA26D0AD163}"/>
              </a:ext>
            </a:extLst>
          </p:cNvPr>
          <p:cNvGrpSpPr/>
          <p:nvPr/>
        </p:nvGrpSpPr>
        <p:grpSpPr>
          <a:xfrm>
            <a:off x="643091" y="1446964"/>
            <a:ext cx="8321758" cy="3457252"/>
            <a:chOff x="715489" y="1200597"/>
            <a:chExt cx="8138831" cy="3181399"/>
          </a:xfrm>
        </p:grpSpPr>
        <p:pic>
          <p:nvPicPr>
            <p:cNvPr id="5" name="Picture 4">
              <a:extLst>
                <a:ext uri="{FF2B5EF4-FFF2-40B4-BE49-F238E27FC236}">
                  <a16:creationId xmlns:a16="http://schemas.microsoft.com/office/drawing/2014/main" id="{31254F4C-ED94-2C4C-90BB-6871E837F3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3004" y="1200597"/>
              <a:ext cx="3811316" cy="3181399"/>
            </a:xfrm>
            <a:prstGeom prst="rect">
              <a:avLst/>
            </a:prstGeom>
          </p:spPr>
        </p:pic>
        <p:pic>
          <p:nvPicPr>
            <p:cNvPr id="4098" name="Picture 2" descr="Image">
              <a:extLst>
                <a:ext uri="{FF2B5EF4-FFF2-40B4-BE49-F238E27FC236}">
                  <a16:creationId xmlns:a16="http://schemas.microsoft.com/office/drawing/2014/main" id="{C375136F-2091-1D4B-A107-C02426DE25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5489" y="1200597"/>
              <a:ext cx="4241866" cy="31813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45655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E530-12D1-E848-96E5-C0A52DAF4C95}"/>
              </a:ext>
            </a:extLst>
          </p:cNvPr>
          <p:cNvSpPr>
            <a:spLocks noGrp="1"/>
          </p:cNvSpPr>
          <p:nvPr>
            <p:ph type="title"/>
          </p:nvPr>
        </p:nvSpPr>
        <p:spPr/>
        <p:txBody>
          <a:bodyPr/>
          <a:lstStyle/>
          <a:p>
            <a:r>
              <a:rPr lang="en-GB" dirty="0"/>
              <a:t>ESS Offices and Laboratories campus</a:t>
            </a:r>
          </a:p>
        </p:txBody>
      </p:sp>
      <p:sp>
        <p:nvSpPr>
          <p:cNvPr id="4" name="Text Placeholder 3">
            <a:extLst>
              <a:ext uri="{FF2B5EF4-FFF2-40B4-BE49-F238E27FC236}">
                <a16:creationId xmlns:a16="http://schemas.microsoft.com/office/drawing/2014/main" id="{74E7C2BE-FDD2-004B-AE61-8A9184F3608F}"/>
              </a:ext>
            </a:extLst>
          </p:cNvPr>
          <p:cNvSpPr>
            <a:spLocks noGrp="1"/>
          </p:cNvSpPr>
          <p:nvPr>
            <p:ph type="body" sz="quarter" idx="4294967295"/>
          </p:nvPr>
        </p:nvSpPr>
        <p:spPr>
          <a:xfrm>
            <a:off x="827781" y="774551"/>
            <a:ext cx="7481829" cy="837524"/>
          </a:xfrm>
        </p:spPr>
        <p:txBody>
          <a:bodyPr>
            <a:normAutofit fontScale="77500" lnSpcReduction="20000"/>
          </a:bodyPr>
          <a:lstStyle/>
          <a:p>
            <a:pPr marL="0" indent="0">
              <a:spcBef>
                <a:spcPts val="150"/>
              </a:spcBef>
              <a:buNone/>
            </a:pPr>
            <a:r>
              <a:rPr lang="en-GB" dirty="0"/>
              <a:t>Facades now in place. On schedule for occupancy in Q1 2021</a:t>
            </a:r>
          </a:p>
          <a:p>
            <a:pPr marL="0" indent="0">
              <a:spcBef>
                <a:spcPts val="150"/>
              </a:spcBef>
              <a:buNone/>
            </a:pPr>
            <a:r>
              <a:rPr lang="en-GB" dirty="0"/>
              <a:t>Campus Transition team established, </a:t>
            </a:r>
            <a:r>
              <a:rPr lang="sv-SE" dirty="0" err="1"/>
              <a:t>developing</a:t>
            </a:r>
            <a:r>
              <a:rPr lang="sv-SE" dirty="0"/>
              <a:t> the overall plan for </a:t>
            </a:r>
            <a:r>
              <a:rPr lang="sv-SE" dirty="0" err="1"/>
              <a:t>transitioning</a:t>
            </a:r>
            <a:endParaRPr lang="en-GB" dirty="0"/>
          </a:p>
        </p:txBody>
      </p:sp>
      <p:grpSp>
        <p:nvGrpSpPr>
          <p:cNvPr id="3" name="Group 2">
            <a:extLst>
              <a:ext uri="{FF2B5EF4-FFF2-40B4-BE49-F238E27FC236}">
                <a16:creationId xmlns:a16="http://schemas.microsoft.com/office/drawing/2014/main" id="{C76C5C81-E5CC-F446-B1B3-C7DAC3440919}"/>
              </a:ext>
            </a:extLst>
          </p:cNvPr>
          <p:cNvGrpSpPr/>
          <p:nvPr/>
        </p:nvGrpSpPr>
        <p:grpSpPr>
          <a:xfrm>
            <a:off x="698685" y="1661160"/>
            <a:ext cx="7481829" cy="3339936"/>
            <a:chOff x="827781" y="1612075"/>
            <a:chExt cx="7481829" cy="3339936"/>
          </a:xfrm>
        </p:grpSpPr>
        <p:pic>
          <p:nvPicPr>
            <p:cNvPr id="6" name="Picture 5">
              <a:extLst>
                <a:ext uri="{FF2B5EF4-FFF2-40B4-BE49-F238E27FC236}">
                  <a16:creationId xmlns:a16="http://schemas.microsoft.com/office/drawing/2014/main" id="{01999DDD-2A7F-5042-A6B3-454659EED0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09681" y="1830175"/>
              <a:ext cx="3339935" cy="290373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8C0BC60-F221-B44B-A7E1-5989AE85BF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9126" y="1612075"/>
              <a:ext cx="4430484" cy="33399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72869065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834367-C0FA-4A44-B9D2-017E2AEB977B}"/>
              </a:ext>
            </a:extLst>
          </p:cNvPr>
          <p:cNvSpPr>
            <a:spLocks noGrp="1"/>
          </p:cNvSpPr>
          <p:nvPr>
            <p:ph type="title"/>
          </p:nvPr>
        </p:nvSpPr>
        <p:spPr/>
        <p:txBody>
          <a:bodyPr/>
          <a:lstStyle/>
          <a:p>
            <a:r>
              <a:rPr lang="en-GB" dirty="0"/>
              <a:t>Some Specific Achievements (1)</a:t>
            </a:r>
          </a:p>
        </p:txBody>
      </p:sp>
      <p:sp>
        <p:nvSpPr>
          <p:cNvPr id="6" name="Content Placeholder 5">
            <a:extLst>
              <a:ext uri="{FF2B5EF4-FFF2-40B4-BE49-F238E27FC236}">
                <a16:creationId xmlns:a16="http://schemas.microsoft.com/office/drawing/2014/main" id="{86BC1127-B90A-E041-A503-8914D28438B8}"/>
              </a:ext>
            </a:extLst>
          </p:cNvPr>
          <p:cNvSpPr>
            <a:spLocks noGrp="1"/>
          </p:cNvSpPr>
          <p:nvPr>
            <p:ph idx="1"/>
          </p:nvPr>
        </p:nvSpPr>
        <p:spPr>
          <a:xfrm>
            <a:off x="263049" y="1045029"/>
            <a:ext cx="8569451" cy="3547068"/>
          </a:xfrm>
        </p:spPr>
        <p:txBody>
          <a:bodyPr>
            <a:normAutofit lnSpcReduction="10000"/>
          </a:bodyPr>
          <a:lstStyle/>
          <a:p>
            <a:r>
              <a:rPr lang="en-GB" sz="2800" dirty="0"/>
              <a:t>Campus project progresses at full speed; hand over the buildings by the end of 2020</a:t>
            </a:r>
          </a:p>
          <a:p>
            <a:r>
              <a:rPr lang="en-GB" sz="2800" dirty="0"/>
              <a:t>Despite challenges in getting the Target building superstructure in place, temporary solutions made the building weather-tight</a:t>
            </a:r>
          </a:p>
          <a:p>
            <a:r>
              <a:rPr lang="en-GB" sz="2800" dirty="0"/>
              <a:t>Successfully commissioning of the Accelerator </a:t>
            </a:r>
            <a:r>
              <a:rPr lang="en-GB" sz="2800" dirty="0" err="1"/>
              <a:t>Cryoplant</a:t>
            </a:r>
            <a:r>
              <a:rPr lang="en-GB" sz="2800" dirty="0"/>
              <a:t> at its highest capacity, 3 kW at 2 K operating point</a:t>
            </a:r>
          </a:p>
          <a:p>
            <a:r>
              <a:rPr lang="en-GB" sz="2800" dirty="0"/>
              <a:t>The Bunker R6 brackets and the R6 curved beam and pillars completely installed</a:t>
            </a:r>
          </a:p>
        </p:txBody>
      </p:sp>
    </p:spTree>
    <p:extLst>
      <p:ext uri="{BB962C8B-B14F-4D97-AF65-F5344CB8AC3E}">
        <p14:creationId xmlns:p14="http://schemas.microsoft.com/office/powerpoint/2010/main" val="211221071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834367-C0FA-4A44-B9D2-017E2AEB977B}"/>
              </a:ext>
            </a:extLst>
          </p:cNvPr>
          <p:cNvSpPr>
            <a:spLocks noGrp="1"/>
          </p:cNvSpPr>
          <p:nvPr>
            <p:ph type="title"/>
          </p:nvPr>
        </p:nvSpPr>
        <p:spPr/>
        <p:txBody>
          <a:bodyPr/>
          <a:lstStyle/>
          <a:p>
            <a:r>
              <a:rPr lang="en-GB" dirty="0"/>
              <a:t>Some Specific Achievements (2)</a:t>
            </a:r>
          </a:p>
        </p:txBody>
      </p:sp>
      <p:sp>
        <p:nvSpPr>
          <p:cNvPr id="6" name="Content Placeholder 5">
            <a:extLst>
              <a:ext uri="{FF2B5EF4-FFF2-40B4-BE49-F238E27FC236}">
                <a16:creationId xmlns:a16="http://schemas.microsoft.com/office/drawing/2014/main" id="{86BC1127-B90A-E041-A503-8914D28438B8}"/>
              </a:ext>
            </a:extLst>
          </p:cNvPr>
          <p:cNvSpPr>
            <a:spLocks noGrp="1"/>
          </p:cNvSpPr>
          <p:nvPr>
            <p:ph idx="1"/>
          </p:nvPr>
        </p:nvSpPr>
        <p:spPr>
          <a:xfrm>
            <a:off x="263049" y="844062"/>
            <a:ext cx="8569451" cy="3748035"/>
          </a:xfrm>
        </p:spPr>
        <p:txBody>
          <a:bodyPr>
            <a:normAutofit lnSpcReduction="10000"/>
          </a:bodyPr>
          <a:lstStyle/>
          <a:p>
            <a:r>
              <a:rPr lang="en-GB" sz="2800" dirty="0"/>
              <a:t>Installations in the central ESS server hall completed and the server hall made ready for final testing</a:t>
            </a:r>
          </a:p>
          <a:p>
            <a:r>
              <a:rPr lang="en-GB" sz="2800" dirty="0"/>
              <a:t>Intensive interaction of the ESS licensing coordination Team with the Swedish Radiation Safety Authority (SSM) regarding the permit application for the commissioning of the Normal Conducting LINAC (NCL)</a:t>
            </a:r>
          </a:p>
          <a:p>
            <a:r>
              <a:rPr lang="en-GB" sz="2800" dirty="0"/>
              <a:t>Quality issues related to welding and mechanical, as well as electrical, installations, both for construction and installation of in-kind equipment, identified and successfully dealt with</a:t>
            </a:r>
          </a:p>
          <a:p>
            <a:endParaRPr lang="en-GB" sz="2800" dirty="0"/>
          </a:p>
        </p:txBody>
      </p:sp>
    </p:spTree>
    <p:extLst>
      <p:ext uri="{BB962C8B-B14F-4D97-AF65-F5344CB8AC3E}">
        <p14:creationId xmlns:p14="http://schemas.microsoft.com/office/powerpoint/2010/main" val="373224358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834367-C0FA-4A44-B9D2-017E2AEB977B}"/>
              </a:ext>
            </a:extLst>
          </p:cNvPr>
          <p:cNvSpPr>
            <a:spLocks noGrp="1"/>
          </p:cNvSpPr>
          <p:nvPr>
            <p:ph type="title"/>
          </p:nvPr>
        </p:nvSpPr>
        <p:spPr/>
        <p:txBody>
          <a:bodyPr/>
          <a:lstStyle/>
          <a:p>
            <a:r>
              <a:rPr lang="en-GB" dirty="0"/>
              <a:t>Some Specific Achievements (3)</a:t>
            </a:r>
          </a:p>
        </p:txBody>
      </p:sp>
      <p:sp>
        <p:nvSpPr>
          <p:cNvPr id="6" name="Content Placeholder 5">
            <a:extLst>
              <a:ext uri="{FF2B5EF4-FFF2-40B4-BE49-F238E27FC236}">
                <a16:creationId xmlns:a16="http://schemas.microsoft.com/office/drawing/2014/main" id="{86BC1127-B90A-E041-A503-8914D28438B8}"/>
              </a:ext>
            </a:extLst>
          </p:cNvPr>
          <p:cNvSpPr>
            <a:spLocks noGrp="1"/>
          </p:cNvSpPr>
          <p:nvPr>
            <p:ph idx="1"/>
          </p:nvPr>
        </p:nvSpPr>
        <p:spPr>
          <a:xfrm>
            <a:off x="263049" y="844062"/>
            <a:ext cx="8569451" cy="3748035"/>
          </a:xfrm>
        </p:spPr>
        <p:txBody>
          <a:bodyPr>
            <a:normAutofit/>
          </a:bodyPr>
          <a:lstStyle/>
          <a:p>
            <a:r>
              <a:rPr lang="en-GB" sz="2800" dirty="0"/>
              <a:t>ESS Council approval secured of two In-Kind Contribution Agreements, 22 Technical Annexes, with a total value of just below 100 MEUR, and 14 final reports that accredited 6.6 MEUR to In-Kind Partners</a:t>
            </a:r>
          </a:p>
          <a:p>
            <a:r>
              <a:rPr lang="en-GB" sz="2800" dirty="0"/>
              <a:t>A “Certificate for progress towards excellence” </a:t>
            </a:r>
            <a:br>
              <a:rPr lang="en-GB" sz="2800" dirty="0"/>
            </a:br>
            <a:r>
              <a:rPr lang="en-GB" sz="2800" dirty="0"/>
              <a:t>issued by EFQM (European Foundation for Quality Management), as a result of an independent assessment of the ESS Management System</a:t>
            </a:r>
          </a:p>
          <a:p>
            <a:endParaRPr lang="en-GB" sz="2800" dirty="0"/>
          </a:p>
          <a:p>
            <a:endParaRPr lang="en-GB" sz="2800" dirty="0"/>
          </a:p>
          <a:p>
            <a:endParaRPr lang="en-GB" sz="2800" dirty="0"/>
          </a:p>
        </p:txBody>
      </p:sp>
    </p:spTree>
    <p:extLst>
      <p:ext uri="{BB962C8B-B14F-4D97-AF65-F5344CB8AC3E}">
        <p14:creationId xmlns:p14="http://schemas.microsoft.com/office/powerpoint/2010/main" val="33410585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587A-4E62-D441-8E62-ABBB6FC230F4}"/>
              </a:ext>
            </a:extLst>
          </p:cNvPr>
          <p:cNvSpPr>
            <a:spLocks noGrp="1"/>
          </p:cNvSpPr>
          <p:nvPr>
            <p:ph type="title"/>
          </p:nvPr>
        </p:nvSpPr>
        <p:spPr/>
        <p:txBody>
          <a:bodyPr/>
          <a:lstStyle/>
          <a:p>
            <a:r>
              <a:rPr lang="en-GB" dirty="0"/>
              <a:t>Buildings hand over</a:t>
            </a:r>
          </a:p>
        </p:txBody>
      </p:sp>
      <p:pic>
        <p:nvPicPr>
          <p:cNvPr id="4" name="Picture 3">
            <a:extLst>
              <a:ext uri="{FF2B5EF4-FFF2-40B4-BE49-F238E27FC236}">
                <a16:creationId xmlns:a16="http://schemas.microsoft.com/office/drawing/2014/main" id="{AB1CE162-6C6D-F241-9F31-4B5B26FEA079}"/>
              </a:ext>
            </a:extLst>
          </p:cNvPr>
          <p:cNvPicPr>
            <a:picLocks noChangeAspect="1"/>
          </p:cNvPicPr>
          <p:nvPr/>
        </p:nvPicPr>
        <p:blipFill>
          <a:blip r:embed="rId2"/>
          <a:stretch>
            <a:fillRect/>
          </a:stretch>
        </p:blipFill>
        <p:spPr>
          <a:xfrm>
            <a:off x="150726" y="807397"/>
            <a:ext cx="8470760" cy="3724214"/>
          </a:xfrm>
          <a:prstGeom prst="rect">
            <a:avLst/>
          </a:prstGeom>
        </p:spPr>
      </p:pic>
      <p:sp>
        <p:nvSpPr>
          <p:cNvPr id="5" name="TextBox 4">
            <a:extLst>
              <a:ext uri="{FF2B5EF4-FFF2-40B4-BE49-F238E27FC236}">
                <a16:creationId xmlns:a16="http://schemas.microsoft.com/office/drawing/2014/main" id="{9C8EBB7D-04F4-EE47-84D9-7E681FC4E165}"/>
              </a:ext>
            </a:extLst>
          </p:cNvPr>
          <p:cNvSpPr txBox="1"/>
          <p:nvPr/>
        </p:nvSpPr>
        <p:spPr>
          <a:xfrm>
            <a:off x="5330650" y="4350937"/>
            <a:ext cx="3366198" cy="646331"/>
          </a:xfrm>
          <a:prstGeom prst="rect">
            <a:avLst/>
          </a:prstGeom>
          <a:noFill/>
        </p:spPr>
        <p:txBody>
          <a:bodyPr wrap="square" rtlCol="0">
            <a:spAutoFit/>
          </a:bodyPr>
          <a:lstStyle/>
          <a:p>
            <a:r>
              <a:rPr lang="en-GB" sz="1800" dirty="0"/>
              <a:t>15 of the 24 buildings have been </a:t>
            </a:r>
            <a:br>
              <a:rPr lang="en-GB" sz="1800" dirty="0"/>
            </a:br>
            <a:r>
              <a:rPr lang="en-GB" sz="1800" dirty="0"/>
              <a:t>handed over to ESS from SEC</a:t>
            </a:r>
          </a:p>
        </p:txBody>
      </p:sp>
    </p:spTree>
    <p:extLst>
      <p:ext uri="{BB962C8B-B14F-4D97-AF65-F5344CB8AC3E}">
        <p14:creationId xmlns:p14="http://schemas.microsoft.com/office/powerpoint/2010/main" val="225713546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04AD-C26C-5F4B-9639-EF02BEA2066C}"/>
              </a:ext>
            </a:extLst>
          </p:cNvPr>
          <p:cNvSpPr>
            <a:spLocks noGrp="1"/>
          </p:cNvSpPr>
          <p:nvPr>
            <p:ph type="title"/>
          </p:nvPr>
        </p:nvSpPr>
        <p:spPr/>
        <p:txBody>
          <a:bodyPr/>
          <a:lstStyle/>
          <a:p>
            <a:r>
              <a:rPr lang="en-GB" dirty="0"/>
              <a:t>Some main challenges (1)</a:t>
            </a:r>
          </a:p>
        </p:txBody>
      </p:sp>
      <p:sp>
        <p:nvSpPr>
          <p:cNvPr id="3" name="Content Placeholder 2">
            <a:extLst>
              <a:ext uri="{FF2B5EF4-FFF2-40B4-BE49-F238E27FC236}">
                <a16:creationId xmlns:a16="http://schemas.microsoft.com/office/drawing/2014/main" id="{BAE396B3-D103-344A-99A8-E2B97B9F6F72}"/>
              </a:ext>
            </a:extLst>
          </p:cNvPr>
          <p:cNvSpPr>
            <a:spLocks noGrp="1"/>
          </p:cNvSpPr>
          <p:nvPr>
            <p:ph idx="1"/>
          </p:nvPr>
        </p:nvSpPr>
        <p:spPr/>
        <p:txBody>
          <a:bodyPr>
            <a:normAutofit fontScale="92500" lnSpcReduction="10000"/>
          </a:bodyPr>
          <a:lstStyle/>
          <a:p>
            <a:r>
              <a:rPr lang="en-GB" sz="2800" dirty="0"/>
              <a:t>The IK Survey, as a major exercise covering all the active In-Kind partners, across all four Engineering Sub-Projects and over 90 TAs, from an initial analysis shows delays 3 to &gt;6 months to key deliverables due to Covid-19</a:t>
            </a:r>
          </a:p>
          <a:p>
            <a:r>
              <a:rPr lang="en-GB" sz="2800" dirty="0"/>
              <a:t>Any solutions to the problems will need to be developed on a case-by-case basis jointly with each In-Kind Partner (and their suppliers) and ESS.</a:t>
            </a:r>
            <a:br>
              <a:rPr lang="en-GB" sz="2800" dirty="0"/>
            </a:br>
            <a:r>
              <a:rPr lang="en-GB" sz="2800" dirty="0"/>
              <a:t>No one-size-fits-all </a:t>
            </a:r>
            <a:r>
              <a:rPr lang="en-GB" sz="2800"/>
              <a:t>solution is </a:t>
            </a:r>
            <a:r>
              <a:rPr lang="en-GB" sz="2800" dirty="0"/>
              <a:t>envisaged.</a:t>
            </a:r>
          </a:p>
          <a:p>
            <a:r>
              <a:rPr lang="en-GB" sz="2800" dirty="0"/>
              <a:t>Productivity is still being impacted and things will take longer than in “normal” times</a:t>
            </a:r>
          </a:p>
          <a:p>
            <a:endParaRPr lang="en-GB" sz="2800" dirty="0"/>
          </a:p>
        </p:txBody>
      </p:sp>
    </p:spTree>
    <p:extLst>
      <p:ext uri="{BB962C8B-B14F-4D97-AF65-F5344CB8AC3E}">
        <p14:creationId xmlns:p14="http://schemas.microsoft.com/office/powerpoint/2010/main" val="858203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04AD-C26C-5F4B-9639-EF02BEA2066C}"/>
              </a:ext>
            </a:extLst>
          </p:cNvPr>
          <p:cNvSpPr>
            <a:spLocks noGrp="1"/>
          </p:cNvSpPr>
          <p:nvPr>
            <p:ph type="title"/>
          </p:nvPr>
        </p:nvSpPr>
        <p:spPr/>
        <p:txBody>
          <a:bodyPr/>
          <a:lstStyle/>
          <a:p>
            <a:r>
              <a:rPr lang="en-GB" dirty="0"/>
              <a:t>Some main challenges (2)</a:t>
            </a:r>
          </a:p>
        </p:txBody>
      </p:sp>
      <p:sp>
        <p:nvSpPr>
          <p:cNvPr id="3" name="Content Placeholder 2">
            <a:extLst>
              <a:ext uri="{FF2B5EF4-FFF2-40B4-BE49-F238E27FC236}">
                <a16:creationId xmlns:a16="http://schemas.microsoft.com/office/drawing/2014/main" id="{BAE396B3-D103-344A-99A8-E2B97B9F6F72}"/>
              </a:ext>
            </a:extLst>
          </p:cNvPr>
          <p:cNvSpPr>
            <a:spLocks noGrp="1"/>
          </p:cNvSpPr>
          <p:nvPr>
            <p:ph idx="1"/>
          </p:nvPr>
        </p:nvSpPr>
        <p:spPr>
          <a:xfrm>
            <a:off x="263049" y="726180"/>
            <a:ext cx="8569451" cy="4028699"/>
          </a:xfrm>
        </p:spPr>
        <p:txBody>
          <a:bodyPr>
            <a:noAutofit/>
          </a:bodyPr>
          <a:lstStyle/>
          <a:p>
            <a:r>
              <a:rPr lang="en-GB" sz="2500" dirty="0"/>
              <a:t>The installation work for the Target Station is proving to be a considerable challenge as its success relies on timely delivery of systems, components, and their supporting documentation</a:t>
            </a:r>
          </a:p>
          <a:p>
            <a:r>
              <a:rPr lang="en-GB" sz="2500" dirty="0"/>
              <a:t>There are difficulties following the planning for stakeholders with simultaneous adjustments in many parallel activities, and consequently to estimate the appropriate resource allocation for each specific stakeholder activity</a:t>
            </a:r>
          </a:p>
          <a:p>
            <a:r>
              <a:rPr lang="en-GB" sz="2500" dirty="0"/>
              <a:t>Despite efforts to standardise the architecture of control system components, stakeholders, suppliers, and in-kind partners continue using non-standard development patterns in their integration deliverables</a:t>
            </a:r>
          </a:p>
        </p:txBody>
      </p:sp>
    </p:spTree>
    <p:extLst>
      <p:ext uri="{BB962C8B-B14F-4D97-AF65-F5344CB8AC3E}">
        <p14:creationId xmlns:p14="http://schemas.microsoft.com/office/powerpoint/2010/main" val="170516045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04AD-C26C-5F4B-9639-EF02BEA2066C}"/>
              </a:ext>
            </a:extLst>
          </p:cNvPr>
          <p:cNvSpPr>
            <a:spLocks noGrp="1"/>
          </p:cNvSpPr>
          <p:nvPr>
            <p:ph type="title"/>
          </p:nvPr>
        </p:nvSpPr>
        <p:spPr/>
        <p:txBody>
          <a:bodyPr/>
          <a:lstStyle/>
          <a:p>
            <a:r>
              <a:rPr lang="en-GB" dirty="0"/>
              <a:t>Some main challenges (3)</a:t>
            </a:r>
          </a:p>
        </p:txBody>
      </p:sp>
      <p:sp>
        <p:nvSpPr>
          <p:cNvPr id="3" name="Content Placeholder 2">
            <a:extLst>
              <a:ext uri="{FF2B5EF4-FFF2-40B4-BE49-F238E27FC236}">
                <a16:creationId xmlns:a16="http://schemas.microsoft.com/office/drawing/2014/main" id="{BAE396B3-D103-344A-99A8-E2B97B9F6F72}"/>
              </a:ext>
            </a:extLst>
          </p:cNvPr>
          <p:cNvSpPr>
            <a:spLocks noGrp="1"/>
          </p:cNvSpPr>
          <p:nvPr>
            <p:ph idx="1"/>
          </p:nvPr>
        </p:nvSpPr>
        <p:spPr>
          <a:xfrm>
            <a:off x="263049" y="774551"/>
            <a:ext cx="8569451" cy="3851237"/>
          </a:xfrm>
        </p:spPr>
        <p:txBody>
          <a:bodyPr>
            <a:noAutofit/>
          </a:bodyPr>
          <a:lstStyle/>
          <a:p>
            <a:r>
              <a:rPr lang="en-GB" sz="2400" dirty="0"/>
              <a:t>The transition from a mainly construction and installation oriented project to an operation focused project, with increasing commissioning and operations, as well as maintenance activities in parallel, pose a significant organisational challenge</a:t>
            </a:r>
          </a:p>
          <a:p>
            <a:r>
              <a:rPr lang="en-GB" sz="2400" dirty="0"/>
              <a:t>Quality of delivered equipment and execution of installation works will remain a challenge, requiring a collective proactive approach</a:t>
            </a:r>
          </a:p>
          <a:p>
            <a:r>
              <a:rPr lang="en-GB" sz="2400" dirty="0"/>
              <a:t>Reaching final confirmation from the Swedish Tax agency that IK contributions are not liable for VAT. This will be achieved by close dialogue with ESS consultants and discussions with relevant Tax Officers in Stockholm.</a:t>
            </a:r>
          </a:p>
          <a:p>
            <a:endParaRPr lang="en-GB" sz="2400" dirty="0"/>
          </a:p>
        </p:txBody>
      </p:sp>
    </p:spTree>
    <p:extLst>
      <p:ext uri="{BB962C8B-B14F-4D97-AF65-F5344CB8AC3E}">
        <p14:creationId xmlns:p14="http://schemas.microsoft.com/office/powerpoint/2010/main" val="24672354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32C0A-2914-4D43-91B1-FB29C4EAE5CA}"/>
              </a:ext>
            </a:extLst>
          </p:cNvPr>
          <p:cNvPicPr>
            <a:picLocks noChangeAspect="1"/>
          </p:cNvPicPr>
          <p:nvPr/>
        </p:nvPicPr>
        <p:blipFill>
          <a:blip r:embed="rId2"/>
          <a:stretch>
            <a:fillRect/>
          </a:stretch>
        </p:blipFill>
        <p:spPr>
          <a:xfrm>
            <a:off x="1638536" y="0"/>
            <a:ext cx="7505464" cy="5143500"/>
          </a:xfrm>
          <a:prstGeom prst="rect">
            <a:avLst/>
          </a:prstGeom>
        </p:spPr>
      </p:pic>
    </p:spTree>
    <p:extLst>
      <p:ext uri="{BB962C8B-B14F-4D97-AF65-F5344CB8AC3E}">
        <p14:creationId xmlns:p14="http://schemas.microsoft.com/office/powerpoint/2010/main" val="110551205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55F556-4984-E743-8C4B-80DB6DF4F5FF}"/>
              </a:ext>
            </a:extLst>
          </p:cNvPr>
          <p:cNvSpPr>
            <a:spLocks noGrp="1"/>
          </p:cNvSpPr>
          <p:nvPr>
            <p:ph type="title"/>
          </p:nvPr>
        </p:nvSpPr>
        <p:spPr/>
        <p:txBody>
          <a:bodyPr/>
          <a:lstStyle/>
          <a:p>
            <a:r>
              <a:rPr lang="en-GB" dirty="0"/>
              <a:t>Concluding remarks</a:t>
            </a:r>
          </a:p>
        </p:txBody>
      </p:sp>
      <p:sp>
        <p:nvSpPr>
          <p:cNvPr id="6" name="Content Placeholder 5">
            <a:extLst>
              <a:ext uri="{FF2B5EF4-FFF2-40B4-BE49-F238E27FC236}">
                <a16:creationId xmlns:a16="http://schemas.microsoft.com/office/drawing/2014/main" id="{F1254BB8-EC70-3648-83B5-64EF332FE826}"/>
              </a:ext>
            </a:extLst>
          </p:cNvPr>
          <p:cNvSpPr>
            <a:spLocks noGrp="1"/>
          </p:cNvSpPr>
          <p:nvPr>
            <p:ph idx="1"/>
          </p:nvPr>
        </p:nvSpPr>
        <p:spPr>
          <a:xfrm>
            <a:off x="263049" y="951045"/>
            <a:ext cx="8569451" cy="3587262"/>
          </a:xfrm>
        </p:spPr>
        <p:txBody>
          <a:bodyPr>
            <a:noAutofit/>
          </a:bodyPr>
          <a:lstStyle/>
          <a:p>
            <a:r>
              <a:rPr lang="en-GB" sz="2400" dirty="0"/>
              <a:t>Given the situation globally, ESS has done very well to minimise the impact on the Staff and the project, while maintaining progress through 2020</a:t>
            </a:r>
          </a:p>
          <a:p>
            <a:r>
              <a:rPr lang="en-GB" sz="2400" dirty="0"/>
              <a:t>ESS is now moving to the next stages of recovery and mitigation, which brings new challenges:</a:t>
            </a:r>
          </a:p>
          <a:p>
            <a:pPr lvl="1"/>
            <a:r>
              <a:rPr lang="en-GB" sz="2000" dirty="0"/>
              <a:t>Bringing staff back on site from 31 August while keeping everyone safe</a:t>
            </a:r>
          </a:p>
          <a:p>
            <a:pPr lvl="1"/>
            <a:r>
              <a:rPr lang="en-GB" sz="2000" dirty="0"/>
              <a:t>Securing the schedule, In-Kind and supply chain</a:t>
            </a:r>
          </a:p>
          <a:p>
            <a:pPr lvl="1"/>
            <a:r>
              <a:rPr lang="en-GB" sz="2000" dirty="0"/>
              <a:t>Securing cash flow for 2021 – and initial operations funding up to 2025</a:t>
            </a:r>
          </a:p>
          <a:p>
            <a:r>
              <a:rPr lang="en-GB" sz="2400" dirty="0"/>
              <a:t>All this in a climate of increased uncertainty and potentially greater economic pressure in the Member States...</a:t>
            </a:r>
          </a:p>
        </p:txBody>
      </p:sp>
    </p:spTree>
    <p:extLst>
      <p:ext uri="{BB962C8B-B14F-4D97-AF65-F5344CB8AC3E}">
        <p14:creationId xmlns:p14="http://schemas.microsoft.com/office/powerpoint/2010/main" val="192872065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F8F46-3233-B24A-B482-142CADDA0ABD}"/>
              </a:ext>
            </a:extLst>
          </p:cNvPr>
          <p:cNvSpPr>
            <a:spLocks noGrp="1"/>
          </p:cNvSpPr>
          <p:nvPr>
            <p:ph type="ctrTitle"/>
          </p:nvPr>
        </p:nvSpPr>
        <p:spPr>
          <a:xfrm>
            <a:off x="321198" y="1574506"/>
            <a:ext cx="6858000" cy="937582"/>
          </a:xfrm>
        </p:spPr>
        <p:txBody>
          <a:bodyPr>
            <a:normAutofit/>
          </a:bodyPr>
          <a:lstStyle/>
          <a:p>
            <a:r>
              <a:rPr lang="en-GB" i="1" dirty="0"/>
              <a:t>Thank you!</a:t>
            </a:r>
          </a:p>
        </p:txBody>
      </p:sp>
      <p:sp>
        <p:nvSpPr>
          <p:cNvPr id="3" name="Undertitel 2">
            <a:extLst>
              <a:ext uri="{FF2B5EF4-FFF2-40B4-BE49-F238E27FC236}">
                <a16:creationId xmlns:a16="http://schemas.microsoft.com/office/drawing/2014/main" id="{530BAB54-7E6D-E949-8343-D120FD0CA929}"/>
              </a:ext>
            </a:extLst>
          </p:cNvPr>
          <p:cNvSpPr>
            <a:spLocks noGrp="1"/>
          </p:cNvSpPr>
          <p:nvPr>
            <p:ph type="subTitle" idx="4294967295"/>
          </p:nvPr>
        </p:nvSpPr>
        <p:spPr>
          <a:xfrm>
            <a:off x="321198" y="2713102"/>
            <a:ext cx="6577272" cy="720301"/>
          </a:xfrm>
        </p:spPr>
        <p:txBody>
          <a:bodyPr>
            <a:normAutofit fontScale="85000" lnSpcReduction="20000"/>
          </a:bodyPr>
          <a:lstStyle/>
          <a:p>
            <a:pPr marL="0" indent="0">
              <a:buNone/>
            </a:pPr>
            <a:r>
              <a:rPr lang="en-GB" dirty="0"/>
              <a:t>Mauro Zambelli, European Spallation Source ERIC</a:t>
            </a:r>
          </a:p>
          <a:p>
            <a:pPr marL="0" indent="0">
              <a:buNone/>
            </a:pPr>
            <a:r>
              <a:rPr lang="en-GB" sz="2400" dirty="0">
                <a:hlinkClick r:id="rId2"/>
              </a:rPr>
              <a:t>Mauro.Zambelli@ess.eu</a:t>
            </a:r>
            <a:endParaRPr lang="en-GB" dirty="0"/>
          </a:p>
          <a:p>
            <a:pPr marL="0" indent="0">
              <a:buNone/>
            </a:pPr>
            <a:endParaRPr lang="en-GB" dirty="0"/>
          </a:p>
        </p:txBody>
      </p:sp>
      <p:sp>
        <p:nvSpPr>
          <p:cNvPr id="5" name="Oval 4">
            <a:extLst>
              <a:ext uri="{FF2B5EF4-FFF2-40B4-BE49-F238E27FC236}">
                <a16:creationId xmlns:a16="http://schemas.microsoft.com/office/drawing/2014/main" id="{562D0205-F6EB-504A-8D6A-BA64A5B62C54}"/>
              </a:ext>
            </a:extLst>
          </p:cNvPr>
          <p:cNvSpPr>
            <a:spLocks noChangeAspect="1"/>
          </p:cNvSpPr>
          <p:nvPr/>
        </p:nvSpPr>
        <p:spPr>
          <a:xfrm>
            <a:off x="6767909" y="2701528"/>
            <a:ext cx="2165998" cy="2165998"/>
          </a:xfrm>
          <a:prstGeom prst="ellipse">
            <a:avLst/>
          </a:prstGeom>
          <a:solidFill>
            <a:srgbClr val="9DB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85"/>
          </a:p>
        </p:txBody>
      </p:sp>
      <p:pic>
        <p:nvPicPr>
          <p:cNvPr id="6" name="Picture 5">
            <a:extLst>
              <a:ext uri="{FF2B5EF4-FFF2-40B4-BE49-F238E27FC236}">
                <a16:creationId xmlns:a16="http://schemas.microsoft.com/office/drawing/2014/main" id="{814D6243-E3F8-4C46-8728-EDC755D4E99B}"/>
              </a:ext>
            </a:extLst>
          </p:cNvPr>
          <p:cNvPicPr>
            <a:picLocks noChangeAspect="1"/>
          </p:cNvPicPr>
          <p:nvPr/>
        </p:nvPicPr>
        <p:blipFill>
          <a:blip r:embed="rId3"/>
          <a:stretch>
            <a:fillRect/>
          </a:stretch>
        </p:blipFill>
        <p:spPr>
          <a:xfrm>
            <a:off x="7016213" y="3528935"/>
            <a:ext cx="1681972" cy="361200"/>
          </a:xfrm>
          <a:prstGeom prst="rect">
            <a:avLst/>
          </a:prstGeom>
        </p:spPr>
      </p:pic>
      <p:pic>
        <p:nvPicPr>
          <p:cNvPr id="7" name="Picture 6">
            <a:extLst>
              <a:ext uri="{FF2B5EF4-FFF2-40B4-BE49-F238E27FC236}">
                <a16:creationId xmlns:a16="http://schemas.microsoft.com/office/drawing/2014/main" id="{5DE6A053-1158-4348-9C35-68743BC09599}"/>
              </a:ext>
            </a:extLst>
          </p:cNvPr>
          <p:cNvPicPr>
            <a:picLocks noChangeAspect="1"/>
          </p:cNvPicPr>
          <p:nvPr/>
        </p:nvPicPr>
        <p:blipFill>
          <a:blip r:embed="rId4"/>
          <a:stretch>
            <a:fillRect/>
          </a:stretch>
        </p:blipFill>
        <p:spPr>
          <a:xfrm>
            <a:off x="7528984" y="2987305"/>
            <a:ext cx="672146" cy="446098"/>
          </a:xfrm>
          <a:prstGeom prst="rect">
            <a:avLst/>
          </a:prstGeom>
        </p:spPr>
      </p:pic>
      <p:sp>
        <p:nvSpPr>
          <p:cNvPr id="8" name="TextBox 7">
            <a:extLst>
              <a:ext uri="{FF2B5EF4-FFF2-40B4-BE49-F238E27FC236}">
                <a16:creationId xmlns:a16="http://schemas.microsoft.com/office/drawing/2014/main" id="{E5EB1C39-8B2C-614E-9014-4BFD20B566F8}"/>
              </a:ext>
            </a:extLst>
          </p:cNvPr>
          <p:cNvSpPr txBox="1"/>
          <p:nvPr/>
        </p:nvSpPr>
        <p:spPr>
          <a:xfrm>
            <a:off x="6898470" y="3871856"/>
            <a:ext cx="1852266" cy="584775"/>
          </a:xfrm>
          <a:prstGeom prst="rect">
            <a:avLst/>
          </a:prstGeom>
          <a:noFill/>
        </p:spPr>
        <p:txBody>
          <a:bodyPr wrap="square" rtlCol="0">
            <a:spAutoFit/>
          </a:bodyPr>
          <a:lstStyle/>
          <a:p>
            <a:pPr algn="ctr"/>
            <a:r>
              <a:rPr lang="en-GB" sz="800" b="1" dirty="0">
                <a:solidFill>
                  <a:schemeClr val="bg1"/>
                </a:solidFill>
              </a:rPr>
              <a:t>This project has received funding from the European Union’s Horizon 2020 research and innovation programme under grant agreement No 823867</a:t>
            </a:r>
          </a:p>
        </p:txBody>
      </p:sp>
      <p:sp>
        <p:nvSpPr>
          <p:cNvPr id="9" name="Rectangle 8">
            <a:extLst>
              <a:ext uri="{FF2B5EF4-FFF2-40B4-BE49-F238E27FC236}">
                <a16:creationId xmlns:a16="http://schemas.microsoft.com/office/drawing/2014/main" id="{A3EBC3D1-590C-F041-99E1-D427C60B6166}"/>
              </a:ext>
            </a:extLst>
          </p:cNvPr>
          <p:cNvSpPr/>
          <p:nvPr/>
        </p:nvSpPr>
        <p:spPr>
          <a:xfrm>
            <a:off x="74817" y="4571999"/>
            <a:ext cx="3474720" cy="529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90391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F574-DCA3-7A43-A745-E84EC1FB3D49}"/>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FE961862-9F1C-BF4A-B5B0-4A5268D5B92E}"/>
              </a:ext>
            </a:extLst>
          </p:cNvPr>
          <p:cNvSpPr>
            <a:spLocks noGrp="1"/>
          </p:cNvSpPr>
          <p:nvPr>
            <p:ph idx="1"/>
          </p:nvPr>
        </p:nvSpPr>
        <p:spPr/>
        <p:txBody>
          <a:bodyPr>
            <a:normAutofit fontScale="92500" lnSpcReduction="20000"/>
          </a:bodyPr>
          <a:lstStyle/>
          <a:p>
            <a:r>
              <a:rPr lang="en-GB" dirty="0"/>
              <a:t>The second quarter has been defined by the “Business as Unusual” concept</a:t>
            </a:r>
          </a:p>
          <a:p>
            <a:r>
              <a:rPr lang="en-GB" dirty="0"/>
              <a:t>Impact on schedule and costs of COVID-19 pandemic are not fully known at this time</a:t>
            </a:r>
          </a:p>
          <a:p>
            <a:pPr lvl="1"/>
            <a:r>
              <a:rPr lang="sv-SE" dirty="0"/>
              <a:t>A major survey </a:t>
            </a:r>
            <a:r>
              <a:rPr lang="sv-SE" dirty="0" err="1"/>
              <a:t>of</a:t>
            </a:r>
            <a:r>
              <a:rPr lang="sv-SE" dirty="0"/>
              <a:t> the In-Kind Partners has </a:t>
            </a:r>
            <a:r>
              <a:rPr lang="sv-SE" dirty="0" err="1"/>
              <a:t>been</a:t>
            </a:r>
            <a:r>
              <a:rPr lang="sv-SE" dirty="0"/>
              <a:t> led on by the Project Office to </a:t>
            </a:r>
            <a:r>
              <a:rPr lang="sv-SE" dirty="0" err="1"/>
              <a:t>ascertain</a:t>
            </a:r>
            <a:r>
              <a:rPr lang="sv-SE" dirty="0"/>
              <a:t> </a:t>
            </a:r>
            <a:r>
              <a:rPr lang="sv-SE" dirty="0" err="1"/>
              <a:t>this</a:t>
            </a:r>
            <a:r>
              <a:rPr lang="sv-SE" dirty="0"/>
              <a:t> and </a:t>
            </a:r>
            <a:r>
              <a:rPr lang="sv-SE" dirty="0" err="1"/>
              <a:t>develop</a:t>
            </a:r>
            <a:r>
              <a:rPr lang="sv-SE" dirty="0"/>
              <a:t> </a:t>
            </a:r>
            <a:r>
              <a:rPr lang="sv-SE" dirty="0" err="1"/>
              <a:t>recovery</a:t>
            </a:r>
            <a:r>
              <a:rPr lang="sv-SE" dirty="0"/>
              <a:t> actions</a:t>
            </a:r>
          </a:p>
          <a:p>
            <a:r>
              <a:rPr lang="sv-SE" dirty="0" err="1"/>
              <a:t>While</a:t>
            </a:r>
            <a:r>
              <a:rPr lang="sv-SE" dirty="0"/>
              <a:t> </a:t>
            </a:r>
            <a:r>
              <a:rPr lang="sv-SE" dirty="0" err="1"/>
              <a:t>working</a:t>
            </a:r>
            <a:r>
              <a:rPr lang="sv-SE" dirty="0"/>
              <a:t> under the </a:t>
            </a:r>
            <a:r>
              <a:rPr lang="sv-SE" dirty="0" err="1"/>
              <a:t>current</a:t>
            </a:r>
            <a:r>
              <a:rPr lang="sv-SE" dirty="0"/>
              <a:t> </a:t>
            </a:r>
            <a:r>
              <a:rPr lang="sv-SE" dirty="0" err="1"/>
              <a:t>restrictions</a:t>
            </a:r>
            <a:r>
              <a:rPr lang="sv-SE" dirty="0"/>
              <a:t>, the </a:t>
            </a:r>
            <a:r>
              <a:rPr lang="sv-SE" dirty="0" err="1"/>
              <a:t>project</a:t>
            </a:r>
            <a:r>
              <a:rPr lang="sv-SE" dirty="0"/>
              <a:t> has </a:t>
            </a:r>
            <a:r>
              <a:rPr lang="sv-SE" dirty="0" err="1"/>
              <a:t>progressed</a:t>
            </a:r>
            <a:r>
              <a:rPr lang="sv-SE" dirty="0"/>
              <a:t> and </a:t>
            </a:r>
            <a:r>
              <a:rPr lang="sv-SE" dirty="0" err="1"/>
              <a:t>reached</a:t>
            </a:r>
            <a:r>
              <a:rPr lang="sv-SE" dirty="0"/>
              <a:t> the </a:t>
            </a:r>
            <a:r>
              <a:rPr lang="sv-SE" dirty="0" err="1"/>
              <a:t>milestone</a:t>
            </a:r>
            <a:r>
              <a:rPr lang="sv-SE" dirty="0"/>
              <a:t> </a:t>
            </a:r>
            <a:r>
              <a:rPr lang="sv-SE" dirty="0" err="1"/>
              <a:t>of</a:t>
            </a:r>
            <a:r>
              <a:rPr lang="sv-SE" dirty="0"/>
              <a:t> 70% </a:t>
            </a:r>
            <a:r>
              <a:rPr lang="sv-SE" dirty="0" err="1"/>
              <a:t>completion</a:t>
            </a:r>
            <a:endParaRPr lang="sv-SE" dirty="0"/>
          </a:p>
          <a:p>
            <a:endParaRPr lang="en-GB" dirty="0"/>
          </a:p>
        </p:txBody>
      </p:sp>
    </p:spTree>
    <p:extLst>
      <p:ext uri="{BB962C8B-B14F-4D97-AF65-F5344CB8AC3E}">
        <p14:creationId xmlns:p14="http://schemas.microsoft.com/office/powerpoint/2010/main" val="2822728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D14B-1A62-BE44-8193-3CA2EC1CAD54}"/>
              </a:ext>
            </a:extLst>
          </p:cNvPr>
          <p:cNvSpPr>
            <a:spLocks noGrp="1"/>
          </p:cNvSpPr>
          <p:nvPr>
            <p:ph type="title"/>
          </p:nvPr>
        </p:nvSpPr>
        <p:spPr/>
        <p:txBody>
          <a:bodyPr/>
          <a:lstStyle/>
          <a:p>
            <a:r>
              <a:rPr lang="en-GB" dirty="0"/>
              <a:t>Situation and Perspectives</a:t>
            </a:r>
          </a:p>
        </p:txBody>
      </p:sp>
      <p:sp>
        <p:nvSpPr>
          <p:cNvPr id="3" name="Content Placeholder 2">
            <a:extLst>
              <a:ext uri="{FF2B5EF4-FFF2-40B4-BE49-F238E27FC236}">
                <a16:creationId xmlns:a16="http://schemas.microsoft.com/office/drawing/2014/main" id="{E8015BEB-A592-7D43-BA6F-81B6BD0441C2}"/>
              </a:ext>
            </a:extLst>
          </p:cNvPr>
          <p:cNvSpPr>
            <a:spLocks noGrp="1"/>
          </p:cNvSpPr>
          <p:nvPr>
            <p:ph idx="1"/>
          </p:nvPr>
        </p:nvSpPr>
        <p:spPr/>
        <p:txBody>
          <a:bodyPr>
            <a:normAutofit/>
          </a:bodyPr>
          <a:lstStyle/>
          <a:p>
            <a:r>
              <a:rPr lang="en-GB" dirty="0"/>
              <a:t>PAC conclusions:</a:t>
            </a:r>
          </a:p>
          <a:p>
            <a:pPr lvl="1"/>
            <a:r>
              <a:rPr lang="en-GB" i="1" dirty="0"/>
              <a:t>Despite the many challenges related to COVID-19, ESS has taken decisive actions and has made significant progress on delivering the project, while prioritising the safety and health of the ESS staff</a:t>
            </a:r>
          </a:p>
          <a:p>
            <a:pPr lvl="1"/>
            <a:r>
              <a:rPr lang="en-GB" i="1" dirty="0"/>
              <a:t>There may be long tails on the COVID-19 impact</a:t>
            </a:r>
          </a:p>
          <a:p>
            <a:pPr lvl="1"/>
            <a:r>
              <a:rPr lang="en-GB" i="1" dirty="0"/>
              <a:t>Given the overall uncertainty with COVID-19, that it is too early to implement a full </a:t>
            </a:r>
            <a:r>
              <a:rPr lang="en-GB" i="1" dirty="0" err="1"/>
              <a:t>rebaseline</a:t>
            </a:r>
            <a:endParaRPr lang="en-GB" i="1" dirty="0"/>
          </a:p>
          <a:p>
            <a:endParaRPr lang="en-GB" dirty="0"/>
          </a:p>
        </p:txBody>
      </p:sp>
    </p:spTree>
    <p:extLst>
      <p:ext uri="{BB962C8B-B14F-4D97-AF65-F5344CB8AC3E}">
        <p14:creationId xmlns:p14="http://schemas.microsoft.com/office/powerpoint/2010/main" val="425083735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CE5BB-0022-2742-BE44-B85DFCF2D02C}"/>
              </a:ext>
            </a:extLst>
          </p:cNvPr>
          <p:cNvSpPr>
            <a:spLocks noGrp="1"/>
          </p:cNvSpPr>
          <p:nvPr>
            <p:ph type="title"/>
          </p:nvPr>
        </p:nvSpPr>
        <p:spPr/>
        <p:txBody>
          <a:bodyPr/>
          <a:lstStyle/>
          <a:p>
            <a:r>
              <a:rPr lang="en-GB" dirty="0"/>
              <a:t>Project Performance Dashboard</a:t>
            </a:r>
          </a:p>
        </p:txBody>
      </p:sp>
      <p:pic>
        <p:nvPicPr>
          <p:cNvPr id="8" name="Picture 7">
            <a:extLst>
              <a:ext uri="{FF2B5EF4-FFF2-40B4-BE49-F238E27FC236}">
                <a16:creationId xmlns:a16="http://schemas.microsoft.com/office/drawing/2014/main" id="{B212FE3E-EECE-E14D-AD30-D9DAA4E6939B}"/>
              </a:ext>
            </a:extLst>
          </p:cNvPr>
          <p:cNvPicPr>
            <a:picLocks noChangeAspect="1"/>
          </p:cNvPicPr>
          <p:nvPr/>
        </p:nvPicPr>
        <p:blipFill>
          <a:blip r:embed="rId2"/>
          <a:stretch>
            <a:fillRect/>
          </a:stretch>
        </p:blipFill>
        <p:spPr>
          <a:xfrm>
            <a:off x="882231" y="1007394"/>
            <a:ext cx="7663228" cy="2690399"/>
          </a:xfrm>
          <a:prstGeom prst="rect">
            <a:avLst/>
          </a:prstGeom>
        </p:spPr>
      </p:pic>
      <p:sp>
        <p:nvSpPr>
          <p:cNvPr id="9" name="TextBox 8">
            <a:extLst>
              <a:ext uri="{FF2B5EF4-FFF2-40B4-BE49-F238E27FC236}">
                <a16:creationId xmlns:a16="http://schemas.microsoft.com/office/drawing/2014/main" id="{76DD31C1-35DF-4E43-8424-1C1CCF5DB297}"/>
              </a:ext>
            </a:extLst>
          </p:cNvPr>
          <p:cNvSpPr txBox="1"/>
          <p:nvPr/>
        </p:nvSpPr>
        <p:spPr>
          <a:xfrm>
            <a:off x="3879832" y="3774604"/>
            <a:ext cx="1668026" cy="338554"/>
          </a:xfrm>
          <a:prstGeom prst="rect">
            <a:avLst/>
          </a:prstGeom>
          <a:noFill/>
        </p:spPr>
        <p:txBody>
          <a:bodyPr wrap="square" rtlCol="0">
            <a:spAutoFit/>
          </a:bodyPr>
          <a:lstStyle/>
          <a:p>
            <a:pPr algn="ctr"/>
            <a:r>
              <a:rPr lang="en-GB" sz="1600" b="1" dirty="0"/>
              <a:t>Q2 Vs. (Q1)</a:t>
            </a:r>
          </a:p>
        </p:txBody>
      </p:sp>
    </p:spTree>
    <p:extLst>
      <p:ext uri="{BB962C8B-B14F-4D97-AF65-F5344CB8AC3E}">
        <p14:creationId xmlns:p14="http://schemas.microsoft.com/office/powerpoint/2010/main" val="8985602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60E1-5702-2F49-8641-CFA9B6B1CB75}"/>
              </a:ext>
            </a:extLst>
          </p:cNvPr>
          <p:cNvSpPr>
            <a:spLocks noGrp="1"/>
          </p:cNvSpPr>
          <p:nvPr>
            <p:ph type="title"/>
          </p:nvPr>
        </p:nvSpPr>
        <p:spPr/>
        <p:txBody>
          <a:bodyPr/>
          <a:lstStyle/>
          <a:p>
            <a:r>
              <a:rPr lang="en-GB" dirty="0"/>
              <a:t>Risks Management – Top 3 (20/20)</a:t>
            </a:r>
          </a:p>
        </p:txBody>
      </p:sp>
      <p:pic>
        <p:nvPicPr>
          <p:cNvPr id="6" name="Content Placeholder 5">
            <a:extLst>
              <a:ext uri="{FF2B5EF4-FFF2-40B4-BE49-F238E27FC236}">
                <a16:creationId xmlns:a16="http://schemas.microsoft.com/office/drawing/2014/main" id="{68D76659-A586-6C4E-900E-2B5D1E414247}"/>
              </a:ext>
            </a:extLst>
          </p:cNvPr>
          <p:cNvPicPr>
            <a:picLocks noGrp="1" noChangeAspect="1"/>
          </p:cNvPicPr>
          <p:nvPr>
            <p:ph sz="half" idx="1"/>
          </p:nvPr>
        </p:nvPicPr>
        <p:blipFill>
          <a:blip r:embed="rId2"/>
          <a:stretch>
            <a:fillRect/>
          </a:stretch>
        </p:blipFill>
        <p:spPr>
          <a:xfrm>
            <a:off x="185858" y="994172"/>
            <a:ext cx="3371258" cy="3616606"/>
          </a:xfrm>
        </p:spPr>
      </p:pic>
      <p:sp>
        <p:nvSpPr>
          <p:cNvPr id="4" name="Content Placeholder 3">
            <a:extLst>
              <a:ext uri="{FF2B5EF4-FFF2-40B4-BE49-F238E27FC236}">
                <a16:creationId xmlns:a16="http://schemas.microsoft.com/office/drawing/2014/main" id="{0344ED07-4F91-B14E-9FEF-93EA30647E18}"/>
              </a:ext>
            </a:extLst>
          </p:cNvPr>
          <p:cNvSpPr>
            <a:spLocks noGrp="1"/>
          </p:cNvSpPr>
          <p:nvPr>
            <p:ph sz="half" idx="2"/>
          </p:nvPr>
        </p:nvSpPr>
        <p:spPr>
          <a:xfrm>
            <a:off x="3697793" y="1085222"/>
            <a:ext cx="4817557" cy="3547501"/>
          </a:xfrm>
        </p:spPr>
        <p:txBody>
          <a:bodyPr>
            <a:normAutofit/>
          </a:bodyPr>
          <a:lstStyle/>
          <a:p>
            <a:r>
              <a:rPr lang="sv-SE" sz="2400" dirty="0"/>
              <a:t>Late IK </a:t>
            </a:r>
            <a:r>
              <a:rPr lang="sv-SE" sz="2400" dirty="0" err="1"/>
              <a:t>deliverables</a:t>
            </a:r>
            <a:r>
              <a:rPr lang="sv-SE" sz="2400" dirty="0"/>
              <a:t> and IK </a:t>
            </a:r>
            <a:r>
              <a:rPr lang="sv-SE" sz="2400" dirty="0" err="1"/>
              <a:t>Quality</a:t>
            </a:r>
            <a:r>
              <a:rPr lang="sv-SE" sz="2400" dirty="0"/>
              <a:t> </a:t>
            </a:r>
            <a:r>
              <a:rPr lang="sv-SE" sz="2400" dirty="0" err="1"/>
              <a:t>issues</a:t>
            </a:r>
            <a:endParaRPr lang="sv-SE" sz="2400" dirty="0"/>
          </a:p>
          <a:p>
            <a:r>
              <a:rPr lang="sv-SE" sz="2400" dirty="0" err="1"/>
              <a:t>Failure</a:t>
            </a:r>
            <a:r>
              <a:rPr lang="sv-SE" sz="2400" dirty="0"/>
              <a:t> to </a:t>
            </a:r>
            <a:r>
              <a:rPr lang="sv-SE" sz="2400" dirty="0" err="1"/>
              <a:t>meet</a:t>
            </a:r>
            <a:r>
              <a:rPr lang="sv-SE" sz="2400" dirty="0"/>
              <a:t> </a:t>
            </a:r>
            <a:r>
              <a:rPr lang="sv-SE" sz="2400" dirty="0" err="1"/>
              <a:t>device</a:t>
            </a:r>
            <a:r>
              <a:rPr lang="sv-SE" sz="2400" dirty="0"/>
              <a:t>/system/</a:t>
            </a:r>
            <a:r>
              <a:rPr lang="sv-SE" sz="2400" dirty="0" err="1"/>
              <a:t>documentation</a:t>
            </a:r>
            <a:r>
              <a:rPr lang="sv-SE" sz="2400" dirty="0"/>
              <a:t> </a:t>
            </a:r>
            <a:r>
              <a:rPr lang="sv-SE" sz="2400" dirty="0" err="1"/>
              <a:t>requirements</a:t>
            </a:r>
            <a:r>
              <a:rPr lang="sv-SE" sz="2400" dirty="0"/>
              <a:t>, </a:t>
            </a:r>
            <a:r>
              <a:rPr lang="sv-SE" sz="2400" dirty="0" err="1"/>
              <a:t>related</a:t>
            </a:r>
            <a:r>
              <a:rPr lang="sv-SE" sz="2400" dirty="0"/>
              <a:t> to SE </a:t>
            </a:r>
            <a:r>
              <a:rPr lang="sv-SE" sz="2400" dirty="0" err="1"/>
              <a:t>regulations</a:t>
            </a:r>
            <a:r>
              <a:rPr lang="sv-SE" sz="2400" dirty="0"/>
              <a:t> /CE </a:t>
            </a:r>
            <a:r>
              <a:rPr lang="sv-SE" sz="2400" dirty="0" err="1"/>
              <a:t>marking</a:t>
            </a:r>
            <a:r>
              <a:rPr lang="sv-SE" sz="2400" dirty="0"/>
              <a:t>/ESS </a:t>
            </a:r>
            <a:r>
              <a:rPr lang="sv-SE" sz="2400" dirty="0" err="1"/>
              <a:t>rules</a:t>
            </a:r>
            <a:r>
              <a:rPr lang="sv-SE" sz="2400" dirty="0"/>
              <a:t> </a:t>
            </a:r>
          </a:p>
          <a:p>
            <a:r>
              <a:rPr lang="sv-SE" sz="2400" dirty="0" err="1"/>
              <a:t>Failure</a:t>
            </a:r>
            <a:r>
              <a:rPr lang="sv-SE" sz="2400" dirty="0"/>
              <a:t> to </a:t>
            </a:r>
            <a:r>
              <a:rPr lang="sv-SE" sz="2400" dirty="0" err="1"/>
              <a:t>secure</a:t>
            </a:r>
            <a:r>
              <a:rPr lang="sv-SE" sz="2400" dirty="0"/>
              <a:t> </a:t>
            </a:r>
            <a:r>
              <a:rPr lang="sv-SE" sz="2400" dirty="0" err="1"/>
              <a:t>sufficient</a:t>
            </a:r>
            <a:r>
              <a:rPr lang="sv-SE" sz="2400" dirty="0"/>
              <a:t> </a:t>
            </a:r>
            <a:r>
              <a:rPr lang="sv-SE" sz="2400" dirty="0" err="1"/>
              <a:t>funds</a:t>
            </a:r>
            <a:r>
              <a:rPr lang="sv-SE" sz="2400" dirty="0"/>
              <a:t> to </a:t>
            </a:r>
            <a:r>
              <a:rPr lang="sv-SE" sz="2400" dirty="0" err="1"/>
              <a:t>maintain</a:t>
            </a:r>
            <a:r>
              <a:rPr lang="sv-SE" sz="2400" dirty="0"/>
              <a:t> a positive cash-</a:t>
            </a:r>
            <a:r>
              <a:rPr lang="sv-SE" sz="2400" dirty="0" err="1"/>
              <a:t>flow</a:t>
            </a:r>
            <a:r>
              <a:rPr lang="sv-SE" sz="2400" dirty="0"/>
              <a:t> </a:t>
            </a:r>
            <a:r>
              <a:rPr lang="sv-SE" sz="2400" dirty="0" err="1"/>
              <a:t>until</a:t>
            </a:r>
            <a:r>
              <a:rPr lang="sv-SE" sz="2400" dirty="0"/>
              <a:t> 2025 </a:t>
            </a:r>
          </a:p>
          <a:p>
            <a:endParaRPr lang="en-GB" sz="2400" dirty="0"/>
          </a:p>
        </p:txBody>
      </p:sp>
    </p:spTree>
    <p:extLst>
      <p:ext uri="{BB962C8B-B14F-4D97-AF65-F5344CB8AC3E}">
        <p14:creationId xmlns:p14="http://schemas.microsoft.com/office/powerpoint/2010/main" val="82832345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26AF-AF1E-4D43-AF60-29D50ED63816}"/>
              </a:ext>
            </a:extLst>
          </p:cNvPr>
          <p:cNvSpPr>
            <a:spLocks noGrp="1"/>
          </p:cNvSpPr>
          <p:nvPr>
            <p:ph type="title"/>
          </p:nvPr>
        </p:nvSpPr>
        <p:spPr>
          <a:xfrm>
            <a:off x="2059912" y="0"/>
            <a:ext cx="6712298" cy="994172"/>
          </a:xfrm>
        </p:spPr>
        <p:txBody>
          <a:bodyPr/>
          <a:lstStyle/>
          <a:p>
            <a:r>
              <a:rPr lang="en-GB" dirty="0"/>
              <a:t>Accelerator</a:t>
            </a:r>
          </a:p>
        </p:txBody>
      </p:sp>
      <p:sp>
        <p:nvSpPr>
          <p:cNvPr id="4" name="Text Placeholder 3">
            <a:extLst>
              <a:ext uri="{FF2B5EF4-FFF2-40B4-BE49-F238E27FC236}">
                <a16:creationId xmlns:a16="http://schemas.microsoft.com/office/drawing/2014/main" id="{84F83376-4E61-9B48-9AF4-9AE09E8F2717}"/>
              </a:ext>
            </a:extLst>
          </p:cNvPr>
          <p:cNvSpPr>
            <a:spLocks noGrp="1"/>
          </p:cNvSpPr>
          <p:nvPr>
            <p:ph type="body" sz="quarter" idx="4294967295"/>
          </p:nvPr>
        </p:nvSpPr>
        <p:spPr>
          <a:xfrm>
            <a:off x="522514" y="823658"/>
            <a:ext cx="8420517" cy="703692"/>
          </a:xfrm>
        </p:spPr>
        <p:txBody>
          <a:bodyPr>
            <a:noAutofit/>
          </a:bodyPr>
          <a:lstStyle/>
          <a:p>
            <a:pPr marL="0" indent="0">
              <a:buNone/>
            </a:pPr>
            <a:r>
              <a:rPr lang="sv-SE" sz="2000" dirty="0" err="1"/>
              <a:t>Now</a:t>
            </a:r>
            <a:r>
              <a:rPr lang="sv-SE" sz="2000" dirty="0"/>
              <a:t> </a:t>
            </a:r>
            <a:r>
              <a:rPr lang="sv-SE" sz="2000" dirty="0" err="1"/>
              <a:t>installed</a:t>
            </a:r>
            <a:r>
              <a:rPr lang="sv-SE" sz="2000" dirty="0"/>
              <a:t> 8 km </a:t>
            </a:r>
            <a:r>
              <a:rPr lang="sv-SE" sz="2000" dirty="0" err="1"/>
              <a:t>of</a:t>
            </a:r>
            <a:r>
              <a:rPr lang="sv-SE" sz="2000" dirty="0"/>
              <a:t> </a:t>
            </a:r>
            <a:r>
              <a:rPr lang="sv-SE" sz="2000" dirty="0" err="1"/>
              <a:t>piping</a:t>
            </a:r>
            <a:r>
              <a:rPr lang="sv-SE" sz="2000" dirty="0"/>
              <a:t>, 14 km </a:t>
            </a:r>
            <a:r>
              <a:rPr lang="sv-SE" sz="2000" dirty="0" err="1"/>
              <a:t>of</a:t>
            </a:r>
            <a:r>
              <a:rPr lang="sv-SE" sz="2000" dirty="0"/>
              <a:t> </a:t>
            </a:r>
            <a:r>
              <a:rPr lang="sv-SE" sz="2000" dirty="0" err="1"/>
              <a:t>raceways</a:t>
            </a:r>
            <a:r>
              <a:rPr lang="sv-SE" sz="2000" dirty="0"/>
              <a:t> and </a:t>
            </a:r>
            <a:r>
              <a:rPr lang="sv-SE" sz="2000" dirty="0" err="1"/>
              <a:t>approximately</a:t>
            </a:r>
            <a:r>
              <a:rPr lang="sv-SE" sz="2000" dirty="0"/>
              <a:t> 120 km </a:t>
            </a:r>
            <a:br>
              <a:rPr lang="sv-SE" sz="2000" dirty="0"/>
            </a:br>
            <a:r>
              <a:rPr lang="sv-SE" sz="2000" dirty="0" err="1"/>
              <a:t>of</a:t>
            </a:r>
            <a:r>
              <a:rPr lang="sv-SE" sz="2000" dirty="0"/>
              <a:t> </a:t>
            </a:r>
            <a:r>
              <a:rPr lang="sv-SE" sz="2000" dirty="0" err="1"/>
              <a:t>cables</a:t>
            </a:r>
            <a:r>
              <a:rPr lang="sv-SE" sz="2000" dirty="0"/>
              <a:t> for the accelerator. Cables for SC Linac </a:t>
            </a:r>
            <a:r>
              <a:rPr lang="sv-SE" sz="2000" dirty="0" err="1"/>
              <a:t>now</a:t>
            </a:r>
            <a:r>
              <a:rPr lang="sv-SE" sz="2000" dirty="0"/>
              <a:t> </a:t>
            </a:r>
            <a:r>
              <a:rPr lang="sv-SE" sz="2000" dirty="0" err="1"/>
              <a:t>arriving</a:t>
            </a:r>
            <a:r>
              <a:rPr lang="sv-SE" sz="2000" dirty="0"/>
              <a:t> in Lund.</a:t>
            </a:r>
            <a:endParaRPr lang="en-GB" sz="2000" dirty="0"/>
          </a:p>
        </p:txBody>
      </p:sp>
      <p:grpSp>
        <p:nvGrpSpPr>
          <p:cNvPr id="3" name="Group 2">
            <a:extLst>
              <a:ext uri="{FF2B5EF4-FFF2-40B4-BE49-F238E27FC236}">
                <a16:creationId xmlns:a16="http://schemas.microsoft.com/office/drawing/2014/main" id="{754CF9F6-5C4F-CD44-9B7C-9DB9E0FCD7D2}"/>
              </a:ext>
            </a:extLst>
          </p:cNvPr>
          <p:cNvGrpSpPr/>
          <p:nvPr/>
        </p:nvGrpSpPr>
        <p:grpSpPr>
          <a:xfrm>
            <a:off x="653142" y="1692672"/>
            <a:ext cx="8119067" cy="3279745"/>
            <a:chOff x="827782" y="1293710"/>
            <a:chExt cx="8081723" cy="3593771"/>
          </a:xfrm>
        </p:grpSpPr>
        <p:pic>
          <p:nvPicPr>
            <p:cNvPr id="6" name="Picture 5">
              <a:extLst>
                <a:ext uri="{FF2B5EF4-FFF2-40B4-BE49-F238E27FC236}">
                  <a16:creationId xmlns:a16="http://schemas.microsoft.com/office/drawing/2014/main" id="{3A07383C-3856-8343-A8A8-37FD7D76D3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9128" y="1293710"/>
              <a:ext cx="2815880" cy="1993995"/>
            </a:xfrm>
            <a:prstGeom prst="rect">
              <a:avLst/>
            </a:prstGeom>
            <a:blipFill>
              <a:blip r:embed="rId3" cstate="screen">
                <a:extLst>
                  <a:ext uri="{28A0092B-C50C-407E-A947-70E740481C1C}">
                    <a14:useLocalDpi xmlns:a14="http://schemas.microsoft.com/office/drawing/2010/main"/>
                  </a:ext>
                </a:extLst>
              </a:blip>
              <a:stretch>
                <a:fillRect/>
              </a:stretch>
            </a:blipFill>
          </p:spPr>
        </p:pic>
        <p:pic>
          <p:nvPicPr>
            <p:cNvPr id="7" name="Picture 6">
              <a:extLst>
                <a:ext uri="{FF2B5EF4-FFF2-40B4-BE49-F238E27FC236}">
                  <a16:creationId xmlns:a16="http://schemas.microsoft.com/office/drawing/2014/main" id="{0E4B70EB-5D58-F342-8683-BA0712C77D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9128" y="3287705"/>
              <a:ext cx="2132121" cy="1599092"/>
            </a:xfrm>
            <a:prstGeom prst="rect">
              <a:avLst/>
            </a:prstGeom>
            <a:blipFill>
              <a:blip r:embed="rId5" cstate="email">
                <a:extLst>
                  <a:ext uri="{28A0092B-C50C-407E-A947-70E740481C1C}">
                    <a14:useLocalDpi xmlns:a14="http://schemas.microsoft.com/office/drawing/2010/main"/>
                  </a:ext>
                </a:extLst>
              </a:blip>
              <a:stretch>
                <a:fillRect/>
              </a:stretch>
            </a:blipFill>
          </p:spPr>
        </p:pic>
        <p:pic>
          <p:nvPicPr>
            <p:cNvPr id="3074" name="Picture 2" descr="Image">
              <a:extLst>
                <a:ext uri="{FF2B5EF4-FFF2-40B4-BE49-F238E27FC236}">
                  <a16:creationId xmlns:a16="http://schemas.microsoft.com/office/drawing/2014/main" id="{4A78622C-05E8-E443-A2CB-59FA81C30E6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7782" y="1293710"/>
              <a:ext cx="2695328" cy="3593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a:extLst>
                <a:ext uri="{FF2B5EF4-FFF2-40B4-BE49-F238E27FC236}">
                  <a16:creationId xmlns:a16="http://schemas.microsoft.com/office/drawing/2014/main" id="{28C4A749-6913-0E4C-B741-33BFAFA1DDB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14690" y="1293710"/>
              <a:ext cx="2694815" cy="35930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91731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1DA9-F2A4-F644-B2E1-DAFB1B7DAD58}"/>
              </a:ext>
            </a:extLst>
          </p:cNvPr>
          <p:cNvSpPr>
            <a:spLocks noGrp="1"/>
          </p:cNvSpPr>
          <p:nvPr>
            <p:ph type="title"/>
          </p:nvPr>
        </p:nvSpPr>
        <p:spPr/>
        <p:txBody>
          <a:bodyPr/>
          <a:lstStyle/>
          <a:p>
            <a:r>
              <a:rPr lang="en-GB" dirty="0"/>
              <a:t>Target</a:t>
            </a:r>
          </a:p>
        </p:txBody>
      </p:sp>
      <p:sp>
        <p:nvSpPr>
          <p:cNvPr id="4" name="Text Placeholder 3">
            <a:extLst>
              <a:ext uri="{FF2B5EF4-FFF2-40B4-BE49-F238E27FC236}">
                <a16:creationId xmlns:a16="http://schemas.microsoft.com/office/drawing/2014/main" id="{664CA617-D6E1-5047-9F28-D22AE8BB4476}"/>
              </a:ext>
            </a:extLst>
          </p:cNvPr>
          <p:cNvSpPr>
            <a:spLocks noGrp="1"/>
          </p:cNvSpPr>
          <p:nvPr>
            <p:ph type="body" sz="quarter" idx="4294967295"/>
          </p:nvPr>
        </p:nvSpPr>
        <p:spPr>
          <a:xfrm>
            <a:off x="622998" y="857850"/>
            <a:ext cx="7787472" cy="457202"/>
          </a:xfrm>
        </p:spPr>
        <p:txBody>
          <a:bodyPr>
            <a:noAutofit/>
          </a:bodyPr>
          <a:lstStyle/>
          <a:p>
            <a:pPr marL="0" indent="0">
              <a:buNone/>
            </a:pPr>
            <a:r>
              <a:rPr lang="en-GB" sz="2000" dirty="0"/>
              <a:t>Major components in manufacture, monolith vessel now due in October</a:t>
            </a:r>
          </a:p>
        </p:txBody>
      </p:sp>
      <p:grpSp>
        <p:nvGrpSpPr>
          <p:cNvPr id="3" name="Group 2">
            <a:extLst>
              <a:ext uri="{FF2B5EF4-FFF2-40B4-BE49-F238E27FC236}">
                <a16:creationId xmlns:a16="http://schemas.microsoft.com/office/drawing/2014/main" id="{78889D04-406A-5540-94E7-C0E096DBD1CA}"/>
              </a:ext>
            </a:extLst>
          </p:cNvPr>
          <p:cNvGrpSpPr/>
          <p:nvPr/>
        </p:nvGrpSpPr>
        <p:grpSpPr>
          <a:xfrm>
            <a:off x="693337" y="1336431"/>
            <a:ext cx="7787472" cy="3560629"/>
            <a:chOff x="684806" y="1204828"/>
            <a:chExt cx="7962929" cy="3587200"/>
          </a:xfrm>
        </p:grpSpPr>
        <p:pic>
          <p:nvPicPr>
            <p:cNvPr id="3074" name="Picture 2" descr="Image">
              <a:extLst>
                <a:ext uri="{FF2B5EF4-FFF2-40B4-BE49-F238E27FC236}">
                  <a16:creationId xmlns:a16="http://schemas.microsoft.com/office/drawing/2014/main" id="{CD7D350C-4870-4546-89FE-D7EF118998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806" y="1213332"/>
              <a:ext cx="2684022" cy="35786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a:extLst>
                <a:ext uri="{FF2B5EF4-FFF2-40B4-BE49-F238E27FC236}">
                  <a16:creationId xmlns:a16="http://schemas.microsoft.com/office/drawing/2014/main" id="{9D8ED231-F7B6-254A-A0A4-B34DC13F74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1824" y="1204828"/>
              <a:ext cx="2375911" cy="17432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a:extLst>
                <a:ext uri="{FF2B5EF4-FFF2-40B4-BE49-F238E27FC236}">
                  <a16:creationId xmlns:a16="http://schemas.microsoft.com/office/drawing/2014/main" id="{F1CD0E04-F6A8-EA4D-9AA2-B602CDFF7FF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17553" y="1213332"/>
              <a:ext cx="2805546" cy="35786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extLst>
                <a:ext uri="{FF2B5EF4-FFF2-40B4-BE49-F238E27FC236}">
                  <a16:creationId xmlns:a16="http://schemas.microsoft.com/office/drawing/2014/main" id="{05EE1D6F-D46E-EF4F-A194-CD231ADD4D2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71824" y="3017251"/>
              <a:ext cx="2375911" cy="1774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223198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1DA9-F2A4-F644-B2E1-DAFB1B7DAD58}"/>
              </a:ext>
            </a:extLst>
          </p:cNvPr>
          <p:cNvSpPr>
            <a:spLocks noGrp="1"/>
          </p:cNvSpPr>
          <p:nvPr>
            <p:ph type="title"/>
          </p:nvPr>
        </p:nvSpPr>
        <p:spPr/>
        <p:txBody>
          <a:bodyPr/>
          <a:lstStyle/>
          <a:p>
            <a:r>
              <a:rPr lang="en-GB" dirty="0"/>
              <a:t>Instrument Halls (1)</a:t>
            </a:r>
          </a:p>
        </p:txBody>
      </p:sp>
      <p:sp>
        <p:nvSpPr>
          <p:cNvPr id="4" name="Text Placeholder 3">
            <a:extLst>
              <a:ext uri="{FF2B5EF4-FFF2-40B4-BE49-F238E27FC236}">
                <a16:creationId xmlns:a16="http://schemas.microsoft.com/office/drawing/2014/main" id="{664CA617-D6E1-5047-9F28-D22AE8BB4476}"/>
              </a:ext>
            </a:extLst>
          </p:cNvPr>
          <p:cNvSpPr>
            <a:spLocks noGrp="1"/>
          </p:cNvSpPr>
          <p:nvPr>
            <p:ph type="body" sz="quarter" idx="4294967295"/>
          </p:nvPr>
        </p:nvSpPr>
        <p:spPr>
          <a:xfrm>
            <a:off x="602901" y="775840"/>
            <a:ext cx="8400422" cy="419914"/>
          </a:xfrm>
        </p:spPr>
        <p:txBody>
          <a:bodyPr>
            <a:noAutofit/>
          </a:bodyPr>
          <a:lstStyle/>
          <a:p>
            <a:pPr marL="0" indent="0">
              <a:buNone/>
            </a:pPr>
            <a:r>
              <a:rPr lang="en-GB" sz="2000" dirty="0"/>
              <a:t>Significant progress on D01 and D03 and started the encircling “sombrero” roof</a:t>
            </a:r>
          </a:p>
        </p:txBody>
      </p:sp>
      <p:grpSp>
        <p:nvGrpSpPr>
          <p:cNvPr id="3" name="Group 2">
            <a:extLst>
              <a:ext uri="{FF2B5EF4-FFF2-40B4-BE49-F238E27FC236}">
                <a16:creationId xmlns:a16="http://schemas.microsoft.com/office/drawing/2014/main" id="{669DFF11-6D49-E442-B106-946BE4D70DBB}"/>
              </a:ext>
            </a:extLst>
          </p:cNvPr>
          <p:cNvGrpSpPr/>
          <p:nvPr/>
        </p:nvGrpSpPr>
        <p:grpSpPr>
          <a:xfrm>
            <a:off x="701870" y="1316335"/>
            <a:ext cx="8070340" cy="3608003"/>
            <a:chOff x="590798" y="1172512"/>
            <a:chExt cx="8054899" cy="3601100"/>
          </a:xfrm>
        </p:grpSpPr>
        <p:pic>
          <p:nvPicPr>
            <p:cNvPr id="1026" name="Picture 2" descr="Image">
              <a:extLst>
                <a:ext uri="{FF2B5EF4-FFF2-40B4-BE49-F238E27FC236}">
                  <a16:creationId xmlns:a16="http://schemas.microsoft.com/office/drawing/2014/main" id="{42ED10D8-1149-E74A-A590-226C621732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4213" y="1172512"/>
              <a:ext cx="3141484" cy="3599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CD36131F-C599-9144-BD17-AF72D95911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798" y="1172512"/>
              <a:ext cx="4801466" cy="3601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2866554"/>
      </p:ext>
    </p:extLst>
  </p:cSld>
  <p:clrMapOvr>
    <a:masterClrMapping/>
  </p:clrMapOvr>
  <p:transition spd="slow">
    <p:fade/>
  </p:transition>
</p:sld>
</file>

<file path=ppt/theme/theme1.xml><?xml version="1.0" encoding="utf-8"?>
<a:theme xmlns:a="http://schemas.openxmlformats.org/drawingml/2006/main" name="Office-tema">
  <a:themeElements>
    <a:clrScheme name="brightness2">
      <a:dk1>
        <a:srgbClr val="485156"/>
      </a:dk1>
      <a:lt1>
        <a:srgbClr val="FFFFFF"/>
      </a:lt1>
      <a:dk2>
        <a:srgbClr val="9CBC26"/>
      </a:dk2>
      <a:lt2>
        <a:srgbClr val="DEDFB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1738</TotalTime>
  <Words>924</Words>
  <Application>Microsoft Macintosh PowerPoint</Application>
  <PresentationFormat>On-screen Show (16:9)</PresentationFormat>
  <Paragraphs>73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Office-tema</vt:lpstr>
      <vt:lpstr>Build on Best Practice Video Workshop  Update on ESS and BrightnESS2 Status</vt:lpstr>
      <vt:lpstr>PowerPoint Presentation</vt:lpstr>
      <vt:lpstr>Overview</vt:lpstr>
      <vt:lpstr>Situation and Perspectives</vt:lpstr>
      <vt:lpstr>Project Performance Dashboard</vt:lpstr>
      <vt:lpstr>Risks Management – Top 3 (20/20)</vt:lpstr>
      <vt:lpstr>Accelerator</vt:lpstr>
      <vt:lpstr>Target</vt:lpstr>
      <vt:lpstr>Instrument Halls (1)</vt:lpstr>
      <vt:lpstr>Instruments Halls (2)</vt:lpstr>
      <vt:lpstr>Installation and integration </vt:lpstr>
      <vt:lpstr>ESS Offices and Laboratories campus</vt:lpstr>
      <vt:lpstr>Some Specific Achievements (1)</vt:lpstr>
      <vt:lpstr>Some Specific Achievements (2)</vt:lpstr>
      <vt:lpstr>Some Specific Achievements (3)</vt:lpstr>
      <vt:lpstr>Buildings hand over</vt:lpstr>
      <vt:lpstr>Some main challenges (1)</vt:lpstr>
      <vt:lpstr>Some main challenges (2)</vt:lpstr>
      <vt:lpstr>Some main challenges (3)</vt:lpstr>
      <vt:lpstr>Concluding remarks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Rasmus Eckardt</dc:creator>
  <cp:lastModifiedBy>Microsoft Office User</cp:lastModifiedBy>
  <cp:revision>37</cp:revision>
  <dcterms:created xsi:type="dcterms:W3CDTF">2018-12-03T13:30:29Z</dcterms:created>
  <dcterms:modified xsi:type="dcterms:W3CDTF">2020-08-26T17:14:37Z</dcterms:modified>
</cp:coreProperties>
</file>