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70" r:id="rId4"/>
    <p:sldId id="282" r:id="rId5"/>
    <p:sldId id="283" r:id="rId6"/>
    <p:sldId id="284" r:id="rId7"/>
    <p:sldId id="280" r:id="rId8"/>
    <p:sldId id="281" r:id="rId9"/>
    <p:sldId id="285" r:id="rId10"/>
    <p:sldId id="286" r:id="rId11"/>
    <p:sldId id="287" r:id="rId12"/>
    <p:sldId id="288" r:id="rId13"/>
    <p:sldId id="272" r:id="rId14"/>
    <p:sldId id="289" r:id="rId15"/>
    <p:sldId id="290" r:id="rId16"/>
    <p:sldId id="269" r:id="rId17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99FF"/>
    <a:srgbClr val="9BBB59"/>
    <a:srgbClr val="C0504D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/>
    <p:restoredTop sz="94674"/>
  </p:normalViewPr>
  <p:slideViewPr>
    <p:cSldViewPr snapToGrid="0" snapToObjects="1" showGuides="1">
      <p:cViewPr varScale="1">
        <p:scale>
          <a:sx n="105" d="100"/>
          <a:sy n="105" d="100"/>
        </p:scale>
        <p:origin x="713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ABC1FD0-9FD5-FE40-AE93-E9C538256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975" y="73333"/>
            <a:ext cx="6972092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6879C99C-84E4-6F4D-BB8E-9EC6E394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9" y="1004835"/>
            <a:ext cx="8569451" cy="3587262"/>
          </a:xfrm>
        </p:spPr>
        <p:txBody>
          <a:bodyPr>
            <a:normAutofit/>
          </a:bodyPr>
          <a:lstStyle>
            <a:lvl1pPr marL="269875" indent="-269875">
              <a:tabLst/>
              <a:defRPr sz="3200">
                <a:latin typeface="+mn-lt"/>
              </a:defRPr>
            </a:lvl1pPr>
            <a:lvl2pPr marL="628650" indent="-285750">
              <a:tabLst/>
              <a:defRPr sz="2800">
                <a:latin typeface="+mn-lt"/>
              </a:defRPr>
            </a:lvl2pPr>
            <a:lvl3pPr marL="889000" indent="-203200">
              <a:tabLst/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059CE24C-7C12-8640-B7E0-4A24851F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0550" y="4767264"/>
            <a:ext cx="2133600" cy="27384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27-08-2020</a:t>
            </a:fld>
            <a:endParaRPr lang="da-DK" dirty="0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4EFDBF7F-04EB-5A4B-ADAE-94121CEB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600" y="5272180"/>
            <a:ext cx="2895600" cy="270001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2EB3897-652E-134E-BF9B-81582DB8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050" y="5272180"/>
            <a:ext cx="2133600" cy="270001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752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0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8510" y="0"/>
            <a:ext cx="674684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5947"/>
            <a:ext cx="3886200" cy="3396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5947"/>
            <a:ext cx="3886200" cy="3396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31423" y="0"/>
            <a:ext cx="7040787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1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16g.eps">
            <a:extLst>
              <a:ext uri="{FF2B5EF4-FFF2-40B4-BE49-F238E27FC236}">
                <a16:creationId xmlns:a16="http://schemas.microsoft.com/office/drawing/2014/main" id="{F9BBCA3C-1AB8-144A-BEBF-5072847CF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4" y="0"/>
            <a:ext cx="4811076" cy="51435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18280F2-AA8C-5E4F-BA8D-76346CEE2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700" y="1657354"/>
            <a:ext cx="4929550" cy="110251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485156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E83121ED-BABE-3942-A49B-E457AF3935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6300" y="2763838"/>
            <a:ext cx="4930950" cy="131445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0CDF998C-E9AC-1F47-8234-6B92B726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68038"/>
            <a:ext cx="2133600" cy="205743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27-08-2020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053FB324-2E23-954E-B44F-38F6E255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68038"/>
            <a:ext cx="2895600" cy="20574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0E2587A0-7E8A-BA44-AF45-2103D318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68038"/>
            <a:ext cx="2133600" cy="205743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3" name="Pladsholder til billede 16">
            <a:extLst>
              <a:ext uri="{FF2B5EF4-FFF2-40B4-BE49-F238E27FC236}">
                <a16:creationId xmlns:a16="http://schemas.microsoft.com/office/drawing/2014/main" id="{34249B8D-F476-1C42-9DCD-0DABCAAA3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6462" y="1397000"/>
            <a:ext cx="3987089" cy="3871038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/>
          <a:lstStyle>
            <a:lvl1pPr>
              <a:defRPr>
                <a:solidFill>
                  <a:srgbClr val="485156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35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360BB66C-7A07-9B43-A88A-34DCE447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600" y="4792500"/>
            <a:ext cx="2895600" cy="270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Pladsholder til diasnummer 5">
            <a:extLst>
              <a:ext uri="{FF2B5EF4-FFF2-40B4-BE49-F238E27FC236}">
                <a16:creationId xmlns:a16="http://schemas.microsoft.com/office/drawing/2014/main" id="{6E843094-E224-5F49-96E1-3D9A8FE5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050" y="4792500"/>
            <a:ext cx="2133600" cy="270000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98CE1AE-82C0-4C42-936F-545DD38B805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85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569903E-8E37-ED4C-B713-2C752BA21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000" y="2389585"/>
            <a:ext cx="7772400" cy="1021556"/>
          </a:xfrm>
        </p:spPr>
        <p:txBody>
          <a:bodyPr anchor="t"/>
          <a:lstStyle>
            <a:lvl1pPr algn="l">
              <a:defRPr sz="4000" b="1" cap="none">
                <a:solidFill>
                  <a:srgbClr val="82AF19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FB079385-8B56-DA4C-AF62-A5E59A48DD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8000" y="126444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2AF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68E9F665-32EB-9B44-8BBF-3332D3A2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0550" y="4767264"/>
            <a:ext cx="2133600" cy="27384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27-08-2020</a:t>
            </a:fld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959B8A96-E09E-D945-BD38-6AC949B4E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601" y="386605"/>
            <a:ext cx="1211194" cy="25478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D28807E-28FA-EC44-8CBC-C3572D63F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012" y="4721703"/>
            <a:ext cx="2524887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3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6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137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1696-42AC-C24E-BE93-CCD60DA285B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1371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137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7E15850-5D09-E845-A3C5-FC5A5A41DB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6837" y="4724982"/>
            <a:ext cx="2524887" cy="179070"/>
          </a:xfrm>
          <a:prstGeom prst="rect">
            <a:avLst/>
          </a:prstGeom>
        </p:spPr>
      </p:pic>
      <p:sp>
        <p:nvSpPr>
          <p:cNvPr id="9" name="Pladsholder til titel 1">
            <a:extLst>
              <a:ext uri="{FF2B5EF4-FFF2-40B4-BE49-F238E27FC236}">
                <a16:creationId xmlns:a16="http://schemas.microsoft.com/office/drawing/2014/main" id="{03D09D76-3B58-8546-8FB5-4394CB68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606" y="60413"/>
            <a:ext cx="665676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AF5402D9-37CF-EA45-875B-098299412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837" y="1055078"/>
            <a:ext cx="8229600" cy="3452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8334CEA-30A2-5344-B6CE-C8C5597624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5600" y="379985"/>
            <a:ext cx="1206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1" r:id="rId5"/>
    <p:sldLayoutId id="2147483663" r:id="rId6"/>
    <p:sldLayoutId id="2147483665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.mail@address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F8F46-3233-B24A-B482-142CADDA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198" y="810188"/>
            <a:ext cx="6858000" cy="1795808"/>
          </a:xfrm>
        </p:spPr>
        <p:txBody>
          <a:bodyPr>
            <a:normAutofit/>
          </a:bodyPr>
          <a:lstStyle/>
          <a:p>
            <a:r>
              <a:rPr lang="en-GB" sz="2400" dirty="0"/>
              <a:t>Build on Best Practice</a:t>
            </a:r>
            <a:br>
              <a:rPr lang="en-GB" sz="2400" dirty="0"/>
            </a:br>
            <a:r>
              <a:rPr lang="en-GB" sz="2000" i="1" dirty="0"/>
              <a:t>Video Workshop</a:t>
            </a:r>
            <a:br>
              <a:rPr lang="en-GB" sz="2000" i="1" dirty="0"/>
            </a:br>
            <a:br>
              <a:rPr lang="en-GB" sz="2400" i="1" dirty="0"/>
            </a:br>
            <a:r>
              <a:rPr lang="en-GB" sz="2400" dirty="0">
                <a:solidFill>
                  <a:srgbClr val="9DBA36"/>
                </a:solidFill>
              </a:rPr>
              <a:t>Title of the presentation</a:t>
            </a:r>
            <a:endParaRPr lang="en-GB" sz="2400" i="1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0BAB54-7E6D-E949-8343-D120FD0CA9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1198" y="2713102"/>
            <a:ext cx="6858000" cy="720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Artur Glavic, PSI</a:t>
            </a:r>
          </a:p>
          <a:p>
            <a:pPr marL="0" indent="0">
              <a:buNone/>
            </a:pPr>
            <a:r>
              <a:rPr lang="en-GB" dirty="0"/>
              <a:t>27.08.2020, Remote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2D0205-F6EB-504A-8D6A-BA64A5B62C54}"/>
              </a:ext>
            </a:extLst>
          </p:cNvPr>
          <p:cNvSpPr>
            <a:spLocks noChangeAspect="1"/>
          </p:cNvSpPr>
          <p:nvPr/>
        </p:nvSpPr>
        <p:spPr>
          <a:xfrm>
            <a:off x="6767909" y="2701528"/>
            <a:ext cx="2165998" cy="2165998"/>
          </a:xfrm>
          <a:prstGeom prst="ellipse">
            <a:avLst/>
          </a:prstGeom>
          <a:solidFill>
            <a:srgbClr val="9DB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8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D6243-E3F8-4C46-8728-EDC755D4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213" y="3528935"/>
            <a:ext cx="1681972" cy="36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6A053-1158-4348-9C35-68743BC0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984" y="2987305"/>
            <a:ext cx="672146" cy="446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B1C39-8B2C-614E-9014-4BFD20B566F8}"/>
              </a:ext>
            </a:extLst>
          </p:cNvPr>
          <p:cNvSpPr txBox="1"/>
          <p:nvPr/>
        </p:nvSpPr>
        <p:spPr>
          <a:xfrm>
            <a:off x="6898470" y="3871856"/>
            <a:ext cx="185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823867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BC3D1-590C-F041-99E1-D427C60B6166}"/>
              </a:ext>
            </a:extLst>
          </p:cNvPr>
          <p:cNvSpPr/>
          <p:nvPr/>
        </p:nvSpPr>
        <p:spPr>
          <a:xfrm>
            <a:off x="74817" y="4571999"/>
            <a:ext cx="3474720" cy="52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BP#1 – Example 3: Procurement Specifics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08BF-FC44-4F53-920C-45B328AE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9" y="1004835"/>
            <a:ext cx="8569451" cy="1065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MS Word, non-public, legal + approved</a:t>
            </a:r>
          </a:p>
          <a:p>
            <a:pPr marL="0" indent="0">
              <a:buNone/>
            </a:pPr>
            <a:r>
              <a:rPr lang="en-GB" sz="2800" dirty="0">
                <a:sym typeface="Wingdings" panose="05000000000000000000" pitchFamily="2" charset="2"/>
              </a:rPr>
              <a:t> Alfresco/SharePoint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EFDE3-6978-462C-9419-BE75D2A9EA7E}"/>
              </a:ext>
            </a:extLst>
          </p:cNvPr>
          <p:cNvSpPr txBox="1"/>
          <p:nvPr/>
        </p:nvSpPr>
        <p:spPr>
          <a:xfrm>
            <a:off x="3888924" y="2781735"/>
            <a:ext cx="1595561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Safe Storage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5BDAD-359D-4729-A424-5A9DCBC28522}"/>
              </a:ext>
            </a:extLst>
          </p:cNvPr>
          <p:cNvSpPr txBox="1"/>
          <p:nvPr/>
        </p:nvSpPr>
        <p:spPr>
          <a:xfrm>
            <a:off x="6648904" y="4050135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Unique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8F309-9522-42CF-83D6-52545C522E67}"/>
              </a:ext>
            </a:extLst>
          </p:cNvPr>
          <p:cNvSpPr txBox="1"/>
          <p:nvPr/>
        </p:nvSpPr>
        <p:spPr>
          <a:xfrm>
            <a:off x="5367081" y="3088521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Findable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F614A-AEB6-470C-8C76-4DEFC3E435E0}"/>
              </a:ext>
            </a:extLst>
          </p:cNvPr>
          <p:cNvSpPr txBox="1"/>
          <p:nvPr/>
        </p:nvSpPr>
        <p:spPr>
          <a:xfrm>
            <a:off x="3445720" y="396378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Dated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6B9C9-F31C-446C-9A8C-57CE0292E5D4}"/>
              </a:ext>
            </a:extLst>
          </p:cNvPr>
          <p:cNvSpPr txBox="1"/>
          <p:nvPr/>
        </p:nvSpPr>
        <p:spPr>
          <a:xfrm>
            <a:off x="3150871" y="3274738"/>
            <a:ext cx="142112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Standard Format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B6F9-B258-4048-9DE3-8270B8D189D2}"/>
              </a:ext>
            </a:extLst>
          </p:cNvPr>
          <p:cNvSpPr txBox="1"/>
          <p:nvPr/>
        </p:nvSpPr>
        <p:spPr>
          <a:xfrm>
            <a:off x="6688219" y="4329029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Versioned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0BE68-F1C4-4420-BA18-C378144D3F2C}"/>
              </a:ext>
            </a:extLst>
          </p:cNvPr>
          <p:cNvSpPr txBox="1"/>
          <p:nvPr/>
        </p:nvSpPr>
        <p:spPr>
          <a:xfrm>
            <a:off x="4686705" y="2146745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Accessible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12CFD-22D9-4B93-8AA2-94F597B3A178}"/>
              </a:ext>
            </a:extLst>
          </p:cNvPr>
          <p:cNvSpPr txBox="1"/>
          <p:nvPr/>
        </p:nvSpPr>
        <p:spPr>
          <a:xfrm>
            <a:off x="4286769" y="397245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Tracible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3CEC9-53A8-49E7-A639-58ECEDC23348}"/>
              </a:ext>
            </a:extLst>
          </p:cNvPr>
          <p:cNvSpPr txBox="1"/>
          <p:nvPr/>
        </p:nvSpPr>
        <p:spPr>
          <a:xfrm>
            <a:off x="5522656" y="2621048"/>
            <a:ext cx="1459314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Access Controlled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38B0A-743B-41A3-BAA5-F314A83B62E0}"/>
              </a:ext>
            </a:extLst>
          </p:cNvPr>
          <p:cNvSpPr txBox="1"/>
          <p:nvPr/>
        </p:nvSpPr>
        <p:spPr>
          <a:xfrm>
            <a:off x="7467905" y="4045287"/>
            <a:ext cx="159556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Change Controlled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5B455-17DF-4F87-AC55-6E8AC3FC8847}"/>
              </a:ext>
            </a:extLst>
          </p:cNvPr>
          <p:cNvSpPr txBox="1"/>
          <p:nvPr/>
        </p:nvSpPr>
        <p:spPr>
          <a:xfrm>
            <a:off x="7639752" y="433408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Signed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1EDDA-D49E-451C-B373-A4486568341A}"/>
              </a:ext>
            </a:extLst>
          </p:cNvPr>
          <p:cNvSpPr txBox="1"/>
          <p:nvPr/>
        </p:nvSpPr>
        <p:spPr>
          <a:xfrm>
            <a:off x="5819303" y="4323976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Released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3B06B5-2E65-459A-A567-94C881DC15EE}"/>
              </a:ext>
            </a:extLst>
          </p:cNvPr>
          <p:cNvSpPr txBox="1"/>
          <p:nvPr/>
        </p:nvSpPr>
        <p:spPr>
          <a:xfrm>
            <a:off x="7017824" y="864104"/>
            <a:ext cx="195528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Indexed (Searchable)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AB8179-21B8-4FAE-9A94-F8A5F98A101E}"/>
              </a:ext>
            </a:extLst>
          </p:cNvPr>
          <p:cNvSpPr txBox="1"/>
          <p:nvPr/>
        </p:nvSpPr>
        <p:spPr>
          <a:xfrm>
            <a:off x="3231491" y="2152843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Usable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737805-0301-4D6F-8EE1-C15678D9FFFE}"/>
              </a:ext>
            </a:extLst>
          </p:cNvPr>
          <p:cNvSpPr txBox="1"/>
          <p:nvPr/>
        </p:nvSpPr>
        <p:spPr>
          <a:xfrm>
            <a:off x="5021071" y="1691217"/>
            <a:ext cx="112674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Transferrable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C4A451-60E0-4C9D-9310-42AA3FE7B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9" y="2343999"/>
            <a:ext cx="1078706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fresco Announces Availability of New Alfresco Content Connector ...">
            <a:extLst>
              <a:ext uri="{FF2B5EF4-FFF2-40B4-BE49-F238E27FC236}">
                <a16:creationId xmlns:a16="http://schemas.microsoft.com/office/drawing/2014/main" id="{3C6E9755-CA44-4731-A165-92125872E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27168" r="13162" b="26774"/>
          <a:stretch/>
        </p:blipFill>
        <p:spPr bwMode="auto">
          <a:xfrm>
            <a:off x="624823" y="3642057"/>
            <a:ext cx="1954282" cy="5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2F8173-3306-46C8-BC81-FBAF8A2E7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037" y="3390629"/>
            <a:ext cx="1014413" cy="342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2A3100-E4BE-40DF-8387-3EE22FE17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334" y="4226948"/>
            <a:ext cx="1485900" cy="257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A9F291-94C1-4242-B902-DBFC83360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4485" y="4634164"/>
            <a:ext cx="3621881" cy="264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EFB4A1-F0EC-4A00-8F4B-FE084C9C7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030" y="1213721"/>
            <a:ext cx="1459314" cy="26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7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BP#1 – When things go wrong: 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08BF-FC44-4F53-920C-45B328AE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50" y="1004835"/>
            <a:ext cx="4818432" cy="3168228"/>
          </a:xfrm>
        </p:spPr>
        <p:txBody>
          <a:bodyPr>
            <a:normAutofit/>
          </a:bodyPr>
          <a:lstStyle/>
          <a:p>
            <a:r>
              <a:rPr lang="en-GB" sz="2800" dirty="0"/>
              <a:t>No document responsible</a:t>
            </a:r>
          </a:p>
          <a:p>
            <a:r>
              <a:rPr lang="en-GB" sz="2800" dirty="0"/>
              <a:t>No process</a:t>
            </a:r>
          </a:p>
          <a:p>
            <a:r>
              <a:rPr lang="en-GB" sz="2800" dirty="0"/>
              <a:t>Local storage</a:t>
            </a:r>
          </a:p>
          <a:p>
            <a:pPr marL="0" indent="0">
              <a:buNone/>
            </a:pPr>
            <a:r>
              <a:rPr lang="en-GB" sz="2800" dirty="0">
                <a:sym typeface="Wingdings" panose="05000000000000000000" pitchFamily="2" charset="2"/>
              </a:rPr>
              <a:t> Unclear about date and </a:t>
            </a:r>
            <a:br>
              <a:rPr lang="en-GB" sz="2800" dirty="0">
                <a:sym typeface="Wingdings" panose="05000000000000000000" pitchFamily="2" charset="2"/>
              </a:rPr>
            </a:br>
            <a:r>
              <a:rPr lang="en-GB" sz="2800" dirty="0">
                <a:sym typeface="Wingdings" panose="05000000000000000000" pitchFamily="2" charset="2"/>
              </a:rPr>
              <a:t>      location of latest versions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EFDE3-6978-462C-9419-BE75D2A9EA7E}"/>
              </a:ext>
            </a:extLst>
          </p:cNvPr>
          <p:cNvSpPr txBox="1"/>
          <p:nvPr/>
        </p:nvSpPr>
        <p:spPr>
          <a:xfrm>
            <a:off x="1067618" y="3778717"/>
            <a:ext cx="1286951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Safe Storage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5BDAD-359D-4729-A424-5A9DCBC28522}"/>
              </a:ext>
            </a:extLst>
          </p:cNvPr>
          <p:cNvSpPr txBox="1"/>
          <p:nvPr/>
        </p:nvSpPr>
        <p:spPr>
          <a:xfrm>
            <a:off x="5203823" y="3412957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Unique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8F309-9522-42CF-83D6-52545C522E67}"/>
              </a:ext>
            </a:extLst>
          </p:cNvPr>
          <p:cNvSpPr txBox="1"/>
          <p:nvPr/>
        </p:nvSpPr>
        <p:spPr>
          <a:xfrm>
            <a:off x="2810889" y="4272775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Findable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F614A-AEB6-470C-8C76-4DEFC3E435E0}"/>
              </a:ext>
            </a:extLst>
          </p:cNvPr>
          <p:cNvSpPr txBox="1"/>
          <p:nvPr/>
        </p:nvSpPr>
        <p:spPr>
          <a:xfrm>
            <a:off x="3286655" y="3485948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Dated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B6F9-B258-4048-9DE3-8270B8D189D2}"/>
              </a:ext>
            </a:extLst>
          </p:cNvPr>
          <p:cNvSpPr txBox="1"/>
          <p:nvPr/>
        </p:nvSpPr>
        <p:spPr>
          <a:xfrm>
            <a:off x="3884931" y="4175449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Versioned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0BE68-F1C4-4420-BA18-C378144D3F2C}"/>
              </a:ext>
            </a:extLst>
          </p:cNvPr>
          <p:cNvSpPr txBox="1"/>
          <p:nvPr/>
        </p:nvSpPr>
        <p:spPr>
          <a:xfrm>
            <a:off x="4667579" y="439017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Accessible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5B455-17DF-4F87-AC55-6E8AC3FC8847}"/>
              </a:ext>
            </a:extLst>
          </p:cNvPr>
          <p:cNvSpPr txBox="1"/>
          <p:nvPr/>
        </p:nvSpPr>
        <p:spPr>
          <a:xfrm>
            <a:off x="5064992" y="1955155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Signed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273A44-E8CC-474D-AF56-3CFDBB0F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32" y="3965549"/>
            <a:ext cx="1095375" cy="571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4D88B3-4E59-4C9A-B88D-3316B9A2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70" y="4434352"/>
            <a:ext cx="1209675" cy="31432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4A3A41-7FCA-480B-BE0F-5B71FC3A48D4}"/>
              </a:ext>
            </a:extLst>
          </p:cNvPr>
          <p:cNvCxnSpPr/>
          <p:nvPr/>
        </p:nvCxnSpPr>
        <p:spPr>
          <a:xfrm>
            <a:off x="7474016" y="2411711"/>
            <a:ext cx="67377" cy="197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F546C41-75FA-4E5F-933E-3787F5642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956" y="2155225"/>
            <a:ext cx="857250" cy="20002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03AFEC-CF90-41D7-B2D7-E337DD9DF107}"/>
              </a:ext>
            </a:extLst>
          </p:cNvPr>
          <p:cNvCxnSpPr/>
          <p:nvPr/>
        </p:nvCxnSpPr>
        <p:spPr>
          <a:xfrm>
            <a:off x="7584707" y="4192845"/>
            <a:ext cx="67377" cy="197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2667742E-F4BD-48FD-8F18-DC0D8B43C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886" y="2653218"/>
            <a:ext cx="1724025" cy="29527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80AD2B3-257A-46F5-A72D-B6B995F0AEC2}"/>
              </a:ext>
            </a:extLst>
          </p:cNvPr>
          <p:cNvGrpSpPr/>
          <p:nvPr/>
        </p:nvGrpSpPr>
        <p:grpSpPr>
          <a:xfrm>
            <a:off x="6795436" y="2653219"/>
            <a:ext cx="1946631" cy="248798"/>
            <a:chOff x="6795436" y="2653219"/>
            <a:chExt cx="1946631" cy="24879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F64218F-D565-4256-9ABE-33F80FDECE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BBB10D-338A-470F-A8A7-67C807A80C49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7F7FDE-362C-48AD-B195-3C287B177D2D}"/>
              </a:ext>
            </a:extLst>
          </p:cNvPr>
          <p:cNvGrpSpPr/>
          <p:nvPr/>
        </p:nvGrpSpPr>
        <p:grpSpPr>
          <a:xfrm>
            <a:off x="5337208" y="3438599"/>
            <a:ext cx="679317" cy="248798"/>
            <a:chOff x="6795436" y="2653219"/>
            <a:chExt cx="1946631" cy="24879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11279D1-C002-497A-9D22-766F55E58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E093E3D-BBC3-4AE1-A94F-849B13BFB349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CB1AE7-4B9B-4A0F-B79E-29A6020FBB82}"/>
              </a:ext>
            </a:extLst>
          </p:cNvPr>
          <p:cNvGrpSpPr/>
          <p:nvPr/>
        </p:nvGrpSpPr>
        <p:grpSpPr>
          <a:xfrm>
            <a:off x="3968681" y="4192845"/>
            <a:ext cx="679317" cy="248798"/>
            <a:chOff x="6795436" y="2653219"/>
            <a:chExt cx="1946631" cy="24879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F7E54B1-AA2F-485D-AB8D-60DC5EFF0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C208-5721-4311-9B19-1D88B40F425B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2CFA2D-C0D4-4024-A4A0-0E6551CE36BF}"/>
              </a:ext>
            </a:extLst>
          </p:cNvPr>
          <p:cNvGrpSpPr/>
          <p:nvPr/>
        </p:nvGrpSpPr>
        <p:grpSpPr>
          <a:xfrm>
            <a:off x="4803686" y="4412650"/>
            <a:ext cx="679317" cy="248798"/>
            <a:chOff x="6795436" y="2653219"/>
            <a:chExt cx="1946631" cy="24879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56EC60-7F0D-4D33-95E2-C67442748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FC6C54D-7AB9-4647-B12D-FF8BFDE3C352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E82B05-4BDC-41EF-BEDB-709596F7F85E}"/>
              </a:ext>
            </a:extLst>
          </p:cNvPr>
          <p:cNvGrpSpPr/>
          <p:nvPr/>
        </p:nvGrpSpPr>
        <p:grpSpPr>
          <a:xfrm>
            <a:off x="3447892" y="3519001"/>
            <a:ext cx="679317" cy="248798"/>
            <a:chOff x="6795436" y="2653219"/>
            <a:chExt cx="1946631" cy="24879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00C3DE1-E44A-4CFF-A634-A65582D3D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96E8B1-7DA7-488B-959C-823A4C521774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0CFEE4-83B4-41DA-8829-EB2D8F901479}"/>
              </a:ext>
            </a:extLst>
          </p:cNvPr>
          <p:cNvGrpSpPr/>
          <p:nvPr/>
        </p:nvGrpSpPr>
        <p:grpSpPr>
          <a:xfrm>
            <a:off x="2951671" y="4325490"/>
            <a:ext cx="679317" cy="248798"/>
            <a:chOff x="6795436" y="2653219"/>
            <a:chExt cx="1946631" cy="24879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28D82D-05D5-485B-8307-7202E7E93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5A37CF-10C3-42FA-A0D8-4533847BCBCA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BCBE06D-FDB3-4288-BCF7-C50B8CD9FF34}"/>
              </a:ext>
            </a:extLst>
          </p:cNvPr>
          <p:cNvGrpSpPr/>
          <p:nvPr/>
        </p:nvGrpSpPr>
        <p:grpSpPr>
          <a:xfrm>
            <a:off x="1274848" y="3846998"/>
            <a:ext cx="886024" cy="190800"/>
            <a:chOff x="6795436" y="2653219"/>
            <a:chExt cx="1946631" cy="248798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C622BE-8AE3-4C88-AC72-6D5E2C997B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4C8EE9E-EC49-4A9C-9F8E-CC4D2FB4E6CD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03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36C5DDA-C712-432B-B3CA-653217F7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295" y="3435438"/>
            <a:ext cx="1150144" cy="3857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1BE1EED-B910-47E1-9DF5-FB246F8B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482" y="4620797"/>
            <a:ext cx="1719263" cy="2333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D0F52E8-78A3-4044-9C65-D1CB4CB1D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538" y="4331890"/>
            <a:ext cx="1581150" cy="2428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43AC8CC-AC2F-44CF-9A8A-5F7B32C34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051" y="4042984"/>
            <a:ext cx="1762125" cy="242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BP#1 – When things go wrong: CHESS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08BF-FC44-4F53-920C-45B328AE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9" y="1004835"/>
            <a:ext cx="8569451" cy="1660680"/>
          </a:xfrm>
        </p:spPr>
        <p:txBody>
          <a:bodyPr>
            <a:normAutofit/>
          </a:bodyPr>
          <a:lstStyle/>
          <a:p>
            <a:r>
              <a:rPr lang="en-GB" sz="2000" dirty="0"/>
              <a:t>Suffers from poor usability</a:t>
            </a:r>
          </a:p>
          <a:p>
            <a:pPr lvl="1"/>
            <a:r>
              <a:rPr lang="en-GB" sz="1800" dirty="0"/>
              <a:t>Based on 10 year out-dated technology (Java-plugins)</a:t>
            </a:r>
          </a:p>
          <a:p>
            <a:pPr lvl="1"/>
            <a:r>
              <a:rPr lang="en-GB" sz="1800" dirty="0"/>
              <a:t>Extreme complexity, only a hand full used/needed</a:t>
            </a:r>
          </a:p>
          <a:p>
            <a:pPr lvl="1"/>
            <a:r>
              <a:rPr lang="en-GB" sz="1800" dirty="0"/>
              <a:t>Efficient categorization and search missing</a:t>
            </a:r>
          </a:p>
          <a:p>
            <a:pPr lvl="1"/>
            <a:r>
              <a:rPr lang="en-GB" sz="1800" dirty="0"/>
              <a:t>Integration of document macros implemented badly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EFDE3-6978-462C-9419-BE75D2A9EA7E}"/>
              </a:ext>
            </a:extLst>
          </p:cNvPr>
          <p:cNvSpPr txBox="1"/>
          <p:nvPr/>
        </p:nvSpPr>
        <p:spPr>
          <a:xfrm>
            <a:off x="6417537" y="2730247"/>
            <a:ext cx="1401981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Safe Storage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5BDAD-359D-4729-A424-5A9DCBC28522}"/>
              </a:ext>
            </a:extLst>
          </p:cNvPr>
          <p:cNvSpPr txBox="1"/>
          <p:nvPr/>
        </p:nvSpPr>
        <p:spPr>
          <a:xfrm>
            <a:off x="7819518" y="2710898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Unique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8F309-9522-42CF-83D6-52545C522E67}"/>
              </a:ext>
            </a:extLst>
          </p:cNvPr>
          <p:cNvSpPr txBox="1"/>
          <p:nvPr/>
        </p:nvSpPr>
        <p:spPr>
          <a:xfrm>
            <a:off x="2646921" y="2910641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Findable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F614A-AEB6-470C-8C76-4DEFC3E435E0}"/>
              </a:ext>
            </a:extLst>
          </p:cNvPr>
          <p:cNvSpPr txBox="1"/>
          <p:nvPr/>
        </p:nvSpPr>
        <p:spPr>
          <a:xfrm>
            <a:off x="2005079" y="2597783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Dated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6B9C9-F31C-446C-9A8C-57CE0292E5D4}"/>
              </a:ext>
            </a:extLst>
          </p:cNvPr>
          <p:cNvSpPr txBox="1"/>
          <p:nvPr/>
        </p:nvSpPr>
        <p:spPr>
          <a:xfrm>
            <a:off x="7390142" y="3043483"/>
            <a:ext cx="1401981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Standard Format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B6F9-B258-4048-9DE3-8270B8D189D2}"/>
              </a:ext>
            </a:extLst>
          </p:cNvPr>
          <p:cNvSpPr txBox="1"/>
          <p:nvPr/>
        </p:nvSpPr>
        <p:spPr>
          <a:xfrm>
            <a:off x="6784509" y="3977667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Versioned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0BE68-F1C4-4420-BA18-C378144D3F2C}"/>
              </a:ext>
            </a:extLst>
          </p:cNvPr>
          <p:cNvSpPr txBox="1"/>
          <p:nvPr/>
        </p:nvSpPr>
        <p:spPr>
          <a:xfrm>
            <a:off x="7772636" y="215671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Accessible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12CFD-22D9-4B93-8AA2-94F597B3A178}"/>
              </a:ext>
            </a:extLst>
          </p:cNvPr>
          <p:cNvSpPr txBox="1"/>
          <p:nvPr/>
        </p:nvSpPr>
        <p:spPr>
          <a:xfrm>
            <a:off x="7840590" y="3721533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Tracible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3CEC9-53A8-49E7-A639-58ECEDC23348}"/>
              </a:ext>
            </a:extLst>
          </p:cNvPr>
          <p:cNvSpPr txBox="1"/>
          <p:nvPr/>
        </p:nvSpPr>
        <p:spPr>
          <a:xfrm>
            <a:off x="6279212" y="3656039"/>
            <a:ext cx="152241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Access Controlled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38B0A-743B-41A3-BAA5-F314A83B62E0}"/>
              </a:ext>
            </a:extLst>
          </p:cNvPr>
          <p:cNvSpPr txBox="1"/>
          <p:nvPr/>
        </p:nvSpPr>
        <p:spPr>
          <a:xfrm>
            <a:off x="7201756" y="3349761"/>
            <a:ext cx="152241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Change Controlled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5B455-17DF-4F87-AC55-6E8AC3FC8847}"/>
              </a:ext>
            </a:extLst>
          </p:cNvPr>
          <p:cNvSpPr txBox="1"/>
          <p:nvPr/>
        </p:nvSpPr>
        <p:spPr>
          <a:xfrm>
            <a:off x="7880967" y="4277947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Signed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1EDDA-D49E-451C-B373-A4486568341A}"/>
              </a:ext>
            </a:extLst>
          </p:cNvPr>
          <p:cNvSpPr txBox="1"/>
          <p:nvPr/>
        </p:nvSpPr>
        <p:spPr>
          <a:xfrm>
            <a:off x="7842441" y="3988624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Released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3B06B5-2E65-459A-A567-94C881DC15EE}"/>
              </a:ext>
            </a:extLst>
          </p:cNvPr>
          <p:cNvSpPr txBox="1"/>
          <p:nvPr/>
        </p:nvSpPr>
        <p:spPr>
          <a:xfrm>
            <a:off x="3849404" y="2787324"/>
            <a:ext cx="106314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Indexed (Searchable)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AB8179-21B8-4FAE-9A94-F8A5F98A101E}"/>
              </a:ext>
            </a:extLst>
          </p:cNvPr>
          <p:cNvSpPr txBox="1"/>
          <p:nvPr/>
        </p:nvSpPr>
        <p:spPr>
          <a:xfrm>
            <a:off x="1352928" y="2910641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Usable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737805-0301-4D6F-8EE1-C15678D9FFFE}"/>
              </a:ext>
            </a:extLst>
          </p:cNvPr>
          <p:cNvSpPr txBox="1"/>
          <p:nvPr/>
        </p:nvSpPr>
        <p:spPr>
          <a:xfrm>
            <a:off x="6696905" y="4262399"/>
            <a:ext cx="112674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Transferrable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C8B2C3-089F-4C3A-BEFC-764F149D5AD6}"/>
              </a:ext>
            </a:extLst>
          </p:cNvPr>
          <p:cNvSpPr txBox="1"/>
          <p:nvPr/>
        </p:nvSpPr>
        <p:spPr>
          <a:xfrm>
            <a:off x="7685346" y="2458669"/>
            <a:ext cx="12198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Linkable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748B74-476F-44BE-894A-F0660211A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999" y="3491122"/>
            <a:ext cx="2314575" cy="271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65F766-3317-4820-A936-2B48A76428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986"/>
          <a:stretch/>
        </p:blipFill>
        <p:spPr>
          <a:xfrm>
            <a:off x="2340206" y="3760008"/>
            <a:ext cx="1671638" cy="874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84AC0F-0A26-4662-AF0C-6F65159795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00" y="3469465"/>
            <a:ext cx="1621631" cy="94297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EF4B8F0A-46E8-4D18-8843-72BC81A7DF4D}"/>
              </a:ext>
            </a:extLst>
          </p:cNvPr>
          <p:cNvSpPr/>
          <p:nvPr/>
        </p:nvSpPr>
        <p:spPr>
          <a:xfrm>
            <a:off x="621300" y="3469465"/>
            <a:ext cx="530941" cy="22293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73B380-06C3-4F23-A542-0A8B91479C9C}"/>
              </a:ext>
            </a:extLst>
          </p:cNvPr>
          <p:cNvSpPr/>
          <p:nvPr/>
        </p:nvSpPr>
        <p:spPr>
          <a:xfrm>
            <a:off x="667301" y="3689564"/>
            <a:ext cx="530941" cy="77698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476752-045E-4093-A240-0BCE396308FE}"/>
              </a:ext>
            </a:extLst>
          </p:cNvPr>
          <p:cNvGrpSpPr/>
          <p:nvPr/>
        </p:nvGrpSpPr>
        <p:grpSpPr>
          <a:xfrm>
            <a:off x="1509947" y="2989285"/>
            <a:ext cx="597986" cy="148551"/>
            <a:chOff x="6795436" y="2653219"/>
            <a:chExt cx="1946631" cy="24879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FF9C7C5-2611-4622-8792-89821676F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D7CEBE6-E815-4743-9B44-5B4D5666F09C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6C8FBC-8C50-4E86-A88E-34EEA1EFF271}"/>
              </a:ext>
            </a:extLst>
          </p:cNvPr>
          <p:cNvGrpSpPr/>
          <p:nvPr/>
        </p:nvGrpSpPr>
        <p:grpSpPr>
          <a:xfrm>
            <a:off x="2823694" y="2992950"/>
            <a:ext cx="597986" cy="148551"/>
            <a:chOff x="6795436" y="2653219"/>
            <a:chExt cx="1946631" cy="24879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545B5F-CAB0-40BB-B07A-6C475CD1B5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503FE70-D05A-41C0-9C22-B598AB343A7C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45D1B5-ACCE-4406-ACA6-E42082B75173}"/>
              </a:ext>
            </a:extLst>
          </p:cNvPr>
          <p:cNvGrpSpPr/>
          <p:nvPr/>
        </p:nvGrpSpPr>
        <p:grpSpPr>
          <a:xfrm>
            <a:off x="3987538" y="2877177"/>
            <a:ext cx="794514" cy="333546"/>
            <a:chOff x="6795436" y="2653219"/>
            <a:chExt cx="1946631" cy="24879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74F82A-1B12-408E-A8B5-9161A1CCEC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BB2E28-C5EC-4B51-A011-696D68F8FC8F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Arrow: Notched Right 33">
            <a:extLst>
              <a:ext uri="{FF2B5EF4-FFF2-40B4-BE49-F238E27FC236}">
                <a16:creationId xmlns:a16="http://schemas.microsoft.com/office/drawing/2014/main" id="{C51CE82B-8EDC-4FAB-8ACD-DCDAE010106D}"/>
              </a:ext>
            </a:extLst>
          </p:cNvPr>
          <p:cNvSpPr/>
          <p:nvPr/>
        </p:nvSpPr>
        <p:spPr>
          <a:xfrm>
            <a:off x="4615314" y="3415255"/>
            <a:ext cx="1634909" cy="114722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Used</a:t>
            </a:r>
            <a:br>
              <a:rPr lang="en-US" dirty="0"/>
            </a:br>
            <a:r>
              <a:rPr lang="en-US" dirty="0"/>
              <a:t>Regularly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F84BAA-1E12-402B-B95C-80B65964D7C8}"/>
              </a:ext>
            </a:extLst>
          </p:cNvPr>
          <p:cNvGrpSpPr/>
          <p:nvPr/>
        </p:nvGrpSpPr>
        <p:grpSpPr>
          <a:xfrm>
            <a:off x="6583838" y="2261530"/>
            <a:ext cx="2091643" cy="2215938"/>
            <a:chOff x="6795436" y="2653219"/>
            <a:chExt cx="1946631" cy="24879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A337164-9451-4212-B647-9B923B637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7FD9301-4356-4093-AC5C-52E990F1FCD0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4D8CE-B08C-4C23-8824-8AEBF71E7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7445" y="1228325"/>
            <a:ext cx="1100138" cy="600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D6C0B8E-2DEF-4166-BDFF-7A5B98614F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6905" y="1320470"/>
            <a:ext cx="581025" cy="38576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7C79B466-C87E-40B9-BDFD-93F8A00E911B}"/>
              </a:ext>
            </a:extLst>
          </p:cNvPr>
          <p:cNvSpPr/>
          <p:nvPr/>
        </p:nvSpPr>
        <p:spPr>
          <a:xfrm>
            <a:off x="8054551" y="1406048"/>
            <a:ext cx="669618" cy="2156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D96B6B5-AFA5-4471-B054-C47000F600C0}"/>
              </a:ext>
            </a:extLst>
          </p:cNvPr>
          <p:cNvSpPr/>
          <p:nvPr/>
        </p:nvSpPr>
        <p:spPr>
          <a:xfrm>
            <a:off x="6632533" y="1470255"/>
            <a:ext cx="669618" cy="2156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DC9BF04-5DB3-45D4-8E76-81C6AFFF3927}"/>
              </a:ext>
            </a:extLst>
          </p:cNvPr>
          <p:cNvGrpSpPr/>
          <p:nvPr/>
        </p:nvGrpSpPr>
        <p:grpSpPr>
          <a:xfrm>
            <a:off x="2199932" y="2679718"/>
            <a:ext cx="597986" cy="148551"/>
            <a:chOff x="6795436" y="2653219"/>
            <a:chExt cx="1946631" cy="24879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C86C9FD-1D61-4855-8DAB-DAC1335A6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5436" y="2653219"/>
              <a:ext cx="1946631" cy="2487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4961C49-7A67-4F8E-8099-AC0C49D749D1}"/>
                </a:ext>
              </a:extLst>
            </p:cNvPr>
            <p:cNvCxnSpPr>
              <a:cxnSpLocks/>
            </p:cNvCxnSpPr>
            <p:nvPr/>
          </p:nvCxnSpPr>
          <p:spPr>
            <a:xfrm>
              <a:off x="6829124" y="2665497"/>
              <a:ext cx="1912943" cy="236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4D5649A1-B328-4DB7-8F6C-EDBDF52CB0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1876" y="989326"/>
            <a:ext cx="2671763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BP#2 – Work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7662-862A-B146-AD69-E8B30565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 sub-project/work package starts determines how is progresses/ends</a:t>
            </a:r>
          </a:p>
          <a:p>
            <a:r>
              <a:rPr lang="en-GB" dirty="0"/>
              <a:t>Roles and responsibilities need to be clear</a:t>
            </a:r>
          </a:p>
          <a:p>
            <a:r>
              <a:rPr lang="en-GB" dirty="0"/>
              <a:t>Goals need to be clear</a:t>
            </a:r>
          </a:p>
          <a:p>
            <a:pPr lvl="1"/>
            <a:r>
              <a:rPr lang="en-GB" dirty="0"/>
              <a:t>State expectations</a:t>
            </a:r>
          </a:p>
          <a:p>
            <a:pPr lvl="1"/>
            <a:r>
              <a:rPr lang="en-GB" dirty="0"/>
              <a:t>Define success!</a:t>
            </a:r>
          </a:p>
          <a:p>
            <a:pPr lvl="1"/>
            <a:r>
              <a:rPr lang="en-GB" dirty="0"/>
              <a:t>Define feedback/communication procedure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40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BP#2 – Example 1: Design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20B69-4A25-4955-9734-6C5DBD3D0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930583"/>
            <a:ext cx="3041650" cy="1758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A4D24-EA04-4EBA-BB51-A5459D77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689036"/>
            <a:ext cx="3094333" cy="185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872550-3B24-4A6A-A7BA-98F850508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954" y="1029952"/>
            <a:ext cx="4622496" cy="33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BP#2 – Example 2: Design Specification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E9CF5-CA82-4475-906C-ED354BB4A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3" y="742545"/>
            <a:ext cx="4178300" cy="2037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2D9F0-9C63-4099-B659-C93757DAC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2834349"/>
            <a:ext cx="4386263" cy="1702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68C70-C983-468E-8B6E-C23DF7E28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792"/>
          <a:stretch/>
        </p:blipFill>
        <p:spPr>
          <a:xfrm>
            <a:off x="4683431" y="826315"/>
            <a:ext cx="853770" cy="4016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CB9B7-73F3-4365-B02E-66487554B2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00"/>
          <a:stretch/>
        </p:blipFill>
        <p:spPr>
          <a:xfrm>
            <a:off x="6804021" y="826315"/>
            <a:ext cx="2339979" cy="4016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BA123-311B-4631-9D5C-108986A598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92" r="46529"/>
          <a:stretch/>
        </p:blipFill>
        <p:spPr>
          <a:xfrm>
            <a:off x="5608406" y="826315"/>
            <a:ext cx="1078143" cy="40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9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F8F46-3233-B24A-B482-142CADDA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198" y="1574506"/>
            <a:ext cx="6858000" cy="937582"/>
          </a:xfrm>
        </p:spPr>
        <p:txBody>
          <a:bodyPr>
            <a:normAutofit/>
          </a:bodyPr>
          <a:lstStyle/>
          <a:p>
            <a:r>
              <a:rPr lang="en-GB" i="1" dirty="0"/>
              <a:t>Thank you!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0BAB54-7E6D-E949-8343-D120FD0CA9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1198" y="2713102"/>
            <a:ext cx="6858000" cy="7203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Artur Glavic, PSI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Artur.Glavic@psi.ch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2D0205-F6EB-504A-8D6A-BA64A5B62C54}"/>
              </a:ext>
            </a:extLst>
          </p:cNvPr>
          <p:cNvSpPr>
            <a:spLocks noChangeAspect="1"/>
          </p:cNvSpPr>
          <p:nvPr/>
        </p:nvSpPr>
        <p:spPr>
          <a:xfrm>
            <a:off x="6767909" y="2701528"/>
            <a:ext cx="2165998" cy="2165998"/>
          </a:xfrm>
          <a:prstGeom prst="ellipse">
            <a:avLst/>
          </a:prstGeom>
          <a:solidFill>
            <a:srgbClr val="9DB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8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D6243-E3F8-4C46-8728-EDC755D4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213" y="3528935"/>
            <a:ext cx="1681972" cy="36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6A053-1158-4348-9C35-68743BC09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984" y="2987305"/>
            <a:ext cx="672146" cy="446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B1C39-8B2C-614E-9014-4BFD20B566F8}"/>
              </a:ext>
            </a:extLst>
          </p:cNvPr>
          <p:cNvSpPr txBox="1"/>
          <p:nvPr/>
        </p:nvSpPr>
        <p:spPr>
          <a:xfrm>
            <a:off x="6898470" y="3871856"/>
            <a:ext cx="185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823867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BC3D1-590C-F041-99E1-D427C60B6166}"/>
              </a:ext>
            </a:extLst>
          </p:cNvPr>
          <p:cNvSpPr/>
          <p:nvPr/>
        </p:nvSpPr>
        <p:spPr>
          <a:xfrm>
            <a:off x="74817" y="4571999"/>
            <a:ext cx="3474720" cy="52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E16D-56AE-A141-B598-02AFF0D2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BEE59-7FF8-7648-AF5E-ACC85EAB8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PSI</a:t>
            </a:r>
          </a:p>
          <a:p>
            <a:pPr lvl="1"/>
            <a:r>
              <a:rPr lang="en-GB" dirty="0"/>
              <a:t>Extended experience in ESS partnership in instrument project</a:t>
            </a:r>
          </a:p>
          <a:p>
            <a:pPr lvl="1"/>
            <a:r>
              <a:rPr lang="en-GB" dirty="0"/>
              <a:t>Leading engineering design project within PSI</a:t>
            </a:r>
          </a:p>
          <a:p>
            <a:pPr lvl="1"/>
            <a:r>
              <a:rPr lang="en-GB" dirty="0"/>
              <a:t>Coordinating instrument in-kind contributions to ESS </a:t>
            </a:r>
          </a:p>
          <a:p>
            <a:pPr lvl="1"/>
            <a:r>
              <a:rPr lang="en-GB" dirty="0"/>
              <a:t>Not part of BrightnESS²</a:t>
            </a:r>
          </a:p>
        </p:txBody>
      </p:sp>
    </p:spTree>
    <p:extLst>
      <p:ext uri="{BB962C8B-B14F-4D97-AF65-F5344CB8AC3E}">
        <p14:creationId xmlns:p14="http://schemas.microsoft.com/office/powerpoint/2010/main" val="332865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BP#1 – Document Management</a:t>
            </a:r>
          </a:p>
        </p:txBody>
      </p:sp>
      <p:pic>
        <p:nvPicPr>
          <p:cNvPr id="1028" name="Picture 4" descr="Use a Fire Safe to Protect Vital Documents: Organize for Emergencies">
            <a:extLst>
              <a:ext uri="{FF2B5EF4-FFF2-40B4-BE49-F238E27FC236}">
                <a16:creationId xmlns:a16="http://schemas.microsoft.com/office/drawing/2014/main" id="{ABB113DF-18EB-49CF-9FDF-720CA4D3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29" y="930583"/>
            <a:ext cx="4051764" cy="346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Long to Keep Important Documents (and What You Can Shred)">
            <a:extLst>
              <a:ext uri="{FF2B5EF4-FFF2-40B4-BE49-F238E27FC236}">
                <a16:creationId xmlns:a16="http://schemas.microsoft.com/office/drawing/2014/main" id="{BD1961E6-8D91-49BE-86A7-32A26203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" y="1551005"/>
            <a:ext cx="3784286" cy="25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66134DF-334C-460B-AE78-1B07284452C7}"/>
              </a:ext>
            </a:extLst>
          </p:cNvPr>
          <p:cNvSpPr/>
          <p:nvPr/>
        </p:nvSpPr>
        <p:spPr>
          <a:xfrm>
            <a:off x="4244653" y="861614"/>
            <a:ext cx="4836882" cy="2055335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Storage Medium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9E6ACE4-9FC6-4F64-8B4A-D987DCA5D92C}"/>
              </a:ext>
            </a:extLst>
          </p:cNvPr>
          <p:cNvSpPr/>
          <p:nvPr/>
        </p:nvSpPr>
        <p:spPr>
          <a:xfrm>
            <a:off x="4244654" y="2988155"/>
            <a:ext cx="4836882" cy="203190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Work Process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3CA661-4FA1-44A7-A236-F1C1C924A89F}"/>
              </a:ext>
            </a:extLst>
          </p:cNvPr>
          <p:cNvSpPr/>
          <p:nvPr/>
        </p:nvSpPr>
        <p:spPr>
          <a:xfrm>
            <a:off x="317472" y="861614"/>
            <a:ext cx="3877898" cy="37382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Filetype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BP#1 – Document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A2725-7ED4-4CF4-97BB-79AF4356D4A2}"/>
              </a:ext>
            </a:extLst>
          </p:cNvPr>
          <p:cNvSpPr txBox="1"/>
          <p:nvPr/>
        </p:nvSpPr>
        <p:spPr>
          <a:xfrm>
            <a:off x="4257077" y="2317834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Safe 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32EDC-FE54-4351-91FB-9A21A0AF7D78}"/>
              </a:ext>
            </a:extLst>
          </p:cNvPr>
          <p:cNvSpPr txBox="1"/>
          <p:nvPr/>
        </p:nvSpPr>
        <p:spPr>
          <a:xfrm>
            <a:off x="4268253" y="3151887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Unique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924F6-B25B-4C6F-8A87-A6355CD68717}"/>
              </a:ext>
            </a:extLst>
          </p:cNvPr>
          <p:cNvSpPr txBox="1"/>
          <p:nvPr/>
        </p:nvSpPr>
        <p:spPr>
          <a:xfrm>
            <a:off x="5333269" y="258069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Findable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B428D9-EE25-419E-A0B4-E0E7EC4C7E42}"/>
              </a:ext>
            </a:extLst>
          </p:cNvPr>
          <p:cNvSpPr txBox="1"/>
          <p:nvPr/>
        </p:nvSpPr>
        <p:spPr>
          <a:xfrm>
            <a:off x="2571880" y="3573624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6AA845-0B7D-4862-9D99-6FC700C18EC5}"/>
              </a:ext>
            </a:extLst>
          </p:cNvPr>
          <p:cNvSpPr txBox="1"/>
          <p:nvPr/>
        </p:nvSpPr>
        <p:spPr>
          <a:xfrm>
            <a:off x="3117059" y="2663033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Standard Format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461DB3-55AD-4678-9B0D-7686108E8B2E}"/>
              </a:ext>
            </a:extLst>
          </p:cNvPr>
          <p:cNvSpPr txBox="1"/>
          <p:nvPr/>
        </p:nvSpPr>
        <p:spPr>
          <a:xfrm>
            <a:off x="6201325" y="366523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Versioned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CBC465-8A55-4599-AAD7-F4955904EEEE}"/>
              </a:ext>
            </a:extLst>
          </p:cNvPr>
          <p:cNvSpPr txBox="1"/>
          <p:nvPr/>
        </p:nvSpPr>
        <p:spPr>
          <a:xfrm>
            <a:off x="4652893" y="1638914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Accessible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66F0A7-E009-4D16-AE70-C01606363336}"/>
              </a:ext>
            </a:extLst>
          </p:cNvPr>
          <p:cNvSpPr txBox="1"/>
          <p:nvPr/>
        </p:nvSpPr>
        <p:spPr>
          <a:xfrm>
            <a:off x="7806778" y="321370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Tracible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536A0-71A5-4391-B682-8E89C71081F2}"/>
              </a:ext>
            </a:extLst>
          </p:cNvPr>
          <p:cNvSpPr txBox="1"/>
          <p:nvPr/>
        </p:nvSpPr>
        <p:spPr>
          <a:xfrm>
            <a:off x="6187327" y="2110896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Access Controlled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E3A45-F13E-472A-BD8E-2C291664EA3B}"/>
              </a:ext>
            </a:extLst>
          </p:cNvPr>
          <p:cNvSpPr txBox="1"/>
          <p:nvPr/>
        </p:nvSpPr>
        <p:spPr>
          <a:xfrm>
            <a:off x="7752224" y="2133838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Change Controlled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5BA71E-528B-441A-9BD5-501A0E1A17A5}"/>
              </a:ext>
            </a:extLst>
          </p:cNvPr>
          <p:cNvSpPr txBox="1"/>
          <p:nvPr/>
        </p:nvSpPr>
        <p:spPr>
          <a:xfrm>
            <a:off x="6802736" y="3963198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Signed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B519AC-30CB-4F0C-A710-25CF831F7CFB}"/>
              </a:ext>
            </a:extLst>
          </p:cNvPr>
          <p:cNvSpPr txBox="1"/>
          <p:nvPr/>
        </p:nvSpPr>
        <p:spPr>
          <a:xfrm>
            <a:off x="6482475" y="321370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Released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FD68CC-1EB9-4B0F-8F74-A4F0FCB04A7A}"/>
              </a:ext>
            </a:extLst>
          </p:cNvPr>
          <p:cNvSpPr txBox="1"/>
          <p:nvPr/>
        </p:nvSpPr>
        <p:spPr>
          <a:xfrm>
            <a:off x="6866004" y="1437263"/>
            <a:ext cx="106314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Indexed (Searchable)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B2E3D7-2418-49D4-9B7E-F40692920500}"/>
              </a:ext>
            </a:extLst>
          </p:cNvPr>
          <p:cNvSpPr txBox="1"/>
          <p:nvPr/>
        </p:nvSpPr>
        <p:spPr>
          <a:xfrm>
            <a:off x="2614308" y="1589544"/>
            <a:ext cx="1079392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Comparable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CA22A0-5D2B-4685-AD72-1C20F2509968}"/>
              </a:ext>
            </a:extLst>
          </p:cNvPr>
          <p:cNvSpPr txBox="1"/>
          <p:nvPr/>
        </p:nvSpPr>
        <p:spPr>
          <a:xfrm>
            <a:off x="2030913" y="3063661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Usable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38297F-536E-4636-950F-81A98AACEA2E}"/>
              </a:ext>
            </a:extLst>
          </p:cNvPr>
          <p:cNvSpPr txBox="1"/>
          <p:nvPr/>
        </p:nvSpPr>
        <p:spPr>
          <a:xfrm>
            <a:off x="479851" y="2968550"/>
            <a:ext cx="112674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Transferrable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820AF5-7C14-4F51-8E2A-1ECCB4287B36}"/>
              </a:ext>
            </a:extLst>
          </p:cNvPr>
          <p:cNvSpPr txBox="1"/>
          <p:nvPr/>
        </p:nvSpPr>
        <p:spPr>
          <a:xfrm>
            <a:off x="5635463" y="1536085"/>
            <a:ext cx="12198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Linkable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2DC53-5E39-405C-A9B7-8E15A1385E37}"/>
              </a:ext>
            </a:extLst>
          </p:cNvPr>
          <p:cNvSpPr txBox="1"/>
          <p:nvPr/>
        </p:nvSpPr>
        <p:spPr>
          <a:xfrm>
            <a:off x="4982622" y="3523175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7C25E-B5F8-44EA-8666-D3CB685CFEC5}"/>
              </a:ext>
            </a:extLst>
          </p:cNvPr>
          <p:cNvSpPr txBox="1"/>
          <p:nvPr/>
        </p:nvSpPr>
        <p:spPr>
          <a:xfrm>
            <a:off x="5173464" y="228948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Usable</a:t>
            </a:r>
          </a:p>
        </p:txBody>
      </p:sp>
    </p:spTree>
    <p:extLst>
      <p:ext uri="{BB962C8B-B14F-4D97-AF65-F5344CB8AC3E}">
        <p14:creationId xmlns:p14="http://schemas.microsoft.com/office/powerpoint/2010/main" val="38567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8" grpId="0"/>
      <p:bldP spid="13" grpId="0"/>
      <p:bldP spid="14" grpId="0"/>
      <p:bldP spid="33" grpId="0"/>
      <p:bldP spid="34" grpId="0"/>
      <p:bldP spid="35" grpId="0"/>
      <p:bldP spid="9" grpId="0"/>
      <p:bldP spid="12" grpId="0"/>
      <p:bldP spid="37" grpId="0"/>
      <p:bldP spid="39" grpId="0"/>
      <p:bldP spid="4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66134DF-334C-460B-AE78-1B07284452C7}"/>
              </a:ext>
            </a:extLst>
          </p:cNvPr>
          <p:cNvSpPr/>
          <p:nvPr/>
        </p:nvSpPr>
        <p:spPr>
          <a:xfrm>
            <a:off x="4244653" y="861614"/>
            <a:ext cx="4836882" cy="2055335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Storage Medium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9E6ACE4-9FC6-4F64-8B4A-D987DCA5D92C}"/>
              </a:ext>
            </a:extLst>
          </p:cNvPr>
          <p:cNvSpPr/>
          <p:nvPr/>
        </p:nvSpPr>
        <p:spPr>
          <a:xfrm>
            <a:off x="4244654" y="2988155"/>
            <a:ext cx="4836882" cy="203190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Work Process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3CA661-4FA1-44A7-A236-F1C1C924A89F}"/>
              </a:ext>
            </a:extLst>
          </p:cNvPr>
          <p:cNvSpPr/>
          <p:nvPr/>
        </p:nvSpPr>
        <p:spPr>
          <a:xfrm>
            <a:off x="317472" y="861614"/>
            <a:ext cx="3877898" cy="37382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Filetype</a:t>
            </a:r>
          </a:p>
        </p:txBody>
      </p:sp>
      <p:sp>
        <p:nvSpPr>
          <p:cNvPr id="66" name="Flowchart: Delay 65">
            <a:extLst>
              <a:ext uri="{FF2B5EF4-FFF2-40B4-BE49-F238E27FC236}">
                <a16:creationId xmlns:a16="http://schemas.microsoft.com/office/drawing/2014/main" id="{FDF7F61E-BEF5-4148-B757-B6A490763A07}"/>
              </a:ext>
            </a:extLst>
          </p:cNvPr>
          <p:cNvSpPr/>
          <p:nvPr/>
        </p:nvSpPr>
        <p:spPr>
          <a:xfrm flipH="1">
            <a:off x="440243" y="1907373"/>
            <a:ext cx="8386282" cy="2574684"/>
          </a:xfrm>
          <a:prstGeom prst="flowChartDela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Stored Data 59">
            <a:extLst>
              <a:ext uri="{FF2B5EF4-FFF2-40B4-BE49-F238E27FC236}">
                <a16:creationId xmlns:a16="http://schemas.microsoft.com/office/drawing/2014/main" id="{F80B591A-3908-45C2-8EF6-7DC2AE2DB661}"/>
              </a:ext>
            </a:extLst>
          </p:cNvPr>
          <p:cNvSpPr/>
          <p:nvPr/>
        </p:nvSpPr>
        <p:spPr>
          <a:xfrm>
            <a:off x="1527142" y="1434013"/>
            <a:ext cx="7312965" cy="3059323"/>
          </a:xfrm>
          <a:prstGeom prst="flowChartOnlineStorage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05128AA-AB48-44FE-B697-AF0A7379DF64}"/>
              </a:ext>
            </a:extLst>
          </p:cNvPr>
          <p:cNvSpPr/>
          <p:nvPr/>
        </p:nvSpPr>
        <p:spPr>
          <a:xfrm rot="1231349">
            <a:off x="2244670" y="1106081"/>
            <a:ext cx="3893140" cy="3446394"/>
          </a:xfrm>
          <a:prstGeom prst="ellipse">
            <a:avLst/>
          </a:prstGeom>
          <a:solidFill>
            <a:srgbClr val="9BBB59">
              <a:alpha val="8980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F8D6F0F-EB31-459C-9198-B1299013FAF8}"/>
              </a:ext>
            </a:extLst>
          </p:cNvPr>
          <p:cNvSpPr/>
          <p:nvPr/>
        </p:nvSpPr>
        <p:spPr>
          <a:xfrm>
            <a:off x="2026697" y="2031053"/>
            <a:ext cx="4540121" cy="2296307"/>
          </a:xfrm>
          <a:prstGeom prst="ellipse">
            <a:avLst/>
          </a:prstGeom>
          <a:solidFill>
            <a:srgbClr val="C0504D">
              <a:alpha val="89804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BP#1 – Document Management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192327F-56CB-4C3A-9300-9B44068C4106}"/>
              </a:ext>
            </a:extLst>
          </p:cNvPr>
          <p:cNvSpPr/>
          <p:nvPr/>
        </p:nvSpPr>
        <p:spPr>
          <a:xfrm>
            <a:off x="2929319" y="1889626"/>
            <a:ext cx="2522278" cy="1823641"/>
          </a:xfrm>
          <a:prstGeom prst="ellipse">
            <a:avLst/>
          </a:prstGeom>
          <a:solidFill>
            <a:srgbClr val="4BACC6">
              <a:alpha val="8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A2725-7ED4-4CF4-97BB-79AF4356D4A2}"/>
              </a:ext>
            </a:extLst>
          </p:cNvPr>
          <p:cNvSpPr txBox="1"/>
          <p:nvPr/>
        </p:nvSpPr>
        <p:spPr>
          <a:xfrm>
            <a:off x="4257077" y="2317834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Safe 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32EDC-FE54-4351-91FB-9A21A0AF7D78}"/>
              </a:ext>
            </a:extLst>
          </p:cNvPr>
          <p:cNvSpPr txBox="1"/>
          <p:nvPr/>
        </p:nvSpPr>
        <p:spPr>
          <a:xfrm>
            <a:off x="4268253" y="3151887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Unique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924F6-B25B-4C6F-8A87-A6355CD68717}"/>
              </a:ext>
            </a:extLst>
          </p:cNvPr>
          <p:cNvSpPr txBox="1"/>
          <p:nvPr/>
        </p:nvSpPr>
        <p:spPr>
          <a:xfrm>
            <a:off x="5333269" y="258069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Findable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B428D9-EE25-419E-A0B4-E0E7EC4C7E42}"/>
              </a:ext>
            </a:extLst>
          </p:cNvPr>
          <p:cNvSpPr txBox="1"/>
          <p:nvPr/>
        </p:nvSpPr>
        <p:spPr>
          <a:xfrm>
            <a:off x="2571880" y="3573624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6AA845-0B7D-4862-9D99-6FC700C18EC5}"/>
              </a:ext>
            </a:extLst>
          </p:cNvPr>
          <p:cNvSpPr txBox="1"/>
          <p:nvPr/>
        </p:nvSpPr>
        <p:spPr>
          <a:xfrm>
            <a:off x="3117059" y="2663033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Standard Format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461DB3-55AD-4678-9B0D-7686108E8B2E}"/>
              </a:ext>
            </a:extLst>
          </p:cNvPr>
          <p:cNvSpPr txBox="1"/>
          <p:nvPr/>
        </p:nvSpPr>
        <p:spPr>
          <a:xfrm>
            <a:off x="6201325" y="366523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Versioned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CBC465-8A55-4599-AAD7-F4955904EEEE}"/>
              </a:ext>
            </a:extLst>
          </p:cNvPr>
          <p:cNvSpPr txBox="1"/>
          <p:nvPr/>
        </p:nvSpPr>
        <p:spPr>
          <a:xfrm>
            <a:off x="4652893" y="1638914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Accessible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66F0A7-E009-4D16-AE70-C01606363336}"/>
              </a:ext>
            </a:extLst>
          </p:cNvPr>
          <p:cNvSpPr txBox="1"/>
          <p:nvPr/>
        </p:nvSpPr>
        <p:spPr>
          <a:xfrm>
            <a:off x="7806778" y="321370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Tracible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536A0-71A5-4391-B682-8E89C71081F2}"/>
              </a:ext>
            </a:extLst>
          </p:cNvPr>
          <p:cNvSpPr txBox="1"/>
          <p:nvPr/>
        </p:nvSpPr>
        <p:spPr>
          <a:xfrm>
            <a:off x="6187327" y="2110896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Access Controlled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E3A45-F13E-472A-BD8E-2C291664EA3B}"/>
              </a:ext>
            </a:extLst>
          </p:cNvPr>
          <p:cNvSpPr txBox="1"/>
          <p:nvPr/>
        </p:nvSpPr>
        <p:spPr>
          <a:xfrm>
            <a:off x="7752224" y="2133838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Change Controlled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5BA71E-528B-441A-9BD5-501A0E1A17A5}"/>
              </a:ext>
            </a:extLst>
          </p:cNvPr>
          <p:cNvSpPr txBox="1"/>
          <p:nvPr/>
        </p:nvSpPr>
        <p:spPr>
          <a:xfrm>
            <a:off x="6802736" y="3963198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Signed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B519AC-30CB-4F0C-A710-25CF831F7CFB}"/>
              </a:ext>
            </a:extLst>
          </p:cNvPr>
          <p:cNvSpPr txBox="1"/>
          <p:nvPr/>
        </p:nvSpPr>
        <p:spPr>
          <a:xfrm>
            <a:off x="6482475" y="321370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Released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FD68CC-1EB9-4B0F-8F74-A4F0FCB04A7A}"/>
              </a:ext>
            </a:extLst>
          </p:cNvPr>
          <p:cNvSpPr txBox="1"/>
          <p:nvPr/>
        </p:nvSpPr>
        <p:spPr>
          <a:xfrm>
            <a:off x="6866004" y="1437263"/>
            <a:ext cx="106314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Indexed (Searchable)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B2E3D7-2418-49D4-9B7E-F40692920500}"/>
              </a:ext>
            </a:extLst>
          </p:cNvPr>
          <p:cNvSpPr txBox="1"/>
          <p:nvPr/>
        </p:nvSpPr>
        <p:spPr>
          <a:xfrm>
            <a:off x="2614308" y="1589544"/>
            <a:ext cx="1079392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Comparable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CA22A0-5D2B-4685-AD72-1C20F2509968}"/>
              </a:ext>
            </a:extLst>
          </p:cNvPr>
          <p:cNvSpPr txBox="1"/>
          <p:nvPr/>
        </p:nvSpPr>
        <p:spPr>
          <a:xfrm>
            <a:off x="2030913" y="3063661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Usable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38297F-536E-4636-950F-81A98AACEA2E}"/>
              </a:ext>
            </a:extLst>
          </p:cNvPr>
          <p:cNvSpPr txBox="1"/>
          <p:nvPr/>
        </p:nvSpPr>
        <p:spPr>
          <a:xfrm>
            <a:off x="479851" y="2968550"/>
            <a:ext cx="112674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Transferrable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52C719-2CC7-4933-824F-A36CFC294100}"/>
              </a:ext>
            </a:extLst>
          </p:cNvPr>
          <p:cNvSpPr txBox="1"/>
          <p:nvPr/>
        </p:nvSpPr>
        <p:spPr>
          <a:xfrm>
            <a:off x="3545404" y="1151679"/>
            <a:ext cx="10463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AD99BD-9DDA-4DB6-857A-8EC2EC42DEC3}"/>
              </a:ext>
            </a:extLst>
          </p:cNvPr>
          <p:cNvSpPr txBox="1"/>
          <p:nvPr/>
        </p:nvSpPr>
        <p:spPr>
          <a:xfrm>
            <a:off x="3533912" y="3984155"/>
            <a:ext cx="171358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Documentation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B9E42C-30A0-4BF4-B4AA-FB19FBF86BC6}"/>
              </a:ext>
            </a:extLst>
          </p:cNvPr>
          <p:cNvSpPr txBox="1"/>
          <p:nvPr/>
        </p:nvSpPr>
        <p:spPr>
          <a:xfrm>
            <a:off x="3602874" y="1955266"/>
            <a:ext cx="11018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Technical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480B13-6735-4DE4-8778-B4D0B4B8F54E}"/>
              </a:ext>
            </a:extLst>
          </p:cNvPr>
          <p:cNvSpPr txBox="1"/>
          <p:nvPr/>
        </p:nvSpPr>
        <p:spPr>
          <a:xfrm>
            <a:off x="5394372" y="4181975"/>
            <a:ext cx="178085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Approval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9F86A51-00B9-4B8A-99FE-B8CEA390EE52}"/>
              </a:ext>
            </a:extLst>
          </p:cNvPr>
          <p:cNvSpPr txBox="1"/>
          <p:nvPr/>
        </p:nvSpPr>
        <p:spPr>
          <a:xfrm>
            <a:off x="758999" y="2633947"/>
            <a:ext cx="82638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820AF5-7C14-4F51-8E2A-1ECCB4287B36}"/>
              </a:ext>
            </a:extLst>
          </p:cNvPr>
          <p:cNvSpPr txBox="1"/>
          <p:nvPr/>
        </p:nvSpPr>
        <p:spPr>
          <a:xfrm>
            <a:off x="5635463" y="1536085"/>
            <a:ext cx="12198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Linkable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041CB9-B0FC-4ED7-8AD2-37BF2E63CA80}"/>
              </a:ext>
            </a:extLst>
          </p:cNvPr>
          <p:cNvSpPr txBox="1"/>
          <p:nvPr/>
        </p:nvSpPr>
        <p:spPr>
          <a:xfrm>
            <a:off x="4982622" y="3523175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Usable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5C6091-D432-471A-B97B-13F574BF5AAD}"/>
              </a:ext>
            </a:extLst>
          </p:cNvPr>
          <p:cNvSpPr txBox="1"/>
          <p:nvPr/>
        </p:nvSpPr>
        <p:spPr>
          <a:xfrm>
            <a:off x="5173464" y="228948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Usable</a:t>
            </a:r>
          </a:p>
        </p:txBody>
      </p:sp>
    </p:spTree>
    <p:extLst>
      <p:ext uri="{BB962C8B-B14F-4D97-AF65-F5344CB8AC3E}">
        <p14:creationId xmlns:p14="http://schemas.microsoft.com/office/powerpoint/2010/main" val="23311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0" grpId="0" animBg="1"/>
      <p:bldP spid="58" grpId="0" animBg="1"/>
      <p:bldP spid="56" grpId="0" animBg="1"/>
      <p:bldP spid="50" grpId="0" animBg="1"/>
      <p:bldP spid="62" grpId="0"/>
      <p:bldP spid="65" grpId="0"/>
      <p:bldP spid="67" grpId="0"/>
      <p:bldP spid="69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66134DF-334C-460B-AE78-1B07284452C7}"/>
              </a:ext>
            </a:extLst>
          </p:cNvPr>
          <p:cNvSpPr/>
          <p:nvPr/>
        </p:nvSpPr>
        <p:spPr>
          <a:xfrm>
            <a:off x="4244653" y="861614"/>
            <a:ext cx="4836882" cy="2055335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Storage Medium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9E6ACE4-9FC6-4F64-8B4A-D987DCA5D92C}"/>
              </a:ext>
            </a:extLst>
          </p:cNvPr>
          <p:cNvSpPr/>
          <p:nvPr/>
        </p:nvSpPr>
        <p:spPr>
          <a:xfrm>
            <a:off x="4244654" y="2988155"/>
            <a:ext cx="4836882" cy="203190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/>
              <a:t>Work Process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3CA661-4FA1-44A7-A236-F1C1C924A89F}"/>
              </a:ext>
            </a:extLst>
          </p:cNvPr>
          <p:cNvSpPr/>
          <p:nvPr/>
        </p:nvSpPr>
        <p:spPr>
          <a:xfrm>
            <a:off x="317472" y="861614"/>
            <a:ext cx="3877898" cy="373823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Filetype</a:t>
            </a:r>
          </a:p>
        </p:txBody>
      </p:sp>
      <p:sp>
        <p:nvSpPr>
          <p:cNvPr id="66" name="Flowchart: Delay 65">
            <a:extLst>
              <a:ext uri="{FF2B5EF4-FFF2-40B4-BE49-F238E27FC236}">
                <a16:creationId xmlns:a16="http://schemas.microsoft.com/office/drawing/2014/main" id="{FDF7F61E-BEF5-4148-B757-B6A490763A07}"/>
              </a:ext>
            </a:extLst>
          </p:cNvPr>
          <p:cNvSpPr/>
          <p:nvPr/>
        </p:nvSpPr>
        <p:spPr>
          <a:xfrm flipH="1">
            <a:off x="440243" y="1907373"/>
            <a:ext cx="8386282" cy="2574684"/>
          </a:xfrm>
          <a:prstGeom prst="flowChartDela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Stored Data 59">
            <a:extLst>
              <a:ext uri="{FF2B5EF4-FFF2-40B4-BE49-F238E27FC236}">
                <a16:creationId xmlns:a16="http://schemas.microsoft.com/office/drawing/2014/main" id="{F80B591A-3908-45C2-8EF6-7DC2AE2DB661}"/>
              </a:ext>
            </a:extLst>
          </p:cNvPr>
          <p:cNvSpPr/>
          <p:nvPr/>
        </p:nvSpPr>
        <p:spPr>
          <a:xfrm>
            <a:off x="1527142" y="1434013"/>
            <a:ext cx="7312965" cy="3059323"/>
          </a:xfrm>
          <a:prstGeom prst="flowChartOnlineStorage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05128AA-AB48-44FE-B697-AF0A7379DF64}"/>
              </a:ext>
            </a:extLst>
          </p:cNvPr>
          <p:cNvSpPr/>
          <p:nvPr/>
        </p:nvSpPr>
        <p:spPr>
          <a:xfrm rot="1231349">
            <a:off x="2244670" y="1106081"/>
            <a:ext cx="3893140" cy="3446394"/>
          </a:xfrm>
          <a:prstGeom prst="ellipse">
            <a:avLst/>
          </a:prstGeom>
          <a:solidFill>
            <a:srgbClr val="9BBB59">
              <a:alpha val="8980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F8D6F0F-EB31-459C-9198-B1299013FAF8}"/>
              </a:ext>
            </a:extLst>
          </p:cNvPr>
          <p:cNvSpPr/>
          <p:nvPr/>
        </p:nvSpPr>
        <p:spPr>
          <a:xfrm>
            <a:off x="2026697" y="2031053"/>
            <a:ext cx="4540121" cy="2296307"/>
          </a:xfrm>
          <a:prstGeom prst="ellipse">
            <a:avLst/>
          </a:prstGeom>
          <a:solidFill>
            <a:srgbClr val="C0504D">
              <a:alpha val="89804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BP#1 – Document Management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192327F-56CB-4C3A-9300-9B44068C4106}"/>
              </a:ext>
            </a:extLst>
          </p:cNvPr>
          <p:cNvSpPr/>
          <p:nvPr/>
        </p:nvSpPr>
        <p:spPr>
          <a:xfrm>
            <a:off x="2929319" y="1889626"/>
            <a:ext cx="2522278" cy="1823641"/>
          </a:xfrm>
          <a:prstGeom prst="ellipse">
            <a:avLst/>
          </a:prstGeom>
          <a:solidFill>
            <a:srgbClr val="4BACC6">
              <a:alpha val="8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A2725-7ED4-4CF4-97BB-79AF4356D4A2}"/>
              </a:ext>
            </a:extLst>
          </p:cNvPr>
          <p:cNvSpPr txBox="1"/>
          <p:nvPr/>
        </p:nvSpPr>
        <p:spPr>
          <a:xfrm>
            <a:off x="4257077" y="2317834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Safe 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32EDC-FE54-4351-91FB-9A21A0AF7D78}"/>
              </a:ext>
            </a:extLst>
          </p:cNvPr>
          <p:cNvSpPr txBox="1"/>
          <p:nvPr/>
        </p:nvSpPr>
        <p:spPr>
          <a:xfrm>
            <a:off x="4268253" y="3151887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Unique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924F6-B25B-4C6F-8A87-A6355CD68717}"/>
              </a:ext>
            </a:extLst>
          </p:cNvPr>
          <p:cNvSpPr txBox="1"/>
          <p:nvPr/>
        </p:nvSpPr>
        <p:spPr>
          <a:xfrm>
            <a:off x="5333269" y="258069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Findable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B428D9-EE25-419E-A0B4-E0E7EC4C7E42}"/>
              </a:ext>
            </a:extLst>
          </p:cNvPr>
          <p:cNvSpPr txBox="1"/>
          <p:nvPr/>
        </p:nvSpPr>
        <p:spPr>
          <a:xfrm>
            <a:off x="2571880" y="3573624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6AA845-0B7D-4862-9D99-6FC700C18EC5}"/>
              </a:ext>
            </a:extLst>
          </p:cNvPr>
          <p:cNvSpPr txBox="1"/>
          <p:nvPr/>
        </p:nvSpPr>
        <p:spPr>
          <a:xfrm>
            <a:off x="3117059" y="2663033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Standard Format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461DB3-55AD-4678-9B0D-7686108E8B2E}"/>
              </a:ext>
            </a:extLst>
          </p:cNvPr>
          <p:cNvSpPr txBox="1"/>
          <p:nvPr/>
        </p:nvSpPr>
        <p:spPr>
          <a:xfrm>
            <a:off x="6201325" y="366523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Versioned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CBC465-8A55-4599-AAD7-F4955904EEEE}"/>
              </a:ext>
            </a:extLst>
          </p:cNvPr>
          <p:cNvSpPr txBox="1"/>
          <p:nvPr/>
        </p:nvSpPr>
        <p:spPr>
          <a:xfrm>
            <a:off x="4652893" y="1638914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Accessible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66F0A7-E009-4D16-AE70-C01606363336}"/>
              </a:ext>
            </a:extLst>
          </p:cNvPr>
          <p:cNvSpPr txBox="1"/>
          <p:nvPr/>
        </p:nvSpPr>
        <p:spPr>
          <a:xfrm>
            <a:off x="7806778" y="321370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Tracible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536A0-71A5-4391-B682-8E89C71081F2}"/>
              </a:ext>
            </a:extLst>
          </p:cNvPr>
          <p:cNvSpPr txBox="1"/>
          <p:nvPr/>
        </p:nvSpPr>
        <p:spPr>
          <a:xfrm>
            <a:off x="6187327" y="2110896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Access Controlled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E3A45-F13E-472A-BD8E-2C291664EA3B}"/>
              </a:ext>
            </a:extLst>
          </p:cNvPr>
          <p:cNvSpPr txBox="1"/>
          <p:nvPr/>
        </p:nvSpPr>
        <p:spPr>
          <a:xfrm>
            <a:off x="7752224" y="2133838"/>
            <a:ext cx="95153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Change Controlled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5BA71E-528B-441A-9BD5-501A0E1A17A5}"/>
              </a:ext>
            </a:extLst>
          </p:cNvPr>
          <p:cNvSpPr txBox="1"/>
          <p:nvPr/>
        </p:nvSpPr>
        <p:spPr>
          <a:xfrm>
            <a:off x="6802736" y="3963198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Signed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B519AC-30CB-4F0C-A710-25CF831F7CFB}"/>
              </a:ext>
            </a:extLst>
          </p:cNvPr>
          <p:cNvSpPr txBox="1"/>
          <p:nvPr/>
        </p:nvSpPr>
        <p:spPr>
          <a:xfrm>
            <a:off x="6482475" y="321370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Released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FD68CC-1EB9-4B0F-8F74-A4F0FCB04A7A}"/>
              </a:ext>
            </a:extLst>
          </p:cNvPr>
          <p:cNvSpPr txBox="1"/>
          <p:nvPr/>
        </p:nvSpPr>
        <p:spPr>
          <a:xfrm>
            <a:off x="6866004" y="1437263"/>
            <a:ext cx="106314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Indexed (Searchable)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B2E3D7-2418-49D4-9B7E-F40692920500}"/>
              </a:ext>
            </a:extLst>
          </p:cNvPr>
          <p:cNvSpPr txBox="1"/>
          <p:nvPr/>
        </p:nvSpPr>
        <p:spPr>
          <a:xfrm>
            <a:off x="2614308" y="1589544"/>
            <a:ext cx="1079392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Comparable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CA22A0-5D2B-4685-AD72-1C20F2509968}"/>
              </a:ext>
            </a:extLst>
          </p:cNvPr>
          <p:cNvSpPr txBox="1"/>
          <p:nvPr/>
        </p:nvSpPr>
        <p:spPr>
          <a:xfrm>
            <a:off x="2030913" y="3063661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Usable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38297F-536E-4636-950F-81A98AACEA2E}"/>
              </a:ext>
            </a:extLst>
          </p:cNvPr>
          <p:cNvSpPr txBox="1"/>
          <p:nvPr/>
        </p:nvSpPr>
        <p:spPr>
          <a:xfrm>
            <a:off x="479851" y="2968550"/>
            <a:ext cx="112674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Transferrable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52C719-2CC7-4933-824F-A36CFC294100}"/>
              </a:ext>
            </a:extLst>
          </p:cNvPr>
          <p:cNvSpPr txBox="1"/>
          <p:nvPr/>
        </p:nvSpPr>
        <p:spPr>
          <a:xfrm>
            <a:off x="3545404" y="1151679"/>
            <a:ext cx="10463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AD99BD-9DDA-4DB6-857A-8EC2EC42DEC3}"/>
              </a:ext>
            </a:extLst>
          </p:cNvPr>
          <p:cNvSpPr txBox="1"/>
          <p:nvPr/>
        </p:nvSpPr>
        <p:spPr>
          <a:xfrm>
            <a:off x="3533912" y="3984155"/>
            <a:ext cx="171358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Documentation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B9E42C-30A0-4BF4-B4AA-FB19FBF86BC6}"/>
              </a:ext>
            </a:extLst>
          </p:cNvPr>
          <p:cNvSpPr txBox="1"/>
          <p:nvPr/>
        </p:nvSpPr>
        <p:spPr>
          <a:xfrm>
            <a:off x="3602874" y="1955266"/>
            <a:ext cx="11018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Technical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480B13-6735-4DE4-8778-B4D0B4B8F54E}"/>
              </a:ext>
            </a:extLst>
          </p:cNvPr>
          <p:cNvSpPr txBox="1"/>
          <p:nvPr/>
        </p:nvSpPr>
        <p:spPr>
          <a:xfrm>
            <a:off x="5394372" y="4181975"/>
            <a:ext cx="178085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Approval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9F86A51-00B9-4B8A-99FE-B8CEA390EE52}"/>
              </a:ext>
            </a:extLst>
          </p:cNvPr>
          <p:cNvSpPr txBox="1"/>
          <p:nvPr/>
        </p:nvSpPr>
        <p:spPr>
          <a:xfrm>
            <a:off x="758999" y="2633947"/>
            <a:ext cx="82638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820AF5-7C14-4F51-8E2A-1ECCB4287B36}"/>
              </a:ext>
            </a:extLst>
          </p:cNvPr>
          <p:cNvSpPr txBox="1"/>
          <p:nvPr/>
        </p:nvSpPr>
        <p:spPr>
          <a:xfrm>
            <a:off x="5635463" y="1536085"/>
            <a:ext cx="12198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Linkable</a:t>
            </a:r>
          </a:p>
        </p:txBody>
      </p:sp>
      <p:pic>
        <p:nvPicPr>
          <p:cNvPr id="2054" name="Picture 6" descr="Human Man Head - Free image on Pixabay">
            <a:extLst>
              <a:ext uri="{FF2B5EF4-FFF2-40B4-BE49-F238E27FC236}">
                <a16:creationId xmlns:a16="http://schemas.microsoft.com/office/drawing/2014/main" id="{7C1E3745-90BE-4C32-A64B-D02D665B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1" y="1030601"/>
            <a:ext cx="1110467" cy="13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F889D1-F8C3-429C-8EF2-14CD332D4C89}"/>
              </a:ext>
            </a:extLst>
          </p:cNvPr>
          <p:cNvSpPr txBox="1"/>
          <p:nvPr/>
        </p:nvSpPr>
        <p:spPr>
          <a:xfrm>
            <a:off x="4982622" y="3523175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Usable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43B6F8-8520-4BEA-8E5A-71A1823D714A}"/>
              </a:ext>
            </a:extLst>
          </p:cNvPr>
          <p:cNvGrpSpPr/>
          <p:nvPr/>
        </p:nvGrpSpPr>
        <p:grpSpPr>
          <a:xfrm>
            <a:off x="1667521" y="1592517"/>
            <a:ext cx="5467350" cy="2791275"/>
            <a:chOff x="1667521" y="1592517"/>
            <a:chExt cx="5467350" cy="2791275"/>
          </a:xfrm>
        </p:grpSpPr>
        <p:sp>
          <p:nvSpPr>
            <p:cNvPr id="4" name="Lightning Bolt 3">
              <a:extLst>
                <a:ext uri="{FF2B5EF4-FFF2-40B4-BE49-F238E27FC236}">
                  <a16:creationId xmlns:a16="http://schemas.microsoft.com/office/drawing/2014/main" id="{9416E870-8604-4832-8589-BA91FC086244}"/>
                </a:ext>
              </a:extLst>
            </p:cNvPr>
            <p:cNvSpPr/>
            <p:nvPr/>
          </p:nvSpPr>
          <p:spPr>
            <a:xfrm>
              <a:off x="1667521" y="1592517"/>
              <a:ext cx="5467350" cy="2791275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CF5ACF-0E44-4430-A74D-50D2BD62F21B}"/>
                </a:ext>
              </a:extLst>
            </p:cNvPr>
            <p:cNvSpPr txBox="1"/>
            <p:nvPr/>
          </p:nvSpPr>
          <p:spPr>
            <a:xfrm rot="877572">
              <a:off x="2797927" y="1875060"/>
              <a:ext cx="14583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People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910E75-C528-4822-B50C-184416A7E583}"/>
                </a:ext>
              </a:extLst>
            </p:cNvPr>
            <p:cNvSpPr txBox="1"/>
            <p:nvPr/>
          </p:nvSpPr>
          <p:spPr>
            <a:xfrm rot="877572">
              <a:off x="3717247" y="2626351"/>
              <a:ext cx="14583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have to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F5740BA-6A82-457C-92EC-72C1BBD04A97}"/>
                </a:ext>
              </a:extLst>
            </p:cNvPr>
            <p:cNvSpPr txBox="1"/>
            <p:nvPr/>
          </p:nvSpPr>
          <p:spPr>
            <a:xfrm rot="1031114">
              <a:off x="4654708" y="3348863"/>
              <a:ext cx="14583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do it!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D8F32-CF38-4D3F-B64A-A540CE448522}"/>
              </a:ext>
            </a:extLst>
          </p:cNvPr>
          <p:cNvSpPr txBox="1"/>
          <p:nvPr/>
        </p:nvSpPr>
        <p:spPr>
          <a:xfrm>
            <a:off x="5173464" y="228948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Usable</a:t>
            </a:r>
          </a:p>
        </p:txBody>
      </p:sp>
    </p:spTree>
    <p:extLst>
      <p:ext uri="{BB962C8B-B14F-4D97-AF65-F5344CB8AC3E}">
        <p14:creationId xmlns:p14="http://schemas.microsoft.com/office/powerpoint/2010/main" val="21635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BP#1 – Document Management @ PSI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0DB4-DA42-45FF-860A-8F58B4070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9" y="1004835"/>
            <a:ext cx="8569451" cy="35872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Assess which requirements apply on creation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system easiest to use for that task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Setup systems from the beginning to be as automatic as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Train employees on usage beforehand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Re-evaluate solution after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7512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BP#1 – Example 1: Meeting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8623A-AA68-4C31-A89D-6A310CE92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9" y="1004835"/>
            <a:ext cx="8569451" cy="1065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Simple text, sharable, concurrent edits during meeting</a:t>
            </a:r>
          </a:p>
          <a:p>
            <a:pPr marL="0" indent="0">
              <a:buNone/>
            </a:pPr>
            <a:r>
              <a:rPr lang="en-GB" sz="2800" dirty="0">
                <a:sym typeface="Wingdings" panose="05000000000000000000" pitchFamily="2" charset="2"/>
              </a:rPr>
              <a:t> Confluence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83EED-F354-4424-B2A9-22446AB7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7" y="2369516"/>
            <a:ext cx="2100263" cy="1121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AA45E-473F-453A-8A95-56F2FCC8A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61" y="3491085"/>
            <a:ext cx="2350294" cy="921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6A161-09BA-41A7-A5D9-00B3A81FB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21"/>
          <a:stretch/>
        </p:blipFill>
        <p:spPr>
          <a:xfrm>
            <a:off x="5398737" y="2123005"/>
            <a:ext cx="3433763" cy="2299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67072-53FE-47F7-B422-5AB1D3AF6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757" y="2455551"/>
            <a:ext cx="1243013" cy="707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A92CAD-3790-4DEA-81F9-E136934B91D6}"/>
              </a:ext>
            </a:extLst>
          </p:cNvPr>
          <p:cNvSpPr txBox="1"/>
          <p:nvPr/>
        </p:nvSpPr>
        <p:spPr>
          <a:xfrm>
            <a:off x="3890008" y="1595693"/>
            <a:ext cx="138406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Safe Storage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2753D-8092-426B-BC0D-64C41A1B8178}"/>
              </a:ext>
            </a:extLst>
          </p:cNvPr>
          <p:cNvSpPr txBox="1"/>
          <p:nvPr/>
        </p:nvSpPr>
        <p:spPr>
          <a:xfrm>
            <a:off x="818442" y="208645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Findable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8BE71-E041-4264-9853-C70A469548D1}"/>
              </a:ext>
            </a:extLst>
          </p:cNvPr>
          <p:cNvSpPr txBox="1"/>
          <p:nvPr/>
        </p:nvSpPr>
        <p:spPr>
          <a:xfrm>
            <a:off x="6639851" y="454950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E45D4-C70A-4633-887F-FBEE6293621C}"/>
              </a:ext>
            </a:extLst>
          </p:cNvPr>
          <p:cNvSpPr txBox="1"/>
          <p:nvPr/>
        </p:nvSpPr>
        <p:spPr>
          <a:xfrm>
            <a:off x="3009239" y="2112846"/>
            <a:ext cx="141115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Standard Format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8B96D-1E74-4265-8970-48F368439E28}"/>
              </a:ext>
            </a:extLst>
          </p:cNvPr>
          <p:cNvSpPr txBox="1"/>
          <p:nvPr/>
        </p:nvSpPr>
        <p:spPr>
          <a:xfrm>
            <a:off x="5469634" y="439521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Versioned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7F17F-062A-4F2C-AB3D-208174C2B4CF}"/>
              </a:ext>
            </a:extLst>
          </p:cNvPr>
          <p:cNvSpPr txBox="1"/>
          <p:nvPr/>
        </p:nvSpPr>
        <p:spPr>
          <a:xfrm>
            <a:off x="91689" y="3600612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Accessible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E8E3C-CF2D-46A7-B0A2-86DDCF51D2E5}"/>
              </a:ext>
            </a:extLst>
          </p:cNvPr>
          <p:cNvSpPr txBox="1"/>
          <p:nvPr/>
        </p:nvSpPr>
        <p:spPr>
          <a:xfrm>
            <a:off x="7722571" y="2144475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Tracible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EA1935-E143-40C6-B13E-AAE993CD0D6B}"/>
              </a:ext>
            </a:extLst>
          </p:cNvPr>
          <p:cNvSpPr txBox="1"/>
          <p:nvPr/>
        </p:nvSpPr>
        <p:spPr>
          <a:xfrm>
            <a:off x="5274077" y="1946799"/>
            <a:ext cx="1079392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Comparable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72CAB4-3B88-46A8-BA8D-1145AFFA3D8D}"/>
              </a:ext>
            </a:extLst>
          </p:cNvPr>
          <p:cNvSpPr txBox="1"/>
          <p:nvPr/>
        </p:nvSpPr>
        <p:spPr>
          <a:xfrm>
            <a:off x="3080003" y="3147153"/>
            <a:ext cx="112674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Transferrable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3208A9-B1B0-4B85-A957-2CCB44F665D5}"/>
              </a:ext>
            </a:extLst>
          </p:cNvPr>
          <p:cNvSpPr txBox="1"/>
          <p:nvPr/>
        </p:nvSpPr>
        <p:spPr>
          <a:xfrm>
            <a:off x="614740" y="3891550"/>
            <a:ext cx="12198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Linkable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F804AE-363C-4B34-8AE7-E4435D72107F}"/>
              </a:ext>
            </a:extLst>
          </p:cNvPr>
          <p:cNvSpPr txBox="1"/>
          <p:nvPr/>
        </p:nvSpPr>
        <p:spPr>
          <a:xfrm>
            <a:off x="5249792" y="1606514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Usable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009980-4077-4B01-862D-93AD711415D6}"/>
              </a:ext>
            </a:extLst>
          </p:cNvPr>
          <p:cNvSpPr txBox="1"/>
          <p:nvPr/>
        </p:nvSpPr>
        <p:spPr>
          <a:xfrm>
            <a:off x="2541345" y="4341993"/>
            <a:ext cx="184780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Concurrent Edits</a:t>
            </a:r>
          </a:p>
        </p:txBody>
      </p:sp>
    </p:spTree>
    <p:extLst>
      <p:ext uri="{BB962C8B-B14F-4D97-AF65-F5344CB8AC3E}">
        <p14:creationId xmlns:p14="http://schemas.microsoft.com/office/powerpoint/2010/main" val="39396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6A091DD-BF25-4DE6-8CFB-372880A5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76" y="2491956"/>
            <a:ext cx="3121819" cy="14787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7C89DF-57FA-4016-A5AF-30DF20968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562" y="2975823"/>
            <a:ext cx="2424113" cy="1571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AA373-1EDF-6F4B-8226-C5CBB7B1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BP#1 – Example 2: Technical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08BF-FC44-4F53-920C-45B328AE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9" y="1004835"/>
            <a:ext cx="8569451" cy="1428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MS Office + X Docs, off-line access, several users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GB" sz="2800" dirty="0" err="1">
                <a:sym typeface="Wingdings" panose="05000000000000000000" pitchFamily="2" charset="2"/>
              </a:rPr>
              <a:t>OwnCloud</a:t>
            </a:r>
            <a:r>
              <a:rPr lang="en-GB" sz="2800" dirty="0">
                <a:sym typeface="Wingdings" panose="05000000000000000000" pitchFamily="2" charset="2"/>
              </a:rPr>
              <a:t>/</a:t>
            </a:r>
            <a:r>
              <a:rPr lang="en-GB" sz="2800" dirty="0" err="1">
                <a:sym typeface="Wingdings" panose="05000000000000000000" pitchFamily="2" charset="2"/>
              </a:rPr>
              <a:t>SWITCHdrive</a:t>
            </a:r>
            <a:endParaRPr lang="en-GB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800" dirty="0">
                <a:sym typeface="Wingdings" panose="05000000000000000000" pitchFamily="2" charset="2"/>
              </a:rPr>
              <a:t>     + Define folder structure and procedures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EFDE3-6978-462C-9419-BE75D2A9EA7E}"/>
              </a:ext>
            </a:extLst>
          </p:cNvPr>
          <p:cNvSpPr txBox="1"/>
          <p:nvPr/>
        </p:nvSpPr>
        <p:spPr>
          <a:xfrm>
            <a:off x="4252883" y="1476771"/>
            <a:ext cx="143167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Safe Storage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5BDAD-359D-4729-A424-5A9DCBC28522}"/>
              </a:ext>
            </a:extLst>
          </p:cNvPr>
          <p:cNvSpPr txBox="1"/>
          <p:nvPr/>
        </p:nvSpPr>
        <p:spPr>
          <a:xfrm>
            <a:off x="3061484" y="430071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(Unique)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8F309-9522-42CF-83D6-52545C522E67}"/>
              </a:ext>
            </a:extLst>
          </p:cNvPr>
          <p:cNvSpPr txBox="1"/>
          <p:nvPr/>
        </p:nvSpPr>
        <p:spPr>
          <a:xfrm>
            <a:off x="677946" y="2585547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Findable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F614A-AEB6-470C-8C76-4DEFC3E435E0}"/>
              </a:ext>
            </a:extLst>
          </p:cNvPr>
          <p:cNvSpPr txBox="1"/>
          <p:nvPr/>
        </p:nvSpPr>
        <p:spPr>
          <a:xfrm>
            <a:off x="7416052" y="2658660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Dated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6B9C9-F31C-446C-9A8C-57CE0292E5D4}"/>
              </a:ext>
            </a:extLst>
          </p:cNvPr>
          <p:cNvSpPr txBox="1"/>
          <p:nvPr/>
        </p:nvSpPr>
        <p:spPr>
          <a:xfrm>
            <a:off x="7626812" y="1050817"/>
            <a:ext cx="148154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Standard Format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B6F9-B258-4048-9DE3-8270B8D189D2}"/>
              </a:ext>
            </a:extLst>
          </p:cNvPr>
          <p:cNvSpPr txBox="1"/>
          <p:nvPr/>
        </p:nvSpPr>
        <p:spPr>
          <a:xfrm>
            <a:off x="6497702" y="2675741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Versioned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0BE68-F1C4-4420-BA18-C378144D3F2C}"/>
              </a:ext>
            </a:extLst>
          </p:cNvPr>
          <p:cNvSpPr txBox="1"/>
          <p:nvPr/>
        </p:nvSpPr>
        <p:spPr>
          <a:xfrm>
            <a:off x="2671375" y="3904695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Accessible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3CEC9-53A8-49E7-A639-58ECEDC23348}"/>
              </a:ext>
            </a:extLst>
          </p:cNvPr>
          <p:cNvSpPr txBox="1"/>
          <p:nvPr/>
        </p:nvSpPr>
        <p:spPr>
          <a:xfrm>
            <a:off x="3833989" y="3987338"/>
            <a:ext cx="154305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(Access Controlled)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8D0996-99A2-4D31-9327-BF1A7F321768}"/>
              </a:ext>
            </a:extLst>
          </p:cNvPr>
          <p:cNvSpPr txBox="1"/>
          <p:nvPr/>
        </p:nvSpPr>
        <p:spPr>
          <a:xfrm>
            <a:off x="4763061" y="4325009"/>
            <a:ext cx="1227956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(Comparable)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AB8179-21B8-4FAE-9A94-F8A5F98A101E}"/>
              </a:ext>
            </a:extLst>
          </p:cNvPr>
          <p:cNvSpPr txBox="1"/>
          <p:nvPr/>
        </p:nvSpPr>
        <p:spPr>
          <a:xfrm>
            <a:off x="6777893" y="1932199"/>
            <a:ext cx="95153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Usable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737805-0301-4D6F-8EE1-C15678D9FFFE}"/>
              </a:ext>
            </a:extLst>
          </p:cNvPr>
          <p:cNvSpPr txBox="1"/>
          <p:nvPr/>
        </p:nvSpPr>
        <p:spPr>
          <a:xfrm>
            <a:off x="677946" y="3934891"/>
            <a:ext cx="112674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Transferrable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9CAC00F-603E-49FA-9319-9DE7BBF46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2" y="2849143"/>
            <a:ext cx="1543050" cy="11215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FFBA7A-CE38-4AC2-B02F-5DE05B8DB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92" y="4282026"/>
            <a:ext cx="835819" cy="3714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02E516F-4126-4AB2-9F79-50F7DB511CFF}"/>
              </a:ext>
            </a:extLst>
          </p:cNvPr>
          <p:cNvSpPr/>
          <p:nvPr/>
        </p:nvSpPr>
        <p:spPr>
          <a:xfrm>
            <a:off x="1804689" y="934612"/>
            <a:ext cx="6295557" cy="3361987"/>
          </a:xfrm>
          <a:prstGeom prst="rect">
            <a:avLst/>
          </a:prstGeom>
          <a:solidFill>
            <a:srgbClr val="CCECFF">
              <a:alpha val="8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C9524F-819F-4AE6-8259-5EC0BF4E2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826" y="2319337"/>
            <a:ext cx="442913" cy="4333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E959D0-2ED5-481F-B97B-E887FC2F8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154" y="1034170"/>
            <a:ext cx="4903576" cy="30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brightness2">
      <a:dk1>
        <a:srgbClr val="485156"/>
      </a:dk1>
      <a:lt1>
        <a:srgbClr val="FFFFFF"/>
      </a:lt1>
      <a:dk2>
        <a:srgbClr val="9CBC26"/>
      </a:dk2>
      <a:lt2>
        <a:srgbClr val="DEDFB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571</Words>
  <Application>Microsoft Office PowerPoint</Application>
  <PresentationFormat>On-screen Show (16:9)</PresentationFormat>
  <Paragraphs>195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Office-tema</vt:lpstr>
      <vt:lpstr>Build on Best Practice Video Workshop  Title of the presentation</vt:lpstr>
      <vt:lpstr>Background</vt:lpstr>
      <vt:lpstr>BP#1 – Document Management</vt:lpstr>
      <vt:lpstr>BP#1 – Document Management</vt:lpstr>
      <vt:lpstr>BP#1 – Document Management</vt:lpstr>
      <vt:lpstr>BP#1 – Document Management</vt:lpstr>
      <vt:lpstr>BP#1 – Document Management @ PSI</vt:lpstr>
      <vt:lpstr>BP#1 – Example 1: Meeting Minutes</vt:lpstr>
      <vt:lpstr>BP#1 – Example 2: Technical Documents</vt:lpstr>
      <vt:lpstr>BP#1 – Example 3: Procurement Specifics</vt:lpstr>
      <vt:lpstr>BP#1 – When things go wrong: TAs</vt:lpstr>
      <vt:lpstr>BP#1 – When things go wrong: CHESS</vt:lpstr>
      <vt:lpstr>BP#2 – Work Specification</vt:lpstr>
      <vt:lpstr>BP#2 – Example 1: Design Resources</vt:lpstr>
      <vt:lpstr>BP#2 – Example 2: Design Specification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Rasmus Eckardt</dc:creator>
  <cp:lastModifiedBy>Artur Glavic</cp:lastModifiedBy>
  <cp:revision>56</cp:revision>
  <dcterms:created xsi:type="dcterms:W3CDTF">2018-12-03T13:30:29Z</dcterms:created>
  <dcterms:modified xsi:type="dcterms:W3CDTF">2020-08-27T13:39:36Z</dcterms:modified>
</cp:coreProperties>
</file>