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93" r:id="rId2"/>
    <p:sldId id="364" r:id="rId3"/>
    <p:sldId id="389" r:id="rId4"/>
    <p:sldId id="342" r:id="rId5"/>
    <p:sldId id="379" r:id="rId6"/>
    <p:sldId id="378" r:id="rId7"/>
    <p:sldId id="341" r:id="rId8"/>
    <p:sldId id="343" r:id="rId9"/>
    <p:sldId id="380" r:id="rId10"/>
    <p:sldId id="344" r:id="rId11"/>
    <p:sldId id="383" r:id="rId12"/>
    <p:sldId id="402" r:id="rId13"/>
    <p:sldId id="393" r:id="rId14"/>
    <p:sldId id="404" r:id="rId15"/>
    <p:sldId id="392" r:id="rId16"/>
    <p:sldId id="405" r:id="rId17"/>
    <p:sldId id="345" r:id="rId18"/>
    <p:sldId id="366" r:id="rId19"/>
    <p:sldId id="347" r:id="rId20"/>
    <p:sldId id="348" r:id="rId21"/>
    <p:sldId id="349" r:id="rId22"/>
    <p:sldId id="350" r:id="rId23"/>
    <p:sldId id="394" r:id="rId24"/>
    <p:sldId id="384" r:id="rId25"/>
    <p:sldId id="398" r:id="rId26"/>
    <p:sldId id="410" r:id="rId27"/>
    <p:sldId id="411" r:id="rId28"/>
    <p:sldId id="406" r:id="rId29"/>
    <p:sldId id="407" r:id="rId30"/>
    <p:sldId id="408" r:id="rId31"/>
    <p:sldId id="409" r:id="rId32"/>
    <p:sldId id="412" r:id="rId33"/>
    <p:sldId id="395" r:id="rId34"/>
    <p:sldId id="413" r:id="rId35"/>
    <p:sldId id="363" r:id="rId36"/>
    <p:sldId id="376" r:id="rId37"/>
    <p:sldId id="403" r:id="rId38"/>
    <p:sldId id="375" r:id="rId39"/>
  </p:sldIdLst>
  <p:sldSz cx="9906000" cy="6858000" type="A4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GENDA" id="{AE788BCE-E3AC-BE47-94A5-5836A1289D1E}">
          <p14:sldIdLst>
            <p14:sldId id="293"/>
          </p14:sldIdLst>
        </p14:section>
        <p14:section name="INDEX" id="{A78AA937-0CEF-1846-9F5B-493EF3F7AA6F}">
          <p14:sldIdLst/>
        </p14:section>
        <p14:section name="INSTRUMENT CONCEPTS" id="{A361F753-1C5A-8441-9E95-816DACB5CF96}">
          <p14:sldIdLst>
            <p14:sldId id="364"/>
            <p14:sldId id="389"/>
            <p14:sldId id="342"/>
            <p14:sldId id="379"/>
            <p14:sldId id="378"/>
            <p14:sldId id="341"/>
            <p14:sldId id="343"/>
          </p14:sldIdLst>
        </p14:section>
        <p14:section name="Inst Summary" id="{D6C4DB6A-D1DB-7F45-B32D-C91C48281D1E}">
          <p14:sldIdLst>
            <p14:sldId id="380"/>
            <p14:sldId id="344"/>
            <p14:sldId id="383"/>
            <p14:sldId id="402"/>
          </p14:sldIdLst>
        </p14:section>
        <p14:section name="ANALYSIS" id="{6831C5BE-1B26-0D4B-BDCF-D6E4FB68B48F}">
          <p14:sldIdLst>
            <p14:sldId id="393"/>
            <p14:sldId id="404"/>
            <p14:sldId id="392"/>
            <p14:sldId id="405"/>
            <p14:sldId id="345"/>
            <p14:sldId id="366"/>
            <p14:sldId id="347"/>
            <p14:sldId id="348"/>
            <p14:sldId id="349"/>
            <p14:sldId id="350"/>
            <p14:sldId id="394"/>
          </p14:sldIdLst>
        </p14:section>
        <p14:section name="Facility requirements" id="{459E5C2B-93F3-4441-92AC-CA9007EB0FA9}">
          <p14:sldIdLst>
            <p14:sldId id="384"/>
            <p14:sldId id="398"/>
            <p14:sldId id="410"/>
            <p14:sldId id="411"/>
            <p14:sldId id="406"/>
            <p14:sldId id="407"/>
            <p14:sldId id="408"/>
            <p14:sldId id="409"/>
          </p14:sldIdLst>
        </p14:section>
        <p14:section name="PROJECT GOALS" id="{30967C1A-FD83-3741-9C00-0ADC68345907}">
          <p14:sldIdLst>
            <p14:sldId id="412"/>
            <p14:sldId id="395"/>
            <p14:sldId id="413"/>
          </p14:sldIdLst>
        </p14:section>
        <p14:section name="SCHEDULE" id="{E6BFAA1A-49FA-F94B-99EB-F24018C6FA85}">
          <p14:sldIdLst>
            <p14:sldId id="363"/>
            <p14:sldId id="376"/>
            <p14:sldId id="403"/>
          </p14:sldIdLst>
        </p14:section>
        <p14:section name="STATUS" id="{A5D9E9D7-7B6F-D540-87CF-8FE3B32D4502}">
          <p14:sldIdLst>
            <p14:sldId id="375"/>
          </p14:sldIdLst>
        </p14:section>
        <p14:section name="EXTRA" id="{7B074C2F-F89C-1B49-9BC5-A7C5E36B1FC8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BE611"/>
    <a:srgbClr val="D3D011"/>
    <a:srgbClr val="C01212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74" autoAdjust="0"/>
    <p:restoredTop sz="84175" autoAdjust="0"/>
  </p:normalViewPr>
  <p:slideViewPr>
    <p:cSldViewPr>
      <p:cViewPr varScale="1">
        <p:scale>
          <a:sx n="96" d="100"/>
          <a:sy n="96" d="100"/>
        </p:scale>
        <p:origin x="-696" y="-10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2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ainsutton:Documents:INSTANCES:CFWG%20BEAM%20EX:HEAVY%20SHUTTER%204:Instrument%20interventions%202007-2011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val>
            <c:numRef>
              <c:f>'Treated data'!$H$5:$H$24</c:f>
              <c:numCache>
                <c:formatCode>General</c:formatCode>
                <c:ptCount val="2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0.0</c:v>
                </c:pt>
                <c:pt idx="9">
                  <c:v>0.0</c:v>
                </c:pt>
                <c:pt idx="10">
                  <c:v>1.0</c:v>
                </c:pt>
                <c:pt idx="11">
                  <c:v>0.0</c:v>
                </c:pt>
                <c:pt idx="12">
                  <c:v>0.0</c:v>
                </c:pt>
                <c:pt idx="13">
                  <c:v>2.0</c:v>
                </c:pt>
                <c:pt idx="14">
                  <c:v>0.0</c:v>
                </c:pt>
                <c:pt idx="15">
                  <c:v>1.0</c:v>
                </c:pt>
                <c:pt idx="16">
                  <c:v>0.0</c:v>
                </c:pt>
                <c:pt idx="17">
                  <c:v>1.0</c:v>
                </c:pt>
                <c:pt idx="18">
                  <c:v>1.0</c:v>
                </c:pt>
                <c:pt idx="19">
                  <c:v>1.0</c:v>
                </c:pt>
              </c:numCache>
            </c:numRef>
          </c:val>
        </c:ser>
        <c:ser>
          <c:idx val="1"/>
          <c:order val="1"/>
          <c:invertIfNegative val="0"/>
          <c:val>
            <c:numRef>
              <c:f>'Treated data'!$I$5:$I$24</c:f>
              <c:numCache>
                <c:formatCode>General</c:formatCode>
                <c:ptCount val="20"/>
                <c:pt idx="0">
                  <c:v>3.0</c:v>
                </c:pt>
                <c:pt idx="1">
                  <c:v>1.0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1.0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1.0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3.0</c:v>
                </c:pt>
                <c:pt idx="18">
                  <c:v>0.0</c:v>
                </c:pt>
                <c:pt idx="19">
                  <c:v>1.0</c:v>
                </c:pt>
              </c:numCache>
            </c:numRef>
          </c:val>
        </c:ser>
        <c:ser>
          <c:idx val="2"/>
          <c:order val="2"/>
          <c:invertIfNegative val="0"/>
          <c:val>
            <c:numRef>
              <c:f>'Treated data'!$J$5:$J$24</c:f>
              <c:numCache>
                <c:formatCode>General</c:formatCode>
                <c:ptCount val="20"/>
                <c:pt idx="0">
                  <c:v>3.0</c:v>
                </c:pt>
                <c:pt idx="1">
                  <c:v>1.0</c:v>
                </c:pt>
                <c:pt idx="2">
                  <c:v>0.0</c:v>
                </c:pt>
                <c:pt idx="3">
                  <c:v>2.0</c:v>
                </c:pt>
                <c:pt idx="4">
                  <c:v>0.0</c:v>
                </c:pt>
                <c:pt idx="5">
                  <c:v>1.0</c:v>
                </c:pt>
                <c:pt idx="6">
                  <c:v>1.0</c:v>
                </c:pt>
                <c:pt idx="7">
                  <c:v>0.0</c:v>
                </c:pt>
                <c:pt idx="8">
                  <c:v>0.0</c:v>
                </c:pt>
                <c:pt idx="9">
                  <c:v>1.0</c:v>
                </c:pt>
                <c:pt idx="10">
                  <c:v>1.0</c:v>
                </c:pt>
                <c:pt idx="11">
                  <c:v>2.0</c:v>
                </c:pt>
                <c:pt idx="12">
                  <c:v>3.0</c:v>
                </c:pt>
                <c:pt idx="13">
                  <c:v>1.0</c:v>
                </c:pt>
                <c:pt idx="14">
                  <c:v>0.0</c:v>
                </c:pt>
                <c:pt idx="15">
                  <c:v>1.0</c:v>
                </c:pt>
                <c:pt idx="16">
                  <c:v>1.0</c:v>
                </c:pt>
                <c:pt idx="17">
                  <c:v>1.0</c:v>
                </c:pt>
                <c:pt idx="18">
                  <c:v>2.0</c:v>
                </c:pt>
                <c:pt idx="19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-2138364536"/>
        <c:axId val="2132457784"/>
      </c:barChart>
      <c:catAx>
        <c:axId val="-2138364536"/>
        <c:scaling>
          <c:orientation val="minMax"/>
        </c:scaling>
        <c:delete val="0"/>
        <c:axPos val="b"/>
        <c:majorTickMark val="out"/>
        <c:minorTickMark val="none"/>
        <c:tickLblPos val="nextTo"/>
        <c:crossAx val="2132457784"/>
        <c:crosses val="autoZero"/>
        <c:auto val="1"/>
        <c:lblAlgn val="ctr"/>
        <c:lblOffset val="100"/>
        <c:noMultiLvlLbl val="0"/>
      </c:catAx>
      <c:valAx>
        <c:axId val="2132457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8364536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86683063749352"/>
          <c:y val="0.0378820645009475"/>
          <c:w val="0.919885562027089"/>
          <c:h val="0.7971061325034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225 BD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option A /B</c:v>
                </c:pt>
                <c:pt idx="1">
                  <c:v>Option C/D</c:v>
                </c:pt>
                <c:pt idx="2">
                  <c:v>Option 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66.4</c:v>
                </c:pt>
                <c:pt idx="1">
                  <c:v>93.4</c:v>
                </c:pt>
                <c:pt idx="2">
                  <c:v>81.0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215 BD + 4 Short breaks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option A /B</c:v>
                </c:pt>
                <c:pt idx="1">
                  <c:v>Option C/D</c:v>
                </c:pt>
                <c:pt idx="2">
                  <c:v>Option 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79.8</c:v>
                </c:pt>
                <c:pt idx="1">
                  <c:v>93.4</c:v>
                </c:pt>
                <c:pt idx="2">
                  <c:v>89.0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45693624"/>
        <c:axId val="2146360920"/>
      </c:barChart>
      <c:catAx>
        <c:axId val="2145693624"/>
        <c:scaling>
          <c:orientation val="minMax"/>
        </c:scaling>
        <c:delete val="0"/>
        <c:axPos val="b"/>
        <c:majorTickMark val="none"/>
        <c:minorTickMark val="none"/>
        <c:tickLblPos val="nextTo"/>
        <c:crossAx val="2146360920"/>
        <c:crosses val="autoZero"/>
        <c:auto val="1"/>
        <c:lblAlgn val="ctr"/>
        <c:lblOffset val="100"/>
        <c:noMultiLvlLbl val="0"/>
      </c:catAx>
      <c:valAx>
        <c:axId val="2146360920"/>
        <c:scaling>
          <c:orientation val="minMax"/>
          <c:min val="50.0"/>
        </c:scaling>
        <c:delete val="0"/>
        <c:axPos val="l"/>
        <c:numFmt formatCode="General" sourceLinked="1"/>
        <c:majorTickMark val="none"/>
        <c:minorTickMark val="none"/>
        <c:tickLblPos val="nextTo"/>
        <c:crossAx val="214569362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4/27/14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morning</a:t>
            </a:r>
          </a:p>
          <a:p>
            <a:r>
              <a:rPr lang="en-US" dirty="0" smtClean="0"/>
              <a:t>My name is Iain Sutton</a:t>
            </a:r>
          </a:p>
          <a:p>
            <a:r>
              <a:rPr lang="en-US" dirty="0" smtClean="0"/>
              <a:t>I am currently the Group leader for Neutron choppers</a:t>
            </a:r>
          </a:p>
          <a:p>
            <a:endParaRPr lang="en-US" dirty="0" smtClean="0"/>
          </a:p>
          <a:p>
            <a:r>
              <a:rPr lang="en-US" dirty="0" smtClean="0"/>
              <a:t>And In the following 10mn I will attempt</a:t>
            </a:r>
            <a:r>
              <a:rPr lang="en-US" baseline="0" dirty="0" smtClean="0"/>
              <a:t> to present the  Status and strategy of NG Tech work package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0834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ESS Instrument availability target = 95%</a:t>
            </a:r>
          </a:p>
          <a:p>
            <a:r>
              <a:rPr lang="en-US" dirty="0" smtClean="0"/>
              <a:t>(Availability = Beam time – Down time)</a:t>
            </a:r>
          </a:p>
          <a:p>
            <a:pPr lvl="1"/>
            <a:r>
              <a:rPr lang="en-US" dirty="0" smtClean="0"/>
              <a:t>This is very ambitious for a spallation source and comparable to the best reactors.</a:t>
            </a:r>
          </a:p>
          <a:p>
            <a:endParaRPr lang="en-US" dirty="0" smtClean="0"/>
          </a:p>
          <a:p>
            <a:r>
              <a:rPr lang="en-US" dirty="0" smtClean="0"/>
              <a:t>Target mean time to repair 24hrs </a:t>
            </a:r>
            <a:r>
              <a:rPr lang="en-US" dirty="0" smtClean="0">
                <a:solidFill>
                  <a:srgbClr val="FF0000"/>
                </a:solidFill>
              </a:rPr>
              <a:t>IMPORTANT POINT!</a:t>
            </a:r>
          </a:p>
          <a:p>
            <a:pPr lvl="1"/>
            <a:r>
              <a:rPr lang="en-US" dirty="0" smtClean="0"/>
              <a:t>Very challenging, will require 24/7 technical support and full parts backup on site.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35ACA-13AA-6A4B-8270-15BAB37A5A9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1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5806" lvl="1" indent="-365806">
              <a:buFont typeface="Arial"/>
              <a:buChar char="•"/>
            </a:pPr>
            <a:r>
              <a:rPr lang="en-US" dirty="0" smtClean="0"/>
              <a:t>Beam lines were divided up into 2m long ‘modules’ from R = 2 to R = 24.</a:t>
            </a:r>
          </a:p>
          <a:p>
            <a:pPr marL="365806" lvl="1" indent="-365806">
              <a:buFont typeface="Arial"/>
              <a:buChar char="•"/>
            </a:pPr>
            <a:r>
              <a:rPr lang="en-US" dirty="0" smtClean="0"/>
              <a:t>Conditions required for access considered with Proton beam on target.</a:t>
            </a:r>
          </a:p>
          <a:p>
            <a:pPr marL="365806" lvl="1" indent="-365806">
              <a:buFont typeface="Arial"/>
              <a:buChar char="•"/>
            </a:pPr>
            <a:endParaRPr lang="en-US" dirty="0" smtClean="0"/>
          </a:p>
          <a:p>
            <a:pPr marL="365806" lvl="1" indent="-365806">
              <a:buFont typeface="Arial"/>
              <a:buChar char="•"/>
            </a:pPr>
            <a:r>
              <a:rPr lang="en-US" dirty="0" smtClean="0"/>
              <a:t>Consider mechanical components only</a:t>
            </a:r>
          </a:p>
          <a:p>
            <a:pPr marL="365806" lvl="1" indent="-365806">
              <a:buFont typeface="Arial"/>
              <a:buChar char="•"/>
            </a:pPr>
            <a:r>
              <a:rPr lang="en-US" dirty="0" smtClean="0"/>
              <a:t>Optical and steady state components are assumed to be reliable  </a:t>
            </a:r>
            <a:r>
              <a:rPr lang="en-US" dirty="0" err="1" smtClean="0"/>
              <a:t>ie</a:t>
            </a:r>
            <a:r>
              <a:rPr lang="en-US" dirty="0" smtClean="0"/>
              <a:t> MTBF &gt;100 x Mechanical components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00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Evaluate for each 2m section of each beam-line</a:t>
            </a:r>
          </a:p>
          <a:p>
            <a:pPr marL="304838" indent="-304838">
              <a:buFont typeface="Arial"/>
              <a:buChar char="•"/>
            </a:pPr>
            <a:r>
              <a:rPr lang="en-US" sz="1200" dirty="0" smtClean="0"/>
              <a:t>Quantity &amp; Type of equipment installed</a:t>
            </a:r>
          </a:p>
          <a:p>
            <a:pPr marL="304838" indent="-304838">
              <a:buFont typeface="Arial"/>
              <a:buChar char="•"/>
            </a:pPr>
            <a:r>
              <a:rPr lang="en-US" sz="1200" dirty="0" smtClean="0"/>
              <a:t>Level of accessibility (p-beam ON)</a:t>
            </a:r>
          </a:p>
          <a:p>
            <a:pPr marL="304838" indent="-304838">
              <a:buFont typeface="Arial"/>
              <a:buChar char="•"/>
            </a:pPr>
            <a:r>
              <a:rPr lang="en-US" sz="1200" dirty="0" smtClean="0"/>
              <a:t>Access time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84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As</a:t>
            </a:r>
            <a:r>
              <a:rPr lang="en-US" baseline="0" dirty="0" smtClean="0"/>
              <a:t> I have said we were interested in modeling reliability </a:t>
            </a:r>
            <a:endParaRPr lang="en-US" dirty="0" smtClean="0"/>
          </a:p>
          <a:p>
            <a:r>
              <a:rPr lang="en-US" dirty="0" smtClean="0"/>
              <a:t>So went out search for data</a:t>
            </a:r>
          </a:p>
          <a:p>
            <a:r>
              <a:rPr lang="en-US" dirty="0" smtClean="0"/>
              <a:t>From the other facilities reactor or spallation sources </a:t>
            </a:r>
          </a:p>
          <a:p>
            <a:r>
              <a:rPr lang="en-US" dirty="0" smtClean="0"/>
              <a:t>ISIS</a:t>
            </a:r>
          </a:p>
          <a:p>
            <a:r>
              <a:rPr lang="en-US" dirty="0" smtClean="0"/>
              <a:t>SNS</a:t>
            </a:r>
          </a:p>
          <a:p>
            <a:r>
              <a:rPr lang="en-US" dirty="0" smtClean="0"/>
              <a:t>J-PARC</a:t>
            </a:r>
          </a:p>
          <a:p>
            <a:r>
              <a:rPr lang="en-US" dirty="0" smtClean="0"/>
              <a:t>ILL</a:t>
            </a:r>
          </a:p>
          <a:p>
            <a:r>
              <a:rPr lang="en-US" dirty="0" smtClean="0"/>
              <a:t>Frequency of shutdowns</a:t>
            </a:r>
          </a:p>
          <a:p>
            <a:r>
              <a:rPr lang="en-US" dirty="0" smtClean="0"/>
              <a:t>Duration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Cause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80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400" dirty="0" smtClean="0"/>
              <a:t>Calculated failure rates for existing instruments and equipment </a:t>
            </a:r>
          </a:p>
          <a:p>
            <a:pPr lvl="1"/>
            <a:r>
              <a:rPr lang="en-US" sz="2400" dirty="0" smtClean="0"/>
              <a:t>And from that </a:t>
            </a:r>
          </a:p>
          <a:p>
            <a:pPr lvl="1"/>
            <a:r>
              <a:rPr lang="en-US" sz="2400" dirty="0" smtClean="0"/>
              <a:t>Factoring</a:t>
            </a:r>
            <a:r>
              <a:rPr lang="en-US" sz="2400" baseline="0" dirty="0" smtClean="0"/>
              <a:t> in the increase </a:t>
            </a:r>
            <a:r>
              <a:rPr lang="en-US" sz="2400" baseline="0" dirty="0" err="1" smtClean="0"/>
              <a:t>comlexity</a:t>
            </a:r>
            <a:r>
              <a:rPr lang="en-US" sz="2400" baseline="0" dirty="0" smtClean="0"/>
              <a:t> of ESS instruments tried to come up with some estimates for our own instruments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Failure of a specific instruments every 3 or 4 years</a:t>
            </a:r>
          </a:p>
          <a:p>
            <a:pPr lvl="1"/>
            <a:r>
              <a:rPr lang="en-US" sz="2400" dirty="0" smtClean="0"/>
              <a:t>Failure of ‘An’ instrument each 35day cycle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9F710-CC9D-7340-ACE3-1B9762E3A07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37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what we came up with – the red bars</a:t>
            </a:r>
          </a:p>
          <a:p>
            <a:r>
              <a:rPr lang="en-US" baseline="0" dirty="0" smtClean="0"/>
              <a:t>By tweaking the schedule to improve the distribution of </a:t>
            </a:r>
            <a:r>
              <a:rPr lang="en-US" baseline="0" dirty="0" err="1" smtClean="0"/>
              <a:t>maintainaince</a:t>
            </a:r>
            <a:r>
              <a:rPr lang="en-US" baseline="0" dirty="0" smtClean="0"/>
              <a:t> periods were able to reduce the time that instruments risk to remain idle following a serious </a:t>
            </a:r>
            <a:r>
              <a:rPr lang="en-US" baseline="0" dirty="0" err="1" smtClean="0"/>
              <a:t>brakdown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And for the cost of a few days of </a:t>
            </a:r>
            <a:r>
              <a:rPr lang="en-US" baseline="0" dirty="0" err="1" smtClean="0"/>
              <a:t>beamtime</a:t>
            </a:r>
            <a:r>
              <a:rPr lang="en-US" baseline="0" dirty="0" smtClean="0"/>
              <a:t> we currently have this 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It’s not yet there – there is a shortfall  </a:t>
            </a:r>
          </a:p>
          <a:p>
            <a:r>
              <a:rPr lang="en-US" baseline="0" dirty="0" smtClean="0"/>
              <a:t>but what is important is that we are aware of it and can now feed this into the design of instruments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48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+mn-lt"/>
              </a:rPr>
              <a:t>Estimates of MTBR for shutter option A – F  will always be shutdown within 3days in order to effect repairs. This requires that the 'cost of the shutdown' be multiplied by the number of beams shutdown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ECB4-B643-764C-94FA-EB83B697686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24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A8EA-CDBC-5146-BD43-804A34D388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82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A8EA-CDBC-5146-BD43-804A34D388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82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number are quiet staggering </a:t>
            </a:r>
          </a:p>
          <a:p>
            <a:endParaRPr lang="en-US" dirty="0" smtClean="0"/>
          </a:p>
          <a:p>
            <a:r>
              <a:rPr lang="en-US" dirty="0" smtClean="0"/>
              <a:t>The total requirements are in excess of that of any existing facility by a factor of around 2 to 3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not totally unexpected and many of the techniques which the long pulse makes possible  RRM and WFM require a large number of choppers to be employed 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is sure is that is a whole lot of choppers….. and that we are going to need a lot of help developing solutions and then supplying the need.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need partners to pull this off both academic and industrial and in order to help us work together effectively we need good organization and a central plan.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B284-1EB6-8946-BECA-2820DA59DE7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93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Turning aside from the current preparations for construction</a:t>
            </a:r>
            <a:r>
              <a:rPr lang="en-US" baseline="0" dirty="0" smtClean="0"/>
              <a:t> I would like to share with you a brief look at some of chopper systems might look like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4803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(2/26/14 12:36) -----</a:t>
            </a:r>
          </a:p>
          <a:p>
            <a:r>
              <a:rPr lang="en-US"/>
              <a:t>The basic anatomy of a neutron spectrometer at a spalation source</a:t>
            </a:r>
          </a:p>
          <a:p>
            <a:endParaRPr lang="en-US"/>
          </a:p>
          <a:p>
            <a:r>
              <a:rPr lang="en-US"/>
              <a:t>Suffice to say that choppers are one of the principal components of most of them and that is unlikely to change at 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7789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Wide range</a:t>
            </a:r>
            <a:r>
              <a:rPr lang="en-US" baseline="0" dirty="0" smtClean="0"/>
              <a:t> of designs and system complexities</a:t>
            </a:r>
          </a:p>
          <a:p>
            <a:r>
              <a:rPr lang="en-US" baseline="0" dirty="0" smtClean="0"/>
              <a:t>Ranging from No choppers to more than 20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are simple ‘stick representations’ and I do not propose to </a:t>
            </a:r>
            <a:r>
              <a:rPr lang="en-US" baseline="0" dirty="0" err="1" smtClean="0"/>
              <a:t>analyse</a:t>
            </a:r>
            <a:r>
              <a:rPr lang="en-US" baseline="0" dirty="0" smtClean="0"/>
              <a:t> them at length</a:t>
            </a:r>
          </a:p>
          <a:p>
            <a:r>
              <a:rPr lang="en-US" baseline="0" dirty="0" smtClean="0"/>
              <a:t>But flick though a number to give you an over view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Source on the left </a:t>
            </a:r>
          </a:p>
          <a:p>
            <a:r>
              <a:rPr lang="en-US" baseline="0" dirty="0" smtClean="0"/>
              <a:t>Sample on the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928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typical number of choppers on a concept is 7.5</a:t>
            </a:r>
          </a:p>
          <a:p>
            <a:r>
              <a:rPr lang="en-US" baseline="0" dirty="0" smtClean="0"/>
              <a:t>This figure is 3 time higher than the average of instruments at reactor sources and twice that of short pulse spallation sources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is nothing surprising in this, it is a result of techniques required to get the most out of a long pulse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9328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 choppers 7.5 </a:t>
            </a:r>
          </a:p>
          <a:p>
            <a:r>
              <a:rPr lang="en-US" dirty="0" smtClean="0"/>
              <a:t>Which 22 </a:t>
            </a:r>
            <a:r>
              <a:rPr lang="en-US" dirty="0" err="1" smtClean="0"/>
              <a:t>inst</a:t>
            </a:r>
            <a:r>
              <a:rPr lang="en-US" dirty="0" smtClean="0"/>
              <a:t> 150 -160 axis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configuration, performance and requirements can be sub divided into 6 broad families</a:t>
            </a:r>
          </a:p>
          <a:p>
            <a:r>
              <a:rPr lang="en-US" baseline="0" dirty="0" smtClean="0"/>
              <a:t>Small </a:t>
            </a:r>
            <a:r>
              <a:rPr lang="en-US" baseline="0" dirty="0" err="1" smtClean="0"/>
              <a:t>rotored</a:t>
            </a:r>
            <a:r>
              <a:rPr lang="en-US" baseline="0" dirty="0" smtClean="0"/>
              <a:t> disc chopper </a:t>
            </a:r>
          </a:p>
          <a:p>
            <a:r>
              <a:rPr lang="en-US" baseline="0" dirty="0" smtClean="0"/>
              <a:t>Low / intermediate / high speed</a:t>
            </a:r>
          </a:p>
          <a:p>
            <a:r>
              <a:rPr lang="en-US" baseline="0" dirty="0" smtClean="0"/>
              <a:t>Large </a:t>
            </a:r>
            <a:r>
              <a:rPr lang="en-US" baseline="0" dirty="0" err="1" smtClean="0"/>
              <a:t>rotored</a:t>
            </a:r>
            <a:r>
              <a:rPr lang="en-US" baseline="0" dirty="0" smtClean="0"/>
              <a:t> choppers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4277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looked around the world at</a:t>
            </a:r>
            <a:r>
              <a:rPr lang="en-US" baseline="0" dirty="0" smtClean="0"/>
              <a:t> chopper systems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B284-1EB6-8946-BECA-2820DA59DE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53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4277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 choppers 7.5 </a:t>
            </a:r>
          </a:p>
          <a:p>
            <a:r>
              <a:rPr lang="en-US" dirty="0" smtClean="0"/>
              <a:t>Which 22 </a:t>
            </a:r>
            <a:r>
              <a:rPr lang="en-US" dirty="0" err="1" smtClean="0"/>
              <a:t>inst</a:t>
            </a:r>
            <a:r>
              <a:rPr lang="en-US" dirty="0" smtClean="0"/>
              <a:t> 150 -160 axis</a:t>
            </a:r>
          </a:p>
          <a:p>
            <a:r>
              <a:rPr lang="en-US" dirty="0" smtClean="0"/>
              <a:t>By</a:t>
            </a:r>
            <a:r>
              <a:rPr lang="en-US" baseline="0" dirty="0" smtClean="0"/>
              <a:t> configuration, performance and requirements can be sub divided into 6 broad families</a:t>
            </a:r>
          </a:p>
          <a:p>
            <a:r>
              <a:rPr lang="en-US" baseline="0" dirty="0" smtClean="0"/>
              <a:t>Small </a:t>
            </a:r>
            <a:r>
              <a:rPr lang="en-US" baseline="0" dirty="0" err="1" smtClean="0"/>
              <a:t>rotored</a:t>
            </a:r>
            <a:r>
              <a:rPr lang="en-US" baseline="0" dirty="0" smtClean="0"/>
              <a:t> disc chopper </a:t>
            </a:r>
          </a:p>
          <a:p>
            <a:r>
              <a:rPr lang="en-US" baseline="0" dirty="0" smtClean="0"/>
              <a:t>Low / intermediate / high speed</a:t>
            </a:r>
          </a:p>
          <a:p>
            <a:r>
              <a:rPr lang="en-US" baseline="0" dirty="0" smtClean="0"/>
              <a:t>Large </a:t>
            </a:r>
            <a:r>
              <a:rPr lang="en-US" baseline="0" dirty="0" err="1" smtClean="0"/>
              <a:t>rotored</a:t>
            </a:r>
            <a:r>
              <a:rPr lang="en-US" baseline="0" dirty="0" smtClean="0"/>
              <a:t> choppers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4277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4"/>
            <a:ext cx="84201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4/27/14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334" y="260657"/>
            <a:ext cx="1794199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906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4/27/14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4" y="319530"/>
            <a:ext cx="148468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906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4/27/14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387" y="260657"/>
            <a:ext cx="1473145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4/27/14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906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9"/>
            <a:ext cx="2311400" cy="365125"/>
          </a:xfrm>
          <a:prstGeom prst="rect">
            <a:avLst/>
          </a:prstGeom>
        </p:spPr>
        <p:txBody>
          <a:bodyPr/>
          <a:lstStyle/>
          <a:p>
            <a:fld id="{DAC25AFC-7210-0A40-838A-0EDA97AB5A13}" type="datetimeFigureOut">
              <a:rPr lang="en-US" smtClean="0"/>
              <a:t>4/27/14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59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/>
          <a:lstStyle/>
          <a:p>
            <a:fld id="{4B2FA3EC-B70A-5546-ACD6-925EF9EDE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DCD4-91F4-4C4C-B804-E8D3D9779EF3}" type="datetime1">
              <a:rPr lang="sv-SE" smtClean="0"/>
              <a:t>4/27/14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6" name="Rak 7"/>
          <p:cNvCxnSpPr/>
          <p:nvPr userDrawn="1"/>
        </p:nvCxnSpPr>
        <p:spPr>
          <a:xfrm>
            <a:off x="-353246" y="1452399"/>
            <a:ext cx="105044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7340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4/27/14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8" r:id="rId5"/>
    <p:sldLayoutId id="2147483659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package" Target="../embeddings/Microsoft_Excel_Sheet1.xlsx"/><Relationship Id="rId5" Type="http://schemas.openxmlformats.org/officeDocument/2006/relationships/image" Target="../media/image24.png"/><Relationship Id="rId6" Type="http://schemas.openxmlformats.org/officeDocument/2006/relationships/chart" Target="../charts/chart1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sz="4000" dirty="0" smtClean="0"/>
              <a:t>Science </a:t>
            </a:r>
            <a:r>
              <a:rPr lang="sv-SE" sz="4000" dirty="0" err="1" smtClean="0"/>
              <a:t>Directorate</a:t>
            </a:r>
            <a:r>
              <a:rPr lang="sv-SE" sz="4000" dirty="0" smtClean="0"/>
              <a:t> </a:t>
            </a:r>
            <a:br>
              <a:rPr lang="sv-SE" sz="4000" dirty="0" smtClean="0"/>
            </a:br>
            <a:r>
              <a:rPr lang="sv-SE" sz="4000" dirty="0" smtClean="0"/>
              <a:t>Instrument Technologies division</a:t>
            </a:r>
            <a:br>
              <a:rPr lang="sv-SE" sz="4000" dirty="0" smtClean="0"/>
            </a:br>
            <a:r>
              <a:rPr lang="sv-SE" sz="4000" dirty="0" smtClean="0"/>
              <a:t>Neutron Chopper Group</a:t>
            </a:r>
            <a:br>
              <a:rPr lang="sv-SE" sz="4000" dirty="0" smtClean="0"/>
            </a:br>
            <a:r>
              <a:rPr lang="sv-SE" sz="4000" dirty="0" smtClean="0"/>
              <a:t>TAP 5-2014</a:t>
            </a:r>
            <a:br>
              <a:rPr lang="sv-SE" sz="4000" dirty="0" smtClean="0"/>
            </a:br>
            <a:r>
              <a:rPr lang="sv-SE" sz="4000" dirty="0" err="1" smtClean="0"/>
              <a:t>Requirements</a:t>
            </a:r>
            <a:r>
              <a:rPr lang="sv-SE" sz="4000" dirty="0" smtClean="0"/>
              <a:t> </a:t>
            </a:r>
            <a:r>
              <a:rPr lang="sv-SE" sz="4000" dirty="0" err="1" smtClean="0"/>
              <a:t>of</a:t>
            </a:r>
            <a:r>
              <a:rPr lang="sv-SE" sz="4000" dirty="0" smtClean="0"/>
              <a:t> Instrument </a:t>
            </a:r>
            <a:r>
              <a:rPr lang="sv-SE" sz="4000" dirty="0" err="1" smtClean="0"/>
              <a:t>suite</a:t>
            </a:r>
            <a:r>
              <a:rPr lang="sv-SE" sz="4000" dirty="0" smtClean="0"/>
              <a:t> 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581128"/>
            <a:ext cx="6934200" cy="1057672"/>
          </a:xfrm>
        </p:spPr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Iain Sutton</a:t>
            </a:r>
          </a:p>
          <a:p>
            <a:r>
              <a:rPr lang="sv-SE" sz="2000" dirty="0" smtClean="0">
                <a:solidFill>
                  <a:schemeClr val="bg1"/>
                </a:solidFill>
              </a:rPr>
              <a:t>Neutron Chopper Group </a:t>
            </a:r>
            <a:r>
              <a:rPr lang="sv-SE" sz="2000" dirty="0" err="1" smtClean="0">
                <a:solidFill>
                  <a:schemeClr val="bg1"/>
                </a:solidFill>
              </a:rPr>
              <a:t>Leader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76500" y="5949280"/>
            <a:ext cx="4953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hlinkClick r:id="rId3"/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23 April, 2014</a:t>
            </a:r>
          </a:p>
        </p:txBody>
      </p:sp>
    </p:spTree>
    <p:extLst>
      <p:ext uri="{BB962C8B-B14F-4D97-AF65-F5344CB8AC3E}">
        <p14:creationId xmlns:p14="http://schemas.microsoft.com/office/powerpoint/2010/main" val="107709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59234" y="6506874"/>
            <a:ext cx="23114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10" b="-3010"/>
          <a:stretch>
            <a:fillRect/>
          </a:stretch>
        </p:blipFill>
        <p:spPr>
          <a:xfrm>
            <a:off x="272480" y="1412780"/>
            <a:ext cx="9284608" cy="4713393"/>
          </a:xfrm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272480" y="188640"/>
            <a:ext cx="79928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 Summary of Choppers</a:t>
            </a:r>
            <a:br>
              <a:rPr lang="en-US" dirty="0" smtClean="0"/>
            </a:br>
            <a:r>
              <a:rPr lang="en-US" dirty="0" smtClean="0"/>
              <a:t>for 22 Instruments, based on 3+16 instrument concepts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76536" y="6093296"/>
            <a:ext cx="8280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22 Instruments = 150 – 160</a:t>
            </a:r>
          </a:p>
        </p:txBody>
      </p:sp>
    </p:spTree>
    <p:extLst>
      <p:ext uri="{BB962C8B-B14F-4D97-AF65-F5344CB8AC3E}">
        <p14:creationId xmlns:p14="http://schemas.microsoft.com/office/powerpoint/2010/main" val="1514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99714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Average 7.5 Choppers per beam line.</a:t>
            </a:r>
          </a:p>
          <a:p>
            <a:r>
              <a:rPr lang="en-US" dirty="0" smtClean="0"/>
              <a:t>2 &gt; 3 times more than Short pulse or Reactor sources</a:t>
            </a:r>
          </a:p>
          <a:p>
            <a:r>
              <a:rPr lang="en-US" dirty="0" smtClean="0"/>
              <a:t>Disc choppers</a:t>
            </a:r>
          </a:p>
          <a:p>
            <a:pPr lvl="1"/>
            <a:r>
              <a:rPr lang="en-US" dirty="0" smtClean="0"/>
              <a:t>40 high speed disc choppers</a:t>
            </a:r>
          </a:p>
          <a:p>
            <a:pPr lvl="1"/>
            <a:r>
              <a:rPr lang="en-US" dirty="0" smtClean="0"/>
              <a:t>Max rotor speed 400+Hz</a:t>
            </a:r>
          </a:p>
          <a:p>
            <a:pPr lvl="1"/>
            <a:r>
              <a:rPr lang="en-US" dirty="0" smtClean="0"/>
              <a:t>70 Low speed disc choppers</a:t>
            </a:r>
          </a:p>
          <a:p>
            <a:pPr lvl="1"/>
            <a:r>
              <a:rPr lang="en-US" dirty="0" smtClean="0"/>
              <a:t>30 Choppers with a rotor diameter of 2m +</a:t>
            </a:r>
          </a:p>
          <a:p>
            <a:pPr lvl="1"/>
            <a:r>
              <a:rPr lang="en-US" dirty="0"/>
              <a:t>3</a:t>
            </a:r>
            <a:r>
              <a:rPr lang="en-US" dirty="0" smtClean="0"/>
              <a:t>m diameter rotor under consideration</a:t>
            </a:r>
          </a:p>
          <a:p>
            <a:r>
              <a:rPr lang="en-US" dirty="0" smtClean="0"/>
              <a:t>Prompt pulse suppression</a:t>
            </a:r>
          </a:p>
          <a:p>
            <a:pPr lvl="1"/>
            <a:r>
              <a:rPr lang="en-US" dirty="0" smtClean="0"/>
              <a:t>3 or 4 instruments</a:t>
            </a:r>
          </a:p>
          <a:p>
            <a:r>
              <a:rPr lang="en-US" dirty="0" smtClean="0"/>
              <a:t>Fermi Choppers</a:t>
            </a:r>
          </a:p>
          <a:p>
            <a:pPr lvl="1"/>
            <a:r>
              <a:rPr lang="en-US" dirty="0" smtClean="0"/>
              <a:t>None !</a:t>
            </a:r>
          </a:p>
          <a:p>
            <a:r>
              <a:rPr lang="en-US" dirty="0" smtClean="0"/>
              <a:t>NEW</a:t>
            </a:r>
          </a:p>
          <a:p>
            <a:pPr lvl="1"/>
            <a:r>
              <a:rPr lang="en-US" dirty="0" smtClean="0"/>
              <a:t>Fan Chopper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1092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217" y="274639"/>
            <a:ext cx="7937483" cy="918336"/>
          </a:xfrm>
        </p:spPr>
        <p:txBody>
          <a:bodyPr/>
          <a:lstStyle/>
          <a:p>
            <a:r>
              <a:rPr lang="en-US" dirty="0" smtClean="0"/>
              <a:t>Chopper performance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1" y="1366657"/>
            <a:ext cx="9120016" cy="3175000"/>
          </a:xfrm>
          <a:prstGeom prst="rect">
            <a:avLst/>
          </a:prstGeom>
        </p:spPr>
      </p:pic>
      <p:pic>
        <p:nvPicPr>
          <p:cNvPr id="4" name="Picture 3" descr="IMGP049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46" y="4787900"/>
            <a:ext cx="1421502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106085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28" y="4787901"/>
            <a:ext cx="1390172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26878" y="6488112"/>
            <a:ext cx="1043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PA</a:t>
            </a:r>
            <a:r>
              <a:rPr lang="en-US" sz="1800" dirty="0" smtClean="0"/>
              <a:t>-2-</a:t>
            </a:r>
            <a:r>
              <a:rPr lang="en-US" sz="1800" dirty="0"/>
              <a:t>H-C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101409" y="6488112"/>
            <a:ext cx="1309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PE-10-V</a:t>
            </a:r>
            <a:r>
              <a:rPr lang="en-US" sz="1800" dirty="0" smtClean="0"/>
              <a:t>-M</a:t>
            </a:r>
            <a:endParaRPr lang="en-US" sz="1800" dirty="0"/>
          </a:p>
        </p:txBody>
      </p:sp>
      <p:pic>
        <p:nvPicPr>
          <p:cNvPr id="8" name="Picture 2" descr="TDR-NCG-Tzero-ISI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8" b="8174"/>
          <a:stretch/>
        </p:blipFill>
        <p:spPr bwMode="auto">
          <a:xfrm>
            <a:off x="495301" y="4787900"/>
            <a:ext cx="130704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01927" y="6499225"/>
            <a:ext cx="10182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PA-5-H-S</a:t>
            </a:r>
          </a:p>
        </p:txBody>
      </p:sp>
      <p:pic>
        <p:nvPicPr>
          <p:cNvPr id="10" name="Picture 9" descr="09EC1006 ISIS TS2 build 7 Jan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r="16106"/>
          <a:stretch/>
        </p:blipFill>
        <p:spPr>
          <a:xfrm>
            <a:off x="2203293" y="4787900"/>
            <a:ext cx="1762787" cy="1639526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63965" y="6488112"/>
            <a:ext cx="11076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PA</a:t>
            </a:r>
            <a:r>
              <a:rPr lang="en-US" sz="1800" dirty="0" smtClean="0"/>
              <a:t>-1-</a:t>
            </a:r>
            <a:r>
              <a:rPr lang="en-US" sz="1800" dirty="0"/>
              <a:t>H</a:t>
            </a:r>
            <a:r>
              <a:rPr lang="en-US" sz="1800" dirty="0" smtClean="0"/>
              <a:t>-M</a:t>
            </a:r>
            <a:endParaRPr lang="en-US" sz="1800" dirty="0"/>
          </a:p>
        </p:txBody>
      </p:sp>
      <p:pic>
        <p:nvPicPr>
          <p:cNvPr id="12" name="Picture 8" descr="P1010012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7"/>
          <a:stretch/>
        </p:blipFill>
        <p:spPr bwMode="auto">
          <a:xfrm>
            <a:off x="6266694" y="4787900"/>
            <a:ext cx="125712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155509" y="6499781"/>
            <a:ext cx="1073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PE-5-V</a:t>
            </a:r>
            <a:r>
              <a:rPr lang="en-US" sz="1800" dirty="0" smtClean="0"/>
              <a:t>-M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00806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suite of Choppers </a:t>
            </a:r>
            <a:r>
              <a:rPr lang="en-US" dirty="0" smtClean="0"/>
              <a:t>for </a:t>
            </a:r>
            <a:r>
              <a:rPr lang="en-US" dirty="0" smtClean="0"/>
              <a:t>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Preliminary estimations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67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59234" y="6506878"/>
            <a:ext cx="23114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10" b="-3010"/>
          <a:stretch>
            <a:fillRect/>
          </a:stretch>
        </p:blipFill>
        <p:spPr>
          <a:xfrm>
            <a:off x="173997" y="1298966"/>
            <a:ext cx="9589798" cy="4868325"/>
          </a:xfrm>
        </p:spPr>
      </p:pic>
    </p:spTree>
    <p:extLst>
      <p:ext uri="{BB962C8B-B14F-4D97-AF65-F5344CB8AC3E}">
        <p14:creationId xmlns:p14="http://schemas.microsoft.com/office/powerpoint/2010/main" val="44910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59234" y="6506874"/>
            <a:ext cx="23114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10" b="-3010"/>
          <a:stretch>
            <a:fillRect/>
          </a:stretch>
        </p:blipFill>
        <p:spPr>
          <a:xfrm>
            <a:off x="272480" y="1412780"/>
            <a:ext cx="9284608" cy="4713393"/>
          </a:xfrm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272480" y="188640"/>
            <a:ext cx="79928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 Suite of Choppers… for 16 Instruments,</a:t>
            </a:r>
          </a:p>
          <a:p>
            <a:r>
              <a:rPr lang="en-US" sz="2800" dirty="0" smtClean="0"/>
              <a:t>based on current instrument concepts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776536" y="6093296"/>
            <a:ext cx="8280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16 Instruments </a:t>
            </a:r>
            <a:r>
              <a:rPr lang="en-US" sz="3200" dirty="0"/>
              <a:t>~</a:t>
            </a:r>
            <a:r>
              <a:rPr lang="en-US" sz="3200" dirty="0" smtClean="0"/>
              <a:t> 120 </a:t>
            </a:r>
            <a:r>
              <a:rPr lang="en-US" sz="3200" dirty="0" smtClean="0"/>
              <a:t>axis</a:t>
            </a:r>
            <a:endParaRPr lang="en-US" sz="32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1676636" y="1556792"/>
            <a:ext cx="1404156" cy="4392495"/>
            <a:chOff x="1676636" y="1628801"/>
            <a:chExt cx="1404156" cy="4320479"/>
          </a:xfrm>
        </p:grpSpPr>
        <p:sp>
          <p:nvSpPr>
            <p:cNvPr id="13" name="Rectangle 12"/>
            <p:cNvSpPr/>
            <p:nvPr/>
          </p:nvSpPr>
          <p:spPr>
            <a:xfrm>
              <a:off x="1676636" y="2276872"/>
              <a:ext cx="1404156" cy="3672408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43000"/>
              </a:schemeClr>
            </a:solidFill>
            <a:ln w="28575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54643" y="1628801"/>
              <a:ext cx="77741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LOW </a:t>
              </a:r>
            </a:p>
            <a:p>
              <a:r>
                <a:rPr lang="en-US" dirty="0" smtClean="0"/>
                <a:t>SPEED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1608987" y="3100598"/>
              <a:ext cx="165618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  (48)</a:t>
              </a:r>
              <a:endParaRPr lang="en-US" sz="3200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856656" y="4077072"/>
              <a:ext cx="475862" cy="1728076"/>
              <a:chOff x="3175380" y="3220291"/>
              <a:chExt cx="439257" cy="1728076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flipV="1">
                <a:off x="3175380" y="4703622"/>
                <a:ext cx="0" cy="244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3232722" y="4292600"/>
                <a:ext cx="194352" cy="65576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3184044" y="4825995"/>
                <a:ext cx="298626" cy="8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3482670" y="4702841"/>
                <a:ext cx="0" cy="244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3327972" y="4365625"/>
                <a:ext cx="0" cy="55193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3431461" y="4530725"/>
                <a:ext cx="183176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 flipH="1">
                <a:off x="3340350" y="4610357"/>
                <a:ext cx="182222" cy="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 rot="16200000">
                <a:off x="2787584" y="3657010"/>
                <a:ext cx="1072309" cy="198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PA-02 (-M-14)</a:t>
                </a:r>
                <a:endParaRPr lang="en-US" sz="800" dirty="0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936776" y="1556792"/>
            <a:ext cx="1663549" cy="4392495"/>
            <a:chOff x="2936776" y="1556785"/>
            <a:chExt cx="1663549" cy="4392495"/>
          </a:xfrm>
        </p:grpSpPr>
        <p:sp>
          <p:nvSpPr>
            <p:cNvPr id="15" name="Rectangle 14"/>
            <p:cNvSpPr/>
            <p:nvPr/>
          </p:nvSpPr>
          <p:spPr>
            <a:xfrm>
              <a:off x="3158801" y="2276872"/>
              <a:ext cx="1170130" cy="3672408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5000"/>
              </a:schemeClr>
            </a:solidFill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2977136" y="2956583"/>
              <a:ext cx="151216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 (20)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36776" y="1556785"/>
              <a:ext cx="166354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 INTERMEDIATE </a:t>
              </a:r>
            </a:p>
            <a:p>
              <a:pPr algn="ctr"/>
              <a:r>
                <a:rPr lang="en-US" dirty="0" smtClean="0"/>
                <a:t>SPEED</a:t>
              </a:r>
              <a:endParaRPr lang="en-US" dirty="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296816" y="4077072"/>
              <a:ext cx="475862" cy="1728076"/>
              <a:chOff x="3175380" y="3220291"/>
              <a:chExt cx="439257" cy="1728076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V="1">
                <a:off x="3175380" y="4703622"/>
                <a:ext cx="0" cy="244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3232722" y="4292600"/>
                <a:ext cx="194352" cy="65576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3184044" y="4825995"/>
                <a:ext cx="298626" cy="8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3482670" y="4702841"/>
                <a:ext cx="0" cy="244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327972" y="4365625"/>
                <a:ext cx="0" cy="55193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/>
              <p:cNvSpPr/>
              <p:nvPr/>
            </p:nvSpPr>
            <p:spPr>
              <a:xfrm>
                <a:off x="3431461" y="4530725"/>
                <a:ext cx="183176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H="1">
                <a:off x="3340350" y="4610357"/>
                <a:ext cx="182222" cy="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 rot="16200000">
                <a:off x="2787584" y="3657010"/>
                <a:ext cx="1072309" cy="198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PA-02 (-M-14)</a:t>
                </a:r>
                <a:endParaRPr lang="en-US" sz="800" dirty="0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406939" y="1628808"/>
            <a:ext cx="2574286" cy="4320479"/>
            <a:chOff x="4406939" y="1628801"/>
            <a:chExt cx="2574286" cy="4320479"/>
          </a:xfrm>
        </p:grpSpPr>
        <p:sp>
          <p:nvSpPr>
            <p:cNvPr id="3" name="Rectangle 2"/>
            <p:cNvSpPr/>
            <p:nvPr/>
          </p:nvSpPr>
          <p:spPr>
            <a:xfrm>
              <a:off x="4406939" y="2276872"/>
              <a:ext cx="2574286" cy="3672408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5033" y="1628801"/>
              <a:ext cx="777414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HIGH </a:t>
              </a:r>
            </a:p>
            <a:p>
              <a:r>
                <a:rPr lang="en-US" dirty="0" smtClean="0"/>
                <a:t>SPEED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5206294" y="2959673"/>
              <a:ext cx="94228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 (18)  </a:t>
              </a:r>
              <a:endParaRPr lang="en-US" sz="3200" dirty="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520952" y="4077072"/>
              <a:ext cx="487316" cy="1776546"/>
              <a:chOff x="4956217" y="3684454"/>
              <a:chExt cx="449830" cy="1776546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flipV="1">
                <a:off x="5098757" y="4801188"/>
                <a:ext cx="0" cy="244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 49"/>
              <p:cNvSpPr/>
              <p:nvPr/>
            </p:nvSpPr>
            <p:spPr>
              <a:xfrm>
                <a:off x="5156099" y="4390166"/>
                <a:ext cx="194352" cy="107083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200000">
                <a:off x="4900704" y="3937443"/>
                <a:ext cx="704850" cy="198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2PA-02 (UO)</a:t>
                </a:r>
                <a:endParaRPr lang="en-US" sz="800" dirty="0"/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5107421" y="4923561"/>
                <a:ext cx="298626" cy="8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5406047" y="4800407"/>
                <a:ext cx="0" cy="244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5216424" y="4437791"/>
                <a:ext cx="0" cy="55193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/>
              <p:cNvSpPr/>
              <p:nvPr/>
            </p:nvSpPr>
            <p:spPr>
              <a:xfrm>
                <a:off x="4956217" y="4628291"/>
                <a:ext cx="183176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Connector 55"/>
              <p:cNvCxnSpPr/>
              <p:nvPr/>
            </p:nvCxnSpPr>
            <p:spPr>
              <a:xfrm flipH="1">
                <a:off x="5048282" y="4707925"/>
                <a:ext cx="182222" cy="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 rot="10800000">
                <a:off x="5018476" y="4850070"/>
                <a:ext cx="241834" cy="551931"/>
                <a:chOff x="5291793" y="4437791"/>
                <a:chExt cx="241834" cy="551931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5298974" y="4437791"/>
                  <a:ext cx="0" cy="551931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Rectangle 58"/>
                <p:cNvSpPr/>
                <p:nvPr/>
              </p:nvSpPr>
              <p:spPr>
                <a:xfrm>
                  <a:off x="5350451" y="4628291"/>
                  <a:ext cx="183176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0" name="Straight Connector 59"/>
                <p:cNvCxnSpPr/>
                <p:nvPr/>
              </p:nvCxnSpPr>
              <p:spPr>
                <a:xfrm flipH="1">
                  <a:off x="5291793" y="4707924"/>
                  <a:ext cx="182222" cy="1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Group 23"/>
          <p:cNvGrpSpPr/>
          <p:nvPr/>
        </p:nvGrpSpPr>
        <p:grpSpPr>
          <a:xfrm>
            <a:off x="7015496" y="1628808"/>
            <a:ext cx="853494" cy="4320479"/>
            <a:chOff x="7015516" y="1628801"/>
            <a:chExt cx="853488" cy="4320479"/>
          </a:xfrm>
        </p:grpSpPr>
        <p:sp>
          <p:nvSpPr>
            <p:cNvPr id="19" name="Rectangle 18"/>
            <p:cNvSpPr/>
            <p:nvPr/>
          </p:nvSpPr>
          <p:spPr>
            <a:xfrm>
              <a:off x="7059235" y="2276872"/>
              <a:ext cx="780087" cy="3672408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43000"/>
              </a:schemeClr>
            </a:solidFill>
            <a:ln w="28575" cmpd="sng">
              <a:solidFill>
                <a:srgbClr val="00009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15516" y="1628801"/>
              <a:ext cx="853488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 LARGE </a:t>
              </a:r>
            </a:p>
            <a:p>
              <a:pPr algn="ctr"/>
              <a:r>
                <a:rPr lang="en-US" dirty="0" smtClean="0"/>
                <a:t>ROTOR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6757558" y="2848585"/>
              <a:ext cx="1296144" cy="58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(24)</a:t>
              </a:r>
              <a:endParaRPr lang="en-US" sz="3200" dirty="0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7113240" y="3573016"/>
              <a:ext cx="625528" cy="2229250"/>
              <a:chOff x="3704598" y="2719118"/>
              <a:chExt cx="577410" cy="2229250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flipV="1">
                <a:off x="3846661" y="4703622"/>
                <a:ext cx="0" cy="244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3904003" y="3438236"/>
                <a:ext cx="194352" cy="15101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16200000">
                <a:off x="3643071" y="2972108"/>
                <a:ext cx="704850" cy="198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2PA-02 (FTF)</a:t>
                </a:r>
                <a:endParaRPr lang="en-US" sz="800" dirty="0"/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>
                <a:off x="3855325" y="4825995"/>
                <a:ext cx="298626" cy="8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4153951" y="4702841"/>
                <a:ext cx="0" cy="244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3964328" y="3475537"/>
                <a:ext cx="0" cy="140308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4039697" y="3478774"/>
                <a:ext cx="7182" cy="141071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/>
              <p:cNvSpPr/>
              <p:nvPr/>
            </p:nvSpPr>
            <p:spPr>
              <a:xfrm>
                <a:off x="3704598" y="4126284"/>
                <a:ext cx="183176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098832" y="4126284"/>
                <a:ext cx="183176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 flipH="1">
                <a:off x="3796663" y="4205918"/>
                <a:ext cx="182222" cy="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4040174" y="4205917"/>
                <a:ext cx="182222" cy="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 93"/>
          <p:cNvGrpSpPr/>
          <p:nvPr/>
        </p:nvGrpSpPr>
        <p:grpSpPr>
          <a:xfrm>
            <a:off x="7917329" y="1628808"/>
            <a:ext cx="702078" cy="4320479"/>
            <a:chOff x="7917329" y="1628801"/>
            <a:chExt cx="702078" cy="4320479"/>
          </a:xfrm>
        </p:grpSpPr>
        <p:sp>
          <p:nvSpPr>
            <p:cNvPr id="22" name="Rectangle 21"/>
            <p:cNvSpPr/>
            <p:nvPr/>
          </p:nvSpPr>
          <p:spPr>
            <a:xfrm>
              <a:off x="7917329" y="2276872"/>
              <a:ext cx="702078" cy="36724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17329" y="2348873"/>
              <a:ext cx="702078" cy="3600407"/>
            </a:xfrm>
            <a:prstGeom prst="rect">
              <a:avLst/>
            </a:prstGeom>
            <a:solidFill>
              <a:srgbClr val="C0504D">
                <a:alpha val="40000"/>
              </a:srgbClr>
            </a:solidFill>
            <a:ln w="28575" cmpd="sng">
              <a:solidFill>
                <a:schemeClr val="accent6">
                  <a:alpha val="99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7657656" y="2884575"/>
              <a:ext cx="1224137" cy="584776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 (3)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17331" y="1628801"/>
              <a:ext cx="625479" cy="6463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FAN</a:t>
              </a:r>
            </a:p>
            <a:p>
              <a:endParaRPr lang="en-US" dirty="0" smtClean="0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7977336" y="5043165"/>
              <a:ext cx="576064" cy="822198"/>
              <a:chOff x="5867473" y="1035047"/>
              <a:chExt cx="637697" cy="822198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5867473" y="1035047"/>
                <a:ext cx="637697" cy="822198"/>
                <a:chOff x="5867473" y="1035047"/>
                <a:chExt cx="637697" cy="822198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5867473" y="1035047"/>
                  <a:ext cx="637697" cy="822198"/>
                  <a:chOff x="3104357" y="2830080"/>
                  <a:chExt cx="637697" cy="822198"/>
                </a:xfrm>
              </p:grpSpPr>
              <p:cxnSp>
                <p:nvCxnSpPr>
                  <p:cNvPr id="81" name="Straight Connector 80"/>
                  <p:cNvCxnSpPr/>
                  <p:nvPr/>
                </p:nvCxnSpPr>
                <p:spPr>
                  <a:xfrm flipV="1">
                    <a:off x="3104357" y="3379089"/>
                    <a:ext cx="0" cy="24474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81"/>
                  <p:cNvSpPr/>
                  <p:nvPr/>
                </p:nvSpPr>
                <p:spPr>
                  <a:xfrm>
                    <a:off x="3163624" y="2830080"/>
                    <a:ext cx="383314" cy="822198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 cmpd="sng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3113021" y="3501462"/>
                    <a:ext cx="481542" cy="82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 flipV="1">
                    <a:off x="3600716" y="3379090"/>
                    <a:ext cx="0" cy="24474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" name="Rectangle 85"/>
                  <p:cNvSpPr/>
                  <p:nvPr/>
                </p:nvSpPr>
                <p:spPr>
                  <a:xfrm>
                    <a:off x="3558878" y="3172420"/>
                    <a:ext cx="183176" cy="152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9" name="Straight Connector 78"/>
                <p:cNvCxnSpPr/>
                <p:nvPr/>
              </p:nvCxnSpPr>
              <p:spPr>
                <a:xfrm flipV="1">
                  <a:off x="6175292" y="1227277"/>
                  <a:ext cx="0" cy="551931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H="1">
                  <a:off x="5995939" y="1472009"/>
                  <a:ext cx="373953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/>
              <p:cNvCxnSpPr/>
              <p:nvPr/>
            </p:nvCxnSpPr>
            <p:spPr>
              <a:xfrm flipV="1">
                <a:off x="6118397" y="1225681"/>
                <a:ext cx="0" cy="55193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6224615" y="1224141"/>
                <a:ext cx="0" cy="55193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6061439" y="1224490"/>
                <a:ext cx="0" cy="55193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94"/>
          <p:cNvGrpSpPr/>
          <p:nvPr/>
        </p:nvGrpSpPr>
        <p:grpSpPr>
          <a:xfrm>
            <a:off x="8697416" y="1628808"/>
            <a:ext cx="780088" cy="4320479"/>
            <a:chOff x="8697416" y="1628801"/>
            <a:chExt cx="780088" cy="4320479"/>
          </a:xfrm>
        </p:grpSpPr>
        <p:sp>
          <p:nvSpPr>
            <p:cNvPr id="21" name="TextBox 20"/>
            <p:cNvSpPr txBox="1"/>
            <p:nvPr/>
          </p:nvSpPr>
          <p:spPr>
            <a:xfrm>
              <a:off x="8697416" y="1628801"/>
              <a:ext cx="679017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/>
                <a:t>PPSc</a:t>
              </a:r>
              <a:endParaRPr lang="en-US" dirty="0" smtClean="0"/>
            </a:p>
            <a:p>
              <a:endParaRPr lang="en-US" dirty="0" smtClean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697417" y="2276872"/>
              <a:ext cx="780087" cy="3672408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43000"/>
              </a:schemeClr>
            </a:solidFill>
            <a:ln w="28575" cmpd="sng">
              <a:solidFill>
                <a:srgbClr val="595959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8813059" y="2878484"/>
              <a:ext cx="64152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(</a:t>
              </a:r>
              <a:r>
                <a:rPr lang="en-US" sz="3200" dirty="0"/>
                <a:t>6</a:t>
              </a:r>
              <a:r>
                <a:rPr lang="en-US" sz="3200" dirty="0" smtClean="0"/>
                <a:t>)</a:t>
              </a:r>
              <a:endParaRPr lang="en-US" sz="3200" dirty="0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8769424" y="4941177"/>
              <a:ext cx="690838" cy="911217"/>
              <a:chOff x="3104357" y="2501636"/>
              <a:chExt cx="637697" cy="911217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 flipV="1">
                <a:off x="3104357" y="2878784"/>
                <a:ext cx="0" cy="244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tangle 88"/>
              <p:cNvSpPr/>
              <p:nvPr/>
            </p:nvSpPr>
            <p:spPr>
              <a:xfrm>
                <a:off x="3163624" y="2886110"/>
                <a:ext cx="383314" cy="52674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 rot="16200000">
                <a:off x="3238420" y="2569964"/>
                <a:ext cx="449167" cy="312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PA-10 (</a:t>
                </a:r>
                <a:r>
                  <a:rPr lang="en-US" sz="800" dirty="0" err="1" smtClean="0"/>
                  <a:t>PPSc</a:t>
                </a:r>
                <a:r>
                  <a:rPr lang="en-US" sz="800" dirty="0" smtClean="0"/>
                  <a:t>)</a:t>
                </a:r>
                <a:endParaRPr lang="en-US" sz="1100" dirty="0"/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>
                <a:off x="3113021" y="3001157"/>
                <a:ext cx="481542" cy="8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V="1">
                <a:off x="3600716" y="2878785"/>
                <a:ext cx="0" cy="2447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92"/>
              <p:cNvSpPr/>
              <p:nvPr/>
            </p:nvSpPr>
            <p:spPr>
              <a:xfrm>
                <a:off x="3558878" y="3149329"/>
                <a:ext cx="183176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58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848690"/>
          </a:xfrm>
        </p:spPr>
        <p:txBody>
          <a:bodyPr/>
          <a:lstStyle/>
          <a:p>
            <a:r>
              <a:rPr lang="en-US" dirty="0" smtClean="0"/>
              <a:t>‘Tendency’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04" y="1772816"/>
            <a:ext cx="8915400" cy="4525963"/>
          </a:xfrm>
        </p:spPr>
        <p:txBody>
          <a:bodyPr>
            <a:noAutofit/>
          </a:bodyPr>
          <a:lstStyle/>
          <a:p>
            <a:r>
              <a:rPr lang="en-US" sz="3200" dirty="0" smtClean="0"/>
              <a:t>No ‘Fermi’ Choppers</a:t>
            </a:r>
          </a:p>
          <a:p>
            <a:pPr lvl="1"/>
            <a:r>
              <a:rPr lang="en-US" sz="2800" dirty="0" smtClean="0"/>
              <a:t>Except </a:t>
            </a:r>
            <a:r>
              <a:rPr lang="en-US" sz="2800" dirty="0" err="1" smtClean="0"/>
              <a:t>Tempis</a:t>
            </a:r>
            <a:r>
              <a:rPr lang="en-US" sz="2800" dirty="0" smtClean="0"/>
              <a:t> fugit ‘rotating mono array’</a:t>
            </a:r>
          </a:p>
          <a:p>
            <a:r>
              <a:rPr lang="en-US" sz="3200" dirty="0" smtClean="0"/>
              <a:t>The ‘Fan Chopper’</a:t>
            </a:r>
          </a:p>
          <a:p>
            <a:pPr lvl="1"/>
            <a:r>
              <a:rPr lang="en-US" sz="2800" dirty="0" smtClean="0"/>
              <a:t>Several groups now expressing interest…</a:t>
            </a:r>
          </a:p>
          <a:p>
            <a:r>
              <a:rPr lang="en-US" sz="3200" dirty="0" smtClean="0"/>
              <a:t>Requests for 3m rotors is declining</a:t>
            </a:r>
          </a:p>
          <a:p>
            <a:r>
              <a:rPr lang="en-US" sz="3200" dirty="0" smtClean="0"/>
              <a:t>Request for a ‘compact’ PPS chopper</a:t>
            </a:r>
          </a:p>
          <a:p>
            <a:r>
              <a:rPr lang="en-US" sz="3200" dirty="0" smtClean="0"/>
              <a:t>Requests for ‘movable’ choppers</a:t>
            </a:r>
          </a:p>
          <a:p>
            <a:pPr lvl="1"/>
            <a:r>
              <a:rPr lang="en-US" sz="2800" dirty="0" smtClean="0"/>
              <a:t>Variable separation</a:t>
            </a:r>
          </a:p>
          <a:p>
            <a:pPr lvl="1"/>
            <a:r>
              <a:rPr lang="en-US" sz="2800" dirty="0" smtClean="0"/>
              <a:t>Out of beam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4123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260648"/>
            <a:ext cx="8915400" cy="876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Platform 1</a:t>
            </a:r>
            <a:br>
              <a:rPr lang="en-US" dirty="0" smtClean="0"/>
            </a:br>
            <a:r>
              <a:rPr lang="en-US" dirty="0" smtClean="0"/>
              <a:t>Disc chopper – Small rotor – Low speed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17296" y="1628800"/>
            <a:ext cx="2018546" cy="1728192"/>
          </a:xfrm>
          <a:prstGeom prst="rect">
            <a:avLst/>
          </a:prstGeom>
          <a:solidFill>
            <a:schemeClr val="tx2">
              <a:lumMod val="20000"/>
              <a:lumOff val="80000"/>
              <a:alpha val="43000"/>
            </a:schemeClr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89304" y="1700810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DC-SR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33320" y="1988840"/>
            <a:ext cx="16562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 (50-70)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761318" y="2636930"/>
            <a:ext cx="684076" cy="655811"/>
            <a:chOff x="3175380" y="4292600"/>
            <a:chExt cx="439257" cy="655767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175380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232722" y="4292600"/>
              <a:ext cx="194352" cy="655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184044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482670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327972" y="43656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431461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3340350" y="4610357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Square 1.pn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219" y="3843478"/>
            <a:ext cx="2455915" cy="2824920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half" idx="1"/>
          </p:nvPr>
        </p:nvSpPr>
        <p:spPr>
          <a:xfrm>
            <a:off x="128464" y="1412776"/>
            <a:ext cx="6984776" cy="54452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Key requirements</a:t>
            </a:r>
          </a:p>
          <a:p>
            <a:r>
              <a:rPr lang="en-US" dirty="0"/>
              <a:t>R</a:t>
            </a:r>
            <a:r>
              <a:rPr lang="en-US" dirty="0" smtClean="0"/>
              <a:t>otation speed:  	Low ( 7 - 96 Hz)</a:t>
            </a:r>
            <a:endParaRPr lang="en-US" dirty="0"/>
          </a:p>
          <a:p>
            <a:r>
              <a:rPr lang="en-US" dirty="0" smtClean="0"/>
              <a:t>Openings:		Large</a:t>
            </a:r>
          </a:p>
          <a:p>
            <a:r>
              <a:rPr lang="en-US" dirty="0" smtClean="0"/>
              <a:t>Attenuation at short wavelengths</a:t>
            </a:r>
          </a:p>
          <a:p>
            <a:r>
              <a:rPr lang="en-US" dirty="0" smtClean="0"/>
              <a:t>High reliability in radiation environment</a:t>
            </a:r>
          </a:p>
          <a:p>
            <a:r>
              <a:rPr lang="en-US" dirty="0" smtClean="0"/>
              <a:t>Low lifetime cost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Principal characteristics</a:t>
            </a:r>
          </a:p>
          <a:p>
            <a:r>
              <a:rPr lang="en-US" dirty="0" smtClean="0"/>
              <a:t>Type:		PA-1-H- (</a:t>
            </a:r>
            <a:r>
              <a:rPr lang="en-US" dirty="0"/>
              <a:t>horizontal axis </a:t>
            </a:r>
            <a:r>
              <a:rPr lang="en-US" dirty="0" smtClean="0"/>
              <a:t>disc) </a:t>
            </a:r>
          </a:p>
          <a:p>
            <a:r>
              <a:rPr lang="en-US" dirty="0" smtClean="0"/>
              <a:t>Rotors : 		Simple + Robust </a:t>
            </a:r>
            <a:endParaRPr lang="en-US" dirty="0"/>
          </a:p>
          <a:p>
            <a:r>
              <a:rPr lang="en-US" dirty="0" smtClean="0"/>
              <a:t>Diameter:		600-1000mm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Enabling Technologies .</a:t>
            </a:r>
          </a:p>
          <a:p>
            <a:r>
              <a:rPr lang="en-US" dirty="0" smtClean="0"/>
              <a:t>Rotors materials: 	Metallic </a:t>
            </a:r>
          </a:p>
          <a:p>
            <a:r>
              <a:rPr lang="en-US" dirty="0" smtClean="0"/>
              <a:t>Bearings: 		Magnetic</a:t>
            </a:r>
          </a:p>
        </p:txBody>
      </p:sp>
    </p:spTree>
    <p:extLst>
      <p:ext uri="{BB962C8B-B14F-4D97-AF65-F5344CB8AC3E}">
        <p14:creationId xmlns:p14="http://schemas.microsoft.com/office/powerpoint/2010/main" val="61623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260648"/>
            <a:ext cx="8915400" cy="876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Platform 2</a:t>
            </a:r>
            <a:br>
              <a:rPr lang="en-US" dirty="0" smtClean="0"/>
            </a:br>
            <a:r>
              <a:rPr lang="en-US" dirty="0" smtClean="0"/>
              <a:t>Disc chopper – Small rotor – Intermediate speed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17296" y="1628800"/>
            <a:ext cx="2018546" cy="1728192"/>
          </a:xfrm>
          <a:prstGeom prst="rect">
            <a:avLst/>
          </a:prstGeom>
          <a:solidFill>
            <a:schemeClr val="accent3">
              <a:lumMod val="40000"/>
              <a:lumOff val="60000"/>
              <a:alpha val="43000"/>
            </a:schemeClr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89304" y="1700810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DC-SR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33320" y="1988840"/>
            <a:ext cx="16562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 (15-35)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761318" y="2636930"/>
            <a:ext cx="684076" cy="655811"/>
            <a:chOff x="3175380" y="4292600"/>
            <a:chExt cx="439257" cy="655767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175380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232722" y="4292600"/>
              <a:ext cx="194352" cy="655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184044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482670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327972" y="43656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431461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3340350" y="4610357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Square 1.pn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219" y="3843478"/>
            <a:ext cx="2455915" cy="2824920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half" idx="1"/>
          </p:nvPr>
        </p:nvSpPr>
        <p:spPr>
          <a:xfrm>
            <a:off x="128464" y="1556792"/>
            <a:ext cx="6840759" cy="52517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Key requirements</a:t>
            </a:r>
          </a:p>
          <a:p>
            <a:r>
              <a:rPr lang="en-US" dirty="0"/>
              <a:t>R</a:t>
            </a:r>
            <a:r>
              <a:rPr lang="en-US" dirty="0" smtClean="0"/>
              <a:t>otation speed:	 (96-192 Hz)</a:t>
            </a:r>
            <a:endParaRPr lang="en-US" dirty="0"/>
          </a:p>
          <a:p>
            <a:r>
              <a:rPr lang="en-US" dirty="0" smtClean="0"/>
              <a:t>Openings:		(Multiple) Small or Large</a:t>
            </a:r>
          </a:p>
          <a:p>
            <a:r>
              <a:rPr lang="en-US" dirty="0" smtClean="0"/>
              <a:t>High reliability in radiation environment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Principal characteristics</a:t>
            </a:r>
          </a:p>
          <a:p>
            <a:r>
              <a:rPr lang="en-US" dirty="0" smtClean="0"/>
              <a:t>Type:  PA-1-H- (</a:t>
            </a:r>
            <a:r>
              <a:rPr lang="en-US" dirty="0"/>
              <a:t>horizontal axis </a:t>
            </a:r>
            <a:r>
              <a:rPr lang="en-US" dirty="0" smtClean="0"/>
              <a:t>disc chopper) </a:t>
            </a:r>
          </a:p>
          <a:p>
            <a:r>
              <a:rPr lang="en-US" dirty="0" smtClean="0"/>
              <a:t>Rotors: 	Simple or Optimized</a:t>
            </a:r>
            <a:endParaRPr lang="en-US" dirty="0"/>
          </a:p>
          <a:p>
            <a:r>
              <a:rPr lang="en-US" dirty="0" smtClean="0"/>
              <a:t>Diameter:	600-800mm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Enabling Technologies .</a:t>
            </a:r>
          </a:p>
          <a:p>
            <a:r>
              <a:rPr lang="en-US" dirty="0" smtClean="0"/>
              <a:t>Rotor material:	CFRP / </a:t>
            </a:r>
            <a:r>
              <a:rPr lang="en-US" dirty="0" err="1" smtClean="0"/>
              <a:t>Alu</a:t>
            </a:r>
            <a:r>
              <a:rPr lang="en-US" dirty="0" smtClean="0"/>
              <a:t> </a:t>
            </a:r>
          </a:p>
          <a:p>
            <a:r>
              <a:rPr lang="en-US" dirty="0" smtClean="0"/>
              <a:t>Bearings:		Magnetic</a:t>
            </a:r>
          </a:p>
        </p:txBody>
      </p:sp>
    </p:spTree>
    <p:extLst>
      <p:ext uri="{BB962C8B-B14F-4D97-AF65-F5344CB8AC3E}">
        <p14:creationId xmlns:p14="http://schemas.microsoft.com/office/powerpoint/2010/main" val="427961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260648"/>
            <a:ext cx="8915400" cy="876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Platform 3:</a:t>
            </a:r>
            <a:br>
              <a:rPr lang="en-US" dirty="0" smtClean="0"/>
            </a:br>
            <a:r>
              <a:rPr lang="en-US" dirty="0" smtClean="0"/>
              <a:t>Disc chopper – Small rotor – High speed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8464" y="1484784"/>
            <a:ext cx="6840759" cy="52517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Key requirements</a:t>
            </a:r>
          </a:p>
          <a:p>
            <a:r>
              <a:rPr lang="en-US" dirty="0"/>
              <a:t>R</a:t>
            </a:r>
            <a:r>
              <a:rPr lang="en-US" dirty="0" smtClean="0"/>
              <a:t>otation speed:	192</a:t>
            </a:r>
            <a:r>
              <a:rPr lang="en-US" dirty="0"/>
              <a:t>- </a:t>
            </a:r>
            <a:r>
              <a:rPr lang="en-US" dirty="0" smtClean="0"/>
              <a:t>400+ Hz</a:t>
            </a:r>
            <a:endParaRPr lang="en-US" dirty="0"/>
          </a:p>
          <a:p>
            <a:r>
              <a:rPr lang="en-US" dirty="0" smtClean="0"/>
              <a:t>Openings:		</a:t>
            </a:r>
            <a:r>
              <a:rPr lang="en-US" dirty="0"/>
              <a:t>(Multiple) Small </a:t>
            </a:r>
            <a:endParaRPr lang="en-US" dirty="0" smtClean="0"/>
          </a:p>
          <a:p>
            <a:r>
              <a:rPr lang="en-US" dirty="0" smtClean="0"/>
              <a:t>Minimal guide interruption</a:t>
            </a:r>
          </a:p>
          <a:p>
            <a:r>
              <a:rPr lang="en-US" dirty="0" smtClean="0"/>
              <a:t>High reliability in radiation environment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Principal characteristics</a:t>
            </a:r>
          </a:p>
          <a:p>
            <a:r>
              <a:rPr lang="en-US" dirty="0" smtClean="0"/>
              <a:t>Type :  PA-1-H- (</a:t>
            </a:r>
            <a:r>
              <a:rPr lang="en-US" dirty="0"/>
              <a:t>horizontal axis </a:t>
            </a:r>
            <a:r>
              <a:rPr lang="en-US" dirty="0" smtClean="0"/>
              <a:t>disc) </a:t>
            </a:r>
          </a:p>
          <a:p>
            <a:r>
              <a:rPr lang="en-US" dirty="0" smtClean="0"/>
              <a:t>Rotors design:	</a:t>
            </a:r>
            <a:r>
              <a:rPr lang="en-US" dirty="0" err="1" smtClean="0"/>
              <a:t>Optimised</a:t>
            </a:r>
            <a:endParaRPr lang="en-US" dirty="0"/>
          </a:p>
          <a:p>
            <a:r>
              <a:rPr lang="en-US" dirty="0" smtClean="0"/>
              <a:t>Diameter :		600-700mm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Enabling Technologies .</a:t>
            </a:r>
          </a:p>
          <a:p>
            <a:r>
              <a:rPr lang="en-US" dirty="0" smtClean="0"/>
              <a:t>Rotor material:	CFRP / Ti / MMC</a:t>
            </a:r>
          </a:p>
          <a:p>
            <a:r>
              <a:rPr lang="en-US" dirty="0" smtClean="0"/>
              <a:t>Bearings:		Magnetic</a:t>
            </a:r>
          </a:p>
        </p:txBody>
      </p:sp>
      <p:sp>
        <p:nvSpPr>
          <p:cNvPr id="7" name="Rectangle 6"/>
          <p:cNvSpPr/>
          <p:nvPr/>
        </p:nvSpPr>
        <p:spPr>
          <a:xfrm>
            <a:off x="7617296" y="1628800"/>
            <a:ext cx="2018546" cy="2088232"/>
          </a:xfrm>
          <a:prstGeom prst="rect">
            <a:avLst/>
          </a:prstGeom>
          <a:solidFill>
            <a:schemeClr val="accent3">
              <a:lumMod val="75000"/>
              <a:alpha val="18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89310" y="1700808"/>
            <a:ext cx="13681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DC-SR-VHP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77336" y="2276872"/>
            <a:ext cx="16562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 (25-35)</a:t>
            </a:r>
            <a:endParaRPr lang="en-US" sz="3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761312" y="3861048"/>
            <a:ext cx="1656174" cy="2933550"/>
            <a:chOff x="7123113" y="588963"/>
            <a:chExt cx="1785937" cy="4059283"/>
          </a:xfrm>
        </p:grpSpPr>
        <p:pic>
          <p:nvPicPr>
            <p:cNvPr id="21" name="Picture 9" descr="Astrium2006-07-06_0014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3113" y="588963"/>
              <a:ext cx="1785937" cy="3557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10"/>
            <p:cNvSpPr txBox="1">
              <a:spLocks noChangeArrowheads="1"/>
            </p:cNvSpPr>
            <p:nvPr/>
          </p:nvSpPr>
          <p:spPr bwMode="auto">
            <a:xfrm>
              <a:off x="7123113" y="4124325"/>
              <a:ext cx="1524718" cy="523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2.PA-1-H</a:t>
              </a:r>
              <a:r>
                <a:rPr lang="en-US" sz="1800" dirty="0" smtClean="0"/>
                <a:t>-M</a:t>
              </a:r>
              <a:endParaRPr lang="en-US" sz="1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61312" y="2478528"/>
            <a:ext cx="487316" cy="1070834"/>
            <a:chOff x="4956217" y="4390166"/>
            <a:chExt cx="449830" cy="1070834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5098757" y="4801188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5156099" y="4390166"/>
              <a:ext cx="194352" cy="10708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5107421" y="4923561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406047" y="4800407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216424" y="4437791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4956217" y="4628291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5048282" y="4707925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 rot="10800000">
              <a:off x="5018476" y="4850070"/>
              <a:ext cx="241834" cy="551931"/>
              <a:chOff x="5291793" y="4437791"/>
              <a:chExt cx="241834" cy="551931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5298974" y="4437791"/>
                <a:ext cx="0" cy="55193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5350451" y="4628291"/>
                <a:ext cx="183176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H="1">
                <a:off x="5291793" y="4707924"/>
                <a:ext cx="182222" cy="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7523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A preliminary review of chopper systems included in current proposals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581128"/>
            <a:ext cx="6934200" cy="1057672"/>
          </a:xfrm>
        </p:spPr>
        <p:txBody>
          <a:bodyPr/>
          <a:lstStyle/>
          <a:p>
            <a:r>
              <a:rPr lang="en-US" dirty="0" smtClean="0"/>
              <a:t>Proposal round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17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260648"/>
            <a:ext cx="8915400" cy="876050"/>
          </a:xfrm>
        </p:spPr>
        <p:txBody>
          <a:bodyPr>
            <a:normAutofit fontScale="90000"/>
          </a:bodyPr>
          <a:lstStyle/>
          <a:p>
            <a:r>
              <a:rPr lang="en-US" dirty="0"/>
              <a:t>P</a:t>
            </a:r>
            <a:r>
              <a:rPr lang="en-US" dirty="0" smtClean="0"/>
              <a:t>latform 4:</a:t>
            </a:r>
            <a:br>
              <a:rPr lang="en-US" dirty="0" smtClean="0"/>
            </a:br>
            <a:r>
              <a:rPr lang="en-US" dirty="0" smtClean="0"/>
              <a:t>Disc chopper – Large rotor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17296" y="1628800"/>
            <a:ext cx="2018546" cy="2088232"/>
          </a:xfrm>
          <a:prstGeom prst="rect">
            <a:avLst/>
          </a:prstGeom>
          <a:solidFill>
            <a:schemeClr val="tx2">
              <a:lumMod val="20000"/>
              <a:lumOff val="80000"/>
              <a:alpha val="43000"/>
            </a:schemeClr>
          </a:solidFill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89304" y="1700810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DC-LR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49354" y="2276872"/>
            <a:ext cx="15842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 (25-35)</a:t>
            </a:r>
            <a:endParaRPr lang="en-US" sz="32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7689304" y="2132856"/>
            <a:ext cx="625528" cy="1510132"/>
            <a:chOff x="3704598" y="3438236"/>
            <a:chExt cx="577410" cy="1510132"/>
          </a:xfrm>
        </p:grpSpPr>
        <p:cxnSp>
          <p:nvCxnSpPr>
            <p:cNvPr id="36" name="Straight Connector 35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964328" y="3475537"/>
              <a:ext cx="0" cy="140308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039697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3704598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3796663" y="420591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4040174" y="4205917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 descr="Emma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281" y="3861048"/>
            <a:ext cx="2063120" cy="2894154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sz="half" idx="1"/>
          </p:nvPr>
        </p:nvSpPr>
        <p:spPr>
          <a:xfrm>
            <a:off x="128464" y="1556792"/>
            <a:ext cx="6840759" cy="52517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Key requirements</a:t>
            </a:r>
          </a:p>
          <a:p>
            <a:r>
              <a:rPr lang="en-US" dirty="0"/>
              <a:t>R</a:t>
            </a:r>
            <a:r>
              <a:rPr lang="en-US" dirty="0" smtClean="0"/>
              <a:t>otation speed:	 (7 - 56 Hz)</a:t>
            </a:r>
            <a:endParaRPr lang="en-US" dirty="0"/>
          </a:p>
          <a:p>
            <a:r>
              <a:rPr lang="en-US" dirty="0" smtClean="0"/>
              <a:t>Openings:		Multiple </a:t>
            </a:r>
            <a:r>
              <a:rPr lang="en-US" dirty="0" err="1" smtClean="0"/>
              <a:t>V.Large</a:t>
            </a:r>
            <a:r>
              <a:rPr lang="en-US" dirty="0" smtClean="0"/>
              <a:t>, Asymmetric</a:t>
            </a:r>
          </a:p>
          <a:p>
            <a:r>
              <a:rPr lang="en-US" dirty="0" smtClean="0"/>
              <a:t>High closing speed</a:t>
            </a:r>
          </a:p>
          <a:p>
            <a:r>
              <a:rPr lang="en-US" dirty="0" smtClean="0"/>
              <a:t>High reliability in radiation environment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Principal characteristics</a:t>
            </a:r>
          </a:p>
          <a:p>
            <a:r>
              <a:rPr lang="en-US" dirty="0" smtClean="0"/>
              <a:t>Type:  	PA-1-H- (</a:t>
            </a:r>
            <a:r>
              <a:rPr lang="en-US" dirty="0"/>
              <a:t>horizontal axis </a:t>
            </a:r>
            <a:r>
              <a:rPr lang="en-US" dirty="0" smtClean="0"/>
              <a:t>disc chopper) </a:t>
            </a:r>
          </a:p>
          <a:p>
            <a:r>
              <a:rPr lang="en-US" dirty="0" smtClean="0"/>
              <a:t>Rotors: 	Optimized </a:t>
            </a:r>
            <a:endParaRPr lang="en-US" dirty="0"/>
          </a:p>
          <a:p>
            <a:r>
              <a:rPr lang="en-US" dirty="0" smtClean="0"/>
              <a:t>Diameter:	1200 - 2000mm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Enabling Technologies .</a:t>
            </a:r>
          </a:p>
          <a:p>
            <a:r>
              <a:rPr lang="en-US" dirty="0" smtClean="0"/>
              <a:t>Rotor material:	CFRP / </a:t>
            </a:r>
            <a:r>
              <a:rPr lang="en-US" dirty="0" err="1" smtClean="0"/>
              <a:t>Alu</a:t>
            </a:r>
            <a:r>
              <a:rPr lang="en-US" dirty="0" smtClean="0"/>
              <a:t> </a:t>
            </a:r>
          </a:p>
          <a:p>
            <a:r>
              <a:rPr lang="en-US" dirty="0" smtClean="0"/>
              <a:t>Bearings:		Magnetic or Contact</a:t>
            </a:r>
          </a:p>
        </p:txBody>
      </p:sp>
    </p:spTree>
    <p:extLst>
      <p:ext uri="{BB962C8B-B14F-4D97-AF65-F5344CB8AC3E}">
        <p14:creationId xmlns:p14="http://schemas.microsoft.com/office/powerpoint/2010/main" val="17626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260648"/>
            <a:ext cx="8915400" cy="876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Platform 5:</a:t>
            </a:r>
            <a:br>
              <a:rPr lang="en-US" dirty="0" smtClean="0"/>
            </a:br>
            <a:r>
              <a:rPr lang="en-US" dirty="0" smtClean="0"/>
              <a:t>Disc chopper – Fan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17296" y="1628800"/>
            <a:ext cx="2018546" cy="2088232"/>
          </a:xfrm>
          <a:prstGeom prst="rect">
            <a:avLst/>
          </a:prstGeom>
          <a:solidFill>
            <a:schemeClr val="tx2">
              <a:lumMod val="20000"/>
              <a:lumOff val="80000"/>
              <a:alpha val="43000"/>
            </a:schemeClr>
          </a:solidFill>
          <a:ln w="28575" cmpd="sng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89310" y="1700810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DC-SR-FAN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09389" y="2276872"/>
            <a:ext cx="12242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 (3-5)</a:t>
            </a:r>
            <a:endParaRPr lang="en-US" sz="3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833324" y="2738909"/>
            <a:ext cx="690838" cy="822198"/>
            <a:chOff x="5867473" y="1035047"/>
            <a:chExt cx="637697" cy="822198"/>
          </a:xfrm>
          <a:solidFill>
            <a:srgbClr val="FFFFFF"/>
          </a:solidFill>
        </p:grpSpPr>
        <p:grpSp>
          <p:nvGrpSpPr>
            <p:cNvPr id="20" name="Group 19"/>
            <p:cNvGrpSpPr/>
            <p:nvPr/>
          </p:nvGrpSpPr>
          <p:grpSpPr>
            <a:xfrm>
              <a:off x="5867473" y="1035047"/>
              <a:ext cx="637697" cy="822198"/>
              <a:chOff x="5867473" y="1035047"/>
              <a:chExt cx="637697" cy="822198"/>
            </a:xfrm>
            <a:grpFill/>
          </p:grpSpPr>
          <p:grpSp>
            <p:nvGrpSpPr>
              <p:cNvPr id="24" name="Group 23"/>
              <p:cNvGrpSpPr/>
              <p:nvPr/>
            </p:nvGrpSpPr>
            <p:grpSpPr>
              <a:xfrm>
                <a:off x="5867473" y="1035047"/>
                <a:ext cx="637697" cy="822198"/>
                <a:chOff x="3104357" y="2830080"/>
                <a:chExt cx="637697" cy="822198"/>
              </a:xfrm>
              <a:grpFill/>
            </p:grpSpPr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3104357" y="3379089"/>
                  <a:ext cx="0" cy="244745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3163624" y="2830080"/>
                  <a:ext cx="383314" cy="822198"/>
                </a:xfrm>
                <a:prstGeom prst="rect">
                  <a:avLst/>
                </a:prstGeom>
                <a:grpFill/>
                <a:ln w="28575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3113021" y="3501462"/>
                  <a:ext cx="481542" cy="820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3600716" y="3379090"/>
                  <a:ext cx="0" cy="244744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3558878" y="3172420"/>
                  <a:ext cx="183176" cy="1524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 flipV="1">
                <a:off x="6175292" y="1227277"/>
                <a:ext cx="0" cy="551931"/>
              </a:xfrm>
              <a:prstGeom prst="line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5995939" y="1472009"/>
                <a:ext cx="373953" cy="0"/>
              </a:xfrm>
              <a:prstGeom prst="line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 flipV="1">
              <a:off x="6118397" y="1225681"/>
              <a:ext cx="0" cy="551931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224615" y="1224141"/>
              <a:ext cx="0" cy="551931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061439" y="1224490"/>
              <a:ext cx="0" cy="551931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IMG_210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6" y="3861048"/>
            <a:ext cx="2031690" cy="2708920"/>
          </a:xfrm>
          <a:prstGeom prst="rect">
            <a:avLst/>
          </a:prstGeom>
        </p:spPr>
      </p:pic>
      <p:sp>
        <p:nvSpPr>
          <p:cNvPr id="26" name="Content Placeholder 4"/>
          <p:cNvSpPr>
            <a:spLocks noGrp="1"/>
          </p:cNvSpPr>
          <p:nvPr>
            <p:ph sz="half" idx="1"/>
          </p:nvPr>
        </p:nvSpPr>
        <p:spPr>
          <a:xfrm>
            <a:off x="128464" y="1556792"/>
            <a:ext cx="7272808" cy="52517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Key requirements</a:t>
            </a:r>
          </a:p>
          <a:p>
            <a:r>
              <a:rPr lang="en-US" dirty="0"/>
              <a:t>R</a:t>
            </a:r>
            <a:r>
              <a:rPr lang="en-US" dirty="0" smtClean="0"/>
              <a:t>otation speed:	 (7 - 56 Hz)</a:t>
            </a:r>
            <a:endParaRPr lang="en-US" dirty="0"/>
          </a:p>
          <a:p>
            <a:r>
              <a:rPr lang="en-US" dirty="0" smtClean="0"/>
              <a:t>Openings:		Variable width, Asymmetric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Principal characteristics</a:t>
            </a:r>
          </a:p>
          <a:p>
            <a:r>
              <a:rPr lang="en-US" dirty="0" smtClean="0"/>
              <a:t>Type:  	XPA-1-H- (</a:t>
            </a:r>
            <a:r>
              <a:rPr lang="en-US" dirty="0"/>
              <a:t>horizontal axis </a:t>
            </a:r>
            <a:r>
              <a:rPr lang="en-US" dirty="0" smtClean="0"/>
              <a:t>disc chopper) </a:t>
            </a:r>
          </a:p>
          <a:p>
            <a:r>
              <a:rPr lang="en-US" dirty="0" smtClean="0"/>
              <a:t>Rotors: 	multiple concentric ‘Fan’ </a:t>
            </a:r>
            <a:endParaRPr lang="en-US" dirty="0"/>
          </a:p>
          <a:p>
            <a:r>
              <a:rPr lang="en-US" dirty="0" smtClean="0"/>
              <a:t>Diameter:	500 - 800mm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Enabling Technologies .</a:t>
            </a:r>
          </a:p>
          <a:p>
            <a:r>
              <a:rPr lang="en-US" dirty="0" smtClean="0"/>
              <a:t>Rotor material:	</a:t>
            </a:r>
            <a:r>
              <a:rPr lang="en-US" dirty="0" err="1" smtClean="0"/>
              <a:t>Aluminium</a:t>
            </a:r>
            <a:r>
              <a:rPr lang="en-US" dirty="0" smtClean="0"/>
              <a:t> </a:t>
            </a:r>
          </a:p>
          <a:p>
            <a:r>
              <a:rPr lang="en-US" dirty="0" smtClean="0"/>
              <a:t>Bearings:		Contact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590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" y="260648"/>
            <a:ext cx="8915400" cy="876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Platform 6:</a:t>
            </a:r>
            <a:br>
              <a:rPr lang="en-US" dirty="0" smtClean="0"/>
            </a:br>
            <a:r>
              <a:rPr lang="en-US" dirty="0" smtClean="0"/>
              <a:t>Prompt pulse suppression chopper </a:t>
            </a:r>
            <a:r>
              <a:rPr lang="en-US" dirty="0" err="1" smtClean="0"/>
              <a:t>PPSc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17296" y="1628800"/>
            <a:ext cx="2018546" cy="2088232"/>
          </a:xfrm>
          <a:prstGeom prst="rect">
            <a:avLst/>
          </a:prstGeom>
          <a:solidFill>
            <a:schemeClr val="tx2">
              <a:lumMod val="20000"/>
              <a:lumOff val="80000"/>
              <a:alpha val="43000"/>
            </a:schemeClr>
          </a:solidFill>
          <a:ln w="28575" cmpd="sng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89304" y="1700808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PPSc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09389" y="2276872"/>
            <a:ext cx="12242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 (4-</a:t>
            </a:r>
            <a:r>
              <a:rPr lang="en-US" sz="3200" dirty="0"/>
              <a:t>8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7761317" y="2636912"/>
            <a:ext cx="690838" cy="911226"/>
            <a:chOff x="3104357" y="2501627"/>
            <a:chExt cx="637697" cy="911226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3104357" y="287878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3163624" y="2886110"/>
              <a:ext cx="383314" cy="526743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3238420" y="2569955"/>
              <a:ext cx="449167" cy="312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PA-10 (</a:t>
              </a:r>
              <a:r>
                <a:rPr lang="en-US" sz="800" dirty="0" err="1" smtClean="0"/>
                <a:t>PPSc</a:t>
              </a:r>
              <a:r>
                <a:rPr lang="en-US" sz="800" dirty="0" smtClean="0"/>
                <a:t>)</a:t>
              </a:r>
              <a:endParaRPr lang="en-US" sz="1100" dirty="0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3113021" y="3001157"/>
              <a:ext cx="481542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3600716" y="2878785"/>
              <a:ext cx="0" cy="2447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3558878" y="3149329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" r="402"/>
          <a:stretch/>
        </p:blipFill>
        <p:spPr>
          <a:xfrm rot="5400000">
            <a:off x="7091794" y="4165306"/>
            <a:ext cx="2664296" cy="2343830"/>
          </a:xfrm>
        </p:spPr>
      </p:pic>
      <p:sp>
        <p:nvSpPr>
          <p:cNvPr id="16" name="Content Placeholder 4"/>
          <p:cNvSpPr>
            <a:spLocks noGrp="1"/>
          </p:cNvSpPr>
          <p:nvPr>
            <p:ph sz="half" idx="1"/>
          </p:nvPr>
        </p:nvSpPr>
        <p:spPr>
          <a:xfrm>
            <a:off x="128464" y="1556792"/>
            <a:ext cx="7272808" cy="52517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Key requirements</a:t>
            </a:r>
          </a:p>
          <a:p>
            <a:r>
              <a:rPr lang="en-US" dirty="0"/>
              <a:t>R</a:t>
            </a:r>
            <a:r>
              <a:rPr lang="en-US" dirty="0" smtClean="0"/>
              <a:t>otation speed:	 (7 - 56 Hz)</a:t>
            </a:r>
            <a:endParaRPr lang="en-US" dirty="0"/>
          </a:p>
          <a:p>
            <a:r>
              <a:rPr lang="en-US" dirty="0" smtClean="0"/>
              <a:t>Closure:		3ms, Symmetric or Asymmetric </a:t>
            </a:r>
          </a:p>
          <a:p>
            <a:r>
              <a:rPr lang="en-US" dirty="0" smtClean="0"/>
              <a:t>Attenuation :	90% @ Prompt pulse energies</a:t>
            </a:r>
          </a:p>
          <a:p>
            <a:r>
              <a:rPr lang="en-US" dirty="0" smtClean="0"/>
              <a:t>Extreme radiation resistance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Principal characteristics</a:t>
            </a:r>
          </a:p>
          <a:p>
            <a:r>
              <a:rPr lang="en-US" dirty="0" smtClean="0"/>
              <a:t>Type:  	PA-10-H- (</a:t>
            </a:r>
            <a:r>
              <a:rPr lang="en-US" dirty="0"/>
              <a:t>horizontal </a:t>
            </a:r>
            <a:r>
              <a:rPr lang="en-US" dirty="0" smtClean="0"/>
              <a:t>axis chopper) </a:t>
            </a:r>
          </a:p>
          <a:p>
            <a:r>
              <a:rPr lang="en-US" dirty="0" smtClean="0"/>
              <a:t>Rotors: 	300 – 400 thick , single or double</a:t>
            </a:r>
            <a:endParaRPr lang="en-US" dirty="0"/>
          </a:p>
          <a:p>
            <a:r>
              <a:rPr lang="en-US" dirty="0" smtClean="0"/>
              <a:t>Diameter:	500 - 600mm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Enabling Technologies .</a:t>
            </a:r>
          </a:p>
          <a:p>
            <a:r>
              <a:rPr lang="en-US" dirty="0" smtClean="0"/>
              <a:t>Rotor material:	Nickel alloy / Tungsten </a:t>
            </a:r>
          </a:p>
          <a:p>
            <a:r>
              <a:rPr lang="en-US" dirty="0" smtClean="0"/>
              <a:t>Bearings:		Magnetic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454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80" y="188640"/>
            <a:ext cx="7734064" cy="1143000"/>
          </a:xfrm>
        </p:spPr>
        <p:txBody>
          <a:bodyPr/>
          <a:lstStyle/>
          <a:p>
            <a:r>
              <a:rPr lang="en-US" dirty="0" smtClean="0"/>
              <a:t>Platform 56</a:t>
            </a:r>
            <a:br>
              <a:rPr lang="en-US" dirty="0" smtClean="0"/>
            </a:br>
            <a:r>
              <a:rPr lang="en-US" dirty="0" smtClean="0"/>
              <a:t>‘Instrument specific developments’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Support the development of ‘one off, instrument specific choppers’ which can not be achieved within platform approach.</a:t>
            </a:r>
          </a:p>
          <a:p>
            <a:endParaRPr lang="en-US" sz="2400" dirty="0" smtClean="0"/>
          </a:p>
          <a:p>
            <a:r>
              <a:rPr lang="en-US" sz="2400" dirty="0" smtClean="0"/>
              <a:t>Support in integration into ESS systems </a:t>
            </a:r>
          </a:p>
          <a:p>
            <a:pPr lvl="1"/>
            <a:r>
              <a:rPr lang="en-US" sz="2000" dirty="0" smtClean="0"/>
              <a:t>Control</a:t>
            </a:r>
          </a:p>
          <a:p>
            <a:pPr lvl="1"/>
            <a:r>
              <a:rPr lang="en-US" sz="2000" dirty="0" smtClean="0"/>
              <a:t>Support systems</a:t>
            </a:r>
          </a:p>
          <a:p>
            <a:pPr lvl="1"/>
            <a:r>
              <a:rPr lang="en-US" sz="2000" dirty="0" smtClean="0"/>
              <a:t>Pit systems</a:t>
            </a:r>
          </a:p>
          <a:p>
            <a:endParaRPr lang="en-US" sz="2400" dirty="0"/>
          </a:p>
          <a:p>
            <a:r>
              <a:rPr lang="en-US" sz="2400" dirty="0" smtClean="0"/>
              <a:t>Active collaboration </a:t>
            </a:r>
            <a:r>
              <a:rPr lang="en-US" sz="2400" dirty="0"/>
              <a:t>i</a:t>
            </a:r>
            <a:r>
              <a:rPr lang="en-US" sz="2400" dirty="0" smtClean="0"/>
              <a:t>n engineering design process and decisions. </a:t>
            </a:r>
          </a:p>
          <a:p>
            <a:endParaRPr lang="en-US" dirty="0"/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 PST</a:t>
            </a:r>
          </a:p>
          <a:p>
            <a:pPr lvl="1"/>
            <a:r>
              <a:rPr lang="en-US" dirty="0" smtClean="0"/>
              <a:t>Compact </a:t>
            </a:r>
            <a:r>
              <a:rPr lang="en-US" dirty="0" err="1" smtClean="0"/>
              <a:t>PPSc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979" b="-979"/>
          <a:stretch>
            <a:fillRect/>
          </a:stretch>
        </p:blipFill>
        <p:spPr>
          <a:xfrm>
            <a:off x="5097463" y="1773238"/>
            <a:ext cx="4375150" cy="452596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5502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MEETING FACILITY GOALS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Best service – Least cost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Reliability/</a:t>
            </a:r>
            <a:r>
              <a:rPr lang="en-US" u="sng" dirty="0" smtClean="0">
                <a:solidFill>
                  <a:schemeClr val="bg1"/>
                </a:solidFill>
              </a:rPr>
              <a:t>Availability/</a:t>
            </a:r>
            <a:r>
              <a:rPr lang="en-US" u="sng" dirty="0" smtClean="0">
                <a:solidFill>
                  <a:schemeClr val="bg1"/>
                </a:solidFill>
              </a:rPr>
              <a:t>Serviceability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Life time cost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214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Balancing act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380" y="1127882"/>
            <a:ext cx="4825120" cy="1739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2034" y="3005614"/>
            <a:ext cx="5507473" cy="714054"/>
          </a:xfrm>
          <a:prstGeom prst="rect">
            <a:avLst/>
          </a:prstGeom>
          <a:noFill/>
        </p:spPr>
        <p:txBody>
          <a:bodyPr wrap="square" lIns="97548" tIns="48774" rIns="97548" bIns="48774" rtlCol="0">
            <a:spAutoFit/>
          </a:bodyPr>
          <a:lstStyle/>
          <a:p>
            <a:pPr marL="0" lvl="1" indent="0" algn="ctr">
              <a:buNone/>
            </a:pPr>
            <a:r>
              <a:rPr lang="en-US" sz="2000" dirty="0" smtClean="0"/>
              <a:t>Aggressive operating schedule</a:t>
            </a:r>
            <a:endParaRPr lang="en-US" sz="2000" dirty="0"/>
          </a:p>
          <a:p>
            <a:pPr marL="0" lvl="1" indent="0" algn="ctr">
              <a:buNone/>
            </a:pPr>
            <a:r>
              <a:rPr lang="en-US" sz="2000" dirty="0" smtClean="0"/>
              <a:t>(225 beam days)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45" y="1268917"/>
            <a:ext cx="3916652" cy="2664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645" y="3912676"/>
            <a:ext cx="4104443" cy="714054"/>
          </a:xfrm>
          <a:prstGeom prst="rect">
            <a:avLst/>
          </a:prstGeom>
          <a:noFill/>
        </p:spPr>
        <p:txBody>
          <a:bodyPr wrap="square" lIns="97548" tIns="48774" rIns="97548" bIns="48774" rtlCol="0">
            <a:spAutoFit/>
          </a:bodyPr>
          <a:lstStyle/>
          <a:p>
            <a:pPr marL="0" lvl="1" indent="0" algn="ctr">
              <a:buNone/>
            </a:pPr>
            <a:r>
              <a:rPr lang="en-US" sz="2000" dirty="0" smtClean="0"/>
              <a:t>Complex instruments</a:t>
            </a:r>
            <a:endParaRPr lang="en-US" sz="2000" dirty="0"/>
          </a:p>
          <a:p>
            <a:pPr marL="0" lvl="1" indent="0" algn="ctr">
              <a:buNone/>
            </a:pPr>
            <a:r>
              <a:rPr lang="en-US" sz="2000" dirty="0" smtClean="0"/>
              <a:t>(130+ choppers)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834830" y="5415946"/>
            <a:ext cx="4610320" cy="960275"/>
          </a:xfrm>
          <a:prstGeom prst="rect">
            <a:avLst/>
          </a:prstGeom>
          <a:noFill/>
        </p:spPr>
        <p:txBody>
          <a:bodyPr wrap="square" lIns="97548" tIns="48774" rIns="97548" bIns="48774" rtlCol="0">
            <a:spAutoFit/>
          </a:bodyPr>
          <a:lstStyle/>
          <a:p>
            <a:pPr marL="0" lvl="1" indent="0" algn="ctr">
              <a:buNone/>
            </a:pPr>
            <a:r>
              <a:rPr lang="en-US" sz="2800" dirty="0" smtClean="0"/>
              <a:t>Availability &gt;  95% (?)</a:t>
            </a:r>
            <a:endParaRPr lang="en-US" sz="2800" dirty="0"/>
          </a:p>
          <a:p>
            <a:pPr marL="0" lvl="1" indent="0" algn="ctr">
              <a:buNone/>
            </a:pP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 rot="20778964">
            <a:off x="1452253" y="4460581"/>
            <a:ext cx="6347352" cy="2658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4532035" y="4673358"/>
            <a:ext cx="744084" cy="578003"/>
          </a:xfrm>
          <a:prstGeom prst="triangle">
            <a:avLst/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5300" y="1790727"/>
            <a:ext cx="8915401" cy="3892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853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936" y="1916832"/>
            <a:ext cx="5184711" cy="47222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suite model</a:t>
            </a:r>
            <a:endParaRPr lang="en-US" dirty="0"/>
          </a:p>
        </p:txBody>
      </p:sp>
      <p:pic>
        <p:nvPicPr>
          <p:cNvPr id="5" name="Picture 4" descr="Top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88" y="1556792"/>
            <a:ext cx="3686532" cy="40312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4489" y="1117040"/>
            <a:ext cx="3763667" cy="5491737"/>
            <a:chOff x="294831" y="230002"/>
            <a:chExt cx="5203522" cy="6367878"/>
          </a:xfrm>
        </p:grpSpPr>
        <p:grpSp>
          <p:nvGrpSpPr>
            <p:cNvPr id="8" name="Group 7"/>
            <p:cNvGrpSpPr/>
            <p:nvPr/>
          </p:nvGrpSpPr>
          <p:grpSpPr>
            <a:xfrm>
              <a:off x="294831" y="801614"/>
              <a:ext cx="5203522" cy="5796266"/>
              <a:chOff x="294831" y="1085559"/>
              <a:chExt cx="5203522" cy="579626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94831" y="1085559"/>
                <a:ext cx="5203522" cy="5486733"/>
                <a:chOff x="1568049" y="1064999"/>
                <a:chExt cx="5504496" cy="5486733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4319940" y="1217142"/>
                  <a:ext cx="39688" cy="47369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lgDash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3755431" y="1064999"/>
                  <a:ext cx="128986" cy="5104756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4742913" y="1064999"/>
                  <a:ext cx="231866" cy="5104756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415133" y="1120897"/>
                  <a:ext cx="657412" cy="5397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lgDash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1568049" y="1120897"/>
                  <a:ext cx="654615" cy="543083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lgDash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/>
              <p:cNvSpPr txBox="1"/>
              <p:nvPr/>
            </p:nvSpPr>
            <p:spPr>
              <a:xfrm rot="16542500">
                <a:off x="-7056" y="3414771"/>
                <a:ext cx="2019388" cy="5106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INSTRUMENT 01</a:t>
                </a:r>
                <a:endParaRPr lang="en-US" dirty="0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flipH="1">
                <a:off x="1293780" y="1174331"/>
                <a:ext cx="470867" cy="5397961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050428" y="1174331"/>
                <a:ext cx="501542" cy="5397961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94831" y="6453571"/>
                <a:ext cx="4728901" cy="428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&lt;-------------- 15 degree ------------- &gt;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5038631">
                <a:off x="3835654" y="3414566"/>
                <a:ext cx="2019388" cy="5106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INSTRUMENT 03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72817" y="6178281"/>
                <a:ext cx="1856941" cy="428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ym typeface="Wingdings"/>
                  </a:rPr>
                  <a:t>&lt; </a:t>
                </a:r>
                <a:r>
                  <a:rPr lang="en-US" dirty="0" smtClean="0"/>
                  <a:t>5 degree &gt;</a:t>
                </a:r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 rot="5400000">
              <a:off x="1924080" y="3364536"/>
              <a:ext cx="2019388" cy="510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INSTRUMENT 02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88063" y="230002"/>
              <a:ext cx="2824026" cy="428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TARGET MONOLITH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77776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548680"/>
            <a:ext cx="8915401" cy="614839"/>
          </a:xfrm>
        </p:spPr>
        <p:txBody>
          <a:bodyPr>
            <a:noAutofit/>
          </a:bodyPr>
          <a:lstStyle/>
          <a:p>
            <a:r>
              <a:rPr lang="en-US" sz="3600" dirty="0" smtClean="0"/>
              <a:t>Serviceability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2492896"/>
            <a:ext cx="5153780" cy="196584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" r="-2351"/>
          <a:stretch/>
        </p:blipFill>
        <p:spPr>
          <a:xfrm>
            <a:off x="5889104" y="2060848"/>
            <a:ext cx="3612552" cy="4018598"/>
          </a:xfrm>
        </p:spPr>
      </p:pic>
      <p:sp>
        <p:nvSpPr>
          <p:cNvPr id="4" name="TextBox 3"/>
          <p:cNvSpPr txBox="1"/>
          <p:nvPr/>
        </p:nvSpPr>
        <p:spPr>
          <a:xfrm>
            <a:off x="6825208" y="1556792"/>
            <a:ext cx="1887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Lateral shielding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88504" y="1844824"/>
            <a:ext cx="152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Access levels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60512" y="5013176"/>
            <a:ext cx="426270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Mean Time To Repair  (MTTR)</a:t>
            </a:r>
          </a:p>
          <a:p>
            <a:endParaRPr lang="en-US" sz="1800" dirty="0" smtClean="0"/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T</a:t>
            </a:r>
            <a:r>
              <a:rPr lang="en-US" sz="1800" dirty="0" smtClean="0"/>
              <a:t>ime to access (zone dependent)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Time to repair  	(equipment dependent)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77573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1484784"/>
            <a:ext cx="7734064" cy="43691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>
                <a:solidFill>
                  <a:schemeClr val="tx1"/>
                </a:solidFill>
              </a:rPr>
              <a:t>SNS Beam line/Group totals &amp; availability – FY13 thru June 2, 2013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563155"/>
              </p:ext>
            </p:extLst>
          </p:nvPr>
        </p:nvGraphicFramePr>
        <p:xfrm>
          <a:off x="344488" y="1916832"/>
          <a:ext cx="5853011" cy="2100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4" imgW="9918700" imgH="3530600" progId="Excel.Sheet.12">
                  <p:embed/>
                </p:oleObj>
              </mc:Choice>
              <mc:Fallback>
                <p:oleObj name="Worksheet" r:id="rId4" imgW="9918700" imgH="3530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4488" y="1916832"/>
                        <a:ext cx="5853011" cy="2100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517682" y="1908869"/>
            <a:ext cx="373336" cy="2100267"/>
          </a:xfrm>
          <a:prstGeom prst="rect">
            <a:avLst/>
          </a:prstGeom>
          <a:solidFill>
            <a:srgbClr val="FF0000">
              <a:alpha val="3200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8" tIns="48774" rIns="97548" bIns="48774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53200" y="2060848"/>
            <a:ext cx="2736304" cy="929497"/>
          </a:xfrm>
          <a:prstGeom prst="rect">
            <a:avLst/>
          </a:prstGeom>
        </p:spPr>
        <p:txBody>
          <a:bodyPr wrap="square" lIns="97548" tIns="48774" rIns="97548" bIns="48774">
            <a:spAutoFit/>
          </a:bodyPr>
          <a:lstStyle/>
          <a:p>
            <a:r>
              <a:rPr lang="en-US" dirty="0" smtClean="0"/>
              <a:t>“SNS </a:t>
            </a:r>
            <a:r>
              <a:rPr lang="en-US" dirty="0"/>
              <a:t>neutron </a:t>
            </a:r>
            <a:r>
              <a:rPr lang="en-US" dirty="0" err="1"/>
              <a:t>beamline</a:t>
            </a:r>
            <a:r>
              <a:rPr lang="en-US" dirty="0"/>
              <a:t>/instrument availability is about 89</a:t>
            </a:r>
            <a:r>
              <a:rPr lang="en-US" dirty="0" smtClean="0"/>
              <a:t>%”</a:t>
            </a:r>
            <a:endParaRPr lang="en-US" dirty="0"/>
          </a:p>
        </p:txBody>
      </p:sp>
      <p:graphicFrame>
        <p:nvGraphicFramePr>
          <p:cNvPr id="6" name="Content Placeholder 3" title="Shutter usage for repair 2007-20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6886310"/>
              </p:ext>
            </p:extLst>
          </p:nvPr>
        </p:nvGraphicFramePr>
        <p:xfrm>
          <a:off x="3206635" y="4581128"/>
          <a:ext cx="6664263" cy="2110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2163963" y="5353942"/>
            <a:ext cx="1768380" cy="366767"/>
          </a:xfrm>
          <a:prstGeom prst="rect">
            <a:avLst/>
          </a:prstGeom>
          <a:noFill/>
        </p:spPr>
        <p:txBody>
          <a:bodyPr wrap="square" lIns="97548" tIns="48774" rIns="97548" bIns="48774" rtlCol="0">
            <a:spAutoFit/>
          </a:bodyPr>
          <a:lstStyle/>
          <a:p>
            <a:r>
              <a:rPr lang="en-US" sz="1300" dirty="0"/>
              <a:t>Beam</a:t>
            </a:r>
            <a:r>
              <a:rPr lang="en-US" sz="1700" dirty="0"/>
              <a:t> </a:t>
            </a:r>
            <a:r>
              <a:rPr lang="en-US" sz="1300" dirty="0"/>
              <a:t>interruptions</a:t>
            </a:r>
            <a:endParaRPr lang="en-US" sz="1700" dirty="0"/>
          </a:p>
        </p:txBody>
      </p:sp>
      <p:sp>
        <p:nvSpPr>
          <p:cNvPr id="8" name="TextBox 7"/>
          <p:cNvSpPr txBox="1"/>
          <p:nvPr/>
        </p:nvSpPr>
        <p:spPr>
          <a:xfrm>
            <a:off x="4398929" y="4411851"/>
            <a:ext cx="2927047" cy="360111"/>
          </a:xfrm>
          <a:prstGeom prst="rect">
            <a:avLst/>
          </a:prstGeom>
          <a:noFill/>
        </p:spPr>
        <p:txBody>
          <a:bodyPr wrap="square" lIns="97548" tIns="48774" rIns="97548" bIns="48774" rtlCol="0">
            <a:spAutoFit/>
          </a:bodyPr>
          <a:lstStyle/>
          <a:p>
            <a:r>
              <a:rPr lang="en-US" sz="1300" dirty="0"/>
              <a:t>Cycles</a:t>
            </a:r>
            <a:r>
              <a:rPr lang="en-US" sz="1700" dirty="0"/>
              <a:t> </a:t>
            </a:r>
            <a:r>
              <a:rPr lang="en-US" sz="1200" dirty="0"/>
              <a:t>(Normalized to 35 day)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4322" y="4165629"/>
            <a:ext cx="2427273" cy="1098774"/>
          </a:xfrm>
          <a:prstGeom prst="rect">
            <a:avLst/>
          </a:prstGeom>
          <a:solidFill>
            <a:schemeClr val="bg1"/>
          </a:solidFill>
        </p:spPr>
        <p:txBody>
          <a:bodyPr wrap="square" lIns="97548" tIns="48774" rIns="97548" bIns="48774" rtlCol="0">
            <a:spAutoFit/>
          </a:bodyPr>
          <a:lstStyle/>
          <a:p>
            <a:r>
              <a:rPr lang="en-US" sz="1300" dirty="0"/>
              <a:t>CAUSE OF STOPPAGE</a:t>
            </a:r>
          </a:p>
          <a:p>
            <a:r>
              <a:rPr lang="en-US" sz="1300" dirty="0"/>
              <a:t>BLUE	Chopper system</a:t>
            </a:r>
          </a:p>
          <a:p>
            <a:r>
              <a:rPr lang="en-US" sz="1300" dirty="0"/>
              <a:t>RED		Other component</a:t>
            </a:r>
          </a:p>
          <a:p>
            <a:r>
              <a:rPr lang="en-US" sz="1300" dirty="0"/>
              <a:t>GREEN	At request of I.S.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6930" y="4750406"/>
            <a:ext cx="2474954" cy="1317729"/>
          </a:xfrm>
          <a:prstGeom prst="rect">
            <a:avLst/>
          </a:prstGeom>
        </p:spPr>
        <p:txBody>
          <a:bodyPr vert="horz" lIns="97548" tIns="48774" rIns="97548" bIns="48774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~ 3	 ‘significant’ interruption per 100 beam days </a:t>
            </a:r>
          </a:p>
          <a:p>
            <a:pPr marL="0" indent="0">
              <a:buNone/>
            </a:pPr>
            <a:r>
              <a:rPr lang="en-US" sz="1600" dirty="0"/>
              <a:t>+3.5 	uses of shutters to effect ‘running repairs’ </a:t>
            </a:r>
          </a:p>
          <a:p>
            <a:pPr marL="487741" lvl="1" indent="0">
              <a:buNone/>
            </a:pPr>
            <a:endParaRPr lang="en-US" sz="16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673080" y="3363937"/>
            <a:ext cx="4693488" cy="9318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r>
              <a:rPr lang="en-US" sz="1800" dirty="0" smtClean="0"/>
              <a:t>Instrument suite downtime</a:t>
            </a:r>
            <a:br>
              <a:rPr lang="en-US" sz="1800" dirty="0" smtClean="0"/>
            </a:br>
            <a:r>
              <a:rPr lang="en-US" sz="1800" dirty="0" smtClean="0"/>
              <a:t>Data from ISIS, TS1 &amp; 2  (2007-2011)</a:t>
            </a:r>
            <a:endParaRPr lang="en-US" sz="18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95300" y="274638"/>
            <a:ext cx="8915401" cy="4710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r>
              <a:rPr lang="en-US" sz="3600" dirty="0" smtClean="0"/>
              <a:t>Instrument suite downtime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316812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80" y="476672"/>
            <a:ext cx="8034807" cy="741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RELIABILITY</a:t>
            </a:r>
            <a:br>
              <a:rPr lang="en-US" sz="2800" dirty="0" smtClean="0"/>
            </a:br>
            <a:r>
              <a:rPr lang="en-US" sz="2800" dirty="0" smtClean="0"/>
              <a:t>Instrument </a:t>
            </a:r>
            <a:r>
              <a:rPr lang="en-US" sz="2800" dirty="0" smtClean="0"/>
              <a:t>related causes of </a:t>
            </a:r>
            <a:r>
              <a:rPr lang="en-US" sz="2800" dirty="0" smtClean="0"/>
              <a:t>beam </a:t>
            </a:r>
            <a:r>
              <a:rPr lang="en-US" sz="2800" dirty="0" smtClean="0"/>
              <a:t>loss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543270" y="6487248"/>
            <a:ext cx="1339145" cy="329333"/>
          </a:xfrm>
          <a:prstGeom prst="rect">
            <a:avLst/>
          </a:prstGeom>
          <a:noFill/>
        </p:spPr>
        <p:txBody>
          <a:bodyPr wrap="square" lIns="97548" tIns="48774" rIns="97548" bIns="48774" rtlCol="0">
            <a:spAutoFit/>
          </a:bodyPr>
          <a:lstStyle/>
          <a:p>
            <a:r>
              <a:rPr lang="en-US" sz="1500" dirty="0"/>
              <a:t>Source: ISIS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4477" y="6456470"/>
            <a:ext cx="5620286" cy="329333"/>
          </a:xfrm>
          <a:prstGeom prst="rect">
            <a:avLst/>
          </a:prstGeom>
          <a:noFill/>
        </p:spPr>
        <p:txBody>
          <a:bodyPr wrap="none" lIns="97548" tIns="48774" rIns="97548" bIns="48774" rtlCol="0">
            <a:spAutoFit/>
          </a:bodyPr>
          <a:lstStyle/>
          <a:p>
            <a:r>
              <a:rPr lang="en-US" sz="1500" dirty="0"/>
              <a:t>Note: excluding - Sample environments, Computing &amp; Motion control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7005" y="1741233"/>
            <a:ext cx="8258591" cy="4008105"/>
            <a:chOff x="1119752" y="1263770"/>
            <a:chExt cx="8415684" cy="4603640"/>
          </a:xfrm>
        </p:grpSpPr>
        <p:pic>
          <p:nvPicPr>
            <p:cNvPr id="7" name="Picture 6" descr="Instrument Beam loss causes2.png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9752" y="1263770"/>
              <a:ext cx="7758847" cy="460363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865879" y="3643442"/>
              <a:ext cx="2542439" cy="1173656"/>
            </a:xfrm>
            <a:prstGeom prst="rect">
              <a:avLst/>
            </a:prstGeom>
            <a:noFill/>
          </p:spPr>
          <p:txBody>
            <a:bodyPr wrap="square" lIns="97548" tIns="48774" rIns="97548" bIns="48774" rtlCol="0">
              <a:spAutoFit/>
            </a:bodyPr>
            <a:lstStyle/>
            <a:p>
              <a:r>
                <a:rPr lang="en-US" sz="1500" dirty="0"/>
                <a:t>Causes often requiring access within heavy shielding for repair</a:t>
              </a:r>
            </a:p>
            <a:p>
              <a:endParaRPr lang="en-US" sz="15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65878" y="1365971"/>
              <a:ext cx="2542440" cy="908527"/>
            </a:xfrm>
            <a:prstGeom prst="rect">
              <a:avLst/>
            </a:prstGeom>
            <a:noFill/>
          </p:spPr>
          <p:txBody>
            <a:bodyPr wrap="square" lIns="97548" tIns="48774" rIns="97548" bIns="48774" rtlCol="0">
              <a:spAutoFit/>
            </a:bodyPr>
            <a:lstStyle/>
            <a:p>
              <a:r>
                <a:rPr lang="en-US" sz="1500" dirty="0"/>
                <a:t>Causes not requiring access within heavy shielding for repair 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76589" y="1263770"/>
              <a:ext cx="7758847" cy="224546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7548" tIns="48774" rIns="97548" bIns="48774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76589" y="3509233"/>
              <a:ext cx="7758847" cy="2358177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7548" tIns="48774" rIns="97548" bIns="48774"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624628" y="5789504"/>
            <a:ext cx="7111372" cy="714054"/>
          </a:xfrm>
          <a:prstGeom prst="rect">
            <a:avLst/>
          </a:prstGeom>
        </p:spPr>
        <p:txBody>
          <a:bodyPr wrap="square" lIns="97548" tIns="48774" rIns="97548" bIns="48774">
            <a:spAutoFit/>
          </a:bodyPr>
          <a:lstStyle/>
          <a:p>
            <a:r>
              <a:rPr lang="en-US" sz="2000" dirty="0"/>
              <a:t>Instrument 			MTBF      ~598 days</a:t>
            </a:r>
          </a:p>
          <a:p>
            <a:r>
              <a:rPr lang="en-US" sz="2000" dirty="0"/>
              <a:t>Instrument suite 		MTBF		~35 days </a:t>
            </a:r>
          </a:p>
        </p:txBody>
      </p:sp>
    </p:spTree>
    <p:extLst>
      <p:ext uri="{BB962C8B-B14F-4D97-AF65-F5344CB8AC3E}">
        <p14:creationId xmlns:p14="http://schemas.microsoft.com/office/powerpoint/2010/main" val="349581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632" y="188640"/>
            <a:ext cx="7825273" cy="603264"/>
          </a:xfrm>
        </p:spPr>
        <p:txBody>
          <a:bodyPr/>
          <a:lstStyle/>
          <a:p>
            <a:r>
              <a:rPr lang="en-US" dirty="0" smtClean="0"/>
              <a:t>Spallation source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304" y="2304261"/>
            <a:ext cx="4375150" cy="4525963"/>
          </a:xfrm>
        </p:spPr>
        <p:txBody>
          <a:bodyPr/>
          <a:lstStyle/>
          <a:p>
            <a:r>
              <a:rPr lang="en-US" dirty="0" smtClean="0"/>
              <a:t>PHOTO ISIS Instrument</a:t>
            </a:r>
          </a:p>
          <a:p>
            <a:r>
              <a:rPr lang="en-US" dirty="0" smtClean="0"/>
              <a:t>- overlay schematic components</a:t>
            </a:r>
            <a:endParaRPr lang="en-US" dirty="0"/>
          </a:p>
        </p:txBody>
      </p:sp>
      <p:pic>
        <p:nvPicPr>
          <p:cNvPr id="5" name="Content Placeholder 4" descr="wish-schematic-drawing11555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53"/>
          <a:stretch/>
        </p:blipFill>
        <p:spPr>
          <a:xfrm>
            <a:off x="3004" y="1540767"/>
            <a:ext cx="9881148" cy="5150498"/>
          </a:xfrm>
        </p:spPr>
      </p:pic>
      <p:sp>
        <p:nvSpPr>
          <p:cNvPr id="6" name="TextBox 5"/>
          <p:cNvSpPr txBox="1"/>
          <p:nvPr/>
        </p:nvSpPr>
        <p:spPr>
          <a:xfrm>
            <a:off x="4091908" y="5357191"/>
            <a:ext cx="89497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CHOPPER 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31468" y="3124943"/>
            <a:ext cx="89497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CHOPPER 1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79540" y="3484983"/>
            <a:ext cx="89497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CHOPPER 2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251897" y="3962460"/>
            <a:ext cx="1300356" cy="461665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NEUTRON OPTICS</a:t>
            </a:r>
          </a:p>
          <a:p>
            <a:r>
              <a:rPr lang="en-US" sz="1200" dirty="0" smtClean="0"/>
              <a:t>- GUIDE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147692" y="4421087"/>
            <a:ext cx="1300356" cy="461665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NEUTRON OPTICS</a:t>
            </a:r>
          </a:p>
          <a:p>
            <a:r>
              <a:rPr lang="en-US" sz="1200" dirty="0" smtClean="0"/>
              <a:t>- POLARIZER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651425" y="4077357"/>
            <a:ext cx="1300356" cy="461665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NEUTRON OPTICS</a:t>
            </a:r>
          </a:p>
          <a:p>
            <a:r>
              <a:rPr lang="en-US" sz="1200" dirty="0" smtClean="0"/>
              <a:t>- COLLIMATION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820100" y="5861247"/>
            <a:ext cx="1170821" cy="461665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DETECTOR</a:t>
            </a:r>
          </a:p>
          <a:p>
            <a:r>
              <a:rPr lang="en-US" sz="1200" dirty="0" smtClean="0"/>
              <a:t>-ARRAY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1424" y="3505928"/>
            <a:ext cx="1287532" cy="461665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</a:t>
            </a:r>
          </a:p>
          <a:p>
            <a:r>
              <a:rPr lang="en-US" sz="1200" dirty="0" smtClean="0"/>
              <a:t>-BEAM MONITOR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21175" y="1640603"/>
            <a:ext cx="1287532" cy="461665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</a:t>
            </a:r>
          </a:p>
          <a:p>
            <a:r>
              <a:rPr lang="en-US" sz="1200" dirty="0" smtClean="0"/>
              <a:t>-BEAM MONITOR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56404" y="4565103"/>
            <a:ext cx="1005403" cy="276999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FLIGHT TANK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84645" y="2212369"/>
            <a:ext cx="158671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 LINE SHIELDING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69398" y="4874517"/>
            <a:ext cx="138594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SAMPLE </a:t>
            </a:r>
          </a:p>
          <a:p>
            <a:r>
              <a:rPr lang="en-US" sz="1200" dirty="0" smtClean="0"/>
              <a:t>ENVIRONMENT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04076" y="5357191"/>
            <a:ext cx="1287532" cy="461665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</a:t>
            </a:r>
          </a:p>
          <a:p>
            <a:r>
              <a:rPr lang="en-US" sz="1200" dirty="0" smtClean="0"/>
              <a:t>-BEAM MONITOR</a:t>
            </a:r>
          </a:p>
        </p:txBody>
      </p:sp>
      <p:cxnSp>
        <p:nvCxnSpPr>
          <p:cNvPr id="20" name="Straight Connector 19"/>
          <p:cNvCxnSpPr>
            <a:stCxn id="16" idx="1"/>
          </p:cNvCxnSpPr>
          <p:nvPr/>
        </p:nvCxnSpPr>
        <p:spPr>
          <a:xfrm flipH="1">
            <a:off x="3070417" y="2350869"/>
            <a:ext cx="714228" cy="121185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948154" y="4792540"/>
            <a:ext cx="603228" cy="3327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300809" y="3938739"/>
            <a:ext cx="603228" cy="3327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768796" y="2624117"/>
            <a:ext cx="603228" cy="3327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un 24"/>
          <p:cNvSpPr/>
          <p:nvPr/>
        </p:nvSpPr>
        <p:spPr>
          <a:xfrm>
            <a:off x="7950540" y="5236043"/>
            <a:ext cx="176196" cy="167792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55396" y="1346812"/>
            <a:ext cx="603228" cy="3327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14748" y="2073415"/>
            <a:ext cx="1603512" cy="461665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NEUTRON OPTICS</a:t>
            </a:r>
          </a:p>
          <a:p>
            <a:r>
              <a:rPr lang="en-US" sz="1200" dirty="0" smtClean="0"/>
              <a:t>- IN MONOLITH GUIDE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8396203" y="3468291"/>
            <a:ext cx="118494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 SHUTTER</a:t>
            </a:r>
          </a:p>
          <a:p>
            <a:r>
              <a:rPr lang="en-US" sz="1200" dirty="0" smtClean="0"/>
              <a:t>-LIGHT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8304" y="967319"/>
            <a:ext cx="118494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 SHUTTER</a:t>
            </a:r>
          </a:p>
          <a:p>
            <a:r>
              <a:rPr lang="en-US" sz="1200" dirty="0" smtClean="0"/>
              <a:t>-HEAVY</a:t>
            </a:r>
          </a:p>
        </p:txBody>
      </p:sp>
      <p:cxnSp>
        <p:nvCxnSpPr>
          <p:cNvPr id="30" name="Straight Connector 29"/>
          <p:cNvCxnSpPr>
            <a:stCxn id="29" idx="2"/>
          </p:cNvCxnSpPr>
          <p:nvPr/>
        </p:nvCxnSpPr>
        <p:spPr>
          <a:xfrm>
            <a:off x="1090774" y="1428984"/>
            <a:ext cx="276782" cy="30550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551383" y="3901093"/>
            <a:ext cx="1974564" cy="112224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124356" y="1684783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Cut away of LET on TS2</a:t>
            </a:r>
          </a:p>
          <a:p>
            <a:r>
              <a:rPr lang="en-US" sz="1200" dirty="0" smtClean="0"/>
              <a:t>Courtesy of ISIS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059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9" y="260648"/>
            <a:ext cx="5904656" cy="8966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Simulated ESS Instrument availability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(averaged across </a:t>
            </a:r>
            <a:r>
              <a:rPr lang="en-US" dirty="0" smtClean="0"/>
              <a:t>suite )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179741"/>
              </p:ext>
            </p:extLst>
          </p:nvPr>
        </p:nvGraphicFramePr>
        <p:xfrm>
          <a:off x="560512" y="2132856"/>
          <a:ext cx="9054638" cy="4525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triped Right Arrow 2"/>
          <p:cNvSpPr/>
          <p:nvPr/>
        </p:nvSpPr>
        <p:spPr>
          <a:xfrm rot="19152841">
            <a:off x="7428372" y="4015996"/>
            <a:ext cx="1624626" cy="650671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8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Equipment reliability targets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09150"/>
              </p:ext>
            </p:extLst>
          </p:nvPr>
        </p:nvGraphicFramePr>
        <p:xfrm>
          <a:off x="449121" y="1988839"/>
          <a:ext cx="9223282" cy="5141176"/>
        </p:xfrm>
        <a:graphic>
          <a:graphicData uri="http://schemas.openxmlformats.org/drawingml/2006/table">
            <a:tbl>
              <a:tblPr/>
              <a:tblGrid>
                <a:gridCol w="1065860"/>
                <a:gridCol w="86818"/>
                <a:gridCol w="932860"/>
                <a:gridCol w="165811"/>
                <a:gridCol w="853867"/>
                <a:gridCol w="1019678"/>
                <a:gridCol w="683173"/>
                <a:gridCol w="336504"/>
                <a:gridCol w="803237"/>
                <a:gridCol w="216440"/>
                <a:gridCol w="1019678"/>
                <a:gridCol w="1019678"/>
                <a:gridCol w="1019678"/>
              </a:tblGrid>
              <a:tr h="222208">
                <a:tc gridSpan="2">
                  <a:txBody>
                    <a:bodyPr/>
                    <a:lstStyle/>
                    <a:p>
                      <a:pPr algn="ct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orking 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hours</a:t>
                      </a: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shutter option</a:t>
                      </a: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272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Reliability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Classification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MTBF</a:t>
                      </a:r>
                    </a:p>
                  </a:txBody>
                  <a:tcPr marL="13758" marR="13758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MTBR</a:t>
                      </a: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Name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Distribution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Typical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components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72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Class A</a:t>
                      </a:r>
                    </a:p>
                  </a:txBody>
                  <a:tcPr marL="13758" marR="13758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72000</a:t>
                      </a:r>
                    </a:p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(10-15yrs)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Very reliable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quick fix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Std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choppers,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Vacuum systems,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Fixed Collimation,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Std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optics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72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Class B</a:t>
                      </a:r>
                    </a:p>
                  </a:txBody>
                  <a:tcPr marL="13758" marR="13758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72000</a:t>
                      </a:r>
                    </a:p>
                  </a:txBody>
                  <a:tcPr marL="13758" marR="13758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</a:t>
                      </a: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Very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eliable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– slow fix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Special Choppers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Special optics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72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Class C</a:t>
                      </a:r>
                    </a:p>
                  </a:txBody>
                  <a:tcPr marL="13758" marR="13758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3600</a:t>
                      </a:r>
                    </a:p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(8-12mnths)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Reliable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– quick fix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diaphragms</a:t>
                      </a:r>
                    </a:p>
                    <a:p>
                      <a:pPr algn="ct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48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Class D</a:t>
                      </a:r>
                    </a:p>
                  </a:txBody>
                  <a:tcPr marL="13758" marR="13758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3600</a:t>
                      </a:r>
                    </a:p>
                  </a:txBody>
                  <a:tcPr marL="13758" marR="13758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</a:t>
                      </a: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Reliable</a:t>
                      </a:r>
                      <a:r>
                        <a:rPr lang="en-US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– slow fix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endParaRPr lang="en-US" sz="2300"/>
                    </a:p>
                  </a:txBody>
                  <a:tcPr marL="13758" marR="13758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481">
                <a:tc gridSpan="2"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2300"/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2300"/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3448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Note </a:t>
                      </a: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2300"/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2300"/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4481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These figures concern only</a:t>
                      </a: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2300"/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4481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Equipment installed within the common shielding area (radius 24m)</a:t>
                      </a: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139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Equipment presenting a significant risk of breakdown - ie no supports, shielding</a:t>
                      </a: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139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Equipment critical to instrument performance - options and non essentials have been excluded</a:t>
                      </a: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139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139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896">
                <a:tc gridSpan="13"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58" marR="13758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68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MEETING PROJECT GOALS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Requirements from a different set of stakeholders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0436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Raising Performance</a:t>
            </a:r>
          </a:p>
          <a:p>
            <a:pPr lvl="1"/>
            <a:r>
              <a:rPr lang="en-US" dirty="0" smtClean="0"/>
              <a:t>Neutronic performance</a:t>
            </a:r>
          </a:p>
          <a:p>
            <a:pPr lvl="1"/>
            <a:r>
              <a:rPr lang="en-US" dirty="0" smtClean="0"/>
              <a:t>Availability </a:t>
            </a:r>
          </a:p>
          <a:p>
            <a:r>
              <a:rPr lang="en-US" dirty="0" smtClean="0"/>
              <a:t>Reducing Costs</a:t>
            </a:r>
          </a:p>
          <a:p>
            <a:pPr lvl="1"/>
            <a:r>
              <a:rPr lang="en-US" dirty="0" smtClean="0"/>
              <a:t>Procurement</a:t>
            </a:r>
          </a:p>
          <a:p>
            <a:pPr lvl="1"/>
            <a:r>
              <a:rPr lang="en-US" dirty="0" smtClean="0"/>
              <a:t>Operations</a:t>
            </a:r>
          </a:p>
          <a:p>
            <a:r>
              <a:rPr lang="en-US" dirty="0" smtClean="0"/>
              <a:t>In-kind</a:t>
            </a:r>
          </a:p>
          <a:p>
            <a:pPr lvl="1"/>
            <a:r>
              <a:rPr lang="en-US" dirty="0" smtClean="0"/>
              <a:t>Harness experience</a:t>
            </a:r>
          </a:p>
          <a:p>
            <a:pPr lvl="1"/>
            <a:r>
              <a:rPr lang="en-US" dirty="0" err="1" smtClean="0"/>
              <a:t>Maximise</a:t>
            </a:r>
            <a:r>
              <a:rPr lang="en-US" dirty="0" smtClean="0"/>
              <a:t> contribution</a:t>
            </a:r>
          </a:p>
          <a:p>
            <a:pPr lvl="1"/>
            <a:r>
              <a:rPr lang="en-US" dirty="0" smtClean="0"/>
              <a:t>Equitable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/>
          </a:p>
        </p:txBody>
      </p:sp>
      <p:pic>
        <p:nvPicPr>
          <p:cNvPr id="5" name="Picture 4" descr="rocks-in-balance.full_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t="5989" r="13123" b="13014"/>
          <a:stretch/>
        </p:blipFill>
        <p:spPr>
          <a:xfrm>
            <a:off x="5025008" y="2708920"/>
            <a:ext cx="4351198" cy="31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7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Success will be measured early (within 3 years) </a:t>
            </a:r>
          </a:p>
          <a:p>
            <a:r>
              <a:rPr lang="en-US" dirty="0" smtClean="0"/>
              <a:t>Tranche Instruments must be receiving users and publishing major papers by 2021 ….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Priority Trinity</a:t>
            </a:r>
          </a:p>
          <a:p>
            <a:r>
              <a:rPr lang="en-US" dirty="0" smtClean="0"/>
              <a:t>Construction </a:t>
            </a:r>
          </a:p>
          <a:p>
            <a:r>
              <a:rPr lang="en-US" dirty="0" smtClean="0"/>
              <a:t>Commissioning </a:t>
            </a:r>
          </a:p>
          <a:p>
            <a:r>
              <a:rPr lang="en-US" dirty="0" smtClean="0"/>
              <a:t>Early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0272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2213457"/>
              </p:ext>
            </p:extLst>
          </p:nvPr>
        </p:nvGraphicFramePr>
        <p:xfrm>
          <a:off x="344488" y="620688"/>
          <a:ext cx="9373594" cy="5148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03"/>
                <a:gridCol w="593103"/>
                <a:gridCol w="593103"/>
                <a:gridCol w="593103"/>
                <a:gridCol w="593103"/>
                <a:gridCol w="593103"/>
                <a:gridCol w="593103"/>
                <a:gridCol w="593103"/>
                <a:gridCol w="593103"/>
                <a:gridCol w="627923"/>
                <a:gridCol w="558283"/>
                <a:gridCol w="477048"/>
                <a:gridCol w="593103"/>
                <a:gridCol w="593103"/>
                <a:gridCol w="571196"/>
                <a:gridCol w="615011"/>
              </a:tblGrid>
              <a:tr h="276002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2014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2015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2016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2017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2018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2019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2020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2021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2022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2023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2024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2025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2026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2027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2028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6002">
                <a:tc gridSpan="6">
                  <a:txBody>
                    <a:bodyPr/>
                    <a:lstStyle/>
                    <a:p>
                      <a:pPr algn="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Operations Schedule</a:t>
                      </a: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7600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#1</a:t>
                      </a: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600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#2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057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Cambria"/>
                          <a:cs typeface="Cambria"/>
                        </a:rPr>
                        <a:t>#3</a:t>
                      </a:r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49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Cambria"/>
                          <a:cs typeface="Cambria"/>
                        </a:rPr>
                        <a:t>#4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49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Cambria"/>
                          <a:cs typeface="Cambria"/>
                        </a:rPr>
                        <a:t>#5</a:t>
                      </a:r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49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Cambria"/>
                          <a:cs typeface="Cambria"/>
                        </a:rPr>
                        <a:t>#6</a:t>
                      </a:r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49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Cambria"/>
                          <a:cs typeface="Cambria"/>
                        </a:rPr>
                        <a:t>#7</a:t>
                      </a:r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49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#8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49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#9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49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#10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#11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49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#12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49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#13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49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#14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49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Cambria"/>
                          <a:cs typeface="Cambria"/>
                        </a:rPr>
                        <a:t>#15</a:t>
                      </a:r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49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Cambria"/>
                          <a:cs typeface="Cambria"/>
                        </a:rPr>
                        <a:t>#16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800872" y="980728"/>
            <a:ext cx="5873231" cy="166038"/>
            <a:chOff x="3403033" y="865980"/>
            <a:chExt cx="5095818" cy="166038"/>
          </a:xfrm>
        </p:grpSpPr>
        <p:sp>
          <p:nvSpPr>
            <p:cNvPr id="148" name="Rectangle 147"/>
            <p:cNvSpPr/>
            <p:nvPr/>
          </p:nvSpPr>
          <p:spPr>
            <a:xfrm>
              <a:off x="3403033" y="865980"/>
              <a:ext cx="5095818" cy="166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245141" y="865980"/>
              <a:ext cx="1440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803723" y="865980"/>
              <a:ext cx="432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133975" y="865980"/>
              <a:ext cx="360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4169975" y="865980"/>
              <a:ext cx="432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641563" y="865980"/>
              <a:ext cx="720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4754908" y="865980"/>
              <a:ext cx="1440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150740" y="865980"/>
              <a:ext cx="1080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5285133" y="865980"/>
              <a:ext cx="1440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5448904" y="865980"/>
              <a:ext cx="242188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5793792" y="865980"/>
              <a:ext cx="1152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5562558" y="865980"/>
              <a:ext cx="10800" cy="166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619708" y="865980"/>
              <a:ext cx="10800" cy="166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946192" y="865980"/>
              <a:ext cx="242188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6291080" y="865980"/>
              <a:ext cx="1152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6059846" y="865980"/>
              <a:ext cx="10800" cy="166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6466892" y="865980"/>
              <a:ext cx="242188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6811780" y="865980"/>
              <a:ext cx="1152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6580546" y="865980"/>
              <a:ext cx="10800" cy="166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6978067" y="865980"/>
              <a:ext cx="242188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7322955" y="865980"/>
              <a:ext cx="1152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7091721" y="865980"/>
              <a:ext cx="10800" cy="166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7486067" y="865980"/>
              <a:ext cx="242188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7830955" y="865980"/>
              <a:ext cx="1152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7599721" y="865980"/>
              <a:ext cx="10800" cy="166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8003592" y="865980"/>
              <a:ext cx="242188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8348480" y="865980"/>
              <a:ext cx="115200" cy="16603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8117246" y="865980"/>
              <a:ext cx="10800" cy="166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5" name="Rectangle 224"/>
          <p:cNvSpPr/>
          <p:nvPr/>
        </p:nvSpPr>
        <p:spPr>
          <a:xfrm>
            <a:off x="4722955" y="2066293"/>
            <a:ext cx="1645759" cy="1746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/>
          <p:cNvSpPr/>
          <p:nvPr/>
        </p:nvSpPr>
        <p:spPr>
          <a:xfrm>
            <a:off x="4813165" y="2389312"/>
            <a:ext cx="1645759" cy="1746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69760" y="1226810"/>
            <a:ext cx="7204383" cy="4182758"/>
            <a:chOff x="802855" y="1226810"/>
            <a:chExt cx="6650200" cy="3996403"/>
          </a:xfrm>
        </p:grpSpPr>
        <p:grpSp>
          <p:nvGrpSpPr>
            <p:cNvPr id="169" name="Group 168"/>
            <p:cNvGrpSpPr/>
            <p:nvPr/>
          </p:nvGrpSpPr>
          <p:grpSpPr>
            <a:xfrm>
              <a:off x="1866179" y="3566298"/>
              <a:ext cx="3313109" cy="170892"/>
              <a:chOff x="2010036" y="1803400"/>
              <a:chExt cx="3345356" cy="105400"/>
            </a:xfrm>
            <a:effectLst/>
          </p:grpSpPr>
          <p:grpSp>
            <p:nvGrpSpPr>
              <p:cNvPr id="170" name="Group 169"/>
              <p:cNvGrpSpPr/>
              <p:nvPr/>
            </p:nvGrpSpPr>
            <p:grpSpPr>
              <a:xfrm>
                <a:off x="2010036" y="1803400"/>
                <a:ext cx="3345356" cy="105400"/>
                <a:chOff x="2010036" y="1803400"/>
                <a:chExt cx="3345356" cy="105400"/>
              </a:xfrm>
            </p:grpSpPr>
            <p:grpSp>
              <p:nvGrpSpPr>
                <p:cNvPr id="172" name="Group 171"/>
                <p:cNvGrpSpPr/>
                <p:nvPr/>
              </p:nvGrpSpPr>
              <p:grpSpPr>
                <a:xfrm>
                  <a:off x="2010036" y="1803400"/>
                  <a:ext cx="3345356" cy="105400"/>
                  <a:chOff x="2010036" y="1803400"/>
                  <a:chExt cx="3345356" cy="105400"/>
                </a:xfrm>
              </p:grpSpPr>
              <p:sp>
                <p:nvSpPr>
                  <p:cNvPr id="174" name="Rectangle 173"/>
                  <p:cNvSpPr/>
                  <p:nvPr/>
                </p:nvSpPr>
                <p:spPr>
                  <a:xfrm>
                    <a:off x="5063293" y="1807200"/>
                    <a:ext cx="292099" cy="1016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5" name="Group 174"/>
                  <p:cNvGrpSpPr/>
                  <p:nvPr/>
                </p:nvGrpSpPr>
                <p:grpSpPr>
                  <a:xfrm>
                    <a:off x="2010036" y="1803400"/>
                    <a:ext cx="3111876" cy="104775"/>
                    <a:chOff x="2010036" y="1803400"/>
                    <a:chExt cx="3111876" cy="104775"/>
                  </a:xfrm>
                </p:grpSpPr>
                <p:sp>
                  <p:nvSpPr>
                    <p:cNvPr id="176" name="Rectangle 175"/>
                    <p:cNvSpPr/>
                    <p:nvPr/>
                  </p:nvSpPr>
                  <p:spPr>
                    <a:xfrm>
                      <a:off x="2010036" y="1828600"/>
                      <a:ext cx="902497" cy="46800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 176"/>
                    <p:cNvSpPr/>
                    <p:nvPr/>
                  </p:nvSpPr>
                  <p:spPr>
                    <a:xfrm>
                      <a:off x="2912533" y="1803400"/>
                      <a:ext cx="1202266" cy="101600"/>
                    </a:xfrm>
                    <a:prstGeom prst="rect">
                      <a:avLst/>
                    </a:prstGeom>
                    <a:solidFill>
                      <a:srgbClr val="77933C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 177"/>
                    <p:cNvSpPr/>
                    <p:nvPr/>
                  </p:nvSpPr>
                  <p:spPr>
                    <a:xfrm>
                      <a:off x="4008546" y="1806575"/>
                      <a:ext cx="1113366" cy="10160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 178"/>
                    <p:cNvSpPr/>
                    <p:nvPr/>
                  </p:nvSpPr>
                  <p:spPr>
                    <a:xfrm>
                      <a:off x="3655310" y="1803400"/>
                      <a:ext cx="1339851" cy="53975"/>
                    </a:xfrm>
                    <a:prstGeom prst="rect">
                      <a:avLst/>
                    </a:prstGeom>
                    <a:solidFill>
                      <a:srgbClr val="B3A2C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73" name="Rectangle 172"/>
                <p:cNvSpPr/>
                <p:nvPr/>
              </p:nvSpPr>
              <p:spPr>
                <a:xfrm>
                  <a:off x="2914154" y="1803400"/>
                  <a:ext cx="1339851" cy="25200"/>
                </a:xfrm>
                <a:prstGeom prst="rect">
                  <a:avLst/>
                </a:prstGeom>
                <a:solidFill>
                  <a:srgbClr val="B3A2C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1" name="Rectangle 170"/>
              <p:cNvSpPr/>
              <p:nvPr/>
            </p:nvSpPr>
            <p:spPr>
              <a:xfrm>
                <a:off x="3702097" y="1856481"/>
                <a:ext cx="904420" cy="4571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0" name="Rectangle 229"/>
            <p:cNvSpPr/>
            <p:nvPr/>
          </p:nvSpPr>
          <p:spPr>
            <a:xfrm>
              <a:off x="5179288" y="3571835"/>
              <a:ext cx="1322552" cy="16603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5" name="Group 214"/>
            <p:cNvGrpSpPr/>
            <p:nvPr/>
          </p:nvGrpSpPr>
          <p:grpSpPr>
            <a:xfrm>
              <a:off x="1350798" y="2022680"/>
              <a:ext cx="3012639" cy="172248"/>
              <a:chOff x="2311400" y="1803400"/>
              <a:chExt cx="3513899" cy="105400"/>
            </a:xfrm>
          </p:grpSpPr>
          <p:grpSp>
            <p:nvGrpSpPr>
              <p:cNvPr id="217" name="Group 216"/>
              <p:cNvGrpSpPr/>
              <p:nvPr/>
            </p:nvGrpSpPr>
            <p:grpSpPr>
              <a:xfrm>
                <a:off x="2311400" y="1803400"/>
                <a:ext cx="3513899" cy="105400"/>
                <a:chOff x="2311400" y="1803400"/>
                <a:chExt cx="3513899" cy="105400"/>
              </a:xfrm>
            </p:grpSpPr>
            <p:sp>
              <p:nvSpPr>
                <p:cNvPr id="219" name="Rectangle 218"/>
                <p:cNvSpPr/>
                <p:nvPr/>
              </p:nvSpPr>
              <p:spPr>
                <a:xfrm>
                  <a:off x="5533200" y="1807200"/>
                  <a:ext cx="292099" cy="1016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0" name="Group 219"/>
                <p:cNvGrpSpPr/>
                <p:nvPr/>
              </p:nvGrpSpPr>
              <p:grpSpPr>
                <a:xfrm>
                  <a:off x="2311400" y="1803400"/>
                  <a:ext cx="3223213" cy="104775"/>
                  <a:chOff x="2311400" y="1803400"/>
                  <a:chExt cx="3223213" cy="104775"/>
                </a:xfrm>
              </p:grpSpPr>
              <p:sp>
                <p:nvSpPr>
                  <p:cNvPr id="221" name="Rectangle 220"/>
                  <p:cNvSpPr/>
                  <p:nvPr/>
                </p:nvSpPr>
                <p:spPr>
                  <a:xfrm>
                    <a:off x="2311400" y="1803400"/>
                    <a:ext cx="601133" cy="101600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Rectangle 221"/>
                  <p:cNvSpPr/>
                  <p:nvPr/>
                </p:nvSpPr>
                <p:spPr>
                  <a:xfrm>
                    <a:off x="2912533" y="1803400"/>
                    <a:ext cx="1202266" cy="101600"/>
                  </a:xfrm>
                  <a:prstGeom prst="rect">
                    <a:avLst/>
                  </a:prstGeom>
                  <a:solidFill>
                    <a:srgbClr val="77933C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Rectangle 222"/>
                  <p:cNvSpPr/>
                  <p:nvPr/>
                </p:nvSpPr>
                <p:spPr>
                  <a:xfrm>
                    <a:off x="4421247" y="1806575"/>
                    <a:ext cx="1113366" cy="1016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Rectangle 223"/>
                  <p:cNvSpPr/>
                  <p:nvPr/>
                </p:nvSpPr>
                <p:spPr>
                  <a:xfrm>
                    <a:off x="4060751" y="1803400"/>
                    <a:ext cx="1339850" cy="53975"/>
                  </a:xfrm>
                  <a:prstGeom prst="rect">
                    <a:avLst/>
                  </a:prstGeom>
                  <a:solidFill>
                    <a:srgbClr val="B3A2C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218" name="Rectangle 217"/>
              <p:cNvSpPr/>
              <p:nvPr/>
            </p:nvSpPr>
            <p:spPr>
              <a:xfrm>
                <a:off x="2858484" y="1803400"/>
                <a:ext cx="1339851" cy="25200"/>
              </a:xfrm>
              <a:prstGeom prst="rect">
                <a:avLst/>
              </a:prstGeom>
              <a:solidFill>
                <a:srgbClr val="B3A2C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6" name="Rectangle 215"/>
            <p:cNvSpPr/>
            <p:nvPr/>
          </p:nvSpPr>
          <p:spPr>
            <a:xfrm>
              <a:off x="2896941" y="2110888"/>
              <a:ext cx="775404" cy="7471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3" name="Group 202"/>
            <p:cNvGrpSpPr/>
            <p:nvPr/>
          </p:nvGrpSpPr>
          <p:grpSpPr>
            <a:xfrm>
              <a:off x="814542" y="1226810"/>
              <a:ext cx="3202982" cy="172248"/>
              <a:chOff x="2311400" y="1803400"/>
              <a:chExt cx="3513899" cy="105400"/>
            </a:xfrm>
            <a:effectLst/>
          </p:grpSpPr>
          <p:grpSp>
            <p:nvGrpSpPr>
              <p:cNvPr id="204" name="Group 203"/>
              <p:cNvGrpSpPr/>
              <p:nvPr/>
            </p:nvGrpSpPr>
            <p:grpSpPr>
              <a:xfrm>
                <a:off x="2311400" y="1803400"/>
                <a:ext cx="3513899" cy="105400"/>
                <a:chOff x="2311400" y="1803400"/>
                <a:chExt cx="3513899" cy="105400"/>
              </a:xfrm>
            </p:grpSpPr>
            <p:grpSp>
              <p:nvGrpSpPr>
                <p:cNvPr id="206" name="Group 205"/>
                <p:cNvGrpSpPr/>
                <p:nvPr/>
              </p:nvGrpSpPr>
              <p:grpSpPr>
                <a:xfrm>
                  <a:off x="2311400" y="1803400"/>
                  <a:ext cx="3513899" cy="105400"/>
                  <a:chOff x="2311400" y="1803400"/>
                  <a:chExt cx="3513899" cy="105400"/>
                </a:xfrm>
              </p:grpSpPr>
              <p:sp>
                <p:nvSpPr>
                  <p:cNvPr id="208" name="Rectangle 207"/>
                  <p:cNvSpPr/>
                  <p:nvPr/>
                </p:nvSpPr>
                <p:spPr>
                  <a:xfrm>
                    <a:off x="5533200" y="1807200"/>
                    <a:ext cx="292099" cy="1016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09" name="Group 208"/>
                  <p:cNvGrpSpPr/>
                  <p:nvPr/>
                </p:nvGrpSpPr>
                <p:grpSpPr>
                  <a:xfrm>
                    <a:off x="2311400" y="1803400"/>
                    <a:ext cx="3223213" cy="104775"/>
                    <a:chOff x="2311400" y="1803400"/>
                    <a:chExt cx="3223213" cy="104775"/>
                  </a:xfrm>
                </p:grpSpPr>
                <p:sp>
                  <p:nvSpPr>
                    <p:cNvPr id="210" name="Rectangle 209"/>
                    <p:cNvSpPr/>
                    <p:nvPr/>
                  </p:nvSpPr>
                  <p:spPr>
                    <a:xfrm>
                      <a:off x="2311400" y="1803400"/>
                      <a:ext cx="601133" cy="101600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1" name="Rectangle 210"/>
                    <p:cNvSpPr/>
                    <p:nvPr/>
                  </p:nvSpPr>
                  <p:spPr>
                    <a:xfrm>
                      <a:off x="2912533" y="1803400"/>
                      <a:ext cx="1202266" cy="101600"/>
                    </a:xfrm>
                    <a:prstGeom prst="rect">
                      <a:avLst/>
                    </a:prstGeom>
                    <a:solidFill>
                      <a:srgbClr val="77933C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2" name="Rectangle 211"/>
                    <p:cNvSpPr/>
                    <p:nvPr/>
                  </p:nvSpPr>
                  <p:spPr>
                    <a:xfrm>
                      <a:off x="4421247" y="1806575"/>
                      <a:ext cx="1113366" cy="10160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3" name="Rectangle 212"/>
                    <p:cNvSpPr/>
                    <p:nvPr/>
                  </p:nvSpPr>
                  <p:spPr>
                    <a:xfrm>
                      <a:off x="4114800" y="1803400"/>
                      <a:ext cx="1339851" cy="53975"/>
                    </a:xfrm>
                    <a:prstGeom prst="rect">
                      <a:avLst/>
                    </a:prstGeom>
                    <a:solidFill>
                      <a:srgbClr val="B3A2C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07" name="Rectangle 206"/>
                <p:cNvSpPr/>
                <p:nvPr/>
              </p:nvSpPr>
              <p:spPr>
                <a:xfrm>
                  <a:off x="2912533" y="1803400"/>
                  <a:ext cx="1339851" cy="25200"/>
                </a:xfrm>
                <a:prstGeom prst="rect">
                  <a:avLst/>
                </a:prstGeom>
                <a:solidFill>
                  <a:srgbClr val="B3A2C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5" name="Rectangle 204"/>
              <p:cNvSpPr/>
              <p:nvPr/>
            </p:nvSpPr>
            <p:spPr>
              <a:xfrm>
                <a:off x="4118956" y="1857375"/>
                <a:ext cx="904420" cy="4571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1" name="Rectangle 280"/>
            <p:cNvSpPr/>
            <p:nvPr/>
          </p:nvSpPr>
          <p:spPr>
            <a:xfrm>
              <a:off x="3987827" y="1233020"/>
              <a:ext cx="1566527" cy="16603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802855" y="1507622"/>
              <a:ext cx="3202982" cy="172248"/>
              <a:chOff x="2311400" y="1803400"/>
              <a:chExt cx="3513899" cy="105400"/>
            </a:xfrm>
            <a:effectLst/>
          </p:grpSpPr>
          <p:grpSp>
            <p:nvGrpSpPr>
              <p:cNvPr id="182" name="Group 181"/>
              <p:cNvGrpSpPr/>
              <p:nvPr/>
            </p:nvGrpSpPr>
            <p:grpSpPr>
              <a:xfrm>
                <a:off x="2311400" y="1803400"/>
                <a:ext cx="3513899" cy="105400"/>
                <a:chOff x="2311400" y="1803400"/>
                <a:chExt cx="3513899" cy="105400"/>
              </a:xfrm>
            </p:grpSpPr>
            <p:grpSp>
              <p:nvGrpSpPr>
                <p:cNvPr id="184" name="Group 183"/>
                <p:cNvGrpSpPr/>
                <p:nvPr/>
              </p:nvGrpSpPr>
              <p:grpSpPr>
                <a:xfrm>
                  <a:off x="2311400" y="1803400"/>
                  <a:ext cx="3513899" cy="105400"/>
                  <a:chOff x="2311400" y="1803400"/>
                  <a:chExt cx="3513899" cy="105400"/>
                </a:xfrm>
              </p:grpSpPr>
              <p:sp>
                <p:nvSpPr>
                  <p:cNvPr id="186" name="Rectangle 185"/>
                  <p:cNvSpPr/>
                  <p:nvPr/>
                </p:nvSpPr>
                <p:spPr>
                  <a:xfrm>
                    <a:off x="5533200" y="1807200"/>
                    <a:ext cx="292099" cy="1016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87" name="Group 186"/>
                  <p:cNvGrpSpPr/>
                  <p:nvPr/>
                </p:nvGrpSpPr>
                <p:grpSpPr>
                  <a:xfrm>
                    <a:off x="2311400" y="1803400"/>
                    <a:ext cx="3223213" cy="104775"/>
                    <a:chOff x="2311400" y="1803400"/>
                    <a:chExt cx="3223213" cy="104775"/>
                  </a:xfrm>
                </p:grpSpPr>
                <p:sp>
                  <p:nvSpPr>
                    <p:cNvPr id="188" name="Rectangle 187"/>
                    <p:cNvSpPr/>
                    <p:nvPr/>
                  </p:nvSpPr>
                  <p:spPr>
                    <a:xfrm>
                      <a:off x="2311400" y="1803400"/>
                      <a:ext cx="601133" cy="101600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" name="Rectangle 188"/>
                    <p:cNvSpPr/>
                    <p:nvPr/>
                  </p:nvSpPr>
                  <p:spPr>
                    <a:xfrm>
                      <a:off x="2912533" y="1803400"/>
                      <a:ext cx="1202266" cy="101600"/>
                    </a:xfrm>
                    <a:prstGeom prst="rect">
                      <a:avLst/>
                    </a:prstGeom>
                    <a:solidFill>
                      <a:srgbClr val="77933C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0" name="Rectangle 189"/>
                    <p:cNvSpPr/>
                    <p:nvPr/>
                  </p:nvSpPr>
                  <p:spPr>
                    <a:xfrm>
                      <a:off x="4421247" y="1806575"/>
                      <a:ext cx="1113366" cy="10160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" name="Rectangle 190"/>
                    <p:cNvSpPr/>
                    <p:nvPr/>
                  </p:nvSpPr>
                  <p:spPr>
                    <a:xfrm>
                      <a:off x="4114800" y="1803400"/>
                      <a:ext cx="1339851" cy="53975"/>
                    </a:xfrm>
                    <a:prstGeom prst="rect">
                      <a:avLst/>
                    </a:prstGeom>
                    <a:solidFill>
                      <a:srgbClr val="B3A2C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85" name="Rectangle 184"/>
                <p:cNvSpPr/>
                <p:nvPr/>
              </p:nvSpPr>
              <p:spPr>
                <a:xfrm>
                  <a:off x="2912533" y="1803400"/>
                  <a:ext cx="1339851" cy="25200"/>
                </a:xfrm>
                <a:prstGeom prst="rect">
                  <a:avLst/>
                </a:prstGeom>
                <a:solidFill>
                  <a:srgbClr val="B3A2C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3" name="Rectangle 182"/>
              <p:cNvSpPr/>
              <p:nvPr/>
            </p:nvSpPr>
            <p:spPr>
              <a:xfrm>
                <a:off x="4114799" y="1857375"/>
                <a:ext cx="904420" cy="4571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2" name="Rectangle 281"/>
            <p:cNvSpPr/>
            <p:nvPr/>
          </p:nvSpPr>
          <p:spPr>
            <a:xfrm>
              <a:off x="3976140" y="1512811"/>
              <a:ext cx="1566527" cy="16603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2" name="Group 191"/>
            <p:cNvGrpSpPr/>
            <p:nvPr/>
          </p:nvGrpSpPr>
          <p:grpSpPr>
            <a:xfrm>
              <a:off x="802855" y="1751623"/>
              <a:ext cx="3202982" cy="172248"/>
              <a:chOff x="2311400" y="1803400"/>
              <a:chExt cx="3513899" cy="105400"/>
            </a:xfrm>
            <a:effectLst/>
          </p:grpSpPr>
          <p:grpSp>
            <p:nvGrpSpPr>
              <p:cNvPr id="193" name="Group 192"/>
              <p:cNvGrpSpPr/>
              <p:nvPr/>
            </p:nvGrpSpPr>
            <p:grpSpPr>
              <a:xfrm>
                <a:off x="2311400" y="1803400"/>
                <a:ext cx="3513899" cy="105400"/>
                <a:chOff x="2311400" y="1803400"/>
                <a:chExt cx="3513899" cy="105400"/>
              </a:xfrm>
            </p:grpSpPr>
            <p:grpSp>
              <p:nvGrpSpPr>
                <p:cNvPr id="195" name="Group 194"/>
                <p:cNvGrpSpPr/>
                <p:nvPr/>
              </p:nvGrpSpPr>
              <p:grpSpPr>
                <a:xfrm>
                  <a:off x="2311400" y="1803400"/>
                  <a:ext cx="3513899" cy="105400"/>
                  <a:chOff x="2311400" y="1803400"/>
                  <a:chExt cx="3513899" cy="105400"/>
                </a:xfrm>
              </p:grpSpPr>
              <p:sp>
                <p:nvSpPr>
                  <p:cNvPr id="197" name="Rectangle 196"/>
                  <p:cNvSpPr/>
                  <p:nvPr/>
                </p:nvSpPr>
                <p:spPr>
                  <a:xfrm>
                    <a:off x="5533200" y="1807200"/>
                    <a:ext cx="292099" cy="1016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98" name="Group 197"/>
                  <p:cNvGrpSpPr/>
                  <p:nvPr/>
                </p:nvGrpSpPr>
                <p:grpSpPr>
                  <a:xfrm>
                    <a:off x="2311400" y="1803400"/>
                    <a:ext cx="3223213" cy="104775"/>
                    <a:chOff x="2311400" y="1803400"/>
                    <a:chExt cx="3223213" cy="104775"/>
                  </a:xfrm>
                </p:grpSpPr>
                <p:sp>
                  <p:nvSpPr>
                    <p:cNvPr id="199" name="Rectangle 198"/>
                    <p:cNvSpPr/>
                    <p:nvPr/>
                  </p:nvSpPr>
                  <p:spPr>
                    <a:xfrm>
                      <a:off x="2311400" y="1803400"/>
                      <a:ext cx="601133" cy="101600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0" name="Rectangle 199"/>
                    <p:cNvSpPr/>
                    <p:nvPr/>
                  </p:nvSpPr>
                  <p:spPr>
                    <a:xfrm>
                      <a:off x="2912533" y="1803400"/>
                      <a:ext cx="1202266" cy="101600"/>
                    </a:xfrm>
                    <a:prstGeom prst="rect">
                      <a:avLst/>
                    </a:prstGeom>
                    <a:solidFill>
                      <a:srgbClr val="77933C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1" name="Rectangle 200"/>
                    <p:cNvSpPr/>
                    <p:nvPr/>
                  </p:nvSpPr>
                  <p:spPr>
                    <a:xfrm>
                      <a:off x="4421247" y="1806575"/>
                      <a:ext cx="1113366" cy="10160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2" name="Rectangle 201"/>
                    <p:cNvSpPr/>
                    <p:nvPr/>
                  </p:nvSpPr>
                  <p:spPr>
                    <a:xfrm>
                      <a:off x="4114800" y="1803400"/>
                      <a:ext cx="1339851" cy="53975"/>
                    </a:xfrm>
                    <a:prstGeom prst="rect">
                      <a:avLst/>
                    </a:prstGeom>
                    <a:solidFill>
                      <a:srgbClr val="B3A2C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96" name="Rectangle 195"/>
                <p:cNvSpPr/>
                <p:nvPr/>
              </p:nvSpPr>
              <p:spPr>
                <a:xfrm>
                  <a:off x="2912533" y="1803400"/>
                  <a:ext cx="1339851" cy="25200"/>
                </a:xfrm>
                <a:prstGeom prst="rect">
                  <a:avLst/>
                </a:prstGeom>
                <a:solidFill>
                  <a:srgbClr val="B3A2C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4" name="Rectangle 193"/>
              <p:cNvSpPr/>
              <p:nvPr/>
            </p:nvSpPr>
            <p:spPr>
              <a:xfrm>
                <a:off x="4121580" y="1857375"/>
                <a:ext cx="904420" cy="4571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3" name="Rectangle 282"/>
            <p:cNvSpPr/>
            <p:nvPr/>
          </p:nvSpPr>
          <p:spPr>
            <a:xfrm>
              <a:off x="3976140" y="1756812"/>
              <a:ext cx="1566527" cy="16603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5" name="Group 284"/>
            <p:cNvGrpSpPr/>
            <p:nvPr/>
          </p:nvGrpSpPr>
          <p:grpSpPr>
            <a:xfrm>
              <a:off x="1347831" y="2332858"/>
              <a:ext cx="3095090" cy="170892"/>
              <a:chOff x="2010036" y="1803400"/>
              <a:chExt cx="3815263" cy="105400"/>
            </a:xfrm>
          </p:grpSpPr>
          <p:grpSp>
            <p:nvGrpSpPr>
              <p:cNvPr id="287" name="Group 286"/>
              <p:cNvGrpSpPr/>
              <p:nvPr/>
            </p:nvGrpSpPr>
            <p:grpSpPr>
              <a:xfrm>
                <a:off x="2010036" y="1803400"/>
                <a:ext cx="3815263" cy="105400"/>
                <a:chOff x="2010036" y="1803400"/>
                <a:chExt cx="3815263" cy="105400"/>
              </a:xfrm>
            </p:grpSpPr>
            <p:sp>
              <p:nvSpPr>
                <p:cNvPr id="289" name="Rectangle 288"/>
                <p:cNvSpPr/>
                <p:nvPr/>
              </p:nvSpPr>
              <p:spPr>
                <a:xfrm>
                  <a:off x="5533200" y="1807200"/>
                  <a:ext cx="292099" cy="1016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0" name="Group 289"/>
                <p:cNvGrpSpPr/>
                <p:nvPr/>
              </p:nvGrpSpPr>
              <p:grpSpPr>
                <a:xfrm>
                  <a:off x="2010036" y="1803400"/>
                  <a:ext cx="3524577" cy="104775"/>
                  <a:chOff x="2010036" y="1803400"/>
                  <a:chExt cx="3524577" cy="104775"/>
                </a:xfrm>
              </p:grpSpPr>
              <p:sp>
                <p:nvSpPr>
                  <p:cNvPr id="291" name="Rectangle 290"/>
                  <p:cNvSpPr/>
                  <p:nvPr/>
                </p:nvSpPr>
                <p:spPr>
                  <a:xfrm>
                    <a:off x="2010036" y="1828600"/>
                    <a:ext cx="902497" cy="46800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2" name="Rectangle 291"/>
                  <p:cNvSpPr/>
                  <p:nvPr/>
                </p:nvSpPr>
                <p:spPr>
                  <a:xfrm>
                    <a:off x="2912533" y="1803400"/>
                    <a:ext cx="1202266" cy="101600"/>
                  </a:xfrm>
                  <a:prstGeom prst="rect">
                    <a:avLst/>
                  </a:prstGeom>
                  <a:solidFill>
                    <a:srgbClr val="77933C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Rectangle 292"/>
                  <p:cNvSpPr/>
                  <p:nvPr/>
                </p:nvSpPr>
                <p:spPr>
                  <a:xfrm>
                    <a:off x="4421247" y="1806575"/>
                    <a:ext cx="1113366" cy="1016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4" name="Rectangle 293"/>
                  <p:cNvSpPr/>
                  <p:nvPr/>
                </p:nvSpPr>
                <p:spPr>
                  <a:xfrm>
                    <a:off x="4057679" y="1803400"/>
                    <a:ext cx="1339850" cy="53975"/>
                  </a:xfrm>
                  <a:prstGeom prst="rect">
                    <a:avLst/>
                  </a:prstGeom>
                  <a:solidFill>
                    <a:srgbClr val="B3A2C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288" name="Rectangle 287"/>
              <p:cNvSpPr/>
              <p:nvPr/>
            </p:nvSpPr>
            <p:spPr>
              <a:xfrm>
                <a:off x="2912533" y="1803400"/>
                <a:ext cx="1339851" cy="25200"/>
              </a:xfrm>
              <a:prstGeom prst="rect">
                <a:avLst/>
              </a:prstGeom>
              <a:solidFill>
                <a:srgbClr val="B3A2C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6" name="Rectangle 285"/>
            <p:cNvSpPr/>
            <p:nvPr/>
          </p:nvSpPr>
          <p:spPr>
            <a:xfrm>
              <a:off x="3055297" y="2420371"/>
              <a:ext cx="733701" cy="7412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5" name="Group 294"/>
            <p:cNvGrpSpPr/>
            <p:nvPr/>
          </p:nvGrpSpPr>
          <p:grpSpPr>
            <a:xfrm>
              <a:off x="1350798" y="2662741"/>
              <a:ext cx="3171227" cy="170892"/>
              <a:chOff x="2010036" y="1803400"/>
              <a:chExt cx="3815263" cy="105400"/>
            </a:xfrm>
            <a:effectLst/>
          </p:grpSpPr>
          <p:grpSp>
            <p:nvGrpSpPr>
              <p:cNvPr id="296" name="Group 295"/>
              <p:cNvGrpSpPr/>
              <p:nvPr/>
            </p:nvGrpSpPr>
            <p:grpSpPr>
              <a:xfrm>
                <a:off x="2010036" y="1803400"/>
                <a:ext cx="3815263" cy="105400"/>
                <a:chOff x="2010036" y="1803400"/>
                <a:chExt cx="3815263" cy="105400"/>
              </a:xfrm>
            </p:grpSpPr>
            <p:grpSp>
              <p:nvGrpSpPr>
                <p:cNvPr id="298" name="Group 297"/>
                <p:cNvGrpSpPr/>
                <p:nvPr/>
              </p:nvGrpSpPr>
              <p:grpSpPr>
                <a:xfrm>
                  <a:off x="2010036" y="1803400"/>
                  <a:ext cx="3815263" cy="105400"/>
                  <a:chOff x="2010036" y="1803400"/>
                  <a:chExt cx="3815263" cy="105400"/>
                </a:xfrm>
              </p:grpSpPr>
              <p:sp>
                <p:nvSpPr>
                  <p:cNvPr id="300" name="Rectangle 299"/>
                  <p:cNvSpPr/>
                  <p:nvPr/>
                </p:nvSpPr>
                <p:spPr>
                  <a:xfrm>
                    <a:off x="5533200" y="1807200"/>
                    <a:ext cx="292099" cy="1016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1" name="Group 300"/>
                  <p:cNvGrpSpPr/>
                  <p:nvPr/>
                </p:nvGrpSpPr>
                <p:grpSpPr>
                  <a:xfrm>
                    <a:off x="2010036" y="1803400"/>
                    <a:ext cx="3524577" cy="104775"/>
                    <a:chOff x="2010036" y="1803400"/>
                    <a:chExt cx="3524577" cy="104775"/>
                  </a:xfrm>
                </p:grpSpPr>
                <p:sp>
                  <p:nvSpPr>
                    <p:cNvPr id="302" name="Rectangle 301"/>
                    <p:cNvSpPr/>
                    <p:nvPr/>
                  </p:nvSpPr>
                  <p:spPr>
                    <a:xfrm>
                      <a:off x="2010036" y="1828600"/>
                      <a:ext cx="902497" cy="46800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3" name="Rectangle 302"/>
                    <p:cNvSpPr/>
                    <p:nvPr/>
                  </p:nvSpPr>
                  <p:spPr>
                    <a:xfrm>
                      <a:off x="2912533" y="1803400"/>
                      <a:ext cx="1202266" cy="101600"/>
                    </a:xfrm>
                    <a:prstGeom prst="rect">
                      <a:avLst/>
                    </a:prstGeom>
                    <a:solidFill>
                      <a:srgbClr val="77933C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4" name="Rectangle 303"/>
                    <p:cNvSpPr/>
                    <p:nvPr/>
                  </p:nvSpPr>
                  <p:spPr>
                    <a:xfrm>
                      <a:off x="4421247" y="1806575"/>
                      <a:ext cx="1113366" cy="10160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5" name="Rectangle 304"/>
                    <p:cNvSpPr/>
                    <p:nvPr/>
                  </p:nvSpPr>
                  <p:spPr>
                    <a:xfrm>
                      <a:off x="4059051" y="1803400"/>
                      <a:ext cx="1339850" cy="53975"/>
                    </a:xfrm>
                    <a:prstGeom prst="rect">
                      <a:avLst/>
                    </a:prstGeom>
                    <a:solidFill>
                      <a:srgbClr val="B3A2C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99" name="Rectangle 298"/>
                <p:cNvSpPr/>
                <p:nvPr/>
              </p:nvSpPr>
              <p:spPr>
                <a:xfrm>
                  <a:off x="2856783" y="1803400"/>
                  <a:ext cx="1339852" cy="25200"/>
                </a:xfrm>
                <a:prstGeom prst="rect">
                  <a:avLst/>
                </a:prstGeom>
                <a:solidFill>
                  <a:srgbClr val="B3A2C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7" name="Rectangle 296"/>
              <p:cNvSpPr/>
              <p:nvPr/>
            </p:nvSpPr>
            <p:spPr>
              <a:xfrm>
                <a:off x="4114799" y="1857375"/>
                <a:ext cx="904421" cy="4571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7" name="Rectangle 226"/>
            <p:cNvSpPr/>
            <p:nvPr/>
          </p:nvSpPr>
          <p:spPr>
            <a:xfrm>
              <a:off x="4514899" y="2667595"/>
              <a:ext cx="1566527" cy="16603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6" name="Group 305"/>
            <p:cNvGrpSpPr/>
            <p:nvPr/>
          </p:nvGrpSpPr>
          <p:grpSpPr>
            <a:xfrm>
              <a:off x="1347831" y="2966488"/>
              <a:ext cx="3270659" cy="170894"/>
              <a:chOff x="2010036" y="1803399"/>
              <a:chExt cx="3550767" cy="105401"/>
            </a:xfrm>
            <a:effectLst/>
          </p:grpSpPr>
          <p:grpSp>
            <p:nvGrpSpPr>
              <p:cNvPr id="307" name="Group 306"/>
              <p:cNvGrpSpPr/>
              <p:nvPr/>
            </p:nvGrpSpPr>
            <p:grpSpPr>
              <a:xfrm>
                <a:off x="2010036" y="1803399"/>
                <a:ext cx="3550767" cy="105401"/>
                <a:chOff x="2010036" y="1803399"/>
                <a:chExt cx="3550767" cy="105401"/>
              </a:xfrm>
            </p:grpSpPr>
            <p:grpSp>
              <p:nvGrpSpPr>
                <p:cNvPr id="309" name="Group 308"/>
                <p:cNvGrpSpPr/>
                <p:nvPr/>
              </p:nvGrpSpPr>
              <p:grpSpPr>
                <a:xfrm>
                  <a:off x="2010036" y="1803399"/>
                  <a:ext cx="3550767" cy="105401"/>
                  <a:chOff x="2010036" y="1803399"/>
                  <a:chExt cx="3550767" cy="105401"/>
                </a:xfrm>
              </p:grpSpPr>
              <p:sp>
                <p:nvSpPr>
                  <p:cNvPr id="311" name="Rectangle 310"/>
                  <p:cNvSpPr/>
                  <p:nvPr/>
                </p:nvSpPr>
                <p:spPr>
                  <a:xfrm>
                    <a:off x="5268704" y="1807200"/>
                    <a:ext cx="292099" cy="1016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12" name="Group 311"/>
                  <p:cNvGrpSpPr/>
                  <p:nvPr/>
                </p:nvGrpSpPr>
                <p:grpSpPr>
                  <a:xfrm>
                    <a:off x="2010036" y="1803399"/>
                    <a:ext cx="3260081" cy="104776"/>
                    <a:chOff x="2010036" y="1803399"/>
                    <a:chExt cx="3260081" cy="104776"/>
                  </a:xfrm>
                </p:grpSpPr>
                <p:sp>
                  <p:nvSpPr>
                    <p:cNvPr id="313" name="Rectangle 312"/>
                    <p:cNvSpPr/>
                    <p:nvPr/>
                  </p:nvSpPr>
                  <p:spPr>
                    <a:xfrm>
                      <a:off x="2010036" y="1828600"/>
                      <a:ext cx="902497" cy="46800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5" name="Rectangle 314"/>
                    <p:cNvSpPr/>
                    <p:nvPr/>
                  </p:nvSpPr>
                  <p:spPr>
                    <a:xfrm>
                      <a:off x="2833915" y="1803399"/>
                      <a:ext cx="1016388" cy="101600"/>
                    </a:xfrm>
                    <a:prstGeom prst="rect">
                      <a:avLst/>
                    </a:prstGeom>
                    <a:solidFill>
                      <a:srgbClr val="77933C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6" name="Rectangle 315"/>
                    <p:cNvSpPr/>
                    <p:nvPr/>
                  </p:nvSpPr>
                  <p:spPr>
                    <a:xfrm>
                      <a:off x="4156751" y="1806575"/>
                      <a:ext cx="1113366" cy="10160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7" name="Rectangle 316"/>
                    <p:cNvSpPr/>
                    <p:nvPr/>
                  </p:nvSpPr>
                  <p:spPr>
                    <a:xfrm>
                      <a:off x="3799997" y="1803400"/>
                      <a:ext cx="1339851" cy="53975"/>
                    </a:xfrm>
                    <a:prstGeom prst="rect">
                      <a:avLst/>
                    </a:prstGeom>
                    <a:solidFill>
                      <a:srgbClr val="B3A2C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310" name="Rectangle 309"/>
                <p:cNvSpPr/>
                <p:nvPr/>
              </p:nvSpPr>
              <p:spPr>
                <a:xfrm>
                  <a:off x="2804879" y="1803400"/>
                  <a:ext cx="1132701" cy="25275"/>
                </a:xfrm>
                <a:prstGeom prst="rect">
                  <a:avLst/>
                </a:prstGeom>
                <a:solidFill>
                  <a:srgbClr val="B3A2C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8" name="Rectangle 307"/>
              <p:cNvSpPr/>
              <p:nvPr/>
            </p:nvSpPr>
            <p:spPr>
              <a:xfrm>
                <a:off x="3850303" y="1855181"/>
                <a:ext cx="904420" cy="4571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8" name="Rectangle 227"/>
            <p:cNvSpPr/>
            <p:nvPr/>
          </p:nvSpPr>
          <p:spPr>
            <a:xfrm>
              <a:off x="4595197" y="2966488"/>
              <a:ext cx="1646512" cy="1733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8" name="Group 317"/>
            <p:cNvGrpSpPr/>
            <p:nvPr/>
          </p:nvGrpSpPr>
          <p:grpSpPr>
            <a:xfrm>
              <a:off x="1891271" y="3229583"/>
              <a:ext cx="3184115" cy="172255"/>
              <a:chOff x="2337643" y="1803396"/>
              <a:chExt cx="3330045" cy="105404"/>
            </a:xfrm>
            <a:effectLst/>
          </p:grpSpPr>
          <p:grpSp>
            <p:nvGrpSpPr>
              <p:cNvPr id="319" name="Group 318"/>
              <p:cNvGrpSpPr/>
              <p:nvPr/>
            </p:nvGrpSpPr>
            <p:grpSpPr>
              <a:xfrm>
                <a:off x="2337643" y="1803396"/>
                <a:ext cx="3330045" cy="105404"/>
                <a:chOff x="2337643" y="1803396"/>
                <a:chExt cx="3330045" cy="105404"/>
              </a:xfrm>
            </p:grpSpPr>
            <p:grpSp>
              <p:nvGrpSpPr>
                <p:cNvPr id="321" name="Group 320"/>
                <p:cNvGrpSpPr/>
                <p:nvPr/>
              </p:nvGrpSpPr>
              <p:grpSpPr>
                <a:xfrm>
                  <a:off x="2337643" y="1803399"/>
                  <a:ext cx="3330045" cy="105401"/>
                  <a:chOff x="2337643" y="1803399"/>
                  <a:chExt cx="3330045" cy="105401"/>
                </a:xfrm>
              </p:grpSpPr>
              <p:sp>
                <p:nvSpPr>
                  <p:cNvPr id="323" name="Rectangle 322"/>
                  <p:cNvSpPr/>
                  <p:nvPr/>
                </p:nvSpPr>
                <p:spPr>
                  <a:xfrm>
                    <a:off x="5375589" y="1807200"/>
                    <a:ext cx="292099" cy="1016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4" name="Group 323"/>
                  <p:cNvGrpSpPr/>
                  <p:nvPr/>
                </p:nvGrpSpPr>
                <p:grpSpPr>
                  <a:xfrm>
                    <a:off x="2337643" y="1803399"/>
                    <a:ext cx="3065602" cy="105273"/>
                    <a:chOff x="2337643" y="1803399"/>
                    <a:chExt cx="3065602" cy="105273"/>
                  </a:xfrm>
                </p:grpSpPr>
                <p:sp>
                  <p:nvSpPr>
                    <p:cNvPr id="325" name="Rectangle 324"/>
                    <p:cNvSpPr/>
                    <p:nvPr/>
                  </p:nvSpPr>
                  <p:spPr>
                    <a:xfrm>
                      <a:off x="2337643" y="1829511"/>
                      <a:ext cx="920440" cy="47625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7" name="Rectangle 356"/>
                    <p:cNvSpPr/>
                    <p:nvPr/>
                  </p:nvSpPr>
                  <p:spPr>
                    <a:xfrm>
                      <a:off x="3258083" y="1803399"/>
                      <a:ext cx="882959" cy="105273"/>
                    </a:xfrm>
                    <a:prstGeom prst="rect">
                      <a:avLst/>
                    </a:prstGeom>
                    <a:solidFill>
                      <a:srgbClr val="77933C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8" name="Rectangle 357"/>
                    <p:cNvSpPr/>
                    <p:nvPr/>
                  </p:nvSpPr>
                  <p:spPr>
                    <a:xfrm>
                      <a:off x="4289879" y="1806575"/>
                      <a:ext cx="1113366" cy="10160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9" name="Rectangle 358"/>
                    <p:cNvSpPr/>
                    <p:nvPr/>
                  </p:nvSpPr>
                  <p:spPr>
                    <a:xfrm>
                      <a:off x="3908729" y="1803400"/>
                      <a:ext cx="1339851" cy="53975"/>
                    </a:xfrm>
                    <a:prstGeom prst="rect">
                      <a:avLst/>
                    </a:prstGeom>
                    <a:solidFill>
                      <a:srgbClr val="B3A2C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322" name="Rectangle 321"/>
                <p:cNvSpPr/>
                <p:nvPr/>
              </p:nvSpPr>
              <p:spPr>
                <a:xfrm>
                  <a:off x="3246162" y="1803396"/>
                  <a:ext cx="984002" cy="26111"/>
                </a:xfrm>
                <a:prstGeom prst="rect">
                  <a:avLst/>
                </a:prstGeom>
                <a:solidFill>
                  <a:srgbClr val="B3A2C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0" name="Rectangle 319"/>
              <p:cNvSpPr/>
              <p:nvPr/>
            </p:nvSpPr>
            <p:spPr>
              <a:xfrm>
                <a:off x="3983432" y="1857375"/>
                <a:ext cx="904419" cy="4571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9" name="Rectangle 228"/>
            <p:cNvSpPr/>
            <p:nvPr/>
          </p:nvSpPr>
          <p:spPr>
            <a:xfrm>
              <a:off x="5075386" y="3235795"/>
              <a:ext cx="1286507" cy="16603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0" name="Group 179"/>
            <p:cNvGrpSpPr/>
            <p:nvPr/>
          </p:nvGrpSpPr>
          <p:grpSpPr>
            <a:xfrm>
              <a:off x="1866179" y="3845672"/>
              <a:ext cx="3777541" cy="171175"/>
              <a:chOff x="2010036" y="1803325"/>
              <a:chExt cx="3676046" cy="105574"/>
            </a:xfrm>
            <a:effectLst/>
          </p:grpSpPr>
          <p:grpSp>
            <p:nvGrpSpPr>
              <p:cNvPr id="314" name="Group 313"/>
              <p:cNvGrpSpPr/>
              <p:nvPr/>
            </p:nvGrpSpPr>
            <p:grpSpPr>
              <a:xfrm>
                <a:off x="2010036" y="1803325"/>
                <a:ext cx="3676046" cy="105574"/>
                <a:chOff x="2010036" y="1803325"/>
                <a:chExt cx="3676046" cy="105574"/>
              </a:xfrm>
            </p:grpSpPr>
            <p:grpSp>
              <p:nvGrpSpPr>
                <p:cNvPr id="327" name="Group 326"/>
                <p:cNvGrpSpPr/>
                <p:nvPr/>
              </p:nvGrpSpPr>
              <p:grpSpPr>
                <a:xfrm>
                  <a:off x="2010036" y="1803400"/>
                  <a:ext cx="3676046" cy="105499"/>
                  <a:chOff x="2010036" y="1803400"/>
                  <a:chExt cx="3676046" cy="105499"/>
                </a:xfrm>
              </p:grpSpPr>
              <p:sp>
                <p:nvSpPr>
                  <p:cNvPr id="329" name="Rectangle 328"/>
                  <p:cNvSpPr/>
                  <p:nvPr/>
                </p:nvSpPr>
                <p:spPr>
                  <a:xfrm>
                    <a:off x="5393983" y="1807299"/>
                    <a:ext cx="292099" cy="1016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30" name="Group 329"/>
                  <p:cNvGrpSpPr/>
                  <p:nvPr/>
                </p:nvGrpSpPr>
                <p:grpSpPr>
                  <a:xfrm>
                    <a:off x="2010036" y="1803400"/>
                    <a:ext cx="3385360" cy="104872"/>
                    <a:chOff x="2010036" y="1803400"/>
                    <a:chExt cx="3385360" cy="104872"/>
                  </a:xfrm>
                </p:grpSpPr>
                <p:sp>
                  <p:nvSpPr>
                    <p:cNvPr id="331" name="Rectangle 330"/>
                    <p:cNvSpPr/>
                    <p:nvPr/>
                  </p:nvSpPr>
                  <p:spPr>
                    <a:xfrm>
                      <a:off x="2010036" y="1807546"/>
                      <a:ext cx="902497" cy="93117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2" name="Rectangle 331"/>
                    <p:cNvSpPr/>
                    <p:nvPr/>
                  </p:nvSpPr>
                  <p:spPr>
                    <a:xfrm>
                      <a:off x="2574947" y="1803400"/>
                      <a:ext cx="1539853" cy="101600"/>
                    </a:xfrm>
                    <a:prstGeom prst="rect">
                      <a:avLst/>
                    </a:prstGeom>
                    <a:solidFill>
                      <a:srgbClr val="77933C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 332"/>
                    <p:cNvSpPr/>
                    <p:nvPr/>
                  </p:nvSpPr>
                  <p:spPr>
                    <a:xfrm>
                      <a:off x="4282030" y="1806672"/>
                      <a:ext cx="1113366" cy="10160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 333"/>
                    <p:cNvSpPr/>
                    <p:nvPr/>
                  </p:nvSpPr>
                  <p:spPr>
                    <a:xfrm>
                      <a:off x="3930490" y="1803497"/>
                      <a:ext cx="1339851" cy="53975"/>
                    </a:xfrm>
                    <a:prstGeom prst="rect">
                      <a:avLst/>
                    </a:prstGeom>
                    <a:solidFill>
                      <a:srgbClr val="B3A2C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328" name="Rectangle 327"/>
                <p:cNvSpPr/>
                <p:nvPr/>
              </p:nvSpPr>
              <p:spPr>
                <a:xfrm>
                  <a:off x="2593801" y="1803325"/>
                  <a:ext cx="1613490" cy="25275"/>
                </a:xfrm>
                <a:prstGeom prst="rect">
                  <a:avLst/>
                </a:prstGeom>
                <a:solidFill>
                  <a:srgbClr val="B3A2C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6" name="Rectangle 325"/>
              <p:cNvSpPr/>
              <p:nvPr/>
            </p:nvSpPr>
            <p:spPr>
              <a:xfrm>
                <a:off x="3975582" y="1858552"/>
                <a:ext cx="904420" cy="4571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1" name="Rectangle 230"/>
            <p:cNvSpPr/>
            <p:nvPr/>
          </p:nvSpPr>
          <p:spPr>
            <a:xfrm>
              <a:off x="5634872" y="3852502"/>
              <a:ext cx="822361" cy="16603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5" name="Group 334"/>
            <p:cNvGrpSpPr/>
            <p:nvPr/>
          </p:nvGrpSpPr>
          <p:grpSpPr>
            <a:xfrm>
              <a:off x="1866179" y="4170784"/>
              <a:ext cx="3863472" cy="171901"/>
              <a:chOff x="2010036" y="1803400"/>
              <a:chExt cx="3618049" cy="106022"/>
            </a:xfrm>
            <a:effectLst/>
          </p:grpSpPr>
          <p:grpSp>
            <p:nvGrpSpPr>
              <p:cNvPr id="336" name="Group 335"/>
              <p:cNvGrpSpPr/>
              <p:nvPr/>
            </p:nvGrpSpPr>
            <p:grpSpPr>
              <a:xfrm>
                <a:off x="2010036" y="1803400"/>
                <a:ext cx="3618049" cy="106022"/>
                <a:chOff x="2010036" y="1803400"/>
                <a:chExt cx="3618049" cy="106022"/>
              </a:xfrm>
            </p:grpSpPr>
            <p:grpSp>
              <p:nvGrpSpPr>
                <p:cNvPr id="338" name="Group 337"/>
                <p:cNvGrpSpPr/>
                <p:nvPr/>
              </p:nvGrpSpPr>
              <p:grpSpPr>
                <a:xfrm>
                  <a:off x="2010036" y="1803400"/>
                  <a:ext cx="3618049" cy="106022"/>
                  <a:chOff x="2010036" y="1803400"/>
                  <a:chExt cx="3618049" cy="106022"/>
                </a:xfrm>
              </p:grpSpPr>
              <p:sp>
                <p:nvSpPr>
                  <p:cNvPr id="340" name="Rectangle 339"/>
                  <p:cNvSpPr/>
                  <p:nvPr/>
                </p:nvSpPr>
                <p:spPr>
                  <a:xfrm>
                    <a:off x="5335986" y="1807822"/>
                    <a:ext cx="292099" cy="1016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41" name="Group 340"/>
                  <p:cNvGrpSpPr/>
                  <p:nvPr/>
                </p:nvGrpSpPr>
                <p:grpSpPr>
                  <a:xfrm>
                    <a:off x="2010036" y="1803400"/>
                    <a:ext cx="3327362" cy="105398"/>
                    <a:chOff x="2010036" y="1803400"/>
                    <a:chExt cx="3327362" cy="105398"/>
                  </a:xfrm>
                </p:grpSpPr>
                <p:sp>
                  <p:nvSpPr>
                    <p:cNvPr id="342" name="Rectangle 341"/>
                    <p:cNvSpPr/>
                    <p:nvPr/>
                  </p:nvSpPr>
                  <p:spPr>
                    <a:xfrm>
                      <a:off x="2010036" y="1828600"/>
                      <a:ext cx="902497" cy="46800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3" name="Rectangle 342"/>
                    <p:cNvSpPr/>
                    <p:nvPr/>
                  </p:nvSpPr>
                  <p:spPr>
                    <a:xfrm>
                      <a:off x="2912533" y="1803400"/>
                      <a:ext cx="1202266" cy="101600"/>
                    </a:xfrm>
                    <a:prstGeom prst="rect">
                      <a:avLst/>
                    </a:prstGeom>
                    <a:solidFill>
                      <a:srgbClr val="77933C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4" name="Rectangle 343"/>
                    <p:cNvSpPr/>
                    <p:nvPr/>
                  </p:nvSpPr>
                  <p:spPr>
                    <a:xfrm>
                      <a:off x="4224032" y="1807198"/>
                      <a:ext cx="1113366" cy="10160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5" name="Rectangle 344"/>
                    <p:cNvSpPr/>
                    <p:nvPr/>
                  </p:nvSpPr>
                  <p:spPr>
                    <a:xfrm>
                      <a:off x="3874190" y="1804022"/>
                      <a:ext cx="1339851" cy="53975"/>
                    </a:xfrm>
                    <a:prstGeom prst="rect">
                      <a:avLst/>
                    </a:prstGeom>
                    <a:solidFill>
                      <a:srgbClr val="B3A2C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339" name="Rectangle 338"/>
                <p:cNvSpPr/>
                <p:nvPr/>
              </p:nvSpPr>
              <p:spPr>
                <a:xfrm>
                  <a:off x="2916287" y="1803400"/>
                  <a:ext cx="1339851" cy="25200"/>
                </a:xfrm>
                <a:prstGeom prst="rect">
                  <a:avLst/>
                </a:prstGeom>
                <a:solidFill>
                  <a:srgbClr val="B3A2C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7" name="Rectangle 336"/>
              <p:cNvSpPr/>
              <p:nvPr/>
            </p:nvSpPr>
            <p:spPr>
              <a:xfrm>
                <a:off x="3917584" y="1860622"/>
                <a:ext cx="904420" cy="4571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2" name="Rectangle 231"/>
            <p:cNvSpPr/>
            <p:nvPr/>
          </p:nvSpPr>
          <p:spPr>
            <a:xfrm>
              <a:off x="5729652" y="4176946"/>
              <a:ext cx="772188" cy="16603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0" name="Group 359"/>
            <p:cNvGrpSpPr/>
            <p:nvPr/>
          </p:nvGrpSpPr>
          <p:grpSpPr>
            <a:xfrm>
              <a:off x="2455639" y="4450842"/>
              <a:ext cx="4336688" cy="171227"/>
              <a:chOff x="2311400" y="1803400"/>
              <a:chExt cx="4405814" cy="104775"/>
            </a:xfrm>
            <a:effectLst/>
          </p:grpSpPr>
          <p:grpSp>
            <p:nvGrpSpPr>
              <p:cNvPr id="361" name="Group 360"/>
              <p:cNvGrpSpPr/>
              <p:nvPr/>
            </p:nvGrpSpPr>
            <p:grpSpPr>
              <a:xfrm>
                <a:off x="2311400" y="1803400"/>
                <a:ext cx="4405814" cy="104775"/>
                <a:chOff x="2311400" y="1803400"/>
                <a:chExt cx="4405814" cy="104775"/>
              </a:xfrm>
            </p:grpSpPr>
            <p:grpSp>
              <p:nvGrpSpPr>
                <p:cNvPr id="363" name="Group 362"/>
                <p:cNvGrpSpPr/>
                <p:nvPr/>
              </p:nvGrpSpPr>
              <p:grpSpPr>
                <a:xfrm>
                  <a:off x="2311400" y="1803400"/>
                  <a:ext cx="4405814" cy="104775"/>
                  <a:chOff x="2311400" y="1803400"/>
                  <a:chExt cx="4405814" cy="104775"/>
                </a:xfrm>
              </p:grpSpPr>
              <p:grpSp>
                <p:nvGrpSpPr>
                  <p:cNvPr id="366" name="Group 365"/>
                  <p:cNvGrpSpPr/>
                  <p:nvPr/>
                </p:nvGrpSpPr>
                <p:grpSpPr>
                  <a:xfrm>
                    <a:off x="2311400" y="1803400"/>
                    <a:ext cx="4159268" cy="104775"/>
                    <a:chOff x="2311400" y="1803400"/>
                    <a:chExt cx="4159268" cy="104775"/>
                  </a:xfrm>
                </p:grpSpPr>
                <p:sp>
                  <p:nvSpPr>
                    <p:cNvPr id="367" name="Rectangle 366"/>
                    <p:cNvSpPr/>
                    <p:nvPr/>
                  </p:nvSpPr>
                  <p:spPr>
                    <a:xfrm>
                      <a:off x="2311400" y="1803400"/>
                      <a:ext cx="601133" cy="101600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8" name="Rectangle 367"/>
                    <p:cNvSpPr/>
                    <p:nvPr/>
                  </p:nvSpPr>
                  <p:spPr>
                    <a:xfrm>
                      <a:off x="2912533" y="1803400"/>
                      <a:ext cx="2156196" cy="101600"/>
                    </a:xfrm>
                    <a:prstGeom prst="rect">
                      <a:avLst/>
                    </a:prstGeom>
                    <a:solidFill>
                      <a:srgbClr val="77933C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9" name="Rectangle 368"/>
                    <p:cNvSpPr/>
                    <p:nvPr/>
                  </p:nvSpPr>
                  <p:spPr>
                    <a:xfrm>
                      <a:off x="4421247" y="1806575"/>
                      <a:ext cx="1996758" cy="10160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0" name="Rectangle 369"/>
                    <p:cNvSpPr/>
                    <p:nvPr/>
                  </p:nvSpPr>
                  <p:spPr>
                    <a:xfrm>
                      <a:off x="4067723" y="1803400"/>
                      <a:ext cx="2402945" cy="53975"/>
                    </a:xfrm>
                    <a:prstGeom prst="rect">
                      <a:avLst/>
                    </a:prstGeom>
                    <a:solidFill>
                      <a:srgbClr val="B3A2C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65" name="Rectangle 364"/>
                  <p:cNvSpPr/>
                  <p:nvPr/>
                </p:nvSpPr>
                <p:spPr>
                  <a:xfrm>
                    <a:off x="6376779" y="1804977"/>
                    <a:ext cx="340435" cy="1016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64" name="Rectangle 363"/>
                <p:cNvSpPr/>
                <p:nvPr/>
              </p:nvSpPr>
              <p:spPr>
                <a:xfrm>
                  <a:off x="2865456" y="1803400"/>
                  <a:ext cx="2402945" cy="25200"/>
                </a:xfrm>
                <a:prstGeom prst="rect">
                  <a:avLst/>
                </a:prstGeom>
                <a:solidFill>
                  <a:srgbClr val="B3A2C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2" name="Rectangle 361"/>
              <p:cNvSpPr/>
              <p:nvPr/>
            </p:nvSpPr>
            <p:spPr>
              <a:xfrm>
                <a:off x="4114799" y="1857375"/>
                <a:ext cx="1622025" cy="4571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3" name="Rectangle 232"/>
            <p:cNvSpPr/>
            <p:nvPr/>
          </p:nvSpPr>
          <p:spPr>
            <a:xfrm>
              <a:off x="6792326" y="4453414"/>
              <a:ext cx="660729" cy="16603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1" name="Group 370"/>
            <p:cNvGrpSpPr/>
            <p:nvPr/>
          </p:nvGrpSpPr>
          <p:grpSpPr>
            <a:xfrm>
              <a:off x="2937477" y="5048904"/>
              <a:ext cx="3336344" cy="174309"/>
              <a:chOff x="2780327" y="1978981"/>
              <a:chExt cx="3228361" cy="106660"/>
            </a:xfrm>
            <a:effectLst/>
          </p:grpSpPr>
          <p:grpSp>
            <p:nvGrpSpPr>
              <p:cNvPr id="372" name="Group 371"/>
              <p:cNvGrpSpPr/>
              <p:nvPr/>
            </p:nvGrpSpPr>
            <p:grpSpPr>
              <a:xfrm>
                <a:off x="2780327" y="1978981"/>
                <a:ext cx="3228361" cy="106660"/>
                <a:chOff x="2780327" y="1978981"/>
                <a:chExt cx="3228361" cy="106660"/>
              </a:xfrm>
            </p:grpSpPr>
            <p:grpSp>
              <p:nvGrpSpPr>
                <p:cNvPr id="374" name="Group 373"/>
                <p:cNvGrpSpPr/>
                <p:nvPr/>
              </p:nvGrpSpPr>
              <p:grpSpPr>
                <a:xfrm>
                  <a:off x="2780327" y="1978981"/>
                  <a:ext cx="3228361" cy="106660"/>
                  <a:chOff x="2780327" y="1978981"/>
                  <a:chExt cx="3228361" cy="106660"/>
                </a:xfrm>
              </p:grpSpPr>
              <p:sp>
                <p:nvSpPr>
                  <p:cNvPr id="376" name="Rectangle 375"/>
                  <p:cNvSpPr/>
                  <p:nvPr/>
                </p:nvSpPr>
                <p:spPr>
                  <a:xfrm>
                    <a:off x="5716589" y="1984041"/>
                    <a:ext cx="292099" cy="1016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77" name="Group 376"/>
                  <p:cNvGrpSpPr/>
                  <p:nvPr/>
                </p:nvGrpSpPr>
                <p:grpSpPr>
                  <a:xfrm>
                    <a:off x="2780327" y="1978981"/>
                    <a:ext cx="2937677" cy="106036"/>
                    <a:chOff x="2780327" y="1978981"/>
                    <a:chExt cx="2937677" cy="106036"/>
                  </a:xfrm>
                </p:grpSpPr>
                <p:sp>
                  <p:nvSpPr>
                    <p:cNvPr id="378" name="Rectangle 377"/>
                    <p:cNvSpPr/>
                    <p:nvPr/>
                  </p:nvSpPr>
                  <p:spPr>
                    <a:xfrm>
                      <a:off x="2780327" y="2004182"/>
                      <a:ext cx="923154" cy="55233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9" name="Rectangle 378"/>
                    <p:cNvSpPr/>
                    <p:nvPr/>
                  </p:nvSpPr>
                  <p:spPr>
                    <a:xfrm>
                      <a:off x="3704176" y="1978981"/>
                      <a:ext cx="1202266" cy="101600"/>
                    </a:xfrm>
                    <a:prstGeom prst="rect">
                      <a:avLst/>
                    </a:prstGeom>
                    <a:solidFill>
                      <a:srgbClr val="77933C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0" name="Rectangle 379"/>
                    <p:cNvSpPr/>
                    <p:nvPr/>
                  </p:nvSpPr>
                  <p:spPr>
                    <a:xfrm>
                      <a:off x="4604638" y="1983417"/>
                      <a:ext cx="1113366" cy="10160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1" name="Rectangle 380"/>
                    <p:cNvSpPr/>
                    <p:nvPr/>
                  </p:nvSpPr>
                  <p:spPr>
                    <a:xfrm>
                      <a:off x="4253353" y="1980242"/>
                      <a:ext cx="1339851" cy="53975"/>
                    </a:xfrm>
                    <a:prstGeom prst="rect">
                      <a:avLst/>
                    </a:prstGeom>
                    <a:solidFill>
                      <a:srgbClr val="B3A2C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375" name="Rectangle 374"/>
                <p:cNvSpPr/>
                <p:nvPr/>
              </p:nvSpPr>
              <p:spPr>
                <a:xfrm>
                  <a:off x="3708054" y="1978982"/>
                  <a:ext cx="1339851" cy="25200"/>
                </a:xfrm>
                <a:prstGeom prst="rect">
                  <a:avLst/>
                </a:prstGeom>
                <a:solidFill>
                  <a:srgbClr val="B3A2C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3" name="Rectangle 372"/>
              <p:cNvSpPr/>
              <p:nvPr/>
            </p:nvSpPr>
            <p:spPr>
              <a:xfrm>
                <a:off x="4298191" y="2034216"/>
                <a:ext cx="904420" cy="4571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4" name="Rectangle 233"/>
            <p:cNvSpPr/>
            <p:nvPr/>
          </p:nvSpPr>
          <p:spPr>
            <a:xfrm>
              <a:off x="6254563" y="5057146"/>
              <a:ext cx="828211" cy="16603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6" name="Group 345"/>
            <p:cNvGrpSpPr/>
            <p:nvPr/>
          </p:nvGrpSpPr>
          <p:grpSpPr>
            <a:xfrm>
              <a:off x="2426074" y="4789965"/>
              <a:ext cx="3636351" cy="171874"/>
              <a:chOff x="1990062" y="1638782"/>
              <a:chExt cx="3524102" cy="106006"/>
            </a:xfrm>
            <a:effectLst/>
          </p:grpSpPr>
          <p:grpSp>
            <p:nvGrpSpPr>
              <p:cNvPr id="347" name="Group 346"/>
              <p:cNvGrpSpPr/>
              <p:nvPr/>
            </p:nvGrpSpPr>
            <p:grpSpPr>
              <a:xfrm>
                <a:off x="1990062" y="1638782"/>
                <a:ext cx="3524102" cy="106006"/>
                <a:chOff x="1990062" y="1638782"/>
                <a:chExt cx="3524102" cy="106006"/>
              </a:xfrm>
            </p:grpSpPr>
            <p:grpSp>
              <p:nvGrpSpPr>
                <p:cNvPr id="349" name="Group 348"/>
                <p:cNvGrpSpPr/>
                <p:nvPr/>
              </p:nvGrpSpPr>
              <p:grpSpPr>
                <a:xfrm>
                  <a:off x="1990062" y="1638782"/>
                  <a:ext cx="3524102" cy="106006"/>
                  <a:chOff x="1990062" y="1638782"/>
                  <a:chExt cx="3524102" cy="106006"/>
                </a:xfrm>
              </p:grpSpPr>
              <p:sp>
                <p:nvSpPr>
                  <p:cNvPr id="351" name="Rectangle 350"/>
                  <p:cNvSpPr/>
                  <p:nvPr/>
                </p:nvSpPr>
                <p:spPr>
                  <a:xfrm>
                    <a:off x="5222065" y="1643188"/>
                    <a:ext cx="292099" cy="1016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52" name="Group 351"/>
                  <p:cNvGrpSpPr/>
                  <p:nvPr/>
                </p:nvGrpSpPr>
                <p:grpSpPr>
                  <a:xfrm>
                    <a:off x="1990062" y="1638782"/>
                    <a:ext cx="3233417" cy="105381"/>
                    <a:chOff x="1990062" y="1638782"/>
                    <a:chExt cx="3233417" cy="105381"/>
                  </a:xfrm>
                </p:grpSpPr>
                <p:sp>
                  <p:nvSpPr>
                    <p:cNvPr id="353" name="Rectangle 352"/>
                    <p:cNvSpPr/>
                    <p:nvPr/>
                  </p:nvSpPr>
                  <p:spPr>
                    <a:xfrm>
                      <a:off x="1990062" y="1663982"/>
                      <a:ext cx="902497" cy="46800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4" name="Rectangle 353"/>
                    <p:cNvSpPr/>
                    <p:nvPr/>
                  </p:nvSpPr>
                  <p:spPr>
                    <a:xfrm>
                      <a:off x="2892559" y="1638782"/>
                      <a:ext cx="1202266" cy="101600"/>
                    </a:xfrm>
                    <a:prstGeom prst="rect">
                      <a:avLst/>
                    </a:prstGeom>
                    <a:solidFill>
                      <a:srgbClr val="77933C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5" name="Rectangle 354"/>
                    <p:cNvSpPr/>
                    <p:nvPr/>
                  </p:nvSpPr>
                  <p:spPr>
                    <a:xfrm>
                      <a:off x="4110113" y="1642563"/>
                      <a:ext cx="1113366" cy="10160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6" name="Rectangle 355"/>
                    <p:cNvSpPr/>
                    <p:nvPr/>
                  </p:nvSpPr>
                  <p:spPr>
                    <a:xfrm>
                      <a:off x="3758759" y="1642899"/>
                      <a:ext cx="1339851" cy="53975"/>
                    </a:xfrm>
                    <a:prstGeom prst="rect">
                      <a:avLst/>
                    </a:prstGeom>
                    <a:solidFill>
                      <a:srgbClr val="B3A2C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350" name="Rectangle 349"/>
                <p:cNvSpPr/>
                <p:nvPr/>
              </p:nvSpPr>
              <p:spPr>
                <a:xfrm>
                  <a:off x="2896443" y="1638783"/>
                  <a:ext cx="1339851" cy="25200"/>
                </a:xfrm>
                <a:prstGeom prst="rect">
                  <a:avLst/>
                </a:prstGeom>
                <a:solidFill>
                  <a:srgbClr val="B3A2C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8" name="Rectangle 347"/>
              <p:cNvSpPr/>
              <p:nvPr/>
            </p:nvSpPr>
            <p:spPr>
              <a:xfrm>
                <a:off x="3806221" y="1693943"/>
                <a:ext cx="904420" cy="4571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6" name="Rectangle 235"/>
            <p:cNvSpPr/>
            <p:nvPr/>
          </p:nvSpPr>
          <p:spPr>
            <a:xfrm>
              <a:off x="6061457" y="4797114"/>
              <a:ext cx="665927" cy="16371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5" name="Rectangle 234"/>
          <p:cNvSpPr/>
          <p:nvPr/>
        </p:nvSpPr>
        <p:spPr>
          <a:xfrm>
            <a:off x="7638133" y="5586205"/>
            <a:ext cx="326519" cy="17229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ectangle 236"/>
          <p:cNvSpPr/>
          <p:nvPr/>
        </p:nvSpPr>
        <p:spPr>
          <a:xfrm>
            <a:off x="3488767" y="5622493"/>
            <a:ext cx="1008847" cy="7936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4497613" y="5579761"/>
            <a:ext cx="1453617" cy="172291"/>
          </a:xfrm>
          <a:prstGeom prst="rect">
            <a:avLst/>
          </a:prstGeom>
          <a:solidFill>
            <a:srgbClr val="7793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38"/>
          <p:cNvSpPr/>
          <p:nvPr/>
        </p:nvSpPr>
        <p:spPr>
          <a:xfrm>
            <a:off x="6324437" y="5585145"/>
            <a:ext cx="1317117" cy="1722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5933153" y="5580741"/>
            <a:ext cx="1497738" cy="91530"/>
          </a:xfrm>
          <a:prstGeom prst="rect">
            <a:avLst/>
          </a:prstGeom>
          <a:solidFill>
            <a:srgbClr val="B3A2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4495137" y="5579760"/>
            <a:ext cx="1497738" cy="42734"/>
          </a:xfrm>
          <a:prstGeom prst="rect">
            <a:avLst/>
          </a:prstGeom>
          <a:solidFill>
            <a:srgbClr val="B3A2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5947515" y="5674998"/>
            <a:ext cx="1010996" cy="77529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ectangle 242"/>
          <p:cNvSpPr/>
          <p:nvPr/>
        </p:nvSpPr>
        <p:spPr>
          <a:xfrm>
            <a:off x="7964653" y="5586204"/>
            <a:ext cx="721421" cy="1712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 243"/>
          <p:cNvSpPr/>
          <p:nvPr/>
        </p:nvSpPr>
        <p:spPr>
          <a:xfrm>
            <a:off x="7391051" y="5890385"/>
            <a:ext cx="326519" cy="17229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ctangle 244"/>
          <p:cNvSpPr/>
          <p:nvPr/>
        </p:nvSpPr>
        <p:spPr>
          <a:xfrm>
            <a:off x="3910613" y="5889893"/>
            <a:ext cx="563533" cy="17229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4461566" y="5889893"/>
            <a:ext cx="1343940" cy="172291"/>
          </a:xfrm>
          <a:prstGeom prst="rect">
            <a:avLst/>
          </a:prstGeom>
          <a:solidFill>
            <a:srgbClr val="7793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ectangle 246"/>
          <p:cNvSpPr/>
          <p:nvPr/>
        </p:nvSpPr>
        <p:spPr>
          <a:xfrm>
            <a:off x="6148067" y="5889324"/>
            <a:ext cx="1244565" cy="1722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/>
          <p:cNvSpPr/>
          <p:nvPr/>
        </p:nvSpPr>
        <p:spPr>
          <a:xfrm>
            <a:off x="5755308" y="5889892"/>
            <a:ext cx="1497738" cy="91530"/>
          </a:xfrm>
          <a:prstGeom prst="rect">
            <a:avLst/>
          </a:prstGeom>
          <a:solidFill>
            <a:srgbClr val="B3A2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ectangle 248"/>
          <p:cNvSpPr/>
          <p:nvPr/>
        </p:nvSpPr>
        <p:spPr>
          <a:xfrm>
            <a:off x="4459090" y="5889892"/>
            <a:ext cx="1497738" cy="42734"/>
          </a:xfrm>
          <a:prstGeom prst="rect">
            <a:avLst/>
          </a:prstGeom>
          <a:solidFill>
            <a:srgbClr val="B3A2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/>
          <p:cNvSpPr/>
          <p:nvPr/>
        </p:nvSpPr>
        <p:spPr>
          <a:xfrm>
            <a:off x="5808365" y="5982404"/>
            <a:ext cx="1010996" cy="77529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ectangle 250"/>
          <p:cNvSpPr/>
          <p:nvPr/>
        </p:nvSpPr>
        <p:spPr>
          <a:xfrm>
            <a:off x="7716521" y="5890384"/>
            <a:ext cx="721421" cy="1712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99861" y="5888264"/>
            <a:ext cx="4557610" cy="173351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8581572"/>
              </p:ext>
            </p:extLst>
          </p:nvPr>
        </p:nvGraphicFramePr>
        <p:xfrm>
          <a:off x="1117551" y="6145311"/>
          <a:ext cx="8005110" cy="562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332"/>
                <a:gridCol w="1011318"/>
                <a:gridCol w="1074722"/>
                <a:gridCol w="1139576"/>
                <a:gridCol w="982920"/>
                <a:gridCol w="1343121"/>
                <a:gridCol w="1343121"/>
              </a:tblGrid>
              <a:tr h="56292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Initial Design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Final Design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Procurement &amp; Fabrication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Construction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Installation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Cold Commissioning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Hot Commissioning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rgbClr val="953735"/>
                    </a:solidFill>
                  </a:tcPr>
                </a:tc>
              </a:tr>
            </a:tbl>
          </a:graphicData>
        </a:graphic>
      </p:graphicFrame>
      <p:sp>
        <p:nvSpPr>
          <p:cNvPr id="6" name="Diamond 5"/>
          <p:cNvSpPr/>
          <p:nvPr/>
        </p:nvSpPr>
        <p:spPr>
          <a:xfrm>
            <a:off x="7646430" y="6129438"/>
            <a:ext cx="290091" cy="578803"/>
          </a:xfrm>
          <a:prstGeom prst="diamond">
            <a:avLst/>
          </a:prstGeom>
          <a:solidFill>
            <a:schemeClr val="tx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328931" y="1052736"/>
            <a:ext cx="0" cy="49685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3922373" y="5226765"/>
            <a:ext cx="12132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Neutrons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72480" y="15032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Instrument projects overview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564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/>
          <p:cNvGrpSpPr/>
          <p:nvPr/>
        </p:nvGrpSpPr>
        <p:grpSpPr>
          <a:xfrm>
            <a:off x="6033120" y="1484784"/>
            <a:ext cx="3672408" cy="454070"/>
            <a:chOff x="5601072" y="836712"/>
            <a:chExt cx="3672408" cy="454070"/>
          </a:xfrm>
        </p:grpSpPr>
        <p:sp>
          <p:nvSpPr>
            <p:cNvPr id="148" name="Rectangle 147"/>
            <p:cNvSpPr/>
            <p:nvPr/>
          </p:nvSpPr>
          <p:spPr>
            <a:xfrm>
              <a:off x="5601072" y="836712"/>
              <a:ext cx="3672408" cy="45407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6321152" y="836712"/>
              <a:ext cx="2771967" cy="454070"/>
              <a:chOff x="6321152" y="548680"/>
              <a:chExt cx="2771967" cy="742102"/>
            </a:xfrm>
          </p:grpSpPr>
          <p:sp>
            <p:nvSpPr>
              <p:cNvPr id="149" name="Rectangle 148"/>
              <p:cNvSpPr/>
              <p:nvPr/>
            </p:nvSpPr>
            <p:spPr>
              <a:xfrm>
                <a:off x="6968313" y="548680"/>
                <a:ext cx="258424" cy="74210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6321152" y="548680"/>
                <a:ext cx="77527" cy="74210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6768813" y="548680"/>
                <a:ext cx="64606" cy="74210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6833419" y="548680"/>
                <a:ext cx="77527" cy="74210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7679737" y="548680"/>
                <a:ext cx="129212" cy="74210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7883147" y="548680"/>
                <a:ext cx="258424" cy="74210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8593512" y="548680"/>
                <a:ext cx="193818" cy="74210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8834695" y="548680"/>
                <a:ext cx="258424" cy="74210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8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2955685"/>
              </p:ext>
            </p:extLst>
          </p:nvPr>
        </p:nvGraphicFramePr>
        <p:xfrm>
          <a:off x="344488" y="6237312"/>
          <a:ext cx="914501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440"/>
                <a:gridCol w="1155327"/>
                <a:gridCol w="1227759"/>
                <a:gridCol w="1301848"/>
                <a:gridCol w="1122885"/>
                <a:gridCol w="1534378"/>
                <a:gridCol w="1534378"/>
              </a:tblGrid>
              <a:tr h="38003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Initial Design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Final Design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Procurement &amp; Fabrication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Construction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Installation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Cold Commissioning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mbria"/>
                        </a:rPr>
                        <a:t>Hot Commissioning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/>
                      </a:endParaRPr>
                    </a:p>
                  </a:txBody>
                  <a:tcPr marL="99060" marR="99060">
                    <a:solidFill>
                      <a:srgbClr val="953735"/>
                    </a:solidFill>
                  </a:tcPr>
                </a:tc>
              </a:tr>
            </a:tbl>
          </a:graphicData>
        </a:graphic>
      </p:graphicFrame>
      <p:sp>
        <p:nvSpPr>
          <p:cNvPr id="6" name="Diamond 5"/>
          <p:cNvSpPr/>
          <p:nvPr/>
        </p:nvSpPr>
        <p:spPr>
          <a:xfrm>
            <a:off x="7833320" y="6021288"/>
            <a:ext cx="290091" cy="578803"/>
          </a:xfrm>
          <a:prstGeom prst="diamond">
            <a:avLst/>
          </a:prstGeom>
          <a:solidFill>
            <a:schemeClr val="tx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6171848" y="5306496"/>
            <a:ext cx="1213226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Neutrons</a:t>
            </a:r>
            <a:endParaRPr lang="en-US" sz="1600" dirty="0"/>
          </a:p>
        </p:txBody>
      </p:sp>
      <p:sp>
        <p:nvSpPr>
          <p:cNvPr id="254" name="TextBox 253"/>
          <p:cNvSpPr txBox="1"/>
          <p:nvPr/>
        </p:nvSpPr>
        <p:spPr>
          <a:xfrm>
            <a:off x="5313040" y="5517232"/>
            <a:ext cx="1152128" cy="58477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On site Installation</a:t>
            </a:r>
            <a:endParaRPr lang="en-US" sz="1600" dirty="0"/>
          </a:p>
        </p:txBody>
      </p:sp>
      <p:sp>
        <p:nvSpPr>
          <p:cNvPr id="256" name="TextBox 255"/>
          <p:cNvSpPr txBox="1"/>
          <p:nvPr/>
        </p:nvSpPr>
        <p:spPr>
          <a:xfrm>
            <a:off x="3656856" y="5013176"/>
            <a:ext cx="1722472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Delivery, Integration &amp; Test</a:t>
            </a:r>
            <a:endParaRPr lang="en-US" sz="1600" dirty="0"/>
          </a:p>
        </p:txBody>
      </p:sp>
      <p:sp>
        <p:nvSpPr>
          <p:cNvPr id="385" name="TextBox 384"/>
          <p:cNvSpPr txBox="1"/>
          <p:nvPr/>
        </p:nvSpPr>
        <p:spPr>
          <a:xfrm>
            <a:off x="2648744" y="5805264"/>
            <a:ext cx="1368152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Procurement</a:t>
            </a:r>
            <a:endParaRPr lang="en-US" sz="1600" dirty="0"/>
          </a:p>
        </p:txBody>
      </p:sp>
      <p:sp>
        <p:nvSpPr>
          <p:cNvPr id="396" name="TextBox 395"/>
          <p:cNvSpPr txBox="1"/>
          <p:nvPr/>
        </p:nvSpPr>
        <p:spPr>
          <a:xfrm>
            <a:off x="1640632" y="5013176"/>
            <a:ext cx="1296144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</a:t>
            </a:r>
            <a:r>
              <a:rPr lang="en-US" sz="1600" dirty="0" smtClean="0"/>
              <a:t>evelopment</a:t>
            </a:r>
            <a:endParaRPr lang="en-US" sz="1600" dirty="0"/>
          </a:p>
        </p:txBody>
      </p:sp>
      <p:grpSp>
        <p:nvGrpSpPr>
          <p:cNvPr id="203" name="Group 202"/>
          <p:cNvGrpSpPr/>
          <p:nvPr/>
        </p:nvGrpSpPr>
        <p:grpSpPr>
          <a:xfrm>
            <a:off x="776536" y="2131013"/>
            <a:ext cx="6033413" cy="663923"/>
            <a:chOff x="2311400" y="1803400"/>
            <a:chExt cx="3513899" cy="105400"/>
          </a:xfrm>
          <a:effectLst/>
        </p:grpSpPr>
        <p:grpSp>
          <p:nvGrpSpPr>
            <p:cNvPr id="204" name="Group 203"/>
            <p:cNvGrpSpPr/>
            <p:nvPr/>
          </p:nvGrpSpPr>
          <p:grpSpPr>
            <a:xfrm>
              <a:off x="2311400" y="1803400"/>
              <a:ext cx="3513899" cy="105400"/>
              <a:chOff x="2311400" y="1803400"/>
              <a:chExt cx="3513899" cy="105400"/>
            </a:xfrm>
          </p:grpSpPr>
          <p:grpSp>
            <p:nvGrpSpPr>
              <p:cNvPr id="206" name="Group 205"/>
              <p:cNvGrpSpPr/>
              <p:nvPr/>
            </p:nvGrpSpPr>
            <p:grpSpPr>
              <a:xfrm>
                <a:off x="2311400" y="1803400"/>
                <a:ext cx="3513899" cy="105400"/>
                <a:chOff x="2311400" y="1803400"/>
                <a:chExt cx="3513899" cy="105400"/>
              </a:xfrm>
            </p:grpSpPr>
            <p:sp>
              <p:nvSpPr>
                <p:cNvPr id="208" name="Rectangle 207"/>
                <p:cNvSpPr/>
                <p:nvPr/>
              </p:nvSpPr>
              <p:spPr>
                <a:xfrm>
                  <a:off x="5533200" y="1807200"/>
                  <a:ext cx="292099" cy="1016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9" name="Group 208"/>
                <p:cNvGrpSpPr/>
                <p:nvPr/>
              </p:nvGrpSpPr>
              <p:grpSpPr>
                <a:xfrm>
                  <a:off x="2311400" y="1803400"/>
                  <a:ext cx="3223213" cy="104775"/>
                  <a:chOff x="2311400" y="1803400"/>
                  <a:chExt cx="3223213" cy="104775"/>
                </a:xfrm>
              </p:grpSpPr>
              <p:sp>
                <p:nvSpPr>
                  <p:cNvPr id="210" name="Rectangle 209"/>
                  <p:cNvSpPr/>
                  <p:nvPr/>
                </p:nvSpPr>
                <p:spPr>
                  <a:xfrm>
                    <a:off x="2311400" y="1803400"/>
                    <a:ext cx="601133" cy="101600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ctangle 210"/>
                  <p:cNvSpPr/>
                  <p:nvPr/>
                </p:nvSpPr>
                <p:spPr>
                  <a:xfrm>
                    <a:off x="2912533" y="1803400"/>
                    <a:ext cx="1202266" cy="101600"/>
                  </a:xfrm>
                  <a:prstGeom prst="rect">
                    <a:avLst/>
                  </a:prstGeom>
                  <a:solidFill>
                    <a:srgbClr val="77933C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Rectangle 211"/>
                  <p:cNvSpPr/>
                  <p:nvPr/>
                </p:nvSpPr>
                <p:spPr>
                  <a:xfrm>
                    <a:off x="4421247" y="1806575"/>
                    <a:ext cx="1113366" cy="1016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Rectangle 212"/>
                  <p:cNvSpPr/>
                  <p:nvPr/>
                </p:nvSpPr>
                <p:spPr>
                  <a:xfrm>
                    <a:off x="4114800" y="1803400"/>
                    <a:ext cx="1339851" cy="53975"/>
                  </a:xfrm>
                  <a:prstGeom prst="rect">
                    <a:avLst/>
                  </a:prstGeom>
                  <a:solidFill>
                    <a:srgbClr val="B3A2C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207" name="Rectangle 206"/>
              <p:cNvSpPr/>
              <p:nvPr/>
            </p:nvSpPr>
            <p:spPr>
              <a:xfrm>
                <a:off x="2912533" y="1803400"/>
                <a:ext cx="1339851" cy="25200"/>
              </a:xfrm>
              <a:prstGeom prst="rect">
                <a:avLst/>
              </a:prstGeom>
              <a:solidFill>
                <a:srgbClr val="B3A2C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Rectangle 204"/>
            <p:cNvSpPr/>
            <p:nvPr/>
          </p:nvSpPr>
          <p:spPr>
            <a:xfrm>
              <a:off x="4118956" y="1857375"/>
              <a:ext cx="904420" cy="457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1" name="Rectangle 280"/>
          <p:cNvSpPr/>
          <p:nvPr/>
        </p:nvSpPr>
        <p:spPr>
          <a:xfrm>
            <a:off x="6776024" y="2138878"/>
            <a:ext cx="2950846" cy="6399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776536" y="3197317"/>
            <a:ext cx="6033413" cy="663923"/>
            <a:chOff x="2311400" y="1803400"/>
            <a:chExt cx="3513899" cy="105400"/>
          </a:xfrm>
          <a:effectLst/>
        </p:grpSpPr>
        <p:grpSp>
          <p:nvGrpSpPr>
            <p:cNvPr id="182" name="Group 181"/>
            <p:cNvGrpSpPr/>
            <p:nvPr/>
          </p:nvGrpSpPr>
          <p:grpSpPr>
            <a:xfrm>
              <a:off x="2311400" y="1803400"/>
              <a:ext cx="3513899" cy="105400"/>
              <a:chOff x="2311400" y="1803400"/>
              <a:chExt cx="3513899" cy="105400"/>
            </a:xfrm>
          </p:grpSpPr>
          <p:grpSp>
            <p:nvGrpSpPr>
              <p:cNvPr id="184" name="Group 183"/>
              <p:cNvGrpSpPr/>
              <p:nvPr/>
            </p:nvGrpSpPr>
            <p:grpSpPr>
              <a:xfrm>
                <a:off x="2311400" y="1803400"/>
                <a:ext cx="3513899" cy="105400"/>
                <a:chOff x="2311400" y="1803400"/>
                <a:chExt cx="3513899" cy="105400"/>
              </a:xfrm>
            </p:grpSpPr>
            <p:sp>
              <p:nvSpPr>
                <p:cNvPr id="186" name="Rectangle 185"/>
                <p:cNvSpPr/>
                <p:nvPr/>
              </p:nvSpPr>
              <p:spPr>
                <a:xfrm>
                  <a:off x="5533200" y="1807200"/>
                  <a:ext cx="292099" cy="1016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7" name="Group 186"/>
                <p:cNvGrpSpPr/>
                <p:nvPr/>
              </p:nvGrpSpPr>
              <p:grpSpPr>
                <a:xfrm>
                  <a:off x="2311400" y="1803400"/>
                  <a:ext cx="3223213" cy="104775"/>
                  <a:chOff x="2311400" y="1803400"/>
                  <a:chExt cx="3223213" cy="104775"/>
                </a:xfrm>
              </p:grpSpPr>
              <p:sp>
                <p:nvSpPr>
                  <p:cNvPr id="188" name="Rectangle 187"/>
                  <p:cNvSpPr/>
                  <p:nvPr/>
                </p:nvSpPr>
                <p:spPr>
                  <a:xfrm>
                    <a:off x="2311400" y="1803400"/>
                    <a:ext cx="601133" cy="101600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9" name="Rectangle 188"/>
                  <p:cNvSpPr/>
                  <p:nvPr/>
                </p:nvSpPr>
                <p:spPr>
                  <a:xfrm>
                    <a:off x="2912533" y="1803400"/>
                    <a:ext cx="1202266" cy="101600"/>
                  </a:xfrm>
                  <a:prstGeom prst="rect">
                    <a:avLst/>
                  </a:prstGeom>
                  <a:solidFill>
                    <a:srgbClr val="77933C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Rectangle 189"/>
                  <p:cNvSpPr/>
                  <p:nvPr/>
                </p:nvSpPr>
                <p:spPr>
                  <a:xfrm>
                    <a:off x="4421247" y="1806575"/>
                    <a:ext cx="1113366" cy="1016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1" name="Rectangle 190"/>
                  <p:cNvSpPr/>
                  <p:nvPr/>
                </p:nvSpPr>
                <p:spPr>
                  <a:xfrm>
                    <a:off x="4114800" y="1803400"/>
                    <a:ext cx="1339851" cy="53975"/>
                  </a:xfrm>
                  <a:prstGeom prst="rect">
                    <a:avLst/>
                  </a:prstGeom>
                  <a:solidFill>
                    <a:srgbClr val="B3A2C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85" name="Rectangle 184"/>
              <p:cNvSpPr/>
              <p:nvPr/>
            </p:nvSpPr>
            <p:spPr>
              <a:xfrm>
                <a:off x="2912533" y="1803400"/>
                <a:ext cx="1339851" cy="25200"/>
              </a:xfrm>
              <a:prstGeom prst="rect">
                <a:avLst/>
              </a:prstGeom>
              <a:solidFill>
                <a:srgbClr val="B3A2C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3" name="Rectangle 182"/>
            <p:cNvSpPr/>
            <p:nvPr/>
          </p:nvSpPr>
          <p:spPr>
            <a:xfrm>
              <a:off x="4114799" y="1857375"/>
              <a:ext cx="904420" cy="457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2" name="Rectangle 281"/>
          <p:cNvSpPr/>
          <p:nvPr/>
        </p:nvSpPr>
        <p:spPr>
          <a:xfrm>
            <a:off x="6754009" y="3217318"/>
            <a:ext cx="2950846" cy="6399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2" name="Group 191"/>
          <p:cNvGrpSpPr/>
          <p:nvPr/>
        </p:nvGrpSpPr>
        <p:grpSpPr>
          <a:xfrm>
            <a:off x="776536" y="4137809"/>
            <a:ext cx="6033413" cy="663923"/>
            <a:chOff x="2311400" y="1803400"/>
            <a:chExt cx="3513899" cy="105400"/>
          </a:xfrm>
          <a:effectLst/>
        </p:grpSpPr>
        <p:grpSp>
          <p:nvGrpSpPr>
            <p:cNvPr id="193" name="Group 192"/>
            <p:cNvGrpSpPr/>
            <p:nvPr/>
          </p:nvGrpSpPr>
          <p:grpSpPr>
            <a:xfrm>
              <a:off x="2311400" y="1803400"/>
              <a:ext cx="3513899" cy="105400"/>
              <a:chOff x="2311400" y="1803400"/>
              <a:chExt cx="3513899" cy="105400"/>
            </a:xfrm>
          </p:grpSpPr>
          <p:grpSp>
            <p:nvGrpSpPr>
              <p:cNvPr id="195" name="Group 194"/>
              <p:cNvGrpSpPr/>
              <p:nvPr/>
            </p:nvGrpSpPr>
            <p:grpSpPr>
              <a:xfrm>
                <a:off x="2311400" y="1803400"/>
                <a:ext cx="3513899" cy="105400"/>
                <a:chOff x="2311400" y="1803400"/>
                <a:chExt cx="3513899" cy="105400"/>
              </a:xfrm>
            </p:grpSpPr>
            <p:sp>
              <p:nvSpPr>
                <p:cNvPr id="197" name="Rectangle 196"/>
                <p:cNvSpPr/>
                <p:nvPr/>
              </p:nvSpPr>
              <p:spPr>
                <a:xfrm>
                  <a:off x="5533200" y="1807200"/>
                  <a:ext cx="292099" cy="1016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8" name="Group 197"/>
                <p:cNvGrpSpPr/>
                <p:nvPr/>
              </p:nvGrpSpPr>
              <p:grpSpPr>
                <a:xfrm>
                  <a:off x="2311400" y="1803400"/>
                  <a:ext cx="3223213" cy="104775"/>
                  <a:chOff x="2311400" y="1803400"/>
                  <a:chExt cx="3223213" cy="104775"/>
                </a:xfrm>
              </p:grpSpPr>
              <p:sp>
                <p:nvSpPr>
                  <p:cNvPr id="199" name="Rectangle 198"/>
                  <p:cNvSpPr/>
                  <p:nvPr/>
                </p:nvSpPr>
                <p:spPr>
                  <a:xfrm>
                    <a:off x="2311400" y="1803400"/>
                    <a:ext cx="601133" cy="101600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Rectangle 199"/>
                  <p:cNvSpPr/>
                  <p:nvPr/>
                </p:nvSpPr>
                <p:spPr>
                  <a:xfrm>
                    <a:off x="2912533" y="1803400"/>
                    <a:ext cx="1202266" cy="101600"/>
                  </a:xfrm>
                  <a:prstGeom prst="rect">
                    <a:avLst/>
                  </a:prstGeom>
                  <a:solidFill>
                    <a:srgbClr val="77933C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1" name="Rectangle 200"/>
                  <p:cNvSpPr/>
                  <p:nvPr/>
                </p:nvSpPr>
                <p:spPr>
                  <a:xfrm>
                    <a:off x="4421247" y="1806575"/>
                    <a:ext cx="1113366" cy="10160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Rectangle 201"/>
                  <p:cNvSpPr/>
                  <p:nvPr/>
                </p:nvSpPr>
                <p:spPr>
                  <a:xfrm>
                    <a:off x="4114800" y="1803400"/>
                    <a:ext cx="1339851" cy="53975"/>
                  </a:xfrm>
                  <a:prstGeom prst="rect">
                    <a:avLst/>
                  </a:prstGeom>
                  <a:solidFill>
                    <a:srgbClr val="B3A2C7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96" name="Rectangle 195"/>
              <p:cNvSpPr/>
              <p:nvPr/>
            </p:nvSpPr>
            <p:spPr>
              <a:xfrm>
                <a:off x="2912533" y="1803400"/>
                <a:ext cx="1339851" cy="25200"/>
              </a:xfrm>
              <a:prstGeom prst="rect">
                <a:avLst/>
              </a:prstGeom>
              <a:solidFill>
                <a:srgbClr val="B3A2C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4" name="Rectangle 193"/>
            <p:cNvSpPr/>
            <p:nvPr/>
          </p:nvSpPr>
          <p:spPr>
            <a:xfrm>
              <a:off x="4121580" y="1857375"/>
              <a:ext cx="904420" cy="507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3" name="Rectangle 282"/>
          <p:cNvSpPr/>
          <p:nvPr/>
        </p:nvSpPr>
        <p:spPr>
          <a:xfrm>
            <a:off x="6754009" y="4157811"/>
            <a:ext cx="2950846" cy="6399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6-Point Star 257"/>
          <p:cNvSpPr/>
          <p:nvPr/>
        </p:nvSpPr>
        <p:spPr>
          <a:xfrm>
            <a:off x="4808984" y="3534306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6-Point Star 258"/>
          <p:cNvSpPr/>
          <p:nvPr/>
        </p:nvSpPr>
        <p:spPr>
          <a:xfrm>
            <a:off x="3944888" y="2481836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6-Point Star 261"/>
          <p:cNvSpPr/>
          <p:nvPr/>
        </p:nvSpPr>
        <p:spPr>
          <a:xfrm>
            <a:off x="5457056" y="2481836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6-Point Star 383"/>
          <p:cNvSpPr/>
          <p:nvPr/>
        </p:nvSpPr>
        <p:spPr>
          <a:xfrm>
            <a:off x="4376936" y="4446446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6-Point Star 386"/>
          <p:cNvSpPr/>
          <p:nvPr/>
        </p:nvSpPr>
        <p:spPr>
          <a:xfrm>
            <a:off x="3368824" y="3183482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6-Point Star 387"/>
          <p:cNvSpPr/>
          <p:nvPr/>
        </p:nvSpPr>
        <p:spPr>
          <a:xfrm>
            <a:off x="3152800" y="2060848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6-Point Star 390"/>
          <p:cNvSpPr/>
          <p:nvPr/>
        </p:nvSpPr>
        <p:spPr>
          <a:xfrm>
            <a:off x="2936776" y="4095623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6-Point Star 391"/>
          <p:cNvSpPr/>
          <p:nvPr/>
        </p:nvSpPr>
        <p:spPr>
          <a:xfrm>
            <a:off x="1928664" y="2060848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3" name="Straight Connector 392"/>
          <p:cNvCxnSpPr/>
          <p:nvPr/>
        </p:nvCxnSpPr>
        <p:spPr>
          <a:xfrm>
            <a:off x="2072680" y="2201177"/>
            <a:ext cx="1224136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4" name="6-Point Star 393"/>
          <p:cNvSpPr/>
          <p:nvPr/>
        </p:nvSpPr>
        <p:spPr>
          <a:xfrm>
            <a:off x="2360712" y="4095623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5" name="Straight Connector 394"/>
          <p:cNvCxnSpPr/>
          <p:nvPr/>
        </p:nvCxnSpPr>
        <p:spPr>
          <a:xfrm>
            <a:off x="2576736" y="4235952"/>
            <a:ext cx="512440" cy="8169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7" name="6-Point Star 396"/>
          <p:cNvSpPr/>
          <p:nvPr/>
        </p:nvSpPr>
        <p:spPr>
          <a:xfrm>
            <a:off x="6969224" y="3393976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6-Point Star 397"/>
          <p:cNvSpPr/>
          <p:nvPr/>
        </p:nvSpPr>
        <p:spPr>
          <a:xfrm>
            <a:off x="7257256" y="2271342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6-Point Star 398"/>
          <p:cNvSpPr/>
          <p:nvPr/>
        </p:nvSpPr>
        <p:spPr>
          <a:xfrm>
            <a:off x="7689304" y="4306117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6-Point Star 399"/>
          <p:cNvSpPr/>
          <p:nvPr/>
        </p:nvSpPr>
        <p:spPr>
          <a:xfrm>
            <a:off x="8769424" y="2271342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6-Point Star 400"/>
          <p:cNvSpPr/>
          <p:nvPr/>
        </p:nvSpPr>
        <p:spPr>
          <a:xfrm>
            <a:off x="6897216" y="2271342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6-Point Star 401"/>
          <p:cNvSpPr/>
          <p:nvPr/>
        </p:nvSpPr>
        <p:spPr>
          <a:xfrm>
            <a:off x="9057456" y="4306117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TextBox 402"/>
          <p:cNvSpPr txBox="1"/>
          <p:nvPr/>
        </p:nvSpPr>
        <p:spPr>
          <a:xfrm>
            <a:off x="7473280" y="5517232"/>
            <a:ext cx="1656184" cy="58477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Commissioning Interventions</a:t>
            </a:r>
            <a:endParaRPr lang="en-US" sz="1600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49408"/>
              </p:ext>
            </p:extLst>
          </p:nvPr>
        </p:nvGraphicFramePr>
        <p:xfrm>
          <a:off x="6249144" y="1124744"/>
          <a:ext cx="3240360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632"/>
                <a:gridCol w="470632"/>
                <a:gridCol w="470632"/>
                <a:gridCol w="470632"/>
                <a:gridCol w="470632"/>
                <a:gridCol w="470632"/>
                <a:gridCol w="416568"/>
              </a:tblGrid>
              <a:tr h="276002">
                <a:tc gridSpan="6"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Target Operations Schedule</a:t>
                      </a: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9060" marR="990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389" name="Straight Connector 388"/>
          <p:cNvCxnSpPr>
            <a:stCxn id="388" idx="2"/>
          </p:cNvCxnSpPr>
          <p:nvPr/>
        </p:nvCxnSpPr>
        <p:spPr>
          <a:xfrm>
            <a:off x="3290814" y="2341507"/>
            <a:ext cx="6002" cy="33917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>
            <a:stCxn id="387" idx="2"/>
          </p:cNvCxnSpPr>
          <p:nvPr/>
        </p:nvCxnSpPr>
        <p:spPr>
          <a:xfrm>
            <a:off x="3506838" y="3464141"/>
            <a:ext cx="6002" cy="22691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>
            <a:stCxn id="391" idx="2"/>
          </p:cNvCxnSpPr>
          <p:nvPr/>
        </p:nvCxnSpPr>
        <p:spPr>
          <a:xfrm>
            <a:off x="3074790" y="4376282"/>
            <a:ext cx="6002" cy="13569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>
            <a:stCxn id="259" idx="2"/>
          </p:cNvCxnSpPr>
          <p:nvPr/>
        </p:nvCxnSpPr>
        <p:spPr>
          <a:xfrm>
            <a:off x="4082902" y="2762495"/>
            <a:ext cx="6002" cy="21786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/>
          <p:cNvCxnSpPr>
            <a:stCxn id="384" idx="2"/>
            <a:endCxn id="256" idx="0"/>
          </p:cNvCxnSpPr>
          <p:nvPr/>
        </p:nvCxnSpPr>
        <p:spPr>
          <a:xfrm>
            <a:off x="4514950" y="4727105"/>
            <a:ext cx="3142" cy="2860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258" idx="2"/>
          </p:cNvCxnSpPr>
          <p:nvPr/>
        </p:nvCxnSpPr>
        <p:spPr>
          <a:xfrm>
            <a:off x="4946998" y="3814965"/>
            <a:ext cx="6002" cy="11262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262" idx="2"/>
          </p:cNvCxnSpPr>
          <p:nvPr/>
        </p:nvCxnSpPr>
        <p:spPr>
          <a:xfrm>
            <a:off x="5595070" y="2762495"/>
            <a:ext cx="6002" cy="26827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284" idx="2"/>
          </p:cNvCxnSpPr>
          <p:nvPr/>
        </p:nvCxnSpPr>
        <p:spPr>
          <a:xfrm>
            <a:off x="6099126" y="3814965"/>
            <a:ext cx="6002" cy="16302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flipH="1">
            <a:off x="5817096" y="4437112"/>
            <a:ext cx="15236" cy="1008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7" name="6-Point Star 266"/>
          <p:cNvSpPr/>
          <p:nvPr/>
        </p:nvSpPr>
        <p:spPr>
          <a:xfrm>
            <a:off x="5673080" y="4516611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6-Point Star 283"/>
          <p:cNvSpPr/>
          <p:nvPr/>
        </p:nvSpPr>
        <p:spPr>
          <a:xfrm>
            <a:off x="5961112" y="3534306"/>
            <a:ext cx="276028" cy="280659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3" name="Straight Connector 252"/>
          <p:cNvCxnSpPr/>
          <p:nvPr/>
        </p:nvCxnSpPr>
        <p:spPr>
          <a:xfrm flipH="1">
            <a:off x="6747626" y="1493256"/>
            <a:ext cx="32147" cy="32618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itle 1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Chopper &amp; Instruments</a:t>
            </a:r>
            <a:br>
              <a:rPr lang="en-US" dirty="0" smtClean="0"/>
            </a:br>
            <a:r>
              <a:rPr lang="en-US" dirty="0" smtClean="0"/>
              <a:t>The ‘first 3’</a:t>
            </a:r>
            <a:endParaRPr lang="en-US" dirty="0"/>
          </a:p>
        </p:txBody>
      </p:sp>
      <p:sp>
        <p:nvSpPr>
          <p:cNvPr id="141" name="TextBox 140"/>
          <p:cNvSpPr txBox="1"/>
          <p:nvPr/>
        </p:nvSpPr>
        <p:spPr>
          <a:xfrm>
            <a:off x="128464" y="2204864"/>
            <a:ext cx="493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#1</a:t>
            </a:r>
            <a:endParaRPr lang="en-US" sz="2400" dirty="0"/>
          </a:p>
        </p:txBody>
      </p:sp>
      <p:sp>
        <p:nvSpPr>
          <p:cNvPr id="405" name="TextBox 404"/>
          <p:cNvSpPr txBox="1"/>
          <p:nvPr/>
        </p:nvSpPr>
        <p:spPr>
          <a:xfrm>
            <a:off x="128464" y="3284984"/>
            <a:ext cx="493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#2</a:t>
            </a:r>
            <a:endParaRPr lang="en-US" sz="2400" dirty="0"/>
          </a:p>
        </p:txBody>
      </p:sp>
      <p:sp>
        <p:nvSpPr>
          <p:cNvPr id="406" name="TextBox 405"/>
          <p:cNvSpPr txBox="1"/>
          <p:nvPr/>
        </p:nvSpPr>
        <p:spPr>
          <a:xfrm>
            <a:off x="128464" y="4221088"/>
            <a:ext cx="493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#3</a:t>
            </a:r>
            <a:endParaRPr lang="en-US" sz="2400" dirty="0"/>
          </a:p>
        </p:txBody>
      </p:sp>
      <p:sp>
        <p:nvSpPr>
          <p:cNvPr id="407" name="TextBox 406"/>
          <p:cNvSpPr txBox="1"/>
          <p:nvPr/>
        </p:nvSpPr>
        <p:spPr>
          <a:xfrm>
            <a:off x="560512" y="1484784"/>
            <a:ext cx="6588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T-60m     T-48m       T-36m       T-24m      T-12m    T0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92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95300" y="274640"/>
            <a:ext cx="8915400" cy="68688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HOW </a:t>
            </a:r>
            <a:r>
              <a:rPr lang="en-US" sz="3200" dirty="0" smtClean="0"/>
              <a:t>MANY &amp; WHEN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877322"/>
              </p:ext>
            </p:extLst>
          </p:nvPr>
        </p:nvGraphicFramePr>
        <p:xfrm>
          <a:off x="878900" y="1155258"/>
          <a:ext cx="8531801" cy="2194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441"/>
                <a:gridCol w="4176664"/>
                <a:gridCol w="930669"/>
                <a:gridCol w="942020"/>
                <a:gridCol w="800007"/>
              </a:tblGrid>
              <a:tr h="33735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Period</a:t>
                      </a:r>
                      <a:endParaRPr lang="en-US" sz="18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Phase</a:t>
                      </a:r>
                      <a:endParaRPr lang="en-US" sz="18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PPS</a:t>
                      </a:r>
                      <a:endParaRPr lang="en-US" sz="18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Disc</a:t>
                      </a:r>
                      <a:endParaRPr lang="en-US" sz="18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Fermi</a:t>
                      </a:r>
                      <a:endParaRPr lang="en-US" sz="1800" dirty="0"/>
                    </a:p>
                  </a:txBody>
                  <a:tcPr marL="99060" marR="99060" marT="45729" marB="45729"/>
                </a:tc>
              </a:tr>
              <a:tr h="42168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2013-2016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Technologies development</a:t>
                      </a:r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</a:tr>
              <a:tr h="42168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2017-2019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Build program ‘Day 1 suite’ 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35+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</a:tr>
              <a:tr h="42168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2020-2025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Build program</a:t>
                      </a:r>
                      <a:r>
                        <a:rPr lang="en-US" sz="2400" baseline="0" dirty="0" smtClean="0"/>
                        <a:t> ‘Full suite’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85+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 marL="99060" marR="99060" marT="45729" marB="45729"/>
                </a:tc>
              </a:tr>
              <a:tr h="42168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2025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&gt;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choppers in service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125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 marT="45729" marB="45729"/>
                </a:tc>
              </a:tr>
            </a:tbl>
          </a:graphicData>
        </a:graphic>
      </p:graphicFrame>
      <p:pic>
        <p:nvPicPr>
          <p:cNvPr id="5" name="Content Placeholder 3" descr="TDR-NCG-d-schedule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" r="519"/>
          <a:stretch>
            <a:fillRect/>
          </a:stretch>
        </p:blipFill>
        <p:spPr>
          <a:xfrm>
            <a:off x="495300" y="3960486"/>
            <a:ext cx="9147061" cy="27519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97553" y="5526947"/>
            <a:ext cx="2388338" cy="839909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18050" y="4022435"/>
            <a:ext cx="2393171" cy="2344421"/>
          </a:xfrm>
          <a:prstGeom prst="rect">
            <a:avLst/>
          </a:prstGeom>
          <a:solidFill>
            <a:schemeClr val="accent5">
              <a:lumMod val="40000"/>
              <a:lumOff val="60000"/>
              <a:alpha val="37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46579" y="4022435"/>
            <a:ext cx="3695782" cy="2344421"/>
          </a:xfrm>
          <a:prstGeom prst="rect">
            <a:avLst/>
          </a:prstGeom>
          <a:solidFill>
            <a:schemeClr val="accent2">
              <a:lumMod val="40000"/>
              <a:lumOff val="60000"/>
              <a:alpha val="37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13330" y="3613666"/>
            <a:ext cx="1191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2013-2016</a:t>
            </a:r>
          </a:p>
        </p:txBody>
      </p:sp>
      <p:sp>
        <p:nvSpPr>
          <p:cNvPr id="8" name="Rectangle 7"/>
          <p:cNvSpPr/>
          <p:nvPr/>
        </p:nvSpPr>
        <p:spPr>
          <a:xfrm>
            <a:off x="4078408" y="3591153"/>
            <a:ext cx="1191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2017-2019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7195587" y="3593082"/>
            <a:ext cx="1191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2020-2025</a:t>
            </a:r>
          </a:p>
        </p:txBody>
      </p:sp>
    </p:spTree>
    <p:extLst>
      <p:ext uri="{BB962C8B-B14F-4D97-AF65-F5344CB8AC3E}">
        <p14:creationId xmlns:p14="http://schemas.microsoft.com/office/powerpoint/2010/main" val="9124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new2.jpg"/>
          <p:cNvPicPr>
            <a:picLocks noChangeAspect="1"/>
          </p:cNvPicPr>
          <p:nvPr/>
        </p:nvPicPr>
        <p:blipFill>
          <a:blip r:embed="rId2" cstate="screen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84784"/>
            <a:ext cx="9920832" cy="51845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Thank you for you attention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349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3680121" y="1882109"/>
            <a:ext cx="660077" cy="90486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1989246" y="1882100"/>
            <a:ext cx="660077" cy="904868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241601" y="1163966"/>
            <a:ext cx="3055215" cy="1904994"/>
          </a:xfrm>
          <a:prstGeom prst="rect">
            <a:avLst/>
          </a:prstGeom>
          <a:solidFill>
            <a:schemeClr val="bg1">
              <a:lumMod val="85000"/>
              <a:alpha val="36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48402" y="2459327"/>
            <a:ext cx="9050753" cy="48054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n 4"/>
          <p:cNvSpPr/>
          <p:nvPr/>
        </p:nvSpPr>
        <p:spPr>
          <a:xfrm>
            <a:off x="9199155" y="2346057"/>
            <a:ext cx="245419" cy="22654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07975" y="1744952"/>
            <a:ext cx="306521" cy="1202215"/>
            <a:chOff x="5190513" y="3344436"/>
            <a:chExt cx="1293697" cy="1202215"/>
          </a:xfrm>
        </p:grpSpPr>
        <p:sp>
          <p:nvSpPr>
            <p:cNvPr id="23" name="TextBox 22"/>
            <p:cNvSpPr txBox="1"/>
            <p:nvPr/>
          </p:nvSpPr>
          <p:spPr>
            <a:xfrm rot="16200000">
              <a:off x="5267565" y="3267384"/>
              <a:ext cx="755193" cy="90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BEAM PORT</a:t>
              </a:r>
              <a:endParaRPr lang="en-US" sz="8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371903" y="3736086"/>
              <a:ext cx="0" cy="8105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52140" y="3452136"/>
            <a:ext cx="969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#        		1-2	</a:t>
            </a:r>
            <a:r>
              <a:rPr lang="en-US" sz="1200" dirty="0"/>
              <a:t>	</a:t>
            </a:r>
            <a:r>
              <a:rPr lang="en-US" sz="1200" dirty="0" smtClean="0"/>
              <a:t>3-4							</a:t>
            </a:r>
            <a:r>
              <a:rPr lang="en-US" sz="1200" dirty="0"/>
              <a:t> </a:t>
            </a:r>
            <a:r>
              <a:rPr lang="en-US" sz="1200" dirty="0" smtClean="0"/>
              <a:t>                                    		 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1412059" y="4377653"/>
            <a:ext cx="145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BW SELECTION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-377341" y="4220420"/>
            <a:ext cx="145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FUNCTION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152140" y="3736836"/>
            <a:ext cx="9691340" cy="146706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52140" y="3444439"/>
            <a:ext cx="9691340" cy="2923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47257" y="5220308"/>
            <a:ext cx="9691340" cy="146706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-375378" y="5773166"/>
            <a:ext cx="145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3115" y="180382"/>
            <a:ext cx="65083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NMX</a:t>
            </a:r>
            <a:endParaRPr lang="en-US" dirty="0"/>
          </a:p>
        </p:txBody>
      </p:sp>
      <p:grpSp>
        <p:nvGrpSpPr>
          <p:cNvPr id="98" name="Group 97"/>
          <p:cNvGrpSpPr/>
          <p:nvPr/>
        </p:nvGrpSpPr>
        <p:grpSpPr>
          <a:xfrm>
            <a:off x="4232731" y="1953926"/>
            <a:ext cx="4897800" cy="654864"/>
            <a:chOff x="5371903" y="3576505"/>
            <a:chExt cx="1112307" cy="654864"/>
          </a:xfrm>
        </p:grpSpPr>
        <p:sp>
          <p:nvSpPr>
            <p:cNvPr id="99" name="TextBox 98"/>
            <p:cNvSpPr txBox="1"/>
            <p:nvPr/>
          </p:nvSpPr>
          <p:spPr>
            <a:xfrm rot="16200000">
              <a:off x="5260622" y="3813604"/>
              <a:ext cx="523125" cy="48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/>
          <p:cNvGrpSpPr/>
          <p:nvPr/>
        </p:nvGrpSpPr>
        <p:grpSpPr>
          <a:xfrm>
            <a:off x="2005774" y="1249076"/>
            <a:ext cx="625528" cy="1360617"/>
            <a:chOff x="3704121" y="3587750"/>
            <a:chExt cx="577410" cy="1360617"/>
          </a:xfrm>
        </p:grpSpPr>
        <p:cxnSp>
          <p:nvCxnSpPr>
            <p:cNvPr id="143" name="Straight Connector 142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/>
            <p:cNvSpPr/>
            <p:nvPr/>
          </p:nvSpPr>
          <p:spPr>
            <a:xfrm>
              <a:off x="3904003" y="4292600"/>
              <a:ext cx="194352" cy="655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/>
            <p:cNvSpPr txBox="1"/>
            <p:nvPr/>
          </p:nvSpPr>
          <p:spPr>
            <a:xfrm rot="16200000">
              <a:off x="3653217" y="3840739"/>
              <a:ext cx="70485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(FTF)</a:t>
              </a:r>
              <a:endParaRPr lang="en-US" sz="800" dirty="0"/>
            </a:p>
          </p:txBody>
        </p:sp>
        <p:cxnSp>
          <p:nvCxnSpPr>
            <p:cNvPr id="146" name="Straight Connector 145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3964328" y="43402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4046878" y="43402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ctangle 149"/>
            <p:cNvSpPr/>
            <p:nvPr/>
          </p:nvSpPr>
          <p:spPr>
            <a:xfrm>
              <a:off x="3704121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098355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Straight Connector 151"/>
            <p:cNvCxnSpPr/>
            <p:nvPr/>
          </p:nvCxnSpPr>
          <p:spPr>
            <a:xfrm flipH="1">
              <a:off x="3796186" y="4610359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4039697" y="461035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5" name="TextBox 164"/>
          <p:cNvSpPr txBox="1"/>
          <p:nvPr/>
        </p:nvSpPr>
        <p:spPr>
          <a:xfrm rot="16200000">
            <a:off x="1689582" y="5756314"/>
            <a:ext cx="899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14Hz, D700</a:t>
            </a:r>
            <a:endParaRPr lang="en-US" sz="1200" dirty="0"/>
          </a:p>
        </p:txBody>
      </p:sp>
      <p:sp>
        <p:nvSpPr>
          <p:cNvPr id="176" name="Rectangle 175"/>
          <p:cNvSpPr/>
          <p:nvPr/>
        </p:nvSpPr>
        <p:spPr>
          <a:xfrm>
            <a:off x="152140" y="3152050"/>
            <a:ext cx="9691340" cy="2923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187251" y="3134834"/>
            <a:ext cx="9691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      		20	                        50					</a:t>
            </a:r>
            <a:r>
              <a:rPr lang="en-US" sz="1200" dirty="0"/>
              <a:t> </a:t>
            </a:r>
            <a:r>
              <a:rPr lang="en-US" sz="1200" dirty="0" smtClean="0"/>
              <a:t>                   156                                   		 </a:t>
            </a:r>
            <a:endParaRPr lang="en-US" sz="12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3688459" y="1240595"/>
            <a:ext cx="625528" cy="1360617"/>
            <a:chOff x="3704121" y="3587750"/>
            <a:chExt cx="577410" cy="1360617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3904003" y="4292600"/>
              <a:ext cx="194352" cy="655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 rot="16200000">
              <a:off x="3653217" y="3840739"/>
              <a:ext cx="70485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(FTF)</a:t>
              </a:r>
              <a:endParaRPr lang="en-US" sz="800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3964328" y="43402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4046878" y="43402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3704121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98355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/>
            <p:cNvCxnSpPr/>
            <p:nvPr/>
          </p:nvCxnSpPr>
          <p:spPr>
            <a:xfrm flipH="1">
              <a:off x="3796186" y="4610359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4039697" y="461035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 rot="16200000">
            <a:off x="3225316" y="4292677"/>
            <a:ext cx="1545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BW SELECTION</a:t>
            </a:r>
            <a:endParaRPr lang="en-US" sz="1200" dirty="0"/>
          </a:p>
        </p:txBody>
      </p:sp>
      <p:sp>
        <p:nvSpPr>
          <p:cNvPr id="67" name="TextBox 66"/>
          <p:cNvSpPr txBox="1"/>
          <p:nvPr/>
        </p:nvSpPr>
        <p:spPr>
          <a:xfrm rot="16200000">
            <a:off x="3561790" y="5756314"/>
            <a:ext cx="899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14Hz, D700</a:t>
            </a:r>
            <a:endParaRPr lang="en-US" sz="12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2541707" y="1945454"/>
            <a:ext cx="1246490" cy="668609"/>
            <a:chOff x="5371903" y="3562760"/>
            <a:chExt cx="1112307" cy="668609"/>
          </a:xfrm>
        </p:grpSpPr>
        <p:sp>
          <p:nvSpPr>
            <p:cNvPr id="70" name="TextBox 69"/>
            <p:cNvSpPr txBox="1"/>
            <p:nvPr/>
          </p:nvSpPr>
          <p:spPr>
            <a:xfrm rot="16200000">
              <a:off x="5253747" y="3735072"/>
              <a:ext cx="536875" cy="19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71" name="Straight Connector 70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554212" y="2005638"/>
            <a:ext cx="1551300" cy="621389"/>
            <a:chOff x="5371903" y="3609980"/>
            <a:chExt cx="1112307" cy="621389"/>
          </a:xfrm>
        </p:grpSpPr>
        <p:sp>
          <p:nvSpPr>
            <p:cNvPr id="75" name="TextBox 74"/>
            <p:cNvSpPr txBox="1"/>
            <p:nvPr/>
          </p:nvSpPr>
          <p:spPr>
            <a:xfrm rot="16200000">
              <a:off x="5277357" y="3777569"/>
              <a:ext cx="489655" cy="154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/>
          <p:cNvSpPr txBox="1"/>
          <p:nvPr/>
        </p:nvSpPr>
        <p:spPr>
          <a:xfrm>
            <a:off x="8193360" y="116632"/>
            <a:ext cx="1593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Status: P1-P.Design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457523" y="114978"/>
            <a:ext cx="269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Chopper system schematic</a:t>
            </a:r>
            <a:endParaRPr lang="en-US" u="sng" dirty="0"/>
          </a:p>
        </p:txBody>
      </p:sp>
      <p:sp>
        <p:nvSpPr>
          <p:cNvPr id="81" name="Rectangle 80"/>
          <p:cNvSpPr/>
          <p:nvPr/>
        </p:nvSpPr>
        <p:spPr>
          <a:xfrm>
            <a:off x="241597" y="549714"/>
            <a:ext cx="3366929" cy="2613659"/>
          </a:xfrm>
          <a:prstGeom prst="rect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3651656" y="549715"/>
            <a:ext cx="4521152" cy="2613658"/>
          </a:xfrm>
          <a:prstGeom prst="rect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1888606" y="575271"/>
            <a:ext cx="13611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EQUIP ACCESS ZONE</a:t>
            </a:r>
          </a:p>
          <a:p>
            <a:r>
              <a:rPr lang="en-US" sz="1100" dirty="0" smtClean="0"/>
              <a:t>CLASS : BLACK</a:t>
            </a:r>
            <a:endParaRPr lang="en-US" sz="1100" dirty="0"/>
          </a:p>
        </p:txBody>
      </p:sp>
      <p:sp>
        <p:nvSpPr>
          <p:cNvPr id="84" name="TextBox 83"/>
          <p:cNvSpPr txBox="1"/>
          <p:nvPr/>
        </p:nvSpPr>
        <p:spPr>
          <a:xfrm>
            <a:off x="3651658" y="575271"/>
            <a:ext cx="13611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EQUIP ACCESS ZONE</a:t>
            </a:r>
          </a:p>
          <a:p>
            <a:r>
              <a:rPr lang="en-US" sz="1100" dirty="0" smtClean="0"/>
              <a:t>CLASS : GREEN</a:t>
            </a:r>
            <a:endParaRPr lang="en-US" sz="1100" dirty="0"/>
          </a:p>
        </p:txBody>
      </p:sp>
      <p:sp>
        <p:nvSpPr>
          <p:cNvPr id="85" name="TextBox 84"/>
          <p:cNvSpPr txBox="1"/>
          <p:nvPr/>
        </p:nvSpPr>
        <p:spPr>
          <a:xfrm>
            <a:off x="8409384" y="476672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Sector: W    </a:t>
            </a:r>
          </a:p>
          <a:p>
            <a:r>
              <a:rPr lang="en-US" sz="1400" dirty="0" smtClean="0"/>
              <a:t>Beam-port: W12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642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>
            <a:off x="7482916" y="1861135"/>
            <a:ext cx="1655952" cy="132023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528639" y="1890348"/>
            <a:ext cx="1216508" cy="130592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849271" y="1876042"/>
            <a:ext cx="986128" cy="132023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118990" y="1224260"/>
            <a:ext cx="4191954" cy="1972010"/>
          </a:xfrm>
          <a:prstGeom prst="rect">
            <a:avLst/>
          </a:prstGeom>
          <a:solidFill>
            <a:schemeClr val="bg1">
              <a:lumMod val="85000"/>
              <a:alpha val="36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48398" y="2459327"/>
            <a:ext cx="9050753" cy="48054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n 4"/>
          <p:cNvSpPr/>
          <p:nvPr/>
        </p:nvSpPr>
        <p:spPr>
          <a:xfrm>
            <a:off x="9199151" y="2346057"/>
            <a:ext cx="245419" cy="22654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951420" y="876505"/>
            <a:ext cx="487316" cy="2155113"/>
            <a:chOff x="4956217" y="3305887"/>
            <a:chExt cx="449830" cy="2155113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5098757" y="4801188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5156099" y="4390166"/>
              <a:ext cx="194352" cy="10708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4711420" y="3748160"/>
              <a:ext cx="1083418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2PA-01-M-350 (CR)</a:t>
              </a:r>
              <a:endParaRPr lang="en-US" sz="8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107421" y="4923561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406047" y="4800407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216424" y="4437791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4956217" y="4628291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048282" y="4707925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 rot="10800000">
              <a:off x="5018476" y="4850070"/>
              <a:ext cx="241834" cy="551931"/>
              <a:chOff x="5291793" y="4437791"/>
              <a:chExt cx="241834" cy="551931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V="1">
                <a:off x="5298974" y="4437791"/>
                <a:ext cx="0" cy="55193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5350451" y="4628291"/>
                <a:ext cx="183176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5291793" y="4707924"/>
                <a:ext cx="182222" cy="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/>
          <p:cNvGrpSpPr/>
          <p:nvPr/>
        </p:nvGrpSpPr>
        <p:grpSpPr>
          <a:xfrm>
            <a:off x="157856" y="1470478"/>
            <a:ext cx="817512" cy="1476686"/>
            <a:chOff x="5371903" y="3069965"/>
            <a:chExt cx="1112307" cy="1476686"/>
          </a:xfrm>
        </p:grpSpPr>
        <p:sp>
          <p:nvSpPr>
            <p:cNvPr id="23" name="TextBox 22"/>
            <p:cNvSpPr txBox="1"/>
            <p:nvPr/>
          </p:nvSpPr>
          <p:spPr>
            <a:xfrm rot="16200000">
              <a:off x="5130329" y="3438231"/>
              <a:ext cx="1029665" cy="29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BEAM PORT</a:t>
              </a:r>
              <a:endParaRPr lang="en-US" sz="8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371903" y="3736086"/>
              <a:ext cx="0" cy="8105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1533244" y="1861132"/>
            <a:ext cx="3183806" cy="769171"/>
            <a:chOff x="5371903" y="3462198"/>
            <a:chExt cx="1112307" cy="769171"/>
          </a:xfrm>
        </p:grpSpPr>
        <p:sp>
          <p:nvSpPr>
            <p:cNvPr id="37" name="TextBox 36"/>
            <p:cNvSpPr txBox="1"/>
            <p:nvPr/>
          </p:nvSpPr>
          <p:spPr>
            <a:xfrm rot="16200000">
              <a:off x="5203469" y="3743280"/>
              <a:ext cx="637431" cy="75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536689" y="1754185"/>
            <a:ext cx="2175490" cy="829912"/>
            <a:chOff x="5371903" y="3401457"/>
            <a:chExt cx="1112307" cy="829912"/>
          </a:xfrm>
        </p:grpSpPr>
        <p:sp>
          <p:nvSpPr>
            <p:cNvPr id="42" name="TextBox 41"/>
            <p:cNvSpPr txBox="1"/>
            <p:nvPr/>
          </p:nvSpPr>
          <p:spPr>
            <a:xfrm rot="16200000">
              <a:off x="5173099" y="3695467"/>
              <a:ext cx="698173" cy="110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18990" y="3268048"/>
            <a:ext cx="969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#                       1-2     				3-4</a:t>
            </a:r>
            <a:r>
              <a:rPr lang="en-US" sz="1200" dirty="0"/>
              <a:t> </a:t>
            </a:r>
            <a:r>
              <a:rPr lang="en-US" sz="1200" dirty="0" smtClean="0"/>
              <a:t>        5			      6</a:t>
            </a:r>
            <a:r>
              <a:rPr lang="en-US" sz="1200" dirty="0"/>
              <a:t>-</a:t>
            </a:r>
            <a:r>
              <a:rPr lang="en-US" sz="1200" dirty="0" smtClean="0"/>
              <a:t>7 	    8-9	  									</a:t>
            </a:r>
            <a:r>
              <a:rPr lang="en-US" sz="1200" dirty="0"/>
              <a:t> </a:t>
            </a:r>
            <a:r>
              <a:rPr lang="en-US" sz="1200" dirty="0" smtClean="0"/>
              <a:t>                                    		 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509197" y="4605219"/>
            <a:ext cx="145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PULSE SHAPING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-375379" y="4556627"/>
            <a:ext cx="145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FUNCTION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154101" y="4003762"/>
            <a:ext cx="9691340" cy="146706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18990" y="3268048"/>
            <a:ext cx="9691340" cy="2923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47257" y="5511561"/>
            <a:ext cx="9691340" cy="11528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-375379" y="5750213"/>
            <a:ext cx="145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3110" y="180382"/>
            <a:ext cx="12156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CS/ VOR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7872069" y="180382"/>
            <a:ext cx="1851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0</a:t>
            </a:r>
            <a:r>
              <a:rPr lang="en-US" dirty="0"/>
              <a:t>:</a:t>
            </a:r>
            <a:r>
              <a:rPr lang="en-US" dirty="0" smtClean="0"/>
              <a:t> Proposal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4567532" y="180382"/>
            <a:ext cx="114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Schematic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5144066" y="869757"/>
            <a:ext cx="475862" cy="1728076"/>
            <a:chOff x="3175380" y="3220291"/>
            <a:chExt cx="439257" cy="1728076"/>
          </a:xfrm>
        </p:grpSpPr>
        <p:cxnSp>
          <p:nvCxnSpPr>
            <p:cNvPr id="60" name="Straight Connector 59"/>
            <p:cNvCxnSpPr/>
            <p:nvPr/>
          </p:nvCxnSpPr>
          <p:spPr>
            <a:xfrm flipV="1">
              <a:off x="3175380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3232722" y="4292600"/>
              <a:ext cx="194352" cy="655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 rot="16200000">
              <a:off x="2787584" y="3657010"/>
              <a:ext cx="1072309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PA-02 (-M-14)</a:t>
              </a:r>
              <a:endParaRPr lang="en-US" sz="800" dirty="0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3184044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3482670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3327972" y="43656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3431461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>
            <a:xfrm flipH="1">
              <a:off x="3340350" y="4610357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8220337" y="1593780"/>
            <a:ext cx="460735" cy="988714"/>
            <a:chOff x="5371903" y="3242655"/>
            <a:chExt cx="1112307" cy="988714"/>
          </a:xfrm>
        </p:grpSpPr>
        <p:sp>
          <p:nvSpPr>
            <p:cNvPr id="99" name="TextBox 98"/>
            <p:cNvSpPr txBox="1"/>
            <p:nvPr/>
          </p:nvSpPr>
          <p:spPr>
            <a:xfrm rot="16200000">
              <a:off x="5455640" y="3330878"/>
              <a:ext cx="696571" cy="520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/>
          <p:cNvSpPr txBox="1"/>
          <p:nvPr/>
        </p:nvSpPr>
        <p:spPr>
          <a:xfrm rot="16200000">
            <a:off x="8195690" y="4591098"/>
            <a:ext cx="1482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MONOCHROMATOR</a:t>
            </a:r>
            <a:endParaRPr lang="en-US" sz="1200" dirty="0"/>
          </a:p>
        </p:txBody>
      </p:sp>
      <p:sp>
        <p:nvSpPr>
          <p:cNvPr id="104" name="TextBox 103"/>
          <p:cNvSpPr txBox="1"/>
          <p:nvPr/>
        </p:nvSpPr>
        <p:spPr>
          <a:xfrm rot="16200000">
            <a:off x="7291757" y="4605217"/>
            <a:ext cx="1454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PHASE(D) / CO</a:t>
            </a:r>
            <a:endParaRPr lang="en-US" sz="1200" dirty="0"/>
          </a:p>
        </p:txBody>
      </p:sp>
      <p:sp>
        <p:nvSpPr>
          <p:cNvPr id="105" name="TextBox 104"/>
          <p:cNvSpPr txBox="1"/>
          <p:nvPr/>
        </p:nvSpPr>
        <p:spPr>
          <a:xfrm rot="16200000">
            <a:off x="4229771" y="4605218"/>
            <a:ext cx="1454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RRM</a:t>
            </a:r>
            <a:endParaRPr lang="en-US" sz="1200" dirty="0"/>
          </a:p>
        </p:txBody>
      </p:sp>
      <p:sp>
        <p:nvSpPr>
          <p:cNvPr id="106" name="TextBox 105"/>
          <p:cNvSpPr txBox="1"/>
          <p:nvPr/>
        </p:nvSpPr>
        <p:spPr>
          <a:xfrm rot="16200000">
            <a:off x="4783519" y="4632077"/>
            <a:ext cx="1027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BAND WIDTH</a:t>
            </a:r>
            <a:endParaRPr lang="en-US" sz="1200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4617313" y="854142"/>
            <a:ext cx="487316" cy="2186204"/>
            <a:chOff x="4956217" y="3305889"/>
            <a:chExt cx="449830" cy="2155111"/>
          </a:xfrm>
        </p:grpSpPr>
        <p:cxnSp>
          <p:nvCxnSpPr>
            <p:cNvPr id="108" name="Straight Connector 107"/>
            <p:cNvCxnSpPr/>
            <p:nvPr/>
          </p:nvCxnSpPr>
          <p:spPr>
            <a:xfrm flipV="1">
              <a:off x="5098757" y="4801188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/>
            <p:cNvSpPr/>
            <p:nvPr/>
          </p:nvSpPr>
          <p:spPr>
            <a:xfrm>
              <a:off x="5156099" y="4390166"/>
              <a:ext cx="194352" cy="10708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 rot="16200000">
              <a:off x="4711420" y="3748162"/>
              <a:ext cx="1083418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2PA-01-M-350 (CR)</a:t>
              </a:r>
              <a:endParaRPr lang="en-US" sz="800" dirty="0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5107421" y="4923561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5406047" y="4800407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5216424" y="4437791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/>
            <p:nvPr/>
          </p:nvSpPr>
          <p:spPr>
            <a:xfrm>
              <a:off x="4956217" y="4628291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 flipH="1">
              <a:off x="5048282" y="4707925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Group 115"/>
            <p:cNvGrpSpPr/>
            <p:nvPr/>
          </p:nvGrpSpPr>
          <p:grpSpPr>
            <a:xfrm rot="10800000">
              <a:off x="5018476" y="4850070"/>
              <a:ext cx="241834" cy="551931"/>
              <a:chOff x="5291793" y="4437791"/>
              <a:chExt cx="241834" cy="551931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 flipV="1">
                <a:off x="5298974" y="4437791"/>
                <a:ext cx="0" cy="55193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Rectangle 117"/>
              <p:cNvSpPr/>
              <p:nvPr/>
            </p:nvSpPr>
            <p:spPr>
              <a:xfrm>
                <a:off x="5350451" y="4628291"/>
                <a:ext cx="183176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 flipH="1">
                <a:off x="5291793" y="4707924"/>
                <a:ext cx="182222" cy="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/>
          <p:cNvGrpSpPr/>
          <p:nvPr/>
        </p:nvGrpSpPr>
        <p:grpSpPr>
          <a:xfrm>
            <a:off x="7612440" y="869757"/>
            <a:ext cx="625528" cy="1715120"/>
            <a:chOff x="3704121" y="3233247"/>
            <a:chExt cx="577410" cy="171512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tangle 121"/>
            <p:cNvSpPr/>
            <p:nvPr/>
          </p:nvSpPr>
          <p:spPr>
            <a:xfrm>
              <a:off x="3904003" y="4292600"/>
              <a:ext cx="194352" cy="655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/>
            <p:cNvSpPr txBox="1"/>
            <p:nvPr/>
          </p:nvSpPr>
          <p:spPr>
            <a:xfrm rot="16200000">
              <a:off x="3475965" y="3663488"/>
              <a:ext cx="1059353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2PA-01-M-!$) (FTF)</a:t>
              </a:r>
              <a:endParaRPr lang="en-US" sz="800" dirty="0"/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3964328" y="43402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4046878" y="43402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/>
            <p:cNvSpPr/>
            <p:nvPr/>
          </p:nvSpPr>
          <p:spPr>
            <a:xfrm>
              <a:off x="3704121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098355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/>
            <p:nvPr/>
          </p:nvCxnSpPr>
          <p:spPr>
            <a:xfrm flipH="1">
              <a:off x="3796186" y="4610359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4039697" y="461035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8587965" y="837413"/>
            <a:ext cx="487316" cy="2155113"/>
            <a:chOff x="4956217" y="3305887"/>
            <a:chExt cx="449830" cy="2155113"/>
          </a:xfrm>
        </p:grpSpPr>
        <p:cxnSp>
          <p:nvCxnSpPr>
            <p:cNvPr id="133" name="Straight Connector 132"/>
            <p:cNvCxnSpPr/>
            <p:nvPr/>
          </p:nvCxnSpPr>
          <p:spPr>
            <a:xfrm flipV="1">
              <a:off x="5098757" y="4801188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/>
            <p:cNvSpPr/>
            <p:nvPr/>
          </p:nvSpPr>
          <p:spPr>
            <a:xfrm>
              <a:off x="5156099" y="4390166"/>
              <a:ext cx="194352" cy="10708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 rot="16200000">
              <a:off x="4711420" y="3748160"/>
              <a:ext cx="1083418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2PA-01-M-400(CR)</a:t>
              </a:r>
              <a:endParaRPr lang="en-US" sz="800" dirty="0"/>
            </a:p>
          </p:txBody>
        </p:sp>
        <p:cxnSp>
          <p:nvCxnSpPr>
            <p:cNvPr id="136" name="Straight Connector 135"/>
            <p:cNvCxnSpPr/>
            <p:nvPr/>
          </p:nvCxnSpPr>
          <p:spPr>
            <a:xfrm>
              <a:off x="5107421" y="4923561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5406047" y="4800407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5216424" y="4437791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138"/>
            <p:cNvSpPr/>
            <p:nvPr/>
          </p:nvSpPr>
          <p:spPr>
            <a:xfrm>
              <a:off x="4956217" y="4628291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Straight Connector 139"/>
            <p:cNvCxnSpPr/>
            <p:nvPr/>
          </p:nvCxnSpPr>
          <p:spPr>
            <a:xfrm flipH="1">
              <a:off x="5048282" y="4707925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Group 140"/>
            <p:cNvGrpSpPr/>
            <p:nvPr/>
          </p:nvGrpSpPr>
          <p:grpSpPr>
            <a:xfrm rot="10800000">
              <a:off x="5018476" y="4850070"/>
              <a:ext cx="241834" cy="551931"/>
              <a:chOff x="5291793" y="4437791"/>
              <a:chExt cx="241834" cy="551931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 flipV="1">
                <a:off x="5298974" y="4437791"/>
                <a:ext cx="0" cy="55193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Rectangle 142"/>
              <p:cNvSpPr/>
              <p:nvPr/>
            </p:nvSpPr>
            <p:spPr>
              <a:xfrm>
                <a:off x="5350451" y="4628291"/>
                <a:ext cx="183176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4" name="Straight Connector 143"/>
              <p:cNvCxnSpPr/>
              <p:nvPr/>
            </p:nvCxnSpPr>
            <p:spPr>
              <a:xfrm flipH="1">
                <a:off x="5291793" y="4707924"/>
                <a:ext cx="182222" cy="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/>
          <p:cNvSpPr txBox="1"/>
          <p:nvPr/>
        </p:nvSpPr>
        <p:spPr>
          <a:xfrm>
            <a:off x="2823458" y="1216563"/>
            <a:ext cx="13730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COMMON SHIELDING</a:t>
            </a:r>
            <a:endParaRPr lang="en-US" sz="1050" dirty="0"/>
          </a:p>
        </p:txBody>
      </p:sp>
      <p:grpSp>
        <p:nvGrpSpPr>
          <p:cNvPr id="220" name="Group 219"/>
          <p:cNvGrpSpPr/>
          <p:nvPr/>
        </p:nvGrpSpPr>
        <p:grpSpPr>
          <a:xfrm>
            <a:off x="1928233" y="1561136"/>
            <a:ext cx="537722" cy="1056568"/>
            <a:chOff x="3104357" y="2066961"/>
            <a:chExt cx="496359" cy="1056568"/>
          </a:xfrm>
          <a:solidFill>
            <a:schemeClr val="bg1">
              <a:lumMod val="65000"/>
            </a:schemeClr>
          </a:solidFill>
        </p:grpSpPr>
        <p:cxnSp>
          <p:nvCxnSpPr>
            <p:cNvPr id="221" name="Straight Connector 220"/>
            <p:cNvCxnSpPr/>
            <p:nvPr/>
          </p:nvCxnSpPr>
          <p:spPr>
            <a:xfrm flipV="1">
              <a:off x="3104357" y="2878784"/>
              <a:ext cx="0" cy="24474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Rectangle 221"/>
            <p:cNvSpPr/>
            <p:nvPr/>
          </p:nvSpPr>
          <p:spPr>
            <a:xfrm>
              <a:off x="3163624" y="2886110"/>
              <a:ext cx="383314" cy="237419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TextBox 222"/>
            <p:cNvSpPr txBox="1"/>
            <p:nvPr/>
          </p:nvSpPr>
          <p:spPr>
            <a:xfrm rot="16200000">
              <a:off x="3089206" y="2317535"/>
              <a:ext cx="700020" cy="1988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SHUTTER</a:t>
              </a:r>
              <a:endParaRPr lang="en-US" sz="1100" dirty="0"/>
            </a:p>
          </p:txBody>
        </p:sp>
        <p:cxnSp>
          <p:nvCxnSpPr>
            <p:cNvPr id="224" name="Straight Connector 223"/>
            <p:cNvCxnSpPr/>
            <p:nvPr/>
          </p:nvCxnSpPr>
          <p:spPr>
            <a:xfrm>
              <a:off x="3113021" y="3001157"/>
              <a:ext cx="481542" cy="820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3600716" y="2878785"/>
              <a:ext cx="0" cy="24474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Group 225"/>
          <p:cNvGrpSpPr/>
          <p:nvPr/>
        </p:nvGrpSpPr>
        <p:grpSpPr>
          <a:xfrm>
            <a:off x="285352" y="1644549"/>
            <a:ext cx="537722" cy="971220"/>
            <a:chOff x="3104357" y="2152309"/>
            <a:chExt cx="496359" cy="971220"/>
          </a:xfrm>
          <a:solidFill>
            <a:srgbClr val="A6A6A6"/>
          </a:solidFill>
        </p:grpSpPr>
        <p:cxnSp>
          <p:nvCxnSpPr>
            <p:cNvPr id="227" name="Straight Connector 226"/>
            <p:cNvCxnSpPr/>
            <p:nvPr/>
          </p:nvCxnSpPr>
          <p:spPr>
            <a:xfrm flipV="1">
              <a:off x="3104357" y="2878784"/>
              <a:ext cx="0" cy="24474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Rectangle 227"/>
            <p:cNvSpPr/>
            <p:nvPr/>
          </p:nvSpPr>
          <p:spPr>
            <a:xfrm>
              <a:off x="3163624" y="2886110"/>
              <a:ext cx="383314" cy="237419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TextBox 228"/>
            <p:cNvSpPr txBox="1"/>
            <p:nvPr/>
          </p:nvSpPr>
          <p:spPr>
            <a:xfrm rot="16200000">
              <a:off x="3063761" y="2452116"/>
              <a:ext cx="798485" cy="1988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SHUTTER</a:t>
              </a:r>
              <a:endParaRPr lang="en-US" sz="1100" dirty="0"/>
            </a:p>
          </p:txBody>
        </p:sp>
        <p:cxnSp>
          <p:nvCxnSpPr>
            <p:cNvPr id="230" name="Straight Connector 229"/>
            <p:cNvCxnSpPr/>
            <p:nvPr/>
          </p:nvCxnSpPr>
          <p:spPr>
            <a:xfrm>
              <a:off x="3113021" y="3001157"/>
              <a:ext cx="481542" cy="820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flipV="1">
              <a:off x="3600716" y="2878785"/>
              <a:ext cx="0" cy="24474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2" name="TextBox 231"/>
          <p:cNvSpPr txBox="1"/>
          <p:nvPr/>
        </p:nvSpPr>
        <p:spPr>
          <a:xfrm rot="16200000">
            <a:off x="1481960" y="4531121"/>
            <a:ext cx="14542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POSSIBLE SHUTTER POSITION</a:t>
            </a:r>
            <a:endParaRPr lang="en-US" sz="1050" dirty="0"/>
          </a:p>
        </p:txBody>
      </p:sp>
      <p:sp>
        <p:nvSpPr>
          <p:cNvPr id="233" name="TextBox 232"/>
          <p:cNvSpPr txBox="1"/>
          <p:nvPr/>
        </p:nvSpPr>
        <p:spPr>
          <a:xfrm rot="16200000">
            <a:off x="29705" y="4523426"/>
            <a:ext cx="1454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POSSIBLE SHUTTER POSITION</a:t>
            </a:r>
            <a:endParaRPr lang="en-US" sz="1100" dirty="0"/>
          </a:p>
        </p:txBody>
      </p:sp>
      <p:sp>
        <p:nvSpPr>
          <p:cNvPr id="149" name="TextBox 148"/>
          <p:cNvSpPr txBox="1"/>
          <p:nvPr/>
        </p:nvSpPr>
        <p:spPr>
          <a:xfrm>
            <a:off x="118990" y="3540622"/>
            <a:ext cx="969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</a:t>
            </a:r>
            <a:r>
              <a:rPr lang="en-US" sz="1200" dirty="0"/>
              <a:t>L</a:t>
            </a:r>
            <a:r>
              <a:rPr lang="en-US" sz="1200" dirty="0" smtClean="0"/>
              <a:t>                        8     			                    16-16.05  					     		    	  									</a:t>
            </a:r>
            <a:r>
              <a:rPr lang="en-US" sz="1200" dirty="0"/>
              <a:t> </a:t>
            </a:r>
            <a:r>
              <a:rPr lang="en-US" sz="1200" dirty="0" smtClean="0"/>
              <a:t>                                    		 </a:t>
            </a:r>
            <a:endParaRPr lang="en-US" sz="1200" dirty="0"/>
          </a:p>
        </p:txBody>
      </p:sp>
      <p:sp>
        <p:nvSpPr>
          <p:cNvPr id="150" name="Rectangle 149"/>
          <p:cNvSpPr/>
          <p:nvPr/>
        </p:nvSpPr>
        <p:spPr>
          <a:xfrm>
            <a:off x="118990" y="3540619"/>
            <a:ext cx="9691340" cy="2923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4231" y="225639"/>
            <a:ext cx="238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Sector:   Beam port: 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7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/>
          <p:cNvSpPr/>
          <p:nvPr/>
        </p:nvSpPr>
        <p:spPr>
          <a:xfrm>
            <a:off x="118991" y="1070072"/>
            <a:ext cx="6001737" cy="1906509"/>
          </a:xfrm>
          <a:prstGeom prst="rect">
            <a:avLst/>
          </a:prstGeom>
          <a:solidFill>
            <a:schemeClr val="bg1">
              <a:lumMod val="85000"/>
              <a:alpha val="36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4693330" y="1113271"/>
            <a:ext cx="1127394" cy="164795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2051006" y="1092576"/>
            <a:ext cx="2198230" cy="164795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63227" y="1099003"/>
            <a:ext cx="1433941" cy="1961318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48398" y="2459327"/>
            <a:ext cx="9050753" cy="48054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n 4"/>
          <p:cNvSpPr/>
          <p:nvPr/>
        </p:nvSpPr>
        <p:spPr>
          <a:xfrm>
            <a:off x="9199151" y="2346057"/>
            <a:ext cx="245419" cy="22654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56232" y="1514568"/>
            <a:ext cx="358276" cy="1432597"/>
            <a:chOff x="5284423" y="3114054"/>
            <a:chExt cx="1199787" cy="1432597"/>
          </a:xfrm>
        </p:grpSpPr>
        <p:sp>
          <p:nvSpPr>
            <p:cNvPr id="23" name="TextBox 22"/>
            <p:cNvSpPr txBox="1"/>
            <p:nvPr/>
          </p:nvSpPr>
          <p:spPr>
            <a:xfrm rot="16200000">
              <a:off x="5152371" y="3246106"/>
              <a:ext cx="985577" cy="72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BEAM PORT</a:t>
              </a:r>
              <a:endParaRPr lang="en-US" sz="8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371903" y="3736086"/>
              <a:ext cx="0" cy="8105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 rot="16200000">
            <a:off x="334366" y="5819327"/>
            <a:ext cx="954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7-14Hz, D700</a:t>
            </a:r>
            <a:endParaRPr lang="en-US" sz="1100" dirty="0"/>
          </a:p>
        </p:txBody>
      </p:sp>
      <p:sp>
        <p:nvSpPr>
          <p:cNvPr id="48" name="TextBox 47"/>
          <p:cNvSpPr txBox="1"/>
          <p:nvPr/>
        </p:nvSpPr>
        <p:spPr>
          <a:xfrm>
            <a:off x="118990" y="3337320"/>
            <a:ext cx="9691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#         1-2	  3 -4	         5                    6-7            8 	                                 9-10     11					</a:t>
            </a:r>
            <a:r>
              <a:rPr lang="en-US" sz="1100" dirty="0"/>
              <a:t> </a:t>
            </a:r>
            <a:r>
              <a:rPr lang="en-US" sz="1100" dirty="0" smtClean="0"/>
              <a:t>                                    		 </a:t>
            </a:r>
            <a:endParaRPr lang="en-US" sz="1100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42059" y="4092647"/>
            <a:ext cx="14542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WAVELENGTH BAND DEFINING</a:t>
            </a:r>
            <a:endParaRPr lang="en-US" sz="1050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-410491" y="4197968"/>
            <a:ext cx="1459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FUNCTION</a:t>
            </a:r>
            <a:endParaRPr lang="en-US" sz="1600" dirty="0"/>
          </a:p>
        </p:txBody>
      </p:sp>
      <p:sp>
        <p:nvSpPr>
          <p:cNvPr id="51" name="Rectangle 50"/>
          <p:cNvSpPr/>
          <p:nvPr/>
        </p:nvSpPr>
        <p:spPr>
          <a:xfrm>
            <a:off x="118990" y="3629714"/>
            <a:ext cx="9691340" cy="146706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2" name="Rectangle 51"/>
          <p:cNvSpPr/>
          <p:nvPr/>
        </p:nvSpPr>
        <p:spPr>
          <a:xfrm>
            <a:off x="118990" y="3337318"/>
            <a:ext cx="9691340" cy="2923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47257" y="5197347"/>
            <a:ext cx="9691340" cy="146706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-375379" y="5765602"/>
            <a:ext cx="1459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NOTES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6941" y="3096"/>
            <a:ext cx="21289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RF/  FREIA v2.0</a:t>
            </a:r>
            <a:endParaRPr lang="en-US" dirty="0"/>
          </a:p>
        </p:txBody>
      </p:sp>
      <p:grpSp>
        <p:nvGrpSpPr>
          <p:cNvPr id="98" name="Group 97"/>
          <p:cNvGrpSpPr/>
          <p:nvPr/>
        </p:nvGrpSpPr>
        <p:grpSpPr>
          <a:xfrm>
            <a:off x="5681995" y="1779597"/>
            <a:ext cx="3517155" cy="822973"/>
            <a:chOff x="5371903" y="3408396"/>
            <a:chExt cx="1112307" cy="822973"/>
          </a:xfrm>
        </p:grpSpPr>
        <p:sp>
          <p:nvSpPr>
            <p:cNvPr id="99" name="TextBox 98"/>
            <p:cNvSpPr txBox="1"/>
            <p:nvPr/>
          </p:nvSpPr>
          <p:spPr>
            <a:xfrm rot="16200000">
              <a:off x="5176567" y="3719946"/>
              <a:ext cx="691236" cy="6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TextBox 105"/>
          <p:cNvSpPr txBox="1"/>
          <p:nvPr/>
        </p:nvSpPr>
        <p:spPr>
          <a:xfrm rot="16200000">
            <a:off x="1596946" y="4245134"/>
            <a:ext cx="14590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FRAME OVERLAP</a:t>
            </a:r>
            <a:endParaRPr lang="en-US" sz="1050" dirty="0"/>
          </a:p>
        </p:txBody>
      </p:sp>
      <p:sp>
        <p:nvSpPr>
          <p:cNvPr id="108" name="Rectangle 107"/>
          <p:cNvSpPr/>
          <p:nvPr/>
        </p:nvSpPr>
        <p:spPr>
          <a:xfrm>
            <a:off x="118990" y="3044928"/>
            <a:ext cx="9691340" cy="2923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107721" y="3060321"/>
            <a:ext cx="9691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L     6.5/6.6	7.1/7.5                      8,5                 10/10.1      11.1	                                   15     15,6              			</a:t>
            </a:r>
            <a:r>
              <a:rPr lang="en-US" sz="1100" dirty="0"/>
              <a:t> </a:t>
            </a:r>
            <a:r>
              <a:rPr lang="en-US" sz="1100" dirty="0" smtClean="0"/>
              <a:t>                       25</a:t>
            </a:r>
            <a:endParaRPr lang="en-US" sz="1100" dirty="0"/>
          </a:p>
        </p:txBody>
      </p:sp>
      <p:grpSp>
        <p:nvGrpSpPr>
          <p:cNvPr id="147" name="Group 146"/>
          <p:cNvGrpSpPr/>
          <p:nvPr/>
        </p:nvGrpSpPr>
        <p:grpSpPr>
          <a:xfrm>
            <a:off x="2749560" y="467760"/>
            <a:ext cx="625528" cy="2139328"/>
            <a:chOff x="3704598" y="2505358"/>
            <a:chExt cx="577410" cy="2443010"/>
          </a:xfrm>
        </p:grpSpPr>
        <p:cxnSp>
          <p:nvCxnSpPr>
            <p:cNvPr id="148" name="Straight Connector 147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Rectangle 148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 rot="16200000">
              <a:off x="3536191" y="2865227"/>
              <a:ext cx="91861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(FTF)</a:t>
              </a:r>
              <a:endParaRPr lang="en-US" sz="800" dirty="0"/>
            </a:p>
          </p:txBody>
        </p:sp>
        <p:cxnSp>
          <p:nvCxnSpPr>
            <p:cNvPr id="151" name="Straight Connector 150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3964328" y="3475537"/>
              <a:ext cx="0" cy="140308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4039697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Rectangle 154"/>
            <p:cNvSpPr/>
            <p:nvPr/>
          </p:nvSpPr>
          <p:spPr>
            <a:xfrm>
              <a:off x="3704598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/>
            <p:cNvCxnSpPr/>
            <p:nvPr/>
          </p:nvCxnSpPr>
          <p:spPr>
            <a:xfrm flipH="1">
              <a:off x="3796663" y="420591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H="1">
              <a:off x="4040174" y="4205917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3636739" y="467763"/>
            <a:ext cx="471626" cy="2133916"/>
            <a:chOff x="3846661" y="2465374"/>
            <a:chExt cx="435347" cy="2482994"/>
          </a:xfrm>
        </p:grpSpPr>
        <p:cxnSp>
          <p:nvCxnSpPr>
            <p:cNvPr id="160" name="Straight Connector 159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ectangle 160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TextBox 161"/>
            <p:cNvSpPr txBox="1"/>
            <p:nvPr/>
          </p:nvSpPr>
          <p:spPr>
            <a:xfrm rot="16200000">
              <a:off x="3516200" y="2845236"/>
              <a:ext cx="958596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PA-02 (DC)</a:t>
              </a:r>
              <a:endParaRPr lang="en-US" sz="800" dirty="0"/>
            </a:p>
          </p:txBody>
        </p:sp>
        <p:cxnSp>
          <p:nvCxnSpPr>
            <p:cNvPr id="163" name="Straight Connector 162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3993515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ectangle 165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/>
            <p:cNvCxnSpPr/>
            <p:nvPr/>
          </p:nvCxnSpPr>
          <p:spPr>
            <a:xfrm flipH="1">
              <a:off x="4005647" y="4205917"/>
              <a:ext cx="220488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/>
          <p:cNvGrpSpPr/>
          <p:nvPr/>
        </p:nvGrpSpPr>
        <p:grpSpPr>
          <a:xfrm>
            <a:off x="4693329" y="372429"/>
            <a:ext cx="625528" cy="2234659"/>
            <a:chOff x="3704598" y="2370954"/>
            <a:chExt cx="577410" cy="2577414"/>
          </a:xfrm>
        </p:grpSpPr>
        <p:cxnSp>
          <p:nvCxnSpPr>
            <p:cNvPr id="169" name="Straight Connector 168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169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TextBox 170"/>
            <p:cNvSpPr txBox="1"/>
            <p:nvPr/>
          </p:nvSpPr>
          <p:spPr>
            <a:xfrm rot="16200000">
              <a:off x="3468988" y="2798026"/>
              <a:ext cx="1053015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(FTF)</a:t>
              </a:r>
              <a:endParaRPr lang="en-US" sz="800" dirty="0"/>
            </a:p>
          </p:txBody>
        </p:sp>
        <p:cxnSp>
          <p:nvCxnSpPr>
            <p:cNvPr id="172" name="Straight Connector 171"/>
            <p:cNvCxnSpPr/>
            <p:nvPr/>
          </p:nvCxnSpPr>
          <p:spPr>
            <a:xfrm flipV="1">
              <a:off x="3855325" y="4810811"/>
              <a:ext cx="298626" cy="15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3964328" y="3475537"/>
              <a:ext cx="0" cy="140308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4039697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75"/>
            <p:cNvSpPr/>
            <p:nvPr/>
          </p:nvSpPr>
          <p:spPr>
            <a:xfrm>
              <a:off x="3704598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Connector 177"/>
            <p:cNvCxnSpPr/>
            <p:nvPr/>
          </p:nvCxnSpPr>
          <p:spPr>
            <a:xfrm flipH="1">
              <a:off x="3796663" y="420591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H="1">
              <a:off x="4040174" y="4205917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5349098" y="430110"/>
            <a:ext cx="471626" cy="2164362"/>
            <a:chOff x="3846661" y="2420438"/>
            <a:chExt cx="435347" cy="2527930"/>
          </a:xfrm>
        </p:grpSpPr>
        <p:cxnSp>
          <p:nvCxnSpPr>
            <p:cNvPr id="181" name="Straight Connector 180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ectangle 181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TextBox 182"/>
            <p:cNvSpPr txBox="1"/>
            <p:nvPr/>
          </p:nvSpPr>
          <p:spPr>
            <a:xfrm rot="16200000">
              <a:off x="3493731" y="2822767"/>
              <a:ext cx="100353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PA-02 (DC)</a:t>
              </a:r>
              <a:endParaRPr lang="en-US" sz="800" dirty="0"/>
            </a:p>
          </p:txBody>
        </p:sp>
        <p:cxnSp>
          <p:nvCxnSpPr>
            <p:cNvPr id="184" name="Straight Connector 183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3993515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Rectangle 186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Connector 187"/>
            <p:cNvCxnSpPr/>
            <p:nvPr/>
          </p:nvCxnSpPr>
          <p:spPr>
            <a:xfrm flipH="1">
              <a:off x="4005647" y="4205917"/>
              <a:ext cx="220488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>
            <a:off x="853845" y="1895132"/>
            <a:ext cx="219537" cy="737447"/>
            <a:chOff x="5138136" y="3493922"/>
            <a:chExt cx="1346074" cy="737447"/>
          </a:xfrm>
        </p:grpSpPr>
        <p:sp>
          <p:nvSpPr>
            <p:cNvPr id="190" name="TextBox 189"/>
            <p:cNvSpPr txBox="1"/>
            <p:nvPr/>
          </p:nvSpPr>
          <p:spPr>
            <a:xfrm rot="16200000">
              <a:off x="5492920" y="3139138"/>
              <a:ext cx="611413" cy="132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191" name="Straight Connector 190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oup 193"/>
          <p:cNvGrpSpPr/>
          <p:nvPr/>
        </p:nvGrpSpPr>
        <p:grpSpPr>
          <a:xfrm>
            <a:off x="1623040" y="1877893"/>
            <a:ext cx="478732" cy="741669"/>
            <a:chOff x="5242863" y="3489700"/>
            <a:chExt cx="1241347" cy="741669"/>
          </a:xfrm>
        </p:grpSpPr>
        <p:sp>
          <p:nvSpPr>
            <p:cNvPr id="195" name="TextBox 194"/>
            <p:cNvSpPr txBox="1"/>
            <p:nvPr/>
          </p:nvSpPr>
          <p:spPr>
            <a:xfrm rot="16200000">
              <a:off x="5217219" y="3515344"/>
              <a:ext cx="609931" cy="558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196" name="Straight Connector 195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198"/>
          <p:cNvGrpSpPr/>
          <p:nvPr/>
        </p:nvGrpSpPr>
        <p:grpSpPr>
          <a:xfrm>
            <a:off x="3995767" y="1809796"/>
            <a:ext cx="797296" cy="796412"/>
            <a:chOff x="5371901" y="3434957"/>
            <a:chExt cx="1112309" cy="796412"/>
          </a:xfrm>
        </p:grpSpPr>
        <p:sp>
          <p:nvSpPr>
            <p:cNvPr id="200" name="TextBox 199"/>
            <p:cNvSpPr txBox="1"/>
            <p:nvPr/>
          </p:nvSpPr>
          <p:spPr>
            <a:xfrm rot="16200000">
              <a:off x="5189847" y="3617011"/>
              <a:ext cx="664673" cy="300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201" name="Straight Connector 200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TextBox 211"/>
          <p:cNvSpPr txBox="1"/>
          <p:nvPr/>
        </p:nvSpPr>
        <p:spPr>
          <a:xfrm rot="16200000">
            <a:off x="2467248" y="4161921"/>
            <a:ext cx="14542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WAVELENGTH BAND DEFINING</a:t>
            </a:r>
            <a:endParaRPr lang="en-US" sz="1050" dirty="0"/>
          </a:p>
        </p:txBody>
      </p:sp>
      <p:sp>
        <p:nvSpPr>
          <p:cNvPr id="213" name="TextBox 212"/>
          <p:cNvSpPr txBox="1"/>
          <p:nvPr/>
        </p:nvSpPr>
        <p:spPr>
          <a:xfrm rot="16200000">
            <a:off x="4263361" y="4161920"/>
            <a:ext cx="14542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WAVELENGTH BAND DEFINING</a:t>
            </a:r>
            <a:endParaRPr lang="en-US" sz="1050" dirty="0"/>
          </a:p>
        </p:txBody>
      </p:sp>
      <p:sp>
        <p:nvSpPr>
          <p:cNvPr id="214" name="TextBox 213"/>
          <p:cNvSpPr txBox="1"/>
          <p:nvPr/>
        </p:nvSpPr>
        <p:spPr>
          <a:xfrm rot="16200000">
            <a:off x="3057058" y="4267019"/>
            <a:ext cx="1567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FRAME OVERLAP</a:t>
            </a:r>
            <a:endParaRPr lang="en-US" sz="1100" dirty="0"/>
          </a:p>
        </p:txBody>
      </p:sp>
      <p:sp>
        <p:nvSpPr>
          <p:cNvPr id="215" name="TextBox 214"/>
          <p:cNvSpPr txBox="1"/>
          <p:nvPr/>
        </p:nvSpPr>
        <p:spPr>
          <a:xfrm rot="16200000">
            <a:off x="4760169" y="4295260"/>
            <a:ext cx="1567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FRAME OVERLAP</a:t>
            </a:r>
            <a:endParaRPr lang="en-US" sz="1100" dirty="0"/>
          </a:p>
        </p:txBody>
      </p:sp>
      <p:sp>
        <p:nvSpPr>
          <p:cNvPr id="216" name="TextBox 215"/>
          <p:cNvSpPr txBox="1"/>
          <p:nvPr/>
        </p:nvSpPr>
        <p:spPr>
          <a:xfrm rot="16200000">
            <a:off x="647175" y="4270867"/>
            <a:ext cx="15670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PULSE SHAPING</a:t>
            </a:r>
            <a:endParaRPr lang="en-US" sz="1050" dirty="0"/>
          </a:p>
        </p:txBody>
      </p:sp>
      <p:sp>
        <p:nvSpPr>
          <p:cNvPr id="217" name="TextBox 216"/>
          <p:cNvSpPr txBox="1"/>
          <p:nvPr/>
        </p:nvSpPr>
        <p:spPr>
          <a:xfrm rot="16200000">
            <a:off x="2715201" y="5819326"/>
            <a:ext cx="10258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7-14Hz, D1300</a:t>
            </a:r>
            <a:endParaRPr lang="en-US" sz="1100" dirty="0"/>
          </a:p>
        </p:txBody>
      </p:sp>
      <p:sp>
        <p:nvSpPr>
          <p:cNvPr id="218" name="TextBox 217"/>
          <p:cNvSpPr txBox="1"/>
          <p:nvPr/>
        </p:nvSpPr>
        <p:spPr>
          <a:xfrm rot="16200000">
            <a:off x="4520567" y="5819326"/>
            <a:ext cx="10258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7-14Hz, D1300</a:t>
            </a:r>
            <a:endParaRPr lang="en-US" sz="1100" dirty="0"/>
          </a:p>
        </p:txBody>
      </p:sp>
      <p:sp>
        <p:nvSpPr>
          <p:cNvPr id="219" name="TextBox 218"/>
          <p:cNvSpPr txBox="1"/>
          <p:nvPr/>
        </p:nvSpPr>
        <p:spPr>
          <a:xfrm rot="16200000">
            <a:off x="959729" y="5819327"/>
            <a:ext cx="91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56Hz, D1300</a:t>
            </a:r>
            <a:endParaRPr lang="en-US" sz="1100" dirty="0"/>
          </a:p>
        </p:txBody>
      </p:sp>
      <p:sp>
        <p:nvSpPr>
          <p:cNvPr id="220" name="TextBox 219"/>
          <p:cNvSpPr txBox="1"/>
          <p:nvPr/>
        </p:nvSpPr>
        <p:spPr>
          <a:xfrm rot="16200000">
            <a:off x="1579695" y="5800075"/>
            <a:ext cx="1467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56Hz, D1300</a:t>
            </a:r>
            <a:endParaRPr lang="en-US" sz="1100" dirty="0"/>
          </a:p>
        </p:txBody>
      </p:sp>
      <p:sp>
        <p:nvSpPr>
          <p:cNvPr id="221" name="TextBox 220"/>
          <p:cNvSpPr txBox="1"/>
          <p:nvPr/>
        </p:nvSpPr>
        <p:spPr>
          <a:xfrm rot="16200000">
            <a:off x="3433364" y="5819327"/>
            <a:ext cx="91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42Hz, D1300</a:t>
            </a:r>
            <a:endParaRPr lang="en-US" sz="1100" dirty="0"/>
          </a:p>
        </p:txBody>
      </p:sp>
      <p:sp>
        <p:nvSpPr>
          <p:cNvPr id="222" name="TextBox 221"/>
          <p:cNvSpPr txBox="1"/>
          <p:nvPr/>
        </p:nvSpPr>
        <p:spPr>
          <a:xfrm rot="16200000">
            <a:off x="5114745" y="5819329"/>
            <a:ext cx="91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28Hz, D1500</a:t>
            </a:r>
            <a:endParaRPr lang="en-US" sz="1100" dirty="0"/>
          </a:p>
        </p:txBody>
      </p:sp>
      <p:sp>
        <p:nvSpPr>
          <p:cNvPr id="141" name="Rectangle 140"/>
          <p:cNvSpPr/>
          <p:nvPr/>
        </p:nvSpPr>
        <p:spPr>
          <a:xfrm>
            <a:off x="118991" y="549714"/>
            <a:ext cx="6130903" cy="249521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/>
          <p:cNvSpPr txBox="1"/>
          <p:nvPr/>
        </p:nvSpPr>
        <p:spPr>
          <a:xfrm>
            <a:off x="3938227" y="538621"/>
            <a:ext cx="17176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EQUIPT ACCESS CLASS : ORANGE</a:t>
            </a:r>
            <a:endParaRPr lang="en-US" sz="900" dirty="0"/>
          </a:p>
        </p:txBody>
      </p:sp>
      <p:sp>
        <p:nvSpPr>
          <p:cNvPr id="145" name="Rectangle 144"/>
          <p:cNvSpPr/>
          <p:nvPr/>
        </p:nvSpPr>
        <p:spPr>
          <a:xfrm>
            <a:off x="6371625" y="549714"/>
            <a:ext cx="3184162" cy="249521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TextBox 203"/>
          <p:cNvSpPr txBox="1"/>
          <p:nvPr/>
        </p:nvSpPr>
        <p:spPr>
          <a:xfrm>
            <a:off x="6371626" y="550447"/>
            <a:ext cx="14701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EQUIPT ACCESS CLASS : GREEN</a:t>
            </a:r>
            <a:endParaRPr lang="en-US" sz="800" dirty="0"/>
          </a:p>
        </p:txBody>
      </p:sp>
      <p:grpSp>
        <p:nvGrpSpPr>
          <p:cNvPr id="205" name="Group 204"/>
          <p:cNvGrpSpPr/>
          <p:nvPr/>
        </p:nvGrpSpPr>
        <p:grpSpPr>
          <a:xfrm>
            <a:off x="3195363" y="1877892"/>
            <a:ext cx="394628" cy="741670"/>
            <a:chOff x="5160980" y="3489699"/>
            <a:chExt cx="1323230" cy="741670"/>
          </a:xfrm>
        </p:grpSpPr>
        <p:sp>
          <p:nvSpPr>
            <p:cNvPr id="206" name="TextBox 205"/>
            <p:cNvSpPr txBox="1"/>
            <p:nvPr/>
          </p:nvSpPr>
          <p:spPr>
            <a:xfrm rot="16200000">
              <a:off x="5217217" y="3433462"/>
              <a:ext cx="609931" cy="722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207" name="Straight Connector 206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4" name="Group 223"/>
          <p:cNvGrpSpPr/>
          <p:nvPr/>
        </p:nvGrpSpPr>
        <p:grpSpPr>
          <a:xfrm>
            <a:off x="386449" y="1123745"/>
            <a:ext cx="487316" cy="1921180"/>
            <a:chOff x="4956217" y="3539820"/>
            <a:chExt cx="449830" cy="1921180"/>
          </a:xfrm>
        </p:grpSpPr>
        <p:cxnSp>
          <p:nvCxnSpPr>
            <p:cNvPr id="225" name="Straight Connector 224"/>
            <p:cNvCxnSpPr/>
            <p:nvPr/>
          </p:nvCxnSpPr>
          <p:spPr>
            <a:xfrm flipV="1">
              <a:off x="5098757" y="4801188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Rectangle 225"/>
            <p:cNvSpPr/>
            <p:nvPr/>
          </p:nvSpPr>
          <p:spPr>
            <a:xfrm>
              <a:off x="5156099" y="4390166"/>
              <a:ext cx="194352" cy="10708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TextBox 226"/>
            <p:cNvSpPr txBox="1"/>
            <p:nvPr/>
          </p:nvSpPr>
          <p:spPr>
            <a:xfrm rot="16200000">
              <a:off x="4828387" y="3865126"/>
              <a:ext cx="849484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(UO)</a:t>
              </a:r>
              <a:endParaRPr lang="en-US" sz="800" dirty="0"/>
            </a:p>
          </p:txBody>
        </p:sp>
        <p:cxnSp>
          <p:nvCxnSpPr>
            <p:cNvPr id="228" name="Straight Connector 227"/>
            <p:cNvCxnSpPr/>
            <p:nvPr/>
          </p:nvCxnSpPr>
          <p:spPr>
            <a:xfrm>
              <a:off x="5107421" y="4923561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flipV="1">
              <a:off x="5406047" y="4800407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flipV="1">
              <a:off x="5216424" y="4437791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Rectangle 230"/>
            <p:cNvSpPr/>
            <p:nvPr/>
          </p:nvSpPr>
          <p:spPr>
            <a:xfrm>
              <a:off x="4956217" y="4628291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2" name="Straight Connector 231"/>
            <p:cNvCxnSpPr/>
            <p:nvPr/>
          </p:nvCxnSpPr>
          <p:spPr>
            <a:xfrm flipH="1">
              <a:off x="5048282" y="4707925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3" name="Group 232"/>
            <p:cNvGrpSpPr/>
            <p:nvPr/>
          </p:nvGrpSpPr>
          <p:grpSpPr>
            <a:xfrm rot="10800000">
              <a:off x="5018476" y="4850070"/>
              <a:ext cx="241834" cy="551931"/>
              <a:chOff x="5291793" y="4437791"/>
              <a:chExt cx="241834" cy="551931"/>
            </a:xfrm>
          </p:grpSpPr>
          <p:cxnSp>
            <p:nvCxnSpPr>
              <p:cNvPr id="234" name="Straight Connector 233"/>
              <p:cNvCxnSpPr/>
              <p:nvPr/>
            </p:nvCxnSpPr>
            <p:spPr>
              <a:xfrm flipV="1">
                <a:off x="5298974" y="4437791"/>
                <a:ext cx="0" cy="55193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Rectangle 234"/>
              <p:cNvSpPr/>
              <p:nvPr/>
            </p:nvSpPr>
            <p:spPr>
              <a:xfrm>
                <a:off x="5350451" y="4628291"/>
                <a:ext cx="183176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6" name="Straight Connector 235"/>
              <p:cNvCxnSpPr/>
              <p:nvPr/>
            </p:nvCxnSpPr>
            <p:spPr>
              <a:xfrm flipH="1">
                <a:off x="5291793" y="4707924"/>
                <a:ext cx="182222" cy="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6" name="Group 245"/>
          <p:cNvGrpSpPr/>
          <p:nvPr/>
        </p:nvGrpSpPr>
        <p:grpSpPr>
          <a:xfrm>
            <a:off x="916063" y="467762"/>
            <a:ext cx="837210" cy="2139764"/>
            <a:chOff x="3759718" y="2320310"/>
            <a:chExt cx="462679" cy="2628058"/>
          </a:xfrm>
        </p:grpSpPr>
        <p:cxnSp>
          <p:nvCxnSpPr>
            <p:cNvPr id="247" name="Straight Connector 246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Rectangle 247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TextBox 248"/>
            <p:cNvSpPr txBox="1"/>
            <p:nvPr/>
          </p:nvSpPr>
          <p:spPr>
            <a:xfrm rot="16200000">
              <a:off x="3443667" y="2812607"/>
              <a:ext cx="1103658" cy="119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(FTF)</a:t>
              </a:r>
              <a:endParaRPr lang="en-US" sz="800" dirty="0"/>
            </a:p>
          </p:txBody>
        </p:sp>
        <p:cxnSp>
          <p:nvCxnSpPr>
            <p:cNvPr id="250" name="Straight Connector 249"/>
            <p:cNvCxnSpPr/>
            <p:nvPr/>
          </p:nvCxnSpPr>
          <p:spPr>
            <a:xfrm flipV="1">
              <a:off x="3855325" y="4825370"/>
              <a:ext cx="298626" cy="6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3932349" y="3475537"/>
              <a:ext cx="0" cy="140308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4064740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4" name="Rectangle 253"/>
            <p:cNvSpPr/>
            <p:nvPr/>
          </p:nvSpPr>
          <p:spPr>
            <a:xfrm>
              <a:off x="3759718" y="4126284"/>
              <a:ext cx="128057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4098833" y="4126284"/>
              <a:ext cx="123564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6" name="Straight Connector 255"/>
            <p:cNvCxnSpPr/>
            <p:nvPr/>
          </p:nvCxnSpPr>
          <p:spPr>
            <a:xfrm flipH="1">
              <a:off x="3796663" y="420591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flipH="1">
              <a:off x="4040174" y="4205917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8" name="Rectangle 257"/>
          <p:cNvSpPr/>
          <p:nvPr/>
        </p:nvSpPr>
        <p:spPr>
          <a:xfrm>
            <a:off x="1265256" y="2441975"/>
            <a:ext cx="160248" cy="1240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2154246" y="506134"/>
            <a:ext cx="471626" cy="2087555"/>
            <a:chOff x="3846661" y="2549896"/>
            <a:chExt cx="435347" cy="2398472"/>
          </a:xfrm>
        </p:grpSpPr>
        <p:cxnSp>
          <p:nvCxnSpPr>
            <p:cNvPr id="260" name="Straight Connector 259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Rectangle 260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TextBox 261"/>
            <p:cNvSpPr txBox="1"/>
            <p:nvPr/>
          </p:nvSpPr>
          <p:spPr>
            <a:xfrm rot="16200000">
              <a:off x="3558458" y="2887497"/>
              <a:ext cx="874074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PA-02 (DC)</a:t>
              </a:r>
              <a:endParaRPr lang="en-US" sz="800" dirty="0"/>
            </a:p>
          </p:txBody>
        </p:sp>
        <p:cxnSp>
          <p:nvCxnSpPr>
            <p:cNvPr id="263" name="Straight Connector 262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3993515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Connector 266"/>
            <p:cNvCxnSpPr/>
            <p:nvPr/>
          </p:nvCxnSpPr>
          <p:spPr>
            <a:xfrm flipH="1">
              <a:off x="4005647" y="4205917"/>
              <a:ext cx="220488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8" name="Group 267"/>
          <p:cNvGrpSpPr/>
          <p:nvPr/>
        </p:nvGrpSpPr>
        <p:grpSpPr>
          <a:xfrm>
            <a:off x="2461189" y="1870977"/>
            <a:ext cx="394628" cy="741670"/>
            <a:chOff x="5160980" y="3489699"/>
            <a:chExt cx="1323230" cy="741670"/>
          </a:xfrm>
        </p:grpSpPr>
        <p:sp>
          <p:nvSpPr>
            <p:cNvPr id="269" name="TextBox 268"/>
            <p:cNvSpPr txBox="1"/>
            <p:nvPr/>
          </p:nvSpPr>
          <p:spPr>
            <a:xfrm rot="16200000">
              <a:off x="5217217" y="3433462"/>
              <a:ext cx="609931" cy="722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270" name="Straight Connector 269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3" name="Group 272"/>
          <p:cNvGrpSpPr/>
          <p:nvPr/>
        </p:nvGrpSpPr>
        <p:grpSpPr>
          <a:xfrm>
            <a:off x="5116747" y="1870978"/>
            <a:ext cx="215994" cy="741669"/>
            <a:chOff x="4565052" y="3489700"/>
            <a:chExt cx="1919158" cy="741669"/>
          </a:xfrm>
        </p:grpSpPr>
        <p:sp>
          <p:nvSpPr>
            <p:cNvPr id="274" name="TextBox 273"/>
            <p:cNvSpPr txBox="1"/>
            <p:nvPr/>
          </p:nvSpPr>
          <p:spPr>
            <a:xfrm rot="16200000">
              <a:off x="5217220" y="2837532"/>
              <a:ext cx="609931" cy="1914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275" name="Straight Connector 274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" name="TextBox 208"/>
          <p:cNvSpPr txBox="1"/>
          <p:nvPr/>
        </p:nvSpPr>
        <p:spPr>
          <a:xfrm>
            <a:off x="7812144" y="87042"/>
            <a:ext cx="1601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Status: P0-Proposal</a:t>
            </a:r>
            <a:endParaRPr lang="en-US" sz="1400" dirty="0"/>
          </a:p>
        </p:txBody>
      </p:sp>
      <p:sp>
        <p:nvSpPr>
          <p:cNvPr id="237" name="TextBox 236"/>
          <p:cNvSpPr txBox="1"/>
          <p:nvPr/>
        </p:nvSpPr>
        <p:spPr>
          <a:xfrm>
            <a:off x="3457519" y="114978"/>
            <a:ext cx="114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Schematic</a:t>
            </a:r>
            <a:endParaRPr lang="en-US" u="sng" dirty="0"/>
          </a:p>
        </p:txBody>
      </p:sp>
      <p:sp>
        <p:nvSpPr>
          <p:cNvPr id="242" name="TextBox 241"/>
          <p:cNvSpPr txBox="1"/>
          <p:nvPr/>
        </p:nvSpPr>
        <p:spPr>
          <a:xfrm>
            <a:off x="4887648" y="87042"/>
            <a:ext cx="2128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Sector: E/N    Beam-port: ?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587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155"/>
          <p:cNvSpPr/>
          <p:nvPr/>
        </p:nvSpPr>
        <p:spPr>
          <a:xfrm>
            <a:off x="1886590" y="2448484"/>
            <a:ext cx="600025" cy="1665538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731321" y="885491"/>
            <a:ext cx="1105463" cy="1665538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42306" y="820839"/>
            <a:ext cx="3869845" cy="3305873"/>
          </a:xfrm>
          <a:prstGeom prst="rect">
            <a:avLst/>
          </a:prstGeom>
          <a:solidFill>
            <a:schemeClr val="bg1">
              <a:lumMod val="85000"/>
              <a:alpha val="36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6854604" y="2076728"/>
            <a:ext cx="1913139" cy="8633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5172505" y="1116413"/>
            <a:ext cx="1682094" cy="3010299"/>
          </a:xfrm>
          <a:prstGeom prst="rect">
            <a:avLst/>
          </a:prstGeom>
          <a:solidFill>
            <a:schemeClr val="bg1">
              <a:lumMod val="85000"/>
              <a:alpha val="36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4269699" y="2063252"/>
            <a:ext cx="902807" cy="8768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5541120" y="1619963"/>
            <a:ext cx="992423" cy="249406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2958148" y="2504772"/>
            <a:ext cx="600025" cy="1525044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n 4"/>
          <p:cNvSpPr/>
          <p:nvPr/>
        </p:nvSpPr>
        <p:spPr>
          <a:xfrm>
            <a:off x="9549814" y="2414505"/>
            <a:ext cx="245419" cy="22654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61922" y="1737882"/>
            <a:ext cx="358275" cy="1202212"/>
            <a:chOff x="5284417" y="3344439"/>
            <a:chExt cx="1199793" cy="1202212"/>
          </a:xfrm>
        </p:grpSpPr>
        <p:sp>
          <p:nvSpPr>
            <p:cNvPr id="23" name="TextBox 22"/>
            <p:cNvSpPr txBox="1"/>
            <p:nvPr/>
          </p:nvSpPr>
          <p:spPr>
            <a:xfrm rot="16200000">
              <a:off x="5267561" y="3361295"/>
              <a:ext cx="755193" cy="721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BEAM PORT</a:t>
              </a:r>
              <a:endParaRPr lang="en-US" sz="8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371903" y="3736086"/>
              <a:ext cx="0" cy="8105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010975" y="972443"/>
            <a:ext cx="475862" cy="1431554"/>
            <a:chOff x="3175380" y="3516813"/>
            <a:chExt cx="439257" cy="1431554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3175380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3232722" y="4292600"/>
              <a:ext cx="194352" cy="655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2935845" y="3805271"/>
              <a:ext cx="775787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PA-02 (DC)</a:t>
              </a:r>
              <a:endParaRPr lang="en-US" sz="800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3184044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482670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3327972" y="43656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3431461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3340350" y="4610357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2375701" y="2063250"/>
            <a:ext cx="682857" cy="725411"/>
            <a:chOff x="5341995" y="3505958"/>
            <a:chExt cx="1142215" cy="725411"/>
          </a:xfrm>
        </p:grpSpPr>
        <p:sp>
          <p:nvSpPr>
            <p:cNvPr id="37" name="TextBox 36"/>
            <p:cNvSpPr txBox="1"/>
            <p:nvPr/>
          </p:nvSpPr>
          <p:spPr>
            <a:xfrm rot="16200000">
              <a:off x="5225343" y="3622610"/>
              <a:ext cx="593677" cy="3603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776255" y="1619956"/>
            <a:ext cx="4155601" cy="817437"/>
            <a:chOff x="5371903" y="3413932"/>
            <a:chExt cx="1112307" cy="817437"/>
          </a:xfrm>
        </p:grpSpPr>
        <p:sp>
          <p:nvSpPr>
            <p:cNvPr id="42" name="TextBox 41"/>
            <p:cNvSpPr txBox="1"/>
            <p:nvPr/>
          </p:nvSpPr>
          <p:spPr>
            <a:xfrm rot="16200000">
              <a:off x="5179336" y="3727947"/>
              <a:ext cx="685698" cy="576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 rot="16200000">
            <a:off x="347792" y="6263931"/>
            <a:ext cx="845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280Hz, D700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89584" y="4455030"/>
            <a:ext cx="9691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 #                       1  2                3	    4</a:t>
            </a:r>
            <a:r>
              <a:rPr lang="en-US" sz="1000" dirty="0"/>
              <a:t>	</a:t>
            </a:r>
            <a:r>
              <a:rPr lang="en-US" sz="1000" dirty="0" smtClean="0"/>
              <a:t>           5	            		  6            7                                   		 </a:t>
            </a:r>
            <a:endParaRPr lang="en-US" sz="1000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200055" y="5092851"/>
            <a:ext cx="1124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PULSE SHAPING (CT1)</a:t>
            </a:r>
            <a:endParaRPr lang="en-US" sz="1000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-330357" y="5115830"/>
            <a:ext cx="1150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FUNCTION</a:t>
            </a:r>
            <a:endParaRPr lang="en-US" sz="1400" dirty="0"/>
          </a:p>
        </p:txBody>
      </p:sp>
      <p:sp>
        <p:nvSpPr>
          <p:cNvPr id="51" name="Rectangle 50"/>
          <p:cNvSpPr/>
          <p:nvPr/>
        </p:nvSpPr>
        <p:spPr>
          <a:xfrm>
            <a:off x="89584" y="4730847"/>
            <a:ext cx="9691340" cy="112224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9584" y="4455024"/>
            <a:ext cx="9691340" cy="2462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4" name="Rectangle 53"/>
          <p:cNvSpPr/>
          <p:nvPr/>
        </p:nvSpPr>
        <p:spPr>
          <a:xfrm>
            <a:off x="90262" y="5998892"/>
            <a:ext cx="9691340" cy="79633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-101002" y="6227777"/>
            <a:ext cx="796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NOTES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2706" y="180382"/>
            <a:ext cx="181166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PD/ HEIMDAL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7872069" y="180391"/>
            <a:ext cx="1399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Status: P0-Proposal</a:t>
            </a:r>
            <a:endParaRPr lang="en-US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2287656" y="180382"/>
            <a:ext cx="114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Schematic</a:t>
            </a:r>
            <a:endParaRPr lang="en-US" u="sng" dirty="0"/>
          </a:p>
        </p:txBody>
      </p:sp>
      <p:grpSp>
        <p:nvGrpSpPr>
          <p:cNvPr id="86" name="Group 85"/>
          <p:cNvGrpSpPr/>
          <p:nvPr/>
        </p:nvGrpSpPr>
        <p:grpSpPr>
          <a:xfrm>
            <a:off x="756385" y="1077560"/>
            <a:ext cx="625528" cy="1360617"/>
            <a:chOff x="3704121" y="3587750"/>
            <a:chExt cx="577410" cy="1360617"/>
          </a:xfrm>
        </p:grpSpPr>
        <p:cxnSp>
          <p:nvCxnSpPr>
            <p:cNvPr id="87" name="Straight Connector 86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3904003" y="4292600"/>
              <a:ext cx="194352" cy="655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 rot="16200000">
              <a:off x="3653217" y="3840739"/>
              <a:ext cx="70485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(FTF)</a:t>
              </a:r>
              <a:endParaRPr lang="en-US" sz="800" dirty="0"/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3964328" y="43402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4046878" y="43402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/>
            <p:cNvSpPr/>
            <p:nvPr/>
          </p:nvSpPr>
          <p:spPr>
            <a:xfrm>
              <a:off x="3704121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098355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/>
            <p:cNvCxnSpPr/>
            <p:nvPr/>
          </p:nvCxnSpPr>
          <p:spPr>
            <a:xfrm flipH="1">
              <a:off x="3796186" y="4610359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4039697" y="461035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6387095" y="1619962"/>
            <a:ext cx="3105500" cy="800737"/>
            <a:chOff x="5371903" y="3430632"/>
            <a:chExt cx="1112307" cy="800737"/>
          </a:xfrm>
        </p:grpSpPr>
        <p:sp>
          <p:nvSpPr>
            <p:cNvPr id="99" name="TextBox 98"/>
            <p:cNvSpPr txBox="1"/>
            <p:nvPr/>
          </p:nvSpPr>
          <p:spPr>
            <a:xfrm rot="16200000">
              <a:off x="5187683" y="3726551"/>
              <a:ext cx="669004" cy="771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TextBox 105"/>
          <p:cNvSpPr txBox="1"/>
          <p:nvPr/>
        </p:nvSpPr>
        <p:spPr>
          <a:xfrm rot="16200000">
            <a:off x="5796723" y="5077943"/>
            <a:ext cx="1094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FRAME OVERLAP (CT3)</a:t>
            </a:r>
            <a:endParaRPr lang="en-US" sz="1000" dirty="0"/>
          </a:p>
        </p:txBody>
      </p:sp>
      <p:sp>
        <p:nvSpPr>
          <p:cNvPr id="108" name="Rectangle 107"/>
          <p:cNvSpPr/>
          <p:nvPr/>
        </p:nvSpPr>
        <p:spPr>
          <a:xfrm>
            <a:off x="89584" y="4265676"/>
            <a:ext cx="9691340" cy="21547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7" name="TextBox 106"/>
          <p:cNvSpPr txBox="1"/>
          <p:nvPr/>
        </p:nvSpPr>
        <p:spPr>
          <a:xfrm>
            <a:off x="56456" y="4204139"/>
            <a:ext cx="9796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 L                        6,5                 7</a:t>
            </a:r>
            <a:r>
              <a:rPr lang="en-US" sz="1000" dirty="0"/>
              <a:t>	</a:t>
            </a:r>
            <a:r>
              <a:rPr lang="en-US" sz="1000" dirty="0" smtClean="0"/>
              <a:t> </a:t>
            </a:r>
            <a:r>
              <a:rPr lang="en-US" sz="1000" dirty="0"/>
              <a:t> </a:t>
            </a:r>
            <a:r>
              <a:rPr lang="en-US" sz="1000" dirty="0" smtClean="0"/>
              <a:t>   9</a:t>
            </a:r>
            <a:r>
              <a:rPr lang="en-US" sz="1000" dirty="0"/>
              <a:t> </a:t>
            </a:r>
            <a:r>
              <a:rPr lang="en-US" sz="1000" dirty="0" smtClean="0"/>
              <a:t>                                  13	</a:t>
            </a:r>
            <a:r>
              <a:rPr lang="en-US" sz="1000" dirty="0"/>
              <a:t>	</a:t>
            </a:r>
            <a:r>
              <a:rPr lang="en-US" sz="1000" dirty="0" smtClean="0"/>
              <a:t>                                  78           78,6			</a:t>
            </a:r>
            <a:r>
              <a:rPr lang="en-US" sz="1000" dirty="0"/>
              <a:t> </a:t>
            </a:r>
            <a:r>
              <a:rPr lang="en-US" sz="1000" dirty="0" smtClean="0"/>
              <a:t>                 S = 169m				</a:t>
            </a:r>
            <a:r>
              <a:rPr lang="en-US" sz="1000" dirty="0"/>
              <a:t> </a:t>
            </a:r>
            <a:r>
              <a:rPr lang="en-US" sz="1000" dirty="0" smtClean="0"/>
              <a:t>                                    		 </a:t>
            </a:r>
            <a:endParaRPr lang="en-US" sz="1000" dirty="0"/>
          </a:p>
        </p:txBody>
      </p:sp>
      <p:sp>
        <p:nvSpPr>
          <p:cNvPr id="111" name="TextBox 110"/>
          <p:cNvSpPr txBox="1"/>
          <p:nvPr/>
        </p:nvSpPr>
        <p:spPr>
          <a:xfrm rot="16200000">
            <a:off x="673589" y="5085883"/>
            <a:ext cx="1110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PULSE SELECTION (CT2)</a:t>
            </a:r>
            <a:endParaRPr lang="en-US" sz="1000" dirty="0"/>
          </a:p>
        </p:txBody>
      </p:sp>
      <p:grpSp>
        <p:nvGrpSpPr>
          <p:cNvPr id="112" name="Group 111"/>
          <p:cNvGrpSpPr/>
          <p:nvPr/>
        </p:nvGrpSpPr>
        <p:grpSpPr>
          <a:xfrm>
            <a:off x="1389447" y="763979"/>
            <a:ext cx="536854" cy="1678058"/>
            <a:chOff x="3846661" y="3270310"/>
            <a:chExt cx="495558" cy="1678058"/>
          </a:xfrm>
        </p:grpSpPr>
        <p:cxnSp>
          <p:nvCxnSpPr>
            <p:cNvPr id="113" name="Straight Connector 112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 rot="16200000">
              <a:off x="3890359" y="3523299"/>
              <a:ext cx="70485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PA-02 (DC)</a:t>
              </a:r>
              <a:endParaRPr lang="en-US" sz="800" dirty="0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3993515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Connector 119"/>
            <p:cNvCxnSpPr/>
            <p:nvPr/>
          </p:nvCxnSpPr>
          <p:spPr>
            <a:xfrm flipH="1">
              <a:off x="4005647" y="4205917"/>
              <a:ext cx="220488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Box 120"/>
          <p:cNvSpPr txBox="1"/>
          <p:nvPr/>
        </p:nvSpPr>
        <p:spPr>
          <a:xfrm rot="16200000">
            <a:off x="777310" y="6263931"/>
            <a:ext cx="845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14Hz, D1360</a:t>
            </a:r>
            <a:endParaRPr lang="en-US" sz="1000" dirty="0"/>
          </a:p>
        </p:txBody>
      </p:sp>
      <p:sp>
        <p:nvSpPr>
          <p:cNvPr id="122" name="TextBox 121"/>
          <p:cNvSpPr txBox="1"/>
          <p:nvPr/>
        </p:nvSpPr>
        <p:spPr>
          <a:xfrm rot="16200000">
            <a:off x="5970143" y="6265828"/>
            <a:ext cx="7800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14Hz, D700</a:t>
            </a:r>
            <a:endParaRPr lang="en-US" sz="1000" dirty="0"/>
          </a:p>
        </p:txBody>
      </p:sp>
      <p:grpSp>
        <p:nvGrpSpPr>
          <p:cNvPr id="123" name="Group 122"/>
          <p:cNvGrpSpPr/>
          <p:nvPr/>
        </p:nvGrpSpPr>
        <p:grpSpPr>
          <a:xfrm flipV="1">
            <a:off x="1565307" y="2564339"/>
            <a:ext cx="921300" cy="1465485"/>
            <a:chOff x="3431578" y="3324608"/>
            <a:chExt cx="850430" cy="1623760"/>
          </a:xfrm>
        </p:grpSpPr>
        <p:cxnSp>
          <p:nvCxnSpPr>
            <p:cNvPr id="124" name="Straight Connector 123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 rot="16200000">
              <a:off x="3053979" y="3702207"/>
              <a:ext cx="95407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PA-02 (DC)</a:t>
              </a:r>
              <a:endParaRPr lang="en-US" sz="800" dirty="0"/>
            </a:p>
          </p:txBody>
        </p:sp>
        <p:cxnSp>
          <p:nvCxnSpPr>
            <p:cNvPr id="127" name="Straight Connector 126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3993515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1" name="Straight Connector 130"/>
            <p:cNvCxnSpPr/>
            <p:nvPr/>
          </p:nvCxnSpPr>
          <p:spPr>
            <a:xfrm flipH="1">
              <a:off x="4005647" y="4205917"/>
              <a:ext cx="220488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TextBox 131"/>
          <p:cNvSpPr txBox="1"/>
          <p:nvPr/>
        </p:nvSpPr>
        <p:spPr>
          <a:xfrm rot="16200000">
            <a:off x="1639604" y="5086213"/>
            <a:ext cx="112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BAND DEFINITION (CC1)</a:t>
            </a:r>
            <a:endParaRPr lang="en-US" sz="1000" dirty="0"/>
          </a:p>
        </p:txBody>
      </p:sp>
      <p:sp>
        <p:nvSpPr>
          <p:cNvPr id="133" name="TextBox 132"/>
          <p:cNvSpPr txBox="1"/>
          <p:nvPr/>
        </p:nvSpPr>
        <p:spPr>
          <a:xfrm rot="16200000">
            <a:off x="1609282" y="6195962"/>
            <a:ext cx="989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14Hz, D1280</a:t>
            </a:r>
            <a:endParaRPr lang="en-US" sz="1000" dirty="0"/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2723721" y="5082215"/>
            <a:ext cx="1114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FRAME OVERLAP (CC3)</a:t>
            </a:r>
            <a:endParaRPr lang="en-US" sz="1000" dirty="0"/>
          </a:p>
        </p:txBody>
      </p:sp>
      <p:sp>
        <p:nvSpPr>
          <p:cNvPr id="144" name="TextBox 143"/>
          <p:cNvSpPr txBox="1"/>
          <p:nvPr/>
        </p:nvSpPr>
        <p:spPr>
          <a:xfrm rot="16200000">
            <a:off x="2781357" y="6294648"/>
            <a:ext cx="845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14Hz, D1280</a:t>
            </a:r>
            <a:endParaRPr lang="en-US" sz="1000" dirty="0"/>
          </a:p>
        </p:txBody>
      </p:sp>
      <p:grpSp>
        <p:nvGrpSpPr>
          <p:cNvPr id="145" name="Group 144"/>
          <p:cNvGrpSpPr/>
          <p:nvPr/>
        </p:nvGrpSpPr>
        <p:grpSpPr>
          <a:xfrm rot="10800000">
            <a:off x="5467503" y="2560221"/>
            <a:ext cx="666522" cy="1510132"/>
            <a:chOff x="3666757" y="3438236"/>
            <a:chExt cx="615251" cy="1510132"/>
          </a:xfrm>
        </p:grpSpPr>
        <p:cxnSp>
          <p:nvCxnSpPr>
            <p:cNvPr id="146" name="Straight Connector 145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Rectangle 146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/>
            <p:cNvSpPr txBox="1"/>
            <p:nvPr/>
          </p:nvSpPr>
          <p:spPr>
            <a:xfrm rot="16200000">
              <a:off x="3413768" y="3723337"/>
              <a:ext cx="704850" cy="198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PA-02 (DC)</a:t>
              </a:r>
              <a:endParaRPr lang="en-US" sz="800" dirty="0"/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3993515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ctangle 151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Connector 152"/>
            <p:cNvCxnSpPr/>
            <p:nvPr/>
          </p:nvCxnSpPr>
          <p:spPr>
            <a:xfrm flipH="1">
              <a:off x="4005647" y="4205917"/>
              <a:ext cx="220488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extBox 153"/>
          <p:cNvSpPr txBox="1"/>
          <p:nvPr/>
        </p:nvSpPr>
        <p:spPr>
          <a:xfrm rot="16200000">
            <a:off x="5143929" y="5078703"/>
            <a:ext cx="1095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FRAME OVERLAP (CC3)</a:t>
            </a:r>
            <a:endParaRPr lang="en-US" sz="1000" dirty="0"/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5223538" y="6256749"/>
            <a:ext cx="830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14Hz, D1280</a:t>
            </a:r>
            <a:endParaRPr lang="en-US" sz="1000" dirty="0"/>
          </a:p>
        </p:txBody>
      </p:sp>
      <p:grpSp>
        <p:nvGrpSpPr>
          <p:cNvPr id="159" name="Group 158"/>
          <p:cNvGrpSpPr/>
          <p:nvPr/>
        </p:nvGrpSpPr>
        <p:grpSpPr>
          <a:xfrm>
            <a:off x="910808" y="2183583"/>
            <a:ext cx="1024487" cy="621389"/>
            <a:chOff x="5371903" y="3609980"/>
            <a:chExt cx="1112307" cy="621389"/>
          </a:xfrm>
        </p:grpSpPr>
        <p:sp>
          <p:nvSpPr>
            <p:cNvPr id="160" name="TextBox 159"/>
            <p:cNvSpPr txBox="1"/>
            <p:nvPr/>
          </p:nvSpPr>
          <p:spPr>
            <a:xfrm rot="16200000">
              <a:off x="5277357" y="3737852"/>
              <a:ext cx="489655" cy="2339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sz="800" dirty="0"/>
            </a:p>
          </p:txBody>
        </p:sp>
        <p:cxnSp>
          <p:nvCxnSpPr>
            <p:cNvPr id="161" name="Straight Connector 160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7" name="Rectangle 166"/>
          <p:cNvSpPr/>
          <p:nvPr/>
        </p:nvSpPr>
        <p:spPr>
          <a:xfrm>
            <a:off x="306844" y="615527"/>
            <a:ext cx="4324351" cy="358861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extBox 167"/>
          <p:cNvSpPr txBox="1"/>
          <p:nvPr/>
        </p:nvSpPr>
        <p:spPr>
          <a:xfrm>
            <a:off x="2262585" y="615535"/>
            <a:ext cx="1774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EQUIPT ACCESS CLASS : BLACK</a:t>
            </a:r>
            <a:endParaRPr lang="en-US" sz="1000" dirty="0"/>
          </a:p>
        </p:txBody>
      </p:sp>
      <p:sp>
        <p:nvSpPr>
          <p:cNvPr id="169" name="Rectangle 168"/>
          <p:cNvSpPr/>
          <p:nvPr/>
        </p:nvSpPr>
        <p:spPr>
          <a:xfrm>
            <a:off x="4775394" y="615535"/>
            <a:ext cx="4207031" cy="358861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/>
          <p:cNvGrpSpPr/>
          <p:nvPr/>
        </p:nvGrpSpPr>
        <p:grpSpPr>
          <a:xfrm>
            <a:off x="3535916" y="2542731"/>
            <a:ext cx="2005198" cy="250935"/>
            <a:chOff x="5371903" y="3980434"/>
            <a:chExt cx="1112307" cy="250935"/>
          </a:xfrm>
        </p:grpSpPr>
        <p:cxnSp>
          <p:nvCxnSpPr>
            <p:cNvPr id="172" name="Straight Connector 171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/>
        </p:nvGrpSpPr>
        <p:grpSpPr>
          <a:xfrm>
            <a:off x="6005609" y="2537732"/>
            <a:ext cx="3486987" cy="250935"/>
            <a:chOff x="5371903" y="3980434"/>
            <a:chExt cx="1112307" cy="250935"/>
          </a:xfrm>
        </p:grpSpPr>
        <p:cxnSp>
          <p:nvCxnSpPr>
            <p:cNvPr id="178" name="Straight Connector 177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 rot="10800000">
            <a:off x="2983360" y="2551029"/>
            <a:ext cx="871153" cy="1478795"/>
            <a:chOff x="3477867" y="3320628"/>
            <a:chExt cx="804141" cy="1627740"/>
          </a:xfrm>
        </p:grpSpPr>
        <p:cxnSp>
          <p:nvCxnSpPr>
            <p:cNvPr id="135" name="Straight Connector 134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135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extBox 136"/>
            <p:cNvSpPr txBox="1"/>
            <p:nvPr/>
          </p:nvSpPr>
          <p:spPr>
            <a:xfrm rot="16200000">
              <a:off x="3134662" y="3663833"/>
              <a:ext cx="885281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PA-02 (DC)</a:t>
              </a:r>
              <a:endParaRPr lang="en-US" sz="800" dirty="0"/>
            </a:p>
          </p:txBody>
        </p:sp>
        <p:cxnSp>
          <p:nvCxnSpPr>
            <p:cNvPr id="138" name="Straight Connector 137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3993515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tangle 140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2" name="Straight Connector 141"/>
            <p:cNvCxnSpPr/>
            <p:nvPr/>
          </p:nvCxnSpPr>
          <p:spPr>
            <a:xfrm flipH="1">
              <a:off x="4005647" y="4205917"/>
              <a:ext cx="220488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1" name="TextBox 180"/>
          <p:cNvSpPr txBox="1"/>
          <p:nvPr/>
        </p:nvSpPr>
        <p:spPr>
          <a:xfrm>
            <a:off x="5334914" y="639279"/>
            <a:ext cx="1646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EQUIPT ACCESS CLASS : TBD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9718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Rectangle 276"/>
          <p:cNvSpPr/>
          <p:nvPr/>
        </p:nvSpPr>
        <p:spPr>
          <a:xfrm>
            <a:off x="7454630" y="980279"/>
            <a:ext cx="648701" cy="202748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6640836" y="1017448"/>
            <a:ext cx="648701" cy="202748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5887266" y="1010413"/>
            <a:ext cx="648701" cy="202748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5034250" y="993745"/>
            <a:ext cx="648701" cy="202748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/>
          <p:cNvSpPr/>
          <p:nvPr/>
        </p:nvSpPr>
        <p:spPr>
          <a:xfrm>
            <a:off x="4130543" y="1002133"/>
            <a:ext cx="648701" cy="202748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1927697" y="1849578"/>
            <a:ext cx="2135597" cy="118832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118989" y="908720"/>
            <a:ext cx="5657582" cy="2232247"/>
          </a:xfrm>
          <a:prstGeom prst="rect">
            <a:avLst/>
          </a:prstGeom>
          <a:solidFill>
            <a:schemeClr val="bg1">
              <a:lumMod val="85000"/>
              <a:alpha val="36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48402" y="2459327"/>
            <a:ext cx="9050753" cy="48054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n 4"/>
          <p:cNvSpPr/>
          <p:nvPr/>
        </p:nvSpPr>
        <p:spPr>
          <a:xfrm>
            <a:off x="9199155" y="2346057"/>
            <a:ext cx="245419" cy="22654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56233" y="1744956"/>
            <a:ext cx="358275" cy="1202212"/>
            <a:chOff x="5284417" y="3344439"/>
            <a:chExt cx="1199793" cy="1202212"/>
          </a:xfrm>
        </p:grpSpPr>
        <p:sp>
          <p:nvSpPr>
            <p:cNvPr id="23" name="TextBox 22"/>
            <p:cNvSpPr txBox="1"/>
            <p:nvPr/>
          </p:nvSpPr>
          <p:spPr>
            <a:xfrm rot="16200000">
              <a:off x="5267561" y="3361295"/>
              <a:ext cx="755193" cy="721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BEAM PORT</a:t>
              </a:r>
              <a:endParaRPr lang="en-US" sz="8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371903" y="3736086"/>
              <a:ext cx="0" cy="8105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68715" y="3482736"/>
            <a:ext cx="969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#      1-2       3-4	  5                     6-7         8-9	            10-11	          12-13 	          14-15	   16-17	18-19                            		 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1562221" y="4368891"/>
            <a:ext cx="145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PPS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-360766" y="4251024"/>
            <a:ext cx="145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FUNCTION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168715" y="3767440"/>
            <a:ext cx="9691340" cy="146706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68715" y="3475039"/>
            <a:ext cx="9691340" cy="2923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72120" y="5250912"/>
            <a:ext cx="9691340" cy="146706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-350512" y="5803770"/>
            <a:ext cx="145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3115" y="180382"/>
            <a:ext cx="10128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IM-ODIN</a:t>
            </a:r>
            <a:endParaRPr lang="en-US" dirty="0"/>
          </a:p>
        </p:txBody>
      </p:sp>
      <p:sp>
        <p:nvSpPr>
          <p:cNvPr id="162" name="Rectangle 161"/>
          <p:cNvSpPr/>
          <p:nvPr/>
        </p:nvSpPr>
        <p:spPr>
          <a:xfrm>
            <a:off x="395115" y="1856608"/>
            <a:ext cx="944123" cy="118832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extBox 164"/>
          <p:cNvSpPr txBox="1"/>
          <p:nvPr/>
        </p:nvSpPr>
        <p:spPr>
          <a:xfrm rot="16200000">
            <a:off x="1814754" y="5865194"/>
            <a:ext cx="899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28Hz, D700</a:t>
            </a:r>
            <a:endParaRPr lang="en-US" sz="1200" dirty="0"/>
          </a:p>
        </p:txBody>
      </p:sp>
      <p:sp>
        <p:nvSpPr>
          <p:cNvPr id="176" name="Rectangle 175"/>
          <p:cNvSpPr/>
          <p:nvPr/>
        </p:nvSpPr>
        <p:spPr>
          <a:xfrm>
            <a:off x="168715" y="3182654"/>
            <a:ext cx="9691340" cy="2923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203826" y="3165438"/>
            <a:ext cx="9691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       6,5      7	       9,25	</a:t>
            </a:r>
            <a:r>
              <a:rPr lang="en-US" sz="1200" dirty="0"/>
              <a:t> </a:t>
            </a:r>
            <a:r>
              <a:rPr lang="en-US" sz="1200" dirty="0" smtClean="0"/>
              <a:t> 10              11               12                    16	             20	          30	     40	60</a:t>
            </a:r>
            <a:endParaRPr lang="en-US" sz="12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4153710" y="375341"/>
            <a:ext cx="625528" cy="2229250"/>
            <a:chOff x="3704598" y="2719118"/>
            <a:chExt cx="577410" cy="2229250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 rot="16200000">
              <a:off x="3643071" y="2972107"/>
              <a:ext cx="70485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(FTF)</a:t>
              </a:r>
              <a:endParaRPr lang="en-US" sz="800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964328" y="3475537"/>
              <a:ext cx="0" cy="140308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039697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3704598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/>
            <p:cNvCxnSpPr/>
            <p:nvPr/>
          </p:nvCxnSpPr>
          <p:spPr>
            <a:xfrm flipH="1">
              <a:off x="3796663" y="420591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4040174" y="4205917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 rot="16200000">
            <a:off x="2327028" y="4368891"/>
            <a:ext cx="145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BAND WIDTH</a:t>
            </a:r>
            <a:endParaRPr lang="en-US" sz="12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7162829" y="1968924"/>
            <a:ext cx="395229" cy="621393"/>
            <a:chOff x="5161736" y="3609976"/>
            <a:chExt cx="1322474" cy="621393"/>
          </a:xfrm>
        </p:grpSpPr>
        <p:sp>
          <p:nvSpPr>
            <p:cNvPr id="70" name="TextBox 69"/>
            <p:cNvSpPr txBox="1"/>
            <p:nvPr/>
          </p:nvSpPr>
          <p:spPr>
            <a:xfrm rot="16200000">
              <a:off x="5277356" y="3494356"/>
              <a:ext cx="489655" cy="720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71" name="Straight Connector 70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1339578" y="1994017"/>
            <a:ext cx="516339" cy="621394"/>
            <a:chOff x="5268570" y="3609975"/>
            <a:chExt cx="1215640" cy="621394"/>
          </a:xfrm>
        </p:grpSpPr>
        <p:sp>
          <p:nvSpPr>
            <p:cNvPr id="75" name="TextBox 74"/>
            <p:cNvSpPr txBox="1"/>
            <p:nvPr/>
          </p:nvSpPr>
          <p:spPr>
            <a:xfrm rot="16200000">
              <a:off x="5277357" y="3601188"/>
              <a:ext cx="489655" cy="507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1907365" y="2003714"/>
            <a:ext cx="690838" cy="911226"/>
            <a:chOff x="3104357" y="2501627"/>
            <a:chExt cx="637697" cy="911226"/>
          </a:xfrm>
        </p:grpSpPr>
        <p:cxnSp>
          <p:nvCxnSpPr>
            <p:cNvPr id="92" name="Straight Connector 91"/>
            <p:cNvCxnSpPr/>
            <p:nvPr/>
          </p:nvCxnSpPr>
          <p:spPr>
            <a:xfrm flipV="1">
              <a:off x="3104357" y="287878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/>
            <p:cNvSpPr/>
            <p:nvPr/>
          </p:nvSpPr>
          <p:spPr>
            <a:xfrm>
              <a:off x="3163624" y="2886110"/>
              <a:ext cx="383314" cy="526743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 rot="16200000">
              <a:off x="3238420" y="2569955"/>
              <a:ext cx="449167" cy="312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PA-10 (</a:t>
              </a:r>
              <a:r>
                <a:rPr lang="en-US" sz="800" dirty="0" err="1" smtClean="0"/>
                <a:t>PPSc</a:t>
              </a:r>
              <a:r>
                <a:rPr lang="en-US" sz="800" dirty="0" smtClean="0"/>
                <a:t>)</a:t>
              </a:r>
              <a:endParaRPr lang="en-US" sz="1100" dirty="0"/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3113021" y="3001157"/>
              <a:ext cx="481542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3600716" y="2878785"/>
              <a:ext cx="0" cy="2447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/>
            <p:cNvSpPr/>
            <p:nvPr/>
          </p:nvSpPr>
          <p:spPr>
            <a:xfrm>
              <a:off x="3558878" y="3149329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2691871" y="1246631"/>
            <a:ext cx="625528" cy="1360617"/>
            <a:chOff x="3704121" y="3587750"/>
            <a:chExt cx="577410" cy="1360617"/>
          </a:xfrm>
        </p:grpSpPr>
        <p:cxnSp>
          <p:nvCxnSpPr>
            <p:cNvPr id="104" name="Straight Connector 103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/>
            <p:nvPr/>
          </p:nvSpPr>
          <p:spPr>
            <a:xfrm>
              <a:off x="3904003" y="4292600"/>
              <a:ext cx="194352" cy="655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 rot="16200000">
              <a:off x="3653217" y="3840739"/>
              <a:ext cx="70485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(FTF)</a:t>
              </a:r>
              <a:endParaRPr lang="en-US" sz="800" dirty="0"/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3964328" y="43402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4046878" y="43402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3704121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098355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 flipH="1">
              <a:off x="3796186" y="4610359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4039697" y="461035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3350765" y="1248200"/>
            <a:ext cx="625528" cy="1360617"/>
            <a:chOff x="3704121" y="3587750"/>
            <a:chExt cx="577410" cy="1360617"/>
          </a:xfrm>
        </p:grpSpPr>
        <p:cxnSp>
          <p:nvCxnSpPr>
            <p:cNvPr id="116" name="Straight Connector 115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3904003" y="4292600"/>
              <a:ext cx="194352" cy="655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 rot="16200000">
              <a:off x="3653217" y="3840739"/>
              <a:ext cx="70485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(FTF)</a:t>
              </a:r>
              <a:endParaRPr lang="en-US" sz="800" dirty="0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3964328" y="43402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4046878" y="4340225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>
              <a:off x="3704121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098355" y="4530725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Connector 124"/>
            <p:cNvCxnSpPr/>
            <p:nvPr/>
          </p:nvCxnSpPr>
          <p:spPr>
            <a:xfrm flipH="1">
              <a:off x="3796186" y="4610359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4039697" y="461035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413568" y="1253067"/>
            <a:ext cx="487316" cy="1776546"/>
            <a:chOff x="4956217" y="3684454"/>
            <a:chExt cx="449830" cy="1776546"/>
          </a:xfrm>
        </p:grpSpPr>
        <p:cxnSp>
          <p:nvCxnSpPr>
            <p:cNvPr id="128" name="Straight Connector 127"/>
            <p:cNvCxnSpPr/>
            <p:nvPr/>
          </p:nvCxnSpPr>
          <p:spPr>
            <a:xfrm flipV="1">
              <a:off x="5098757" y="4801188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angle 128"/>
            <p:cNvSpPr/>
            <p:nvPr/>
          </p:nvSpPr>
          <p:spPr>
            <a:xfrm>
              <a:off x="5156099" y="4390166"/>
              <a:ext cx="194352" cy="10708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/>
            <p:cNvSpPr txBox="1"/>
            <p:nvPr/>
          </p:nvSpPr>
          <p:spPr>
            <a:xfrm rot="16200000">
              <a:off x="4900704" y="3937443"/>
              <a:ext cx="70485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(UO)</a:t>
              </a:r>
              <a:endParaRPr lang="en-US" sz="800" dirty="0"/>
            </a:p>
          </p:txBody>
        </p:sp>
        <p:cxnSp>
          <p:nvCxnSpPr>
            <p:cNvPr id="131" name="Straight Connector 130"/>
            <p:cNvCxnSpPr/>
            <p:nvPr/>
          </p:nvCxnSpPr>
          <p:spPr>
            <a:xfrm>
              <a:off x="5107421" y="4923561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5406047" y="4800407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5216424" y="4437791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/>
            <p:cNvSpPr/>
            <p:nvPr/>
          </p:nvSpPr>
          <p:spPr>
            <a:xfrm>
              <a:off x="4956217" y="4628291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4"/>
            <p:cNvCxnSpPr/>
            <p:nvPr/>
          </p:nvCxnSpPr>
          <p:spPr>
            <a:xfrm flipH="1">
              <a:off x="5048282" y="4707925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/>
            <p:cNvGrpSpPr/>
            <p:nvPr/>
          </p:nvGrpSpPr>
          <p:grpSpPr>
            <a:xfrm rot="10800000">
              <a:off x="5018476" y="4850070"/>
              <a:ext cx="241834" cy="551931"/>
              <a:chOff x="5291793" y="4437791"/>
              <a:chExt cx="241834" cy="551931"/>
            </a:xfrm>
          </p:grpSpPr>
          <p:cxnSp>
            <p:nvCxnSpPr>
              <p:cNvPr id="137" name="Straight Connector 136"/>
              <p:cNvCxnSpPr/>
              <p:nvPr/>
            </p:nvCxnSpPr>
            <p:spPr>
              <a:xfrm flipV="1">
                <a:off x="5298974" y="4437791"/>
                <a:ext cx="0" cy="55193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Rectangle 137"/>
              <p:cNvSpPr/>
              <p:nvPr/>
            </p:nvSpPr>
            <p:spPr>
              <a:xfrm>
                <a:off x="5350451" y="4628291"/>
                <a:ext cx="183176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 flipH="1">
                <a:off x="5291793" y="4707924"/>
                <a:ext cx="182222" cy="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0" name="Group 139"/>
          <p:cNvGrpSpPr/>
          <p:nvPr/>
        </p:nvGrpSpPr>
        <p:grpSpPr>
          <a:xfrm>
            <a:off x="851922" y="1251163"/>
            <a:ext cx="487316" cy="1776546"/>
            <a:chOff x="4956217" y="3684454"/>
            <a:chExt cx="449830" cy="1776546"/>
          </a:xfrm>
        </p:grpSpPr>
        <p:cxnSp>
          <p:nvCxnSpPr>
            <p:cNvPr id="141" name="Straight Connector 140"/>
            <p:cNvCxnSpPr/>
            <p:nvPr/>
          </p:nvCxnSpPr>
          <p:spPr>
            <a:xfrm flipV="1">
              <a:off x="5098757" y="4801188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Rectangle 153"/>
            <p:cNvSpPr/>
            <p:nvPr/>
          </p:nvSpPr>
          <p:spPr>
            <a:xfrm>
              <a:off x="5156099" y="4390166"/>
              <a:ext cx="194352" cy="10708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TextBox 154"/>
            <p:cNvSpPr txBox="1"/>
            <p:nvPr/>
          </p:nvSpPr>
          <p:spPr>
            <a:xfrm rot="16200000">
              <a:off x="4900704" y="3937443"/>
              <a:ext cx="70485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(UO)</a:t>
              </a:r>
              <a:endParaRPr lang="en-US" sz="800" dirty="0"/>
            </a:p>
          </p:txBody>
        </p:sp>
        <p:cxnSp>
          <p:nvCxnSpPr>
            <p:cNvPr id="156" name="Straight Connector 155"/>
            <p:cNvCxnSpPr/>
            <p:nvPr/>
          </p:nvCxnSpPr>
          <p:spPr>
            <a:xfrm>
              <a:off x="5107421" y="4923561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5406047" y="4800407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V="1">
              <a:off x="5216424" y="4437791"/>
              <a:ext cx="0" cy="55193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Rectangle 158"/>
            <p:cNvSpPr/>
            <p:nvPr/>
          </p:nvSpPr>
          <p:spPr>
            <a:xfrm>
              <a:off x="4956217" y="4628291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0" name="Straight Connector 159"/>
            <p:cNvCxnSpPr/>
            <p:nvPr/>
          </p:nvCxnSpPr>
          <p:spPr>
            <a:xfrm flipH="1">
              <a:off x="5048282" y="4707925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 rot="10800000">
              <a:off x="5018476" y="4850070"/>
              <a:ext cx="241834" cy="551931"/>
              <a:chOff x="5291793" y="4437791"/>
              <a:chExt cx="241834" cy="551931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 flipV="1">
                <a:off x="5298974" y="4437791"/>
                <a:ext cx="0" cy="55193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Rectangle 163"/>
              <p:cNvSpPr/>
              <p:nvPr/>
            </p:nvSpPr>
            <p:spPr>
              <a:xfrm>
                <a:off x="5350451" y="4628291"/>
                <a:ext cx="183176" cy="152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6" name="Straight Connector 165"/>
              <p:cNvCxnSpPr/>
              <p:nvPr/>
            </p:nvCxnSpPr>
            <p:spPr>
              <a:xfrm flipH="1">
                <a:off x="5291793" y="4707924"/>
                <a:ext cx="182222" cy="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7" name="TextBox 166"/>
          <p:cNvSpPr txBox="1"/>
          <p:nvPr/>
        </p:nvSpPr>
        <p:spPr>
          <a:xfrm rot="16200000">
            <a:off x="-14037" y="4348350"/>
            <a:ext cx="145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PULSE SHAPING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 rot="16200000">
            <a:off x="515746" y="4359387"/>
            <a:ext cx="145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PULSE SHAPING</a:t>
            </a:r>
            <a:endParaRPr lang="en-US" sz="1200" dirty="0"/>
          </a:p>
        </p:txBody>
      </p:sp>
      <p:sp>
        <p:nvSpPr>
          <p:cNvPr id="170" name="TextBox 169"/>
          <p:cNvSpPr txBox="1"/>
          <p:nvPr/>
        </p:nvSpPr>
        <p:spPr>
          <a:xfrm rot="16200000">
            <a:off x="238625" y="5865194"/>
            <a:ext cx="899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56Hz, D700</a:t>
            </a:r>
            <a:endParaRPr lang="en-US" sz="1200" dirty="0"/>
          </a:p>
        </p:txBody>
      </p:sp>
      <p:sp>
        <p:nvSpPr>
          <p:cNvPr id="172" name="TextBox 171"/>
          <p:cNvSpPr txBox="1"/>
          <p:nvPr/>
        </p:nvSpPr>
        <p:spPr>
          <a:xfrm rot="16200000">
            <a:off x="3046190" y="4339695"/>
            <a:ext cx="1454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BAND WIDTH</a:t>
            </a:r>
            <a:endParaRPr lang="en-US" sz="1200" dirty="0"/>
          </a:p>
        </p:txBody>
      </p:sp>
      <p:sp>
        <p:nvSpPr>
          <p:cNvPr id="173" name="TextBox 172"/>
          <p:cNvSpPr txBox="1"/>
          <p:nvPr/>
        </p:nvSpPr>
        <p:spPr>
          <a:xfrm rot="16200000">
            <a:off x="770441" y="5873870"/>
            <a:ext cx="899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56Hz, D700</a:t>
            </a:r>
            <a:endParaRPr lang="en-US" sz="1200" dirty="0"/>
          </a:p>
        </p:txBody>
      </p:sp>
      <p:sp>
        <p:nvSpPr>
          <p:cNvPr id="174" name="TextBox 173"/>
          <p:cNvSpPr txBox="1"/>
          <p:nvPr/>
        </p:nvSpPr>
        <p:spPr>
          <a:xfrm rot="16200000">
            <a:off x="2446075" y="5865194"/>
            <a:ext cx="1140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3,5-14Hz, D700</a:t>
            </a:r>
            <a:endParaRPr lang="en-US" sz="1200" dirty="0"/>
          </a:p>
        </p:txBody>
      </p:sp>
      <p:sp>
        <p:nvSpPr>
          <p:cNvPr id="175" name="TextBox 174"/>
          <p:cNvSpPr txBox="1"/>
          <p:nvPr/>
        </p:nvSpPr>
        <p:spPr>
          <a:xfrm rot="16200000">
            <a:off x="3216194" y="5865194"/>
            <a:ext cx="1140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3,5-14Hz, D700</a:t>
            </a:r>
            <a:endParaRPr lang="en-US" sz="1200" dirty="0"/>
          </a:p>
        </p:txBody>
      </p:sp>
      <p:grpSp>
        <p:nvGrpSpPr>
          <p:cNvPr id="178" name="Group 177"/>
          <p:cNvGrpSpPr/>
          <p:nvPr/>
        </p:nvGrpSpPr>
        <p:grpSpPr>
          <a:xfrm>
            <a:off x="5034243" y="363232"/>
            <a:ext cx="625528" cy="2229250"/>
            <a:chOff x="3704598" y="2719118"/>
            <a:chExt cx="577410" cy="2229250"/>
          </a:xfrm>
        </p:grpSpPr>
        <p:cxnSp>
          <p:nvCxnSpPr>
            <p:cNvPr id="179" name="Straight Connector 178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Rectangle 179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TextBox 180"/>
            <p:cNvSpPr txBox="1"/>
            <p:nvPr/>
          </p:nvSpPr>
          <p:spPr>
            <a:xfrm rot="16200000">
              <a:off x="3643071" y="2972107"/>
              <a:ext cx="70485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(FTF)</a:t>
              </a:r>
              <a:endParaRPr lang="en-US" sz="800" dirty="0"/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3964328" y="3475537"/>
              <a:ext cx="0" cy="140308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4039697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Rectangle 185"/>
            <p:cNvSpPr/>
            <p:nvPr/>
          </p:nvSpPr>
          <p:spPr>
            <a:xfrm>
              <a:off x="3704598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Connector 187"/>
            <p:cNvCxnSpPr/>
            <p:nvPr/>
          </p:nvCxnSpPr>
          <p:spPr>
            <a:xfrm flipH="1">
              <a:off x="3796663" y="420591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H="1">
              <a:off x="4040174" y="4205917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Group 189"/>
          <p:cNvGrpSpPr/>
          <p:nvPr/>
        </p:nvGrpSpPr>
        <p:grpSpPr>
          <a:xfrm>
            <a:off x="5887260" y="363232"/>
            <a:ext cx="625528" cy="2229250"/>
            <a:chOff x="3704598" y="2719118"/>
            <a:chExt cx="577410" cy="2229250"/>
          </a:xfrm>
        </p:grpSpPr>
        <p:cxnSp>
          <p:nvCxnSpPr>
            <p:cNvPr id="191" name="Straight Connector 190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Rectangle 191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TextBox 192"/>
            <p:cNvSpPr txBox="1"/>
            <p:nvPr/>
          </p:nvSpPr>
          <p:spPr>
            <a:xfrm rot="16200000">
              <a:off x="3643071" y="2972107"/>
              <a:ext cx="70485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(FTF)</a:t>
              </a:r>
              <a:endParaRPr lang="en-US" sz="800" dirty="0"/>
            </a:p>
          </p:txBody>
        </p:sp>
        <p:cxnSp>
          <p:nvCxnSpPr>
            <p:cNvPr id="194" name="Straight Connector 193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3964328" y="3475537"/>
              <a:ext cx="0" cy="140308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4039697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Rectangle 197"/>
            <p:cNvSpPr/>
            <p:nvPr/>
          </p:nvSpPr>
          <p:spPr>
            <a:xfrm>
              <a:off x="3704598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0" name="Straight Connector 199"/>
            <p:cNvCxnSpPr/>
            <p:nvPr/>
          </p:nvCxnSpPr>
          <p:spPr>
            <a:xfrm flipH="1">
              <a:off x="3796663" y="420591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H="1">
              <a:off x="4040174" y="4205917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Group 201"/>
          <p:cNvGrpSpPr/>
          <p:nvPr/>
        </p:nvGrpSpPr>
        <p:grpSpPr>
          <a:xfrm>
            <a:off x="6683807" y="358409"/>
            <a:ext cx="625528" cy="2229250"/>
            <a:chOff x="3704598" y="2719118"/>
            <a:chExt cx="577410" cy="2229250"/>
          </a:xfrm>
        </p:grpSpPr>
        <p:cxnSp>
          <p:nvCxnSpPr>
            <p:cNvPr id="203" name="Straight Connector 202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Rectangle 203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/>
            <p:cNvSpPr txBox="1"/>
            <p:nvPr/>
          </p:nvSpPr>
          <p:spPr>
            <a:xfrm rot="16200000">
              <a:off x="3643071" y="2972107"/>
              <a:ext cx="70485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(FTF)</a:t>
              </a:r>
              <a:endParaRPr lang="en-US" sz="800" dirty="0"/>
            </a:p>
          </p:txBody>
        </p:sp>
        <p:cxnSp>
          <p:nvCxnSpPr>
            <p:cNvPr id="206" name="Straight Connector 205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3964328" y="3475537"/>
              <a:ext cx="0" cy="140308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4039697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Rectangle 209"/>
            <p:cNvSpPr/>
            <p:nvPr/>
          </p:nvSpPr>
          <p:spPr>
            <a:xfrm>
              <a:off x="3704598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2" name="Straight Connector 211"/>
            <p:cNvCxnSpPr/>
            <p:nvPr/>
          </p:nvCxnSpPr>
          <p:spPr>
            <a:xfrm flipH="1">
              <a:off x="3796663" y="420591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flipH="1">
              <a:off x="4040174" y="4205917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4" name="TextBox 213"/>
          <p:cNvSpPr txBox="1"/>
          <p:nvPr/>
        </p:nvSpPr>
        <p:spPr>
          <a:xfrm rot="16200000">
            <a:off x="3766775" y="4315855"/>
            <a:ext cx="155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SUB FRAME OVERLAP</a:t>
            </a:r>
            <a:endParaRPr lang="en-US" sz="1200" dirty="0"/>
          </a:p>
        </p:txBody>
      </p:sp>
      <p:sp>
        <p:nvSpPr>
          <p:cNvPr id="215" name="TextBox 214"/>
          <p:cNvSpPr txBox="1"/>
          <p:nvPr/>
        </p:nvSpPr>
        <p:spPr>
          <a:xfrm rot="16200000">
            <a:off x="4599095" y="4346600"/>
            <a:ext cx="155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SUB FRAME OVERLAP</a:t>
            </a:r>
            <a:endParaRPr lang="en-US" sz="1200" dirty="0"/>
          </a:p>
        </p:txBody>
      </p:sp>
      <p:sp>
        <p:nvSpPr>
          <p:cNvPr id="216" name="TextBox 215"/>
          <p:cNvSpPr txBox="1"/>
          <p:nvPr/>
        </p:nvSpPr>
        <p:spPr>
          <a:xfrm rot="16200000">
            <a:off x="5518797" y="4344033"/>
            <a:ext cx="155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SUB FRAME OVERLAP</a:t>
            </a:r>
            <a:endParaRPr lang="en-US" sz="1200" dirty="0"/>
          </a:p>
        </p:txBody>
      </p:sp>
      <p:sp>
        <p:nvSpPr>
          <p:cNvPr id="217" name="TextBox 216"/>
          <p:cNvSpPr txBox="1"/>
          <p:nvPr/>
        </p:nvSpPr>
        <p:spPr>
          <a:xfrm rot="16200000">
            <a:off x="6273831" y="4344032"/>
            <a:ext cx="155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SUB FRAME OVERLAP</a:t>
            </a:r>
            <a:endParaRPr lang="en-US" sz="1200" dirty="0"/>
          </a:p>
        </p:txBody>
      </p:sp>
      <p:sp>
        <p:nvSpPr>
          <p:cNvPr id="218" name="TextBox 217"/>
          <p:cNvSpPr txBox="1"/>
          <p:nvPr/>
        </p:nvSpPr>
        <p:spPr>
          <a:xfrm rot="16200000">
            <a:off x="3819936" y="5911099"/>
            <a:ext cx="1461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14-42Hz, D700-2000</a:t>
            </a:r>
            <a:endParaRPr lang="en-US" sz="1200" dirty="0"/>
          </a:p>
        </p:txBody>
      </p:sp>
      <p:sp>
        <p:nvSpPr>
          <p:cNvPr id="219" name="TextBox 218"/>
          <p:cNvSpPr txBox="1"/>
          <p:nvPr/>
        </p:nvSpPr>
        <p:spPr>
          <a:xfrm rot="16200000">
            <a:off x="4580604" y="5911099"/>
            <a:ext cx="1461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14-42Hz, D700-2000</a:t>
            </a:r>
            <a:endParaRPr lang="en-US" sz="1200" dirty="0"/>
          </a:p>
        </p:txBody>
      </p:sp>
      <p:grpSp>
        <p:nvGrpSpPr>
          <p:cNvPr id="220" name="Group 219"/>
          <p:cNvGrpSpPr/>
          <p:nvPr/>
        </p:nvGrpSpPr>
        <p:grpSpPr>
          <a:xfrm>
            <a:off x="7458320" y="358409"/>
            <a:ext cx="625528" cy="2229250"/>
            <a:chOff x="3704598" y="2719118"/>
            <a:chExt cx="577410" cy="2229250"/>
          </a:xfrm>
        </p:grpSpPr>
        <p:cxnSp>
          <p:nvCxnSpPr>
            <p:cNvPr id="221" name="Straight Connector 220"/>
            <p:cNvCxnSpPr/>
            <p:nvPr/>
          </p:nvCxnSpPr>
          <p:spPr>
            <a:xfrm flipV="1">
              <a:off x="3846661" y="4703622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Rectangle 221"/>
            <p:cNvSpPr/>
            <p:nvPr/>
          </p:nvSpPr>
          <p:spPr>
            <a:xfrm>
              <a:off x="3904003" y="3438236"/>
              <a:ext cx="194352" cy="15101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TextBox 222"/>
            <p:cNvSpPr txBox="1"/>
            <p:nvPr/>
          </p:nvSpPr>
          <p:spPr>
            <a:xfrm rot="16200000">
              <a:off x="3643071" y="2972107"/>
              <a:ext cx="704850" cy="19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2PA-02 (FTF)</a:t>
              </a:r>
              <a:endParaRPr lang="en-US" sz="800" dirty="0"/>
            </a:p>
          </p:txBody>
        </p:sp>
        <p:cxnSp>
          <p:nvCxnSpPr>
            <p:cNvPr id="224" name="Straight Connector 223"/>
            <p:cNvCxnSpPr/>
            <p:nvPr/>
          </p:nvCxnSpPr>
          <p:spPr>
            <a:xfrm>
              <a:off x="3855325" y="4825995"/>
              <a:ext cx="298626" cy="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4153951" y="4702841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3964328" y="3475537"/>
              <a:ext cx="0" cy="140308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4039697" y="3478774"/>
              <a:ext cx="7182" cy="141071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Rectangle 227"/>
            <p:cNvSpPr/>
            <p:nvPr/>
          </p:nvSpPr>
          <p:spPr>
            <a:xfrm>
              <a:off x="3704598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4098832" y="4126284"/>
              <a:ext cx="183176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0" name="Straight Connector 229"/>
            <p:cNvCxnSpPr/>
            <p:nvPr/>
          </p:nvCxnSpPr>
          <p:spPr>
            <a:xfrm flipH="1">
              <a:off x="3796663" y="4205918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flipH="1">
              <a:off x="4040174" y="4205917"/>
              <a:ext cx="182222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2" name="TextBox 231"/>
          <p:cNvSpPr txBox="1"/>
          <p:nvPr/>
        </p:nvSpPr>
        <p:spPr>
          <a:xfrm rot="16200000">
            <a:off x="7052771" y="4321126"/>
            <a:ext cx="155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SUB FRAME OVERLAP</a:t>
            </a:r>
            <a:endParaRPr lang="en-US" sz="1200" dirty="0"/>
          </a:p>
        </p:txBody>
      </p:sp>
      <p:sp>
        <p:nvSpPr>
          <p:cNvPr id="234" name="TextBox 233"/>
          <p:cNvSpPr txBox="1"/>
          <p:nvPr/>
        </p:nvSpPr>
        <p:spPr>
          <a:xfrm rot="16200000">
            <a:off x="5526496" y="5911099"/>
            <a:ext cx="1461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14-42Hz, D700-2000</a:t>
            </a:r>
            <a:endParaRPr lang="en-US" sz="1200" dirty="0"/>
          </a:p>
        </p:txBody>
      </p:sp>
      <p:sp>
        <p:nvSpPr>
          <p:cNvPr id="235" name="TextBox 234"/>
          <p:cNvSpPr txBox="1"/>
          <p:nvPr/>
        </p:nvSpPr>
        <p:spPr>
          <a:xfrm rot="16200000">
            <a:off x="6300994" y="5950559"/>
            <a:ext cx="1461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14-42Hz, D700-2000</a:t>
            </a:r>
            <a:endParaRPr lang="en-US" sz="1200" dirty="0"/>
          </a:p>
        </p:txBody>
      </p:sp>
      <p:sp>
        <p:nvSpPr>
          <p:cNvPr id="236" name="TextBox 235"/>
          <p:cNvSpPr txBox="1"/>
          <p:nvPr/>
        </p:nvSpPr>
        <p:spPr>
          <a:xfrm rot="16200000">
            <a:off x="7098439" y="5911099"/>
            <a:ext cx="1461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14-42Hz, D700-2000</a:t>
            </a:r>
            <a:endParaRPr lang="en-US" sz="1200" dirty="0"/>
          </a:p>
        </p:txBody>
      </p:sp>
      <p:grpSp>
        <p:nvGrpSpPr>
          <p:cNvPr id="237" name="Group 236"/>
          <p:cNvGrpSpPr/>
          <p:nvPr/>
        </p:nvGrpSpPr>
        <p:grpSpPr>
          <a:xfrm>
            <a:off x="7987877" y="1968128"/>
            <a:ext cx="1129312" cy="621399"/>
            <a:chOff x="5371903" y="3609970"/>
            <a:chExt cx="1112307" cy="621399"/>
          </a:xfrm>
        </p:grpSpPr>
        <p:sp>
          <p:nvSpPr>
            <p:cNvPr id="238" name="TextBox 237"/>
            <p:cNvSpPr txBox="1"/>
            <p:nvPr/>
          </p:nvSpPr>
          <p:spPr>
            <a:xfrm rot="16200000">
              <a:off x="5277357" y="3748698"/>
              <a:ext cx="489655" cy="212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239" name="Straight Connector 238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2" name="Group 241"/>
          <p:cNvGrpSpPr/>
          <p:nvPr/>
        </p:nvGrpSpPr>
        <p:grpSpPr>
          <a:xfrm>
            <a:off x="6377696" y="1979037"/>
            <a:ext cx="395229" cy="621393"/>
            <a:chOff x="5161736" y="3609976"/>
            <a:chExt cx="1322474" cy="621393"/>
          </a:xfrm>
        </p:grpSpPr>
        <p:sp>
          <p:nvSpPr>
            <p:cNvPr id="243" name="TextBox 242"/>
            <p:cNvSpPr txBox="1"/>
            <p:nvPr/>
          </p:nvSpPr>
          <p:spPr>
            <a:xfrm rot="16200000">
              <a:off x="5277356" y="3494356"/>
              <a:ext cx="489655" cy="720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244" name="Straight Connector 243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/>
        </p:nvGrpSpPr>
        <p:grpSpPr>
          <a:xfrm>
            <a:off x="5514687" y="1977981"/>
            <a:ext cx="481492" cy="621388"/>
            <a:chOff x="5244917" y="3609981"/>
            <a:chExt cx="1239293" cy="621388"/>
          </a:xfrm>
        </p:grpSpPr>
        <p:sp>
          <p:nvSpPr>
            <p:cNvPr id="248" name="TextBox 247"/>
            <p:cNvSpPr txBox="1"/>
            <p:nvPr/>
          </p:nvSpPr>
          <p:spPr>
            <a:xfrm rot="16200000">
              <a:off x="5277350" y="3577548"/>
              <a:ext cx="489655" cy="554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249" name="Straight Connector 248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/>
        </p:nvGrpSpPr>
        <p:grpSpPr>
          <a:xfrm>
            <a:off x="4648222" y="1986651"/>
            <a:ext cx="481492" cy="621388"/>
            <a:chOff x="5244917" y="3609981"/>
            <a:chExt cx="1239293" cy="621388"/>
          </a:xfrm>
        </p:grpSpPr>
        <p:sp>
          <p:nvSpPr>
            <p:cNvPr id="253" name="TextBox 252"/>
            <p:cNvSpPr txBox="1"/>
            <p:nvPr/>
          </p:nvSpPr>
          <p:spPr>
            <a:xfrm rot="16200000">
              <a:off x="5277350" y="3577548"/>
              <a:ext cx="489655" cy="554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254" name="Straight Connector 253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/>
          <p:cNvGrpSpPr/>
          <p:nvPr/>
        </p:nvGrpSpPr>
        <p:grpSpPr>
          <a:xfrm>
            <a:off x="3837141" y="1986438"/>
            <a:ext cx="434644" cy="621394"/>
            <a:chOff x="5205192" y="3609975"/>
            <a:chExt cx="1279018" cy="621394"/>
          </a:xfrm>
        </p:grpSpPr>
        <p:sp>
          <p:nvSpPr>
            <p:cNvPr id="258" name="TextBox 257"/>
            <p:cNvSpPr txBox="1"/>
            <p:nvPr/>
          </p:nvSpPr>
          <p:spPr>
            <a:xfrm rot="16200000">
              <a:off x="5277355" y="3537812"/>
              <a:ext cx="489655" cy="63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259" name="Straight Connector 258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2" name="Group 261"/>
          <p:cNvGrpSpPr/>
          <p:nvPr/>
        </p:nvGrpSpPr>
        <p:grpSpPr>
          <a:xfrm>
            <a:off x="2417147" y="2003719"/>
            <a:ext cx="374456" cy="621394"/>
            <a:chOff x="5133661" y="3609975"/>
            <a:chExt cx="1350549" cy="621394"/>
          </a:xfrm>
        </p:grpSpPr>
        <p:sp>
          <p:nvSpPr>
            <p:cNvPr id="263" name="TextBox 262"/>
            <p:cNvSpPr txBox="1"/>
            <p:nvPr/>
          </p:nvSpPr>
          <p:spPr>
            <a:xfrm rot="16200000">
              <a:off x="5277353" y="3466283"/>
              <a:ext cx="489655" cy="77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GUIDE</a:t>
              </a:r>
              <a:endParaRPr lang="en-US" sz="800" dirty="0"/>
            </a:p>
          </p:txBody>
        </p:sp>
        <p:cxnSp>
          <p:nvCxnSpPr>
            <p:cNvPr id="264" name="Straight Connector 263"/>
            <p:cNvCxnSpPr/>
            <p:nvPr/>
          </p:nvCxnSpPr>
          <p:spPr>
            <a:xfrm flipV="1">
              <a:off x="5371903" y="4102807"/>
              <a:ext cx="1112307" cy="85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flipV="1">
              <a:off x="6484209" y="398662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5371903" y="3980434"/>
              <a:ext cx="0" cy="244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3" name="TextBox 232"/>
          <p:cNvSpPr txBox="1"/>
          <p:nvPr/>
        </p:nvSpPr>
        <p:spPr>
          <a:xfrm>
            <a:off x="8193359" y="30537"/>
            <a:ext cx="17038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Status: P1-P.Design</a:t>
            </a:r>
          </a:p>
          <a:p>
            <a:r>
              <a:rPr lang="en-US" sz="1400" dirty="0"/>
              <a:t>Sector: S    </a:t>
            </a:r>
            <a:endParaRPr lang="en-US" sz="1400" dirty="0" smtClean="0"/>
          </a:p>
          <a:p>
            <a:r>
              <a:rPr lang="en-US" sz="1400" dirty="0" smtClean="0"/>
              <a:t>Beam</a:t>
            </a:r>
            <a:r>
              <a:rPr lang="en-US" sz="1400" dirty="0"/>
              <a:t>-port: S12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267" name="TextBox 266"/>
          <p:cNvSpPr txBox="1"/>
          <p:nvPr/>
        </p:nvSpPr>
        <p:spPr>
          <a:xfrm>
            <a:off x="3457523" y="114978"/>
            <a:ext cx="114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Schematic</a:t>
            </a:r>
            <a:endParaRPr lang="en-US" u="sng" dirty="0"/>
          </a:p>
        </p:txBody>
      </p:sp>
      <p:sp>
        <p:nvSpPr>
          <p:cNvPr id="268" name="Rectangle 267"/>
          <p:cNvSpPr/>
          <p:nvPr/>
        </p:nvSpPr>
        <p:spPr>
          <a:xfrm>
            <a:off x="241602" y="549714"/>
            <a:ext cx="5534973" cy="2613659"/>
          </a:xfrm>
          <a:prstGeom prst="rect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Rectangle 268"/>
          <p:cNvSpPr/>
          <p:nvPr/>
        </p:nvSpPr>
        <p:spPr>
          <a:xfrm>
            <a:off x="5887260" y="549715"/>
            <a:ext cx="2882164" cy="2613658"/>
          </a:xfrm>
          <a:prstGeom prst="rect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TextBox 269"/>
          <p:cNvSpPr txBox="1"/>
          <p:nvPr/>
        </p:nvSpPr>
        <p:spPr>
          <a:xfrm>
            <a:off x="1888606" y="575262"/>
            <a:ext cx="1043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EQUIP ACCESS ZONE</a:t>
            </a:r>
          </a:p>
          <a:p>
            <a:r>
              <a:rPr lang="en-US" sz="800" dirty="0" smtClean="0"/>
              <a:t>CLASS : BLACK</a:t>
            </a:r>
            <a:endParaRPr lang="en-US" sz="800" dirty="0"/>
          </a:p>
        </p:txBody>
      </p:sp>
      <p:sp>
        <p:nvSpPr>
          <p:cNvPr id="271" name="TextBox 270"/>
          <p:cNvSpPr txBox="1"/>
          <p:nvPr/>
        </p:nvSpPr>
        <p:spPr>
          <a:xfrm>
            <a:off x="5829267" y="549714"/>
            <a:ext cx="1043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EQUIP ACCESS ZONE</a:t>
            </a:r>
          </a:p>
          <a:p>
            <a:r>
              <a:rPr lang="en-US" sz="800" dirty="0" smtClean="0"/>
              <a:t>CLASS : GREEN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277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1937691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3988</TotalTime>
  <Words>2519</Words>
  <Application>Microsoft Macintosh PowerPoint</Application>
  <PresentationFormat>A4 Paper (210x297 mm)</PresentationFormat>
  <Paragraphs>697</Paragraphs>
  <Slides>38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ESS Core Powerpoint</vt:lpstr>
      <vt:lpstr>Microsoft Excel Sheet</vt:lpstr>
      <vt:lpstr>Science Directorate  Instrument Technologies division Neutron Chopper Group TAP 5-2014 Requirements of Instrument suite </vt:lpstr>
      <vt:lpstr>A preliminary review of chopper systems included in current proposals </vt:lpstr>
      <vt:lpstr>Spallation source instruments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Summary</vt:lpstr>
      <vt:lpstr>Chopper performance</vt:lpstr>
      <vt:lpstr>A suite of Choppers for ESS</vt:lpstr>
      <vt:lpstr>PowerPoint Presentation</vt:lpstr>
      <vt:lpstr>PowerPoint Presentation</vt:lpstr>
      <vt:lpstr>‘Tendency’</vt:lpstr>
      <vt:lpstr>Platform 1 Disc chopper – Small rotor – Low speed</vt:lpstr>
      <vt:lpstr>Platform 2 Disc chopper – Small rotor – Intermediate speed</vt:lpstr>
      <vt:lpstr>Platform 3: Disc chopper – Small rotor – High speed</vt:lpstr>
      <vt:lpstr>Platform 4: Disc chopper – Large rotor </vt:lpstr>
      <vt:lpstr>Platform 5: Disc chopper – Fan </vt:lpstr>
      <vt:lpstr>Platform 6: Prompt pulse suppression chopper PPSc </vt:lpstr>
      <vt:lpstr>Platform 56 ‘Instrument specific developments’</vt:lpstr>
      <vt:lpstr>MEETING FACILITY GOALS</vt:lpstr>
      <vt:lpstr>Balancing act</vt:lpstr>
      <vt:lpstr>Instrument suite model</vt:lpstr>
      <vt:lpstr>Serviceability</vt:lpstr>
      <vt:lpstr>SNS Beam line/Group totals &amp; availability – FY13 thru June 2, 2013</vt:lpstr>
      <vt:lpstr>RELIABILITY Instrument related causes of beam loss </vt:lpstr>
      <vt:lpstr>Simulated ESS Instrument availability (averaged across suite )</vt:lpstr>
      <vt:lpstr>ESS Equipment reliability targets </vt:lpstr>
      <vt:lpstr>MEETING PROJECT GOALS</vt:lpstr>
      <vt:lpstr>Project Drivers</vt:lpstr>
      <vt:lpstr>EARLY SUCCESS</vt:lpstr>
      <vt:lpstr>PowerPoint Presentation</vt:lpstr>
      <vt:lpstr>Chopper &amp; Instruments The ‘first 3’</vt:lpstr>
      <vt:lpstr>HOW MANY &amp; WHEN</vt:lpstr>
      <vt:lpstr>THE END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Iain Sutton</cp:lastModifiedBy>
  <cp:revision>199</cp:revision>
  <cp:lastPrinted>2013-11-19T10:09:24Z</cp:lastPrinted>
  <dcterms:created xsi:type="dcterms:W3CDTF">2013-10-29T16:05:10Z</dcterms:created>
  <dcterms:modified xsi:type="dcterms:W3CDTF">2014-04-27T14:00:20Z</dcterms:modified>
</cp:coreProperties>
</file>