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16"/>
  </p:notesMasterIdLst>
  <p:sldIdLst>
    <p:sldId id="325" r:id="rId9"/>
    <p:sldId id="488" r:id="rId10"/>
    <p:sldId id="484" r:id="rId11"/>
    <p:sldId id="485" r:id="rId12"/>
    <p:sldId id="486" r:id="rId13"/>
    <p:sldId id="487" r:id="rId14"/>
    <p:sldId id="489" r:id="rId15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4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3/21/12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4861112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3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4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Papyrus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6609"/>
          <a:stretch>
            <a:fillRect/>
          </a:stretch>
        </p:blipFill>
        <p:spPr bwMode="auto">
          <a:xfrm>
            <a:off x="4625840" y="0"/>
            <a:ext cx="451389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2969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92969" y="-11162"/>
            <a:ext cx="6991945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258960" y="2009180"/>
            <a:ext cx="3621549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Longitudinal Bunch Shape Monitor</a:t>
            </a:r>
            <a:endParaRPr lang="en-US" sz="3900" dirty="0" smtClean="0">
              <a:solidFill>
                <a:srgbClr val="FFFFFF"/>
              </a:solidFill>
              <a:latin typeface="TitilliumText22L 60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72916" y="6046296"/>
            <a:ext cx="3607594" cy="485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Andreas </a:t>
            </a: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Jansson</a:t>
            </a:r>
            <a:endParaRPr lang="en-US" sz="1700" dirty="0" smtClean="0">
              <a:solidFill>
                <a:srgbClr val="FFFFFF"/>
              </a:solidFill>
              <a:latin typeface="TitilliumText22L 25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2012-03-21</a:t>
            </a:r>
            <a:endParaRPr lang="en-US" sz="1700" dirty="0" smtClean="0">
              <a:solidFill>
                <a:srgbClr val="FFFFFF"/>
              </a:solidFill>
              <a:latin typeface="TitilliumText22L 25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Bunch Length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5" y="941916"/>
            <a:ext cx="8416679" cy="52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364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Shape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064430"/>
            <a:ext cx="3539691" cy="5266718"/>
          </a:xfrm>
        </p:spPr>
        <p:txBody>
          <a:bodyPr/>
          <a:lstStyle/>
          <a:p>
            <a:r>
              <a:rPr lang="en-US" dirty="0" smtClean="0"/>
              <a:t>At low beta, field is not transverse, and wall current not longer reflect beam pulse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7" y="3906489"/>
            <a:ext cx="8086220" cy="2674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670" y="1064430"/>
            <a:ext cx="4572000" cy="299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492404"/>
            <a:ext cx="112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R=50mm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60507" y="1170005"/>
            <a:ext cx="112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R=20mm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278" y="1708667"/>
            <a:ext cx="112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R=30mm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82156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Feshenko</a:t>
            </a:r>
            <a:r>
              <a:rPr lang="en-US" dirty="0" smtClean="0"/>
              <a:t> Bunch Shape Monitor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043844"/>
            <a:ext cx="4471024" cy="511797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Feschenko</a:t>
            </a:r>
            <a:r>
              <a:rPr lang="en-US" dirty="0" smtClean="0"/>
              <a:t> monitor (first Faraday cup award) make use of secondary electrons from a wire in the tail of the beam distribution.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fast </a:t>
            </a:r>
            <a:r>
              <a:rPr lang="en-US" dirty="0" smtClean="0"/>
              <a:t>(</a:t>
            </a:r>
            <a:r>
              <a:rPr lang="en-US" dirty="0" err="1" smtClean="0"/>
              <a:t>ps</a:t>
            </a:r>
            <a:r>
              <a:rPr lang="en-US" dirty="0" smtClean="0"/>
              <a:t>) process</a:t>
            </a:r>
          </a:p>
          <a:p>
            <a:r>
              <a:rPr lang="en-US" dirty="0" smtClean="0"/>
              <a:t>A high bias voltage accelerate the electrons towards a slit, and an RF deflector turns time-of-arrival into position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29" y="1213174"/>
            <a:ext cx="3764970" cy="2744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89" y="6398880"/>
            <a:ext cx="905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Feschenko</a:t>
            </a:r>
            <a:r>
              <a:rPr lang="en-US" dirty="0"/>
              <a:t>, </a:t>
            </a:r>
            <a:r>
              <a:rPr lang="en-US" dirty="0" smtClean="0"/>
              <a:t>Bunch </a:t>
            </a:r>
            <a:r>
              <a:rPr lang="en-US" dirty="0"/>
              <a:t>Shape Monitors using Low Energy Secondary Electrons</a:t>
            </a:r>
            <a:r>
              <a:rPr lang="en-US" dirty="0" smtClean="0"/>
              <a:t>, PAC’92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858" y="4097866"/>
            <a:ext cx="2871542" cy="22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84094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 (</a:t>
            </a:r>
            <a:r>
              <a:rPr lang="en-US" dirty="0" err="1" smtClean="0"/>
              <a:t>Forck</a:t>
            </a:r>
            <a:r>
              <a:rPr lang="en-US" dirty="0" smtClean="0"/>
              <a:t>) 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7" y="1216041"/>
            <a:ext cx="3683614" cy="4861112"/>
          </a:xfrm>
        </p:spPr>
        <p:txBody>
          <a:bodyPr/>
          <a:lstStyle/>
          <a:p>
            <a:r>
              <a:rPr lang="en-US" dirty="0" smtClean="0"/>
              <a:t>The GSI variant uses ionization electrons instead of secondary electrons – no wire!</a:t>
            </a:r>
          </a:p>
          <a:p>
            <a:r>
              <a:rPr lang="en-US" dirty="0" smtClean="0"/>
              <a:t>Unresolved issues with background</a:t>
            </a:r>
          </a:p>
          <a:p>
            <a:r>
              <a:rPr lang="en-US" dirty="0" smtClean="0"/>
              <a:t>Space charge sensitive, since uniform electric field.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391" y="1816101"/>
            <a:ext cx="2374900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00" y="1651000"/>
            <a:ext cx="2603500" cy="332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774" y="6177196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Forck</a:t>
            </a:r>
            <a:r>
              <a:rPr lang="en-US" dirty="0" smtClean="0"/>
              <a:t> et al, Measurement with a Novel Non-Intercepting Bunch Shape Monitor </a:t>
            </a:r>
          </a:p>
          <a:p>
            <a:r>
              <a:rPr lang="en-US" dirty="0" smtClean="0"/>
              <a:t>at the High Current GSI LINAC, DIPAC’05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2660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ANL (</a:t>
            </a:r>
            <a:r>
              <a:rPr lang="en-US" dirty="0" err="1" smtClean="0"/>
              <a:t>Ostroumov</a:t>
            </a:r>
            <a:r>
              <a:rPr lang="en-US" dirty="0" smtClean="0"/>
              <a:t>) 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097510"/>
            <a:ext cx="4116073" cy="5233638"/>
          </a:xfrm>
        </p:spPr>
        <p:txBody>
          <a:bodyPr/>
          <a:lstStyle/>
          <a:p>
            <a:r>
              <a:rPr lang="en-US" dirty="0" smtClean="0"/>
              <a:t>The ANL variant uses x-rays, which are turned into electrons at a photocathode.</a:t>
            </a:r>
          </a:p>
          <a:p>
            <a:r>
              <a:rPr lang="en-US" dirty="0" smtClean="0"/>
              <a:t>Space charge not an issue</a:t>
            </a:r>
          </a:p>
          <a:p>
            <a:r>
              <a:rPr lang="en-US" dirty="0" smtClean="0"/>
              <a:t>Wire or gas target could be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849" y="1097510"/>
            <a:ext cx="3993986" cy="248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25" y="3587485"/>
            <a:ext cx="3918210" cy="2508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" y="6451602"/>
            <a:ext cx="92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Ostroumov</a:t>
            </a:r>
            <a:r>
              <a:rPr lang="en-US" dirty="0" smtClean="0"/>
              <a:t> et al, Bunch Length Detector Based on X-Ray Produced Electrons, PAC’09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03171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possibilit</a:t>
            </a:r>
            <a:r>
              <a:rPr lang="en-US" dirty="0"/>
              <a:t>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seems many labs are interested in BSM development</a:t>
            </a:r>
          </a:p>
          <a:p>
            <a:pPr lvl="1"/>
            <a:r>
              <a:rPr lang="en-US" dirty="0" smtClean="0"/>
              <a:t>ESS, GSI, GANIL, SNS, </a:t>
            </a:r>
            <a:r>
              <a:rPr lang="en-US" dirty="0" err="1" smtClean="0"/>
              <a:t>Fermilab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Possible area of collaboration</a:t>
            </a:r>
          </a:p>
          <a:p>
            <a:pPr lvl="1"/>
            <a:r>
              <a:rPr lang="en-US" dirty="0" smtClean="0"/>
              <a:t>Share information </a:t>
            </a:r>
            <a:endParaRPr lang="en-US" dirty="0"/>
          </a:p>
          <a:p>
            <a:pPr lvl="1"/>
            <a:r>
              <a:rPr lang="en-US" dirty="0" smtClean="0"/>
              <a:t>Pool resources</a:t>
            </a:r>
          </a:p>
        </p:txBody>
      </p:sp>
    </p:spTree>
    <p:extLst>
      <p:ext uri="{BB962C8B-B14F-4D97-AF65-F5344CB8AC3E}">
        <p14:creationId xmlns:p14="http://schemas.microsoft.com/office/powerpoint/2010/main" val="4013281071"/>
      </p:ext>
    </p:extLst>
  </p:cSld>
  <p:clrMapOvr>
    <a:masterClrMapping/>
  </p:clrMapOvr>
  <p:transition xmlns:p14="http://schemas.microsoft.com/office/powerpoint/2010/main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29142</TotalTime>
  <Words>260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PowerPoint Presentation</vt:lpstr>
      <vt:lpstr>ESS Bunch Length</vt:lpstr>
      <vt:lpstr>Bunch Shape Measurement</vt:lpstr>
      <vt:lpstr>Feshenko Bunch Shape Monitor </vt:lpstr>
      <vt:lpstr>GSI (Forck) Variant</vt:lpstr>
      <vt:lpstr>ANL (Ostroumov) Variant</vt:lpstr>
      <vt:lpstr>Collaboration possibility</vt:lpstr>
    </vt:vector>
  </TitlesOfParts>
  <Company>ESS Scandinavia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ESS User</cp:lastModifiedBy>
  <cp:revision>167</cp:revision>
  <cp:lastPrinted>2010-10-25T12:20:17Z</cp:lastPrinted>
  <dcterms:created xsi:type="dcterms:W3CDTF">2010-10-26T07:37:07Z</dcterms:created>
  <dcterms:modified xsi:type="dcterms:W3CDTF">2012-03-21T20:26:33Z</dcterms:modified>
</cp:coreProperties>
</file>